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2"/>
  </p:notesMasterIdLst>
  <p:sldIdLst>
    <p:sldId id="275" r:id="rId2"/>
    <p:sldId id="321" r:id="rId3"/>
    <p:sldId id="322" r:id="rId4"/>
    <p:sldId id="325" r:id="rId5"/>
    <p:sldId id="323" r:id="rId6"/>
    <p:sldId id="324" r:id="rId7"/>
    <p:sldId id="326" r:id="rId8"/>
    <p:sldId id="327" r:id="rId9"/>
    <p:sldId id="328" r:id="rId10"/>
    <p:sldId id="287" r:id="rId11"/>
  </p:sldIdLst>
  <p:sldSz cx="12192000" cy="6858000"/>
  <p:notesSz cx="6865938" cy="9998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sta Diavastos" initials="CD" lastIdx="1" clrIdx="0">
    <p:extLst>
      <p:ext uri="{19B8F6BF-5375-455C-9EA6-DF929625EA0E}">
        <p15:presenceInfo xmlns:p15="http://schemas.microsoft.com/office/powerpoint/2012/main" xmlns="" userId="S-1-5-21-4094093308-3493408028-3973041381-2092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90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003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5240" cy="501640"/>
          </a:xfrm>
          <a:prstGeom prst="rect">
            <a:avLst/>
          </a:prstGeom>
        </p:spPr>
        <p:txBody>
          <a:bodyPr vert="horz" lIns="96451" tIns="48225" rIns="96451" bIns="48225" rtlCol="0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9110" y="0"/>
            <a:ext cx="2975240" cy="501640"/>
          </a:xfrm>
          <a:prstGeom prst="rect">
            <a:avLst/>
          </a:prstGeom>
        </p:spPr>
        <p:txBody>
          <a:bodyPr vert="horz" lIns="96451" tIns="48225" rIns="96451" bIns="48225" rtlCol="0"/>
          <a:lstStyle>
            <a:lvl1pPr algn="r">
              <a:defRPr sz="1300"/>
            </a:lvl1pPr>
          </a:lstStyle>
          <a:p>
            <a:fld id="{8921EF63-6BD2-4CAC-97A2-7D324CE52ADA}" type="datetimeFigureOut">
              <a:rPr lang="en-GB" smtClean="0"/>
              <a:pPr/>
              <a:t>23/08/2017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49363"/>
            <a:ext cx="5995988" cy="33734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51" tIns="48225" rIns="96451" bIns="48225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594" y="4811574"/>
            <a:ext cx="5492750" cy="3936742"/>
          </a:xfrm>
          <a:prstGeom prst="rect">
            <a:avLst/>
          </a:prstGeom>
        </p:spPr>
        <p:txBody>
          <a:bodyPr vert="horz" lIns="96451" tIns="48225" rIns="96451" bIns="4822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96437"/>
            <a:ext cx="2975240" cy="501639"/>
          </a:xfrm>
          <a:prstGeom prst="rect">
            <a:avLst/>
          </a:prstGeom>
        </p:spPr>
        <p:txBody>
          <a:bodyPr vert="horz" lIns="96451" tIns="48225" rIns="96451" bIns="48225" rtlCol="0" anchor="b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9110" y="9496437"/>
            <a:ext cx="2975240" cy="501639"/>
          </a:xfrm>
          <a:prstGeom prst="rect">
            <a:avLst/>
          </a:prstGeom>
        </p:spPr>
        <p:txBody>
          <a:bodyPr vert="horz" lIns="96451" tIns="48225" rIns="96451" bIns="48225" rtlCol="0" anchor="b"/>
          <a:lstStyle>
            <a:lvl1pPr algn="r">
              <a:defRPr sz="1300"/>
            </a:lvl1pPr>
          </a:lstStyle>
          <a:p>
            <a:fld id="{9C804ED9-F4FB-46EE-AE19-F9BCAAB33F9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029620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04ED9-F4FB-46EE-AE19-F9BCAAB33F93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028320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C7171-C76C-41E9-BB7F-6C3B99CAC749}" type="datetime1">
              <a:rPr lang="en-US" smtClean="0"/>
              <a:pPr/>
              <a:t>8/23/2017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C04B4-7D6D-4179-A44A-838B35B2C0D1}" type="datetime1">
              <a:rPr lang="en-US" smtClean="0"/>
              <a:pPr/>
              <a:t>8/23/2017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58825-0EC8-413C-8937-2AACB784BF7B}" type="datetime1">
              <a:rPr lang="en-US" smtClean="0"/>
              <a:pPr/>
              <a:t>8/23/2017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C18-BA95-4A09-AA4D-9ACAE24BBBBF}" type="datetime1">
              <a:rPr lang="en-US" smtClean="0"/>
              <a:pPr/>
              <a:t>8/23/2017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FDFB6-8E56-4549-9AD8-D32AF6F5CE75}" type="datetime1">
              <a:rPr lang="en-US" smtClean="0"/>
              <a:pPr/>
              <a:t>8/23/2017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16C30-2C67-4D97-AAA7-2C8DD3EE7DAB}" type="datetime1">
              <a:rPr lang="en-US" smtClean="0"/>
              <a:pPr/>
              <a:t>8/23/2017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D4200-372B-4C45-8FB7-5D7F92BB6A6C}" type="datetime1">
              <a:rPr lang="en-US" smtClean="0"/>
              <a:pPr/>
              <a:t>8/23/2017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93D4-F399-426D-A503-A83A6E16E3ED}" type="datetime1">
              <a:rPr lang="en-US" smtClean="0"/>
              <a:pPr/>
              <a:t>8/23/2017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4107E-78B3-49F8-8232-405381B093AE}" type="datetime1">
              <a:rPr lang="en-US" smtClean="0"/>
              <a:pPr/>
              <a:t>8/23/2017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BA48780-B81A-4116-85AE-E6FAFE08EEF2}" type="datetime1">
              <a:rPr lang="en-US" smtClean="0"/>
              <a:pPr/>
              <a:t>8/23/2017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B4B4A-F0A1-4F46-9BDB-B8577D57A6A2}" type="datetime1">
              <a:rPr lang="en-US" smtClean="0"/>
              <a:pPr/>
              <a:t>8/23/2017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B354B27-7C5E-4192-9951-C6E0162FE1A6}" type="datetime1">
              <a:rPr lang="en-US" smtClean="0"/>
              <a:pPr/>
              <a:t>8/23/2017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2134373"/>
          </a:xfrm>
        </p:spPr>
        <p:txBody>
          <a:bodyPr>
            <a:normAutofit/>
          </a:bodyPr>
          <a:lstStyle/>
          <a:p>
            <a:r>
              <a:rPr lang="en-GB" sz="48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The Fall of a Critical Sector </a:t>
            </a:r>
            <a:endParaRPr lang="en-GB" sz="4800" dirty="0">
              <a:solidFill>
                <a:schemeClr val="accent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4455620"/>
            <a:ext cx="10058400" cy="1143000"/>
          </a:xfrm>
        </p:spPr>
        <p:txBody>
          <a:bodyPr>
            <a:normAutofit/>
          </a:bodyPr>
          <a:lstStyle/>
          <a:p>
            <a:r>
              <a:rPr lang="en-GB" sz="2000" b="1" dirty="0">
                <a:latin typeface="Arial Narrow" panose="020B0606020202030204" pitchFamily="34" charset="0"/>
              </a:rPr>
              <a:t>Presentation by the Security Industry Alliance (SIA) to </a:t>
            </a:r>
          </a:p>
          <a:p>
            <a:r>
              <a:rPr lang="en-GB" sz="2000" b="1" dirty="0">
                <a:latin typeface="Arial Narrow" panose="020B0606020202030204" pitchFamily="34" charset="0"/>
              </a:rPr>
              <a:t>The portfolio committee of police</a:t>
            </a:r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1202785" y="4958863"/>
            <a:ext cx="703389" cy="2827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245675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1202785" y="4958863"/>
            <a:ext cx="703389" cy="282760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75012" y="2178424"/>
            <a:ext cx="83640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6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Thank you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418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35759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chemeClr val="accent1"/>
                </a:solidFill>
              </a:rPr>
              <a:t>About the Security Industry Alliance (SIA)</a:t>
            </a: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1202785" y="4958863"/>
            <a:ext cx="703389" cy="282760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953037" y="1918952"/>
            <a:ext cx="10303098" cy="400533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95478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/>
              <a:t>SIA is an alliance of security associations and individual companies in South Africa </a:t>
            </a:r>
          </a:p>
          <a:p>
            <a:pPr marL="395478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b="1" dirty="0"/>
          </a:p>
          <a:p>
            <a:pPr marL="395478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/>
              <a:t>Members employ nearly 200,000 people </a:t>
            </a:r>
          </a:p>
          <a:p>
            <a:pPr marL="109728">
              <a:spcAft>
                <a:spcPts val="0"/>
              </a:spcAft>
              <a:defRPr/>
            </a:pPr>
            <a:endParaRPr lang="en-US" b="1" dirty="0"/>
          </a:p>
          <a:p>
            <a:pPr marL="395478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/>
              <a:t>Industry body which represents common interests across all sub-sectors </a:t>
            </a:r>
          </a:p>
          <a:p>
            <a:pPr marL="395478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b="1" dirty="0"/>
          </a:p>
          <a:p>
            <a:pPr marL="395478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b="1" dirty="0"/>
              <a:t>Excellent working relationship with regulator, PSIRA</a:t>
            </a:r>
          </a:p>
          <a:p>
            <a:pPr marL="109728">
              <a:spcAft>
                <a:spcPts val="0"/>
              </a:spcAft>
              <a:defRPr/>
            </a:pPr>
            <a:endParaRPr lang="en-GB" b="1" dirty="0"/>
          </a:p>
          <a:p>
            <a:pPr marL="395478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b="1" dirty="0"/>
              <a:t>Member companies are required to subscribe to a code of conduct</a:t>
            </a:r>
          </a:p>
          <a:p>
            <a:pPr marL="109728">
              <a:spcAft>
                <a:spcPts val="0"/>
              </a:spcAft>
              <a:defRPr/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xmlns="" val="3500142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35759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chemeClr val="accent1"/>
                </a:solidFill>
              </a:rPr>
              <a:t> Why Private Security?</a:t>
            </a: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1202785" y="4958863"/>
            <a:ext cx="703389" cy="282760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95712" y="1996225"/>
            <a:ext cx="10359967" cy="6310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000" b="1" dirty="0">
                <a:solidFill>
                  <a:schemeClr val="tx1"/>
                </a:solidFill>
              </a:rPr>
              <a:t>Non- Policing Functions</a:t>
            </a:r>
          </a:p>
        </p:txBody>
      </p:sp>
      <p:sp>
        <p:nvSpPr>
          <p:cNvPr id="5" name="Rectangle 4"/>
          <p:cNvSpPr/>
          <p:nvPr/>
        </p:nvSpPr>
        <p:spPr>
          <a:xfrm>
            <a:off x="795712" y="3013651"/>
            <a:ext cx="1871003" cy="772733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600" b="1" dirty="0"/>
              <a:t>Assets in Transit Services</a:t>
            </a:r>
          </a:p>
        </p:txBody>
      </p:sp>
      <p:sp>
        <p:nvSpPr>
          <p:cNvPr id="9" name="Rectangle 8"/>
          <p:cNvSpPr/>
          <p:nvPr/>
        </p:nvSpPr>
        <p:spPr>
          <a:xfrm>
            <a:off x="9284675" y="4323007"/>
            <a:ext cx="1871003" cy="772733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600" b="1" dirty="0"/>
              <a:t>Stock Control and Checking</a:t>
            </a:r>
          </a:p>
        </p:txBody>
      </p:sp>
      <p:sp>
        <p:nvSpPr>
          <p:cNvPr id="10" name="Rectangle 9"/>
          <p:cNvSpPr/>
          <p:nvPr/>
        </p:nvSpPr>
        <p:spPr>
          <a:xfrm>
            <a:off x="5040194" y="3008507"/>
            <a:ext cx="1871003" cy="772733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600" b="1" dirty="0"/>
              <a:t>Guarding Commercial Property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162435" y="3008398"/>
            <a:ext cx="1871003" cy="772733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600" b="1" dirty="0"/>
              <a:t>Protecting government buildings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284676" y="3013651"/>
            <a:ext cx="1871003" cy="772733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600" b="1" dirty="0"/>
              <a:t>Systems Installations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917951" y="4311539"/>
            <a:ext cx="1871003" cy="772733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600" b="1" dirty="0"/>
              <a:t>Electronic Equipment Distribution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040193" y="4323006"/>
            <a:ext cx="1871003" cy="772733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600" b="1" dirty="0"/>
              <a:t>Locksmiths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162435" y="4342555"/>
            <a:ext cx="1871003" cy="772733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600" b="1" dirty="0"/>
              <a:t>Residential Response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917953" y="3006611"/>
            <a:ext cx="1871003" cy="772733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600" b="1" dirty="0"/>
              <a:t>Guarding Private Property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95712" y="4329676"/>
            <a:ext cx="1871003" cy="772733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600" b="1" dirty="0"/>
              <a:t>Close Protection</a:t>
            </a:r>
          </a:p>
        </p:txBody>
      </p:sp>
    </p:spTree>
    <p:extLst>
      <p:ext uri="{BB962C8B-B14F-4D97-AF65-F5344CB8AC3E}">
        <p14:creationId xmlns:p14="http://schemas.microsoft.com/office/powerpoint/2010/main" xmlns="" val="1530029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35759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>Critical Sector</a:t>
            </a: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1202785" y="4958863"/>
            <a:ext cx="703389" cy="2827606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878983" y="2545948"/>
            <a:ext cx="1877739" cy="18082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b="1" dirty="0"/>
              <a:t>500 000</a:t>
            </a:r>
          </a:p>
          <a:p>
            <a:pPr algn="ctr"/>
            <a:r>
              <a:rPr lang="en-ZA" b="1" dirty="0"/>
              <a:t>Jobs</a:t>
            </a:r>
          </a:p>
        </p:txBody>
      </p:sp>
      <p:sp>
        <p:nvSpPr>
          <p:cNvPr id="7" name="Oval 6"/>
          <p:cNvSpPr/>
          <p:nvPr/>
        </p:nvSpPr>
        <p:spPr>
          <a:xfrm>
            <a:off x="3501767" y="2545947"/>
            <a:ext cx="1877739" cy="18082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b="1" dirty="0"/>
              <a:t>150 000 New Jobs in 5 Years</a:t>
            </a:r>
          </a:p>
        </p:txBody>
      </p:sp>
      <p:sp>
        <p:nvSpPr>
          <p:cNvPr id="8" name="Oval 7"/>
          <p:cNvSpPr/>
          <p:nvPr/>
        </p:nvSpPr>
        <p:spPr>
          <a:xfrm>
            <a:off x="6124551" y="2545947"/>
            <a:ext cx="1885464" cy="18082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700" b="1" dirty="0"/>
              <a:t>Youth Employment</a:t>
            </a:r>
          </a:p>
        </p:txBody>
      </p:sp>
      <p:sp>
        <p:nvSpPr>
          <p:cNvPr id="9" name="Oval 8"/>
          <p:cNvSpPr/>
          <p:nvPr/>
        </p:nvSpPr>
        <p:spPr>
          <a:xfrm>
            <a:off x="8755060" y="2545946"/>
            <a:ext cx="1885464" cy="18082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700" b="1" dirty="0"/>
              <a:t>Investments in Skills and Training</a:t>
            </a:r>
          </a:p>
        </p:txBody>
      </p:sp>
    </p:spTree>
    <p:extLst>
      <p:ext uri="{BB962C8B-B14F-4D97-AF65-F5344CB8AC3E}">
        <p14:creationId xmlns:p14="http://schemas.microsoft.com/office/powerpoint/2010/main" xmlns="" val="2391564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35759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chemeClr val="accent1"/>
                </a:solidFill>
              </a:rPr>
              <a:t>Burning Platforms – Our agenda today</a:t>
            </a: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1202785" y="4958863"/>
            <a:ext cx="703389" cy="282760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46948" y="2011126"/>
            <a:ext cx="1871003" cy="772733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600" b="1" dirty="0"/>
              <a:t>Compliance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6948" y="4016049"/>
            <a:ext cx="1871003" cy="772733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600" b="1" dirty="0"/>
              <a:t>Training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6948" y="5018091"/>
            <a:ext cx="1871003" cy="772733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600" b="1" dirty="0"/>
              <a:t>PSIRA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6948" y="3014006"/>
            <a:ext cx="1871003" cy="772733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600" b="1" dirty="0"/>
              <a:t>Insourcing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208452" y="2011126"/>
            <a:ext cx="7947228" cy="772733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ZA" sz="1600" b="1" dirty="0"/>
              <a:t>A serious and urgent deteriorating situation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208452" y="3013168"/>
            <a:ext cx="7947228" cy="772733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ZA" sz="1600" b="1" dirty="0"/>
              <a:t>A ticking time bomb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208452" y="4016048"/>
            <a:ext cx="7947228" cy="772733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ZA" sz="1600" b="1" dirty="0"/>
              <a:t>After 10 years of initiatives to overhaul security training, no workable solutions are on the table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208452" y="5018090"/>
            <a:ext cx="7947228" cy="772733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ZA" sz="1600" b="1" dirty="0"/>
              <a:t>Regulatory focus needed </a:t>
            </a:r>
          </a:p>
        </p:txBody>
      </p:sp>
    </p:spTree>
    <p:extLst>
      <p:ext uri="{BB962C8B-B14F-4D97-AF65-F5344CB8AC3E}">
        <p14:creationId xmlns:p14="http://schemas.microsoft.com/office/powerpoint/2010/main" xmlns="" val="2821176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35759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>Compliance</a:t>
            </a: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1202785" y="4958863"/>
            <a:ext cx="703389" cy="2827606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53037" y="1918952"/>
            <a:ext cx="10303098" cy="3966693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95478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b="1" dirty="0"/>
          </a:p>
          <a:p>
            <a:pPr marL="395478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/>
              <a:t>Fewer than 8% of security guarding companies are compliant with the PSSPF. Despite this, the other 92% are routinely given PSIRA letters of good standing every 90 days</a:t>
            </a:r>
          </a:p>
          <a:p>
            <a:pPr marL="395478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b="1" dirty="0"/>
          </a:p>
          <a:p>
            <a:pPr marL="395478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/>
              <a:t>As many as 100,000 people are employed in exploitative atypical practices including “self-employed” security officers and so called independent contractors</a:t>
            </a:r>
          </a:p>
          <a:p>
            <a:pPr marL="395478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b="1" dirty="0"/>
          </a:p>
          <a:p>
            <a:pPr marL="395478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/>
              <a:t>Government and SOE’s account for more than 50% of spending on private security companies, the overwhelming majority of which are non-compliant</a:t>
            </a:r>
          </a:p>
          <a:p>
            <a:pPr marL="395478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b="1" dirty="0"/>
          </a:p>
          <a:p>
            <a:pPr marL="395478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/>
              <a:t>Non compliant companies are no longer a nuisance operating on the fringes. They are almost the entire guarding industry. </a:t>
            </a:r>
          </a:p>
          <a:p>
            <a:pPr marL="109728">
              <a:spcAft>
                <a:spcPts val="0"/>
              </a:spcAft>
              <a:defRPr/>
            </a:pPr>
            <a:endParaRPr lang="en-GB" b="1" dirty="0"/>
          </a:p>
          <a:p>
            <a:pPr marL="109728">
              <a:spcAft>
                <a:spcPts val="0"/>
              </a:spcAft>
              <a:defRPr/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xmlns="" val="2819406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35759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>Insourcing</a:t>
            </a: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1202785" y="4958863"/>
            <a:ext cx="703389" cy="2827606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53037" y="1918953"/>
            <a:ext cx="10303098" cy="297502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95478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b="1" dirty="0"/>
          </a:p>
          <a:p>
            <a:pPr marL="395478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/>
              <a:t>Destruction of skills</a:t>
            </a:r>
          </a:p>
          <a:p>
            <a:pPr marL="395478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b="1" dirty="0"/>
          </a:p>
          <a:p>
            <a:pPr marL="395478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/>
              <a:t>Destruction of job opportunities</a:t>
            </a:r>
          </a:p>
          <a:p>
            <a:pPr marL="395478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b="1" dirty="0"/>
          </a:p>
          <a:p>
            <a:pPr marL="395478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/>
              <a:t>Crisis of compliance</a:t>
            </a:r>
          </a:p>
          <a:p>
            <a:pPr marL="395478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b="1" dirty="0"/>
          </a:p>
          <a:p>
            <a:pPr marL="395478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/>
              <a:t>The crisis at our universities</a:t>
            </a:r>
          </a:p>
          <a:p>
            <a:pPr marL="395478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b="1" dirty="0"/>
          </a:p>
          <a:p>
            <a:pPr marL="109728">
              <a:spcAft>
                <a:spcPts val="0"/>
              </a:spcAft>
              <a:defRPr/>
            </a:pPr>
            <a:endParaRPr lang="en-GB" b="1" dirty="0"/>
          </a:p>
          <a:p>
            <a:pPr marL="109728">
              <a:spcAft>
                <a:spcPts val="0"/>
              </a:spcAft>
              <a:defRPr/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xmlns="" val="323132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35759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>Training and Skills Development </a:t>
            </a: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1202785" y="4958863"/>
            <a:ext cx="703389" cy="2827606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53037" y="1918953"/>
            <a:ext cx="10303098" cy="297502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95478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b="1" dirty="0"/>
          </a:p>
          <a:p>
            <a:pPr marL="395478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b="1" dirty="0"/>
          </a:p>
          <a:p>
            <a:pPr marL="395478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GB" b="1" dirty="0"/>
          </a:p>
          <a:p>
            <a:pPr marL="395478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GB" b="1" dirty="0"/>
          </a:p>
        </p:txBody>
      </p:sp>
      <p:sp>
        <p:nvSpPr>
          <p:cNvPr id="6" name="Rectangle 5"/>
          <p:cNvSpPr/>
          <p:nvPr/>
        </p:nvSpPr>
        <p:spPr>
          <a:xfrm>
            <a:off x="953037" y="1918952"/>
            <a:ext cx="10303098" cy="3966693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95478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b="1" dirty="0"/>
          </a:p>
          <a:p>
            <a:pPr marL="395478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/>
              <a:t>The dual SASSETA and PSIRA training system is fundamentally inappropriate</a:t>
            </a:r>
          </a:p>
          <a:p>
            <a:pPr marL="395478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b="1" dirty="0"/>
          </a:p>
          <a:p>
            <a:pPr marL="395478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/>
              <a:t>Current proposals on revised PSIRA training regulations will destroy employment in the Sector</a:t>
            </a:r>
          </a:p>
          <a:p>
            <a:pPr marL="395478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b="1" dirty="0"/>
          </a:p>
          <a:p>
            <a:pPr marL="395478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/>
              <a:t>PSIRA should not be a professional body in the Sector </a:t>
            </a:r>
          </a:p>
          <a:p>
            <a:pPr marL="395478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b="1" dirty="0"/>
          </a:p>
          <a:p>
            <a:pPr marL="109728">
              <a:spcAft>
                <a:spcPts val="0"/>
              </a:spcAft>
              <a:defRPr/>
            </a:pPr>
            <a:endParaRPr lang="en-GB" b="1" dirty="0"/>
          </a:p>
          <a:p>
            <a:pPr marL="109728">
              <a:spcAft>
                <a:spcPts val="0"/>
              </a:spcAft>
              <a:defRPr/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xmlns="" val="27350388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35759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>PSIRA</a:t>
            </a: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1202785" y="4958863"/>
            <a:ext cx="703389" cy="2827606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53037" y="1918952"/>
            <a:ext cx="10303098" cy="3966693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95478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b="1" dirty="0"/>
          </a:p>
          <a:p>
            <a:pPr marL="395478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/>
              <a:t>The regulator’s activities, extensive as they have been have not addressed a worsening compliance problem in the sector</a:t>
            </a:r>
          </a:p>
          <a:p>
            <a:pPr marL="395478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b="1" dirty="0"/>
          </a:p>
          <a:p>
            <a:pPr marL="395478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/>
              <a:t>Traditional regulatory methods need to be discarded and more innovative, smart solutions are needed</a:t>
            </a:r>
          </a:p>
          <a:p>
            <a:pPr marL="395478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b="1" dirty="0"/>
          </a:p>
          <a:p>
            <a:pPr marL="395478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/>
              <a:t>The regulator should focus on its core competence. Initiatives like attempting to register as a professional body are a distraction</a:t>
            </a:r>
          </a:p>
          <a:p>
            <a:pPr marL="395478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b="1" dirty="0"/>
          </a:p>
          <a:p>
            <a:pPr marL="395478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/>
              <a:t>Some high profile enforcement wins are needed to send a strong message to Government and Business community alike that non-compliance will not be tolerated</a:t>
            </a:r>
          </a:p>
          <a:p>
            <a:pPr marL="109728">
              <a:spcAft>
                <a:spcPts val="0"/>
              </a:spcAft>
              <a:defRPr/>
            </a:pPr>
            <a:endParaRPr lang="en-GB" b="1" dirty="0"/>
          </a:p>
          <a:p>
            <a:pPr marL="109728">
              <a:spcAft>
                <a:spcPts val="0"/>
              </a:spcAft>
              <a:defRPr/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xmlns="" val="65059205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7791</TotalTime>
  <Words>409</Words>
  <Application>Microsoft Office PowerPoint</Application>
  <PresentationFormat>Custom</PresentationFormat>
  <Paragraphs>86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Retrospect</vt:lpstr>
      <vt:lpstr>The Fall of a Critical Sector </vt:lpstr>
      <vt:lpstr>About the Security Industry Alliance (SIA)</vt:lpstr>
      <vt:lpstr> Why Private Security?</vt:lpstr>
      <vt:lpstr>Critical Sector</vt:lpstr>
      <vt:lpstr>Burning Platforms – Our agenda today</vt:lpstr>
      <vt:lpstr>Compliance</vt:lpstr>
      <vt:lpstr>Insourcing</vt:lpstr>
      <vt:lpstr>Training and Skills Development </vt:lpstr>
      <vt:lpstr>PSIRA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 Cohen</dc:creator>
  <cp:lastModifiedBy>PUMZA</cp:lastModifiedBy>
  <cp:revision>193</cp:revision>
  <cp:lastPrinted>2015-10-15T05:20:25Z</cp:lastPrinted>
  <dcterms:created xsi:type="dcterms:W3CDTF">2014-09-03T10:43:02Z</dcterms:created>
  <dcterms:modified xsi:type="dcterms:W3CDTF">2017-08-23T13:59:15Z</dcterms:modified>
</cp:coreProperties>
</file>