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Lst>
  <p:notesMasterIdLst>
    <p:notesMasterId r:id="rId14"/>
  </p:notesMasterIdLst>
  <p:sldIdLst>
    <p:sldId id="256" r:id="rId2"/>
    <p:sldId id="270" r:id="rId3"/>
    <p:sldId id="271" r:id="rId4"/>
    <p:sldId id="276" r:id="rId5"/>
    <p:sldId id="275" r:id="rId6"/>
    <p:sldId id="272" r:id="rId7"/>
    <p:sldId id="258" r:id="rId8"/>
    <p:sldId id="266" r:id="rId9"/>
    <p:sldId id="257" r:id="rId10"/>
    <p:sldId id="265" r:id="rId11"/>
    <p:sldId id="273" r:id="rId12"/>
    <p:sldId id="274"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bombo maleka"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6" d="100"/>
          <a:sy n="86" d="100"/>
        </p:scale>
        <p:origin x="-3840" y="-10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9BA5FF2-D0FC-124A-9F4E-C637B071A03D}" type="datetimeFigureOut">
              <a:rPr lang="en-US" smtClean="0"/>
              <a:pPr/>
              <a:t>8/23/2017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62B5FCE-BC70-A649-AC3A-707FA76E41F0}" type="slidenum">
              <a:rPr lang="en-US" smtClean="0"/>
              <a:pPr/>
              <a:t>‹#›</a:t>
            </a:fld>
            <a:endParaRPr lang="en-US"/>
          </a:p>
        </p:txBody>
      </p:sp>
    </p:spTree>
    <p:extLst>
      <p:ext uri="{BB962C8B-B14F-4D97-AF65-F5344CB8AC3E}">
        <p14:creationId xmlns:p14="http://schemas.microsoft.com/office/powerpoint/2010/main" xmlns="" val="30968469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a:t>
            </a:fld>
            <a:endParaRPr lang="en-US"/>
          </a:p>
        </p:txBody>
      </p:sp>
    </p:spTree>
    <p:extLst>
      <p:ext uri="{BB962C8B-B14F-4D97-AF65-F5344CB8AC3E}">
        <p14:creationId xmlns:p14="http://schemas.microsoft.com/office/powerpoint/2010/main" xmlns="" val="2417856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10</a:t>
            </a:fld>
            <a:endParaRPr lang="en-US"/>
          </a:p>
        </p:txBody>
      </p:sp>
    </p:spTree>
    <p:extLst>
      <p:ext uri="{BB962C8B-B14F-4D97-AF65-F5344CB8AC3E}">
        <p14:creationId xmlns:p14="http://schemas.microsoft.com/office/powerpoint/2010/main" xmlns="" val="3140242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11</a:t>
            </a:fld>
            <a:endParaRPr lang="en-US"/>
          </a:p>
        </p:txBody>
      </p:sp>
    </p:spTree>
    <p:extLst>
      <p:ext uri="{BB962C8B-B14F-4D97-AF65-F5344CB8AC3E}">
        <p14:creationId xmlns:p14="http://schemas.microsoft.com/office/powerpoint/2010/main" xmlns="" val="1060657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12</a:t>
            </a:fld>
            <a:endParaRPr lang="en-US"/>
          </a:p>
        </p:txBody>
      </p:sp>
    </p:spTree>
    <p:extLst>
      <p:ext uri="{BB962C8B-B14F-4D97-AF65-F5344CB8AC3E}">
        <p14:creationId xmlns:p14="http://schemas.microsoft.com/office/powerpoint/2010/main" xmlns="" val="1859578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2</a:t>
            </a:fld>
            <a:endParaRPr lang="en-US"/>
          </a:p>
        </p:txBody>
      </p:sp>
    </p:spTree>
    <p:extLst>
      <p:ext uri="{BB962C8B-B14F-4D97-AF65-F5344CB8AC3E}">
        <p14:creationId xmlns:p14="http://schemas.microsoft.com/office/powerpoint/2010/main" xmlns="" val="812418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3</a:t>
            </a:fld>
            <a:endParaRPr lang="en-US"/>
          </a:p>
        </p:txBody>
      </p:sp>
    </p:spTree>
    <p:extLst>
      <p:ext uri="{BB962C8B-B14F-4D97-AF65-F5344CB8AC3E}">
        <p14:creationId xmlns:p14="http://schemas.microsoft.com/office/powerpoint/2010/main" xmlns="" val="1029553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4</a:t>
            </a:fld>
            <a:endParaRPr lang="en-US"/>
          </a:p>
        </p:txBody>
      </p:sp>
    </p:spTree>
    <p:extLst>
      <p:ext uri="{BB962C8B-B14F-4D97-AF65-F5344CB8AC3E}">
        <p14:creationId xmlns:p14="http://schemas.microsoft.com/office/powerpoint/2010/main" xmlns="" val="1029553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5</a:t>
            </a:fld>
            <a:endParaRPr lang="en-US"/>
          </a:p>
        </p:txBody>
      </p:sp>
    </p:spTree>
    <p:extLst>
      <p:ext uri="{BB962C8B-B14F-4D97-AF65-F5344CB8AC3E}">
        <p14:creationId xmlns:p14="http://schemas.microsoft.com/office/powerpoint/2010/main" xmlns="" val="1029553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6</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7</a:t>
            </a:fld>
            <a:endParaRPr lang="en-US"/>
          </a:p>
        </p:txBody>
      </p:sp>
    </p:spTree>
    <p:extLst>
      <p:ext uri="{BB962C8B-B14F-4D97-AF65-F5344CB8AC3E}">
        <p14:creationId xmlns:p14="http://schemas.microsoft.com/office/powerpoint/2010/main" xmlns="" val="3073693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8</a:t>
            </a:fld>
            <a:endParaRPr lang="en-US"/>
          </a:p>
        </p:txBody>
      </p:sp>
    </p:spTree>
    <p:extLst>
      <p:ext uri="{BB962C8B-B14F-4D97-AF65-F5344CB8AC3E}">
        <p14:creationId xmlns:p14="http://schemas.microsoft.com/office/powerpoint/2010/main" xmlns="" val="990322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9</a:t>
            </a:fld>
            <a:endParaRPr lang="en-US"/>
          </a:p>
        </p:txBody>
      </p:sp>
    </p:spTree>
    <p:extLst>
      <p:ext uri="{BB962C8B-B14F-4D97-AF65-F5344CB8AC3E}">
        <p14:creationId xmlns:p14="http://schemas.microsoft.com/office/powerpoint/2010/main" xmlns="" val="726692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rot="16200000">
            <a:off x="1945343" y="725244"/>
            <a:ext cx="1717636" cy="3474720"/>
          </a:xfrm>
          <a:prstGeom prst="round2SameRect">
            <a:avLst>
              <a:gd name="adj1" fmla="val 3122"/>
              <a:gd name="adj2" fmla="val 0"/>
            </a:avLst>
          </a:prstGeom>
          <a:solidFill>
            <a:srgbClr val="7498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p>
            <a:fld id="{5C1A8C04-D9B5-4C0E-9533-072530C12DA3}" type="datetime1">
              <a:rPr lang="en-US" smtClean="0"/>
              <a:pPr/>
              <a:t>8/23/2017</a:t>
            </a:fld>
            <a:endParaRPr lang="en-US" dirty="0"/>
          </a:p>
        </p:txBody>
      </p:sp>
      <p:sp>
        <p:nvSpPr>
          <p:cNvPr id="5" name="Footer Placeholder 4"/>
          <p:cNvSpPr>
            <a:spLocks noGrp="1"/>
          </p:cNvSpPr>
          <p:nvPr>
            <p:ph type="ftr" sz="quarter" idx="11"/>
          </p:nvPr>
        </p:nvSpPr>
        <p:spPr>
          <a:xfrm>
            <a:off x="457200" y="6356350"/>
            <a:ext cx="2895600" cy="365125"/>
          </a:xfrm>
        </p:spPr>
        <p:txBody>
          <a:bodyPr/>
          <a:lstStyle/>
          <a:p>
            <a:r>
              <a:rPr lang="en-US" smtClean="0"/>
              <a:t>‹#›</a:t>
            </a:r>
            <a:endParaRPr lang="en-US"/>
          </a:p>
        </p:txBody>
      </p:sp>
      <p:sp>
        <p:nvSpPr>
          <p:cNvPr id="13" name="Round Same Side Corner Rectangle 12"/>
          <p:cNvSpPr/>
          <p:nvPr/>
        </p:nvSpPr>
        <p:spPr>
          <a:xfrm rot="5400000" flipH="1">
            <a:off x="4572000" y="1603786"/>
            <a:ext cx="3474720" cy="3474720"/>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4651248" y="1680881"/>
            <a:ext cx="3273552"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651248" y="3384176"/>
            <a:ext cx="3273552"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3426758" y="5069541"/>
            <a:ext cx="4924425" cy="662519"/>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ABB0AD-9990-4F85-AFA0-B262DE97976D}" type="datetime1">
              <a:rPr lang="en-US" smtClean="0"/>
              <a:pPr/>
              <a:t>8/23/2017</a:t>
            </a:fld>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2948318" y="3904812"/>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74B8C-3C23-4912-ABBD-12777660B935}" type="datetime1">
              <a:rPr lang="en-US" smtClean="0"/>
              <a:pPr/>
              <a:t>8/23/2017</a:t>
            </a:fld>
            <a:endParaRPr lang="en-US" dirty="0"/>
          </a:p>
        </p:txBody>
      </p:sp>
      <p:sp>
        <p:nvSpPr>
          <p:cNvPr id="6" name="Footer Placeholder 5"/>
          <p:cNvSpPr>
            <a:spLocks noGrp="1"/>
          </p:cNvSpPr>
          <p:nvPr>
            <p:ph type="ftr" sz="quarter" idx="11"/>
          </p:nvPr>
        </p:nvSpPr>
        <p:spPr/>
        <p:txBody>
          <a:bodyPr/>
          <a:lstStyle/>
          <a:p>
            <a:r>
              <a:rPr lang="en-US" smtClean="0"/>
              <a:t>‹#›</a:t>
            </a:r>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a:lstStyle>
            <a:lvl1pPr marL="0" indent="0">
              <a:buNone/>
              <a:defRPr/>
            </a:lvl1pPr>
          </a:lstStyle>
          <a:p>
            <a:r>
              <a:rPr lang="en-US" smtClean="0"/>
              <a:t>Drag picture to placeholder or click icon to add</a:t>
            </a:r>
            <a:endParaRPr/>
          </a:p>
        </p:txBody>
      </p:sp>
      <p:sp>
        <p:nvSpPr>
          <p:cNvPr id="2" name="Title 1"/>
          <p:cNvSpPr>
            <a:spLocks noGrp="1"/>
          </p:cNvSpPr>
          <p:nvPr>
            <p:ph type="title"/>
          </p:nvPr>
        </p:nvSpPr>
        <p:spPr>
          <a:xfrm>
            <a:off x="2948318" y="5055855"/>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A435E5-A656-4488-BC77-B6068C392D40}" type="datetime1">
              <a:rPr lang="en-US" smtClean="0"/>
              <a:pPr/>
              <a:t>8/23/2017</a:t>
            </a:fld>
            <a:endParaRPr lang="en-US" dirty="0"/>
          </a:p>
        </p:txBody>
      </p:sp>
      <p:sp>
        <p:nvSpPr>
          <p:cNvPr id="6" name="Footer Placeholder 5"/>
          <p:cNvSpPr>
            <a:spLocks noGrp="1"/>
          </p:cNvSpPr>
          <p:nvPr>
            <p:ph type="ftr" sz="quarter" idx="11"/>
          </p:nvPr>
        </p:nvSpPr>
        <p:spPr/>
        <p:txBody>
          <a:bodyPr/>
          <a:lstStyle/>
          <a:p>
            <a:r>
              <a:rPr lang="en-US" smtClean="0"/>
              <a:t>‹#›</a:t>
            </a:r>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dirty="0"/>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US" smtClean="0"/>
              <a:t>Drag picture to placeholder or click icon to add</a:t>
            </a:r>
            <a:endParaRPr/>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1539C-9A1E-4D2E-BD73-B04D5DA6E464}" type="datetime1">
              <a:rPr lang="en-US" smtClean="0"/>
              <a:pPr/>
              <a:t>8/23/2017</a:t>
            </a:fld>
            <a:endParaRPr lang="en-US" dirty="0"/>
          </a:p>
        </p:txBody>
      </p:sp>
      <p:sp>
        <p:nvSpPr>
          <p:cNvPr id="6" name="Footer Placeholder 5"/>
          <p:cNvSpPr>
            <a:spLocks noGrp="1"/>
          </p:cNvSpPr>
          <p:nvPr>
            <p:ph type="ftr" sz="quarter" idx="11"/>
          </p:nvPr>
        </p:nvSpPr>
        <p:spPr/>
        <p:txBody>
          <a:bodyPr/>
          <a:lstStyle/>
          <a:p>
            <a:r>
              <a:rPr lang="en-US" smtClean="0"/>
              <a:t>‹#›</a:t>
            </a:r>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dirty="0"/>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US" smtClean="0"/>
              <a:t>Drag picture to placeholder or click icon to add</a:t>
            </a:r>
            <a:endParaRPr/>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Pictures, 2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34830-5A81-4E8F-BD93-EB235A7A0C75}" type="datetime1">
              <a:rPr lang="en-US" smtClean="0"/>
              <a:pPr/>
              <a:t>8/23/2017</a:t>
            </a:fld>
            <a:endParaRPr lang="en-US" dirty="0"/>
          </a:p>
        </p:txBody>
      </p:sp>
      <p:sp>
        <p:nvSpPr>
          <p:cNvPr id="6" name="Footer Placeholder 5"/>
          <p:cNvSpPr>
            <a:spLocks noGrp="1"/>
          </p:cNvSpPr>
          <p:nvPr>
            <p:ph type="ftr" sz="quarter" idx="11"/>
          </p:nvPr>
        </p:nvSpPr>
        <p:spPr/>
        <p:txBody>
          <a:bodyPr/>
          <a:lstStyle/>
          <a:p>
            <a:r>
              <a:rPr lang="en-US" smtClean="0"/>
              <a:t>‹#›</a:t>
            </a:r>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dirty="0"/>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anchor="t" anchorCtr="1">
            <a:normAutofit/>
          </a:bodyPr>
          <a:lstStyle>
            <a:lvl1pPr marL="0" indent="0">
              <a:buNone/>
              <a:defRPr sz="1600"/>
            </a:lvl1pPr>
          </a:lstStyle>
          <a:p>
            <a:r>
              <a:rPr lang="en-US" smtClean="0"/>
              <a:t>Drag picture to placeholder or click icon to add</a:t>
            </a:r>
            <a:endParaRPr/>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17" name="Text Placeholder 3"/>
          <p:cNvSpPr>
            <a:spLocks noGrp="1"/>
          </p:cNvSpPr>
          <p:nvPr>
            <p:ph type="body" sz="half" idx="15"/>
          </p:nvPr>
        </p:nvSpPr>
        <p:spPr>
          <a:xfrm>
            <a:off x="5840505" y="4108759"/>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6"/>
          </p:nvPr>
        </p:nvSpPr>
        <p:spPr>
          <a:xfrm>
            <a:off x="5840505" y="34426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s, 3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A6722-126F-4F58-B50F-B3C9EE28106E}" type="datetime1">
              <a:rPr lang="en-US" smtClean="0"/>
              <a:pPr/>
              <a:t>8/23/2017</a:t>
            </a:fld>
            <a:endParaRPr lang="en-US" dirty="0"/>
          </a:p>
        </p:txBody>
      </p:sp>
      <p:sp>
        <p:nvSpPr>
          <p:cNvPr id="6" name="Footer Placeholder 5"/>
          <p:cNvSpPr>
            <a:spLocks noGrp="1"/>
          </p:cNvSpPr>
          <p:nvPr>
            <p:ph type="ftr" sz="quarter" idx="11"/>
          </p:nvPr>
        </p:nvSpPr>
        <p:spPr/>
        <p:txBody>
          <a:bodyPr/>
          <a:lstStyle/>
          <a:p>
            <a:r>
              <a:rPr lang="en-US" smtClean="0"/>
              <a:t>‹#›</a:t>
            </a:r>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dirty="0"/>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en-US" smtClean="0"/>
              <a:t>Drag picture to placeholder or click icon to add</a:t>
            </a:r>
            <a:endParaRPr/>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en-US" smtClean="0"/>
              <a:t>Drag picture to placeholder or click icon to add</a:t>
            </a:r>
            <a:endParaRPr/>
          </a:p>
        </p:txBody>
      </p:sp>
      <p:sp>
        <p:nvSpPr>
          <p:cNvPr id="13" name="Text Placeholder 3"/>
          <p:cNvSpPr>
            <a:spLocks noGrp="1"/>
          </p:cNvSpPr>
          <p:nvPr>
            <p:ph type="body" sz="half" idx="19"/>
          </p:nvPr>
        </p:nvSpPr>
        <p:spPr>
          <a:xfrm>
            <a:off x="5840505" y="3133941"/>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1"/>
          </p:nvPr>
        </p:nvSpPr>
        <p:spPr>
          <a:xfrm>
            <a:off x="5840505" y="5135813"/>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84A34EB-D09E-4BB6-B569-C374EB70BF08}" type="datetime1">
              <a:rPr lang="en-US" smtClean="0"/>
              <a:pPr/>
              <a:t>8/23/2017</a:t>
            </a:fld>
            <a:endParaRPr lang="en-US"/>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B566A4A-22B1-4466-B096-E75F462B0260}" type="datetime1">
              <a:rPr lang="en-US" smtClean="0"/>
              <a:pPr/>
              <a:t>8/23/2017</a:t>
            </a:fld>
            <a:endParaRPr lang="en-US" dirty="0"/>
          </a:p>
        </p:txBody>
      </p:sp>
      <p:sp>
        <p:nvSpPr>
          <p:cNvPr id="5" name="Footer Placeholder 4"/>
          <p:cNvSpPr>
            <a:spLocks noGrp="1"/>
          </p:cNvSpPr>
          <p:nvPr>
            <p:ph type="ftr" sz="quarter" idx="11"/>
          </p:nvPr>
        </p:nvSpPr>
        <p:spPr/>
        <p:txBody>
          <a:bodyPr/>
          <a:lstStyle/>
          <a:p>
            <a:r>
              <a:rPr lang="en-US" smtClean="0"/>
              <a:t>‹#›</a:t>
            </a:r>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39A247B-0ED2-4AD5-9F1C-BDD376D00433}" type="datetime1">
              <a:rPr lang="en-US" smtClean="0"/>
              <a:pPr/>
              <a:t>8/23/2017</a:t>
            </a:fld>
            <a:endParaRPr lang="en-US"/>
          </a:p>
        </p:txBody>
      </p:sp>
      <p:sp>
        <p:nvSpPr>
          <p:cNvPr id="5" name="Footer Placeholder 4"/>
          <p:cNvSpPr>
            <a:spLocks noGrp="1"/>
          </p:cNvSpPr>
          <p:nvPr>
            <p:ph type="ftr" sz="quarter" idx="11"/>
          </p:nvPr>
        </p:nvSpPr>
        <p:spPr/>
        <p:txBody>
          <a:bodyPr/>
          <a:lstStyle>
            <a:lvl1pPr>
              <a:defRPr sz="1600"/>
            </a:lvl1pPr>
          </a:lstStyle>
          <a:p>
            <a:fld id="{8BF3129E-3230-472C-8746-9254C39C72A3}" type="slidenum">
              <a:rPr lang="en-US" smtClean="0"/>
              <a:pPr/>
              <a:t>‹#›</a:t>
            </a:fld>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A245214-AAEB-484B-B7DF-B33FC94D09E4}" type="datetime1">
              <a:rPr lang="en-US" smtClean="0"/>
              <a:pPr/>
              <a:t>8/23/2017</a:t>
            </a:fld>
            <a:endParaRPr lang="en-US" dirty="0"/>
          </a:p>
        </p:txBody>
      </p:sp>
      <p:sp>
        <p:nvSpPr>
          <p:cNvPr id="5" name="Footer Placeholder 4"/>
          <p:cNvSpPr>
            <a:spLocks noGrp="1"/>
          </p:cNvSpPr>
          <p:nvPr>
            <p:ph type="ftr" sz="quarter" idx="11"/>
          </p:nvPr>
        </p:nvSpPr>
        <p:spPr/>
        <p:txBody>
          <a:bodyPr/>
          <a:lstStyle/>
          <a:p>
            <a:r>
              <a:rPr lang="en-US" smtClean="0"/>
              <a:t>‹#›</a:t>
            </a:r>
            <a:endParaRPr lang="en-US" dirty="0"/>
          </a:p>
        </p:txBody>
      </p:sp>
      <p:sp>
        <p:nvSpPr>
          <p:cNvPr id="6" name="Slide Number Placeholder 5"/>
          <p:cNvSpPr>
            <a:spLocks noGrp="1"/>
          </p:cNvSpPr>
          <p:nvPr>
            <p:ph type="sldNum" sz="quarter" idx="12"/>
          </p:nvPr>
        </p:nvSpPr>
        <p:spPr>
          <a:xfrm>
            <a:off x="4267200" y="6356350"/>
            <a:ext cx="609600" cy="365125"/>
          </a:xfrm>
        </p:spPr>
        <p:txBody>
          <a:bodyPr/>
          <a:lstStyle>
            <a:lvl1pPr algn="ctr">
              <a:defRPr sz="900">
                <a:solidFill>
                  <a:schemeClr val="bg1">
                    <a:lumMod val="75000"/>
                  </a:schemeClr>
                </a:solidFill>
              </a:defRPr>
            </a:lvl1pPr>
          </a:lstStyle>
          <a:p>
            <a:fld id="{FA84A37A-AFC2-4A01-80A1-FC20F2C0D5BB}" type="slidenum">
              <a:rPr lang="en-US" smtClean="0"/>
              <a:pPr/>
              <a:t>‹#›</a:t>
            </a:fld>
            <a:endParaRPr lang="en-US" dirty="0"/>
          </a:p>
        </p:txBody>
      </p:sp>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a:lstStyle>
            <a:lvl1pPr marL="0" indent="0">
              <a:buNone/>
              <a:defRPr/>
            </a:lvl1pPr>
          </a:lstStyle>
          <a:p>
            <a:r>
              <a:rPr lang="en-US" smtClean="0"/>
              <a:t>Drag picture to placeholder or click icon to add</a:t>
            </a:r>
            <a:endParaRPr/>
          </a:p>
        </p:txBody>
      </p:sp>
      <p:grpSp>
        <p:nvGrpSpPr>
          <p:cNvPr id="8" name="Group 25"/>
          <p:cNvGrpSpPr>
            <a:grpSpLocks noChangeAspect="1"/>
          </p:cNvGrpSpPr>
          <p:nvPr/>
        </p:nvGrpSpPr>
        <p:grpSpPr>
          <a:xfrm>
            <a:off x="2071048" y="1842448"/>
            <a:ext cx="1466879" cy="1676400"/>
            <a:chOff x="1230573" y="1890215"/>
            <a:chExt cx="1444388" cy="1650696"/>
          </a:xfrm>
        </p:grpSpPr>
        <p:sp>
          <p:nvSpPr>
            <p:cNvPr id="27" name="Oval 2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56447" y="3114115"/>
            <a:ext cx="3276600" cy="1162050"/>
          </a:xfrm>
        </p:spPr>
        <p:txBody>
          <a:bodyPr tIns="0" bIns="0" anchor="b" anchorCtr="0">
            <a:noAutofit/>
          </a:bodyPr>
          <a:lstStyle>
            <a:lvl1pPr algn="ctr">
              <a:lnSpc>
                <a:spcPts val="4000"/>
              </a:lnSpc>
              <a:defRPr sz="36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8" name="Group 16"/>
          <p:cNvGrpSpPr/>
          <p:nvPr/>
        </p:nvGrpSpPr>
        <p:grpSpPr>
          <a:xfrm>
            <a:off x="222912" y="1254456"/>
            <a:ext cx="7892388"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3724182" y="2021541"/>
            <a:ext cx="4200618"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3321424" y="3388659"/>
            <a:ext cx="460337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53200" y="6356350"/>
            <a:ext cx="2133600" cy="365125"/>
          </a:xfrm>
        </p:spPr>
        <p:txBody>
          <a:bodyPr/>
          <a:lstStyle/>
          <a:p>
            <a:fld id="{B24E74C6-A9AA-4A50-9192-D0142FC27556}" type="datetime1">
              <a:rPr lang="en-US" smtClean="0"/>
              <a:pPr/>
              <a:t>8/23/2017</a:t>
            </a:fld>
            <a:endParaRPr lang="en-US" dirty="0"/>
          </a:p>
        </p:txBody>
      </p:sp>
      <p:sp>
        <p:nvSpPr>
          <p:cNvPr id="5" name="Footer Placeholder 4"/>
          <p:cNvSpPr>
            <a:spLocks noGrp="1"/>
          </p:cNvSpPr>
          <p:nvPr>
            <p:ph type="ftr" sz="quarter" idx="11"/>
          </p:nvPr>
        </p:nvSpPr>
        <p:spPr/>
        <p:txBody>
          <a:bodyPr/>
          <a:lstStyle/>
          <a:p>
            <a:r>
              <a:rPr lang="en-US" smtClean="0"/>
              <a:t>‹#›</a:t>
            </a:r>
            <a:endParaRPr lang="en-US" dirty="0"/>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FA84A37A-AFC2-4A01-80A1-FC20F2C0D5B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7418696" y="457200"/>
            <a:ext cx="914400" cy="914400"/>
            <a:chOff x="842682" y="2971800"/>
            <a:chExt cx="914400" cy="914400"/>
          </a:xfrm>
        </p:grpSpPr>
        <p:sp>
          <p:nvSpPr>
            <p:cNvPr id="15"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p:nvGrpSpPr>
          <p:grpSpPr>
            <a:xfrm>
              <a:off x="948372" y="3034353"/>
              <a:ext cx="700732" cy="800823"/>
              <a:chOff x="1230573" y="1890215"/>
              <a:chExt cx="1444388" cy="1650696"/>
            </a:xfrm>
          </p:grpSpPr>
          <p:sp>
            <p:nvSpPr>
              <p:cNvPr id="17" name="Oval 1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744070" y="224118"/>
            <a:ext cx="4800600" cy="886968"/>
          </a:xfrm>
        </p:spPr>
        <p:txBody>
          <a:bodyPr lIns="45720"/>
          <a:lstStyle/>
          <a:p>
            <a:r>
              <a:rPr lang="en-US" smtClean="0"/>
              <a:t>Click to edit Master title style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C8A9D69-2407-4326-99F0-FEBA80E8B52B}" type="datetime1">
              <a:rPr lang="en-US" smtClean="0"/>
              <a:pPr/>
              <a:t>8/23/2017</a:t>
            </a:fld>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a:xfrm>
            <a:off x="8321040" y="363071"/>
            <a:ext cx="609600" cy="365125"/>
          </a:xfrm>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C5B03CF-6C4C-4B90-A8AF-430D756B87CD}" type="datetime1">
              <a:rPr lang="en-US" smtClean="0"/>
              <a:pPr/>
              <a:t>8/23/2017</a:t>
            </a:fld>
            <a:endParaRPr lang="en-US"/>
          </a:p>
        </p:txBody>
      </p:sp>
      <p:sp>
        <p:nvSpPr>
          <p:cNvPr id="8" name="Footer Placeholder 7"/>
          <p:cNvSpPr>
            <a:spLocks noGrp="1"/>
          </p:cNvSpPr>
          <p:nvPr>
            <p:ph type="ftr" sz="quarter" idx="11"/>
          </p:nvPr>
        </p:nvSpPr>
        <p:spPr/>
        <p:txBody>
          <a:bodyPr/>
          <a:lstStyle/>
          <a:p>
            <a:r>
              <a:rPr lang="en-US" smtClean="0"/>
              <a:t>‹#›</a:t>
            </a:r>
            <a:endParaRPr lang="en-US"/>
          </a:p>
        </p:txBody>
      </p:sp>
      <p:sp>
        <p:nvSpPr>
          <p:cNvPr id="9" name="Slide Number Placeholder 8"/>
          <p:cNvSpPr>
            <a:spLocks noGrp="1"/>
          </p:cNvSpPr>
          <p:nvPr>
            <p:ph type="sldNum" sz="quarter" idx="12"/>
          </p:nvPr>
        </p:nvSpPr>
        <p:spPr>
          <a:xfrm>
            <a:off x="8321729" y="365760"/>
            <a:ext cx="609600" cy="365125"/>
          </a:xfrm>
        </p:spPr>
        <p:txBody>
          <a:bodyPr vert="horz" lIns="91440" tIns="45720" rIns="91440" bIns="45720" rtlCol="0" anchor="ctr"/>
          <a:lstStyle>
            <a:lvl1pPr marL="0" algn="l" defTabSz="914400" rtl="0" eaLnBrk="1" latinLnBrk="0" hangingPunct="1">
              <a:defRPr sz="1800" b="1" kern="1200">
                <a:solidFill>
                  <a:schemeClr val="accent1"/>
                </a:solidFill>
                <a:latin typeface="+mn-lt"/>
                <a:ea typeface="+mn-ea"/>
                <a:cs typeface="+mn-cs"/>
              </a:defRPr>
            </a:lvl1pPr>
          </a:lstStyle>
          <a:p>
            <a:fld id="{FA84A37A-AFC2-4A01-80A1-FC20F2C0D5BB}" type="slidenum">
              <a:rPr lang="en-US" smtClean="0"/>
              <a:pPr/>
              <a:t>‹#›</a:t>
            </a:fld>
            <a:endParaRPr lang="en-US"/>
          </a:p>
        </p:txBody>
      </p:sp>
      <p:grpSp>
        <p:nvGrpSpPr>
          <p:cNvPr id="10" name="Group 15"/>
          <p:cNvGrpSpPr/>
          <p:nvPr/>
        </p:nvGrpSpPr>
        <p:grpSpPr>
          <a:xfrm>
            <a:off x="7418696" y="457200"/>
            <a:ext cx="914400" cy="914400"/>
            <a:chOff x="842682" y="2971800"/>
            <a:chExt cx="914400" cy="914400"/>
          </a:xfrm>
        </p:grpSpPr>
        <p:sp>
          <p:nvSpPr>
            <p:cNvPr id="17"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a:grpSpLocks noChangeAspect="1"/>
            </p:cNvGrpSpPr>
            <p:nvPr/>
          </p:nvGrpSpPr>
          <p:grpSpPr>
            <a:xfrm>
              <a:off x="948372" y="3034353"/>
              <a:ext cx="700732" cy="800823"/>
              <a:chOff x="1230573" y="1890215"/>
              <a:chExt cx="1444388" cy="1650696"/>
            </a:xfrm>
          </p:grpSpPr>
          <p:sp>
            <p:nvSpPr>
              <p:cNvPr id="19" name="Oval 1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88E9B6A0-7AC9-4825-97DB-7EAA21B472D3}" type="datetime1">
              <a:rPr lang="en-US" smtClean="0"/>
              <a:pPr/>
              <a:t>8/23/2017</a:t>
            </a:fld>
            <a:endParaRPr lang="en-US"/>
          </a:p>
        </p:txBody>
      </p:sp>
      <p:sp>
        <p:nvSpPr>
          <p:cNvPr id="4" name="Footer Placeholder 3"/>
          <p:cNvSpPr>
            <a:spLocks noGrp="1"/>
          </p:cNvSpPr>
          <p:nvPr>
            <p:ph type="ftr" sz="quarter" idx="11"/>
          </p:nvPr>
        </p:nvSpPr>
        <p:spPr/>
        <p:txBody>
          <a:bodyPr/>
          <a:lstStyle/>
          <a:p>
            <a:r>
              <a:rPr lang="en-US" smtClean="0"/>
              <a:t>‹#›</a:t>
            </a:r>
            <a:endParaRPr lang="en-US"/>
          </a:p>
        </p:txBody>
      </p:sp>
      <p:sp>
        <p:nvSpPr>
          <p:cNvPr id="5" name="Slide Number Placeholder 4"/>
          <p:cNvSpPr>
            <a:spLocks noGrp="1"/>
          </p:cNvSpPr>
          <p:nvPr>
            <p:ph type="sldNum" sz="quarter" idx="12"/>
          </p:nvPr>
        </p:nvSpPr>
        <p:spPr>
          <a:xfrm>
            <a:off x="8321040" y="365760"/>
            <a:ext cx="609600" cy="365125"/>
          </a:xfrm>
        </p:spPr>
        <p:txBody>
          <a:bodyPr/>
          <a:lstStyle/>
          <a:p>
            <a:fld id="{FA84A37A-AFC2-4A01-80A1-FC20F2C0D5BB}" type="slidenum">
              <a:rPr lang="en-US" smtClean="0"/>
              <a:pPr/>
              <a:t>‹#›</a:t>
            </a:fld>
            <a:endParaRPr lang="en-US"/>
          </a:p>
        </p:txBody>
      </p:sp>
      <p:grpSp>
        <p:nvGrpSpPr>
          <p:cNvPr id="6" name="Group 8"/>
          <p:cNvGrpSpPr/>
          <p:nvPr/>
        </p:nvGrpSpPr>
        <p:grpSpPr>
          <a:xfrm>
            <a:off x="7418696" y="457200"/>
            <a:ext cx="914400"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8B480-597D-4AFC-891C-E45D39F81A1D}" type="datetime1">
              <a:rPr lang="en-US" smtClean="0"/>
              <a:pPr/>
              <a:t>8/23/2017</a:t>
            </a:fld>
            <a:endParaRPr lang="en-US"/>
          </a:p>
        </p:txBody>
      </p:sp>
      <p:sp>
        <p:nvSpPr>
          <p:cNvPr id="3" name="Footer Placeholder 2"/>
          <p:cNvSpPr>
            <a:spLocks noGrp="1"/>
          </p:cNvSpPr>
          <p:nvPr>
            <p:ph type="ftr" sz="quarter" idx="11"/>
          </p:nvPr>
        </p:nvSpPr>
        <p:spPr/>
        <p:txBody>
          <a:bodyPr/>
          <a:lstStyle/>
          <a:p>
            <a:r>
              <a:rPr lang="en-US" smtClean="0"/>
              <a:t>‹#›</a:t>
            </a:r>
            <a:endParaRPr lang="en-US"/>
          </a:p>
        </p:txBody>
      </p:sp>
      <p:sp>
        <p:nvSpPr>
          <p:cNvPr id="4" name="Slide Number Placeholder 3"/>
          <p:cNvSpPr>
            <a:spLocks noGrp="1"/>
          </p:cNvSpPr>
          <p:nvPr>
            <p:ph type="sldNum" sz="quarter" idx="12"/>
          </p:nvPr>
        </p:nvSpPr>
        <p:spPr>
          <a:xfrm>
            <a:off x="8321040" y="365760"/>
            <a:ext cx="609600" cy="365125"/>
          </a:xfrm>
        </p:spPr>
        <p:txBody>
          <a:bodyPr/>
          <a:lstStyle/>
          <a:p>
            <a:fld id="{FA84A37A-AFC2-4A01-80A1-FC20F2C0D5BB}" type="slidenum">
              <a:rPr lang="en-US" smtClean="0"/>
              <a:pPr/>
              <a:t>‹#›</a:t>
            </a:fld>
            <a:endParaRPr lang="en-US"/>
          </a:p>
        </p:txBody>
      </p:sp>
      <p:grpSp>
        <p:nvGrpSpPr>
          <p:cNvPr id="5" name="Group 7"/>
          <p:cNvGrpSpPr/>
          <p:nvPr/>
        </p:nvGrpSpPr>
        <p:grpSpPr>
          <a:xfrm>
            <a:off x="7418696" y="457200"/>
            <a:ext cx="914400" cy="914400"/>
            <a:chOff x="842682" y="2971800"/>
            <a:chExt cx="914400" cy="914400"/>
          </a:xfrm>
        </p:grpSpPr>
        <p:sp>
          <p:nvSpPr>
            <p:cNvPr id="9"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10"/>
            <p:cNvGrpSpPr>
              <a:grpSpLocks noChangeAspect="1"/>
            </p:cNvGrpSpPr>
            <p:nvPr/>
          </p:nvGrpSpPr>
          <p:grpSpPr>
            <a:xfrm>
              <a:off x="948372" y="3034353"/>
              <a:ext cx="700732" cy="800823"/>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nchor="b"/>
          <a:lstStyle>
            <a:lvl1pPr algn="l">
              <a:defRPr sz="2200" b="0"/>
            </a:lvl1pPr>
          </a:lstStyle>
          <a:p>
            <a:r>
              <a:rPr lang="en-US" smtClean="0"/>
              <a:t>Click to edit Master title style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BBE2F-319E-4255-891A-1A36BCAA45E2}" type="datetime1">
              <a:rPr lang="en-US" smtClean="0"/>
              <a:pPr/>
              <a:t>8/23/2017</a:t>
            </a:fld>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defRPr>
            </a:lvl1pPr>
          </a:lstStyle>
          <a:p>
            <a:fld id="{81C2D28A-D7B2-4EA3-ADA2-180674129E3F}" type="datetime1">
              <a:rPr lang="en-US" smtClean="0"/>
              <a:pPr/>
              <a:t>8/23/2017</a:t>
            </a:fld>
            <a:endParaRPr lang="en-US" dirty="0"/>
          </a:p>
        </p:txBody>
      </p:sp>
      <p:sp>
        <p:nvSpPr>
          <p:cNvPr id="2" name="Title Placeholder 1"/>
          <p:cNvSpPr>
            <a:spLocks noGrp="1"/>
          </p:cNvSpPr>
          <p:nvPr>
            <p:ph type="title"/>
          </p:nvPr>
        </p:nvSpPr>
        <p:spPr>
          <a:xfrm>
            <a:off x="2707778" y="685800"/>
            <a:ext cx="5669460" cy="88696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707778" y="2020888"/>
            <a:ext cx="5667824" cy="41052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bg1">
                    <a:lumMod val="75000"/>
                  </a:schemeClr>
                </a:solidFill>
              </a:defRPr>
            </a:lvl1pPr>
          </a:lstStyle>
          <a:p>
            <a:r>
              <a:rPr lang="en-US" smtClean="0"/>
              <a:t>‹#›</a:t>
            </a:r>
            <a:endParaRPr lang="en-US" dirty="0"/>
          </a:p>
        </p:txBody>
      </p:sp>
      <p:sp>
        <p:nvSpPr>
          <p:cNvPr id="6" name="Slide Number Placeholder 5"/>
          <p:cNvSpPr>
            <a:spLocks noGrp="1"/>
          </p:cNvSpPr>
          <p:nvPr>
            <p:ph type="sldNum" sz="quarter" idx="4"/>
          </p:nvPr>
        </p:nvSpPr>
        <p:spPr>
          <a:xfrm>
            <a:off x="1752600" y="2877671"/>
            <a:ext cx="609600" cy="365125"/>
          </a:xfrm>
          <a:prstGeom prst="rect">
            <a:avLst/>
          </a:prstGeom>
        </p:spPr>
        <p:txBody>
          <a:bodyPr vert="horz" lIns="91440" tIns="45720" rIns="91440" bIns="45720" rtlCol="0" anchor="ctr"/>
          <a:lstStyle>
            <a:lvl1pPr algn="l">
              <a:defRPr sz="1800" b="1">
                <a:solidFill>
                  <a:schemeClr val="accent1"/>
                </a:solidFill>
              </a:defRPr>
            </a:lvl1pPr>
          </a:lstStyle>
          <a:p>
            <a:fld id="{FA84A37A-AFC2-4A01-80A1-FC20F2C0D5BB}" type="slidenum">
              <a:rPr lang="en-US" smtClean="0"/>
              <a:pPr/>
              <a:t>‹#›</a:t>
            </a:fld>
            <a:endParaRPr lang="en-US" dirty="0"/>
          </a:p>
        </p:txBody>
      </p:sp>
      <p:pic>
        <p:nvPicPr>
          <p:cNvPr id="16" name="Picture 15" descr="logo"/>
          <p:cNvPicPr/>
          <p:nvPr userDrawn="1"/>
        </p:nvPicPr>
        <p:blipFill>
          <a:blip r:embed="rId19" cstate="email">
            <a:extLst>
              <a:ext uri="{28A0092B-C50C-407E-A947-70E740481C1C}">
                <a14:useLocalDpi xmlns:a14="http://schemas.microsoft.com/office/drawing/2010/main" xmlns="" val="0"/>
              </a:ext>
            </a:extLst>
          </a:blip>
          <a:srcRect/>
          <a:stretch>
            <a:fillRect/>
          </a:stretch>
        </p:blipFill>
        <p:spPr bwMode="auto">
          <a:xfrm>
            <a:off x="332439" y="2718533"/>
            <a:ext cx="2060483" cy="755732"/>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 id="2147483902" r:id="rId13"/>
    <p:sldLayoutId id="2147483903" r:id="rId14"/>
    <p:sldLayoutId id="2147483904" r:id="rId15"/>
    <p:sldLayoutId id="2147483905" r:id="rId16"/>
    <p:sldLayoutId id="2147483906" r:id="rId17"/>
  </p:sldLayoutIdLst>
  <p:hf hdr="0" ftr="0" dt="0"/>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l"/>
            <a:r>
              <a:rPr lang="en-US" sz="2800" cap="none" dirty="0" smtClean="0"/>
              <a:t>Portfolio Committee on Communications</a:t>
            </a:r>
            <a:endParaRPr lang="en-US" sz="2800" cap="none" dirty="0"/>
          </a:p>
        </p:txBody>
      </p:sp>
      <p:sp>
        <p:nvSpPr>
          <p:cNvPr id="2" name="Subtitle 1"/>
          <p:cNvSpPr>
            <a:spLocks noGrp="1"/>
          </p:cNvSpPr>
          <p:nvPr>
            <p:ph type="subTitle" idx="1"/>
          </p:nvPr>
        </p:nvSpPr>
        <p:spPr>
          <a:xfrm>
            <a:off x="4651248" y="3849115"/>
            <a:ext cx="3273552" cy="925109"/>
          </a:xfrm>
        </p:spPr>
        <p:txBody>
          <a:bodyPr>
            <a:normAutofit fontScale="55000" lnSpcReduction="20000"/>
          </a:bodyPr>
          <a:lstStyle/>
          <a:p>
            <a:r>
              <a:rPr lang="en-GB" sz="3200" dirty="0" smtClean="0"/>
              <a:t>South </a:t>
            </a:r>
            <a:r>
              <a:rPr lang="en-GB" sz="3200" dirty="0"/>
              <a:t>African Broadcasting Corporation (SABC) Board</a:t>
            </a:r>
            <a:endParaRPr lang="en-US" sz="3200" b="1" dirty="0"/>
          </a:p>
          <a:p>
            <a:pPr algn="r"/>
            <a:endParaRPr lang="en-US" sz="2900" cap="none" dirty="0" smtClean="0">
              <a:solidFill>
                <a:schemeClr val="accent1">
                  <a:lumMod val="50000"/>
                </a:schemeClr>
              </a:solidFill>
            </a:endParaRPr>
          </a:p>
          <a:p>
            <a:pPr algn="r"/>
            <a:r>
              <a:rPr lang="en-US" sz="1600" b="1" dirty="0" smtClean="0">
                <a:solidFill>
                  <a:schemeClr val="accent1">
                    <a:lumMod val="50000"/>
                  </a:schemeClr>
                </a:solidFill>
              </a:rPr>
              <a:t>22 August 2017</a:t>
            </a:r>
            <a:endParaRPr lang="en-US" b="1" cap="none" dirty="0">
              <a:solidFill>
                <a:schemeClr val="accent1">
                  <a:lumMod val="50000"/>
                </a:schemeClr>
              </a:solidFill>
            </a:endParaRPr>
          </a:p>
        </p:txBody>
      </p:sp>
      <p:pic>
        <p:nvPicPr>
          <p:cNvPr id="4" name="Picture 3" descr="logo"/>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1127641" y="219004"/>
            <a:ext cx="3612327" cy="1323268"/>
          </a:xfrm>
          <a:prstGeom prst="rect">
            <a:avLst/>
          </a:prstGeom>
          <a:noFill/>
          <a:ln>
            <a:noFill/>
          </a:ln>
        </p:spPr>
      </p:pic>
      <p:sp>
        <p:nvSpPr>
          <p:cNvPr id="6" name="Rounded Rectangle 5"/>
          <p:cNvSpPr/>
          <p:nvPr/>
        </p:nvSpPr>
        <p:spPr>
          <a:xfrm>
            <a:off x="975209" y="3384176"/>
            <a:ext cx="3560645" cy="1684904"/>
          </a:xfrm>
          <a:prstGeom prst="roundRect">
            <a:avLst/>
          </a:prstGeom>
          <a:solidFill>
            <a:srgbClr val="FFFFFF">
              <a:alpha val="8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Letterhead_committees"/>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1116301" y="3570422"/>
            <a:ext cx="3362855" cy="1323268"/>
          </a:xfrm>
          <a:prstGeom prst="rect">
            <a:avLst/>
          </a:prstGeom>
          <a:noFill/>
          <a:ln>
            <a:noFill/>
          </a:ln>
        </p:spPr>
      </p:pic>
      <p:sp>
        <p:nvSpPr>
          <p:cNvPr id="7" name="Title 2"/>
          <p:cNvSpPr txBox="1">
            <a:spLocks/>
          </p:cNvSpPr>
          <p:nvPr/>
        </p:nvSpPr>
        <p:spPr>
          <a:xfrm>
            <a:off x="1205604" y="1677046"/>
            <a:ext cx="3273552" cy="1640541"/>
          </a:xfrm>
          <a:prstGeom prst="rect">
            <a:avLst/>
          </a:prstGeo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GB" sz="1800" dirty="0" smtClean="0">
                <a:effectLst>
                  <a:outerShdw blurRad="38100" dist="38100" dir="2700000" algn="tl">
                    <a:srgbClr val="000000">
                      <a:alpha val="43137"/>
                    </a:srgbClr>
                  </a:outerShdw>
                </a:effectLst>
              </a:rPr>
              <a:t>ROAD MAP FOR THE APPOINTMENT PROCESS</a:t>
            </a:r>
          </a:p>
          <a:p>
            <a:endParaRPr lang="en-US" sz="1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459477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6128" y="408373"/>
            <a:ext cx="8260672" cy="827712"/>
          </a:xfrm>
        </p:spPr>
        <p:txBody>
          <a:bodyPr>
            <a:normAutofit fontScale="90000"/>
          </a:bodyPr>
          <a:lstStyle/>
          <a:p>
            <a:pPr algn="ctr"/>
            <a:r>
              <a:rPr lang="en-US" sz="3600" cap="none" dirty="0"/>
              <a:t>High-level Business </a:t>
            </a:r>
            <a:r>
              <a:rPr lang="en-US" sz="3600" cap="none" dirty="0" smtClean="0"/>
              <a:t>Processes Timeline</a:t>
            </a:r>
            <a:endParaRPr lang="en-US" dirty="0"/>
          </a:p>
        </p:txBody>
      </p:sp>
      <p:sp>
        <p:nvSpPr>
          <p:cNvPr id="26"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10</a:t>
            </a:fld>
            <a:endParaRPr lang="en-US" dirty="0"/>
          </a:p>
        </p:txBody>
      </p:sp>
      <p:cxnSp>
        <p:nvCxnSpPr>
          <p:cNvPr id="15" name="Elbow Connector 14"/>
          <p:cNvCxnSpPr>
            <a:stCxn id="5" idx="3"/>
          </p:cNvCxnSpPr>
          <p:nvPr/>
        </p:nvCxnSpPr>
        <p:spPr>
          <a:xfrm>
            <a:off x="5575029" y="2227181"/>
            <a:ext cx="250033" cy="60510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Elbow Connector 17"/>
          <p:cNvCxnSpPr>
            <a:stCxn id="5" idx="1"/>
          </p:cNvCxnSpPr>
          <p:nvPr/>
        </p:nvCxnSpPr>
        <p:spPr>
          <a:xfrm rot="10800000" flipV="1">
            <a:off x="2824667" y="2227180"/>
            <a:ext cx="250033" cy="60510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Elbow Connector 20"/>
          <p:cNvCxnSpPr>
            <a:endCxn id="8" idx="3"/>
          </p:cNvCxnSpPr>
          <p:nvPr/>
        </p:nvCxnSpPr>
        <p:spPr>
          <a:xfrm rot="5400000">
            <a:off x="5375123" y="4045467"/>
            <a:ext cx="649847" cy="250033"/>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Elbow Connector 23"/>
          <p:cNvCxnSpPr>
            <a:endCxn id="8" idx="1"/>
          </p:cNvCxnSpPr>
          <p:nvPr/>
        </p:nvCxnSpPr>
        <p:spPr>
          <a:xfrm rot="16200000" flipH="1">
            <a:off x="2624759" y="4045466"/>
            <a:ext cx="649847" cy="250033"/>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8" idx="2"/>
            <a:endCxn id="9" idx="0"/>
          </p:cNvCxnSpPr>
          <p:nvPr/>
        </p:nvCxnSpPr>
        <p:spPr>
          <a:xfrm>
            <a:off x="4324864" y="4858092"/>
            <a:ext cx="0" cy="2336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9" idx="2"/>
            <a:endCxn id="12" idx="0"/>
          </p:cNvCxnSpPr>
          <p:nvPr/>
        </p:nvCxnSpPr>
        <p:spPr>
          <a:xfrm>
            <a:off x="4324864" y="5759800"/>
            <a:ext cx="0" cy="2264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9" idx="3"/>
            <a:endCxn id="31" idx="1"/>
          </p:cNvCxnSpPr>
          <p:nvPr/>
        </p:nvCxnSpPr>
        <p:spPr>
          <a:xfrm>
            <a:off x="2926458" y="3347416"/>
            <a:ext cx="397402"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5824190" y="3357583"/>
            <a:ext cx="397402"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221076" y="1414827"/>
            <a:ext cx="8500848" cy="5239462"/>
            <a:chOff x="221076" y="1414827"/>
            <a:chExt cx="8500848" cy="5239462"/>
          </a:xfrm>
        </p:grpSpPr>
        <p:grpSp>
          <p:nvGrpSpPr>
            <p:cNvPr id="10" name="Group 9"/>
            <p:cNvGrpSpPr/>
            <p:nvPr/>
          </p:nvGrpSpPr>
          <p:grpSpPr>
            <a:xfrm>
              <a:off x="426128" y="1892253"/>
              <a:ext cx="8295796" cy="4762036"/>
              <a:chOff x="426128" y="1892253"/>
              <a:chExt cx="8295796" cy="4762036"/>
            </a:xfrm>
          </p:grpSpPr>
          <p:sp>
            <p:nvSpPr>
              <p:cNvPr id="5" name="Rectangle 4"/>
              <p:cNvSpPr/>
              <p:nvPr/>
            </p:nvSpPr>
            <p:spPr>
              <a:xfrm>
                <a:off x="3074699" y="1892253"/>
                <a:ext cx="2500330" cy="669855"/>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dirty="0">
                    <a:solidFill>
                      <a:schemeClr val="bg2">
                        <a:lumMod val="25000"/>
                      </a:schemeClr>
                    </a:solidFill>
                  </a:rPr>
                  <a:t>. Shortlisting</a:t>
                </a:r>
              </a:p>
            </p:txBody>
          </p:sp>
          <p:sp>
            <p:nvSpPr>
              <p:cNvPr id="8" name="Rectangle 7"/>
              <p:cNvSpPr/>
              <p:nvPr/>
            </p:nvSpPr>
            <p:spPr>
              <a:xfrm>
                <a:off x="3074699" y="4132722"/>
                <a:ext cx="2500330" cy="7253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4. Interview Process</a:t>
                </a:r>
                <a:endParaRPr lang="en-US" dirty="0">
                  <a:solidFill>
                    <a:schemeClr val="bg2">
                      <a:lumMod val="25000"/>
                    </a:schemeClr>
                  </a:solidFill>
                </a:endParaRPr>
              </a:p>
            </p:txBody>
          </p:sp>
          <p:sp>
            <p:nvSpPr>
              <p:cNvPr id="9" name="Rectangle 8"/>
              <p:cNvSpPr/>
              <p:nvPr/>
            </p:nvSpPr>
            <p:spPr>
              <a:xfrm>
                <a:off x="3074699" y="5091760"/>
                <a:ext cx="2500330" cy="66804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5. Deliberations Process</a:t>
                </a:r>
                <a:endParaRPr lang="en-US" dirty="0">
                  <a:solidFill>
                    <a:schemeClr val="bg2">
                      <a:lumMod val="25000"/>
                    </a:schemeClr>
                  </a:solidFill>
                </a:endParaRPr>
              </a:p>
            </p:txBody>
          </p:sp>
          <p:sp>
            <p:nvSpPr>
              <p:cNvPr id="12" name="Rectangle 11"/>
              <p:cNvSpPr/>
              <p:nvPr/>
            </p:nvSpPr>
            <p:spPr>
              <a:xfrm>
                <a:off x="3074699" y="5986249"/>
                <a:ext cx="2500330" cy="66804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6. National Assembly Adoption</a:t>
                </a:r>
                <a:endParaRPr lang="en-US" dirty="0">
                  <a:solidFill>
                    <a:schemeClr val="bg2">
                      <a:lumMod val="25000"/>
                    </a:schemeClr>
                  </a:solidFill>
                </a:endParaRPr>
              </a:p>
            </p:txBody>
          </p:sp>
          <p:sp>
            <p:nvSpPr>
              <p:cNvPr id="29" name="Rectangle 28"/>
              <p:cNvSpPr/>
              <p:nvPr/>
            </p:nvSpPr>
            <p:spPr>
              <a:xfrm>
                <a:off x="426128" y="2840781"/>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 Qualification Verification Check Process</a:t>
                </a:r>
                <a:endParaRPr lang="en-US" dirty="0">
                  <a:solidFill>
                    <a:schemeClr val="bg2">
                      <a:lumMod val="25000"/>
                    </a:schemeClr>
                  </a:solidFill>
                </a:endParaRPr>
              </a:p>
            </p:txBody>
          </p:sp>
          <p:sp>
            <p:nvSpPr>
              <p:cNvPr id="31" name="Rectangle 30"/>
              <p:cNvSpPr/>
              <p:nvPr/>
            </p:nvSpPr>
            <p:spPr>
              <a:xfrm>
                <a:off x="3323860" y="2840781"/>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(1b) State Security SA Consultation </a:t>
                </a:r>
                <a:r>
                  <a:rPr lang="en-US" dirty="0">
                    <a:solidFill>
                      <a:schemeClr val="bg2">
                        <a:lumMod val="25000"/>
                      </a:schemeClr>
                    </a:solidFill>
                  </a:rPr>
                  <a:t>Process</a:t>
                </a:r>
              </a:p>
            </p:txBody>
          </p:sp>
          <p:sp>
            <p:nvSpPr>
              <p:cNvPr id="32" name="Rectangle 31"/>
              <p:cNvSpPr/>
              <p:nvPr/>
            </p:nvSpPr>
            <p:spPr>
              <a:xfrm>
                <a:off x="6221594" y="2840779"/>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(1c) Public Participation Process</a:t>
                </a:r>
                <a:endParaRPr lang="en-US" dirty="0">
                  <a:solidFill>
                    <a:schemeClr val="bg2">
                      <a:lumMod val="25000"/>
                    </a:schemeClr>
                  </a:solidFill>
                </a:endParaRPr>
              </a:p>
            </p:txBody>
          </p:sp>
        </p:grpSp>
        <p:grpSp>
          <p:nvGrpSpPr>
            <p:cNvPr id="53" name="Group 52"/>
            <p:cNvGrpSpPr/>
            <p:nvPr/>
          </p:nvGrpSpPr>
          <p:grpSpPr>
            <a:xfrm>
              <a:off x="221076" y="1414827"/>
              <a:ext cx="2029795" cy="5148812"/>
              <a:chOff x="221076" y="1346787"/>
              <a:chExt cx="2029795" cy="5148812"/>
            </a:xfrm>
          </p:grpSpPr>
          <p:grpSp>
            <p:nvGrpSpPr>
              <p:cNvPr id="39" name="Group 38"/>
              <p:cNvGrpSpPr/>
              <p:nvPr/>
            </p:nvGrpSpPr>
            <p:grpSpPr>
              <a:xfrm>
                <a:off x="221076" y="1913369"/>
                <a:ext cx="1179322" cy="4582230"/>
                <a:chOff x="7659878" y="1973199"/>
                <a:chExt cx="1179322" cy="4582230"/>
              </a:xfrm>
            </p:grpSpPr>
            <p:sp>
              <p:nvSpPr>
                <p:cNvPr id="34" name="Down Arrow Callout 33"/>
                <p:cNvSpPr/>
                <p:nvPr/>
              </p:nvSpPr>
              <p:spPr>
                <a:xfrm>
                  <a:off x="7659878" y="1973199"/>
                  <a:ext cx="1179322" cy="725774"/>
                </a:xfrm>
                <a:prstGeom prst="downArrowCallout">
                  <a:avLst/>
                </a:prstGeom>
                <a:solidFill>
                  <a:schemeClr val="bg1"/>
                </a:solidFill>
                <a:ln w="6350" cmpd="sng">
                  <a:no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accent4">
                          <a:lumMod val="50000"/>
                        </a:schemeClr>
                      </a:solidFill>
                    </a:rPr>
                    <a:t>22 Aug 2017</a:t>
                  </a:r>
                  <a:endParaRPr lang="en-US" sz="1200" dirty="0">
                    <a:solidFill>
                      <a:schemeClr val="accent4">
                        <a:lumMod val="50000"/>
                      </a:schemeClr>
                    </a:solidFill>
                  </a:endParaRPr>
                </a:p>
              </p:txBody>
            </p:sp>
            <p:sp>
              <p:nvSpPr>
                <p:cNvPr id="35" name="Down Arrow Callout 34"/>
                <p:cNvSpPr/>
                <p:nvPr/>
              </p:nvSpPr>
              <p:spPr>
                <a:xfrm>
                  <a:off x="7659878" y="3119785"/>
                  <a:ext cx="1179322" cy="725774"/>
                </a:xfrm>
                <a:prstGeom prst="downArrowCallout">
                  <a:avLst/>
                </a:prstGeom>
                <a:solidFill>
                  <a:schemeClr val="bg1"/>
                </a:solidFill>
                <a:ln w="6350" cmpd="sng">
                  <a:no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accent4">
                          <a:lumMod val="50000"/>
                        </a:schemeClr>
                      </a:solidFill>
                    </a:rPr>
                    <a:t>23-29 Aug 2017</a:t>
                  </a:r>
                  <a:endParaRPr lang="en-US" sz="1200" dirty="0">
                    <a:solidFill>
                      <a:schemeClr val="accent4">
                        <a:lumMod val="50000"/>
                      </a:schemeClr>
                    </a:solidFill>
                  </a:endParaRPr>
                </a:p>
              </p:txBody>
            </p:sp>
            <p:sp>
              <p:nvSpPr>
                <p:cNvPr id="36" name="Down Arrow Callout 35"/>
                <p:cNvSpPr/>
                <p:nvPr/>
              </p:nvSpPr>
              <p:spPr>
                <a:xfrm>
                  <a:off x="7659878" y="4268900"/>
                  <a:ext cx="1179322" cy="725774"/>
                </a:xfrm>
                <a:prstGeom prst="downArrowCallout">
                  <a:avLst/>
                </a:prstGeom>
                <a:solidFill>
                  <a:schemeClr val="bg1"/>
                </a:solidFill>
                <a:ln w="6350" cmpd="sng">
                  <a:no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accent4">
                          <a:lumMod val="50000"/>
                        </a:schemeClr>
                      </a:solidFill>
                    </a:rPr>
                    <a:t>30-01Sept 2017</a:t>
                  </a:r>
                  <a:endParaRPr lang="en-US" sz="1200" dirty="0">
                    <a:solidFill>
                      <a:schemeClr val="accent4">
                        <a:lumMod val="50000"/>
                      </a:schemeClr>
                    </a:solidFill>
                  </a:endParaRPr>
                </a:p>
              </p:txBody>
            </p:sp>
            <p:sp>
              <p:nvSpPr>
                <p:cNvPr id="37" name="Down Arrow Callout 36"/>
                <p:cNvSpPr/>
                <p:nvPr/>
              </p:nvSpPr>
              <p:spPr>
                <a:xfrm>
                  <a:off x="7659878" y="5202993"/>
                  <a:ext cx="1179322" cy="725774"/>
                </a:xfrm>
                <a:prstGeom prst="downArrowCallout">
                  <a:avLst/>
                </a:prstGeom>
                <a:solidFill>
                  <a:schemeClr val="bg1"/>
                </a:solidFill>
                <a:ln w="6350" cmpd="sng">
                  <a:no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accent4">
                          <a:lumMod val="50000"/>
                        </a:schemeClr>
                      </a:solidFill>
                    </a:rPr>
                    <a:t>04 Sept 2017</a:t>
                  </a:r>
                  <a:endParaRPr lang="en-US" sz="1200" dirty="0">
                    <a:solidFill>
                      <a:schemeClr val="accent4">
                        <a:lumMod val="50000"/>
                      </a:schemeClr>
                    </a:solidFill>
                  </a:endParaRPr>
                </a:p>
              </p:txBody>
            </p:sp>
            <p:sp>
              <p:nvSpPr>
                <p:cNvPr id="38" name="Rectangle 37"/>
                <p:cNvSpPr/>
                <p:nvPr/>
              </p:nvSpPr>
              <p:spPr>
                <a:xfrm>
                  <a:off x="7659878" y="6088310"/>
                  <a:ext cx="1179322" cy="467119"/>
                </a:xfrm>
                <a:prstGeom prst="rect">
                  <a:avLst/>
                </a:prstGeom>
                <a:solidFill>
                  <a:schemeClr val="bg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05 Sept 2017</a:t>
                  </a:r>
                  <a:endParaRPr lang="en-US" sz="1200" dirty="0"/>
                </a:p>
              </p:txBody>
            </p:sp>
          </p:grpSp>
          <p:sp>
            <p:nvSpPr>
              <p:cNvPr id="46" name="Line Callout 2 (Accent Bar) 45"/>
              <p:cNvSpPr/>
              <p:nvPr/>
            </p:nvSpPr>
            <p:spPr>
              <a:xfrm>
                <a:off x="1400398" y="1346787"/>
                <a:ext cx="850473" cy="464522"/>
              </a:xfrm>
              <a:prstGeom prst="accentCallout2">
                <a:avLst>
                  <a:gd name="adj1" fmla="val 18750"/>
                  <a:gd name="adj2" fmla="val -8333"/>
                  <a:gd name="adj3" fmla="val 28728"/>
                  <a:gd name="adj4" fmla="val -50001"/>
                  <a:gd name="adj5" fmla="val 118917"/>
                  <a:gd name="adj6" fmla="val -76000"/>
                </a:avLst>
              </a:prstGeom>
              <a:solidFill>
                <a:schemeClr val="accent2">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rgbClr val="42402C"/>
                    </a:solidFill>
                  </a:rPr>
                  <a:t>PCC Ideal Option</a:t>
                </a:r>
                <a:endParaRPr lang="en-US" sz="1200" b="1" dirty="0">
                  <a:solidFill>
                    <a:srgbClr val="42402C"/>
                  </a:solidFill>
                </a:endParaRPr>
              </a:p>
            </p:txBody>
          </p:sp>
        </p:grpSp>
      </p:grpSp>
    </p:spTree>
    <p:extLst>
      <p:ext uri="{BB962C8B-B14F-4D97-AF65-F5344CB8AC3E}">
        <p14:creationId xmlns:p14="http://schemas.microsoft.com/office/powerpoint/2010/main" xmlns="" val="2154957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11</a:t>
            </a:fld>
            <a:endParaRPr lang="en-US" dirty="0"/>
          </a:p>
        </p:txBody>
      </p:sp>
      <p:cxnSp>
        <p:nvCxnSpPr>
          <p:cNvPr id="28" name="Straight Arrow Connector 27"/>
          <p:cNvCxnSpPr>
            <a:stCxn id="29" idx="3"/>
            <a:endCxn id="31" idx="1"/>
          </p:cNvCxnSpPr>
          <p:nvPr/>
        </p:nvCxnSpPr>
        <p:spPr>
          <a:xfrm>
            <a:off x="2926458" y="3347416"/>
            <a:ext cx="397402"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5824190" y="3357583"/>
            <a:ext cx="397402"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graphicFrame>
        <p:nvGraphicFramePr>
          <p:cNvPr id="3" name="Object 2"/>
          <p:cNvGraphicFramePr>
            <a:graphicFrameLocks noChangeAspect="1"/>
          </p:cNvGraphicFramePr>
          <p:nvPr>
            <p:extLst>
              <p:ext uri="{D42A27DB-BD31-4B8C-83A1-F6EECF244321}">
                <p14:modId xmlns:p14="http://schemas.microsoft.com/office/powerpoint/2010/main" xmlns="" val="3451606424"/>
              </p:ext>
            </p:extLst>
          </p:nvPr>
        </p:nvGraphicFramePr>
        <p:xfrm>
          <a:off x="504825" y="692150"/>
          <a:ext cx="8140700" cy="5473700"/>
        </p:xfrm>
        <a:graphic>
          <a:graphicData uri="http://schemas.openxmlformats.org/presentationml/2006/ole">
            <p:oleObj spid="_x0000_s1040" name="Document" r:id="rId4" imgW="6162120" imgH="5457960" progId="Word.Document.12">
              <p:embed/>
            </p:oleObj>
          </a:graphicData>
        </a:graphic>
      </p:graphicFrame>
      <p:sp>
        <p:nvSpPr>
          <p:cNvPr id="4" name="TextBox 3"/>
          <p:cNvSpPr txBox="1"/>
          <p:nvPr/>
        </p:nvSpPr>
        <p:spPr>
          <a:xfrm rot="16200000">
            <a:off x="-1882393" y="2676292"/>
            <a:ext cx="4456477" cy="646331"/>
          </a:xfrm>
          <a:prstGeom prst="rect">
            <a:avLst/>
          </a:prstGeom>
          <a:noFill/>
        </p:spPr>
        <p:txBody>
          <a:bodyPr wrap="square" rtlCol="0">
            <a:spAutoFit/>
          </a:bodyPr>
          <a:lstStyle/>
          <a:p>
            <a:pPr algn="ctr"/>
            <a:r>
              <a:rPr lang="en-US" sz="3600" b="1" dirty="0" smtClean="0"/>
              <a:t>Activity Plan</a:t>
            </a:r>
            <a:endParaRPr lang="en-US" sz="3600" b="1" dirty="0"/>
          </a:p>
        </p:txBody>
      </p:sp>
    </p:spTree>
    <p:extLst>
      <p:ext uri="{BB962C8B-B14F-4D97-AF65-F5344CB8AC3E}">
        <p14:creationId xmlns:p14="http://schemas.microsoft.com/office/powerpoint/2010/main" xmlns="" val="3419613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12</a:t>
            </a:fld>
            <a:endParaRPr lang="en-US" dirty="0"/>
          </a:p>
        </p:txBody>
      </p:sp>
      <p:cxnSp>
        <p:nvCxnSpPr>
          <p:cNvPr id="28" name="Straight Arrow Connector 27"/>
          <p:cNvCxnSpPr/>
          <p:nvPr/>
        </p:nvCxnSpPr>
        <p:spPr>
          <a:xfrm>
            <a:off x="2926458" y="3347416"/>
            <a:ext cx="397402"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5824190" y="3357583"/>
            <a:ext cx="397402"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2286000" y="-3940774"/>
            <a:ext cx="4572000" cy="3738139"/>
          </a:xfrm>
          <a:prstGeom prst="rect">
            <a:avLst/>
          </a:prstGeom>
        </p:spPr>
        <p:txBody>
          <a:bodyPr>
            <a:spAutoFit/>
          </a:bodyPr>
          <a:lstStyle/>
          <a:p>
            <a:pPr>
              <a:lnSpc>
                <a:spcPct val="107000"/>
              </a:lnSpc>
              <a:spcAft>
                <a:spcPts val="800"/>
              </a:spcAft>
            </a:pPr>
            <a:r>
              <a:rPr lang="en-ZA" dirty="0">
                <a:latin typeface="Calibri" panose="020F0502020204030204" pitchFamily="34" charset="0"/>
                <a:ea typeface="Calibri" panose="020F0502020204030204" pitchFamily="34" charset="0"/>
                <a:cs typeface="Times New Roman" panose="02020603050405020304" pitchFamily="18" charset="0"/>
              </a:rPr>
              <a:t>1. Perhaps it would be good to get understanding why the individual wants to be part of the SABC Board especially given the challenges it has been facing. Things that should strongly come out are as follows: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How their qualifications and experience would contribute to the SABC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Their understanding of the roles of a Executive and a Non-Executive director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Their knowledge of the sector and how it </a:t>
            </a:r>
            <a:r>
              <a:rPr lang="en-ZA" dirty="0" err="1">
                <a:latin typeface="Calibri" panose="020F0502020204030204" pitchFamily="34" charset="0"/>
                <a:ea typeface="Calibri" panose="020F0502020204030204" pitchFamily="34" charset="0"/>
                <a:cs typeface="Times New Roman" panose="02020603050405020304" pitchFamily="18" charset="0"/>
              </a:rPr>
              <a:t>it</a:t>
            </a:r>
            <a:r>
              <a:rPr lang="en-ZA" dirty="0">
                <a:latin typeface="Calibri" panose="020F0502020204030204" pitchFamily="34" charset="0"/>
                <a:ea typeface="Calibri" panose="020F0502020204030204" pitchFamily="34" charset="0"/>
                <a:cs typeface="Times New Roman" panose="02020603050405020304" pitchFamily="18" charset="0"/>
              </a:rPr>
              <a:t> could impact at the SABC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Do they possess a TV license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4104949" y="2869076"/>
            <a:ext cx="682286" cy="369332"/>
          </a:xfrm>
          <a:prstGeom prst="rect">
            <a:avLst/>
          </a:prstGeom>
          <a:noFill/>
        </p:spPr>
        <p:txBody>
          <a:bodyPr wrap="none" rtlCol="0">
            <a:spAutoFit/>
          </a:bodyPr>
          <a:lstStyle/>
          <a:p>
            <a:r>
              <a:rPr lang="en-US" b="1" dirty="0" smtClean="0"/>
              <a:t>END</a:t>
            </a:r>
            <a:endParaRPr lang="en-US" b="1" dirty="0"/>
          </a:p>
        </p:txBody>
      </p:sp>
    </p:spTree>
    <p:extLst>
      <p:ext uri="{BB962C8B-B14F-4D97-AF65-F5344CB8AC3E}">
        <p14:creationId xmlns:p14="http://schemas.microsoft.com/office/powerpoint/2010/main" xmlns="" val="169376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r>
              <a:rPr lang="en-US" dirty="0" smtClean="0">
                <a:solidFill>
                  <a:srgbClr val="FF6600"/>
                </a:solidFill>
              </a:rPr>
              <a:t>SABC Board 				   Appointment</a:t>
            </a:r>
            <a:endParaRPr lang="en-US" dirty="0">
              <a:solidFill>
                <a:srgbClr val="FF6600"/>
              </a:solidFill>
            </a:endParaRPr>
          </a:p>
        </p:txBody>
      </p:sp>
      <p:sp>
        <p:nvSpPr>
          <p:cNvPr id="3" name="Content Placeholder 2"/>
          <p:cNvSpPr>
            <a:spLocks noGrp="1"/>
          </p:cNvSpPr>
          <p:nvPr>
            <p:ph idx="1"/>
          </p:nvPr>
        </p:nvSpPr>
        <p:spPr/>
        <p:txBody>
          <a:bodyPr>
            <a:normAutofit lnSpcReduction="10000"/>
          </a:bodyPr>
          <a:lstStyle/>
          <a:p>
            <a:r>
              <a:rPr lang="en-ZA" dirty="0"/>
              <a:t>Following the resignations of Board Members in 2016, and the nomination of the Interim </a:t>
            </a:r>
            <a:r>
              <a:rPr lang="en-ZA" dirty="0" smtClean="0"/>
              <a:t>Board in March, </a:t>
            </a:r>
            <a:r>
              <a:rPr lang="en-ZA" dirty="0"/>
              <a:t>the PCC is tasked with ensuring that a new SABC Board is nominated before end of September 2017. </a:t>
            </a:r>
            <a:endParaRPr lang="en-ZA" dirty="0" smtClean="0"/>
          </a:p>
          <a:p>
            <a:r>
              <a:rPr lang="en-ZA" dirty="0" smtClean="0"/>
              <a:t>The </a:t>
            </a:r>
            <a:r>
              <a:rPr lang="en-ZA" dirty="0"/>
              <a:t>Interim Board tenure is due to end on 26 September 2017 and for the purposes of continuity, the Board should be appointed by National Assembly during the said month</a:t>
            </a:r>
            <a:r>
              <a:rPr lang="en-ZA" dirty="0" smtClean="0"/>
              <a:t>.</a:t>
            </a:r>
          </a:p>
          <a:p>
            <a:r>
              <a:rPr lang="en-ZA" dirty="0" smtClean="0"/>
              <a:t>PCC is targeting the NA sitting of 05 September for the consideration of the PCC report on appointment of Non-Executive Board Members of the SABC</a:t>
            </a:r>
            <a:endParaRPr lang="en-ZA" dirty="0"/>
          </a:p>
          <a:p>
            <a:endParaRPr lang="en-US" dirty="0"/>
          </a:p>
        </p:txBody>
      </p:sp>
      <p:sp>
        <p:nvSpPr>
          <p:cNvPr id="4"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fld id="{E94BD792-AA49-4643-BBAF-2F385E49F2EF}" type="slidenum">
              <a:rPr lang="en-US" smtClean="0"/>
              <a:pPr/>
              <a:t>2</a:t>
            </a:fld>
            <a:endParaRPr lang="en-US" dirty="0"/>
          </a:p>
        </p:txBody>
      </p:sp>
    </p:spTree>
    <p:extLst>
      <p:ext uri="{BB962C8B-B14F-4D97-AF65-F5344CB8AC3E}">
        <p14:creationId xmlns:p14="http://schemas.microsoft.com/office/powerpoint/2010/main" xmlns="" val="3320532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ZA" dirty="0"/>
              <a:t>PCC advertised for the Board nominations and advert was closed in June 2017. </a:t>
            </a:r>
            <a:endParaRPr lang="en-ZA" dirty="0" smtClean="0"/>
          </a:p>
          <a:p>
            <a:r>
              <a:rPr lang="en-ZA" dirty="0" smtClean="0"/>
              <a:t>Having </a:t>
            </a:r>
            <a:r>
              <a:rPr lang="en-ZA" dirty="0"/>
              <a:t>received 363 nominations, the PCC </a:t>
            </a:r>
            <a:r>
              <a:rPr lang="en-ZA" dirty="0" smtClean="0"/>
              <a:t>resolved to shortlist 36 candidates </a:t>
            </a:r>
            <a:r>
              <a:rPr lang="en-ZA" dirty="0"/>
              <a:t>for the 12 Board </a:t>
            </a:r>
            <a:r>
              <a:rPr lang="en-ZA" dirty="0" smtClean="0"/>
              <a:t>positions on 22 August 2017. </a:t>
            </a:r>
          </a:p>
          <a:p>
            <a:r>
              <a:rPr lang="en-ZA" dirty="0" smtClean="0"/>
              <a:t>This means 3 candidates per SABC Board Non-Executive position.</a:t>
            </a:r>
          </a:p>
          <a:p>
            <a:r>
              <a:rPr lang="en-ZA" dirty="0" smtClean="0"/>
              <a:t>Interviews will be conducted over 3 days at a rate of 12 candidates per day.</a:t>
            </a:r>
          </a:p>
          <a:p>
            <a:r>
              <a:rPr lang="en-ZA" dirty="0" smtClean="0"/>
              <a:t>Noting that some processes are dependent on other Parliament sevrices and other state institutions; this may have an impact on PCC targets for the term.</a:t>
            </a:r>
            <a:endParaRPr lang="en-ZA" dirty="0"/>
          </a:p>
          <a:p>
            <a:endParaRPr lang="en-US" dirty="0"/>
          </a:p>
        </p:txBody>
      </p:sp>
      <p:sp>
        <p:nvSpPr>
          <p:cNvPr id="6" name="Title 1"/>
          <p:cNvSpPr txBox="1">
            <a:spLocks/>
          </p:cNvSpPr>
          <p:nvPr/>
        </p:nvSpPr>
        <p:spPr>
          <a:xfrm>
            <a:off x="2860178" y="838200"/>
            <a:ext cx="5669460"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Background: </a:t>
            </a:r>
            <a:r>
              <a:rPr lang="en-US" smtClean="0">
                <a:solidFill>
                  <a:srgbClr val="FF6600"/>
                </a:solidFill>
              </a:rPr>
              <a:t>SABC Board 				   Appointment</a:t>
            </a:r>
            <a:endParaRPr lang="en-US" dirty="0">
              <a:solidFill>
                <a:srgbClr val="FF6600"/>
              </a:solidFill>
            </a:endParaRPr>
          </a:p>
        </p:txBody>
      </p:sp>
      <p:sp>
        <p:nvSpPr>
          <p:cNvPr id="7"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t>3</a:t>
            </a:r>
            <a:endParaRPr lang="en-US" dirty="0"/>
          </a:p>
        </p:txBody>
      </p:sp>
    </p:spTree>
    <p:extLst>
      <p:ext uri="{BB962C8B-B14F-4D97-AF65-F5344CB8AC3E}">
        <p14:creationId xmlns:p14="http://schemas.microsoft.com/office/powerpoint/2010/main" xmlns="" val="2376535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ZA" dirty="0" smtClean="0"/>
              <a:t>There is an extra 348 applications that were not considered based on:</a:t>
            </a:r>
          </a:p>
          <a:p>
            <a:pPr lvl="1"/>
            <a:r>
              <a:rPr lang="en-ZA" dirty="0" smtClean="0"/>
              <a:t>Persons responding to the advert but indicating that their interest is on internships</a:t>
            </a:r>
          </a:p>
          <a:p>
            <a:pPr lvl="2"/>
            <a:r>
              <a:rPr lang="en-ZA" dirty="0" smtClean="0"/>
              <a:t>(PCC did not invite applicants for internships)</a:t>
            </a:r>
          </a:p>
          <a:p>
            <a:pPr lvl="1"/>
            <a:r>
              <a:rPr lang="en-ZA" dirty="0" smtClean="0"/>
              <a:t>Applicants that did not respond adequetly to the advert by not indicating which Board they are responding to</a:t>
            </a:r>
          </a:p>
          <a:p>
            <a:pPr lvl="2"/>
            <a:r>
              <a:rPr lang="en-ZA" dirty="0" smtClean="0"/>
              <a:t>PCC advertised for two Boards and the ICASA Council therefore it was expected that candidates will indicate (as is the norm) which position they are applying for.</a:t>
            </a:r>
            <a:endParaRPr lang="en-ZA" dirty="0"/>
          </a:p>
          <a:p>
            <a:endParaRPr lang="en-US" dirty="0"/>
          </a:p>
        </p:txBody>
      </p:sp>
      <p:sp>
        <p:nvSpPr>
          <p:cNvPr id="6" name="Title 1"/>
          <p:cNvSpPr txBox="1">
            <a:spLocks/>
          </p:cNvSpPr>
          <p:nvPr/>
        </p:nvSpPr>
        <p:spPr>
          <a:xfrm>
            <a:off x="2860178" y="838200"/>
            <a:ext cx="5669460"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Background: </a:t>
            </a:r>
            <a:r>
              <a:rPr lang="en-US" smtClean="0">
                <a:solidFill>
                  <a:srgbClr val="FF6600"/>
                </a:solidFill>
              </a:rPr>
              <a:t>SABC Board 				   Appointment</a:t>
            </a:r>
            <a:endParaRPr lang="en-US" dirty="0">
              <a:solidFill>
                <a:srgbClr val="FF6600"/>
              </a:solidFill>
            </a:endParaRPr>
          </a:p>
        </p:txBody>
      </p:sp>
      <p:sp>
        <p:nvSpPr>
          <p:cNvPr id="7"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t>3</a:t>
            </a:r>
            <a:endParaRPr lang="en-US" dirty="0"/>
          </a:p>
        </p:txBody>
      </p:sp>
    </p:spTree>
    <p:extLst>
      <p:ext uri="{BB962C8B-B14F-4D97-AF65-F5344CB8AC3E}">
        <p14:creationId xmlns:p14="http://schemas.microsoft.com/office/powerpoint/2010/main" xmlns="" val="2791162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860178" y="838200"/>
            <a:ext cx="5669460"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Background: </a:t>
            </a:r>
            <a:r>
              <a:rPr lang="en-US" smtClean="0">
                <a:solidFill>
                  <a:srgbClr val="FF6600"/>
                </a:solidFill>
              </a:rPr>
              <a:t>SABC Board 				   Appointment</a:t>
            </a:r>
            <a:endParaRPr lang="en-US" dirty="0">
              <a:solidFill>
                <a:srgbClr val="FF6600"/>
              </a:solidFill>
            </a:endParaRPr>
          </a:p>
        </p:txBody>
      </p:sp>
      <p:sp>
        <p:nvSpPr>
          <p:cNvPr id="7"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t>3</a:t>
            </a:r>
            <a:endParaRPr lang="en-US" dirty="0"/>
          </a:p>
        </p:txBody>
      </p:sp>
      <p:sp>
        <p:nvSpPr>
          <p:cNvPr id="2" name="Rectangle 1"/>
          <p:cNvSpPr/>
          <p:nvPr/>
        </p:nvSpPr>
        <p:spPr>
          <a:xfrm>
            <a:off x="2456093" y="2055469"/>
            <a:ext cx="6547577" cy="3970318"/>
          </a:xfrm>
          <a:prstGeom prst="rect">
            <a:avLst/>
          </a:prstGeom>
        </p:spPr>
        <p:txBody>
          <a:bodyPr wrap="square">
            <a:spAutoFit/>
          </a:bodyPr>
          <a:lstStyle/>
          <a:p>
            <a:pPr marL="285750" indent="-285750">
              <a:buFont typeface="Arial"/>
              <a:buChar char="•"/>
            </a:pPr>
            <a:r>
              <a:rPr lang="en-US" dirty="0"/>
              <a:t>HR does not consider candidates who did not respond to the advert.</a:t>
            </a:r>
          </a:p>
          <a:p>
            <a:pPr marL="285750" indent="-285750">
              <a:buFont typeface="Arial"/>
              <a:buChar char="•"/>
            </a:pPr>
            <a:r>
              <a:rPr lang="en-US" dirty="0"/>
              <a:t>No policy that talks on a number of candidates to be shortlisted for a position.</a:t>
            </a:r>
          </a:p>
          <a:p>
            <a:pPr marL="285750" indent="-285750">
              <a:buFont typeface="Arial"/>
              <a:buChar char="•"/>
            </a:pPr>
            <a:r>
              <a:rPr lang="en-US" dirty="0"/>
              <a:t>Qualifications check will take between 3 - 5 days for local qualifications and about three weeks for international qualifications.</a:t>
            </a:r>
          </a:p>
          <a:p>
            <a:pPr marL="285750" indent="-285750">
              <a:buFont typeface="Arial"/>
              <a:buChar char="•"/>
            </a:pPr>
            <a:r>
              <a:rPr lang="en-US" dirty="0"/>
              <a:t>Qualifications will be verified with MEI (has a contract with Parliament).</a:t>
            </a:r>
          </a:p>
          <a:p>
            <a:pPr marL="285750" indent="-285750">
              <a:buFont typeface="Arial"/>
              <a:buChar char="•"/>
            </a:pPr>
            <a:r>
              <a:rPr lang="en-US" dirty="0"/>
              <a:t>Consent forms will be sent to candidates immediately after the Committee has completed the shortlisting.</a:t>
            </a:r>
          </a:p>
          <a:p>
            <a:pPr marL="285750" indent="-285750">
              <a:buFont typeface="Arial"/>
              <a:buChar char="•"/>
            </a:pPr>
            <a:r>
              <a:rPr lang="en-US" dirty="0"/>
              <a:t>Job profile is used as a criteria for shortlisting - in the case of the SABC Board, the Broadcasting Act will be used</a:t>
            </a:r>
          </a:p>
        </p:txBody>
      </p:sp>
    </p:spTree>
    <p:extLst>
      <p:ext uri="{BB962C8B-B14F-4D97-AF65-F5344CB8AC3E}">
        <p14:creationId xmlns:p14="http://schemas.microsoft.com/office/powerpoint/2010/main" xmlns="" val="2519759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r>
              <a:rPr lang="en-US" dirty="0" smtClean="0">
                <a:solidFill>
                  <a:srgbClr val="FF6600"/>
                </a:solidFill>
              </a:rPr>
              <a:t>Broadcasting Act</a:t>
            </a:r>
            <a:endParaRPr lang="en-US" dirty="0">
              <a:solidFill>
                <a:srgbClr val="FF6600"/>
              </a:solidFill>
            </a:endParaRPr>
          </a:p>
        </p:txBody>
      </p:sp>
      <p:sp>
        <p:nvSpPr>
          <p:cNvPr id="3" name="Content Placeholder 2"/>
          <p:cNvSpPr>
            <a:spLocks noGrp="1"/>
          </p:cNvSpPr>
          <p:nvPr>
            <p:ph idx="1"/>
          </p:nvPr>
        </p:nvSpPr>
        <p:spPr>
          <a:xfrm>
            <a:off x="2707778" y="1667014"/>
            <a:ext cx="5667824" cy="4830934"/>
          </a:xfrm>
        </p:spPr>
        <p:txBody>
          <a:bodyPr>
            <a:normAutofit fontScale="62500" lnSpcReduction="20000"/>
          </a:bodyPr>
          <a:lstStyle/>
          <a:p>
            <a:r>
              <a:rPr lang="en-ZA" dirty="0"/>
              <a:t>SABC is governed by the Broadcasting Act 4 of </a:t>
            </a:r>
            <a:r>
              <a:rPr lang="en-ZA" dirty="0" smtClean="0"/>
              <a:t>1999.</a:t>
            </a:r>
          </a:p>
          <a:p>
            <a:r>
              <a:rPr lang="en-ZA" dirty="0"/>
              <a:t>Section </a:t>
            </a:r>
            <a:r>
              <a:rPr lang="en-ZA" dirty="0" smtClean="0"/>
              <a:t>13(1) sets out that 12 non-executive members of the Board must be appointed by the President on the advice of the NA.</a:t>
            </a:r>
          </a:p>
          <a:p>
            <a:r>
              <a:rPr lang="en-ZA" dirty="0"/>
              <a:t>Section </a:t>
            </a:r>
            <a:r>
              <a:rPr lang="en-ZA" dirty="0" smtClean="0"/>
              <a:t>13(2) </a:t>
            </a:r>
            <a:r>
              <a:rPr lang="en-ZA" dirty="0"/>
              <a:t>sets out that </a:t>
            </a:r>
            <a:r>
              <a:rPr lang="en-ZA" dirty="0" smtClean="0"/>
              <a:t> the non-executive members of the Board must be appointed in a mannerensuring:</a:t>
            </a:r>
          </a:p>
          <a:p>
            <a:pPr marL="571500" lvl="1" indent="-342900">
              <a:buFont typeface="+mj-lt"/>
              <a:buAutoNum type="alphaLcParenR"/>
            </a:pPr>
            <a:r>
              <a:rPr lang="en-ZA" dirty="0" smtClean="0"/>
              <a:t>Participation by the public in a nomination process;</a:t>
            </a:r>
          </a:p>
          <a:p>
            <a:pPr marL="571500" lvl="1" indent="-342900">
              <a:buFont typeface="+mj-lt"/>
              <a:buAutoNum type="alphaLcParenR"/>
            </a:pPr>
            <a:r>
              <a:rPr lang="en-ZA" dirty="0" smtClean="0"/>
              <a:t>Transparency and openness; and</a:t>
            </a:r>
          </a:p>
          <a:p>
            <a:pPr marL="571500" lvl="1" indent="-342900">
              <a:buFont typeface="+mj-lt"/>
              <a:buAutoNum type="alphaLcParenR"/>
            </a:pPr>
            <a:r>
              <a:rPr lang="en-ZA" dirty="0" smtClean="0"/>
              <a:t>That a shortlistof candidates for appointment is published, taking into account the objects and principles of this Act.</a:t>
            </a:r>
          </a:p>
          <a:p>
            <a:r>
              <a:rPr lang="en-ZA" dirty="0" smtClean="0"/>
              <a:t>Section </a:t>
            </a:r>
            <a:r>
              <a:rPr lang="en-ZA" dirty="0"/>
              <a:t>13(4) sets out the requirements of the individuals required to serve on the SABC Board. Its states that the members of the Board must, when viewed collectively—</a:t>
            </a:r>
          </a:p>
          <a:p>
            <a:pPr marL="571500" lvl="1" indent="-342900">
              <a:buFont typeface="+mj-lt"/>
              <a:buAutoNum type="alphaLcParenR"/>
            </a:pPr>
            <a:r>
              <a:rPr lang="en-ZA" dirty="0"/>
              <a:t>be persons who are suited to serve on the Board by virtue of their qualifications, expertise and experience in the fields of broadcasting policy and technology, broadcasting regulation, media law, frequency planning, business practice and finance, marketing, journalism, entertainment and education, social and labour issues;</a:t>
            </a:r>
          </a:p>
          <a:p>
            <a:pPr marL="571500" lvl="1" indent="-342900">
              <a:buFont typeface="+mj-lt"/>
              <a:buAutoNum type="alphaLcParenR"/>
            </a:pPr>
            <a:r>
              <a:rPr lang="en-ZA" dirty="0"/>
              <a:t>be persons who are committed to fairness, freedom of expression, the right of the public to be informed, and openness and accountability on the part of those holding public office;</a:t>
            </a:r>
          </a:p>
          <a:p>
            <a:pPr marL="571500" lvl="1" indent="-342900">
              <a:buFont typeface="+mj-lt"/>
              <a:buAutoNum type="alphaLcParenR"/>
            </a:pPr>
            <a:r>
              <a:rPr lang="en-ZA" dirty="0"/>
              <a:t>represent a broad cross-section of the population of the Republic;</a:t>
            </a:r>
          </a:p>
          <a:p>
            <a:pPr marL="571500" lvl="1" indent="-342900">
              <a:buFont typeface="+mj-lt"/>
              <a:buAutoNum type="alphaLcParenR"/>
            </a:pPr>
            <a:r>
              <a:rPr lang="en-ZA" dirty="0"/>
              <a:t>be persons who are committed to the objects and principles as enunciated in the Charter of the Corporation.</a:t>
            </a:r>
          </a:p>
          <a:p>
            <a:endParaRPr lang="en-US" dirty="0"/>
          </a:p>
        </p:txBody>
      </p:sp>
      <p:sp>
        <p:nvSpPr>
          <p:cNvPr id="5" name="Slide Number Placeholder 5"/>
          <p:cNvSpPr txBox="1">
            <a:spLocks/>
          </p:cNvSpPr>
          <p:nvPr/>
        </p:nvSpPr>
        <p:spPr>
          <a:xfrm>
            <a:off x="4267200" y="6356350"/>
            <a:ext cx="609600" cy="365125"/>
          </a:xfrm>
          <a:prstGeom prst="rect">
            <a:avLst/>
          </a:prstGeom>
        </p:spPr>
        <p:txBody>
          <a:bodyPr vert="horz" lIns="91440" tIns="45720" rIns="91440" bIns="45720" rtlCol="0" anchor="ctr"/>
          <a:lstStyle>
            <a:defPPr>
              <a:defRPr lang="en-US"/>
            </a:defPPr>
            <a:lvl1pPr marL="0" algn="ctr" defTabSz="914400" rtl="0" eaLnBrk="1" latinLnBrk="0" hangingPunct="1">
              <a:defRPr sz="1600" b="1" kern="1200">
                <a:solidFill>
                  <a:schemeClr val="bg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4</a:t>
            </a:r>
            <a:endParaRPr lang="en-US" dirty="0"/>
          </a:p>
        </p:txBody>
      </p:sp>
    </p:spTree>
    <p:extLst>
      <p:ext uri="{BB962C8B-B14F-4D97-AF65-F5344CB8AC3E}">
        <p14:creationId xmlns:p14="http://schemas.microsoft.com/office/powerpoint/2010/main" xmlns="" val="1643570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itle 3"/>
          <p:cNvSpPr txBox="1">
            <a:spLocks/>
          </p:cNvSpPr>
          <p:nvPr/>
        </p:nvSpPr>
        <p:spPr bwMode="auto">
          <a:xfrm>
            <a:off x="362868" y="396619"/>
            <a:ext cx="8304717" cy="7827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lvl="0" algn="ctr" fontAlgn="base">
              <a:spcBef>
                <a:spcPct val="0"/>
              </a:spcBef>
              <a:spcAft>
                <a:spcPct val="0"/>
              </a:spcAft>
              <a:defRPr/>
            </a:pPr>
            <a:r>
              <a:rPr lang="en-US" sz="3600" dirty="0" smtClean="0">
                <a:solidFill>
                  <a:schemeClr val="bg2">
                    <a:lumMod val="25000"/>
                  </a:schemeClr>
                </a:solidFill>
                <a:latin typeface="+mj-lt"/>
              </a:rPr>
              <a:t>SABC Board Appointment Processes Overview</a:t>
            </a:r>
            <a:endParaRPr kumimoji="0" lang="en-US" sz="3600" i="0" u="none" strike="noStrike" kern="1200" cap="none" spc="0" normalizeH="0" baseline="0" noProof="0" dirty="0">
              <a:ln>
                <a:noFill/>
              </a:ln>
              <a:solidFill>
                <a:schemeClr val="tx2">
                  <a:lumMod val="75000"/>
                </a:schemeClr>
              </a:solidFill>
              <a:effectLst/>
              <a:uLnTx/>
              <a:uFillTx/>
              <a:latin typeface="+mj-lt"/>
              <a:ea typeface="+mj-ea"/>
              <a:cs typeface="+mj-cs"/>
            </a:endParaRPr>
          </a:p>
        </p:txBody>
      </p:sp>
      <p:grpSp>
        <p:nvGrpSpPr>
          <p:cNvPr id="69" name="Group 68"/>
          <p:cNvGrpSpPr/>
          <p:nvPr/>
        </p:nvGrpSpPr>
        <p:grpSpPr>
          <a:xfrm>
            <a:off x="157696" y="1689696"/>
            <a:ext cx="8834636" cy="4845786"/>
            <a:chOff x="157697" y="2728096"/>
            <a:chExt cx="8357170" cy="3966146"/>
          </a:xfrm>
        </p:grpSpPr>
        <p:sp>
          <p:nvSpPr>
            <p:cNvPr id="6" name="Rounded Rectangle 5"/>
            <p:cNvSpPr/>
            <p:nvPr/>
          </p:nvSpPr>
          <p:spPr>
            <a:xfrm>
              <a:off x="1914410" y="2728096"/>
              <a:ext cx="1455423"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(C)</a:t>
              </a:r>
            </a:p>
            <a:p>
              <a:pPr algn="ctr"/>
              <a:r>
                <a:rPr lang="en-US" sz="1000" b="1" dirty="0" smtClean="0"/>
                <a:t> Resolution:</a:t>
              </a:r>
            </a:p>
            <a:p>
              <a:pPr algn="ctr"/>
              <a:r>
                <a:rPr lang="en-US" sz="1000" b="1" dirty="0" smtClean="0"/>
                <a:t>Deliberations of 36 Nominees</a:t>
              </a:r>
              <a:endParaRPr lang="en-US" sz="1000" b="1" dirty="0"/>
            </a:p>
          </p:txBody>
        </p:sp>
        <p:sp>
          <p:nvSpPr>
            <p:cNvPr id="7" name="Rounded Rectangle 6"/>
            <p:cNvSpPr/>
            <p:nvPr/>
          </p:nvSpPr>
          <p:spPr>
            <a:xfrm>
              <a:off x="2927444" y="4150524"/>
              <a:ext cx="1290906" cy="69175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42402C"/>
                  </a:solidFill>
                </a:rPr>
                <a:t>(C1)</a:t>
              </a:r>
            </a:p>
            <a:p>
              <a:pPr algn="ctr"/>
              <a:r>
                <a:rPr lang="en-US" sz="1100" dirty="0" smtClean="0">
                  <a:solidFill>
                    <a:srgbClr val="42402C"/>
                  </a:solidFill>
                </a:rPr>
                <a:t> Public </a:t>
              </a:r>
              <a:r>
                <a:rPr lang="en-US" sz="1100" dirty="0">
                  <a:solidFill>
                    <a:srgbClr val="42402C"/>
                  </a:solidFill>
                </a:rPr>
                <a:t>Participation </a:t>
              </a:r>
            </a:p>
          </p:txBody>
        </p:sp>
        <p:sp>
          <p:nvSpPr>
            <p:cNvPr id="12" name="Rounded Rectangle 11"/>
            <p:cNvSpPr/>
            <p:nvPr/>
          </p:nvSpPr>
          <p:spPr>
            <a:xfrm>
              <a:off x="3687397" y="2729948"/>
              <a:ext cx="1409412"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(D)</a:t>
              </a:r>
            </a:p>
            <a:p>
              <a:pPr algn="ctr"/>
              <a:r>
                <a:rPr lang="en-US" sz="1100" b="1" dirty="0" smtClean="0"/>
                <a:t> Conduct Interviews</a:t>
              </a:r>
              <a:endParaRPr lang="en-US" sz="1100" b="1" dirty="0"/>
            </a:p>
          </p:txBody>
        </p:sp>
        <p:sp>
          <p:nvSpPr>
            <p:cNvPr id="20" name="Rectangle 19"/>
            <p:cNvSpPr/>
            <p:nvPr/>
          </p:nvSpPr>
          <p:spPr>
            <a:xfrm>
              <a:off x="7271713" y="4231498"/>
              <a:ext cx="1083504"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accent3">
                      <a:lumMod val="50000"/>
                    </a:schemeClr>
                  </a:solidFill>
                </a:rPr>
                <a:t>Process End</a:t>
              </a:r>
              <a:endParaRPr lang="en-US" sz="1050" b="1" dirty="0">
                <a:solidFill>
                  <a:schemeClr val="accent3">
                    <a:lumMod val="50000"/>
                  </a:schemeClr>
                </a:solidFill>
              </a:endParaRPr>
            </a:p>
          </p:txBody>
        </p:sp>
        <p:sp>
          <p:nvSpPr>
            <p:cNvPr id="23" name="Rectangle 22"/>
            <p:cNvSpPr/>
            <p:nvPr/>
          </p:nvSpPr>
          <p:spPr>
            <a:xfrm>
              <a:off x="2258408" y="6354034"/>
              <a:ext cx="737076" cy="3402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3">
                      <a:lumMod val="50000"/>
                    </a:schemeClr>
                  </a:solidFill>
                </a:rPr>
                <a:t>Review </a:t>
              </a:r>
              <a:endParaRPr lang="en-US" sz="1200" b="1" dirty="0">
                <a:solidFill>
                  <a:schemeClr val="accent3">
                    <a:lumMod val="50000"/>
                  </a:schemeClr>
                </a:solidFill>
              </a:endParaRPr>
            </a:p>
          </p:txBody>
        </p:sp>
        <p:sp>
          <p:nvSpPr>
            <p:cNvPr id="25" name="Rounded Rectangle 24"/>
            <p:cNvSpPr/>
            <p:nvPr/>
          </p:nvSpPr>
          <p:spPr>
            <a:xfrm>
              <a:off x="157697" y="2729948"/>
              <a:ext cx="1439959"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000" b="1" dirty="0" smtClean="0"/>
                <a:t>(B) </a:t>
              </a:r>
            </a:p>
            <a:p>
              <a:pPr algn="ctr"/>
              <a:r>
                <a:rPr lang="en-ZA" sz="1000" b="1" dirty="0" smtClean="0"/>
                <a:t>Resolution:</a:t>
              </a:r>
            </a:p>
            <a:p>
              <a:pPr algn="ctr"/>
              <a:r>
                <a:rPr lang="en-ZA" sz="1000" b="1" dirty="0" smtClean="0"/>
                <a:t>Number </a:t>
              </a:r>
              <a:r>
                <a:rPr lang="en-ZA" sz="1000" b="1" dirty="0"/>
                <a:t>of candidates to be shortlisted </a:t>
              </a:r>
              <a:r>
                <a:rPr lang="en-US" sz="1000" b="1" dirty="0" smtClean="0"/>
                <a:t>(36)</a:t>
              </a:r>
              <a:endParaRPr lang="en-US" sz="1000" b="1" dirty="0"/>
            </a:p>
          </p:txBody>
        </p:sp>
        <p:sp>
          <p:nvSpPr>
            <p:cNvPr id="46" name="Rounded Rectangle 45"/>
            <p:cNvSpPr/>
            <p:nvPr/>
          </p:nvSpPr>
          <p:spPr>
            <a:xfrm>
              <a:off x="157697" y="4128252"/>
              <a:ext cx="1439959" cy="11937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(A) </a:t>
              </a:r>
            </a:p>
            <a:p>
              <a:pPr algn="ctr"/>
              <a:r>
                <a:rPr lang="en-US" sz="1000" b="1" dirty="0" smtClean="0"/>
                <a:t>Parliament-initiative to appoint SABC Non-Executive Board Members</a:t>
              </a:r>
              <a:endParaRPr lang="en-US" sz="1000" b="1" dirty="0"/>
            </a:p>
          </p:txBody>
        </p:sp>
        <p:cxnSp>
          <p:nvCxnSpPr>
            <p:cNvPr id="72" name="Straight Arrow Connector 71"/>
            <p:cNvCxnSpPr>
              <a:stCxn id="46" idx="0"/>
              <a:endCxn id="25" idx="2"/>
            </p:cNvCxnSpPr>
            <p:nvPr/>
          </p:nvCxnSpPr>
          <p:spPr>
            <a:xfrm flipV="1">
              <a:off x="877677" y="3865164"/>
              <a:ext cx="0" cy="263088"/>
            </a:xfrm>
            <a:prstGeom prst="straightConnector1">
              <a:avLst/>
            </a:prstGeom>
            <a:ln w="19050" cmpd="sng">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25" idx="3"/>
              <a:endCxn id="6" idx="1"/>
            </p:cNvCxnSpPr>
            <p:nvPr/>
          </p:nvCxnSpPr>
          <p:spPr>
            <a:xfrm flipV="1">
              <a:off x="1597656" y="3295704"/>
              <a:ext cx="316754" cy="1852"/>
            </a:xfrm>
            <a:prstGeom prst="straightConnector1">
              <a:avLst/>
            </a:prstGeom>
            <a:ln w="19050" cmpd="sng">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2927444" y="5140535"/>
              <a:ext cx="1290906" cy="1053608"/>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42402C"/>
                  </a:solidFill>
                </a:rPr>
                <a:t>(C2)</a:t>
              </a:r>
            </a:p>
            <a:p>
              <a:pPr algn="ctr"/>
              <a:r>
                <a:rPr lang="en-US" sz="1100" dirty="0" smtClean="0">
                  <a:solidFill>
                    <a:srgbClr val="42402C"/>
                  </a:solidFill>
                </a:rPr>
                <a:t>Public Participation Process Review and Deliberations </a:t>
              </a:r>
              <a:endParaRPr lang="en-US" sz="1100" dirty="0">
                <a:solidFill>
                  <a:srgbClr val="42402C"/>
                </a:solidFill>
              </a:endParaRPr>
            </a:p>
          </p:txBody>
        </p:sp>
        <p:sp>
          <p:nvSpPr>
            <p:cNvPr id="31" name="Rounded Rectangle 30"/>
            <p:cNvSpPr/>
            <p:nvPr/>
          </p:nvSpPr>
          <p:spPr>
            <a:xfrm>
              <a:off x="4589338" y="5151875"/>
              <a:ext cx="1476000" cy="1053608"/>
            </a:xfrm>
            <a:prstGeom prst="roundRect">
              <a:avLst/>
            </a:prstGeom>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(C3)</a:t>
              </a:r>
            </a:p>
            <a:p>
              <a:pPr algn="ctr"/>
              <a:r>
                <a:rPr lang="en-US" sz="1100" dirty="0" smtClean="0"/>
                <a:t>Parliament HR Processes Review </a:t>
              </a:r>
              <a:endParaRPr lang="en-US" sz="1100" dirty="0"/>
            </a:p>
          </p:txBody>
        </p:sp>
        <p:sp>
          <p:nvSpPr>
            <p:cNvPr id="36" name="Rounded Rectangle 35"/>
            <p:cNvSpPr/>
            <p:nvPr/>
          </p:nvSpPr>
          <p:spPr>
            <a:xfrm>
              <a:off x="5360632" y="2729948"/>
              <a:ext cx="1409412"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(E)</a:t>
              </a:r>
            </a:p>
            <a:p>
              <a:pPr algn="ctr"/>
              <a:r>
                <a:rPr lang="en-US" sz="1100" b="1" dirty="0" smtClean="0"/>
                <a:t>Resolution:</a:t>
              </a:r>
            </a:p>
            <a:p>
              <a:pPr algn="ctr"/>
              <a:r>
                <a:rPr lang="en-US" sz="1100" b="1" dirty="0" smtClean="0"/>
                <a:t>Report on 12 </a:t>
              </a:r>
              <a:r>
                <a:rPr lang="en-US" sz="1100" b="1" dirty="0"/>
                <a:t>SABC Non-Executive Board Members</a:t>
              </a:r>
            </a:p>
          </p:txBody>
        </p:sp>
        <p:sp>
          <p:nvSpPr>
            <p:cNvPr id="38" name="Rounded Rectangle 37"/>
            <p:cNvSpPr/>
            <p:nvPr/>
          </p:nvSpPr>
          <p:spPr>
            <a:xfrm>
              <a:off x="7105455" y="2728096"/>
              <a:ext cx="1409412"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(F)</a:t>
              </a:r>
            </a:p>
            <a:p>
              <a:pPr algn="ctr"/>
              <a:r>
                <a:rPr lang="en-US" sz="1100" b="1" dirty="0" smtClean="0"/>
                <a:t>NA Resolution:</a:t>
              </a:r>
            </a:p>
            <a:p>
              <a:pPr algn="ctr"/>
              <a:r>
                <a:rPr lang="en-US" sz="1100" b="1" dirty="0" smtClean="0"/>
                <a:t>Appointment of 12 </a:t>
              </a:r>
              <a:r>
                <a:rPr lang="en-US" sz="1100" b="1" dirty="0"/>
                <a:t>SABC Non-Executive Board Members</a:t>
              </a:r>
            </a:p>
          </p:txBody>
        </p:sp>
        <p:cxnSp>
          <p:nvCxnSpPr>
            <p:cNvPr id="34" name="Elbow Connector 33"/>
            <p:cNvCxnSpPr>
              <a:stCxn id="31" idx="3"/>
              <a:endCxn id="12" idx="2"/>
            </p:cNvCxnSpPr>
            <p:nvPr/>
          </p:nvCxnSpPr>
          <p:spPr>
            <a:xfrm flipH="1" flipV="1">
              <a:off x="4392103" y="3865164"/>
              <a:ext cx="1673235" cy="1813515"/>
            </a:xfrm>
            <a:prstGeom prst="bentConnector4">
              <a:avLst>
                <a:gd name="adj1" fmla="val -13662"/>
                <a:gd name="adj2" fmla="val 64524"/>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Elbow Connector 40"/>
            <p:cNvCxnSpPr>
              <a:stCxn id="31" idx="2"/>
              <a:endCxn id="23" idx="3"/>
            </p:cNvCxnSpPr>
            <p:nvPr/>
          </p:nvCxnSpPr>
          <p:spPr>
            <a:xfrm rot="5400000">
              <a:off x="4002084" y="5198883"/>
              <a:ext cx="318655" cy="2331854"/>
            </a:xfrm>
            <a:prstGeom prst="bentConnector2">
              <a:avLst/>
            </a:prstGeom>
            <a:ln>
              <a:solidFill>
                <a:schemeClr val="accent5">
                  <a:lumMod val="50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30" idx="3"/>
              <a:endCxn id="31" idx="1"/>
            </p:cNvCxnSpPr>
            <p:nvPr/>
          </p:nvCxnSpPr>
          <p:spPr>
            <a:xfrm>
              <a:off x="4218350" y="5667339"/>
              <a:ext cx="370988" cy="113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a:stCxn id="7" idx="2"/>
              <a:endCxn id="30" idx="0"/>
            </p:cNvCxnSpPr>
            <p:nvPr/>
          </p:nvCxnSpPr>
          <p:spPr>
            <a:xfrm>
              <a:off x="3572897" y="4842280"/>
              <a:ext cx="0" cy="2982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stCxn id="23" idx="0"/>
              <a:endCxn id="6" idx="2"/>
            </p:cNvCxnSpPr>
            <p:nvPr/>
          </p:nvCxnSpPr>
          <p:spPr>
            <a:xfrm flipV="1">
              <a:off x="2626946" y="3863312"/>
              <a:ext cx="15176" cy="2490722"/>
            </a:xfrm>
            <a:prstGeom prst="straightConnector1">
              <a:avLst/>
            </a:prstGeom>
            <a:ln>
              <a:solidFill>
                <a:srgbClr val="896212"/>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58" name="Elbow Connector 57"/>
            <p:cNvCxnSpPr>
              <a:stCxn id="6" idx="3"/>
              <a:endCxn id="7" idx="0"/>
            </p:cNvCxnSpPr>
            <p:nvPr/>
          </p:nvCxnSpPr>
          <p:spPr>
            <a:xfrm>
              <a:off x="3369833" y="3295704"/>
              <a:ext cx="203064" cy="85482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a:stCxn id="12" idx="3"/>
              <a:endCxn id="36" idx="1"/>
            </p:cNvCxnSpPr>
            <p:nvPr/>
          </p:nvCxnSpPr>
          <p:spPr>
            <a:xfrm>
              <a:off x="5096809" y="3297556"/>
              <a:ext cx="26382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38" idx="2"/>
              <a:endCxn id="20" idx="0"/>
            </p:cNvCxnSpPr>
            <p:nvPr/>
          </p:nvCxnSpPr>
          <p:spPr>
            <a:xfrm>
              <a:off x="7810161" y="3863312"/>
              <a:ext cx="3304" cy="3681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36" idx="3"/>
              <a:endCxn id="38" idx="1"/>
            </p:cNvCxnSpPr>
            <p:nvPr/>
          </p:nvCxnSpPr>
          <p:spPr>
            <a:xfrm flipV="1">
              <a:off x="6770044" y="3295704"/>
              <a:ext cx="335411" cy="18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26"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7</a:t>
            </a:fld>
            <a:endParaRPr lang="en-US" dirty="0"/>
          </a:p>
        </p:txBody>
      </p:sp>
    </p:spTree>
    <p:extLst>
      <p:ext uri="{BB962C8B-B14F-4D97-AF65-F5344CB8AC3E}">
        <p14:creationId xmlns:p14="http://schemas.microsoft.com/office/powerpoint/2010/main" xmlns="" val="353353641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6128" y="408373"/>
            <a:ext cx="8260672" cy="827712"/>
          </a:xfrm>
        </p:spPr>
        <p:txBody>
          <a:bodyPr/>
          <a:lstStyle/>
          <a:p>
            <a:pPr algn="ctr"/>
            <a:r>
              <a:rPr lang="en-US" sz="3600" cap="none" dirty="0" smtClean="0"/>
              <a:t>Shortlisting Processes**</a:t>
            </a:r>
            <a:endParaRPr lang="en-US" dirty="0"/>
          </a:p>
        </p:txBody>
      </p:sp>
      <p:sp>
        <p:nvSpPr>
          <p:cNvPr id="24"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8</a:t>
            </a:fld>
            <a:endParaRPr lang="en-US" dirty="0"/>
          </a:p>
        </p:txBody>
      </p:sp>
      <p:grpSp>
        <p:nvGrpSpPr>
          <p:cNvPr id="3" name="Group 2"/>
          <p:cNvGrpSpPr/>
          <p:nvPr/>
        </p:nvGrpSpPr>
        <p:grpSpPr>
          <a:xfrm>
            <a:off x="214270" y="1427313"/>
            <a:ext cx="8669076" cy="4333520"/>
            <a:chOff x="214270" y="1427313"/>
            <a:chExt cx="8669076" cy="4333520"/>
          </a:xfrm>
        </p:grpSpPr>
        <p:cxnSp>
          <p:nvCxnSpPr>
            <p:cNvPr id="4" name="Straight Arrow Connector 3"/>
            <p:cNvCxnSpPr>
              <a:stCxn id="6" idx="3"/>
              <a:endCxn id="7" idx="1"/>
            </p:cNvCxnSpPr>
            <p:nvPr/>
          </p:nvCxnSpPr>
          <p:spPr>
            <a:xfrm>
              <a:off x="4298775" y="2873985"/>
              <a:ext cx="500066"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3298643" y="1427313"/>
              <a:ext cx="2500330" cy="669855"/>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dirty="0">
                  <a:solidFill>
                    <a:schemeClr val="bg2">
                      <a:lumMod val="25000"/>
                    </a:schemeClr>
                  </a:solidFill>
                </a:rPr>
                <a:t>. Shortlisting</a:t>
              </a:r>
            </a:p>
          </p:txBody>
        </p:sp>
        <p:sp>
          <p:nvSpPr>
            <p:cNvPr id="6" name="Rectangle 5"/>
            <p:cNvSpPr/>
            <p:nvPr/>
          </p:nvSpPr>
          <p:spPr>
            <a:xfrm>
              <a:off x="1798445" y="2367350"/>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sz="1400" dirty="0" smtClean="0">
                  <a:solidFill>
                    <a:schemeClr val="bg2">
                      <a:lumMod val="25000"/>
                    </a:schemeClr>
                  </a:solidFill>
                </a:rPr>
                <a:t>(a)</a:t>
              </a:r>
              <a:r>
                <a:rPr lang="en-US" dirty="0" smtClean="0">
                  <a:solidFill>
                    <a:schemeClr val="bg2">
                      <a:lumMod val="25000"/>
                    </a:schemeClr>
                  </a:solidFill>
                </a:rPr>
                <a:t> Qualification Verification Check Process</a:t>
              </a:r>
              <a:endParaRPr lang="en-US" dirty="0">
                <a:solidFill>
                  <a:schemeClr val="bg2">
                    <a:lumMod val="25000"/>
                  </a:schemeClr>
                </a:solidFill>
              </a:endParaRPr>
            </a:p>
          </p:txBody>
        </p:sp>
        <p:sp>
          <p:nvSpPr>
            <p:cNvPr id="7" name="Rectangle 6"/>
            <p:cNvSpPr/>
            <p:nvPr/>
          </p:nvSpPr>
          <p:spPr>
            <a:xfrm>
              <a:off x="4798841" y="2367350"/>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sz="1400" dirty="0" smtClean="0">
                  <a:solidFill>
                    <a:schemeClr val="bg2">
                      <a:lumMod val="25000"/>
                    </a:schemeClr>
                  </a:solidFill>
                </a:rPr>
                <a:t>(b)</a:t>
              </a:r>
              <a:r>
                <a:rPr lang="en-US" dirty="0" smtClean="0">
                  <a:solidFill>
                    <a:schemeClr val="bg2">
                      <a:lumMod val="25000"/>
                    </a:schemeClr>
                  </a:solidFill>
                </a:rPr>
                <a:t> State Security SA Consultation </a:t>
              </a:r>
              <a:r>
                <a:rPr lang="en-US" dirty="0">
                  <a:solidFill>
                    <a:schemeClr val="bg2">
                      <a:lumMod val="25000"/>
                    </a:schemeClr>
                  </a:solidFill>
                </a:rPr>
                <a:t>Process</a:t>
              </a:r>
            </a:p>
          </p:txBody>
        </p:sp>
        <p:cxnSp>
          <p:nvCxnSpPr>
            <p:cNvPr id="15" name="Elbow Connector 14"/>
            <p:cNvCxnSpPr>
              <a:stCxn id="5" idx="3"/>
              <a:endCxn id="7" idx="0"/>
            </p:cNvCxnSpPr>
            <p:nvPr/>
          </p:nvCxnSpPr>
          <p:spPr>
            <a:xfrm>
              <a:off x="5798973" y="1762241"/>
              <a:ext cx="250033" cy="60510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Elbow Connector 17"/>
            <p:cNvCxnSpPr>
              <a:stCxn id="5" idx="1"/>
              <a:endCxn id="6" idx="0"/>
            </p:cNvCxnSpPr>
            <p:nvPr/>
          </p:nvCxnSpPr>
          <p:spPr>
            <a:xfrm rot="10800000" flipV="1">
              <a:off x="3048611" y="1762240"/>
              <a:ext cx="250033" cy="60510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214270" y="5137122"/>
              <a:ext cx="8669076" cy="623711"/>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Maximum 2 Weeks Parallel Processes</a:t>
              </a:r>
            </a:p>
            <a:p>
              <a:pPr algn="ctr"/>
              <a:r>
                <a:rPr lang="en-US" sz="1400" dirty="0" smtClean="0"/>
                <a:t>(Last date being 06 Sept 2017) (Interviews commence on </a:t>
              </a:r>
              <a:r>
                <a:rPr lang="en-GB" sz="1400" dirty="0"/>
                <a:t>Wednesday, 30 August </a:t>
              </a:r>
              <a:r>
                <a:rPr lang="en-GB" sz="1400" dirty="0" smtClean="0"/>
                <a:t>2017)</a:t>
              </a:r>
              <a:endParaRPr lang="en-US" sz="1400" dirty="0"/>
            </a:p>
          </p:txBody>
        </p:sp>
        <p:sp>
          <p:nvSpPr>
            <p:cNvPr id="13" name="Rectangle 12"/>
            <p:cNvSpPr/>
            <p:nvPr/>
          </p:nvSpPr>
          <p:spPr>
            <a:xfrm>
              <a:off x="1798445" y="3732002"/>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sz="1400" dirty="0" smtClean="0">
                  <a:solidFill>
                    <a:schemeClr val="bg2">
                      <a:lumMod val="25000"/>
                    </a:schemeClr>
                  </a:solidFill>
                </a:rPr>
                <a:t>(c)</a:t>
              </a:r>
              <a:r>
                <a:rPr lang="en-US" dirty="0" smtClean="0">
                  <a:solidFill>
                    <a:schemeClr val="bg2">
                      <a:lumMod val="25000"/>
                    </a:schemeClr>
                  </a:solidFill>
                </a:rPr>
                <a:t> Nominee Logistics Process</a:t>
              </a:r>
              <a:endParaRPr lang="en-US" dirty="0">
                <a:solidFill>
                  <a:schemeClr val="bg2">
                    <a:lumMod val="25000"/>
                  </a:schemeClr>
                </a:solidFill>
              </a:endParaRPr>
            </a:p>
          </p:txBody>
        </p:sp>
        <p:sp>
          <p:nvSpPr>
            <p:cNvPr id="14" name="Rectangle 13"/>
            <p:cNvSpPr/>
            <p:nvPr/>
          </p:nvSpPr>
          <p:spPr>
            <a:xfrm>
              <a:off x="4798841" y="3732002"/>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sz="1400" dirty="0" smtClean="0">
                  <a:solidFill>
                    <a:schemeClr val="bg2">
                      <a:lumMod val="25000"/>
                    </a:schemeClr>
                  </a:solidFill>
                </a:rPr>
                <a:t>(d)</a:t>
              </a:r>
              <a:r>
                <a:rPr lang="en-US" dirty="0" smtClean="0">
                  <a:solidFill>
                    <a:schemeClr val="bg2">
                      <a:lumMod val="25000"/>
                    </a:schemeClr>
                  </a:solidFill>
                </a:rPr>
                <a:t> Interview Preparations Logistics Process</a:t>
              </a:r>
              <a:endParaRPr lang="en-US" dirty="0">
                <a:solidFill>
                  <a:schemeClr val="bg2">
                    <a:lumMod val="25000"/>
                  </a:schemeClr>
                </a:solidFill>
              </a:endParaRPr>
            </a:p>
          </p:txBody>
        </p:sp>
        <p:cxnSp>
          <p:nvCxnSpPr>
            <p:cNvPr id="8" name="Straight Arrow Connector 7"/>
            <p:cNvCxnSpPr>
              <a:stCxn id="6" idx="2"/>
              <a:endCxn id="13" idx="0"/>
            </p:cNvCxnSpPr>
            <p:nvPr/>
          </p:nvCxnSpPr>
          <p:spPr>
            <a:xfrm>
              <a:off x="3048610" y="3380620"/>
              <a:ext cx="0" cy="35138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7" idx="2"/>
              <a:endCxn id="14" idx="0"/>
            </p:cNvCxnSpPr>
            <p:nvPr/>
          </p:nvCxnSpPr>
          <p:spPr>
            <a:xfrm>
              <a:off x="6049006" y="3380620"/>
              <a:ext cx="0" cy="35138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7449542" y="2359418"/>
              <a:ext cx="1433804" cy="2377921"/>
            </a:xfrm>
            <a:prstGeom prst="rect">
              <a:avLst/>
            </a:prstGeom>
            <a:solidFill>
              <a:schemeClr val="accent5">
                <a:lumMod val="60000"/>
                <a:lumOff val="4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lumMod val="25000"/>
                    </a:schemeClr>
                  </a:solidFill>
                </a:rPr>
                <a:t>Public Participation </a:t>
              </a:r>
              <a:r>
                <a:rPr lang="en-US" sz="1600" dirty="0" smtClean="0">
                  <a:solidFill>
                    <a:schemeClr val="bg2">
                      <a:lumMod val="25000"/>
                    </a:schemeClr>
                  </a:solidFill>
                </a:rPr>
                <a:t>Process</a:t>
              </a:r>
            </a:p>
            <a:p>
              <a:pPr algn="ctr"/>
              <a:r>
                <a:rPr lang="en-ZA" sz="1600" dirty="0" smtClean="0">
                  <a:solidFill>
                    <a:schemeClr val="bg2">
                      <a:lumMod val="25000"/>
                    </a:schemeClr>
                  </a:solidFill>
                </a:rPr>
                <a:t>(23 Aug – 29 Aug 2017)</a:t>
              </a:r>
              <a:endParaRPr lang="en-US" sz="1600" dirty="0">
                <a:solidFill>
                  <a:schemeClr val="bg2">
                    <a:lumMod val="25000"/>
                  </a:schemeClr>
                </a:solidFill>
              </a:endParaRPr>
            </a:p>
          </p:txBody>
        </p:sp>
        <p:sp>
          <p:nvSpPr>
            <p:cNvPr id="17" name="Rectangle 16"/>
            <p:cNvSpPr/>
            <p:nvPr/>
          </p:nvSpPr>
          <p:spPr>
            <a:xfrm>
              <a:off x="214270" y="2367351"/>
              <a:ext cx="1433804" cy="2377921"/>
            </a:xfrm>
            <a:prstGeom prst="rect">
              <a:avLst/>
            </a:prstGeom>
            <a:solidFill>
              <a:schemeClr val="accent5">
                <a:lumMod val="60000"/>
                <a:lumOff val="4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lumMod val="25000"/>
                    </a:schemeClr>
                  </a:solidFill>
                </a:rPr>
                <a:t>Public Participation </a:t>
              </a:r>
              <a:r>
                <a:rPr lang="en-US" sz="1600" dirty="0" smtClean="0">
                  <a:solidFill>
                    <a:schemeClr val="bg2">
                      <a:lumMod val="25000"/>
                    </a:schemeClr>
                  </a:solidFill>
                </a:rPr>
                <a:t>Process</a:t>
              </a:r>
            </a:p>
            <a:p>
              <a:pPr algn="ctr"/>
              <a:r>
                <a:rPr lang="en-ZA" sz="1600" dirty="0">
                  <a:solidFill>
                    <a:schemeClr val="bg2">
                      <a:lumMod val="25000"/>
                    </a:schemeClr>
                  </a:solidFill>
                </a:rPr>
                <a:t>(23 Aug – 29 Aug 2017</a:t>
              </a:r>
              <a:r>
                <a:rPr lang="en-ZA" sz="1600" dirty="0" smtClean="0">
                  <a:solidFill>
                    <a:schemeClr val="bg2">
                      <a:lumMod val="25000"/>
                    </a:schemeClr>
                  </a:solidFill>
                </a:rPr>
                <a:t>)</a:t>
              </a:r>
              <a:endParaRPr lang="en-US" sz="1600" dirty="0">
                <a:solidFill>
                  <a:schemeClr val="bg2">
                    <a:lumMod val="25000"/>
                  </a:schemeClr>
                </a:solidFill>
              </a:endParaRPr>
            </a:p>
          </p:txBody>
        </p:sp>
        <p:cxnSp>
          <p:nvCxnSpPr>
            <p:cNvPr id="19" name="Straight Arrow Connector 18"/>
            <p:cNvCxnSpPr/>
            <p:nvPr/>
          </p:nvCxnSpPr>
          <p:spPr>
            <a:xfrm>
              <a:off x="4298775" y="4211373"/>
              <a:ext cx="500066"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1033452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827712"/>
          </a:xfrm>
        </p:spPr>
        <p:txBody>
          <a:bodyPr/>
          <a:lstStyle/>
          <a:p>
            <a:pPr algn="ctr"/>
            <a:r>
              <a:rPr lang="en-US" sz="3600" cap="none" dirty="0"/>
              <a:t>High-level Business Processes</a:t>
            </a:r>
            <a:endParaRPr lang="en-US" dirty="0"/>
          </a:p>
        </p:txBody>
      </p:sp>
      <p:sp>
        <p:nvSpPr>
          <p:cNvPr id="23"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9</a:t>
            </a:fld>
            <a:endParaRPr lang="en-US" dirty="0"/>
          </a:p>
        </p:txBody>
      </p:sp>
      <p:sp>
        <p:nvSpPr>
          <p:cNvPr id="20" name="Rectangle 19"/>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3" name="Group 32"/>
          <p:cNvGrpSpPr/>
          <p:nvPr/>
        </p:nvGrpSpPr>
        <p:grpSpPr>
          <a:xfrm>
            <a:off x="426128" y="1892253"/>
            <a:ext cx="8295796" cy="4762036"/>
            <a:chOff x="426128" y="1892253"/>
            <a:chExt cx="8295796" cy="4762036"/>
          </a:xfrm>
        </p:grpSpPr>
        <p:cxnSp>
          <p:nvCxnSpPr>
            <p:cNvPr id="4" name="Straight Arrow Connector 3"/>
            <p:cNvCxnSpPr>
              <a:stCxn id="6" idx="3"/>
              <a:endCxn id="7" idx="1"/>
            </p:cNvCxnSpPr>
            <p:nvPr/>
          </p:nvCxnSpPr>
          <p:spPr>
            <a:xfrm>
              <a:off x="2926458" y="3347416"/>
              <a:ext cx="397402" cy="0"/>
            </a:xfrm>
            <a:prstGeom prst="straightConnector1">
              <a:avLst/>
            </a:prstGeom>
            <a:ln>
              <a:solidFill>
                <a:schemeClr val="bg2"/>
              </a:solidFill>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2982325" y="1892253"/>
              <a:ext cx="2687494" cy="669855"/>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dirty="0">
                  <a:solidFill>
                    <a:schemeClr val="bg2">
                      <a:lumMod val="25000"/>
                    </a:schemeClr>
                  </a:solidFill>
                </a:rPr>
                <a:t>. </a:t>
              </a:r>
              <a:r>
                <a:rPr lang="en-US" dirty="0" smtClean="0">
                  <a:solidFill>
                    <a:schemeClr val="bg2">
                      <a:lumMod val="25000"/>
                    </a:schemeClr>
                  </a:solidFill>
                </a:rPr>
                <a:t>Shortlisting Process**</a:t>
              </a:r>
              <a:endParaRPr lang="en-US" dirty="0">
                <a:solidFill>
                  <a:schemeClr val="bg2">
                    <a:lumMod val="25000"/>
                  </a:schemeClr>
                </a:solidFill>
              </a:endParaRPr>
            </a:p>
          </p:txBody>
        </p:sp>
        <p:sp>
          <p:nvSpPr>
            <p:cNvPr id="6" name="Rectangle 5"/>
            <p:cNvSpPr/>
            <p:nvPr/>
          </p:nvSpPr>
          <p:spPr>
            <a:xfrm>
              <a:off x="426128" y="2840781"/>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 Qualification Verification Check Process</a:t>
              </a:r>
              <a:endParaRPr lang="en-US" dirty="0">
                <a:solidFill>
                  <a:schemeClr val="bg2">
                    <a:lumMod val="25000"/>
                  </a:schemeClr>
                </a:solidFill>
              </a:endParaRPr>
            </a:p>
          </p:txBody>
        </p:sp>
        <p:sp>
          <p:nvSpPr>
            <p:cNvPr id="7" name="Rectangle 6"/>
            <p:cNvSpPr/>
            <p:nvPr/>
          </p:nvSpPr>
          <p:spPr>
            <a:xfrm>
              <a:off x="3323860" y="2840781"/>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(1b) State Security SA Consultation </a:t>
              </a:r>
              <a:r>
                <a:rPr lang="en-US" dirty="0">
                  <a:solidFill>
                    <a:schemeClr val="bg2">
                      <a:lumMod val="25000"/>
                    </a:schemeClr>
                  </a:solidFill>
                </a:rPr>
                <a:t>Process</a:t>
              </a:r>
            </a:p>
          </p:txBody>
        </p:sp>
        <p:sp>
          <p:nvSpPr>
            <p:cNvPr id="8" name="Rectangle 7"/>
            <p:cNvSpPr/>
            <p:nvPr/>
          </p:nvSpPr>
          <p:spPr>
            <a:xfrm>
              <a:off x="3074699" y="4132722"/>
              <a:ext cx="2500330" cy="7253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4. Interview Process</a:t>
              </a:r>
              <a:endParaRPr lang="en-US" dirty="0">
                <a:solidFill>
                  <a:schemeClr val="bg2">
                    <a:lumMod val="25000"/>
                  </a:schemeClr>
                </a:solidFill>
              </a:endParaRPr>
            </a:p>
          </p:txBody>
        </p:sp>
        <p:sp>
          <p:nvSpPr>
            <p:cNvPr id="9" name="Rectangle 8"/>
            <p:cNvSpPr/>
            <p:nvPr/>
          </p:nvSpPr>
          <p:spPr>
            <a:xfrm>
              <a:off x="3074699" y="5091760"/>
              <a:ext cx="2500330" cy="66804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5. Deliberations Process</a:t>
              </a:r>
              <a:endParaRPr lang="en-US" dirty="0">
                <a:solidFill>
                  <a:schemeClr val="bg2">
                    <a:lumMod val="25000"/>
                  </a:schemeClr>
                </a:solidFill>
              </a:endParaRPr>
            </a:p>
          </p:txBody>
        </p:sp>
        <p:sp>
          <p:nvSpPr>
            <p:cNvPr id="12" name="Rectangle 11"/>
            <p:cNvSpPr/>
            <p:nvPr/>
          </p:nvSpPr>
          <p:spPr>
            <a:xfrm>
              <a:off x="3074699" y="5986249"/>
              <a:ext cx="2500330" cy="66804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6. National </a:t>
              </a:r>
              <a:r>
                <a:rPr lang="en-US" dirty="0">
                  <a:solidFill>
                    <a:schemeClr val="bg2">
                      <a:lumMod val="25000"/>
                    </a:schemeClr>
                  </a:solidFill>
                </a:rPr>
                <a:t>Assembly Adoption Process</a:t>
              </a:r>
            </a:p>
          </p:txBody>
        </p:sp>
        <p:cxnSp>
          <p:nvCxnSpPr>
            <p:cNvPr id="15" name="Elbow Connector 14"/>
            <p:cNvCxnSpPr>
              <a:stCxn id="5" idx="3"/>
              <a:endCxn id="19" idx="0"/>
            </p:cNvCxnSpPr>
            <p:nvPr/>
          </p:nvCxnSpPr>
          <p:spPr>
            <a:xfrm>
              <a:off x="5669819" y="2227181"/>
              <a:ext cx="1801940" cy="613598"/>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Elbow Connector 17"/>
            <p:cNvCxnSpPr>
              <a:stCxn id="5" idx="1"/>
              <a:endCxn id="6" idx="0"/>
            </p:cNvCxnSpPr>
            <p:nvPr/>
          </p:nvCxnSpPr>
          <p:spPr>
            <a:xfrm rot="10800000" flipV="1">
              <a:off x="1676293" y="2227181"/>
              <a:ext cx="1306032" cy="61360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Elbow Connector 20"/>
            <p:cNvCxnSpPr>
              <a:stCxn id="19" idx="2"/>
              <a:endCxn id="8" idx="3"/>
            </p:cNvCxnSpPr>
            <p:nvPr/>
          </p:nvCxnSpPr>
          <p:spPr>
            <a:xfrm rot="5400000">
              <a:off x="6202715" y="3226363"/>
              <a:ext cx="641358" cy="189673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Elbow Connector 23"/>
            <p:cNvCxnSpPr>
              <a:stCxn id="6" idx="2"/>
              <a:endCxn id="8" idx="1"/>
            </p:cNvCxnSpPr>
            <p:nvPr/>
          </p:nvCxnSpPr>
          <p:spPr>
            <a:xfrm rot="16200000" flipH="1">
              <a:off x="2054818" y="3475526"/>
              <a:ext cx="641356" cy="1398406"/>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8" idx="2"/>
              <a:endCxn id="9" idx="0"/>
            </p:cNvCxnSpPr>
            <p:nvPr/>
          </p:nvCxnSpPr>
          <p:spPr>
            <a:xfrm>
              <a:off x="4324864" y="4858092"/>
              <a:ext cx="0" cy="2336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9" idx="2"/>
              <a:endCxn id="12" idx="0"/>
            </p:cNvCxnSpPr>
            <p:nvPr/>
          </p:nvCxnSpPr>
          <p:spPr>
            <a:xfrm>
              <a:off x="4324864" y="5759800"/>
              <a:ext cx="0" cy="2264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6221594" y="2840779"/>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(1c) Public Participation Process</a:t>
              </a:r>
              <a:endParaRPr lang="en-US" dirty="0">
                <a:solidFill>
                  <a:schemeClr val="bg2">
                    <a:lumMod val="25000"/>
                  </a:schemeClr>
                </a:solidFill>
              </a:endParaRPr>
            </a:p>
          </p:txBody>
        </p:sp>
        <p:cxnSp>
          <p:nvCxnSpPr>
            <p:cNvPr id="34" name="Straight Arrow Connector 33"/>
            <p:cNvCxnSpPr/>
            <p:nvPr/>
          </p:nvCxnSpPr>
          <p:spPr>
            <a:xfrm>
              <a:off x="5824190" y="3357583"/>
              <a:ext cx="397402" cy="0"/>
            </a:xfrm>
            <a:prstGeom prst="straightConnector1">
              <a:avLst/>
            </a:prstGeom>
            <a:ln>
              <a:solidFill>
                <a:schemeClr val="bg2"/>
              </a:solidFill>
              <a:prstDash val="dot"/>
              <a:headEnd type="arrow"/>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943106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2894</TotalTime>
  <Words>1029</Words>
  <Application>Microsoft Office PowerPoint</Application>
  <PresentationFormat>On-screen Show (4:3)</PresentationFormat>
  <Paragraphs>129</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Inspiration</vt:lpstr>
      <vt:lpstr>Document</vt:lpstr>
      <vt:lpstr>Portfolio Committee on Communications</vt:lpstr>
      <vt:lpstr>Background: SABC Board        Appointment</vt:lpstr>
      <vt:lpstr>Slide 3</vt:lpstr>
      <vt:lpstr>Slide 4</vt:lpstr>
      <vt:lpstr>Slide 5</vt:lpstr>
      <vt:lpstr>Background: Broadcasting Act</vt:lpstr>
      <vt:lpstr>Slide 7</vt:lpstr>
      <vt:lpstr>Shortlisting Processes**</vt:lpstr>
      <vt:lpstr>High-level Business Processes</vt:lpstr>
      <vt:lpstr>High-level Business Processes Timeline</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Sector Trends</dc:title>
  <dc:creator>User</dc:creator>
  <cp:lastModifiedBy>PUMZA</cp:lastModifiedBy>
  <cp:revision>83</cp:revision>
  <cp:lastPrinted>2017-08-17T06:48:02Z</cp:lastPrinted>
  <dcterms:created xsi:type="dcterms:W3CDTF">2014-06-21T09:54:04Z</dcterms:created>
  <dcterms:modified xsi:type="dcterms:W3CDTF">2017-08-23T14:19:13Z</dcterms:modified>
</cp:coreProperties>
</file>