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ags/tag2.xml" ContentType="application/vnd.openxmlformats-officedocument.presentationml.tags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  <p:sldMasterId id="2147483675" r:id="rId3"/>
    <p:sldMasterId id="2147483687" r:id="rId4"/>
    <p:sldMasterId id="2147483699" r:id="rId5"/>
  </p:sldMasterIdLst>
  <p:notesMasterIdLst>
    <p:notesMasterId r:id="rId53"/>
  </p:notesMasterIdLst>
  <p:sldIdLst>
    <p:sldId id="256" r:id="rId6"/>
    <p:sldId id="257" r:id="rId7"/>
    <p:sldId id="319" r:id="rId8"/>
    <p:sldId id="258" r:id="rId9"/>
    <p:sldId id="259" r:id="rId10"/>
    <p:sldId id="263" r:id="rId11"/>
    <p:sldId id="264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265" r:id="rId21"/>
    <p:sldId id="266" r:id="rId22"/>
    <p:sldId id="267" r:id="rId23"/>
    <p:sldId id="306" r:id="rId24"/>
    <p:sldId id="268" r:id="rId25"/>
    <p:sldId id="328" r:id="rId26"/>
    <p:sldId id="270" r:id="rId27"/>
    <p:sldId id="307" r:id="rId28"/>
    <p:sldId id="314" r:id="rId29"/>
    <p:sldId id="308" r:id="rId30"/>
    <p:sldId id="309" r:id="rId31"/>
    <p:sldId id="310" r:id="rId32"/>
    <p:sldId id="311" r:id="rId33"/>
    <p:sldId id="312" r:id="rId34"/>
    <p:sldId id="313" r:id="rId35"/>
    <p:sldId id="271" r:id="rId36"/>
    <p:sldId id="329" r:id="rId37"/>
    <p:sldId id="272" r:id="rId38"/>
    <p:sldId id="322" r:id="rId39"/>
    <p:sldId id="323" r:id="rId40"/>
    <p:sldId id="324" r:id="rId41"/>
    <p:sldId id="327" r:id="rId42"/>
    <p:sldId id="278" r:id="rId43"/>
    <p:sldId id="326" r:id="rId44"/>
    <p:sldId id="315" r:id="rId45"/>
    <p:sldId id="274" r:id="rId46"/>
    <p:sldId id="321" r:id="rId47"/>
    <p:sldId id="275" r:id="rId48"/>
    <p:sldId id="316" r:id="rId49"/>
    <p:sldId id="279" r:id="rId50"/>
    <p:sldId id="280" r:id="rId51"/>
    <p:sldId id="281" r:id="rId5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99FF33"/>
    <a:srgbClr val="66FF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 autoAdjust="0"/>
    <p:restoredTop sz="94677" autoAdjust="0"/>
  </p:normalViewPr>
  <p:slideViewPr>
    <p:cSldViewPr snapToGrid="0" snapToObjects="1">
      <p:cViewPr>
        <p:scale>
          <a:sx n="80" d="100"/>
          <a:sy n="80" d="100"/>
        </p:scale>
        <p:origin x="-1578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theme" Target="theme/theme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721098209495983E-2"/>
          <c:y val="5.2900358402770936E-2"/>
          <c:w val="0.84766966308544989"/>
          <c:h val="0.8469598285668734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Q1 Target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1.73691704843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1012251123027999E-3"/>
                  <c:y val="-9.92524027678134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9.92524027678134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278220520214504E-2"/>
                  <c:y val="-1.2406550345976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4049004492112E-2"/>
                  <c:y val="-9.92524027678134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2013/14</c:v>
                </c:pt>
                <c:pt idx="1">
                  <c:v>2014/15</c:v>
                </c:pt>
                <c:pt idx="2">
                  <c:v>2015/16</c:v>
                </c:pt>
                <c:pt idx="3">
                  <c:v>2016/17</c:v>
                </c:pt>
                <c:pt idx="4">
                  <c:v>2017/18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8509</c:v>
                </c:pt>
                <c:pt idx="1">
                  <c:v>9599</c:v>
                </c:pt>
                <c:pt idx="2">
                  <c:v>10959</c:v>
                </c:pt>
                <c:pt idx="3">
                  <c:v>11791</c:v>
                </c:pt>
                <c:pt idx="4">
                  <c:v>12679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Q1 Actual
Performance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037524624070606E-17"/>
                  <c:y val="-1.9850480553562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1.7369170484367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2.233179062275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1.9850480553562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2024502246056E-3"/>
                  <c:y val="-1.4887860415172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2013/14</c:v>
                </c:pt>
                <c:pt idx="1">
                  <c:v>2014/15</c:v>
                </c:pt>
                <c:pt idx="2">
                  <c:v>2015/16</c:v>
                </c:pt>
                <c:pt idx="3">
                  <c:v>2016/17</c:v>
                </c:pt>
                <c:pt idx="4">
                  <c:v>2017/18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9275</c:v>
                </c:pt>
                <c:pt idx="1">
                  <c:v>10523</c:v>
                </c:pt>
                <c:pt idx="2">
                  <c:v>11400</c:v>
                </c:pt>
                <c:pt idx="3">
                  <c:v>12614</c:v>
                </c:pt>
                <c:pt idx="4">
                  <c:v>13054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000896"/>
        <c:axId val="36002432"/>
        <c:axId val="33885248"/>
      </c:bar3DChart>
      <c:catAx>
        <c:axId val="3600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002432"/>
        <c:crosses val="autoZero"/>
        <c:auto val="1"/>
        <c:lblAlgn val="ctr"/>
        <c:lblOffset val="100"/>
        <c:noMultiLvlLbl val="0"/>
      </c:catAx>
      <c:valAx>
        <c:axId val="36002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000896"/>
        <c:crosses val="autoZero"/>
        <c:crossBetween val="between"/>
      </c:valAx>
      <c:serAx>
        <c:axId val="33885248"/>
        <c:scaling>
          <c:orientation val="minMax"/>
        </c:scaling>
        <c:delete val="0"/>
        <c:axPos val="b"/>
        <c:majorTickMark val="out"/>
        <c:minorTickMark val="none"/>
        <c:tickLblPos val="nextTo"/>
        <c:crossAx val="36002432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A0C4B-FCB4-45D5-AACA-2704723130CA}" type="datetimeFigureOut">
              <a:rPr lang="en-ZA" smtClean="0"/>
              <a:t>2017/08/08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8F80B-0BDD-4C42-A701-E95D7567F6F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4847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8F80B-0BDD-4C42-A701-E95D7567F6FA}" type="slidenum">
              <a:rPr lang="en-ZA" smtClean="0"/>
              <a:t>16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564393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Mr Tiley to update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8F80B-0BDD-4C42-A701-E95D7567F6FA}" type="slidenum">
              <a:rPr lang="en-ZA" smtClean="0"/>
              <a:t>31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293829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Mr Tiley to update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8F80B-0BDD-4C42-A701-E95D7567F6FA}" type="slidenum">
              <a:rPr lang="en-ZA" smtClean="0"/>
              <a:t>33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848505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Mr Tiley to update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8F80B-0BDD-4C42-A701-E95D7567F6FA}" type="slidenum">
              <a:rPr lang="en-ZA" smtClean="0">
                <a:solidFill>
                  <a:prstClr val="black"/>
                </a:solidFill>
              </a:rPr>
              <a:pPr/>
              <a:t>34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8505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Mr Tiley to update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8F80B-0BDD-4C42-A701-E95D7567F6FA}" type="slidenum">
              <a:rPr lang="en-ZA" smtClean="0">
                <a:solidFill>
                  <a:prstClr val="black"/>
                </a:solidFill>
              </a:rPr>
              <a:pPr/>
              <a:t>35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8505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Mr Tiley to update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8F80B-0BDD-4C42-A701-E95D7567F6FA}" type="slidenum">
              <a:rPr lang="en-ZA" smtClean="0">
                <a:solidFill>
                  <a:prstClr val="black"/>
                </a:solidFill>
              </a:rPr>
              <a:pPr/>
              <a:t>36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8505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8F80B-0BDD-4C42-A701-E95D7567F6FA}" type="slidenum">
              <a:rPr lang="en-ZA" smtClean="0"/>
              <a:t>39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0121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Utilise</a:t>
            </a:r>
            <a:r>
              <a:rPr lang="en-ZA" baseline="0" dirty="0" smtClean="0"/>
              <a:t> the slides on DDG:CS presentation for LRB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51C5B7-F0FA-4600-B720-15FCEC5FBCB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553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51C5B7-F0FA-4600-B720-15FCEC5FBCB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883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Replicate</a:t>
            </a:r>
            <a:r>
              <a:rPr lang="en-ZA" baseline="0" dirty="0" smtClean="0"/>
              <a:t> for all IMS targets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8F80B-0BDD-4C42-A701-E95D7567F6FA}" type="slidenum">
              <a:rPr lang="en-ZA" smtClean="0"/>
              <a:t>25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80175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Replicate</a:t>
            </a:r>
            <a:r>
              <a:rPr lang="en-ZA" baseline="0" dirty="0" smtClean="0"/>
              <a:t> for all IMS targets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8F80B-0BDD-4C42-A701-E95D7567F6FA}" type="slidenum">
              <a:rPr lang="en-ZA" smtClean="0"/>
              <a:t>26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80175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Replicate</a:t>
            </a:r>
            <a:r>
              <a:rPr lang="en-ZA" baseline="0" dirty="0" smtClean="0"/>
              <a:t> for all IMS targets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8F80B-0BDD-4C42-A701-E95D7567F6FA}" type="slidenum">
              <a:rPr lang="en-ZA" smtClean="0"/>
              <a:t>27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80175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Replicate</a:t>
            </a:r>
            <a:r>
              <a:rPr lang="en-ZA" baseline="0" dirty="0" smtClean="0"/>
              <a:t> for all IMS targets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8F80B-0BDD-4C42-A701-E95D7567F6FA}" type="slidenum">
              <a:rPr lang="en-ZA" smtClean="0"/>
              <a:t>28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80175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Replicate</a:t>
            </a:r>
            <a:r>
              <a:rPr lang="en-ZA" baseline="0" dirty="0" smtClean="0"/>
              <a:t> for all IMS targets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8F80B-0BDD-4C42-A701-E95D7567F6FA}" type="slidenum">
              <a:rPr lang="en-ZA" smtClean="0"/>
              <a:t>29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80175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Replicate</a:t>
            </a:r>
            <a:r>
              <a:rPr lang="en-ZA" baseline="0" dirty="0" smtClean="0"/>
              <a:t> for all IMS targets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8F80B-0BDD-4C42-A701-E95D7567F6FA}" type="slidenum">
              <a:rPr lang="en-ZA" smtClean="0"/>
              <a:t>30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80175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oleObject" Target="../embeddings/oleObject1.bin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jpeg"/><Relationship Id="rId4" Type="http://schemas.openxmlformats.org/officeDocument/2006/relationships/oleObject" Target="../embeddings/oleObject2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89D28-5ECB-4DFC-80A5-1F5816325FA2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E8B7-8BD9-9F48-9FB6-4E0DFEDB84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324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AEB5-5259-4EA0-A598-C5FCF648DE9A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E8B7-8BD9-9F48-9FB6-4E0DFEDB84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775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41EB-9DD0-41E1-B851-07294D9949DB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E8B7-8BD9-9F48-9FB6-4E0DFEDB84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174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8BB0B-C436-4E9B-9D19-78E0DCACD9D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897C8-0DF6-45B2-A4ED-7D62B04B646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82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2C8BD-D3A4-42B3-949A-0CAFC70A31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D4246-ACD7-417F-B90B-FFD9468B6D1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049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BBC74-989D-478C-B63E-1E42DBB6E8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CCF07-1862-4806-9335-456877A3A37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898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88455-C65B-4AD8-B447-E58AD736AE1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3A805-2625-4121-80DB-E7A3227BC01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71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2F19B-8937-444E-908A-D5320F2DBC3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CA956-FCA6-4DDD-BFAC-76010CEC99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642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862ED-F3C3-4874-AFDA-84978BD9369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0EFEA-11AC-44A9-BFC2-F3E958D4E50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4693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77071-D09D-442D-934C-1E7362A7D8A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E0243-5032-4E87-A7C8-73B4B7724F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9822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D7CB9-3B67-4F02-9F6E-CA20CA2B104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6338F-404C-463C-AD6E-DC937EDBFF0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980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F09-D998-4B4F-88AC-EF8A6D04AC47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E8B7-8BD9-9F48-9FB6-4E0DFEDB84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7646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27B99-0EE7-4955-972E-D2BE5A5853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D5F4E-CD5C-436B-898D-41C5E14E41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2231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80020-14FE-4EF4-A24A-5063E27DD32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3B553-A679-4FE5-BA36-97377A3D6AD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1004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A0212-77B1-41A7-A956-74722268252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31DF9-12A9-4612-A3F7-8B767D26D16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154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9"/>
          <p:cNvSpPr>
            <a:spLocks noChangeShapeType="1"/>
          </p:cNvSpPr>
          <p:nvPr/>
        </p:nvSpPr>
        <p:spPr bwMode="auto">
          <a:xfrm>
            <a:off x="228600" y="457200"/>
            <a:ext cx="8682038" cy="0"/>
          </a:xfrm>
          <a:prstGeom prst="line">
            <a:avLst/>
          </a:prstGeom>
          <a:noFill/>
          <a:ln w="28575">
            <a:solidFill>
              <a:srgbClr val="7D0900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3" name="AutoShape 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r:id="rId4" imgW="0" imgH="0" progId="">
                  <p:embed/>
                </p:oleObj>
              </mc:Choice>
              <mc:Fallback>
                <p:oleObj r:id="rId4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38"/>
          <p:cNvSpPr txBox="1">
            <a:spLocks noChangeArrowheads="1"/>
          </p:cNvSpPr>
          <p:nvPr/>
        </p:nvSpPr>
        <p:spPr bwMode="auto">
          <a:xfrm>
            <a:off x="2974975" y="58738"/>
            <a:ext cx="3262313" cy="334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EEECE1"/>
              </a:buClr>
              <a:defRPr/>
            </a:pPr>
            <a:r>
              <a:rPr lang="en-GB" sz="1400" i="1" dirty="0" smtClean="0">
                <a:solidFill>
                  <a:prstClr val="black"/>
                </a:solidFill>
                <a:latin typeface="Calibri" pitchFamily="34" charset="0"/>
              </a:rPr>
              <a:t>Highly Confidential</a:t>
            </a:r>
          </a:p>
        </p:txBody>
      </p:sp>
      <p:pic>
        <p:nvPicPr>
          <p:cNvPr id="5" name="Picture 39" descr="home affair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78025" y="701675"/>
            <a:ext cx="54737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87240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596900"/>
            <a:ext cx="8647112" cy="274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46063" y="2092325"/>
            <a:ext cx="8647112" cy="2644775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333463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596900"/>
            <a:ext cx="8647112" cy="274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46063" y="2092325"/>
            <a:ext cx="8647112" cy="2644775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table</a:t>
            </a:r>
            <a:endParaRPr lang="en-ZA" noProof="0" dirty="0" smtClean="0"/>
          </a:p>
        </p:txBody>
      </p:sp>
    </p:spTree>
    <p:extLst>
      <p:ext uri="{BB962C8B-B14F-4D97-AF65-F5344CB8AC3E}">
        <p14:creationId xmlns:p14="http://schemas.microsoft.com/office/powerpoint/2010/main" val="9005509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7E44-B790-4748-A85A-BD7FC580B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E8B7-8BD9-9F48-9FB6-4E0DFEDB84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3691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7E44-B790-4748-A85A-BD7FC580B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E8B7-8BD9-9F48-9FB6-4E0DFEDB84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4331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7E44-B790-4748-A85A-BD7FC580B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E8B7-8BD9-9F48-9FB6-4E0DFEDB84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0105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7E44-B790-4748-A85A-BD7FC580B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E8B7-8BD9-9F48-9FB6-4E0DFEDB84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38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B786B-AD0D-4815-B1C6-7937F6B60474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E8B7-8BD9-9F48-9FB6-4E0DFEDB84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500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7E44-B790-4748-A85A-BD7FC580B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E8B7-8BD9-9F48-9FB6-4E0DFEDB84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5656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7E44-B790-4748-A85A-BD7FC580B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E8B7-8BD9-9F48-9FB6-4E0DFEDB84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9480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7E44-B790-4748-A85A-BD7FC580B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E8B7-8BD9-9F48-9FB6-4E0DFEDB84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6337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7E44-B790-4748-A85A-BD7FC580B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E8B7-8BD9-9F48-9FB6-4E0DFEDB84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2751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7E44-B790-4748-A85A-BD7FC580B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E8B7-8BD9-9F48-9FB6-4E0DFEDB84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3594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7E44-B790-4748-A85A-BD7FC580B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E8B7-8BD9-9F48-9FB6-4E0DFEDB84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6887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7E44-B790-4748-A85A-BD7FC580B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E8B7-8BD9-9F48-9FB6-4E0DFEDB84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0957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C4DB8-A257-4FA9-8C35-9E286FB69F4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44F94-F24D-40BB-8254-7B04D8AD506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0701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CE551-EB26-43E5-BA7B-5CB48C0D02B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D654A-E085-4E3D-991A-44D0C839329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9038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321A5-EAF0-42E0-B947-411681E8782A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9DF36-AAD9-485A-B40F-3A8C881C49D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473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6A23-6465-498C-8DF5-7E18C58F48F4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E8B7-8BD9-9F48-9FB6-4E0DFEDB84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4442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ABE3F-5ACE-48D3-B143-9BBADFB40BAA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FB641-C9CA-4520-94FF-A287F9322E9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8082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E7740-68E3-4F54-94AE-99C18A9DB56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07849-F696-4EE6-82A9-24BB0BE05AC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2317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5BB72-AF17-49C4-B48D-2C5C8AF45F67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25E48-88CC-4901-AD9B-803CFF3E93D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8971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A9B7D-8976-406A-BBC9-7BAB1780609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6038F-EF5B-47F0-B624-50D730C5C95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5385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172F3-1ECF-4F90-BE43-9990C7B2533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AD8D9-3239-401F-A89F-D86145FBA55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2795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95ACC-FCF4-4306-B48D-354B1B6B7660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5B175-1D9A-48AA-AA18-ABFDB0A9F5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19211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AC5D0-099F-4EDD-8C6D-1071AF2FCA7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087B7-4962-40F8-BCC5-885AE868823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7156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5053A-F544-49D2-9979-0A9CD286C5B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4F52A-5499-4F67-A33D-3B2A364902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60445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A8AB3-0613-45E7-A256-7B06E4EA921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897C8-0DF6-45B2-A4ED-7D62B04B646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8056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DF765-EA3A-4551-85AB-746C5896447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D4246-ACD7-417F-B90B-FFD9468B6D1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90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D7D-2550-445B-9DF2-E2D4030F1615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E8B7-8BD9-9F48-9FB6-4E0DFEDB84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0685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F3F7C-F822-4B70-8566-264B662A361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CCF07-1862-4806-9335-456877A3A37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31751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104E2-CBA0-4878-9120-CFAB96AD6D4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3A805-2625-4121-80DB-E7A3227BC01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11034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5BA41-66AC-476A-8DAF-F5A6EC7EA61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CA956-FCA6-4DDD-BFAC-76010CEC99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13591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5DFC0-F54C-470B-AA09-A1D5967107B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0EFEA-11AC-44A9-BFC2-F3E958D4E50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07862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23DA5-375B-4F33-B80A-54ACDEBA6E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E0243-5032-4E87-A7C8-73B4B7724F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3059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032AA-F641-463F-9E53-D7442A6DC25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6338F-404C-463C-AD6E-DC937EDBFF0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34334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17809-39EF-4A7F-8D5D-45FAD9F837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D5F4E-CD5C-436B-898D-41C5E14E41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77030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F9476-B339-48E3-9C02-BE24866A904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3B553-A679-4FE5-BA36-97377A3D6AD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06745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05FCA-0A51-40DF-B43F-FF0D6C48E16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31DF9-12A9-4612-A3F7-8B767D26D16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92128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9"/>
          <p:cNvSpPr>
            <a:spLocks noChangeShapeType="1"/>
          </p:cNvSpPr>
          <p:nvPr/>
        </p:nvSpPr>
        <p:spPr bwMode="auto">
          <a:xfrm>
            <a:off x="228600" y="457200"/>
            <a:ext cx="8682038" cy="0"/>
          </a:xfrm>
          <a:prstGeom prst="line">
            <a:avLst/>
          </a:prstGeom>
          <a:noFill/>
          <a:ln w="28575">
            <a:solidFill>
              <a:srgbClr val="7D0900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3" name="AutoShape 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r:id="rId4" imgW="0" imgH="0" progId="">
                  <p:embed/>
                </p:oleObj>
              </mc:Choice>
              <mc:Fallback>
                <p:oleObj r:id="rId4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38"/>
          <p:cNvSpPr txBox="1">
            <a:spLocks noChangeArrowheads="1"/>
          </p:cNvSpPr>
          <p:nvPr/>
        </p:nvSpPr>
        <p:spPr bwMode="auto">
          <a:xfrm>
            <a:off x="2974975" y="58738"/>
            <a:ext cx="3262313" cy="334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EEECE1"/>
              </a:buClr>
              <a:defRPr/>
            </a:pPr>
            <a:r>
              <a:rPr lang="en-GB" sz="1400" i="1" smtClean="0">
                <a:solidFill>
                  <a:prstClr val="black"/>
                </a:solidFill>
                <a:latin typeface="Calibri" pitchFamily="34" charset="0"/>
              </a:rPr>
              <a:t>Highly Confidential</a:t>
            </a:r>
          </a:p>
        </p:txBody>
      </p:sp>
      <p:pic>
        <p:nvPicPr>
          <p:cNvPr id="5" name="Picture 39" descr="home affair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78025" y="701675"/>
            <a:ext cx="54737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700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BA43-31E0-441F-8A97-F8E4C9181BC7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E8B7-8BD9-9F48-9FB6-4E0DFEDB84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93604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596900"/>
            <a:ext cx="8647112" cy="274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46063" y="2092325"/>
            <a:ext cx="8647112" cy="2644775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ZA" noProof="0" smtClean="0"/>
          </a:p>
        </p:txBody>
      </p:sp>
    </p:spTree>
    <p:extLst>
      <p:ext uri="{BB962C8B-B14F-4D97-AF65-F5344CB8AC3E}">
        <p14:creationId xmlns:p14="http://schemas.microsoft.com/office/powerpoint/2010/main" val="3012204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C60A-3C37-4C84-BE8B-2E0DC0BEFBCA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E8B7-8BD9-9F48-9FB6-4E0DFEDB84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53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5614-98FE-44E7-9B01-E86A47CD44D5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E8B7-8BD9-9F48-9FB6-4E0DFEDB84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532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0AAF-C0C7-4C03-BBB0-6BEECAAF0754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E8B7-8BD9-9F48-9FB6-4E0DFEDB84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472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EC55B-E0B7-4F86-ACD5-7E42C96E1F62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8E8B7-8BD9-9F48-9FB6-4E0DFEDB84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06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fld id="{419C8A65-E5C9-417F-AA6C-2D06B562F5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fld id="{56D163EE-7FDA-4393-9669-6870F4C6AC72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40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>
    <p:plus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67E44-B790-4748-A85A-BD7FC580B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8E8B7-8BD9-9F48-9FB6-4E0DFEDB84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36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CF63A5-2AAC-4CBC-9FA8-B2F4365B709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2F24CB-64C6-4249-935B-9C89110C5FA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422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fld id="{B4494B89-74A6-4F22-8C79-DBAE3572A5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8/8/2017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fld id="{56D163EE-7FDA-4393-9669-6870F4C6AC72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352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transition spd="med">
    <p:plu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1.gif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333375" y="1944370"/>
            <a:ext cx="8404225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lnSpc>
                <a:spcPct val="90000"/>
              </a:lnSpc>
            </a:pPr>
            <a:r>
              <a:rPr lang="en-GB" sz="2000" b="1" dirty="0">
                <a:latin typeface="Calibri" pitchFamily="34" charset="0"/>
              </a:rPr>
              <a:t>Presentation of North West Status </a:t>
            </a:r>
            <a:r>
              <a:rPr lang="en-GB" sz="2000" b="1" dirty="0" smtClean="0">
                <a:latin typeface="Calibri" pitchFamily="34" charset="0"/>
              </a:rPr>
              <a:t>Report To The Portfolio Committee on Home Affairs </a:t>
            </a:r>
            <a:endParaRPr lang="en-GB" sz="2000" b="1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84004" y="3096537"/>
            <a:ext cx="35283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Presenter:  M.I Mantlhasi</a:t>
            </a:r>
          </a:p>
          <a:p>
            <a:pPr algn="ctr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Acting Provincial Manager</a:t>
            </a:r>
          </a:p>
          <a:p>
            <a:pPr algn="ctr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North West Province</a:t>
            </a:r>
            <a:endParaRPr lang="en-ZA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gray">
          <a:xfrm>
            <a:off x="2120899" y="4850765"/>
            <a:ext cx="48291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92188" eaLnBrk="0" hangingPunct="0"/>
            <a:r>
              <a:rPr lang="en-GB" sz="2000" b="1" dirty="0" smtClean="0">
                <a:latin typeface="Calibri" pitchFamily="34" charset="0"/>
              </a:rPr>
              <a:t>22 August 2017 </a:t>
            </a:r>
            <a:endParaRPr lang="en-GB" sz="2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40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BE4B62-A48B-4FB4-8B6A-4DBC9F972ED0}" type="slidenum">
              <a:rPr lang="en-US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1400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364" name="TextBox 1"/>
          <p:cNvSpPr txBox="1">
            <a:spLocks noChangeArrowheads="1"/>
          </p:cNvSpPr>
          <p:nvPr/>
        </p:nvSpPr>
        <p:spPr bwMode="auto">
          <a:xfrm>
            <a:off x="304800" y="228600"/>
            <a:ext cx="8610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prstClr val="black"/>
                </a:solidFill>
                <a:latin typeface="Arial" charset="0"/>
              </a:rPr>
              <a:t>Bojanala District</a:t>
            </a:r>
          </a:p>
        </p:txBody>
      </p:sp>
      <p:graphicFrame>
        <p:nvGraphicFramePr>
          <p:cNvPr id="26786" name="Group 1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373043"/>
              </p:ext>
            </p:extLst>
          </p:nvPr>
        </p:nvGraphicFramePr>
        <p:xfrm>
          <a:off x="5292080" y="661647"/>
          <a:ext cx="3672408" cy="3947297"/>
        </p:xfrm>
        <a:graphic>
          <a:graphicData uri="http://schemas.openxmlformats.org/drawingml/2006/table">
            <a:tbl>
              <a:tblPr/>
              <a:tblGrid>
                <a:gridCol w="1728192"/>
                <a:gridCol w="1944216"/>
              </a:tblGrid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Local Municipality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DHA Presence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Moretele 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)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Makapanstad MO,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     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Leretlhabetse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THC &amp;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Mobile Unit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Moses Kotane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) -Mankwe &amp;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-Madikwe MO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Madibeng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) Brits MO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215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Rustenburg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) Rustenburg LO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Kgetleng river 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) Swartruggens  SO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99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010314"/>
              </p:ext>
            </p:extLst>
          </p:nvPr>
        </p:nvGraphicFramePr>
        <p:xfrm>
          <a:off x="0" y="4653136"/>
          <a:ext cx="9144000" cy="1727597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727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The previous demarcation resulted in a gap of service delivery in Moretele Local Municipality. The area is presently serviced by a mobile office with four officials.  Space has been secured at       Leretlhabetse/ Lebotlwane Thusong Centre.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To address the problem of service accessibility in the Kgetleng River Local Municipality, the Province  opened a small  office in Swartruggens and five dedicated staff were appointed. This office is also taking care of the community living in and around Koster as well as surrounding farms</a:t>
                      </a:r>
                    </a:p>
                  </a:txBody>
                  <a:tcPr marL="9525" marR="9525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4717880" cy="3530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4247964" y="1772816"/>
            <a:ext cx="82809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187624" y="1988840"/>
            <a:ext cx="38884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419872" y="2708920"/>
            <a:ext cx="165618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538452" y="2852936"/>
            <a:ext cx="253760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187624" y="3352713"/>
            <a:ext cx="3888432" cy="7243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170572"/>
      </p:ext>
    </p:extLst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E66EAD-F7DE-4DEC-9837-9BA5B560572F}" type="slidenum">
              <a:rPr lang="en-US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z="1400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388" name="TextBox 1"/>
          <p:cNvSpPr txBox="1">
            <a:spLocks noChangeArrowheads="1"/>
          </p:cNvSpPr>
          <p:nvPr/>
        </p:nvSpPr>
        <p:spPr bwMode="auto">
          <a:xfrm>
            <a:off x="0" y="76200"/>
            <a:ext cx="9144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prstClr val="black"/>
                </a:solidFill>
                <a:latin typeface="Arial" charset="0"/>
              </a:rPr>
              <a:t>Dr Kenneth Kaunda District</a:t>
            </a:r>
          </a:p>
        </p:txBody>
      </p:sp>
      <p:graphicFrame>
        <p:nvGraphicFramePr>
          <p:cNvPr id="27772" name="Group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373405"/>
              </p:ext>
            </p:extLst>
          </p:nvPr>
        </p:nvGraphicFramePr>
        <p:xfrm>
          <a:off x="4589116" y="952364"/>
          <a:ext cx="4457100" cy="3312368"/>
        </p:xfrm>
        <a:graphic>
          <a:graphicData uri="http://schemas.openxmlformats.org/drawingml/2006/table">
            <a:tbl>
              <a:tblPr/>
              <a:tblGrid>
                <a:gridCol w="2368868"/>
                <a:gridCol w="2088232"/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Local Municipality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DHA Presence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07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Tlokwe/Ventersdorp 405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) Ventersdorp SO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)Potchefstroom MO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Matlosana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1)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Klerksdorp LO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Maquassie Hills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)Wolmaransstad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MO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773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366793"/>
              </p:ext>
            </p:extLst>
          </p:nvPr>
        </p:nvGraphicFramePr>
        <p:xfrm>
          <a:off x="0" y="4652963"/>
          <a:ext cx="9144000" cy="1512888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512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The district is adequately covered  and has an office in each local municipality.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2" descr="Image result for south Africanorth west province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39" y="692696"/>
            <a:ext cx="4438267" cy="3831704"/>
          </a:xfrm>
          <a:prstGeom prst="rect">
            <a:avLst/>
          </a:prstGeom>
          <a:solidFill>
            <a:srgbClr val="FFC000"/>
          </a:solidFill>
        </p:spPr>
      </p:pic>
      <p:cxnSp>
        <p:nvCxnSpPr>
          <p:cNvPr id="3" name="Straight Arrow Connector 2"/>
          <p:cNvCxnSpPr/>
          <p:nvPr/>
        </p:nvCxnSpPr>
        <p:spPr>
          <a:xfrm>
            <a:off x="3347864" y="1594053"/>
            <a:ext cx="352839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136573" y="2276872"/>
            <a:ext cx="280831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195736" y="2608548"/>
            <a:ext cx="2520280" cy="460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115616" y="3429000"/>
            <a:ext cx="360040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573820"/>
      </p:ext>
    </p:extLst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9A366F-C9A8-4103-A051-769D101ED2F9}" type="slidenum">
              <a:rPr lang="en-US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z="1400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6" name="TextBox 1"/>
          <p:cNvSpPr txBox="1">
            <a:spLocks noChangeArrowheads="1"/>
          </p:cNvSpPr>
          <p:nvPr/>
        </p:nvSpPr>
        <p:spPr bwMode="auto">
          <a:xfrm>
            <a:off x="0" y="0"/>
            <a:ext cx="5508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</a:rPr>
              <a:t>Online Health Facilities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</a:rPr>
              <a:t>(Registration of birth 0-30 days)</a:t>
            </a:r>
          </a:p>
        </p:txBody>
      </p:sp>
      <p:sp>
        <p:nvSpPr>
          <p:cNvPr id="18437" name="TextBox 2"/>
          <p:cNvSpPr txBox="1">
            <a:spLocks noChangeArrowheads="1"/>
          </p:cNvSpPr>
          <p:nvPr/>
        </p:nvSpPr>
        <p:spPr bwMode="auto">
          <a:xfrm>
            <a:off x="5279278" y="1083994"/>
            <a:ext cx="3554412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sz="1400" b="1" dirty="0" smtClean="0">
              <a:solidFill>
                <a:srgbClr val="C00000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solidFill>
                <a:srgbClr val="C00000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solidFill>
                  <a:srgbClr val="00B050"/>
                </a:solidFill>
              </a:rPr>
              <a:t>Bojanala </a:t>
            </a:r>
            <a:r>
              <a:rPr lang="en-US" sz="1400" b="1" u="sng" dirty="0" smtClean="0">
                <a:solidFill>
                  <a:srgbClr val="00B050"/>
                </a:solidFill>
              </a:rPr>
              <a:t>Platinum District (7)</a:t>
            </a:r>
            <a:endParaRPr lang="en-US" sz="1400" b="1" u="sng" dirty="0">
              <a:solidFill>
                <a:srgbClr val="00B050"/>
              </a:solidFill>
            </a:endParaRP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1F497D"/>
                </a:solidFill>
              </a:rPr>
              <a:t>Job Shimankana Tabane Provincial Hospital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1F497D"/>
                </a:solidFill>
              </a:rPr>
              <a:t>Moses Kotane Hospital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1F497D"/>
                </a:solidFill>
              </a:rPr>
              <a:t>Swartruggens CHC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1F497D"/>
                </a:solidFill>
              </a:rPr>
              <a:t>Pella CHC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1F497D"/>
                </a:solidFill>
              </a:rPr>
              <a:t>Brits Hospital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1F497D"/>
                </a:solidFill>
              </a:rPr>
              <a:t>Bapong CHC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1F497D"/>
                </a:solidFill>
              </a:rPr>
              <a:t>Letlhabile CHC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solidFill>
                  <a:srgbClr val="00B050"/>
                </a:solidFill>
              </a:rPr>
              <a:t>Dr Ruth Segomotsi Mompati District (8)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1F497D"/>
                </a:solidFill>
              </a:rPr>
              <a:t>Joe Morolong Hospital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1F497D"/>
                </a:solidFill>
              </a:rPr>
              <a:t>Huhudi  CHC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1F497D"/>
                </a:solidFill>
              </a:rPr>
              <a:t>Stella CHC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1F497D"/>
                </a:solidFill>
              </a:rPr>
              <a:t>Schweizer – Reneke Hospital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1F497D"/>
                </a:solidFill>
              </a:rPr>
              <a:t>Bloemhof CHC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1F497D"/>
                </a:solidFill>
              </a:rPr>
              <a:t>Ganyesa Hospital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1F497D"/>
                </a:solidFill>
              </a:rPr>
              <a:t>Taung Hospital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1F497D"/>
                </a:solidFill>
              </a:rPr>
              <a:t>Christiana CHC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FF0000"/>
                </a:solidFill>
              </a:rPr>
              <a:t>Total  </a:t>
            </a:r>
            <a:r>
              <a:rPr lang="en-US" sz="1400" b="1" dirty="0">
                <a:solidFill>
                  <a:srgbClr val="FF0000"/>
                </a:solidFill>
              </a:rPr>
              <a:t>=  </a:t>
            </a:r>
            <a:r>
              <a:rPr lang="en-US" sz="1400" b="1" dirty="0" smtClean="0">
                <a:solidFill>
                  <a:srgbClr val="FF0000"/>
                </a:solidFill>
              </a:rPr>
              <a:t>15</a:t>
            </a:r>
            <a:endParaRPr lang="en-US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33830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680898"/>
              </p:ext>
            </p:extLst>
          </p:nvPr>
        </p:nvGraphicFramePr>
        <p:xfrm>
          <a:off x="0" y="5733255"/>
          <a:ext cx="9144000" cy="623095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62309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The Province managed to register 50 104 births during the financial year 2016/17. The province achieved by 107% followed by two provinces (Limpopo &amp; Western Cape) with 101% respectively.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pic>
        <p:nvPicPr>
          <p:cNvPr id="22" name="Picture 2" descr="Image result for north west province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" y="980728"/>
            <a:ext cx="5283853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2642324" y="4653136"/>
            <a:ext cx="263695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979712" y="4653136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195736" y="4509120"/>
            <a:ext cx="308354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619672" y="3681028"/>
            <a:ext cx="3659606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195736" y="4005064"/>
            <a:ext cx="308354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195736" y="4005064"/>
            <a:ext cx="3083542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267744" y="3681028"/>
            <a:ext cx="3011534" cy="810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24" name="Straight Arrow Connector 33823"/>
          <p:cNvCxnSpPr/>
          <p:nvPr/>
        </p:nvCxnSpPr>
        <p:spPr>
          <a:xfrm>
            <a:off x="2642324" y="4185084"/>
            <a:ext cx="2636954" cy="4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28" name="Straight Arrow Connector 33827"/>
          <p:cNvCxnSpPr/>
          <p:nvPr/>
        </p:nvCxnSpPr>
        <p:spPr>
          <a:xfrm>
            <a:off x="2642324" y="4365104"/>
            <a:ext cx="2641927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31" name="Straight Arrow Connector 33830"/>
          <p:cNvCxnSpPr/>
          <p:nvPr/>
        </p:nvCxnSpPr>
        <p:spPr>
          <a:xfrm>
            <a:off x="3960801" y="2708920"/>
            <a:ext cx="1318477" cy="684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33" name="Straight Arrow Connector 33832"/>
          <p:cNvCxnSpPr>
            <a:endCxn id="22" idx="3"/>
          </p:cNvCxnSpPr>
          <p:nvPr/>
        </p:nvCxnSpPr>
        <p:spPr>
          <a:xfrm>
            <a:off x="3779912" y="2564904"/>
            <a:ext cx="1504339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35" name="Straight Arrow Connector 33834"/>
          <p:cNvCxnSpPr/>
          <p:nvPr/>
        </p:nvCxnSpPr>
        <p:spPr>
          <a:xfrm flipV="1">
            <a:off x="3960801" y="1916832"/>
            <a:ext cx="1318477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37" name="Straight Arrow Connector 33836"/>
          <p:cNvCxnSpPr/>
          <p:nvPr/>
        </p:nvCxnSpPr>
        <p:spPr>
          <a:xfrm>
            <a:off x="4355976" y="2708920"/>
            <a:ext cx="92330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41" name="Straight Arrow Connector 33840"/>
          <p:cNvCxnSpPr/>
          <p:nvPr/>
        </p:nvCxnSpPr>
        <p:spPr>
          <a:xfrm flipV="1">
            <a:off x="4817627" y="2492896"/>
            <a:ext cx="461651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43" name="Straight Arrow Connector 33842"/>
          <p:cNvCxnSpPr/>
          <p:nvPr/>
        </p:nvCxnSpPr>
        <p:spPr>
          <a:xfrm flipV="1">
            <a:off x="4716016" y="2294874"/>
            <a:ext cx="563262" cy="270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45" name="Straight Arrow Connector 33844"/>
          <p:cNvCxnSpPr/>
          <p:nvPr/>
        </p:nvCxnSpPr>
        <p:spPr>
          <a:xfrm flipV="1">
            <a:off x="4716016" y="2096852"/>
            <a:ext cx="563262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181536"/>
      </p:ext>
    </p:extLst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9A366F-C9A8-4103-A051-769D101ED2F9}" type="slidenum">
              <a:rPr lang="en-US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sz="1400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6" name="TextBox 1"/>
          <p:cNvSpPr txBox="1">
            <a:spLocks noChangeArrowheads="1"/>
          </p:cNvSpPr>
          <p:nvPr/>
        </p:nvSpPr>
        <p:spPr bwMode="auto">
          <a:xfrm>
            <a:off x="0" y="0"/>
            <a:ext cx="5508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</a:rPr>
              <a:t>Online Health Facilities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/>
                </a:solidFill>
              </a:rPr>
              <a:t>(Registration of birth 0-30 days)</a:t>
            </a:r>
          </a:p>
        </p:txBody>
      </p:sp>
      <p:sp>
        <p:nvSpPr>
          <p:cNvPr id="18437" name="TextBox 2"/>
          <p:cNvSpPr txBox="1">
            <a:spLocks noChangeArrowheads="1"/>
          </p:cNvSpPr>
          <p:nvPr/>
        </p:nvSpPr>
        <p:spPr bwMode="auto">
          <a:xfrm>
            <a:off x="5652119" y="581776"/>
            <a:ext cx="3266455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solidFill>
                  <a:srgbClr val="00B050"/>
                </a:solidFill>
              </a:rPr>
              <a:t>Ngaka Modiri </a:t>
            </a:r>
            <a:r>
              <a:rPr lang="en-US" sz="1400" b="1" u="sng" dirty="0" smtClean="0">
                <a:solidFill>
                  <a:srgbClr val="00B050"/>
                </a:solidFill>
              </a:rPr>
              <a:t>Molema District (11)</a:t>
            </a:r>
            <a:endParaRPr lang="en-US" sz="1400" b="1" u="sng" dirty="0">
              <a:solidFill>
                <a:srgbClr val="00B050"/>
              </a:solidFill>
            </a:endParaRP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Mahikeng Provincial Hospital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Victoria Private Hospital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Montshiwa Town Clinic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Unit 9 CHC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Ramatlabama CHC </a:t>
            </a:r>
            <a:r>
              <a:rPr lang="en-US" sz="1400" b="1" dirty="0">
                <a:solidFill>
                  <a:srgbClr val="EEECE1">
                    <a:lumMod val="25000"/>
                  </a:srgbClr>
                </a:solidFill>
              </a:rPr>
              <a:t>(Propose to  move equipment  to Montshiwa Stadt Clinic)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General De La Rey Hospital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Gelukspan Hospital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Itsoseng CHC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Atamelang CHC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Ratlou CHC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Lehurutshe Hospital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solidFill>
                  <a:srgbClr val="00B050"/>
                </a:solidFill>
              </a:rPr>
              <a:t>Dr Kenneth Kaunda District (10)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C00000"/>
                </a:solidFill>
              </a:rPr>
              <a:t>Klerksdorp Provincial Hospital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C00000"/>
                </a:solidFill>
              </a:rPr>
              <a:t>Anncron Private Hospital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C00000"/>
                </a:solidFill>
              </a:rPr>
              <a:t>Wilmedpark Private Hospital 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C00000"/>
                </a:solidFill>
              </a:rPr>
              <a:t>Jouberton CHC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C00000"/>
                </a:solidFill>
              </a:rPr>
              <a:t>Botshabelo CHC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C00000"/>
                </a:solidFill>
              </a:rPr>
              <a:t>Ventersdorp CHC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C00000"/>
                </a:solidFill>
              </a:rPr>
              <a:t>Potchefstroom Hospital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C00000"/>
                </a:solidFill>
              </a:rPr>
              <a:t>Potchefstroom Medi Clinic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C00000"/>
                </a:solidFill>
              </a:rPr>
              <a:t>Leeudoringstad CHC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>
                <a:solidFill>
                  <a:srgbClr val="C00000"/>
                </a:solidFill>
              </a:rPr>
              <a:t>Nic Bodenstein </a:t>
            </a:r>
            <a:r>
              <a:rPr lang="en-US" sz="1400" b="1" dirty="0" smtClean="0">
                <a:solidFill>
                  <a:srgbClr val="C00000"/>
                </a:solidFill>
              </a:rPr>
              <a:t>Hospital 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b="1" dirty="0" smtClean="0">
                <a:solidFill>
                  <a:srgbClr val="FF0000"/>
                </a:solidFill>
              </a:rPr>
              <a:t>Total = 21</a:t>
            </a:r>
            <a:endParaRPr lang="en-US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33830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727506"/>
              </p:ext>
            </p:extLst>
          </p:nvPr>
        </p:nvGraphicFramePr>
        <p:xfrm>
          <a:off x="-1" y="6238875"/>
          <a:ext cx="9144000" cy="649605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The Province managed to register 50 104 births during the financial year 2016/17. The province achieved by 107% followed by two provinces (Limpopo &amp; Western Cape) with 101% respectively.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pic>
        <p:nvPicPr>
          <p:cNvPr id="22" name="Picture 21" descr="Image result for north west province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0" y="865813"/>
            <a:ext cx="5389984" cy="38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3491880" y="980728"/>
            <a:ext cx="2160239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059832" y="1196752"/>
            <a:ext cx="2592287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059832" y="1412776"/>
            <a:ext cx="2592287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059832" y="1628800"/>
            <a:ext cx="2592287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059832" y="1880828"/>
            <a:ext cx="2592287" cy="756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059832" y="2078850"/>
            <a:ext cx="2592287" cy="4860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491880" y="2420888"/>
            <a:ext cx="2160239" cy="352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275856" y="2636912"/>
            <a:ext cx="2376263" cy="1366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311859" y="2751914"/>
            <a:ext cx="2340260" cy="1333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627784" y="2885268"/>
            <a:ext cx="3024335" cy="1638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059832" y="3212976"/>
            <a:ext cx="2592287" cy="1080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139951" y="2996952"/>
            <a:ext cx="1512168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355975" y="3429000"/>
            <a:ext cx="129614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355975" y="3429000"/>
            <a:ext cx="1296144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25" name="Straight Arrow Connector 33824"/>
          <p:cNvCxnSpPr/>
          <p:nvPr/>
        </p:nvCxnSpPr>
        <p:spPr>
          <a:xfrm>
            <a:off x="3851920" y="3429000"/>
            <a:ext cx="1800199" cy="9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27" name="Straight Arrow Connector 33826"/>
          <p:cNvCxnSpPr/>
          <p:nvPr/>
        </p:nvCxnSpPr>
        <p:spPr>
          <a:xfrm>
            <a:off x="3851920" y="3429000"/>
            <a:ext cx="1800199" cy="11701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29" name="Straight Arrow Connector 33828"/>
          <p:cNvCxnSpPr/>
          <p:nvPr/>
        </p:nvCxnSpPr>
        <p:spPr>
          <a:xfrm>
            <a:off x="3779912" y="3429000"/>
            <a:ext cx="1872207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32" name="Straight Arrow Connector 33831"/>
          <p:cNvCxnSpPr/>
          <p:nvPr/>
        </p:nvCxnSpPr>
        <p:spPr>
          <a:xfrm>
            <a:off x="3779912" y="3429000"/>
            <a:ext cx="1872207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34" name="Straight Arrow Connector 33833"/>
          <p:cNvCxnSpPr/>
          <p:nvPr/>
        </p:nvCxnSpPr>
        <p:spPr>
          <a:xfrm>
            <a:off x="3779912" y="3429000"/>
            <a:ext cx="1872207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36" name="Straight Arrow Connector 33835"/>
          <p:cNvCxnSpPr/>
          <p:nvPr/>
        </p:nvCxnSpPr>
        <p:spPr>
          <a:xfrm>
            <a:off x="3275856" y="3753036"/>
            <a:ext cx="2376263" cy="1692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38" name="Straight Arrow Connector 33837"/>
          <p:cNvCxnSpPr/>
          <p:nvPr/>
        </p:nvCxnSpPr>
        <p:spPr>
          <a:xfrm>
            <a:off x="3347864" y="3933056"/>
            <a:ext cx="2304255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155751"/>
      </p:ext>
    </p:extLst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 txBox="1">
            <a:spLocks noGrp="1"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FF8322C9-C6CE-4220-BE74-14AB19963E04}" type="slidenum">
              <a:rPr lang="en-US" sz="1400">
                <a:solidFill>
                  <a:prstClr val="black"/>
                </a:solidFill>
                <a:latin typeface="Arial" charset="0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sz="14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460" name="TextBox 1"/>
          <p:cNvSpPr txBox="1">
            <a:spLocks noChangeArrowheads="1"/>
          </p:cNvSpPr>
          <p:nvPr/>
        </p:nvSpPr>
        <p:spPr bwMode="auto">
          <a:xfrm>
            <a:off x="609600" y="260648"/>
            <a:ext cx="80771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</a:rPr>
              <a:t>Manually Serviced Health Facilities Registering births 0 – 30 days</a:t>
            </a:r>
          </a:p>
        </p:txBody>
      </p:sp>
      <p:sp>
        <p:nvSpPr>
          <p:cNvPr id="19461" name="TextBox 2"/>
          <p:cNvSpPr txBox="1">
            <a:spLocks noChangeArrowheads="1"/>
          </p:cNvSpPr>
          <p:nvPr/>
        </p:nvSpPr>
        <p:spPr bwMode="auto">
          <a:xfrm>
            <a:off x="5724525" y="1557338"/>
            <a:ext cx="3267076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Sesobe </a:t>
            </a:r>
            <a:r>
              <a:rPr lang="en-US" sz="1400" dirty="0">
                <a:solidFill>
                  <a:prstClr val="black"/>
                </a:solidFill>
              </a:rPr>
              <a:t>Clinic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Molatedi Clinic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Mmatau Clinic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Mogwase </a:t>
            </a:r>
            <a:r>
              <a:rPr lang="en-US" sz="1400" dirty="0">
                <a:solidFill>
                  <a:prstClr val="black"/>
                </a:solidFill>
              </a:rPr>
              <a:t>Clinic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Brits </a:t>
            </a:r>
            <a:r>
              <a:rPr lang="en-US" sz="1400" dirty="0">
                <a:solidFill>
                  <a:prstClr val="black"/>
                </a:solidFill>
              </a:rPr>
              <a:t>Medi Clinic 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Oukasie Clinic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La </a:t>
            </a:r>
            <a:r>
              <a:rPr lang="en-US" sz="1400" dirty="0">
                <a:solidFill>
                  <a:prstClr val="black"/>
                </a:solidFill>
              </a:rPr>
              <a:t>Femme Private Hospital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Fencrest Hospital 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Tlhabane CHC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Dinokana CHC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Tlokweng Clinic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Alabama Clinic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Tigane </a:t>
            </a:r>
            <a:r>
              <a:rPr lang="en-US" sz="1400" dirty="0">
                <a:solidFill>
                  <a:prstClr val="black"/>
                </a:solidFill>
              </a:rPr>
              <a:t>Clinic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Vryburg Private Hospital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Mamusa CHC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Morokweng CHC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Tlakgameng CHC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Ganyesa CHC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sz="1400" dirty="0">
              <a:solidFill>
                <a:prstClr val="black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0000"/>
                </a:solidFill>
              </a:rPr>
              <a:t>Total = 18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sz="1400" dirty="0">
              <a:solidFill>
                <a:prstClr val="black"/>
              </a:solidFill>
            </a:endParaRPr>
          </a:p>
        </p:txBody>
      </p:sp>
      <p:graphicFrame>
        <p:nvGraphicFramePr>
          <p:cNvPr id="6761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261325"/>
              </p:ext>
            </p:extLst>
          </p:nvPr>
        </p:nvGraphicFramePr>
        <p:xfrm>
          <a:off x="22225" y="6137498"/>
          <a:ext cx="9144000" cy="720502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72050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While awaiting connectivity to the rest of Health Facilities in the Province, offices  continued to collect birth applications manually and processed them at the offices.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pic>
        <p:nvPicPr>
          <p:cNvPr id="22" name="Picture 21" descr="Image result for north west province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4" y="1196752"/>
            <a:ext cx="5725452" cy="4172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4139952" y="1700808"/>
            <a:ext cx="1584573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4139952" y="1916832"/>
            <a:ext cx="1584573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139952" y="2132856"/>
            <a:ext cx="1584573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355976" y="2348880"/>
            <a:ext cx="1368549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92080" y="2564904"/>
            <a:ext cx="432445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220072" y="2780928"/>
            <a:ext cx="57606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716016" y="2852936"/>
            <a:ext cx="1008509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716016" y="2852936"/>
            <a:ext cx="1008509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716016" y="2924944"/>
            <a:ext cx="1008509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716016" y="3881051"/>
            <a:ext cx="100850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555776" y="4077073"/>
            <a:ext cx="3168748" cy="3830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933410" y="4437112"/>
            <a:ext cx="279111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584" name="Straight Arrow Connector 67583"/>
          <p:cNvCxnSpPr/>
          <p:nvPr/>
        </p:nvCxnSpPr>
        <p:spPr>
          <a:xfrm>
            <a:off x="4211761" y="4077073"/>
            <a:ext cx="144035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588" name="Straight Arrow Connector 67587"/>
          <p:cNvCxnSpPr/>
          <p:nvPr/>
        </p:nvCxnSpPr>
        <p:spPr>
          <a:xfrm>
            <a:off x="4139952" y="4077073"/>
            <a:ext cx="1584572" cy="191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590" name="Elbow Connector 67589"/>
          <p:cNvCxnSpPr/>
          <p:nvPr/>
        </p:nvCxnSpPr>
        <p:spPr>
          <a:xfrm>
            <a:off x="1331639" y="3463978"/>
            <a:ext cx="4392885" cy="1489052"/>
          </a:xfrm>
          <a:prstGeom prst="bentConnector3">
            <a:avLst>
              <a:gd name="adj1" fmla="val 2191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593" name="Elbow Connector 67592"/>
          <p:cNvCxnSpPr/>
          <p:nvPr/>
        </p:nvCxnSpPr>
        <p:spPr>
          <a:xfrm>
            <a:off x="1907704" y="3645024"/>
            <a:ext cx="3816821" cy="1512168"/>
          </a:xfrm>
          <a:prstGeom prst="bentConnector3">
            <a:avLst>
              <a:gd name="adj1" fmla="val 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601" name="Elbow Connector 67600"/>
          <p:cNvCxnSpPr/>
          <p:nvPr/>
        </p:nvCxnSpPr>
        <p:spPr>
          <a:xfrm>
            <a:off x="1691680" y="3763037"/>
            <a:ext cx="4032845" cy="1606076"/>
          </a:xfrm>
          <a:prstGeom prst="bentConnector3">
            <a:avLst>
              <a:gd name="adj1" fmla="val -327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604" name="Straight Arrow Connector 67603"/>
          <p:cNvCxnSpPr/>
          <p:nvPr/>
        </p:nvCxnSpPr>
        <p:spPr>
          <a:xfrm>
            <a:off x="3708102" y="3282932"/>
            <a:ext cx="2016423" cy="362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140549"/>
            <a:ext cx="2133600" cy="365125"/>
          </a:xfrm>
        </p:spPr>
        <p:txBody>
          <a:bodyPr/>
          <a:lstStyle/>
          <a:p>
            <a:pPr>
              <a:defRPr/>
            </a:pPr>
            <a:fld id="{E80E0243-5032-4E87-A7C8-73B4B7724F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871929"/>
      </p:ext>
    </p:extLst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 txBox="1">
            <a:spLocks noGrp="1"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9459" name="Picture 2" descr="Clickable map of accommodation in North We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25" y="1347788"/>
            <a:ext cx="5702300" cy="415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1"/>
          <p:cNvSpPr txBox="1">
            <a:spLocks noChangeArrowheads="1"/>
          </p:cNvSpPr>
          <p:nvPr/>
        </p:nvSpPr>
        <p:spPr bwMode="auto">
          <a:xfrm>
            <a:off x="609600" y="381000"/>
            <a:ext cx="7848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000" dirty="0">
                <a:solidFill>
                  <a:prstClr val="black"/>
                </a:solidFill>
              </a:rPr>
              <a:t>Manually Serviced Health Facilities Registering births 0 – 30 days</a:t>
            </a:r>
          </a:p>
        </p:txBody>
      </p:sp>
      <p:sp>
        <p:nvSpPr>
          <p:cNvPr id="19461" name="TextBox 2"/>
          <p:cNvSpPr txBox="1">
            <a:spLocks noChangeArrowheads="1"/>
          </p:cNvSpPr>
          <p:nvPr/>
        </p:nvSpPr>
        <p:spPr bwMode="auto">
          <a:xfrm>
            <a:off x="6012160" y="1154470"/>
            <a:ext cx="288032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u="sng" dirty="0" smtClean="0">
                <a:solidFill>
                  <a:srgbClr val="00B050"/>
                </a:solidFill>
              </a:rPr>
              <a:t>Ngaka Modiri Molema (10)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Disaneng CHC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Makgobistad CHC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Montshioa Stad CHC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Ottosdal Hospital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Sannieshof </a:t>
            </a:r>
            <a:r>
              <a:rPr lang="en-US" sz="1400" dirty="0" smtClean="0">
                <a:solidFill>
                  <a:prstClr val="black"/>
                </a:solidFill>
              </a:rPr>
              <a:t>Hospital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Delareyville Hospital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Dinokana </a:t>
            </a:r>
            <a:r>
              <a:rPr lang="en-US" sz="1400" dirty="0" smtClean="0">
                <a:solidFill>
                  <a:prstClr val="black"/>
                </a:solidFill>
              </a:rPr>
              <a:t>CHC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Lehurutshe Clinic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Bodibe CHC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Coligny Clinic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u="sng" dirty="0" smtClean="0">
                <a:solidFill>
                  <a:srgbClr val="00B050"/>
                </a:solidFill>
              </a:rPr>
              <a:t>Dr Ruth Segomotsi Mompati (5)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Vryburg Private Hospital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Mamusa CHC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Morokweng CHC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Tlakgameng CHC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1400" dirty="0">
                <a:solidFill>
                  <a:prstClr val="black"/>
                </a:solidFill>
              </a:rPr>
              <a:t>Ganyesa </a:t>
            </a:r>
            <a:r>
              <a:rPr lang="en-US" sz="1400" dirty="0" smtClean="0">
                <a:solidFill>
                  <a:prstClr val="black"/>
                </a:solidFill>
              </a:rPr>
              <a:t>CHC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</a:rPr>
              <a:t>Total = 15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prstClr val="black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9462" name="TextBox 17"/>
          <p:cNvSpPr txBox="1">
            <a:spLocks noChangeArrowheads="1"/>
          </p:cNvSpPr>
          <p:nvPr/>
        </p:nvSpPr>
        <p:spPr bwMode="auto">
          <a:xfrm>
            <a:off x="4386263" y="2330450"/>
            <a:ext cx="190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463" name="TextBox 18"/>
          <p:cNvSpPr txBox="1">
            <a:spLocks noChangeArrowheads="1"/>
          </p:cNvSpPr>
          <p:nvPr/>
        </p:nvSpPr>
        <p:spPr bwMode="auto">
          <a:xfrm flipH="1">
            <a:off x="4191000" y="2209800"/>
            <a:ext cx="342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64" name="TextBox 19"/>
          <p:cNvSpPr txBox="1">
            <a:spLocks noChangeArrowheads="1"/>
          </p:cNvSpPr>
          <p:nvPr/>
        </p:nvSpPr>
        <p:spPr bwMode="auto">
          <a:xfrm>
            <a:off x="3927475" y="2328863"/>
            <a:ext cx="152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65" name="TextBox 20"/>
          <p:cNvSpPr txBox="1">
            <a:spLocks noChangeArrowheads="1"/>
          </p:cNvSpPr>
          <p:nvPr/>
        </p:nvSpPr>
        <p:spPr bwMode="auto">
          <a:xfrm>
            <a:off x="2894013" y="2698750"/>
            <a:ext cx="230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66" name="TextBox 21"/>
          <p:cNvSpPr txBox="1">
            <a:spLocks noChangeArrowheads="1"/>
          </p:cNvSpPr>
          <p:nvPr/>
        </p:nvSpPr>
        <p:spPr bwMode="auto">
          <a:xfrm>
            <a:off x="4576763" y="3781425"/>
            <a:ext cx="1476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67" name="TextBox 22"/>
          <p:cNvSpPr txBox="1">
            <a:spLocks noChangeArrowheads="1"/>
          </p:cNvSpPr>
          <p:nvPr/>
        </p:nvSpPr>
        <p:spPr bwMode="auto">
          <a:xfrm>
            <a:off x="3863975" y="3597275"/>
            <a:ext cx="196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68" name="TextBox 23"/>
          <p:cNvSpPr txBox="1">
            <a:spLocks noChangeArrowheads="1"/>
          </p:cNvSpPr>
          <p:nvPr/>
        </p:nvSpPr>
        <p:spPr bwMode="auto">
          <a:xfrm>
            <a:off x="3276600" y="4411663"/>
            <a:ext cx="304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69" name="TextBox 24"/>
          <p:cNvSpPr txBox="1">
            <a:spLocks noChangeArrowheads="1"/>
          </p:cNvSpPr>
          <p:nvPr/>
        </p:nvSpPr>
        <p:spPr bwMode="auto">
          <a:xfrm>
            <a:off x="2286000" y="3494088"/>
            <a:ext cx="152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70" name="TextBox 25"/>
          <p:cNvSpPr txBox="1">
            <a:spLocks noChangeArrowheads="1"/>
          </p:cNvSpPr>
          <p:nvPr/>
        </p:nvSpPr>
        <p:spPr bwMode="auto">
          <a:xfrm>
            <a:off x="2286000" y="3967163"/>
            <a:ext cx="152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71" name="TextBox 26"/>
          <p:cNvSpPr txBox="1">
            <a:spLocks noChangeArrowheads="1"/>
          </p:cNvSpPr>
          <p:nvPr/>
        </p:nvSpPr>
        <p:spPr bwMode="auto">
          <a:xfrm>
            <a:off x="3429000" y="3200400"/>
            <a:ext cx="15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72" name="TextBox 27"/>
          <p:cNvSpPr txBox="1">
            <a:spLocks noChangeArrowheads="1"/>
          </p:cNvSpPr>
          <p:nvPr/>
        </p:nvSpPr>
        <p:spPr bwMode="auto">
          <a:xfrm>
            <a:off x="2894013" y="3308350"/>
            <a:ext cx="230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73" name="TextBox 28"/>
          <p:cNvSpPr txBox="1">
            <a:spLocks noChangeArrowheads="1"/>
          </p:cNvSpPr>
          <p:nvPr/>
        </p:nvSpPr>
        <p:spPr bwMode="auto">
          <a:xfrm>
            <a:off x="2525713" y="4830763"/>
            <a:ext cx="225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74" name="TextBox 29"/>
          <p:cNvSpPr txBox="1">
            <a:spLocks noChangeArrowheads="1"/>
          </p:cNvSpPr>
          <p:nvPr/>
        </p:nvSpPr>
        <p:spPr bwMode="auto">
          <a:xfrm>
            <a:off x="3008313" y="4597400"/>
            <a:ext cx="2682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75" name="TextBox 30"/>
          <p:cNvSpPr txBox="1">
            <a:spLocks noChangeArrowheads="1"/>
          </p:cNvSpPr>
          <p:nvPr/>
        </p:nvSpPr>
        <p:spPr bwMode="auto">
          <a:xfrm>
            <a:off x="1676400" y="3597275"/>
            <a:ext cx="15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76" name="TextBox 25599"/>
          <p:cNvSpPr txBox="1">
            <a:spLocks noChangeArrowheads="1"/>
          </p:cNvSpPr>
          <p:nvPr/>
        </p:nvSpPr>
        <p:spPr bwMode="auto">
          <a:xfrm>
            <a:off x="3276600" y="3068638"/>
            <a:ext cx="152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graphicFrame>
        <p:nvGraphicFramePr>
          <p:cNvPr id="6761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957033"/>
              </p:ext>
            </p:extLst>
          </p:nvPr>
        </p:nvGraphicFramePr>
        <p:xfrm>
          <a:off x="22225" y="5818410"/>
          <a:ext cx="9121775" cy="537940"/>
        </p:xfrm>
        <a:graphic>
          <a:graphicData uri="http://schemas.openxmlformats.org/drawingml/2006/table">
            <a:tbl>
              <a:tblPr/>
              <a:tblGrid>
                <a:gridCol w="9121775"/>
              </a:tblGrid>
              <a:tr h="5379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While awaiting connectivity to the rest of Health Facilities in the Province, offices  continued to collect birth applications manually and processed them at the offices.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636327" y="64928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868946"/>
      </p:ext>
    </p:extLst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109062"/>
            <a:ext cx="8279147" cy="331152"/>
          </a:xfrm>
          <a:prstGeom prst="rect">
            <a:avLst/>
          </a:prstGeom>
          <a:solidFill>
            <a:srgbClr val="FFC000"/>
          </a:solidFill>
        </p:spPr>
        <p:txBody>
          <a:bodyPr anchor="ctr">
            <a:normAutofit fontScale="9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PROVINCIAL PERFORMANCE 2016/17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162101"/>
              </p:ext>
            </p:extLst>
          </p:nvPr>
        </p:nvGraphicFramePr>
        <p:xfrm>
          <a:off x="506749" y="622536"/>
          <a:ext cx="8229598" cy="1895870"/>
        </p:xfrm>
        <a:graphic>
          <a:graphicData uri="http://schemas.openxmlformats.org/drawingml/2006/table">
            <a:tbl>
              <a:tblPr firstRow="1" bandRow="1"/>
              <a:tblGrid>
                <a:gridCol w="1476848"/>
                <a:gridCol w="1905000"/>
                <a:gridCol w="2286000"/>
                <a:gridCol w="2561750"/>
              </a:tblGrid>
              <a:tr h="57540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Review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Period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57" marB="45757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Total Quarterly Targets</a:t>
                      </a:r>
                    </a:p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57" marB="45757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Achieved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57" marB="45757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Not Achieved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57" marB="45757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33853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Q 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2" marR="91432" marT="45757" marB="45757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2" marR="91432" marT="45757" marB="45757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2" marR="91432" marT="45757" marB="45757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2" marR="91432" marT="45757" marB="45757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53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Q 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2" marR="91432" marT="45757" marB="45757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2" marR="91432" marT="45757" marB="45757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2" marR="91432" marT="45757" marB="45757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2" marR="91432" marT="45757" marB="45757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53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Q3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2" marR="91432" marT="45757" marB="45757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2" marR="91432" marT="45757" marB="45757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2" marR="91432" marT="45757" marB="45757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2" marR="91432" marT="45757" marB="45757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Q4</a:t>
                      </a:r>
                    </a:p>
                  </a:txBody>
                  <a:tcPr marL="91432" marR="91432" marT="45757" marB="45757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2" marR="91432" marT="45757" marB="45757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32" marR="91432" marT="45757" marB="45757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1432" marR="91432" marT="45757" marB="45757">
                    <a:lnL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57200" y="2615402"/>
            <a:ext cx="8328696" cy="483096"/>
          </a:xfrm>
          <a:prstGeom prst="roundRect">
            <a:avLst/>
          </a:prstGeom>
          <a:solidFill>
            <a:srgbClr val="EEECE1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Province did not achieve payment of invoices within 30 days during Q1 of 2016/17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" y="3048000"/>
            <a:ext cx="885824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7D0900"/>
              </a:buClr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The Province achieved 7 out of the 8 targets (88%) during 2016/17</a:t>
            </a:r>
          </a:p>
          <a:p>
            <a:pPr marL="628650" marR="0" lvl="1" indent="-17145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7D09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Birth Registration within 30 calendar days</a:t>
            </a:r>
          </a:p>
          <a:p>
            <a:pPr marL="628650" marR="0" lvl="1" indent="-17145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7D09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Smart ID Cards issued (received at offices) to 2,200,000 </a:t>
            </a:r>
            <a:r>
              <a:rPr kumimoji="0" lang="en-US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citizens</a:t>
            </a:r>
            <a:r>
              <a:rPr kumimoji="0" lang="en-US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	</a:t>
            </a:r>
          </a:p>
          <a:p>
            <a:pPr marL="628650" marR="0" lvl="1" indent="-17145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7D09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100% Of detected employers in contravention of the Immigration Act (Act 13 of 2002) charged</a:t>
            </a:r>
          </a:p>
          <a:p>
            <a:pPr marL="628650" marR="0" lvl="1" indent="-17145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7D09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100% Of detected transgressors in contravention of the Immigration Act (Act 13 of 2002) charged </a:t>
            </a:r>
          </a:p>
          <a:p>
            <a:pPr marL="628650" marR="0" lvl="1" indent="-17145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7D09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100% Of Undocumented foreigners deported within 30 calendar days</a:t>
            </a:r>
          </a:p>
          <a:p>
            <a:pPr marL="628650" marR="0" lvl="1" indent="-17145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7D09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100% Of Detected undocumented foreigners transferred to Lindela within 20  calendar days</a:t>
            </a:r>
          </a:p>
          <a:p>
            <a:pPr marL="628650" marR="0" lvl="1" indent="-17145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7D09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100% of Detected fraudulent marriages &amp; marriage of convenience cases finalised  </a:t>
            </a:r>
            <a:r>
              <a:rPr kumimoji="0" lang="en-US" altLang="en-US" sz="11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(investigation and recommendation submitted) </a:t>
            </a:r>
            <a:r>
              <a:rPr kumimoji="0" lang="en-US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within 60 days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7D0900"/>
              </a:buClr>
              <a:buSzTx/>
              <a:buFontTx/>
              <a:buNone/>
              <a:tabLst/>
              <a:defRPr/>
            </a:pPr>
            <a:r>
              <a:rPr kumimoji="0" lang="en-US" alt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Target not achieved during the Financial Year 2016/17</a:t>
            </a:r>
          </a:p>
          <a:p>
            <a:pPr marL="628650" marR="0" lvl="1" indent="-17145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7D09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100% of valid invoices settled within 30 days of certification</a:t>
            </a:r>
            <a:endParaRPr kumimoji="0" lang="en-US" altLang="en-US" sz="11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7D0900"/>
              </a:buClr>
              <a:buSzTx/>
              <a:buFontTx/>
              <a:buAutoNum type="arabicPeriod" startAt="2"/>
              <a:tabLst/>
              <a:defRPr/>
            </a:pPr>
            <a:endParaRPr kumimoji="0" lang="en-US" alt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861809" y="6401130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2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847748"/>
              </p:ext>
            </p:extLst>
          </p:nvPr>
        </p:nvGraphicFramePr>
        <p:xfrm>
          <a:off x="5809" y="-1"/>
          <a:ext cx="9174703" cy="3955275"/>
        </p:xfrm>
        <a:graphic>
          <a:graphicData uri="http://schemas.openxmlformats.org/drawingml/2006/table">
            <a:tbl>
              <a:tblPr/>
              <a:tblGrid>
                <a:gridCol w="1181139"/>
                <a:gridCol w="1157582"/>
                <a:gridCol w="1440576"/>
                <a:gridCol w="1323296"/>
                <a:gridCol w="1157695"/>
                <a:gridCol w="1337188"/>
                <a:gridCol w="1577227"/>
              </a:tblGrid>
              <a:tr h="803435">
                <a:tc gridSpan="7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BIRTH</a:t>
                      </a:r>
                      <a:r>
                        <a:rPr lang="en-ZA" sz="180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REGISTRATION </a:t>
                      </a:r>
                      <a:r>
                        <a:rPr lang="en-ZA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COMPARIS</a:t>
                      </a:r>
                      <a:r>
                        <a:rPr lang="en-ZA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ON </a:t>
                      </a:r>
                    </a:p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AND</a:t>
                      </a:r>
                      <a:r>
                        <a:rPr lang="en-US" sz="1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PROJECTED ANNUAL TARGET</a:t>
                      </a:r>
                      <a:endParaRPr lang="en-ZA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96412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Baseline projected Actual</a:t>
                      </a:r>
                      <a:endParaRPr lang="en-ZA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 Contribution to the annual target</a:t>
                      </a:r>
                      <a:endParaRPr lang="en-ZA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Projected annual target</a:t>
                      </a:r>
                      <a:endParaRPr lang="en-ZA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Target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Actual performance</a:t>
                      </a:r>
                      <a:endParaRPr lang="en-ZA" sz="16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en-ZA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Achieved/not achieved</a:t>
                      </a:r>
                      <a:endParaRPr lang="en-ZA" sz="16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653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2013/14</a:t>
                      </a:r>
                      <a:endParaRPr lang="en-ZA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ZA" sz="14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1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3.5%</a:t>
                      </a:r>
                      <a:endParaRPr lang="en-ZA" sz="14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ZA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33 139</a:t>
                      </a:r>
                      <a:endParaRPr lang="en-ZA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r>
                        <a:rPr lang="en-US" sz="14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139</a:t>
                      </a:r>
                      <a:endParaRPr lang="en-ZA" sz="1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n-ZA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38 129</a:t>
                      </a:r>
                      <a:endParaRPr lang="en-ZA" sz="1400" b="1" i="0" u="none" strike="noStrike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ZA" sz="14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fontAlgn="ctr" latinLnBrk="0" hangingPunct="1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Achieved</a:t>
                      </a:r>
                      <a:endParaRPr lang="en-ZA" sz="1400" kern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</a:tr>
              <a:tr h="35218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2014/15</a:t>
                      </a:r>
                      <a:endParaRPr lang="en-ZA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en-ZA" sz="14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</a:t>
                      </a:r>
                      <a:r>
                        <a:rPr lang="en-ZA" sz="1400" b="1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129</a:t>
                      </a:r>
                      <a:endParaRPr lang="en-ZA" sz="1400" b="1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en-ZA" sz="14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3.7%</a:t>
                      </a:r>
                      <a:endParaRPr lang="en-ZA" sz="1400" b="1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38 395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38 395</a:t>
                      </a:r>
                      <a:endParaRPr lang="en-ZA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r>
                        <a:rPr lang="en-US" sz="14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45 404</a:t>
                      </a:r>
                      <a:endParaRPr lang="en-ZA" sz="1400" b="1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fontAlgn="ctr" latinLnBrk="0" hangingPunct="1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Achieved</a:t>
                      </a:r>
                      <a:endParaRPr lang="en-ZA" sz="1400" kern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</a:tr>
              <a:tr h="35993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2015/16</a:t>
                      </a:r>
                      <a:endParaRPr lang="en-ZA" sz="16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45 404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6.3%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47 261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47 261</a:t>
                      </a:r>
                      <a:endParaRPr kumimoji="0" lang="en-ZA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45 121</a:t>
                      </a:r>
                      <a:endParaRPr lang="en-ZA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fontAlgn="ctr" latinLnBrk="0" hangingPunct="1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Not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 a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chieved</a:t>
                      </a:r>
                      <a:endParaRPr lang="en-ZA" sz="1400" b="1" kern="1200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</a:tr>
              <a:tr h="37859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2016/17</a:t>
                      </a:r>
                      <a:endParaRPr lang="en-ZA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u="none" strike="noStrike" kern="120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45 121</a:t>
                      </a:r>
                      <a:endParaRPr lang="en-ZA" sz="1400" b="1" u="none" strike="noStrike" kern="120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4.5%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400" b="1" u="none" strike="noStrike" kern="120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n-US" sz="14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46 653</a:t>
                      </a:r>
                      <a:endParaRPr lang="en-ZA" sz="1400" b="1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46 653</a:t>
                      </a:r>
                      <a:endParaRPr kumimoji="0" lang="en-ZA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48 681</a:t>
                      </a:r>
                      <a:endParaRPr lang="en-ZA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fontAlgn="ctr" latinLnBrk="0" hangingPunct="1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Achieved</a:t>
                      </a:r>
                      <a:endParaRPr lang="en-ZA" sz="1400" kern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</a:tr>
              <a:tr h="62216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2017/18 Projection</a:t>
                      </a:r>
                      <a:endParaRPr lang="en-ZA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b="1" u="none" strike="noStrike" kern="120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48 681  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b="1" u="none" strike="noStrike" kern="120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6.6%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fontAlgn="b" latinLnBrk="0" hangingPunct="1"/>
                      <a:endParaRPr lang="en-US" sz="1400" b="1" u="none" strike="noStrike" kern="1200" dirty="0" smtClean="0">
                        <a:solidFill>
                          <a:srgbClr val="FF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n-US" sz="14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49 315</a:t>
                      </a:r>
                      <a:endParaRPr lang="en-ZA" sz="1400" b="1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49 315</a:t>
                      </a:r>
                      <a:endParaRPr kumimoji="0" lang="en-ZA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endParaRPr lang="en-ZA" sz="1400" kern="12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8754" y="4120737"/>
            <a:ext cx="8918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u="sng" dirty="0" smtClean="0"/>
              <a:t>Formula to determine the provincial targets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ZA" dirty="0" smtClean="0"/>
              <a:t>Projected Annual Performance of the province/Projected Annual Performance of the branch x 100/1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ZA" dirty="0" smtClean="0"/>
              <a:t>The target for 2017/18 was increased because of the over achievement in the preceding year (2016/17)</a:t>
            </a:r>
          </a:p>
          <a:p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03522" y="6371277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66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9"/>
          <p:cNvSpPr>
            <a:spLocks noGrp="1"/>
          </p:cNvSpPr>
          <p:nvPr>
            <p:ph type="title"/>
          </p:nvPr>
        </p:nvSpPr>
        <p:spPr>
          <a:xfrm>
            <a:off x="457200" y="34767"/>
            <a:ext cx="8229600" cy="479742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altLang="en-US" sz="2400" b="1" dirty="0" smtClean="0">
                <a:latin typeface="Arial" pitchFamily="34" charset="0"/>
              </a:rPr>
              <a:t>OVERVIEW ANALYSIS</a:t>
            </a:r>
            <a:endParaRPr lang="en-ZA" altLang="en-US" sz="2400" b="1" dirty="0" smtClean="0">
              <a:latin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125665"/>
              </p:ext>
            </p:extLst>
          </p:nvPr>
        </p:nvGraphicFramePr>
        <p:xfrm>
          <a:off x="80010" y="514509"/>
          <a:ext cx="8983980" cy="5440482"/>
        </p:xfrm>
        <a:graphic>
          <a:graphicData uri="http://schemas.openxmlformats.org/drawingml/2006/table">
            <a:tbl>
              <a:tblPr firstRow="1" bandRow="1"/>
              <a:tblGrid>
                <a:gridCol w="2216231"/>
                <a:gridCol w="2936463"/>
                <a:gridCol w="3831286"/>
              </a:tblGrid>
              <a:tr h="381289">
                <a:tc gridSpan="3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2000" dirty="0" smtClean="0"/>
                        <a:t>DHA APP PLAN TARGETS 750 000</a:t>
                      </a:r>
                      <a:endParaRPr lang="en-ZA" sz="2000" dirty="0"/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2000" dirty="0"/>
                    </a:p>
                  </a:txBody>
                  <a:tcPr/>
                </a:tc>
              </a:tr>
              <a:tr h="79201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1600" b="1" dirty="0" smtClean="0">
                          <a:latin typeface="Arial Narrow" panose="020B0606020202030204" pitchFamily="34" charset="0"/>
                        </a:rPr>
                        <a:t>ANNUAL</a:t>
                      </a:r>
                      <a:r>
                        <a:rPr lang="en-ZA" sz="1600" b="1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ZA" sz="1600" b="1" dirty="0" smtClean="0">
                          <a:latin typeface="Arial Narrow" panose="020B060602020203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ZA" sz="1600" b="1" dirty="0" smtClean="0">
                          <a:latin typeface="Arial Narrow" panose="020B0606020202030204" pitchFamily="34" charset="0"/>
                        </a:rPr>
                        <a:t>(APRIL 2016 – MARCH 2017)</a:t>
                      </a:r>
                      <a:endParaRPr lang="en-ZA" sz="1600" b="1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1600" b="1" dirty="0" smtClean="0">
                          <a:latin typeface="Arial Narrow" panose="020B0606020202030204" pitchFamily="34" charset="0"/>
                        </a:rPr>
                        <a:t>PERFORMANCE STATUS</a:t>
                      </a:r>
                      <a:endParaRPr lang="en-ZA" sz="1600" b="1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PLANNED</a:t>
                      </a:r>
                      <a:r>
                        <a:rPr lang="en-US" sz="1600" b="1" baseline="0" dirty="0" smtClean="0">
                          <a:latin typeface="Arial Narrow" panose="020B0606020202030204" pitchFamily="34" charset="0"/>
                        </a:rPr>
                        <a:t> ACTIONS TO ACHIEVE THE TARGET</a:t>
                      </a:r>
                      <a:endParaRPr lang="en-ZA" sz="1600" b="1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422149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46</a:t>
                      </a:r>
                      <a:r>
                        <a:rPr lang="en-ZA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653</a:t>
                      </a:r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 Birth registered within 30    calendar days</a:t>
                      </a: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Q1Target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 = 11 791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= 12 614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    823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sng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= 107%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Q2 Target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= 11 667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= 12 728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 1 061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sng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= 109%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Q3 Target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 = 11 117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 = 11 672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     555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sng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= 105%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Q4 Target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= 12 078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= 13  090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 3  703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sng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                = 108%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sng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sng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sng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Overall Provincial Performance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sng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= 107%</a:t>
                      </a:r>
                      <a:endParaRPr lang="en-US" sz="1200" b="1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eaLnBrk="1" hangingPunct="1">
                        <a:buFont typeface="Arial" pitchFamily="34" charset="0"/>
                        <a:buChar char="•"/>
                      </a:pP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Awarenes</a:t>
                      </a:r>
                      <a:r>
                        <a:rPr lang="en-U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s to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pregnant women was conducted during pre-natal visit at HF’s. </a:t>
                      </a:r>
                    </a:p>
                    <a:p>
                      <a:pPr marL="285750" indent="-285750" eaLnBrk="1" hangingPunct="1">
                        <a:buFont typeface="Arial" pitchFamily="34" charset="0"/>
                        <a:buChar char="•"/>
                      </a:pP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The Province used birth occurrence registers to follow-up on all unregistered babies at HF’s. </a:t>
                      </a:r>
                    </a:p>
                    <a:p>
                      <a:pPr marL="285750" indent="-285750" eaLnBrk="1" hangingPunct="1">
                        <a:buFont typeface="Arial" pitchFamily="34" charset="0"/>
                        <a:buChar char="•"/>
                      </a:pP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High birth and LRB volume areas were identified</a:t>
                      </a:r>
                      <a:r>
                        <a:rPr lang="en-U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to promote early birth registration. </a:t>
                      </a:r>
                    </a:p>
                    <a:p>
                      <a:pPr marL="285750" indent="-285750" eaLnBrk="1" hangingPunct="1">
                        <a:buFont typeface="Arial" pitchFamily="34" charset="0"/>
                        <a:buChar char="•"/>
                      </a:pP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Meetings were held with HF’s</a:t>
                      </a:r>
                      <a:r>
                        <a:rPr lang="en-U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 management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and sub-district offices.</a:t>
                      </a:r>
                    </a:p>
                    <a:p>
                      <a:pPr marL="285750" indent="-285750" eaLnBrk="1" hangingPunct="1">
                        <a:buFont typeface="Arial" pitchFamily="34" charset="0"/>
                        <a:buChar char="•"/>
                      </a:pP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Officials were deployed on rotational basis to attend to HF’s on weekends and public holidays</a:t>
                      </a:r>
                    </a:p>
                    <a:p>
                      <a:pPr marL="285750" indent="-285750" eaLnBrk="1" hangingPunct="1">
                        <a:buFont typeface="Arial" pitchFamily="34" charset="0"/>
                        <a:buChar char="•"/>
                      </a:pP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Unconnected HF’s were visited on Weekly basis to register new born babies. </a:t>
                      </a:r>
                    </a:p>
                    <a:p>
                      <a:pPr marL="285750" indent="-285750" eaLnBrk="1" hangingPunct="1">
                        <a:buFont typeface="Arial" pitchFamily="34" charset="0"/>
                        <a:buChar char="•"/>
                      </a:pP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Mobile Offices deployed for birth</a:t>
                      </a:r>
                      <a:r>
                        <a:rPr lang="en-U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 registration in all far remote  areas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285750" indent="-285750" eaLnBrk="1" hangingPunct="1">
                        <a:buFont typeface="Arial" pitchFamily="34" charset="0"/>
                        <a:buChar char="•"/>
                      </a:pP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Offices monitored implementation of NW Birth Registration Strategies.</a:t>
                      </a: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30390" y="6356350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3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9"/>
          <p:cNvSpPr>
            <a:spLocks noGrp="1"/>
          </p:cNvSpPr>
          <p:nvPr>
            <p:ph type="title"/>
          </p:nvPr>
        </p:nvSpPr>
        <p:spPr>
          <a:xfrm>
            <a:off x="457200" y="34767"/>
            <a:ext cx="8229600" cy="479742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altLang="en-US" sz="2400" b="1" dirty="0" smtClean="0">
                <a:latin typeface="Arial" pitchFamily="34" charset="0"/>
              </a:rPr>
              <a:t>OVERVIEW ANALYSIS</a:t>
            </a:r>
            <a:endParaRPr lang="en-ZA" altLang="en-US" sz="2400" b="1" dirty="0" smtClean="0">
              <a:latin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759101"/>
              </p:ext>
            </p:extLst>
          </p:nvPr>
        </p:nvGraphicFramePr>
        <p:xfrm>
          <a:off x="80010" y="514509"/>
          <a:ext cx="8983980" cy="5440482"/>
        </p:xfrm>
        <a:graphic>
          <a:graphicData uri="http://schemas.openxmlformats.org/drawingml/2006/table">
            <a:tbl>
              <a:tblPr firstRow="1" bandRow="1"/>
              <a:tblGrid>
                <a:gridCol w="2216231"/>
                <a:gridCol w="2936463"/>
                <a:gridCol w="3831286"/>
              </a:tblGrid>
              <a:tr h="381289">
                <a:tc gridSpan="3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2000" dirty="0" smtClean="0"/>
                        <a:t>DHA APP PLAN TARGETS 750 000</a:t>
                      </a:r>
                      <a:endParaRPr lang="en-ZA" sz="2000" dirty="0"/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2000" dirty="0"/>
                    </a:p>
                  </a:txBody>
                  <a:tcPr/>
                </a:tc>
              </a:tr>
              <a:tr h="79201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1600" b="1" dirty="0" smtClean="0">
                          <a:latin typeface="Arial Narrow" panose="020B0606020202030204" pitchFamily="34" charset="0"/>
                        </a:rPr>
                        <a:t>ANNUAL</a:t>
                      </a:r>
                      <a:r>
                        <a:rPr lang="en-ZA" sz="1600" b="1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ZA" sz="1600" b="1" dirty="0" smtClean="0">
                          <a:latin typeface="Arial Narrow" panose="020B060602020203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ZA" sz="1600" b="1" dirty="0" smtClean="0">
                          <a:latin typeface="Arial Narrow" panose="020B0606020202030204" pitchFamily="34" charset="0"/>
                        </a:rPr>
                        <a:t>(APRIL 2017 – MARCH 2018)</a:t>
                      </a:r>
                      <a:endParaRPr lang="en-ZA" sz="1600" b="1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1600" b="1" dirty="0" smtClean="0">
                          <a:latin typeface="Arial Narrow" panose="020B0606020202030204" pitchFamily="34" charset="0"/>
                        </a:rPr>
                        <a:t>PERFORMANCE STATUS</a:t>
                      </a:r>
                      <a:endParaRPr lang="en-ZA" sz="1600" b="1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PLANNED</a:t>
                      </a:r>
                      <a:r>
                        <a:rPr lang="en-US" sz="1600" b="1" baseline="0" dirty="0" smtClean="0">
                          <a:latin typeface="Arial Narrow" panose="020B0606020202030204" pitchFamily="34" charset="0"/>
                        </a:rPr>
                        <a:t> ACTIONS TO ACHIEVE THE TARGET</a:t>
                      </a:r>
                      <a:endParaRPr lang="en-ZA" sz="1600" b="1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422149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ZA" sz="12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49 315  Birth registered within 30    calendar days</a:t>
                      </a: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Q1 Target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 = 12 679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 = 13 054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 =     375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sng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 = 103%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NB: Although the margin of achievement compared to the previous years is lower, the province registered more babies in relation to the same quarters in the previous years.</a:t>
                      </a: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eaLnBrk="1" hangingPunct="1">
                        <a:buFont typeface="Arial" pitchFamily="34" charset="0"/>
                        <a:buChar char="•"/>
                      </a:pP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Awarenes</a:t>
                      </a:r>
                      <a:r>
                        <a:rPr lang="en-U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s to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pregnant women was conducted during pre-natal visit at HF’s. </a:t>
                      </a:r>
                    </a:p>
                    <a:p>
                      <a:pPr marL="285750" indent="-285750" eaLnBrk="1" hangingPunct="1">
                        <a:buFont typeface="Arial" pitchFamily="34" charset="0"/>
                        <a:buChar char="•"/>
                      </a:pP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The Province used birth occurrence registers to follow-up on all unregistered babies at HF’s. </a:t>
                      </a:r>
                    </a:p>
                    <a:p>
                      <a:pPr marL="285750" indent="-285750" eaLnBrk="1" hangingPunct="1">
                        <a:buFont typeface="Arial" pitchFamily="34" charset="0"/>
                        <a:buChar char="•"/>
                      </a:pP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High birth and LRB volume areas were identified</a:t>
                      </a:r>
                      <a:r>
                        <a:rPr lang="en-U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to promote early birth registration. </a:t>
                      </a:r>
                    </a:p>
                    <a:p>
                      <a:pPr marL="285750" indent="-285750" eaLnBrk="1" hangingPunct="1">
                        <a:buFont typeface="Arial" pitchFamily="34" charset="0"/>
                        <a:buChar char="•"/>
                      </a:pP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Officials were deployed on rotational basis to attend to HF’s on weekends and public holidays 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(deployment</a:t>
                      </a:r>
                      <a:r>
                        <a:rPr lang="en-US" sz="1400" b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stopped on 15</a:t>
                      </a:r>
                      <a:r>
                        <a:rPr lang="en-US" sz="1400" b="0" baseline="30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r>
                        <a:rPr lang="en-US" sz="1400" b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June 2017 due to working hours dispute</a:t>
                      </a:r>
                      <a:r>
                        <a:rPr lang="en-U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 eaLnBrk="1" hangingPunct="1">
                        <a:buFont typeface="Arial" pitchFamily="34" charset="0"/>
                        <a:buChar char="•"/>
                      </a:pP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Unconnected HF’s were visited on weekly basis to register new born babies. </a:t>
                      </a:r>
                    </a:p>
                    <a:p>
                      <a:pPr marL="285750" indent="-285750" eaLnBrk="1" hangingPunct="1">
                        <a:buFont typeface="Arial" pitchFamily="34" charset="0"/>
                        <a:buChar char="•"/>
                      </a:pP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Offices monitored implementation of NW Birth Registration Strategies.</a:t>
                      </a: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30390" y="6383152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73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35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Table of Contents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271272"/>
              </p:ext>
            </p:extLst>
          </p:nvPr>
        </p:nvGraphicFramePr>
        <p:xfrm>
          <a:off x="80010" y="697231"/>
          <a:ext cx="8961120" cy="6275743"/>
        </p:xfrm>
        <a:graphic>
          <a:graphicData uri="http://schemas.openxmlformats.org/drawingml/2006/table">
            <a:tbl>
              <a:tblPr/>
              <a:tblGrid>
                <a:gridCol w="7416855"/>
                <a:gridCol w="1544265"/>
              </a:tblGrid>
              <a:tr h="30477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Z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CONTENT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4" marB="45704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Z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SLIDE NO.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111180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r>
                        <a:rPr lang="en-US" sz="1600" b="1" dirty="0" smtClean="0"/>
                        <a:t>Provincial</a:t>
                      </a:r>
                      <a:r>
                        <a:rPr lang="en-US" sz="1600" b="1" baseline="0" dirty="0" smtClean="0"/>
                        <a:t> Overview and Footprint</a:t>
                      </a:r>
                      <a:endParaRPr lang="en-US" sz="1400" b="0" dirty="0" smtClean="0"/>
                    </a:p>
                    <a:p>
                      <a:pPr marL="285750" indent="-285750">
                        <a:buClr>
                          <a:schemeClr val="bg2"/>
                        </a:buClr>
                        <a:buFont typeface="Wingdings" pitchFamily="2" charset="2"/>
                        <a:buChar char="§"/>
                      </a:pPr>
                      <a:r>
                        <a:rPr lang="en-US" sz="1400" b="0" dirty="0" smtClean="0"/>
                        <a:t>Introduction</a:t>
                      </a:r>
                      <a:r>
                        <a:rPr lang="en-US" sz="1400" b="0" baseline="0" dirty="0" smtClean="0"/>
                        <a:t> and Background</a:t>
                      </a:r>
                    </a:p>
                    <a:p>
                      <a:pPr marL="285750" indent="-285750">
                        <a:buClr>
                          <a:schemeClr val="bg2"/>
                        </a:buClr>
                        <a:buFont typeface="Wingdings" pitchFamily="2" charset="2"/>
                        <a:buChar char="§"/>
                      </a:pPr>
                      <a:r>
                        <a:rPr lang="en-US" sz="1400" b="0" baseline="0" dirty="0" smtClean="0"/>
                        <a:t>Provincial Management and Demarcation Operating Model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1400" b="0" baseline="0" dirty="0" smtClean="0"/>
                        <a:t>Summary of the current footprint of the North West Province</a:t>
                      </a:r>
                    </a:p>
                  </a:txBody>
                  <a:tcPr marL="91427" marR="91427" marT="45704" marB="45704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                                                                                                                   5                                                                             6                                     7-15 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27" marR="91427"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701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Provincial Performance 2016/17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Birth Registration and Projected annual target 2013/14 – 2017/18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Overview Analysis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Birth Registration within 30 days  - 2016/17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Birth Registration within 30 days  - 2017/18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Comparative Analysis of Birth Registration for Q1 : 2013/14 – 2017/18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Late Registration of Birth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ID Smart Card – 2016/17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ID Smartcard  - 2017/18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Mobile Offices</a:t>
                      </a:r>
                    </a:p>
                  </a:txBody>
                  <a:tcPr marL="91427" marR="91427" marT="45704" marB="45704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16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18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19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20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21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22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23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24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1427" marR="91427"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90706" y="6335651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13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 descr="rtrtrtrtrtr&#10;" title="Comrtrtrtrt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2232963"/>
              </p:ext>
            </p:extLst>
          </p:nvPr>
        </p:nvGraphicFramePr>
        <p:xfrm>
          <a:off x="106878" y="748145"/>
          <a:ext cx="8942119" cy="511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76894" y="249382"/>
            <a:ext cx="7968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Comparative Analysis of birth registration for Q1: 2013/14 – 2017/18</a:t>
            </a: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15397" y="6356350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19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4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87400"/>
          </a:xfrm>
          <a:solidFill>
            <a:srgbClr val="00FF00"/>
          </a:solidFill>
        </p:spPr>
        <p:txBody>
          <a:bodyPr/>
          <a:lstStyle/>
          <a:p>
            <a:pPr eaLnBrk="1" hangingPunct="1"/>
            <a:r>
              <a:rPr lang="en-ZA" sz="1800" dirty="0" smtClean="0"/>
              <a:t>LATE REGISTRATION OF BIRTHS (31DAYS-1YR, 1-7 YRS, 7-14YRS &amp; 15YRS &amp; ABOVE) </a:t>
            </a:r>
            <a:br>
              <a:rPr lang="en-ZA" sz="1800" dirty="0" smtClean="0"/>
            </a:br>
            <a:endParaRPr lang="en-GB" sz="1800" dirty="0" smtClean="0"/>
          </a:p>
        </p:txBody>
      </p:sp>
      <p:graphicFrame>
        <p:nvGraphicFramePr>
          <p:cNvPr id="42041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535884"/>
              </p:ext>
            </p:extLst>
          </p:nvPr>
        </p:nvGraphicFramePr>
        <p:xfrm>
          <a:off x="107949" y="814388"/>
          <a:ext cx="8846046" cy="4663454"/>
        </p:xfrm>
        <a:graphic>
          <a:graphicData uri="http://schemas.openxmlformats.org/drawingml/2006/table">
            <a:tbl>
              <a:tblPr/>
              <a:tblGrid>
                <a:gridCol w="5449703"/>
                <a:gridCol w="1650670"/>
                <a:gridCol w="1745673"/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ITEMS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2016/17 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Q1 2017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91132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Opening Balance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2740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1132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LRB applications received/on hand 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10378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5773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LRB applications adjudicated 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(7626)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(2074)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3846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applications finalised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6981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2008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652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applications rejected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38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cases/files closed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9702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applications referred to IMS for investigations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595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096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BALANCE BROUGHT FORWARD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2 740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3 699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2037" name="Text Box 112"/>
          <p:cNvSpPr txBox="1">
            <a:spLocks noChangeArrowheads="1"/>
          </p:cNvSpPr>
          <p:nvPr/>
        </p:nvSpPr>
        <p:spPr bwMode="auto">
          <a:xfrm>
            <a:off x="107949" y="5772532"/>
            <a:ext cx="8642350" cy="8617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4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Arial" charset="0"/>
              </a:rPr>
              <a:t>Offices </a:t>
            </a:r>
            <a:r>
              <a:rPr lang="en-US" sz="1200" dirty="0">
                <a:solidFill>
                  <a:prstClr val="black"/>
                </a:solidFill>
                <a:latin typeface="Arial" charset="0"/>
              </a:rPr>
              <a:t>are conducting adjudication on  the </a:t>
            </a:r>
            <a:r>
              <a:rPr lang="en-US" sz="1200" dirty="0" smtClean="0">
                <a:solidFill>
                  <a:prstClr val="black"/>
                </a:solidFill>
                <a:latin typeface="Arial" charset="0"/>
              </a:rPr>
              <a:t>spot for category 31 days to 1 year.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2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Arial" charset="0"/>
              </a:rPr>
              <a:t>Turnaround time  is 180 days for category 31days to 1 year, 1-7years &amp; 7-14 years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2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Arial" charset="0"/>
              </a:rPr>
              <a:t>Turnaround time for category 15 years &amp; above is 120 days.</a:t>
            </a:r>
            <a:endParaRPr lang="en-US" sz="1200" dirty="0">
              <a:solidFill>
                <a:prstClr val="black"/>
              </a:solidFill>
              <a:latin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200" dirty="0">
                <a:solidFill>
                  <a:prstClr val="black"/>
                </a:solidFill>
                <a:latin typeface="Arial" charset="0"/>
              </a:rPr>
              <a:t> Cases older than the prescribed period are </a:t>
            </a:r>
            <a:r>
              <a:rPr lang="en-US" sz="1200" dirty="0" smtClean="0">
                <a:solidFill>
                  <a:prstClr val="black"/>
                </a:solidFill>
                <a:latin typeface="Arial" charset="0"/>
              </a:rPr>
              <a:t>closed after three attempt to get the client. </a:t>
            </a:r>
            <a:endParaRPr lang="en-US" sz="12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477546"/>
      </p:ext>
    </p:extLst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90000"/>
              </a:spcBef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10000"/>
              </a:spcBef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0"/>
              </a:spcBef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6" name="Content Placeholder 9"/>
          <p:cNvSpPr txBox="1">
            <a:spLocks/>
          </p:cNvSpPr>
          <p:nvPr/>
        </p:nvSpPr>
        <p:spPr bwMode="auto">
          <a:xfrm>
            <a:off x="182880" y="117522"/>
            <a:ext cx="8853170" cy="45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en-US" sz="2400" b="1" dirty="0" smtClean="0">
                <a:latin typeface="Arial" pitchFamily="34" charset="0"/>
              </a:rPr>
              <a:t>OVERVIEW ANALYSIS</a:t>
            </a:r>
            <a:endParaRPr lang="en-ZA" altLang="en-US" sz="2400" b="1" dirty="0" smtClean="0">
              <a:latin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777492"/>
              </p:ext>
            </p:extLst>
          </p:nvPr>
        </p:nvGraphicFramePr>
        <p:xfrm>
          <a:off x="91440" y="720091"/>
          <a:ext cx="8944610" cy="5067904"/>
        </p:xfrm>
        <a:graphic>
          <a:graphicData uri="http://schemas.openxmlformats.org/drawingml/2006/table">
            <a:tbl>
              <a:tblPr firstRow="1" bandRow="1"/>
              <a:tblGrid>
                <a:gridCol w="2791238"/>
                <a:gridCol w="2338876"/>
                <a:gridCol w="3814496"/>
              </a:tblGrid>
              <a:tr h="424144">
                <a:tc gridSpan="3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2000" dirty="0" smtClean="0"/>
                        <a:t>DHA APP PLAN TARGETS</a:t>
                      </a:r>
                      <a:endParaRPr lang="en-ZA" sz="2000" dirty="0"/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2000" dirty="0"/>
                    </a:p>
                  </a:txBody>
                  <a:tcPr/>
                </a:tc>
              </a:tr>
              <a:tr h="68522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ANNUAL</a:t>
                      </a:r>
                      <a:r>
                        <a:rPr lang="en-ZA" sz="18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(APRIL 2016– MAR</a:t>
                      </a:r>
                      <a:r>
                        <a:rPr lang="en-ZA" sz="1800" baseline="0" dirty="0" smtClean="0">
                          <a:latin typeface="Arial Narrow" panose="020B0606020202030204" pitchFamily="34" charset="0"/>
                        </a:rPr>
                        <a:t> 2017</a:t>
                      </a:r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PERFORMANCE STATUS</a:t>
                      </a:r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PLANNED  ACTIONS TO  ACHIEVE THE TARGET</a:t>
                      </a:r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95853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ZA" sz="12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176</a:t>
                      </a:r>
                      <a:r>
                        <a:rPr lang="en-ZA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227 </a:t>
                      </a:r>
                      <a:r>
                        <a:rPr lang="en-ZA" sz="12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Smart ID</a:t>
                      </a:r>
                      <a:r>
                        <a:rPr lang="en-ZA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Cards issued to citizens 16 years of age and older</a:t>
                      </a:r>
                      <a:endParaRPr lang="en-ZA" sz="1200" b="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Q1Target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 =40 040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= 51 622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=11 582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  =129%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Q2  </a:t>
                      </a:r>
                      <a:r>
                        <a:rPr lang="en-US" sz="11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Target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= 44 080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= 45 978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  1898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  = 104%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Q3 Target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 = 48 027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 = 51 838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 =   3811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   =108%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Q4 Target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= 44 080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= 74 573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30 493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 = 169%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sng" strike="noStrike" kern="1200" baseline="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Overall Provincial Achievement = 127%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1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algn="l" eaLnBrk="1" hangingPunct="1">
                        <a:buFont typeface="Arial" pitchFamily="34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Offices visited Villages//churches through invitations and special arrangements for marketing.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Extended hours </a:t>
                      </a: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(Super Sunday)</a:t>
                      </a:r>
                    </a:p>
                    <a:p>
                      <a:pPr marL="285750" indent="-285750" algn="l" eaLnBrk="1" hangingPunct="1">
                        <a:buFont typeface="Arial" pitchFamily="34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Continued to invite schools learners turning 16 years and grade 12 learners for application of Smart ID Card on specific days.</a:t>
                      </a:r>
                    </a:p>
                    <a:p>
                      <a:pPr marL="285750" indent="-285750" algn="l" eaLnBrk="1" hangingPunct="1">
                        <a:buFont typeface="Arial" pitchFamily="34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Intensified arrangements with SASSA, Old age homes and sector Departments, etc.</a:t>
                      </a:r>
                    </a:p>
                    <a:p>
                      <a:pPr marL="285750" indent="-285750" algn="l" eaLnBrk="1" hangingPunct="1">
                        <a:buFont typeface="Arial" pitchFamily="34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Distributed  flyers at hot spot areas.</a:t>
                      </a:r>
                    </a:p>
                    <a:p>
                      <a:pPr marL="285750" indent="-285750" algn="l" eaLnBrk="1" hangingPunct="1">
                        <a:buFont typeface="Arial" pitchFamily="34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Effective utilization of stakeholder forums.</a:t>
                      </a:r>
                    </a:p>
                    <a:p>
                      <a:pPr marL="285750" indent="-285750" algn="l" eaLnBrk="1" hangingPunct="1">
                        <a:buFont typeface="Arial" pitchFamily="34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Weekly marketing through local media.  .</a:t>
                      </a:r>
                    </a:p>
                    <a:p>
                      <a:pPr eaLnBrk="1" hangingPunct="1"/>
                      <a:endParaRPr lang="en-US" sz="1400" b="1" dirty="0" smtClean="0">
                        <a:solidFill>
                          <a:srgbClr val="006600"/>
                        </a:solidFill>
                      </a:endParaRPr>
                    </a:p>
                    <a:p>
                      <a:pPr marL="0" indent="0" algn="just" defTabSz="914400" rtl="0" eaLnBrk="1" latinLnBrk="0" hangingPunct="1">
                        <a:lnSpc>
                          <a:spcPct val="90000"/>
                        </a:lnSpc>
                        <a:buClr>
                          <a:schemeClr val="bg2"/>
                        </a:buClr>
                        <a:buFont typeface="Arial" pitchFamily="34" charset="0"/>
                        <a:buNone/>
                        <a:defRPr/>
                      </a:pPr>
                      <a:endParaRPr kumimoji="0" lang="en-ZA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02450" y="6383152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1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90000"/>
              </a:spcBef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10000"/>
              </a:spcBef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0"/>
              </a:spcBef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6" name="Content Placeholder 9"/>
          <p:cNvSpPr txBox="1">
            <a:spLocks/>
          </p:cNvSpPr>
          <p:nvPr/>
        </p:nvSpPr>
        <p:spPr bwMode="auto">
          <a:xfrm>
            <a:off x="182880" y="117522"/>
            <a:ext cx="8853170" cy="45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en-US" sz="2400" b="1" dirty="0" smtClean="0">
                <a:latin typeface="Arial" pitchFamily="34" charset="0"/>
              </a:rPr>
              <a:t>OVERVIEW ANALYSIS</a:t>
            </a:r>
            <a:endParaRPr lang="en-ZA" altLang="en-US" sz="2400" b="1" dirty="0" smtClean="0">
              <a:latin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885204"/>
              </p:ext>
            </p:extLst>
          </p:nvPr>
        </p:nvGraphicFramePr>
        <p:xfrm>
          <a:off x="91440" y="720091"/>
          <a:ext cx="8944610" cy="5311866"/>
        </p:xfrm>
        <a:graphic>
          <a:graphicData uri="http://schemas.openxmlformats.org/drawingml/2006/table">
            <a:tbl>
              <a:tblPr firstRow="1" bandRow="1"/>
              <a:tblGrid>
                <a:gridCol w="2791238"/>
                <a:gridCol w="2338876"/>
                <a:gridCol w="3814496"/>
              </a:tblGrid>
              <a:tr h="355542">
                <a:tc gridSpan="3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2000" dirty="0" smtClean="0"/>
                        <a:t>DHA APP PLAN TARGETS</a:t>
                      </a:r>
                      <a:endParaRPr lang="en-ZA" sz="2000" dirty="0"/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2000" dirty="0"/>
                    </a:p>
                  </a:txBody>
                  <a:tcPr/>
                </a:tc>
              </a:tr>
              <a:tr h="57439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ANNUAL</a:t>
                      </a:r>
                      <a:r>
                        <a:rPr lang="en-ZA" sz="18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(APRIL 2017– MAR</a:t>
                      </a:r>
                      <a:r>
                        <a:rPr lang="en-ZA" sz="1800" baseline="0" dirty="0" smtClean="0">
                          <a:latin typeface="Arial Narrow" panose="020B0606020202030204" pitchFamily="34" charset="0"/>
                        </a:rPr>
                        <a:t> 2018</a:t>
                      </a:r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PERFORMANCE STATUS</a:t>
                      </a:r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PLANNED  ACTIONS TO  ACHIEVE THE TARGET</a:t>
                      </a:r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427575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ZA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253 663 </a:t>
                      </a:r>
                      <a:r>
                        <a:rPr lang="en-ZA" sz="12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Smart ID</a:t>
                      </a:r>
                      <a:r>
                        <a:rPr lang="en-ZA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Cards issued to citizens 16 years of age and older</a:t>
                      </a:r>
                      <a:endParaRPr lang="en-ZA" sz="1200" b="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Q1Target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 = 68 489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= 52 808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(15  681)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  = 77,1%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1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NB: Although the target is not achieved the province managed to issue more cards in this quarter compared to the same period in the previous years.</a:t>
                      </a:r>
                      <a:endParaRPr lang="en-ZA" sz="11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algn="l" eaLnBrk="1" hangingPunct="1">
                        <a:buFont typeface="Arial" pitchFamily="34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Offices visited Villages//churches through invitations and special arrangements for marketing.</a:t>
                      </a:r>
                    </a:p>
                    <a:p>
                      <a:pPr marL="285750" indent="-285750" algn="l" eaLnBrk="1" hangingPunct="1">
                        <a:buFont typeface="Arial" pitchFamily="34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Distributed  flyers at hot spot areas.</a:t>
                      </a:r>
                    </a:p>
                    <a:p>
                      <a:pPr marL="285750" indent="-285750" algn="l" eaLnBrk="1" hangingPunct="1">
                        <a:buFont typeface="Arial" pitchFamily="34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Effective utilization of stakeholder forums.</a:t>
                      </a:r>
                    </a:p>
                    <a:p>
                      <a:pPr marL="285750" indent="-285750" algn="l" eaLnBrk="1" hangingPunct="1">
                        <a:buFont typeface="Arial" pitchFamily="34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Marketing through local media (Local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radio stations &amp; newspapers) although it is expensive.</a:t>
                      </a:r>
                    </a:p>
                    <a:p>
                      <a:pPr marL="0" indent="0" algn="l" eaLnBrk="1" hangingPunct="1">
                        <a:buFont typeface="Arial" pitchFamily="34" charset="0"/>
                        <a:buNone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CHALLENGES</a:t>
                      </a:r>
                    </a:p>
                    <a:p>
                      <a:pPr marL="285750" indent="-285750" algn="l" eaLnBrk="1" hangingPunct="1">
                        <a:buFont typeface="Arial" pitchFamily="34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Local radio stations no longer willing to provide free slots for marketing of the ID smartcard. </a:t>
                      </a:r>
                    </a:p>
                    <a:p>
                      <a:pPr marL="285750" indent="-285750" algn="l" eaLnBrk="1" hangingPunct="1">
                        <a:buFont typeface="Arial" pitchFamily="34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Limited budget available for communication in the province (each district allocated R5000.00). </a:t>
                      </a:r>
                    </a:p>
                    <a:p>
                      <a:pPr marL="285750" indent="-285750" algn="l" eaLnBrk="1" hangingPunct="1">
                        <a:buFont typeface="Arial" pitchFamily="34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Change of requirements for first time applicants (parents to accompany applicants) impacted on the number of learners coming to offices to apply.</a:t>
                      </a:r>
                      <a:endParaRPr lang="en-US" sz="1400" b="1" dirty="0" smtClean="0">
                        <a:solidFill>
                          <a:srgbClr val="006600"/>
                        </a:solidFill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02450" y="6356350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68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F988BC-8D4D-43BB-8A40-DA66CDD34187}" type="slidenum">
              <a:rPr lang="en-US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sz="1400" dirty="0" smtClean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21508" name="Picture 43" descr="DSC014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7038" y="708025"/>
            <a:ext cx="1138237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43" descr="DSC014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89750" y="3276600"/>
            <a:ext cx="121920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43" descr="DSC014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72350" y="2098675"/>
            <a:ext cx="1227138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43" descr="DSC014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765175"/>
            <a:ext cx="11430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43" descr="DSC014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9371" y="620688"/>
            <a:ext cx="11430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4488" y="4209152"/>
            <a:ext cx="1219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2901777"/>
            <a:ext cx="1219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0413" y="763588"/>
            <a:ext cx="1219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79931" y="1100769"/>
            <a:ext cx="11318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9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2870" y="1617663"/>
            <a:ext cx="1219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31" name="TextBox 15"/>
          <p:cNvSpPr txBox="1">
            <a:spLocks noChangeArrowheads="1"/>
          </p:cNvSpPr>
          <p:nvPr/>
        </p:nvSpPr>
        <p:spPr bwMode="auto">
          <a:xfrm>
            <a:off x="609600" y="228600"/>
            <a:ext cx="8153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>
                <a:solidFill>
                  <a:prstClr val="black"/>
                </a:solidFill>
              </a:rPr>
              <a:t>MOBILE OFFICES</a:t>
            </a:r>
          </a:p>
        </p:txBody>
      </p:sp>
      <p:graphicFrame>
        <p:nvGraphicFramePr>
          <p:cNvPr id="30757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144683"/>
              </p:ext>
            </p:extLst>
          </p:nvPr>
        </p:nvGraphicFramePr>
        <p:xfrm>
          <a:off x="0" y="5373688"/>
          <a:ext cx="9144000" cy="1008062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00806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The province has a total of 11 mobile units of which 3 are fully functional and the remaining 8 are only driveable. Province is responsible for roadworthy and maintenance of the units. Channel Management is in charge for maintenance of generators, satellite dishes, computer hardware and software.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pic>
        <p:nvPicPr>
          <p:cNvPr id="30" name="Picture 2" descr="Image result for south Africanorth west province ma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580" y="1677465"/>
            <a:ext cx="4572000" cy="311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H="1">
            <a:off x="1918418" y="4271702"/>
            <a:ext cx="1777282" cy="3644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1580478" y="3388931"/>
            <a:ext cx="1722834" cy="279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1697039" y="2098676"/>
            <a:ext cx="2730945" cy="9864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2483768" y="1677989"/>
            <a:ext cx="1944216" cy="13763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695700" y="1677989"/>
            <a:ext cx="990600" cy="11749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814371" y="1593743"/>
            <a:ext cx="25221" cy="9181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580112" y="1677989"/>
            <a:ext cx="515888" cy="913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372200" y="1902141"/>
            <a:ext cx="712588" cy="3633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04" name="Straight Arrow Connector 21503"/>
          <p:cNvCxnSpPr/>
          <p:nvPr/>
        </p:nvCxnSpPr>
        <p:spPr>
          <a:xfrm>
            <a:off x="5501654" y="2677721"/>
            <a:ext cx="177827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22" name="Straight Arrow Connector 21521"/>
          <p:cNvCxnSpPr/>
          <p:nvPr/>
        </p:nvCxnSpPr>
        <p:spPr>
          <a:xfrm>
            <a:off x="5580112" y="3751262"/>
            <a:ext cx="1121169" cy="45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24" name="Straight Arrow Connector 21523"/>
          <p:cNvCxnSpPr/>
          <p:nvPr/>
        </p:nvCxnSpPr>
        <p:spPr>
          <a:xfrm flipH="1" flipV="1">
            <a:off x="5180013" y="3751263"/>
            <a:ext cx="1768251" cy="1040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62750" y="4479108"/>
            <a:ext cx="1219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6831793"/>
      </p:ext>
    </p:extLst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90000"/>
              </a:spcBef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10000"/>
              </a:spcBef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0"/>
              </a:spcBef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6" name="Content Placeholder 9"/>
          <p:cNvSpPr txBox="1">
            <a:spLocks/>
          </p:cNvSpPr>
          <p:nvPr/>
        </p:nvSpPr>
        <p:spPr bwMode="auto">
          <a:xfrm>
            <a:off x="182880" y="117522"/>
            <a:ext cx="8853170" cy="45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en-US" sz="2400" b="1" dirty="0" smtClean="0">
                <a:latin typeface="Arial" pitchFamily="34" charset="0"/>
              </a:rPr>
              <a:t>OVERVIEW ANALYSIS</a:t>
            </a:r>
            <a:endParaRPr lang="en-ZA" altLang="en-US" sz="2400" b="1" dirty="0" smtClean="0">
              <a:latin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458968"/>
              </p:ext>
            </p:extLst>
          </p:nvPr>
        </p:nvGraphicFramePr>
        <p:xfrm>
          <a:off x="91440" y="571500"/>
          <a:ext cx="8944610" cy="5354149"/>
        </p:xfrm>
        <a:graphic>
          <a:graphicData uri="http://schemas.openxmlformats.org/drawingml/2006/table">
            <a:tbl>
              <a:tblPr firstRow="1" bandRow="1"/>
              <a:tblGrid>
                <a:gridCol w="2157159"/>
                <a:gridCol w="2124794"/>
                <a:gridCol w="2223296"/>
                <a:gridCol w="2439361"/>
              </a:tblGrid>
              <a:tr h="374637">
                <a:tc gridSpan="4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2000" dirty="0" smtClean="0"/>
                        <a:t>DHA APP PLAN TARGETS</a:t>
                      </a:r>
                      <a:endParaRPr lang="en-ZA" sz="2000" dirty="0"/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2000" dirty="0"/>
                    </a:p>
                  </a:txBody>
                  <a:tcPr/>
                </a:tc>
              </a:tr>
              <a:tr h="86467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ANNUAL</a:t>
                      </a:r>
                      <a:r>
                        <a:rPr lang="en-ZA" sz="18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(APRIL 2016– MAR</a:t>
                      </a:r>
                      <a:r>
                        <a:rPr lang="en-ZA" sz="1800" baseline="0" dirty="0" smtClean="0">
                          <a:latin typeface="Arial Narrow" panose="020B0606020202030204" pitchFamily="34" charset="0"/>
                        </a:rPr>
                        <a:t> 2017</a:t>
                      </a:r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PERFORMANCE STATUS</a:t>
                      </a:r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ANNUAL</a:t>
                      </a:r>
                      <a:r>
                        <a:rPr lang="en-ZA" sz="18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(APRIL 2017– MAR</a:t>
                      </a:r>
                      <a:r>
                        <a:rPr lang="en-ZA" sz="1800" baseline="0" dirty="0" smtClean="0">
                          <a:latin typeface="Arial Narrow" panose="020B0606020202030204" pitchFamily="34" charset="0"/>
                        </a:rPr>
                        <a:t> 2018)</a:t>
                      </a:r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PERFORMANCE STATUS</a:t>
                      </a:r>
                    </a:p>
                    <a:p>
                      <a:pPr algn="ctr"/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404372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en-US" sz="1200" b="0" dirty="0" smtClean="0">
                          <a:latin typeface="Arial" pitchFamily="34" charset="0"/>
                          <a:cs typeface="Arial" pitchFamily="34" charset="0"/>
                        </a:rPr>
                        <a:t>100% Of detected employers in contravention of the Immigration Act (Act 13 of 2002) charged </a:t>
                      </a:r>
                      <a:endParaRPr lang="en-ZA" sz="1200" b="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Q1Target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= 24/24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 0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Q2 Target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=  31/31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 0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Q3 Target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 = 33/33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  0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Q4 Target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= 24/24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  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sng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sng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Overall Provincial Performance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= 112/112 (100%)</a:t>
                      </a:r>
                      <a:endParaRPr lang="en-US" sz="1100" b="1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1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en-US" sz="1200" b="0" dirty="0" smtClean="0">
                          <a:latin typeface="Arial" pitchFamily="34" charset="0"/>
                          <a:cs typeface="Arial" pitchFamily="34" charset="0"/>
                        </a:rPr>
                        <a:t>100% Of detected employers in contravention of the Immigration Act (Act 13 of 2002) charged </a:t>
                      </a:r>
                      <a:endParaRPr lang="en-ZA" sz="1200" b="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indent="0" algn="l" eaLnBrk="1" hangingPunct="1">
                        <a:buFont typeface="Arial" pitchFamily="34" charset="0"/>
                        <a:buNone/>
                      </a:pPr>
                      <a:endParaRPr lang="en-US" sz="1400" b="1" dirty="0" smtClean="0">
                        <a:solidFill>
                          <a:srgbClr val="006600"/>
                        </a:solidFill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Q1Target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 = 100%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=  26/26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0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sng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indent="0" algn="l" eaLnBrk="1" hangingPunct="1">
                        <a:buFont typeface="Arial" pitchFamily="34" charset="0"/>
                        <a:buNone/>
                      </a:pPr>
                      <a:endParaRPr lang="en-US" sz="1400" b="1" dirty="0" smtClean="0">
                        <a:solidFill>
                          <a:srgbClr val="006600"/>
                        </a:solidFill>
                      </a:endParaRPr>
                    </a:p>
                  </a:txBody>
                  <a:tcPr marL="91445" marR="91445" marT="45667" marB="45667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02450" y="6371277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02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90000"/>
              </a:spcBef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10000"/>
              </a:spcBef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0"/>
              </a:spcBef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6" name="Content Placeholder 9"/>
          <p:cNvSpPr txBox="1">
            <a:spLocks/>
          </p:cNvSpPr>
          <p:nvPr/>
        </p:nvSpPr>
        <p:spPr bwMode="auto">
          <a:xfrm>
            <a:off x="182880" y="117522"/>
            <a:ext cx="8853170" cy="45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en-US" sz="2400" b="1" dirty="0" smtClean="0">
                <a:latin typeface="Arial" pitchFamily="34" charset="0"/>
              </a:rPr>
              <a:t>OVERVIEW ANALYSIS</a:t>
            </a:r>
            <a:endParaRPr lang="en-ZA" altLang="en-US" sz="2400" b="1" dirty="0" smtClean="0">
              <a:latin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446618"/>
              </p:ext>
            </p:extLst>
          </p:nvPr>
        </p:nvGraphicFramePr>
        <p:xfrm>
          <a:off x="91440" y="571500"/>
          <a:ext cx="8944610" cy="5354149"/>
        </p:xfrm>
        <a:graphic>
          <a:graphicData uri="http://schemas.openxmlformats.org/drawingml/2006/table">
            <a:tbl>
              <a:tblPr firstRow="1" bandRow="1"/>
              <a:tblGrid>
                <a:gridCol w="2157159"/>
                <a:gridCol w="2240274"/>
                <a:gridCol w="2107816"/>
                <a:gridCol w="2439361"/>
              </a:tblGrid>
              <a:tr h="374637">
                <a:tc gridSpan="4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2000" dirty="0" smtClean="0"/>
                        <a:t>DHA APP PLAN TARGETS</a:t>
                      </a:r>
                      <a:endParaRPr lang="en-ZA" sz="2000" dirty="0"/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2000" dirty="0"/>
                    </a:p>
                  </a:txBody>
                  <a:tcPr/>
                </a:tc>
              </a:tr>
              <a:tr h="27927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ANNUAL</a:t>
                      </a:r>
                      <a:r>
                        <a:rPr lang="en-ZA" sz="18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(APRIL 2016– MAR</a:t>
                      </a:r>
                      <a:r>
                        <a:rPr lang="en-ZA" sz="1800" baseline="0" dirty="0" smtClean="0">
                          <a:latin typeface="Arial Narrow" panose="020B0606020202030204" pitchFamily="34" charset="0"/>
                        </a:rPr>
                        <a:t> 2017</a:t>
                      </a:r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PERFORMANCE STATUS</a:t>
                      </a:r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ANNUAL</a:t>
                      </a:r>
                      <a:r>
                        <a:rPr lang="en-ZA" sz="18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(APRIL 2017– MAR</a:t>
                      </a:r>
                      <a:r>
                        <a:rPr lang="en-ZA" sz="1800" baseline="0" dirty="0" smtClean="0">
                          <a:latin typeface="Arial Narrow" panose="020B0606020202030204" pitchFamily="34" charset="0"/>
                        </a:rPr>
                        <a:t> 2018</a:t>
                      </a:r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PERFORMANCE STATUS</a:t>
                      </a:r>
                    </a:p>
                    <a:p>
                      <a:pPr algn="ctr"/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404372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en-US" sz="1200" b="0" dirty="0" smtClean="0">
                          <a:latin typeface="Arial" pitchFamily="34" charset="0"/>
                          <a:cs typeface="Arial" pitchFamily="34" charset="0"/>
                        </a:rPr>
                        <a:t>100% Of detected transgressors in contravention of the Immigration Act (Act 13 of 2002) charged </a:t>
                      </a:r>
                      <a:endParaRPr lang="en-ZA" sz="1200" b="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Q1Target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=  700/700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  0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= 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Q2 Target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=  605/605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 0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= 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Q3 Target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 = 383/383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 0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= 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Q4 Target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=  398/398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                = 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sng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sng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Overall Provincial Performance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= 2086/2086 (100%</a:t>
                      </a:r>
                      <a:r>
                        <a:rPr lang="en-US" sz="11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)</a:t>
                      </a:r>
                      <a:endParaRPr lang="en-ZA" sz="11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en-US" sz="1200" b="0" dirty="0" smtClean="0">
                          <a:latin typeface="Arial" pitchFamily="34" charset="0"/>
                          <a:cs typeface="Arial" pitchFamily="34" charset="0"/>
                        </a:rPr>
                        <a:t>100% Of detected transgressors in contravention of the Immigration Act (Act 13 of 2002) charged </a:t>
                      </a:r>
                      <a:endParaRPr lang="en-ZA" sz="1200" b="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indent="0" algn="l" eaLnBrk="1" hangingPunct="1">
                        <a:buFont typeface="Arial" pitchFamily="34" charset="0"/>
                        <a:buNone/>
                      </a:pPr>
                      <a:endParaRPr lang="en-US" sz="1400" b="1" dirty="0" smtClean="0">
                        <a:solidFill>
                          <a:srgbClr val="006600"/>
                        </a:solidFill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Q1Target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 = 100%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=  392/392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 0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sng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indent="0" algn="l" eaLnBrk="1" hangingPunct="1">
                        <a:buFont typeface="Arial" pitchFamily="34" charset="0"/>
                        <a:buNone/>
                      </a:pPr>
                      <a:endParaRPr lang="en-US" sz="1400" b="1" dirty="0" smtClean="0">
                        <a:solidFill>
                          <a:srgbClr val="006600"/>
                        </a:solidFill>
                      </a:endParaRPr>
                    </a:p>
                  </a:txBody>
                  <a:tcPr marL="91445" marR="91445" marT="45667" marB="45667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02450" y="6356350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4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90000"/>
              </a:spcBef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10000"/>
              </a:spcBef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0"/>
              </a:spcBef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6" name="Content Placeholder 9"/>
          <p:cNvSpPr txBox="1">
            <a:spLocks/>
          </p:cNvSpPr>
          <p:nvPr/>
        </p:nvSpPr>
        <p:spPr bwMode="auto">
          <a:xfrm>
            <a:off x="182880" y="117522"/>
            <a:ext cx="8853170" cy="45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en-US" sz="2400" b="1" dirty="0" smtClean="0">
                <a:latin typeface="Arial" pitchFamily="34" charset="0"/>
              </a:rPr>
              <a:t>OVERVIEW ANALYSIS</a:t>
            </a:r>
            <a:endParaRPr lang="en-ZA" altLang="en-US" sz="2400" b="1" dirty="0" smtClean="0">
              <a:latin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931064"/>
              </p:ext>
            </p:extLst>
          </p:nvPr>
        </p:nvGraphicFramePr>
        <p:xfrm>
          <a:off x="91440" y="571500"/>
          <a:ext cx="8944610" cy="5354149"/>
        </p:xfrm>
        <a:graphic>
          <a:graphicData uri="http://schemas.openxmlformats.org/drawingml/2006/table">
            <a:tbl>
              <a:tblPr firstRow="1" bandRow="1"/>
              <a:tblGrid>
                <a:gridCol w="2157159"/>
                <a:gridCol w="2124794"/>
                <a:gridCol w="2223296"/>
                <a:gridCol w="2439361"/>
              </a:tblGrid>
              <a:tr h="374637">
                <a:tc gridSpan="4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2000" dirty="0" smtClean="0"/>
                        <a:t>DHA APP PLAN TARGETS</a:t>
                      </a:r>
                      <a:endParaRPr lang="en-ZA" sz="2000" dirty="0"/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2000" dirty="0"/>
                    </a:p>
                  </a:txBody>
                  <a:tcPr/>
                </a:tc>
              </a:tr>
              <a:tr h="86467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ANNUAL</a:t>
                      </a:r>
                      <a:r>
                        <a:rPr lang="en-ZA" sz="18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(APRIL 2016– MAR</a:t>
                      </a:r>
                      <a:r>
                        <a:rPr lang="en-ZA" sz="1800" baseline="0" dirty="0" smtClean="0">
                          <a:latin typeface="Arial Narrow" panose="020B0606020202030204" pitchFamily="34" charset="0"/>
                        </a:rPr>
                        <a:t> 2017</a:t>
                      </a:r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PERFORMANCE STATUS</a:t>
                      </a:r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ANNUAL</a:t>
                      </a:r>
                      <a:r>
                        <a:rPr lang="en-ZA" sz="18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(APRIL 2017– MAR</a:t>
                      </a:r>
                      <a:r>
                        <a:rPr lang="en-ZA" sz="1800" baseline="0" dirty="0" smtClean="0">
                          <a:latin typeface="Arial Narrow" panose="020B0606020202030204" pitchFamily="34" charset="0"/>
                        </a:rPr>
                        <a:t> 2018</a:t>
                      </a:r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PERFORMANCE STATUS</a:t>
                      </a:r>
                    </a:p>
                    <a:p>
                      <a:pPr algn="ctr"/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404372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en-US" sz="1200" b="0" dirty="0" smtClean="0">
                          <a:latin typeface="Arial" pitchFamily="34" charset="0"/>
                          <a:cs typeface="Arial" pitchFamily="34" charset="0"/>
                        </a:rPr>
                        <a:t>100% Of undocumented foreigners deported within 30 calendar days (Direct Deportations)</a:t>
                      </a:r>
                      <a:endParaRPr lang="en-ZA" sz="1200" b="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Q1Target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=  68/68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  0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Q2 Target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=  47/47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Q3 Target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 =  6/6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  0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Q4 Target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= 16/16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  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sng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sng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Overall Provincial Performance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= 137/137 (100%)</a:t>
                      </a:r>
                      <a:endParaRPr lang="en-US" sz="1100" b="1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en-US" sz="1200" b="0" dirty="0" smtClean="0">
                          <a:latin typeface="Arial" pitchFamily="34" charset="0"/>
                          <a:cs typeface="Arial" pitchFamily="34" charset="0"/>
                        </a:rPr>
                        <a:t>100% Of undocumented foreigners deported within 30 calendar days (Direct Deportations)</a:t>
                      </a:r>
                      <a:endParaRPr lang="en-ZA" sz="1200" b="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indent="0" algn="l" eaLnBrk="1" hangingPunct="1">
                        <a:buFont typeface="Arial" pitchFamily="34" charset="0"/>
                        <a:buNone/>
                      </a:pPr>
                      <a:endParaRPr lang="en-US" sz="1200" b="1" dirty="0" smtClean="0">
                        <a:solidFill>
                          <a:srgbClr val="006600"/>
                        </a:solidFill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Q1Target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 = 100%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=  40/40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 0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sng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1445" marR="91445" marT="45667" marB="45667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02450" y="6356350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84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90000"/>
              </a:spcBef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10000"/>
              </a:spcBef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0"/>
              </a:spcBef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6" name="Content Placeholder 9"/>
          <p:cNvSpPr txBox="1">
            <a:spLocks/>
          </p:cNvSpPr>
          <p:nvPr/>
        </p:nvSpPr>
        <p:spPr bwMode="auto">
          <a:xfrm>
            <a:off x="182880" y="117522"/>
            <a:ext cx="8853170" cy="45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en-US" sz="2400" b="1" dirty="0" smtClean="0">
                <a:latin typeface="Arial" pitchFamily="34" charset="0"/>
              </a:rPr>
              <a:t>OVERVIEW ANALYSIS</a:t>
            </a:r>
            <a:endParaRPr lang="en-ZA" altLang="en-US" sz="2400" b="1" dirty="0" smtClean="0">
              <a:latin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109462"/>
              </p:ext>
            </p:extLst>
          </p:nvPr>
        </p:nvGraphicFramePr>
        <p:xfrm>
          <a:off x="91440" y="571500"/>
          <a:ext cx="8944610" cy="5354149"/>
        </p:xfrm>
        <a:graphic>
          <a:graphicData uri="http://schemas.openxmlformats.org/drawingml/2006/table">
            <a:tbl>
              <a:tblPr firstRow="1" bandRow="1"/>
              <a:tblGrid>
                <a:gridCol w="2157159"/>
                <a:gridCol w="2240274"/>
                <a:gridCol w="2107816"/>
                <a:gridCol w="2439361"/>
              </a:tblGrid>
              <a:tr h="374637">
                <a:tc gridSpan="4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2000" dirty="0" smtClean="0"/>
                        <a:t>DHA APP PLAN TARGETS</a:t>
                      </a:r>
                      <a:endParaRPr lang="en-ZA" sz="2000" dirty="0"/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2000" dirty="0"/>
                    </a:p>
                  </a:txBody>
                  <a:tcPr/>
                </a:tc>
              </a:tr>
              <a:tr h="86467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ANNUAL</a:t>
                      </a:r>
                      <a:r>
                        <a:rPr lang="en-ZA" sz="18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(APRIL 2016– MAR</a:t>
                      </a:r>
                      <a:r>
                        <a:rPr lang="en-ZA" sz="1800" baseline="0" dirty="0" smtClean="0">
                          <a:latin typeface="Arial Narrow" panose="020B0606020202030204" pitchFamily="34" charset="0"/>
                        </a:rPr>
                        <a:t> 2017</a:t>
                      </a:r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PERFORMANCE STATUS</a:t>
                      </a:r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ANNUAL</a:t>
                      </a:r>
                      <a:r>
                        <a:rPr lang="en-ZA" sz="18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(APRIL 2017– MAR</a:t>
                      </a:r>
                      <a:r>
                        <a:rPr lang="en-ZA" sz="1800" baseline="0" dirty="0" smtClean="0">
                          <a:latin typeface="Arial Narrow" panose="020B0606020202030204" pitchFamily="34" charset="0"/>
                        </a:rPr>
                        <a:t> 2018</a:t>
                      </a:r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PERFORMANCE STATUS</a:t>
                      </a:r>
                    </a:p>
                    <a:p>
                      <a:pPr algn="ctr"/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404372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en-US" sz="1200" b="0" dirty="0" smtClean="0">
                          <a:latin typeface="Arial" pitchFamily="34" charset="0"/>
                          <a:cs typeface="Arial" pitchFamily="34" charset="0"/>
                        </a:rPr>
                        <a:t>100% Of Detected undocumented foreigners transferred to Lindela within 20  calendar days</a:t>
                      </a:r>
                      <a:endParaRPr lang="en-ZA" sz="1200" b="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Q1Target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=  314/314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 0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Q2 Target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= 348/348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 0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Q3 Target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 =  84/84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Q4 Target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= 95/95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  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sng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sng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Overall Provincial Performance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= 841/841 (100%)</a:t>
                      </a:r>
                      <a:endParaRPr lang="en-US" sz="1100" b="1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en-US" sz="1200" b="0" dirty="0" smtClean="0">
                          <a:latin typeface="Arial" pitchFamily="34" charset="0"/>
                          <a:cs typeface="Arial" pitchFamily="34" charset="0"/>
                        </a:rPr>
                        <a:t>100% Of Detected undocumented foreigners transferred to Lindela within 20  calendar days</a:t>
                      </a:r>
                      <a:endParaRPr lang="en-ZA" sz="1200" b="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indent="0" algn="l" eaLnBrk="1" hangingPunct="1">
                        <a:buFont typeface="Arial" pitchFamily="34" charset="0"/>
                        <a:buNone/>
                      </a:pPr>
                      <a:endParaRPr lang="en-US" sz="1400" b="1" dirty="0" smtClean="0">
                        <a:solidFill>
                          <a:srgbClr val="006600"/>
                        </a:solidFill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Q1Target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 = 100%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=  192/192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 0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sng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indent="0" algn="l" eaLnBrk="1" hangingPunct="1">
                        <a:buFont typeface="Arial" pitchFamily="34" charset="0"/>
                        <a:buNone/>
                      </a:pPr>
                      <a:endParaRPr lang="en-US" sz="1400" b="1" dirty="0" smtClean="0">
                        <a:solidFill>
                          <a:srgbClr val="006600"/>
                        </a:solidFill>
                      </a:endParaRPr>
                    </a:p>
                  </a:txBody>
                  <a:tcPr marL="91445" marR="91445" marT="45667" marB="45667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02450" y="6359401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2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90000"/>
              </a:spcBef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10000"/>
              </a:spcBef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0"/>
              </a:spcBef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6" name="Content Placeholder 9"/>
          <p:cNvSpPr txBox="1">
            <a:spLocks/>
          </p:cNvSpPr>
          <p:nvPr/>
        </p:nvSpPr>
        <p:spPr bwMode="auto">
          <a:xfrm>
            <a:off x="182880" y="117522"/>
            <a:ext cx="8853170" cy="45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en-US" sz="2400" b="1" dirty="0" smtClean="0">
                <a:latin typeface="Arial" pitchFamily="34" charset="0"/>
              </a:rPr>
              <a:t>OVERVIEW ANALYSIS</a:t>
            </a:r>
            <a:endParaRPr lang="en-ZA" altLang="en-US" sz="2400" b="1" dirty="0" smtClean="0">
              <a:latin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467613"/>
              </p:ext>
            </p:extLst>
          </p:nvPr>
        </p:nvGraphicFramePr>
        <p:xfrm>
          <a:off x="91440" y="571500"/>
          <a:ext cx="8944610" cy="5354149"/>
        </p:xfrm>
        <a:graphic>
          <a:graphicData uri="http://schemas.openxmlformats.org/drawingml/2006/table">
            <a:tbl>
              <a:tblPr firstRow="1" bandRow="1"/>
              <a:tblGrid>
                <a:gridCol w="2157159"/>
                <a:gridCol w="2124794"/>
                <a:gridCol w="2223296"/>
                <a:gridCol w="2439361"/>
              </a:tblGrid>
              <a:tr h="374637">
                <a:tc gridSpan="4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2000" dirty="0" smtClean="0"/>
                        <a:t>DHA APP PLAN TARGETS</a:t>
                      </a:r>
                      <a:endParaRPr lang="en-ZA" sz="2000" dirty="0"/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2000" dirty="0"/>
                    </a:p>
                  </a:txBody>
                  <a:tcPr/>
                </a:tc>
              </a:tr>
              <a:tr h="86467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ANNUAL</a:t>
                      </a:r>
                      <a:r>
                        <a:rPr lang="en-ZA" sz="18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(APRIL 2016– MAR</a:t>
                      </a:r>
                      <a:r>
                        <a:rPr lang="en-ZA" sz="1800" baseline="0" dirty="0" smtClean="0">
                          <a:latin typeface="Arial Narrow" panose="020B0606020202030204" pitchFamily="34" charset="0"/>
                        </a:rPr>
                        <a:t> 2017</a:t>
                      </a:r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PERFORMANCE STATUS</a:t>
                      </a:r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ANNUAL</a:t>
                      </a:r>
                      <a:r>
                        <a:rPr lang="en-ZA" sz="18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(APRIL 2017– MAR</a:t>
                      </a:r>
                      <a:r>
                        <a:rPr lang="en-ZA" sz="1800" baseline="0" dirty="0" smtClean="0">
                          <a:latin typeface="Arial Narrow" panose="020B0606020202030204" pitchFamily="34" charset="0"/>
                        </a:rPr>
                        <a:t> 2018</a:t>
                      </a:r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>
                          <a:latin typeface="Arial Narrow" panose="020B0606020202030204" pitchFamily="34" charset="0"/>
                        </a:rPr>
                        <a:t>PERFORMANCE STATUS</a:t>
                      </a:r>
                    </a:p>
                    <a:p>
                      <a:pPr algn="ctr"/>
                      <a:endParaRPr lang="en-ZA" sz="1800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404372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en-US" sz="1200" b="0" dirty="0" smtClean="0">
                          <a:latin typeface="Arial" pitchFamily="34" charset="0"/>
                          <a:cs typeface="Arial" pitchFamily="34" charset="0"/>
                        </a:rPr>
                        <a:t>80% of Detected fraudulent marriages &amp; marriage of convenience cases finalised  </a:t>
                      </a:r>
                      <a:r>
                        <a:rPr lang="en-US" altLang="en-US" sz="1200" b="0" i="1" dirty="0" smtClean="0">
                          <a:latin typeface="Arial" pitchFamily="34" charset="0"/>
                          <a:cs typeface="Arial" pitchFamily="34" charset="0"/>
                        </a:rPr>
                        <a:t>(investigation and recommendation submitted) </a:t>
                      </a:r>
                      <a:r>
                        <a:rPr lang="en-US" altLang="en-US" sz="1200" b="0" dirty="0" smtClean="0">
                          <a:latin typeface="Arial" pitchFamily="34" charset="0"/>
                          <a:cs typeface="Arial" pitchFamily="34" charset="0"/>
                        </a:rPr>
                        <a:t>within 60 days</a:t>
                      </a:r>
                      <a:endParaRPr lang="en-ZA" sz="1200" b="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Q1Target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 =  80%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= 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 0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Q2 Target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= 80%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=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0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Q3 Target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 = 80%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 =  1/1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   0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Q4 Target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= 80%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= 3/3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sng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sng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Overall Provincial Performance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= 4/4 (100%)</a:t>
                      </a:r>
                      <a:endParaRPr lang="en-US" sz="1100" b="1" i="0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en-US" sz="1200" b="0" dirty="0" smtClean="0">
                          <a:latin typeface="Arial" pitchFamily="34" charset="0"/>
                          <a:cs typeface="Arial" pitchFamily="34" charset="0"/>
                        </a:rPr>
                        <a:t>80% of Detected fraudulent marriages &amp; marriage of convenience cases finalised  </a:t>
                      </a:r>
                      <a:r>
                        <a:rPr lang="en-US" altLang="en-US" sz="1200" b="0" i="1" dirty="0" smtClean="0">
                          <a:latin typeface="Arial" pitchFamily="34" charset="0"/>
                          <a:cs typeface="Arial" pitchFamily="34" charset="0"/>
                        </a:rPr>
                        <a:t>(investigation and recommendation submitted) </a:t>
                      </a:r>
                      <a:r>
                        <a:rPr lang="en-US" altLang="en-US" sz="1200" b="0" dirty="0" smtClean="0">
                          <a:latin typeface="Arial" pitchFamily="34" charset="0"/>
                          <a:cs typeface="Arial" pitchFamily="34" charset="0"/>
                        </a:rPr>
                        <a:t>within 60 days</a:t>
                      </a:r>
                      <a:endParaRPr lang="en-ZA" sz="1200" b="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indent="0" algn="l" eaLnBrk="1" hangingPunct="1">
                        <a:buFont typeface="Arial" pitchFamily="34" charset="0"/>
                        <a:buNone/>
                      </a:pPr>
                      <a:endParaRPr lang="en-US" sz="1400" b="1" dirty="0" smtClean="0">
                        <a:solidFill>
                          <a:srgbClr val="006600"/>
                        </a:solidFill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Q1Target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 = 80%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= 1/1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 0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sng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indent="0" algn="l" eaLnBrk="1" hangingPunct="1">
                        <a:buFont typeface="Arial" pitchFamily="34" charset="0"/>
                        <a:buNone/>
                      </a:pPr>
                      <a:endParaRPr lang="en-US" sz="1400" b="1" dirty="0" smtClean="0">
                        <a:solidFill>
                          <a:srgbClr val="006600"/>
                        </a:solidFill>
                      </a:endParaRPr>
                    </a:p>
                  </a:txBody>
                  <a:tcPr marL="91445" marR="91445" marT="45667" marB="45667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02450" y="6356350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63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35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Table of Contents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287924"/>
              </p:ext>
            </p:extLst>
          </p:nvPr>
        </p:nvGraphicFramePr>
        <p:xfrm>
          <a:off x="80010" y="697231"/>
          <a:ext cx="8961120" cy="5086052"/>
        </p:xfrm>
        <a:graphic>
          <a:graphicData uri="http://schemas.openxmlformats.org/drawingml/2006/table">
            <a:tbl>
              <a:tblPr/>
              <a:tblGrid>
                <a:gridCol w="7416855"/>
                <a:gridCol w="1544265"/>
              </a:tblGrid>
              <a:tr h="40508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Z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CONTENT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4" marB="45704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Z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SLIDE NO.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468097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100%  of detected employers charged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100% of detected transgressors of departmental legislation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100%  of  detected undocumented foreigners deported (direct deportations)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100% of detected undocumented foreigners  transferred  to Lindela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80% of detected fraudulent marriages &amp; marriages of convenience cases finalised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100% of valid invoices settled within 30 days</a:t>
                      </a:r>
                    </a:p>
                  </a:txBody>
                  <a:tcPr marL="91427" marR="91427" marT="45704" marB="45704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30</a:t>
                      </a:r>
                    </a:p>
                  </a:txBody>
                  <a:tcPr marL="91427" marR="91427"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90706" y="6335651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88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90000"/>
              </a:spcBef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10000"/>
              </a:spcBef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0"/>
              </a:spcBef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­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6" name="Content Placeholder 9"/>
          <p:cNvSpPr txBox="1">
            <a:spLocks/>
          </p:cNvSpPr>
          <p:nvPr/>
        </p:nvSpPr>
        <p:spPr bwMode="auto">
          <a:xfrm>
            <a:off x="182880" y="117522"/>
            <a:ext cx="8853170" cy="357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altLang="en-US" sz="2000" b="1" dirty="0" smtClean="0">
                <a:latin typeface="Arial" pitchFamily="34" charset="0"/>
              </a:rPr>
              <a:t>OVERVIEW ANALYSIS</a:t>
            </a:r>
            <a:endParaRPr lang="en-ZA" altLang="en-US" sz="2000" b="1" dirty="0" smtClean="0">
              <a:latin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551498"/>
              </p:ext>
            </p:extLst>
          </p:nvPr>
        </p:nvGraphicFramePr>
        <p:xfrm>
          <a:off x="91440" y="583375"/>
          <a:ext cx="9277149" cy="5436185"/>
        </p:xfrm>
        <a:graphic>
          <a:graphicData uri="http://schemas.openxmlformats.org/drawingml/2006/table">
            <a:tbl>
              <a:tblPr firstRow="1" bandRow="1"/>
              <a:tblGrid>
                <a:gridCol w="2157159"/>
                <a:gridCol w="2457333"/>
                <a:gridCol w="2223296"/>
                <a:gridCol w="2439361"/>
              </a:tblGrid>
              <a:tr h="389439">
                <a:tc gridSpan="4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2000" dirty="0" smtClean="0"/>
                        <a:t>DHA APP PLAN TARGETS</a:t>
                      </a:r>
                      <a:endParaRPr lang="en-ZA" sz="2000" dirty="0"/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Z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2000" dirty="0"/>
                    </a:p>
                  </a:txBody>
                  <a:tcPr/>
                </a:tc>
              </a:tr>
              <a:tr h="59007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ANNUAL</a:t>
                      </a:r>
                      <a:r>
                        <a:rPr lang="en-ZA" sz="16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(APRIL 2016– MAR</a:t>
                      </a:r>
                      <a:r>
                        <a:rPr lang="en-ZA" sz="1600" baseline="0" dirty="0" smtClean="0">
                          <a:latin typeface="Arial Narrow" panose="020B0606020202030204" pitchFamily="34" charset="0"/>
                        </a:rPr>
                        <a:t> 2017</a:t>
                      </a:r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PERFORMANCE STATUS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ANNUAL</a:t>
                      </a:r>
                      <a:r>
                        <a:rPr lang="en-ZA" sz="16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(APRIL 2017– MAR</a:t>
                      </a:r>
                      <a:r>
                        <a:rPr lang="en-ZA" sz="1600" baseline="0" dirty="0" smtClean="0">
                          <a:latin typeface="Arial Narrow" panose="020B0606020202030204" pitchFamily="34" charset="0"/>
                        </a:rPr>
                        <a:t> 2018</a:t>
                      </a:r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>
                          <a:latin typeface="Arial Narrow" panose="020B0606020202030204" pitchFamily="34" charset="0"/>
                        </a:rPr>
                        <a:t>PERFORMANCE STATUS</a:t>
                      </a:r>
                    </a:p>
                    <a:p>
                      <a:pPr algn="ctr"/>
                      <a:endParaRPr lang="en-ZA" sz="1600" dirty="0">
                        <a:latin typeface="Arial Narrow" panose="020B0606020202030204" pitchFamily="34" charset="0"/>
                      </a:endParaRPr>
                    </a:p>
                  </a:txBody>
                  <a:tcPr marL="91445" marR="91445" marT="45667" marB="45667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437477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altLang="en-US" sz="1200" b="0" dirty="0" smtClean="0">
                          <a:latin typeface="Arial" pitchFamily="34" charset="0"/>
                          <a:cs typeface="Arial" pitchFamily="34" charset="0"/>
                        </a:rPr>
                        <a:t>100% of valid invoices settled within 30 days of certification</a:t>
                      </a:r>
                      <a:endParaRPr lang="en-ZA" sz="1200" b="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Q1Target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=  225/226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 (1)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= 99,56%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Q2 Target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= 280/280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 0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Q3 Target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 = 325/325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 0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= 100%</a:t>
                      </a:r>
                      <a:endParaRPr lang="en-US" sz="11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Q4 Target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= 210/210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                = 100%</a:t>
                      </a:r>
                      <a:endParaRPr lang="en-US" sz="1100" b="1" i="0" u="sng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Overall Provincial Performance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sng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= 1031/1032  (99,9%)</a:t>
                      </a:r>
                      <a:endParaRPr lang="en-ZA" sz="11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NB: Non performance in quarter</a:t>
                      </a:r>
                      <a:r>
                        <a:rPr lang="en-ZA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1 was due to BAS shutdown from 16 March 2016 and orders were generated at Head Office. Suppliers details changed without updating National Treasury. (Time delay of system interface between DHA &amp; NT)</a:t>
                      </a:r>
                      <a:endParaRPr lang="en-ZA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en-US" sz="1200" b="0" dirty="0" smtClean="0">
                          <a:latin typeface="Arial" pitchFamily="34" charset="0"/>
                          <a:cs typeface="Arial" pitchFamily="34" charset="0"/>
                        </a:rPr>
                        <a:t>100% of valid invoices settled within 30 days of certification</a:t>
                      </a:r>
                      <a:endParaRPr lang="en-ZA" sz="1200" b="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indent="0" algn="l" eaLnBrk="1" hangingPunct="1">
                        <a:buFont typeface="Arial" pitchFamily="34" charset="0"/>
                        <a:buNone/>
                      </a:pPr>
                      <a:endParaRPr lang="en-US" sz="1400" b="1" dirty="0" smtClean="0">
                        <a:solidFill>
                          <a:srgbClr val="006600"/>
                        </a:solidFill>
                      </a:endParaRPr>
                    </a:p>
                  </a:txBody>
                  <a:tcPr marL="91445" marR="91445" marT="45667" marB="45667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Q1Target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   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Actual Performance  =  239/239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Variance                    = 0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sng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% achieved                = 100%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indent="0" algn="l" eaLnBrk="1" hangingPunct="1">
                        <a:buFont typeface="Arial" pitchFamily="34" charset="0"/>
                        <a:buNone/>
                      </a:pPr>
                      <a:endParaRPr lang="en-US" sz="1400" b="1" dirty="0" smtClean="0">
                        <a:solidFill>
                          <a:srgbClr val="006600"/>
                        </a:solidFill>
                      </a:endParaRPr>
                    </a:p>
                  </a:txBody>
                  <a:tcPr marL="91445" marR="91445" marT="45667" marB="45667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33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02450" y="6371277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63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9" y="114618"/>
            <a:ext cx="8903971" cy="492443"/>
          </a:xfrm>
          <a:prstGeom prst="rect">
            <a:avLst/>
          </a:prstGeom>
          <a:solidFill>
            <a:srgbClr val="00FF00"/>
          </a:solidFill>
        </p:spPr>
        <p:txBody>
          <a:bodyPr wrap="square" lIns="0" tIns="0" rIns="0" bIns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STAFF PROFILE</a:t>
            </a:r>
          </a:p>
        </p:txBody>
      </p:sp>
      <p:graphicFrame>
        <p:nvGraphicFramePr>
          <p:cNvPr id="5" name="Group 6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595276"/>
              </p:ext>
            </p:extLst>
          </p:nvPr>
        </p:nvGraphicFramePr>
        <p:xfrm>
          <a:off x="114299" y="731519"/>
          <a:ext cx="8903971" cy="5136700"/>
        </p:xfrm>
        <a:graphic>
          <a:graphicData uri="http://schemas.openxmlformats.org/drawingml/2006/table">
            <a:tbl>
              <a:tblPr/>
              <a:tblGrid>
                <a:gridCol w="1519550"/>
                <a:gridCol w="1697320"/>
                <a:gridCol w="1533462"/>
                <a:gridCol w="1296949"/>
                <a:gridCol w="1479358"/>
                <a:gridCol w="1377332"/>
              </a:tblGrid>
              <a:tr h="33506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LEVEL 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FEMALE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5845" marR="45845" marT="0" marB="0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DISABILITY </a:t>
                      </a:r>
                    </a:p>
                  </a:txBody>
                  <a:tcPr marL="45845" marR="45845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MALE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5845" marR="45845" marT="0" marB="0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DISABILITY </a:t>
                      </a:r>
                    </a:p>
                  </a:txBody>
                  <a:tcPr marL="45845" marR="45845" marT="0" marB="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5845" marR="45845" marT="0" marB="0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5153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5845" marR="45845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5845" marR="45845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19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5845" marR="45845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2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5845" marR="45845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19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163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5845" marR="45845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95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2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5845" marR="45845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258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19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5845" marR="45845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2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5845" marR="45845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19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5845" marR="45845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5845" marR="45845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19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5845" marR="45845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5845" marR="45845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19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5845" marR="45845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5845" marR="45845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3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2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2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5845" marR="45845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2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2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5845" marR="45845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2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19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5845" marR="45845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5845" marR="45845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60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5845" marR="45845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5845" marR="45845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19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14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2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5845" marR="45845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2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5845" marR="45845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54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287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5845" marR="45845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196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45845" marR="45845" marT="0" marB="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483</a:t>
                      </a:r>
                    </a:p>
                  </a:txBody>
                  <a:tcPr marL="45845" marR="45845" marT="0" marB="0" anchor="b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84670" y="6371277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4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28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EMPLOYMENT EQUITY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451488"/>
              </p:ext>
            </p:extLst>
          </p:nvPr>
        </p:nvGraphicFramePr>
        <p:xfrm>
          <a:off x="314695" y="997527"/>
          <a:ext cx="8615549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630"/>
                <a:gridCol w="730317"/>
                <a:gridCol w="960944"/>
                <a:gridCol w="741299"/>
                <a:gridCol w="949962"/>
                <a:gridCol w="708353"/>
                <a:gridCol w="982909"/>
                <a:gridCol w="772333"/>
                <a:gridCol w="918929"/>
                <a:gridCol w="1004873"/>
              </a:tblGrid>
              <a:tr h="280189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SLARY LEVEL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AFRICAN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COLOURED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INDIAN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28018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FEMALE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FEMALE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FEMALE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MALE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FEMALE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0189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57</a:t>
                      </a:r>
                      <a:endParaRPr lang="en-US" dirty="0"/>
                    </a:p>
                  </a:txBody>
                  <a:tcPr/>
                </a:tc>
              </a:tr>
              <a:tr h="280189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280189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258</a:t>
                      </a:r>
                      <a:endParaRPr lang="en-US" dirty="0"/>
                    </a:p>
                  </a:txBody>
                  <a:tcPr/>
                </a:tc>
              </a:tr>
              <a:tr h="280189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51</a:t>
                      </a:r>
                      <a:endParaRPr lang="en-US" dirty="0"/>
                    </a:p>
                  </a:txBody>
                  <a:tcPr/>
                </a:tc>
              </a:tr>
              <a:tr h="280189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</a:tr>
              <a:tr h="280189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280189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280189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280189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280189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280189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E8B7-8BD9-9F48-9FB6-4E0DFEDB84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22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107951" y="46157"/>
            <a:ext cx="8910318" cy="738664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0" hangingPunct="0"/>
            <a:r>
              <a:rPr lang="en-ZA" sz="2400" b="1" dirty="0">
                <a:latin typeface="Calibri" pitchFamily="34" charset="0"/>
              </a:rPr>
              <a:t>PROVINCIAL CAPACITY – FILLED AND UNFILLED POSTS </a:t>
            </a:r>
          </a:p>
          <a:p>
            <a:pPr eaLnBrk="0" hangingPunct="0"/>
            <a:endParaRPr lang="en-GB" sz="2400" b="1" dirty="0">
              <a:latin typeface="Calibri" pitchFamily="34" charset="0"/>
            </a:endParaRPr>
          </a:p>
        </p:txBody>
      </p:sp>
      <p:graphicFrame>
        <p:nvGraphicFramePr>
          <p:cNvPr id="5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353674"/>
              </p:ext>
            </p:extLst>
          </p:nvPr>
        </p:nvGraphicFramePr>
        <p:xfrm>
          <a:off x="107950" y="981076"/>
          <a:ext cx="8910319" cy="1603718"/>
        </p:xfrm>
        <a:graphic>
          <a:graphicData uri="http://schemas.openxmlformats.org/drawingml/2006/table">
            <a:tbl>
              <a:tblPr/>
              <a:tblGrid>
                <a:gridCol w="3777337"/>
                <a:gridCol w="2777039"/>
                <a:gridCol w="2355943"/>
              </a:tblGrid>
              <a:tr h="41299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Total Establishment</a:t>
                      </a:r>
                    </a:p>
                  </a:txBody>
                  <a:tcPr marL="9525" marR="9525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Filled as at 30 June 2017</a:t>
                      </a:r>
                    </a:p>
                  </a:txBody>
                  <a:tcPr marL="9525" marR="9525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Vacant 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Funded</a:t>
                      </a:r>
                    </a:p>
                  </a:txBody>
                  <a:tcPr marL="9525" marR="9525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46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498</a:t>
                      </a:r>
                    </a:p>
                  </a:txBody>
                  <a:tcPr marL="9525" marR="9525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483</a:t>
                      </a:r>
                    </a:p>
                  </a:txBody>
                  <a:tcPr marL="9525" marR="9525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</a:t>
                      </a:r>
                    </a:p>
                  </a:txBody>
                  <a:tcPr marL="9525" marR="9525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53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Capacity Rate: 97%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Vacancy Rate: 3%</a:t>
                      </a:r>
                    </a:p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5" marR="9525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07950" y="2665730"/>
            <a:ext cx="8910319" cy="830997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ffectLst>
            <a:prstShdw prst="shdw17" dist="17961" dir="2700000">
              <a:sysClr val="windowText" lastClr="000000">
                <a:gamma/>
                <a:shade val="60000"/>
                <a:invGamma/>
              </a:sysClr>
            </a:prstShdw>
          </a:effectLst>
        </p:spPr>
        <p:txBody>
          <a:bodyPr wrap="square">
            <a:spAutoFit/>
          </a:bodyPr>
          <a:lstStyle/>
          <a:p>
            <a:pPr marL="452438" marR="0" lvl="0" indent="-1873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1600" b="1" u="sng" kern="0" dirty="0" smtClean="0">
                <a:solidFill>
                  <a:sysClr val="windowText" lastClr="000000"/>
                </a:solidFill>
                <a:cs typeface="Arial" charset="0"/>
              </a:rPr>
              <a:t>Recruitment and Selection</a:t>
            </a:r>
            <a:r>
              <a:rPr lang="en-ZA" sz="1600" kern="0" dirty="0" smtClean="0">
                <a:solidFill>
                  <a:sysClr val="windowText" lastClr="000000"/>
                </a:solidFill>
                <a:cs typeface="Arial" charset="0"/>
              </a:rPr>
              <a:t>: The process was suspended  from February 2016 to 31 March 2017. Posts  </a:t>
            </a:r>
          </a:p>
          <a:p>
            <a:pPr marL="452438" marR="0" lvl="0" indent="-1873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1600" kern="0" dirty="0">
                <a:solidFill>
                  <a:sysClr val="windowText" lastClr="000000"/>
                </a:solidFill>
                <a:cs typeface="Arial" charset="0"/>
              </a:rPr>
              <a:t> </a:t>
            </a:r>
            <a:r>
              <a:rPr lang="en-ZA" sz="1600" kern="0" dirty="0" smtClean="0">
                <a:solidFill>
                  <a:sysClr val="windowText" lastClr="000000"/>
                </a:solidFill>
                <a:cs typeface="Arial" charset="0"/>
              </a:rPr>
              <a:t>                                                  were reprioritised and funded from 1</a:t>
            </a:r>
            <a:r>
              <a:rPr lang="en-ZA" sz="1600" kern="0" baseline="30000" dirty="0" smtClean="0">
                <a:solidFill>
                  <a:sysClr val="windowText" lastClr="000000"/>
                </a:solidFill>
                <a:cs typeface="Arial" charset="0"/>
              </a:rPr>
              <a:t>st</a:t>
            </a:r>
            <a:r>
              <a:rPr lang="en-ZA" sz="1600" kern="0" dirty="0" smtClean="0">
                <a:solidFill>
                  <a:sysClr val="windowText" lastClr="000000"/>
                </a:solidFill>
                <a:cs typeface="Arial" charset="0"/>
              </a:rPr>
              <a:t> April 2017 </a:t>
            </a:r>
            <a:endParaRPr kumimoji="0" lang="en-ZA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Arial" charset="0"/>
            </a:endParaRPr>
          </a:p>
          <a:p>
            <a:pPr marL="452438" marR="0" lvl="0" indent="-1873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918075"/>
              </p:ext>
            </p:extLst>
          </p:nvPr>
        </p:nvGraphicFramePr>
        <p:xfrm>
          <a:off x="107950" y="3498932"/>
          <a:ext cx="8910318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053"/>
                <a:gridCol w="1485053"/>
                <a:gridCol w="1485053"/>
                <a:gridCol w="1485053"/>
                <a:gridCol w="1485053"/>
                <a:gridCol w="1485053"/>
              </a:tblGrid>
              <a:tr h="616870">
                <a:tc>
                  <a:txBody>
                    <a:bodyPr/>
                    <a:lstStyle/>
                    <a:p>
                      <a:r>
                        <a:rPr lang="en-ZA" dirty="0" smtClean="0"/>
                        <a:t>Post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Date Advertised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Date Shortlisted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Interview Date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Offer letter</a:t>
                      </a:r>
                      <a:r>
                        <a:rPr lang="en-ZA" baseline="0" dirty="0" smtClean="0"/>
                        <a:t> issued (Y/N)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Date offer letter issued</a:t>
                      </a:r>
                      <a:endParaRPr lang="en-ZA" dirty="0"/>
                    </a:p>
                  </a:txBody>
                  <a:tcPr/>
                </a:tc>
              </a:tr>
              <a:tr h="881242">
                <a:tc>
                  <a:txBody>
                    <a:bodyPr/>
                    <a:lstStyle/>
                    <a:p>
                      <a:r>
                        <a:rPr lang="en-ZA" dirty="0" smtClean="0"/>
                        <a:t>Provincial</a:t>
                      </a:r>
                      <a:r>
                        <a:rPr lang="en-ZA" baseline="0" dirty="0" smtClean="0"/>
                        <a:t> Manager</a:t>
                      </a:r>
                    </a:p>
                    <a:p>
                      <a:r>
                        <a:rPr lang="en-ZA" baseline="0" dirty="0" smtClean="0"/>
                        <a:t>(PM : NW)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20/2/2017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HEAD</a:t>
                      </a:r>
                      <a:r>
                        <a:rPr lang="en-ZA" baseline="0" dirty="0" smtClean="0"/>
                        <a:t> OFFICE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HEAD OFFICE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No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Post done by Head Office (SMS)</a:t>
                      </a:r>
                      <a:endParaRPr lang="en-ZA" dirty="0"/>
                    </a:p>
                  </a:txBody>
                  <a:tcPr/>
                </a:tc>
              </a:tr>
              <a:tr h="881242">
                <a:tc>
                  <a:txBody>
                    <a:bodyPr/>
                    <a:lstStyle/>
                    <a:p>
                      <a:r>
                        <a:rPr lang="en-ZA" dirty="0" smtClean="0"/>
                        <a:t>Personnel Practitioner (PM:</a:t>
                      </a:r>
                      <a:r>
                        <a:rPr lang="en-ZA" baseline="0" dirty="0" smtClean="0"/>
                        <a:t> NW)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13/3/2017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3/4/2017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11/4/2017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YES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17/5/2017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84668" y="6356350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78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07948" y="180026"/>
            <a:ext cx="8910319" cy="769441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ffectLst>
            <a:prstShdw prst="shdw17" dist="17961" dir="2700000">
              <a:sysClr val="windowText" lastClr="000000">
                <a:gamma/>
                <a:shade val="60000"/>
                <a:invGamma/>
              </a:sysClr>
            </a:prstShdw>
          </a:effectLst>
        </p:spPr>
        <p:txBody>
          <a:bodyPr wrap="square">
            <a:spAutoFit/>
          </a:bodyPr>
          <a:lstStyle/>
          <a:p>
            <a:pPr marL="452438" indent="-187325" defTabSz="914400">
              <a:defRPr/>
            </a:pPr>
            <a:r>
              <a:rPr lang="en-ZA" sz="2800" kern="0" dirty="0" smtClean="0">
                <a:solidFill>
                  <a:sysClr val="windowText" lastClr="000000"/>
                </a:solidFill>
                <a:cs typeface="Arial" charset="0"/>
              </a:rPr>
              <a:t>Recruitment and Selection</a:t>
            </a:r>
          </a:p>
          <a:p>
            <a:pPr marL="452438" indent="-187325" defTabSz="914400">
              <a:defRPr/>
            </a:pPr>
            <a:endParaRPr lang="en-ZA" sz="1600" kern="0" dirty="0">
              <a:solidFill>
                <a:sysClr val="windowText" lastClr="000000"/>
              </a:solidFill>
              <a:cs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723115"/>
              </p:ext>
            </p:extLst>
          </p:nvPr>
        </p:nvGraphicFramePr>
        <p:xfrm>
          <a:off x="107950" y="1147618"/>
          <a:ext cx="8910318" cy="48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3972"/>
                <a:gridCol w="1356134"/>
                <a:gridCol w="1485053"/>
                <a:gridCol w="1485053"/>
                <a:gridCol w="1485053"/>
                <a:gridCol w="1485053"/>
              </a:tblGrid>
              <a:tr h="629970">
                <a:tc>
                  <a:txBody>
                    <a:bodyPr/>
                    <a:lstStyle/>
                    <a:p>
                      <a:r>
                        <a:rPr lang="en-ZA" dirty="0" smtClean="0"/>
                        <a:t>Post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Date Advertised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Date Shortlisted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Interview Date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Offer letter</a:t>
                      </a:r>
                      <a:r>
                        <a:rPr lang="en-ZA" baseline="0" dirty="0" smtClean="0"/>
                        <a:t> issued (Y/N)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Date offer letter issued</a:t>
                      </a:r>
                      <a:endParaRPr lang="en-ZA" dirty="0"/>
                    </a:p>
                  </a:txBody>
                  <a:tcPr/>
                </a:tc>
              </a:tr>
              <a:tr h="62997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Cleaner (PM:NW)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19/7/2017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To be done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To be done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Not yet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Not yet done</a:t>
                      </a:r>
                      <a:endParaRPr lang="en-ZA" sz="1600" dirty="0"/>
                    </a:p>
                  </a:txBody>
                  <a:tcPr/>
                </a:tc>
              </a:tr>
              <a:tr h="1024433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ASD :</a:t>
                      </a:r>
                      <a:r>
                        <a:rPr lang="en-ZA" sz="1600" baseline="0" dirty="0" smtClean="0"/>
                        <a:t> DITO (Dr Ruth Segomotsi Mompati)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Done by HQ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Done by HQ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Done by HQ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No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Done by HQ</a:t>
                      </a:r>
                      <a:endParaRPr lang="en-ZA" sz="1600" dirty="0"/>
                    </a:p>
                  </a:txBody>
                  <a:tcPr/>
                </a:tc>
              </a:tr>
              <a:tr h="807194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Immigration Officer (LO Mmabatho)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03/03/2017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21/04/2017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02/05/2017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YES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01/06/2017</a:t>
                      </a:r>
                      <a:endParaRPr lang="en-ZA" sz="1600" dirty="0"/>
                    </a:p>
                  </a:txBody>
                  <a:tcPr/>
                </a:tc>
              </a:tr>
              <a:tr h="77477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Administration Clerk (LO Mmabatho)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29/05/2017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28/06/2017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04/07/2017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Not</a:t>
                      </a:r>
                      <a:r>
                        <a:rPr lang="en-ZA" sz="1600" baseline="0" dirty="0" smtClean="0"/>
                        <a:t> yet done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Not yet done</a:t>
                      </a:r>
                      <a:endParaRPr lang="en-ZA" sz="1600" dirty="0"/>
                    </a:p>
                  </a:txBody>
                  <a:tcPr/>
                </a:tc>
              </a:tr>
              <a:tr h="899957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Administration Clerk (LO Mmabatho)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29/05/2017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28/06/2017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04/07/2017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Not</a:t>
                      </a:r>
                      <a:r>
                        <a:rPr lang="en-ZA" sz="1600" baseline="0" dirty="0" smtClean="0"/>
                        <a:t> yet done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Not yet done</a:t>
                      </a:r>
                      <a:endParaRPr lang="en-ZA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84668" y="6356350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86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07948" y="180026"/>
            <a:ext cx="8910319" cy="769441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ffectLst>
            <a:prstShdw prst="shdw17" dist="17961" dir="2700000">
              <a:sysClr val="windowText" lastClr="000000">
                <a:gamma/>
                <a:shade val="60000"/>
                <a:invGamma/>
              </a:sysClr>
            </a:prstShdw>
          </a:effectLst>
        </p:spPr>
        <p:txBody>
          <a:bodyPr wrap="square">
            <a:spAutoFit/>
          </a:bodyPr>
          <a:lstStyle/>
          <a:p>
            <a:pPr marL="452438" indent="-187325" defTabSz="914400">
              <a:defRPr/>
            </a:pPr>
            <a:r>
              <a:rPr lang="en-ZA" sz="2800" kern="0" dirty="0" smtClean="0">
                <a:solidFill>
                  <a:sysClr val="windowText" lastClr="000000"/>
                </a:solidFill>
                <a:cs typeface="Arial" charset="0"/>
              </a:rPr>
              <a:t>Recruitment and Selection</a:t>
            </a:r>
          </a:p>
          <a:p>
            <a:pPr marL="452438" indent="-187325" defTabSz="914400">
              <a:defRPr/>
            </a:pPr>
            <a:endParaRPr lang="en-ZA" sz="1600" kern="0" dirty="0">
              <a:solidFill>
                <a:sysClr val="windowText" lastClr="000000"/>
              </a:solidFill>
              <a:cs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672091"/>
              </p:ext>
            </p:extLst>
          </p:nvPr>
        </p:nvGraphicFramePr>
        <p:xfrm>
          <a:off x="107950" y="1147618"/>
          <a:ext cx="8910318" cy="4734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471"/>
                <a:gridCol w="1403635"/>
                <a:gridCol w="1485053"/>
                <a:gridCol w="1485053"/>
                <a:gridCol w="1485053"/>
                <a:gridCol w="1485053"/>
              </a:tblGrid>
              <a:tr h="562000">
                <a:tc>
                  <a:txBody>
                    <a:bodyPr/>
                    <a:lstStyle/>
                    <a:p>
                      <a:r>
                        <a:rPr lang="en-ZA" dirty="0" smtClean="0"/>
                        <a:t>Post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Date Advertised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Date Shortlisted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Interview Date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Offer letter</a:t>
                      </a:r>
                      <a:r>
                        <a:rPr lang="en-ZA" baseline="0" dirty="0" smtClean="0"/>
                        <a:t> issued (Y/N)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Date offer letter issued</a:t>
                      </a:r>
                      <a:endParaRPr lang="en-ZA" dirty="0"/>
                    </a:p>
                  </a:txBody>
                  <a:tcPr/>
                </a:tc>
              </a:tr>
              <a:tr h="1043715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Chief Administration Clerk (SO Khunwana)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3/3/2017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21/4/2017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26/4/2017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Yes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5/6/2017</a:t>
                      </a:r>
                      <a:endParaRPr lang="en-ZA" sz="1600" dirty="0"/>
                    </a:p>
                  </a:txBody>
                  <a:tcPr/>
                </a:tc>
              </a:tr>
              <a:tr h="802858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Local Office Manager : Ganyesa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3/3/2017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4/4/2017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10/4/2017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Yes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15/5/2017</a:t>
                      </a:r>
                      <a:endParaRPr lang="en-ZA" sz="1600" dirty="0"/>
                    </a:p>
                  </a:txBody>
                  <a:tcPr/>
                </a:tc>
              </a:tr>
              <a:tr h="802858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Local Office Manager : Taung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19/5/2017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7/6/2017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20/6/2017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Yes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6/7/2017</a:t>
                      </a:r>
                      <a:endParaRPr lang="en-ZA" sz="1600" dirty="0"/>
                    </a:p>
                  </a:txBody>
                  <a:tcPr/>
                </a:tc>
              </a:tr>
              <a:tr h="802858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Local Office Manager :</a:t>
                      </a:r>
                      <a:r>
                        <a:rPr lang="en-ZA" sz="1600" baseline="0" dirty="0" smtClean="0"/>
                        <a:t> Mankwe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3/3/2017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4/4/2017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10/4/2017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Yes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15/5/2017</a:t>
                      </a:r>
                      <a:endParaRPr lang="en-ZA" sz="1600" dirty="0"/>
                    </a:p>
                  </a:txBody>
                  <a:tcPr/>
                </a:tc>
              </a:tr>
              <a:tr h="56200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Cleaner : Mafikeng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29/05/2017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23/06/2017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03/07/2017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No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Not yet done</a:t>
                      </a:r>
                      <a:endParaRPr lang="en-ZA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84667" y="6356350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56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07948" y="180026"/>
            <a:ext cx="8910319" cy="769441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ffectLst>
            <a:prstShdw prst="shdw17" dist="17961" dir="2700000">
              <a:sysClr val="windowText" lastClr="000000">
                <a:gamma/>
                <a:shade val="60000"/>
                <a:invGamma/>
              </a:sysClr>
            </a:prstShdw>
          </a:effectLst>
        </p:spPr>
        <p:txBody>
          <a:bodyPr wrap="square">
            <a:spAutoFit/>
          </a:bodyPr>
          <a:lstStyle/>
          <a:p>
            <a:pPr marL="452438" indent="-187325" defTabSz="914400">
              <a:defRPr/>
            </a:pPr>
            <a:r>
              <a:rPr lang="en-ZA" sz="2800" kern="0" dirty="0" smtClean="0">
                <a:solidFill>
                  <a:sysClr val="windowText" lastClr="000000"/>
                </a:solidFill>
                <a:cs typeface="Arial" charset="0"/>
              </a:rPr>
              <a:t>Recruitment and Selection</a:t>
            </a:r>
          </a:p>
          <a:p>
            <a:pPr marL="452438" indent="-187325" defTabSz="914400">
              <a:defRPr/>
            </a:pPr>
            <a:endParaRPr lang="en-ZA" sz="1600" kern="0" dirty="0">
              <a:solidFill>
                <a:sysClr val="windowText" lastClr="000000"/>
              </a:solidFill>
              <a:cs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896379"/>
              </p:ext>
            </p:extLst>
          </p:nvPr>
        </p:nvGraphicFramePr>
        <p:xfrm>
          <a:off x="107950" y="1147618"/>
          <a:ext cx="8910318" cy="4683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473"/>
                <a:gridCol w="1308633"/>
                <a:gridCol w="1485053"/>
                <a:gridCol w="1485053"/>
                <a:gridCol w="1485053"/>
                <a:gridCol w="1485053"/>
              </a:tblGrid>
              <a:tr h="886004">
                <a:tc>
                  <a:txBody>
                    <a:bodyPr/>
                    <a:lstStyle/>
                    <a:p>
                      <a:r>
                        <a:rPr lang="en-ZA" dirty="0" smtClean="0"/>
                        <a:t>Post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Date Advertised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Date Shortlisted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Interview Date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Offer letter</a:t>
                      </a:r>
                      <a:r>
                        <a:rPr lang="en-ZA" baseline="0" dirty="0" smtClean="0"/>
                        <a:t> issued (Y/N)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Date offer letter issued</a:t>
                      </a:r>
                      <a:endParaRPr lang="en-ZA" dirty="0"/>
                    </a:p>
                  </a:txBody>
                  <a:tcPr/>
                </a:tc>
              </a:tr>
              <a:tr h="1265721">
                <a:tc>
                  <a:txBody>
                    <a:bodyPr/>
                    <a:lstStyle/>
                    <a:p>
                      <a:r>
                        <a:rPr lang="en-ZA" dirty="0" smtClean="0"/>
                        <a:t>Admin</a:t>
                      </a:r>
                      <a:r>
                        <a:rPr lang="en-ZA" baseline="0" dirty="0" smtClean="0"/>
                        <a:t> Clerk : MO Wolmaransstad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03/03/2017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06/04/2017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11/04/2017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YES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22/05/2017</a:t>
                      </a:r>
                      <a:endParaRPr lang="en-ZA" dirty="0"/>
                    </a:p>
                  </a:txBody>
                  <a:tcPr/>
                </a:tc>
              </a:tr>
              <a:tr h="1265721">
                <a:tc>
                  <a:txBody>
                    <a:bodyPr/>
                    <a:lstStyle/>
                    <a:p>
                      <a:r>
                        <a:rPr lang="en-ZA" dirty="0" smtClean="0"/>
                        <a:t>Civic</a:t>
                      </a:r>
                      <a:r>
                        <a:rPr lang="en-ZA" baseline="0" dirty="0" smtClean="0"/>
                        <a:t> Service Supervisor : MO Mankwe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03/03/2017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03/04/2017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07/04/2017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YES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15/06/2017</a:t>
                      </a:r>
                      <a:endParaRPr lang="en-ZA" dirty="0"/>
                    </a:p>
                  </a:txBody>
                  <a:tcPr/>
                </a:tc>
              </a:tr>
              <a:tr h="1265721">
                <a:tc>
                  <a:txBody>
                    <a:bodyPr/>
                    <a:lstStyle/>
                    <a:p>
                      <a:r>
                        <a:rPr lang="en-ZA" dirty="0" smtClean="0"/>
                        <a:t>Civic Service Supervisor : MO Mankwe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03/03/2017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03/04/2017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07/04/2017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YES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15/06/2017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84667" y="6356350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28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03188" y="114300"/>
            <a:ext cx="8915400" cy="434975"/>
          </a:xfrm>
          <a:solidFill>
            <a:srgbClr val="00FF00"/>
          </a:solidFill>
        </p:spPr>
        <p:txBody>
          <a:bodyPr rtlCol="0">
            <a:normAutofit fontScale="90000"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kern="0" dirty="0" smtClean="0">
                <a:solidFill>
                  <a:sysClr val="windowText" lastClr="000000"/>
                </a:solidFill>
              </a:rPr>
              <a:t>LABOUR RELATIONS CASES</a:t>
            </a:r>
          </a:p>
        </p:txBody>
      </p:sp>
      <p:graphicFrame>
        <p:nvGraphicFramePr>
          <p:cNvPr id="5" name="Group 4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99620047"/>
              </p:ext>
            </p:extLst>
          </p:nvPr>
        </p:nvGraphicFramePr>
        <p:xfrm>
          <a:off x="103188" y="723901"/>
          <a:ext cx="8915400" cy="5130635"/>
        </p:xfrm>
        <a:graphic>
          <a:graphicData uri="http://schemas.openxmlformats.org/drawingml/2006/table">
            <a:tbl>
              <a:tblPr/>
              <a:tblGrid>
                <a:gridCol w="2772133"/>
                <a:gridCol w="2668428"/>
                <a:gridCol w="3474839"/>
              </a:tblGrid>
              <a:tr h="106253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Z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Z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KEY AREA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79" marB="45679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Z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Z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CASES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OUTCOMES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</a:tr>
              <a:tr h="118776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Fraud &amp; Corruption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cases: false birth registration</a:t>
                      </a:r>
                      <a:b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cases: fraud </a:t>
                      </a:r>
                      <a:r>
                        <a:rPr kumimoji="0" lang="en-GB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birth registration</a:t>
                      </a: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cases: aiding and abetting</a:t>
                      </a:r>
                      <a:b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case: fraud marriage</a:t>
                      </a:r>
                      <a:b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cases: fraud ID</a:t>
                      </a:r>
                      <a:b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case: misuse of state vehicle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Cases referred to Employee Engagement and Civic Services for cancelation of identity numbers. Awaiting outcomes of disciplinary hearings.</a:t>
                      </a:r>
                      <a:b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endParaRPr kumimoji="0" lang="en-GB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79" marB="45679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014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Improper Conduct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79" marB="45679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cases: failure to submit monthly compliance checklist.</a:t>
                      </a:r>
                      <a:b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case: malicious language</a:t>
                      </a:r>
                      <a:b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case: insubordination</a:t>
                      </a:r>
                      <a:b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case: harassment</a:t>
                      </a:r>
                      <a:b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case: failure to hand over</a:t>
                      </a:r>
                      <a:b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case: unacceptable conduct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Finalised </a:t>
                      </a:r>
                      <a:b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Finalised</a:t>
                      </a:r>
                      <a:b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Pending</a:t>
                      </a:r>
                      <a:b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Finalised</a:t>
                      </a:r>
                      <a:b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Finalised</a:t>
                      </a:r>
                      <a:b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Finalised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92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SANCTIONS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79" marB="45679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79" marB="45679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7583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Dismissals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79" marB="45679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21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Suspension 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month suspension without pay : May 2017 : corruption)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21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Warnings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written warnings</a:t>
                      </a:r>
                      <a:b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GB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final written warnings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84988" y="6356350"/>
            <a:ext cx="2133600" cy="365125"/>
          </a:xfrm>
        </p:spPr>
        <p:txBody>
          <a:bodyPr/>
          <a:lstStyle/>
          <a:p>
            <a:pPr>
              <a:defRPr/>
            </a:pPr>
            <a:fld id="{06CC3740-242E-4A66-97BE-3C84367B7E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16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1785"/>
            <a:ext cx="8412480" cy="553998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ZA" sz="4000" b="1" dirty="0">
                <a:latin typeface="Calibri" pitchFamily="34" charset="0"/>
              </a:rPr>
              <a:t>STAFF DEVELOPMENT</a:t>
            </a:r>
            <a:endParaRPr lang="en-ZA" sz="4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graphicFrame>
        <p:nvGraphicFramePr>
          <p:cNvPr id="5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5371"/>
              </p:ext>
            </p:extLst>
          </p:nvPr>
        </p:nvGraphicFramePr>
        <p:xfrm>
          <a:off x="114299" y="925514"/>
          <a:ext cx="8940635" cy="4975154"/>
        </p:xfrm>
        <a:graphic>
          <a:graphicData uri="http://schemas.openxmlformats.org/drawingml/2006/table">
            <a:tbl>
              <a:tblPr/>
              <a:tblGrid>
                <a:gridCol w="5217722"/>
                <a:gridCol w="3722913"/>
              </a:tblGrid>
              <a:tr h="205438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Training conducted during Quarter 1 of 2017/18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Number of officials enrolled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8958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Personnel Administration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26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Mentorship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89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Diversity management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3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21335" y="6356350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6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5001" y="114618"/>
            <a:ext cx="8918367" cy="422592"/>
          </a:xfrm>
          <a:prstGeom prst="rect">
            <a:avLst/>
          </a:prstGeom>
          <a:solidFill>
            <a:srgbClr val="00FF00"/>
          </a:solidFill>
        </p:spPr>
        <p:txBody>
          <a:bodyPr>
            <a:normAutofit fontScale="9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SUMMARY OF BUDGET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79770" y="6356350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/>
              <a:t>39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313470"/>
              </p:ext>
            </p:extLst>
          </p:nvPr>
        </p:nvGraphicFramePr>
        <p:xfrm>
          <a:off x="95001" y="700644"/>
          <a:ext cx="8918368" cy="5213268"/>
        </p:xfrm>
        <a:graphic>
          <a:graphicData uri="http://schemas.openxmlformats.org/drawingml/2006/table">
            <a:tbl>
              <a:tblPr/>
              <a:tblGrid>
                <a:gridCol w="1749537"/>
                <a:gridCol w="1536178"/>
                <a:gridCol w="1152134"/>
                <a:gridCol w="1635745"/>
                <a:gridCol w="867656"/>
                <a:gridCol w="839208"/>
                <a:gridCol w="1137910"/>
              </a:tblGrid>
              <a:tr h="44729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sv-SE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2017/18 FY (Q1; April 2017 till June 2017)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F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2441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ITEM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AB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BUDGET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AB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EXPENDITURE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A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AVAILABLE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AB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ACTUAL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AB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IDEAL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A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SHORTAGE / SURPLUS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ABC"/>
                    </a:solidFill>
                  </a:tcPr>
                </a:tc>
              </a:tr>
              <a:tr h="53983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BUDGET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A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(% VARIANCE)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ABC"/>
                    </a:solidFill>
                  </a:tcPr>
                </a:tc>
              </a:tr>
              <a:tr h="5089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Compensation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150 708 000.00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37 815 015.00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112 892 985.00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089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Goods and Services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9 698 000.00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1 779 235.95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7 978 764.05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-6.65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552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Machinery &amp; Equipment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2 599 000.00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65 125.80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2 533 874.20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-22.49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552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Provincial and local Governments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112 000.00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24 312.00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     87 688.00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-3.29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089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Households.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145 000.00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437 698.96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 (292 698.96)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301.86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276.86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08987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G&amp;S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12 554 000.00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2 306 372.71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10 307 627.29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-6.63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552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Overall Performance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163 262 000.00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40 121 387.71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123 200 612.29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67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858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3198"/>
            <a:ext cx="8229600" cy="3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Table of Contents Continue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036840"/>
              </p:ext>
            </p:extLst>
          </p:nvPr>
        </p:nvGraphicFramePr>
        <p:xfrm>
          <a:off x="102870" y="697231"/>
          <a:ext cx="8949690" cy="5169179"/>
        </p:xfrm>
        <a:graphic>
          <a:graphicData uri="http://schemas.openxmlformats.org/drawingml/2006/table">
            <a:tbl>
              <a:tblPr/>
              <a:tblGrid>
                <a:gridCol w="7152953"/>
                <a:gridCol w="1796737"/>
              </a:tblGrid>
              <a:tr h="35365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Z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CONTENT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6" marR="91446" marT="45688" marB="45688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Z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SLIDE NO.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6" marR="91446" marT="45688" marB="456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58554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r>
                        <a:rPr lang="en-US" sz="1600" b="1" dirty="0" smtClean="0"/>
                        <a:t>Finance and Support Services</a:t>
                      </a:r>
                    </a:p>
                    <a:p>
                      <a:pPr marL="0" indent="0">
                        <a:buClr>
                          <a:schemeClr val="bg2"/>
                        </a:buClr>
                        <a:buFontTx/>
                        <a:buNone/>
                      </a:pPr>
                      <a:r>
                        <a:rPr lang="en-US" sz="1600" b="0" dirty="0" smtClean="0"/>
                        <a:t>Staff</a:t>
                      </a:r>
                      <a:r>
                        <a:rPr lang="en-US" sz="1600" b="0" baseline="0" dirty="0" smtClean="0"/>
                        <a:t> Profile</a:t>
                      </a:r>
                    </a:p>
                    <a:p>
                      <a:pPr marL="0" indent="0">
                        <a:buClr>
                          <a:schemeClr val="bg2"/>
                        </a:buClr>
                        <a:buFontTx/>
                        <a:buNone/>
                      </a:pPr>
                      <a:r>
                        <a:rPr lang="en-US" sz="1600" b="0" baseline="0" dirty="0" smtClean="0"/>
                        <a:t>Employment Equity </a:t>
                      </a:r>
                      <a:endParaRPr lang="en-US" sz="1600" b="0" dirty="0" smtClean="0"/>
                    </a:p>
                    <a:p>
                      <a:pPr marL="0" indent="0">
                        <a:buClr>
                          <a:schemeClr val="bg2"/>
                        </a:buClr>
                        <a:buFontTx/>
                        <a:buNone/>
                      </a:pPr>
                      <a:r>
                        <a:rPr lang="en-US" sz="1600" b="0" dirty="0" smtClean="0"/>
                        <a:t>Provincial</a:t>
                      </a:r>
                      <a:r>
                        <a:rPr lang="en-US" sz="1600" b="0" baseline="0" dirty="0" smtClean="0"/>
                        <a:t> Capacity and Recruitment &amp; Selection</a:t>
                      </a:r>
                    </a:p>
                    <a:p>
                      <a:pPr marL="0" indent="0">
                        <a:buClr>
                          <a:schemeClr val="bg2"/>
                        </a:buClr>
                        <a:buFontTx/>
                        <a:buNone/>
                      </a:pPr>
                      <a:r>
                        <a:rPr lang="en-US" sz="1600" b="0" baseline="0" dirty="0" smtClean="0"/>
                        <a:t>Labour Relations Cases</a:t>
                      </a:r>
                    </a:p>
                    <a:p>
                      <a:pPr marL="0" indent="0">
                        <a:buClr>
                          <a:schemeClr val="bg2"/>
                        </a:buClr>
                        <a:buFontTx/>
                        <a:buNone/>
                      </a:pPr>
                      <a:r>
                        <a:rPr lang="en-US" sz="1600" b="0" baseline="0" dirty="0" smtClean="0"/>
                        <a:t>Staff Development</a:t>
                      </a:r>
                    </a:p>
                    <a:p>
                      <a:pPr marL="0" indent="0">
                        <a:buClr>
                          <a:schemeClr val="bg2"/>
                        </a:buClr>
                        <a:buFontTx/>
                        <a:buNone/>
                      </a:pPr>
                      <a:r>
                        <a:rPr lang="en-US" sz="1600" b="0" baseline="0" dirty="0" smtClean="0"/>
                        <a:t>Budget</a:t>
                      </a:r>
                    </a:p>
                    <a:p>
                      <a:pPr marL="0" indent="0">
                        <a:buClr>
                          <a:schemeClr val="bg2"/>
                        </a:buClr>
                        <a:buFontTx/>
                        <a:buNone/>
                      </a:pPr>
                      <a:r>
                        <a:rPr lang="en-US" sz="1600" b="0" baseline="0" dirty="0" smtClean="0"/>
                        <a:t>Revenue Collected</a:t>
                      </a:r>
                    </a:p>
                    <a:p>
                      <a:pPr marL="0" indent="0">
                        <a:buClr>
                          <a:schemeClr val="bg2"/>
                        </a:buClr>
                        <a:buFontTx/>
                        <a:buNone/>
                      </a:pPr>
                      <a:r>
                        <a:rPr lang="en-US" sz="1600" b="0" baseline="0" dirty="0" smtClean="0"/>
                        <a:t>Fleet Management</a:t>
                      </a:r>
                    </a:p>
                    <a:p>
                      <a:pPr marL="0" indent="0">
                        <a:buClr>
                          <a:schemeClr val="bg2"/>
                        </a:buClr>
                        <a:buFontTx/>
                        <a:buNone/>
                      </a:pPr>
                      <a:r>
                        <a:rPr lang="en-US" sz="1600" b="0" baseline="0" dirty="0" smtClean="0"/>
                        <a:t>Asset Management</a:t>
                      </a:r>
                    </a:p>
                    <a:p>
                      <a:pPr marL="0" indent="0">
                        <a:buClr>
                          <a:schemeClr val="bg2"/>
                        </a:buClr>
                        <a:buFontTx/>
                        <a:buNone/>
                      </a:pPr>
                      <a:r>
                        <a:rPr lang="en-US" sz="1600" b="0" baseline="0" dirty="0" smtClean="0"/>
                        <a:t>Stakeholder Management</a:t>
                      </a:r>
                    </a:p>
                  </a:txBody>
                  <a:tcPr marL="91446" marR="91446" marT="45688" marB="45688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31                             32                                33-36                               37                                           38                                    39                                 40                                   41                                     42                              43 - 44</a:t>
                      </a:r>
                    </a:p>
                  </a:txBody>
                  <a:tcPr marL="91446" marR="91446" marT="45688" marB="456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998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Achievements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Challenges</a:t>
                      </a:r>
                    </a:p>
                  </a:txBody>
                  <a:tcPr marL="91446" marR="91446" marT="45688" marB="45688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45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46</a:t>
                      </a:r>
                    </a:p>
                  </a:txBody>
                  <a:tcPr marL="91446" marR="91446" marT="45688" marB="456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18960" y="6371277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64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35330" y="155885"/>
            <a:ext cx="7736774" cy="568510"/>
          </a:xfrm>
          <a:prstGeom prst="rect">
            <a:avLst/>
          </a:prstGeom>
          <a:solidFill>
            <a:srgbClr val="00FF00"/>
          </a:solidFill>
        </p:spPr>
        <p:txBody>
          <a:bodyPr wrap="square" lIns="0" tIns="0" rIns="0" bIns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3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REVENUE COLLECTED</a:t>
            </a:r>
          </a:p>
        </p:txBody>
      </p:sp>
      <p:graphicFrame>
        <p:nvGraphicFramePr>
          <p:cNvPr id="5" name="Group 3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632065"/>
              </p:ext>
            </p:extLst>
          </p:nvPr>
        </p:nvGraphicFramePr>
        <p:xfrm>
          <a:off x="83127" y="1045028"/>
          <a:ext cx="8977746" cy="3895655"/>
        </p:xfrm>
        <a:graphic>
          <a:graphicData uri="http://schemas.openxmlformats.org/drawingml/2006/table">
            <a:tbl>
              <a:tblPr/>
              <a:tblGrid>
                <a:gridCol w="3728852"/>
                <a:gridCol w="2743200"/>
                <a:gridCol w="2505694"/>
              </a:tblGrid>
              <a:tr h="62528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DISTRICT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Revenue Collected during financial year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2016/17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Revenue Collected during Q1 of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2017/18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7796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Bojanala Platinum District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 19 187,170.00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 3 992,200.00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96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Dr Kenneth Kaunda District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 10 932,010.00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 2 469,014.00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96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Dr Ruth Segomotsi Mompati District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   2 922,460.00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   763,985.00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96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Ngaka Modiri Molema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 11 608,067.00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 2 853,485.00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96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 Revenue Collected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 44 649,707.00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 10 078,684.00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27273" y="6356350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17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5"/>
          <p:cNvSpPr>
            <a:spLocks noGrp="1" noChangeArrowheads="1"/>
          </p:cNvSpPr>
          <p:nvPr>
            <p:ph type="title"/>
          </p:nvPr>
        </p:nvSpPr>
        <p:spPr>
          <a:xfrm>
            <a:off x="114300" y="136138"/>
            <a:ext cx="8881110" cy="276999"/>
          </a:xfrm>
          <a:prstGeom prst="rect">
            <a:avLst/>
          </a:prstGeom>
          <a:solidFill>
            <a:srgbClr val="00FF00"/>
          </a:solidFill>
        </p:spPr>
        <p:txBody>
          <a:bodyPr wrap="square" lIns="0" tIns="0" rIns="0" bIns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FLEET MANAGEMENT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  <p:graphicFrame>
        <p:nvGraphicFramePr>
          <p:cNvPr id="5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936792"/>
              </p:ext>
            </p:extLst>
          </p:nvPr>
        </p:nvGraphicFramePr>
        <p:xfrm>
          <a:off x="114300" y="697230"/>
          <a:ext cx="8881110" cy="5109210"/>
        </p:xfrm>
        <a:graphic>
          <a:graphicData uri="http://schemas.openxmlformats.org/drawingml/2006/table">
            <a:tbl>
              <a:tblPr/>
              <a:tblGrid>
                <a:gridCol w="3374822"/>
                <a:gridCol w="2553319"/>
                <a:gridCol w="2952969"/>
              </a:tblGrid>
              <a:tr h="60340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KEY AREA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NUMBER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PERCENTAGE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4552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Vehicles</a:t>
                      </a:r>
                    </a:p>
                  </a:txBody>
                  <a:tcPr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54392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Number of vehicles in the Province</a:t>
                      </a:r>
                    </a:p>
                  </a:txBody>
                  <a:tcPr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80</a:t>
                      </a:r>
                    </a:p>
                  </a:txBody>
                  <a:tcPr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100%</a:t>
                      </a:r>
                    </a:p>
                  </a:txBody>
                  <a:tcPr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64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New vehicles received</a:t>
                      </a:r>
                    </a:p>
                  </a:txBody>
                  <a:tcPr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0%</a:t>
                      </a:r>
                    </a:p>
                  </a:txBody>
                  <a:tcPr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05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Number of Functional vehicles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72</a:t>
                      </a:r>
                    </a:p>
                  </a:txBody>
                  <a:tcPr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90%</a:t>
                      </a:r>
                    </a:p>
                  </a:txBody>
                  <a:tcPr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62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Number of vehicles involved in accidents</a:t>
                      </a:r>
                    </a:p>
                  </a:txBody>
                  <a:tcPr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10%</a:t>
                      </a:r>
                    </a:p>
                  </a:txBody>
                  <a:tcPr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342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Mobile offices</a:t>
                      </a:r>
                    </a:p>
                  </a:txBody>
                  <a:tcPr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7867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Number of mobile offices</a:t>
                      </a:r>
                    </a:p>
                  </a:txBody>
                  <a:tcPr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</a:t>
                      </a:r>
                    </a:p>
                  </a:txBody>
                  <a:tcPr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100%</a:t>
                      </a:r>
                    </a:p>
                  </a:txBody>
                  <a:tcPr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11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Number of dysfunctional mobile</a:t>
                      </a:r>
                    </a:p>
                  </a:txBody>
                  <a:tcPr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72%</a:t>
                      </a:r>
                    </a:p>
                  </a:txBody>
                  <a:tcPr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11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Number of Functional mobiles</a:t>
                      </a:r>
                    </a:p>
                  </a:txBody>
                  <a:tcPr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28%</a:t>
                      </a:r>
                    </a:p>
                  </a:txBody>
                  <a:tcPr marT="45736" marB="4573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61810" y="6356350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98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61810" y="6356350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/>
              <a:t>42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127" y="37132"/>
            <a:ext cx="8912283" cy="492443"/>
          </a:xfrm>
          <a:prstGeom prst="rect">
            <a:avLst/>
          </a:prstGeom>
          <a:solidFill>
            <a:srgbClr val="00FF00"/>
          </a:solidFill>
        </p:spPr>
        <p:txBody>
          <a:bodyPr wrap="square" lIns="0" tIns="0" rIns="0" bIns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ASSET MANAGEMENT</a:t>
            </a:r>
            <a:r>
              <a:rPr kumimoji="0" lang="en-ZA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  <p:graphicFrame>
        <p:nvGraphicFramePr>
          <p:cNvPr id="7" name="Group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660633"/>
              </p:ext>
            </p:extLst>
          </p:nvPr>
        </p:nvGraphicFramePr>
        <p:xfrm>
          <a:off x="88916" y="665018"/>
          <a:ext cx="8906494" cy="5177644"/>
        </p:xfrm>
        <a:graphic>
          <a:graphicData uri="http://schemas.openxmlformats.org/drawingml/2006/table">
            <a:tbl>
              <a:tblPr/>
              <a:tblGrid>
                <a:gridCol w="4871429"/>
                <a:gridCol w="4035065"/>
              </a:tblGrid>
              <a:tr h="550252"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ASSET MANAGEMENT IN NORTH WEST</a:t>
                      </a:r>
                    </a:p>
                  </a:txBody>
                  <a:tcPr marL="5403" marR="5403" marT="540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45323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TOTAL NUMBER OF ASSETS </a:t>
                      </a:r>
                    </a:p>
                  </a:txBody>
                  <a:tcPr marL="5403" marR="5403" marT="540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9567</a:t>
                      </a:r>
                    </a:p>
                  </a:txBody>
                  <a:tcPr marL="5403" marR="5403" marT="5404" marB="0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</a:tr>
              <a:tr h="45323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TOTAL VALUE OF ASSETS</a:t>
                      </a:r>
                    </a:p>
                  </a:txBody>
                  <a:tcPr marL="5403" marR="5403" marT="540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R 63 287 118.79</a:t>
                      </a:r>
                    </a:p>
                  </a:txBody>
                  <a:tcPr marL="5403" marR="5403" marT="5404" marB="0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</a:tr>
              <a:tr h="45323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403" marR="5403" marT="540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403" marR="5403" marT="5404" marB="0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88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NUMBER OF VERIFIED ASSETS</a:t>
                      </a:r>
                    </a:p>
                  </a:txBody>
                  <a:tcPr marL="5403" marR="5403" marT="540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9555</a:t>
                      </a:r>
                    </a:p>
                  </a:txBody>
                  <a:tcPr marL="5403" marR="5403" marT="5404" marB="0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</a:tr>
              <a:tr h="50763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VALUE OF VERIFIED ASSETS</a:t>
                      </a:r>
                    </a:p>
                  </a:txBody>
                  <a:tcPr marL="5403" marR="5403" marT="540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 63 231 238.37</a:t>
                      </a:r>
                    </a:p>
                  </a:txBody>
                  <a:tcPr marL="5403" marR="5403" marT="5404" marB="0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</a:tr>
              <a:tr h="45323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403" marR="5403" marT="540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403" marR="5403" marT="5404" marB="0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323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NUMBER OF UNVERIFIED ASSETS</a:t>
                      </a:r>
                    </a:p>
                  </a:txBody>
                  <a:tcPr marL="5403" marR="5403" marT="540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</a:p>
                  </a:txBody>
                  <a:tcPr marL="5403" marR="5403" marT="5404" marB="0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4"/>
                    </a:solidFill>
                  </a:tcPr>
                </a:tc>
              </a:tr>
              <a:tr h="45323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VALUE OF UNVERIFIED ASSETS</a:t>
                      </a:r>
                    </a:p>
                  </a:txBody>
                  <a:tcPr marL="5403" marR="5403" marT="540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 55 880.42</a:t>
                      </a:r>
                    </a:p>
                  </a:txBody>
                  <a:tcPr marL="5403" marR="5403" marT="5404" marB="0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4"/>
                    </a:solidFill>
                  </a:tcPr>
                </a:tc>
              </a:tr>
              <a:tr h="45323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5403" marR="5403" marT="540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403" marR="5403" marT="5404" marB="0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323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PERFORMANCE </a:t>
                      </a:r>
                    </a:p>
                  </a:txBody>
                  <a:tcPr marL="5403" marR="5403" marT="540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99.85%</a:t>
                      </a:r>
                    </a:p>
                  </a:txBody>
                  <a:tcPr marL="5403" marR="5403" marT="5404" marB="0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45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5"/>
          <p:cNvSpPr>
            <a:spLocks noGrp="1" noChangeArrowheads="1"/>
          </p:cNvSpPr>
          <p:nvPr>
            <p:ph type="title"/>
          </p:nvPr>
        </p:nvSpPr>
        <p:spPr>
          <a:xfrm>
            <a:off x="308610" y="89972"/>
            <a:ext cx="8503920" cy="369332"/>
          </a:xfrm>
          <a:prstGeom prst="rect">
            <a:avLst/>
          </a:prstGeom>
          <a:solidFill>
            <a:srgbClr val="00FF00"/>
          </a:solidFill>
        </p:spPr>
        <p:txBody>
          <a:bodyPr wrap="square" lIns="0" tIns="0" rIns="0" bIns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STAKEHOLDER MANAGEMENT</a:t>
            </a:r>
          </a:p>
        </p:txBody>
      </p:sp>
      <p:graphicFrame>
        <p:nvGraphicFramePr>
          <p:cNvPr id="5" name="Group 5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233688"/>
              </p:ext>
            </p:extLst>
          </p:nvPr>
        </p:nvGraphicFramePr>
        <p:xfrm>
          <a:off x="142504" y="736269"/>
          <a:ext cx="8799615" cy="5167670"/>
        </p:xfrm>
        <a:graphic>
          <a:graphicData uri="http://schemas.openxmlformats.org/drawingml/2006/table">
            <a:tbl>
              <a:tblPr/>
              <a:tblGrid>
                <a:gridCol w="1456626"/>
                <a:gridCol w="1838849"/>
                <a:gridCol w="3189502"/>
                <a:gridCol w="2314638"/>
              </a:tblGrid>
              <a:tr h="46868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Province</a:t>
                      </a: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" latinLnBrk="0" hangingPunct="1">
                        <a:lnSpc>
                          <a:spcPct val="1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District </a:t>
                      </a: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" latinLnBrk="0" hangingPunct="1">
                        <a:lnSpc>
                          <a:spcPct val="1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Local</a:t>
                      </a: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Launched/Not Launched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32628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North West</a:t>
                      </a: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Ngaka Modiri Molema </a:t>
                      </a: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Mahikeng Local Stakeholder Forum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Launched</a:t>
                      </a: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55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Ramotshere Moiloa  Local  Stakeholder Forum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Launched</a:t>
                      </a: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96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Ditsobotla  Local Stakeholder Forum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Launched</a:t>
                      </a: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96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Ratlou Tswaing  Local Stakeholder Forum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Launched</a:t>
                      </a: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96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Bojanala Platinum </a:t>
                      </a: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Rustenburg Local Stakeholder Forum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Launched</a:t>
                      </a: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96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Madibeng Local Stakeholder Forum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Launched</a:t>
                      </a: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96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Moses Kotane Local Stakeholder Forum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Launched</a:t>
                      </a: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96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Kgetleng Rivier Local Stakeholder Forum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Launched</a:t>
                      </a: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96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Moretele Local Stakeholder Forum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Launched</a:t>
                      </a: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09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Dr Ruth Segomotsi Mompati</a:t>
                      </a: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Greater Taung Local Stakeholder Forum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Launched</a:t>
                      </a: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96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Naledi Local Stakeholder Forum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Launched</a:t>
                      </a: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96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Kagisano Molopo Local Stakeholder Forum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Launched</a:t>
                      </a: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96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Lekwa Teemane Local Stakeholder Forum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Launched</a:t>
                      </a: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9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Mamusa Local Stakeholder Forum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Launched</a:t>
                      </a: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97584" y="6395027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14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5"/>
          <p:cNvSpPr>
            <a:spLocks noGrp="1" noChangeArrowheads="1"/>
          </p:cNvSpPr>
          <p:nvPr>
            <p:ph type="title"/>
          </p:nvPr>
        </p:nvSpPr>
        <p:spPr>
          <a:xfrm>
            <a:off x="308610" y="274638"/>
            <a:ext cx="8503920" cy="369332"/>
          </a:xfrm>
          <a:prstGeom prst="rect">
            <a:avLst/>
          </a:prstGeom>
          <a:solidFill>
            <a:srgbClr val="00FF00"/>
          </a:solidFill>
        </p:spPr>
        <p:txBody>
          <a:bodyPr wrap="square" lIns="0" tIns="0" rIns="0" bIns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STAKEHOLDER MANAGEMENT</a:t>
            </a:r>
          </a:p>
        </p:txBody>
      </p:sp>
      <p:graphicFrame>
        <p:nvGraphicFramePr>
          <p:cNvPr id="5" name="Group 5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514169"/>
              </p:ext>
            </p:extLst>
          </p:nvPr>
        </p:nvGraphicFramePr>
        <p:xfrm>
          <a:off x="106877" y="808326"/>
          <a:ext cx="8942119" cy="5022458"/>
        </p:xfrm>
        <a:graphic>
          <a:graphicData uri="http://schemas.openxmlformats.org/drawingml/2006/table">
            <a:tbl>
              <a:tblPr/>
              <a:tblGrid>
                <a:gridCol w="1480215"/>
                <a:gridCol w="1868628"/>
                <a:gridCol w="3241154"/>
                <a:gridCol w="2352122"/>
              </a:tblGrid>
              <a:tr h="127056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Province</a:t>
                      </a: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" latinLnBrk="0" hangingPunct="1">
                        <a:lnSpc>
                          <a:spcPct val="1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District </a:t>
                      </a: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" latinLnBrk="0" hangingPunct="1">
                        <a:lnSpc>
                          <a:spcPct val="1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Local</a:t>
                      </a: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Launched/Not Launched</a:t>
                      </a: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8526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North West</a:t>
                      </a: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Dr. Kenneth Kaunda</a:t>
                      </a: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Matlosana Local Stakeholder Forum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Launched</a:t>
                      </a: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919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Tlokwe/Ventersdorp 405 Local Stakeholder Forum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Launched</a:t>
                      </a: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001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Maquassie Hills Local Stakeholder Forum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Launched</a:t>
                      </a: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0018">
                <a:tc gridSpan="3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North West  Provincial Stakeholder Forum</a:t>
                      </a: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 be launched </a:t>
                      </a:r>
                    </a:p>
                  </a:txBody>
                  <a:tcPr marT="45688" marB="4568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15396" y="6356350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19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5" y="1097280"/>
            <a:ext cx="8799615" cy="4887884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 smtClean="0"/>
              <a:t>The province was the top achiever in terms of birth registration within 30 days with 107% followed by Limpopo &amp; Western Cape with 101% respectively during the 2016/17 financial year. </a:t>
            </a:r>
          </a:p>
          <a:p>
            <a:r>
              <a:rPr lang="en-US" sz="6400" dirty="0" smtClean="0"/>
              <a:t>The province managed to register more babies within 30 days in quarter 1 of the current financial year as compared to the same period in the past 4 years as follows:</a:t>
            </a:r>
          </a:p>
          <a:p>
            <a:pPr lvl="1"/>
            <a:r>
              <a:rPr lang="en-US" sz="6400" b="1" dirty="0" smtClean="0">
                <a:solidFill>
                  <a:srgbClr val="00B050"/>
                </a:solidFill>
              </a:rPr>
              <a:t>2013/14 = 9 275 (109%)</a:t>
            </a:r>
          </a:p>
          <a:p>
            <a:pPr lvl="1"/>
            <a:r>
              <a:rPr lang="en-US" sz="6400" b="1" dirty="0" smtClean="0">
                <a:solidFill>
                  <a:srgbClr val="00B050"/>
                </a:solidFill>
              </a:rPr>
              <a:t>2014/15 = 10 523 (110%)</a:t>
            </a:r>
          </a:p>
          <a:p>
            <a:pPr lvl="1"/>
            <a:r>
              <a:rPr lang="en-US" sz="6400" b="1" dirty="0" smtClean="0">
                <a:solidFill>
                  <a:srgbClr val="00B050"/>
                </a:solidFill>
              </a:rPr>
              <a:t>2015/16 = 11 400 (104%)</a:t>
            </a:r>
          </a:p>
          <a:p>
            <a:pPr lvl="1"/>
            <a:r>
              <a:rPr lang="en-US" sz="6400" b="1" dirty="0" smtClean="0">
                <a:solidFill>
                  <a:srgbClr val="00B050"/>
                </a:solidFill>
              </a:rPr>
              <a:t>2016/17 = 12 614 (107%)</a:t>
            </a:r>
          </a:p>
          <a:p>
            <a:pPr lvl="1"/>
            <a:r>
              <a:rPr lang="en-US" sz="6400" b="1" dirty="0" smtClean="0">
                <a:solidFill>
                  <a:srgbClr val="00B050"/>
                </a:solidFill>
              </a:rPr>
              <a:t>2017/18 = 13 054 (103%)</a:t>
            </a:r>
          </a:p>
          <a:p>
            <a:pPr lvl="1"/>
            <a:endParaRPr lang="en-US" sz="6400" dirty="0"/>
          </a:p>
          <a:p>
            <a:pPr>
              <a:buFont typeface="Arial" pitchFamily="34" charset="0"/>
              <a:buChar char="•"/>
            </a:pPr>
            <a:r>
              <a:rPr lang="en-US" sz="6400" dirty="0" smtClean="0"/>
              <a:t>During the financial year 2016/17 the province achieved the ID Smartcard target by 128,9%. The comparison was made for the  1</a:t>
            </a:r>
            <a:r>
              <a:rPr lang="en-US" sz="6400" baseline="30000" dirty="0" smtClean="0"/>
              <a:t>st</a:t>
            </a:r>
            <a:r>
              <a:rPr lang="en-US" sz="6400" dirty="0" smtClean="0"/>
              <a:t> quarter of past 3 financial years:</a:t>
            </a:r>
          </a:p>
          <a:p>
            <a:pPr lvl="1">
              <a:buFontTx/>
              <a:buChar char="-"/>
            </a:pPr>
            <a:r>
              <a:rPr lang="en-US" sz="6400" dirty="0" smtClean="0"/>
              <a:t>2014/15 = 26 084 (86%)</a:t>
            </a:r>
          </a:p>
          <a:p>
            <a:pPr lvl="1">
              <a:buFontTx/>
              <a:buChar char="-"/>
            </a:pPr>
            <a:r>
              <a:rPr lang="en-US" sz="6400" dirty="0" smtClean="0"/>
              <a:t>2015/16  = 34 756 (92%)</a:t>
            </a:r>
          </a:p>
          <a:p>
            <a:pPr lvl="1">
              <a:buFontTx/>
              <a:buChar char="-"/>
            </a:pPr>
            <a:r>
              <a:rPr lang="en-US" sz="6400" b="1" dirty="0" smtClean="0">
                <a:solidFill>
                  <a:srgbClr val="00B050"/>
                </a:solidFill>
              </a:rPr>
              <a:t>2016/17 = 51 622 ( 128,9%)</a:t>
            </a:r>
          </a:p>
          <a:p>
            <a:pPr lvl="1">
              <a:buFontTx/>
              <a:buChar char="-"/>
            </a:pPr>
            <a:r>
              <a:rPr lang="en-US" sz="6400" dirty="0" smtClean="0"/>
              <a:t>2017/18 = 52 808 (77,1%)</a:t>
            </a:r>
          </a:p>
          <a:p>
            <a:pPr lvl="1">
              <a:buFontTx/>
              <a:buChar char="-"/>
            </a:pPr>
            <a:endParaRPr lang="en-US" sz="6400" dirty="0"/>
          </a:p>
          <a:p>
            <a:pPr>
              <a:buFont typeface="Arial" pitchFamily="34" charset="0"/>
              <a:buChar char="•"/>
            </a:pPr>
            <a:r>
              <a:rPr lang="en-US" sz="6800" dirty="0" smtClean="0"/>
              <a:t>All immigration targets were achieved.</a:t>
            </a:r>
          </a:p>
          <a:p>
            <a:pPr>
              <a:buFont typeface="Arial" pitchFamily="34" charset="0"/>
              <a:buChar char="•"/>
            </a:pPr>
            <a:r>
              <a:rPr lang="en-US" sz="6800" dirty="0" smtClean="0"/>
              <a:t>Support from stakeholders ( traditional authorities, local media, taxi associations, churches etc.</a:t>
            </a:r>
          </a:p>
          <a:p>
            <a:pPr lvl="1"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The 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Province managed to register 50 104 births during the financial year 2016/17. The province achieved by 107% followed by two provinces (Limpopo &amp; Western Cape) with 101% respectively.</a:t>
            </a:r>
          </a:p>
          <a:p>
            <a:pPr lvl="0"/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The Province managed to register 50 104 births during the financial year 2016/17. The province achieved by 107% followed by two provinces (Limpopo &amp; Western Cape) with 101% respectively.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Province managed to register 50 104 births during the financial year 2016/17. The province achieved by 107% followed by two provinces (Limpopo &amp; Western Cape) with 101% respectively.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The 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Province managed to register 50 104 births during the financial year 2016/17. The province achieved by 107% followed by two provinces (Limpopo &amp; Western Cape) with 101% respectively.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26048"/>
            <a:ext cx="8229600" cy="822642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Achievements</a:t>
            </a:r>
            <a:endParaRPr kumimoji="0" lang="en-ZA" sz="2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15397" y="6356350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54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188720"/>
            <a:ext cx="8229600" cy="4525963"/>
          </a:xfrm>
        </p:spPr>
        <p:txBody>
          <a:bodyPr>
            <a:normAutofit/>
          </a:bodyPr>
          <a:lstStyle/>
          <a:p>
            <a:pPr marL="539750" lvl="0" indent="-363538" defTabSz="914400" fontAlgn="base">
              <a:spcBef>
                <a:spcPct val="0"/>
              </a:spcBef>
              <a:spcAft>
                <a:spcPct val="0"/>
              </a:spcAft>
              <a:buSzPct val="130000"/>
              <a:buFont typeface="Arial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No DHA footprint in two </a:t>
            </a:r>
            <a:r>
              <a:rPr lang="en-US" sz="1600" dirty="0" smtClean="0">
                <a:solidFill>
                  <a:prstClr val="black"/>
                </a:solidFill>
              </a:rPr>
              <a:t>municipalities.</a:t>
            </a:r>
            <a:endParaRPr lang="en-US" sz="1600" dirty="0">
              <a:solidFill>
                <a:prstClr val="black"/>
              </a:solidFill>
            </a:endParaRPr>
          </a:p>
          <a:p>
            <a:pPr marL="633412" lvl="1" indent="0" defTabSz="914400" fontAlgn="base">
              <a:spcBef>
                <a:spcPct val="0"/>
              </a:spcBef>
              <a:spcAft>
                <a:spcPct val="0"/>
              </a:spcAft>
              <a:buSzPct val="130000"/>
              <a:buNone/>
            </a:pPr>
            <a:r>
              <a:rPr lang="en-US" sz="1600" dirty="0">
                <a:solidFill>
                  <a:prstClr val="black"/>
                </a:solidFill>
              </a:rPr>
              <a:t> </a:t>
            </a:r>
          </a:p>
          <a:p>
            <a:pPr marL="539750" lvl="0" indent="-363538" defTabSz="914400" fontAlgn="base">
              <a:spcBef>
                <a:spcPct val="0"/>
              </a:spcBef>
              <a:spcAft>
                <a:spcPct val="0"/>
              </a:spcAft>
              <a:buSzPct val="130000"/>
              <a:buFont typeface="Arial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There is  </a:t>
            </a:r>
            <a:r>
              <a:rPr lang="en-US" sz="1600" dirty="0" smtClean="0">
                <a:solidFill>
                  <a:prstClr val="black"/>
                </a:solidFill>
              </a:rPr>
              <a:t>a shortage </a:t>
            </a:r>
            <a:r>
              <a:rPr lang="en-US" sz="1600" dirty="0">
                <a:solidFill>
                  <a:prstClr val="black"/>
                </a:solidFill>
              </a:rPr>
              <a:t>of branded IMS </a:t>
            </a:r>
            <a:r>
              <a:rPr lang="en-US" sz="1600" dirty="0" smtClean="0">
                <a:solidFill>
                  <a:prstClr val="black"/>
                </a:solidFill>
              </a:rPr>
              <a:t>vehicles for </a:t>
            </a:r>
            <a:r>
              <a:rPr lang="en-US" sz="1600" dirty="0">
                <a:solidFill>
                  <a:prstClr val="black"/>
                </a:solidFill>
              </a:rPr>
              <a:t>detection, arrest and deportation.</a:t>
            </a:r>
          </a:p>
          <a:p>
            <a:pPr marL="539750" lvl="0" indent="-363538" defTabSz="914400" fontAlgn="base">
              <a:spcBef>
                <a:spcPct val="0"/>
              </a:spcBef>
              <a:spcAft>
                <a:spcPct val="0"/>
              </a:spcAft>
              <a:buSzPct val="130000"/>
              <a:buNone/>
            </a:pPr>
            <a:endParaRPr lang="en-US" sz="1600" dirty="0">
              <a:solidFill>
                <a:prstClr val="black"/>
              </a:solidFill>
            </a:endParaRPr>
          </a:p>
          <a:p>
            <a:pPr marL="539750" lvl="0" indent="-363538" defTabSz="914400" fontAlgn="base">
              <a:spcBef>
                <a:spcPct val="0"/>
              </a:spcBef>
              <a:spcAft>
                <a:spcPct val="0"/>
              </a:spcAft>
              <a:buSzPct val="130000"/>
              <a:buFont typeface="Arial" charset="0"/>
              <a:buChar char="•"/>
            </a:pPr>
            <a:r>
              <a:rPr lang="en-ZA" sz="1600" dirty="0">
                <a:solidFill>
                  <a:prstClr val="black"/>
                </a:solidFill>
              </a:rPr>
              <a:t>Office accommodation challenges for Provincial </a:t>
            </a:r>
            <a:r>
              <a:rPr lang="en-ZA" sz="1600" dirty="0" smtClean="0">
                <a:solidFill>
                  <a:prstClr val="black"/>
                </a:solidFill>
              </a:rPr>
              <a:t>office, </a:t>
            </a:r>
            <a:r>
              <a:rPr lang="en-ZA" sz="1600" dirty="0">
                <a:solidFill>
                  <a:prstClr val="black"/>
                </a:solidFill>
              </a:rPr>
              <a:t>Rustenburg Large </a:t>
            </a:r>
            <a:r>
              <a:rPr lang="en-ZA" sz="1600" dirty="0" smtClean="0">
                <a:solidFill>
                  <a:prstClr val="black"/>
                </a:solidFill>
              </a:rPr>
              <a:t>office and Taung Medium Office. </a:t>
            </a:r>
          </a:p>
          <a:p>
            <a:pPr marL="176212" lvl="0" indent="0" defTabSz="914400" fontAlgn="base">
              <a:spcBef>
                <a:spcPct val="0"/>
              </a:spcBef>
              <a:spcAft>
                <a:spcPct val="0"/>
              </a:spcAft>
              <a:buSzPct val="130000"/>
              <a:buNone/>
            </a:pPr>
            <a:endParaRPr lang="en-ZA" sz="1600" dirty="0" smtClean="0">
              <a:solidFill>
                <a:prstClr val="black"/>
              </a:solidFill>
            </a:endParaRPr>
          </a:p>
          <a:p>
            <a:pPr marL="539750" indent="-363538" defTabSz="914400" fontAlgn="base">
              <a:spcBef>
                <a:spcPct val="0"/>
              </a:spcBef>
              <a:spcAft>
                <a:spcPct val="0"/>
              </a:spcAft>
              <a:buSzPct val="130000"/>
              <a:buFont typeface="Arial" charset="0"/>
              <a:buChar char="•"/>
            </a:pPr>
            <a:r>
              <a:rPr lang="en-US" sz="1600" dirty="0"/>
              <a:t>The province </a:t>
            </a:r>
            <a:r>
              <a:rPr lang="en-US" sz="1600" dirty="0" smtClean="0"/>
              <a:t>did not achieve </a:t>
            </a:r>
            <a:r>
              <a:rPr lang="en-US" sz="1600" dirty="0"/>
              <a:t>payment of invoices </a:t>
            </a:r>
            <a:r>
              <a:rPr lang="en-US" sz="1600" dirty="0" smtClean="0"/>
              <a:t>target in 2016/17 due  </a:t>
            </a:r>
            <a:r>
              <a:rPr lang="en-ZA" sz="1600" dirty="0">
                <a:solidFill>
                  <a:srgbClr val="000000"/>
                </a:solidFill>
              </a:rPr>
              <a:t>to BAS shutdown from 16 March 2016 and orders were generated at Head Office. Suppliers details changed without updating National </a:t>
            </a:r>
            <a:r>
              <a:rPr lang="en-ZA" sz="1600" dirty="0" smtClean="0">
                <a:solidFill>
                  <a:srgbClr val="000000"/>
                </a:solidFill>
              </a:rPr>
              <a:t>Treasury </a:t>
            </a:r>
            <a:r>
              <a:rPr lang="en-ZA" sz="1600" dirty="0">
                <a:solidFill>
                  <a:srgbClr val="000000"/>
                </a:solidFill>
              </a:rPr>
              <a:t>(Time delay of system interface between DHA &amp; NT</a:t>
            </a:r>
            <a:r>
              <a:rPr lang="en-ZA" sz="1600" dirty="0" smtClean="0">
                <a:solidFill>
                  <a:srgbClr val="000000"/>
                </a:solidFill>
              </a:rPr>
              <a:t>).</a:t>
            </a:r>
          </a:p>
          <a:p>
            <a:pPr marL="176212" indent="0" defTabSz="914400" fontAlgn="base">
              <a:spcBef>
                <a:spcPct val="0"/>
              </a:spcBef>
              <a:spcAft>
                <a:spcPct val="0"/>
              </a:spcAft>
              <a:buSzPct val="130000"/>
              <a:buNone/>
            </a:pPr>
            <a:endParaRPr lang="en-ZA" sz="1600" dirty="0" smtClean="0">
              <a:solidFill>
                <a:srgbClr val="000000"/>
              </a:solidFill>
            </a:endParaRPr>
          </a:p>
          <a:p>
            <a:pPr marL="539750" indent="-363538" defTabSz="914400" fontAlgn="base">
              <a:spcBef>
                <a:spcPct val="0"/>
              </a:spcBef>
              <a:spcAft>
                <a:spcPct val="0"/>
              </a:spcAft>
              <a:buSzPct val="130000"/>
              <a:buFont typeface="Arial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Attempt by Foreign Nationals to register themselves or birth of their babies in our National Population Register through Late Registration of Birth process</a:t>
            </a:r>
            <a:r>
              <a:rPr lang="en-US" sz="1600" dirty="0" smtClean="0">
                <a:solidFill>
                  <a:prstClr val="black"/>
                </a:solidFill>
              </a:rPr>
              <a:t>.</a:t>
            </a:r>
          </a:p>
          <a:p>
            <a:pPr marL="176212" indent="0" defTabSz="914400" fontAlgn="base">
              <a:spcBef>
                <a:spcPct val="0"/>
              </a:spcBef>
              <a:spcAft>
                <a:spcPct val="0"/>
              </a:spcAft>
              <a:buSzPct val="130000"/>
              <a:buNone/>
            </a:pPr>
            <a:endParaRPr lang="en-US" sz="1600" dirty="0">
              <a:solidFill>
                <a:prstClr val="black"/>
              </a:solidFill>
            </a:endParaRPr>
          </a:p>
          <a:p>
            <a:pPr marL="539750" indent="-363538" defTabSz="914400" fontAlgn="base">
              <a:spcBef>
                <a:spcPct val="0"/>
              </a:spcBef>
              <a:spcAft>
                <a:spcPct val="0"/>
              </a:spcAft>
              <a:buSzPct val="130000"/>
              <a:buFont typeface="Arial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Connected health facilities not fully optimized (requires enhancement of IT equipment  and network e.g. online verification system and ADSL   </a:t>
            </a:r>
          </a:p>
          <a:p>
            <a:pPr marL="539750" indent="-363538" defTabSz="914400" fontAlgn="base">
              <a:spcBef>
                <a:spcPct val="0"/>
              </a:spcBef>
              <a:spcAft>
                <a:spcPct val="0"/>
              </a:spcAft>
              <a:buSzPct val="130000"/>
              <a:buFont typeface="Arial" charset="0"/>
              <a:buChar char="•"/>
            </a:pPr>
            <a:endParaRPr lang="en-ZA" sz="1600" dirty="0">
              <a:solidFill>
                <a:srgbClr val="000000"/>
              </a:solidFill>
            </a:endParaRPr>
          </a:p>
          <a:p>
            <a:pPr marL="176212" indent="0" defTabSz="914400" fontAlgn="base">
              <a:spcBef>
                <a:spcPct val="0"/>
              </a:spcBef>
              <a:spcAft>
                <a:spcPct val="0"/>
              </a:spcAft>
              <a:buSzPct val="130000"/>
              <a:buNone/>
            </a:pPr>
            <a:endParaRPr lang="en-US" sz="2400" dirty="0"/>
          </a:p>
          <a:p>
            <a:pPr marL="539750" lvl="0" indent="-363538" defTabSz="914400" fontAlgn="base">
              <a:spcBef>
                <a:spcPct val="0"/>
              </a:spcBef>
              <a:spcAft>
                <a:spcPct val="0"/>
              </a:spcAft>
              <a:buSzPct val="130000"/>
              <a:buFont typeface="Arial" charset="0"/>
              <a:buChar char="•"/>
            </a:pPr>
            <a:endParaRPr lang="en-ZA" sz="2400" dirty="0">
              <a:solidFill>
                <a:prstClr val="black"/>
              </a:solidFill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71768"/>
            <a:ext cx="8321040" cy="776922"/>
          </a:xfrm>
          <a:prstGeom prst="rect">
            <a:avLst/>
          </a:prstGeom>
          <a:solidFill>
            <a:srgbClr val="00FF00"/>
          </a:solidFill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Challenges</a:t>
            </a:r>
            <a:r>
              <a:rPr kumimoji="0" lang="en-ZA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21335" y="6356350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4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 defTabSz="914400" fontAlgn="base">
              <a:spcAft>
                <a:spcPct val="0"/>
              </a:spcAft>
              <a:buFont typeface="Arial" charset="0"/>
              <a:buChar char="•"/>
            </a:pPr>
            <a:r>
              <a:rPr lang="en-US" sz="4000" b="1" dirty="0">
                <a:solidFill>
                  <a:prstClr val="black"/>
                </a:solidFill>
              </a:rPr>
              <a:t>KE A LEBOGA </a:t>
            </a:r>
          </a:p>
          <a:p>
            <a:pPr lvl="0" algn="ctr" defTabSz="914400" fontAlgn="base">
              <a:spcAft>
                <a:spcPct val="0"/>
              </a:spcAft>
              <a:buFont typeface="Arial" charset="0"/>
              <a:buChar char="•"/>
            </a:pPr>
            <a:endParaRPr lang="en-US" sz="4000" b="1" dirty="0">
              <a:solidFill>
                <a:prstClr val="black"/>
              </a:solidFill>
            </a:endParaRPr>
          </a:p>
          <a:p>
            <a:pPr lvl="0" algn="ctr" defTabSz="914400" fontAlgn="base">
              <a:spcAft>
                <a:spcPct val="0"/>
              </a:spcAft>
              <a:buFont typeface="Arial" charset="0"/>
              <a:buChar char="•"/>
            </a:pPr>
            <a:r>
              <a:rPr lang="en-US" sz="4000" b="1" dirty="0">
                <a:solidFill>
                  <a:prstClr val="black"/>
                </a:solidFill>
              </a:rPr>
              <a:t>BAIE DANKIE</a:t>
            </a:r>
          </a:p>
          <a:p>
            <a:pPr lvl="0" algn="ctr" defTabSz="914400" fontAlgn="base">
              <a:spcAft>
                <a:spcPct val="0"/>
              </a:spcAft>
              <a:buFont typeface="Arial" charset="0"/>
              <a:buChar char="•"/>
            </a:pPr>
            <a:endParaRPr lang="en-US" sz="4000" b="1" dirty="0">
              <a:solidFill>
                <a:prstClr val="black"/>
              </a:solidFill>
            </a:endParaRPr>
          </a:p>
          <a:p>
            <a:pPr lvl="0" algn="ctr" defTabSz="914400" fontAlgn="base">
              <a:spcAft>
                <a:spcPct val="0"/>
              </a:spcAft>
              <a:buFont typeface="Arial" charset="0"/>
              <a:buChar char="•"/>
            </a:pPr>
            <a:r>
              <a:rPr lang="en-US" sz="4000" b="1" dirty="0">
                <a:solidFill>
                  <a:prstClr val="black"/>
                </a:solidFill>
              </a:rPr>
              <a:t>THANK YOU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21335" y="6383152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4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" y="811530"/>
            <a:ext cx="8915400" cy="5040630"/>
          </a:xfrm>
        </p:spPr>
        <p:txBody>
          <a:bodyPr>
            <a:normAutofit lnSpcReduction="10000"/>
          </a:bodyPr>
          <a:lstStyle/>
          <a:p>
            <a:pPr lvl="0" defTabSz="914400" fontAlgn="base">
              <a:lnSpc>
                <a:spcPct val="80000"/>
              </a:lnSpc>
              <a:spcBef>
                <a:spcPct val="90000"/>
              </a:spcBef>
              <a:spcAft>
                <a:spcPct val="0"/>
              </a:spcAft>
              <a:buClr>
                <a:srgbClr val="7D0900"/>
              </a:buClr>
              <a:buFont typeface="Wingdings" pitchFamily="2" charset="2"/>
              <a:buChar char="n"/>
              <a:defRPr/>
            </a:pPr>
            <a:r>
              <a:rPr lang="en-GB" sz="18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The total population of the North West Province is 3,7 million which constitute </a:t>
            </a:r>
            <a:r>
              <a:rPr lang="en-GB" sz="18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6.8 </a:t>
            </a:r>
            <a:r>
              <a:rPr lang="en-GB" sz="18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% of the country's population.</a:t>
            </a:r>
          </a:p>
          <a:p>
            <a:pPr lvl="0" defTabSz="914400" fontAlgn="base">
              <a:lnSpc>
                <a:spcPct val="80000"/>
              </a:lnSpc>
              <a:spcBef>
                <a:spcPct val="90000"/>
              </a:spcBef>
              <a:spcAft>
                <a:spcPct val="0"/>
              </a:spcAft>
              <a:buClr>
                <a:srgbClr val="7D0900"/>
              </a:buClr>
              <a:buFont typeface="Wingdings" pitchFamily="2" charset="2"/>
              <a:buChar char="n"/>
              <a:defRPr/>
            </a:pPr>
            <a:r>
              <a:rPr lang="en-GB" sz="18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For the period 2011 – </a:t>
            </a:r>
            <a:r>
              <a:rPr lang="en-GB" sz="18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2016 </a:t>
            </a:r>
            <a:r>
              <a:rPr lang="en-GB" sz="18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the province experienced a net migration of </a:t>
            </a:r>
            <a:r>
              <a:rPr lang="en-GB" sz="18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95 598 </a:t>
            </a:r>
            <a:r>
              <a:rPr lang="en-GB" sz="18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(</a:t>
            </a:r>
            <a:r>
              <a:rPr lang="en-GB" sz="18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196 223 </a:t>
            </a:r>
            <a:r>
              <a:rPr lang="en-GB" sz="18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out-migrants &amp; </a:t>
            </a:r>
            <a:r>
              <a:rPr lang="en-GB" sz="18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291 821 in-migrants).</a:t>
            </a:r>
            <a:endParaRPr lang="en-GB" sz="1800" kern="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0" defTabSz="914400" fontAlgn="base">
              <a:lnSpc>
                <a:spcPct val="80000"/>
              </a:lnSpc>
              <a:spcBef>
                <a:spcPct val="90000"/>
              </a:spcBef>
              <a:spcAft>
                <a:spcPct val="0"/>
              </a:spcAft>
              <a:buClr>
                <a:srgbClr val="7D0900"/>
              </a:buClr>
              <a:buFont typeface="Wingdings" pitchFamily="2" charset="2"/>
              <a:buChar char="n"/>
              <a:defRPr/>
            </a:pPr>
            <a:r>
              <a:rPr lang="en-GB" sz="18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There are four (4) district and </a:t>
            </a:r>
            <a:r>
              <a:rPr lang="en-GB" sz="18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eighteen </a:t>
            </a:r>
            <a:r>
              <a:rPr lang="en-GB" sz="18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(</a:t>
            </a:r>
            <a:r>
              <a:rPr lang="en-GB" sz="18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18) </a:t>
            </a:r>
            <a:r>
              <a:rPr lang="en-GB" sz="18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local municipalities.</a:t>
            </a:r>
          </a:p>
          <a:p>
            <a:pPr lvl="0" defTabSz="914400" fontAlgn="base">
              <a:lnSpc>
                <a:spcPct val="80000"/>
              </a:lnSpc>
              <a:spcBef>
                <a:spcPct val="90000"/>
              </a:spcBef>
              <a:spcAft>
                <a:spcPct val="0"/>
              </a:spcAft>
              <a:buClr>
                <a:srgbClr val="7D0900"/>
              </a:buClr>
              <a:buFont typeface="Wingdings" pitchFamily="2" charset="2"/>
              <a:buChar char="n"/>
              <a:defRPr/>
            </a:pPr>
            <a:r>
              <a:rPr lang="en-GB" sz="18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Mining is the major contributor to the provincial economy supported by cattle and mixed crop </a:t>
            </a:r>
            <a:r>
              <a:rPr lang="en-GB" sz="18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farming.</a:t>
            </a:r>
          </a:p>
          <a:p>
            <a:pPr marL="0" lvl="0" indent="0" defTabSz="914400" fontAlgn="base">
              <a:lnSpc>
                <a:spcPct val="80000"/>
              </a:lnSpc>
              <a:spcBef>
                <a:spcPct val="90000"/>
              </a:spcBef>
              <a:spcAft>
                <a:spcPct val="0"/>
              </a:spcAft>
              <a:buClr>
                <a:srgbClr val="7D0900"/>
              </a:buClr>
              <a:buNone/>
              <a:defRPr/>
            </a:pPr>
            <a:endParaRPr lang="en-GB" sz="1800" kern="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0" lvl="0" indent="0" defTabSz="914400" fontAlgn="base">
              <a:lnSpc>
                <a:spcPct val="80000"/>
              </a:lnSpc>
              <a:spcBef>
                <a:spcPct val="90000"/>
              </a:spcBef>
              <a:spcAft>
                <a:spcPct val="0"/>
              </a:spcAft>
              <a:buClr>
                <a:srgbClr val="7D0900"/>
              </a:buClr>
              <a:buNone/>
              <a:defRPr/>
            </a:pPr>
            <a:endParaRPr lang="en-GB" sz="1800" kern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0" lvl="0" indent="0" defTabSz="914400" fontAlgn="base">
              <a:lnSpc>
                <a:spcPct val="80000"/>
              </a:lnSpc>
              <a:spcBef>
                <a:spcPct val="90000"/>
              </a:spcBef>
              <a:spcAft>
                <a:spcPct val="0"/>
              </a:spcAft>
              <a:buClr>
                <a:srgbClr val="7D0900"/>
              </a:buClr>
              <a:buNone/>
              <a:defRPr/>
            </a:pPr>
            <a:endParaRPr lang="en-GB" sz="1800" kern="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0" lvl="0" indent="0" defTabSz="914400" fontAlgn="base">
              <a:lnSpc>
                <a:spcPct val="80000"/>
              </a:lnSpc>
              <a:spcBef>
                <a:spcPct val="90000"/>
              </a:spcBef>
              <a:spcAft>
                <a:spcPct val="0"/>
              </a:spcAft>
              <a:buClr>
                <a:srgbClr val="7D0900"/>
              </a:buClr>
              <a:buNone/>
              <a:defRPr/>
            </a:pPr>
            <a:endParaRPr lang="en-GB" sz="1800" kern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0" lvl="0" indent="0" defTabSz="914400" fontAlgn="base">
              <a:lnSpc>
                <a:spcPct val="80000"/>
              </a:lnSpc>
              <a:spcBef>
                <a:spcPct val="90000"/>
              </a:spcBef>
              <a:spcAft>
                <a:spcPct val="0"/>
              </a:spcAft>
              <a:buClr>
                <a:srgbClr val="7D0900"/>
              </a:buClr>
              <a:buNone/>
              <a:defRPr/>
            </a:pPr>
            <a:endParaRPr lang="en-GB" sz="1200" kern="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0" lvl="0" indent="0" defTabSz="914400" fontAlgn="base">
              <a:lnSpc>
                <a:spcPct val="80000"/>
              </a:lnSpc>
              <a:spcBef>
                <a:spcPct val="90000"/>
              </a:spcBef>
              <a:spcAft>
                <a:spcPct val="0"/>
              </a:spcAft>
              <a:buClr>
                <a:srgbClr val="7D0900"/>
              </a:buClr>
              <a:buNone/>
              <a:defRPr/>
            </a:pPr>
            <a:endParaRPr lang="en-GB" sz="1200" kern="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0" lvl="0" indent="0" defTabSz="914400" fontAlgn="base">
              <a:lnSpc>
                <a:spcPct val="80000"/>
              </a:lnSpc>
              <a:spcBef>
                <a:spcPct val="90000"/>
              </a:spcBef>
              <a:spcAft>
                <a:spcPct val="0"/>
              </a:spcAft>
              <a:buClr>
                <a:srgbClr val="7D0900"/>
              </a:buClr>
              <a:buNone/>
              <a:defRPr/>
            </a:pPr>
            <a:r>
              <a:rPr lang="en-GB" sz="12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Source: StatsSA Mid Term Population Estimates</a:t>
            </a:r>
            <a:endParaRPr lang="en-GB" sz="1200" kern="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457200" y="194628"/>
            <a:ext cx="8229600" cy="34258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en-GB" sz="2400" b="1" kern="0" dirty="0">
                <a:solidFill>
                  <a:srgbClr val="000000"/>
                </a:solidFill>
                <a:cs typeface="Arial" charset="0"/>
              </a:rPr>
              <a:t>I</a:t>
            </a:r>
            <a:r>
              <a:rPr lang="en-US" sz="2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NTRODUCTION &amp; BACKGROUND</a:t>
            </a:r>
            <a:endParaRPr lang="en-GB" sz="2400" b="1" kern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84670" y="6395027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48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48322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PROVINCIAL MANAGEMENT AND DERMACATION </a:t>
            </a:r>
            <a:endParaRPr kumimoji="0" lang="en-GB" sz="2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5" name="Organization Chart 2011"/>
          <p:cNvGrpSpPr>
            <a:grpSpLocks/>
          </p:cNvGrpSpPr>
          <p:nvPr/>
        </p:nvGrpSpPr>
        <p:grpSpPr bwMode="auto">
          <a:xfrm>
            <a:off x="80010" y="822960"/>
            <a:ext cx="8972550" cy="4975487"/>
            <a:chOff x="1041" y="1246"/>
            <a:chExt cx="4000" cy="1676"/>
          </a:xfrm>
        </p:grpSpPr>
        <p:cxnSp>
          <p:nvCxnSpPr>
            <p:cNvPr id="6" name="_s2052"/>
            <p:cNvCxnSpPr>
              <a:cxnSpLocks noChangeShapeType="1"/>
              <a:stCxn id="24" idx="0"/>
            </p:cNvCxnSpPr>
            <p:nvPr/>
          </p:nvCxnSpPr>
          <p:spPr bwMode="auto">
            <a:xfrm rot="5400000" flipH="1" flipV="1">
              <a:off x="4540" y="2510"/>
              <a:ext cx="150" cy="15"/>
            </a:xfrm>
            <a:prstGeom prst="straightConnector1">
              <a:avLst/>
            </a:prstGeom>
            <a:noFill/>
            <a:ln w="38100">
              <a:solidFill>
                <a:sysClr val="windowText" lastClr="000000"/>
              </a:solidFill>
              <a:round/>
              <a:headEnd/>
              <a:tailEnd/>
            </a:ln>
          </p:spPr>
        </p:cxnSp>
        <p:cxnSp>
          <p:nvCxnSpPr>
            <p:cNvPr id="7" name="_s2053"/>
            <p:cNvCxnSpPr>
              <a:cxnSpLocks noChangeShapeType="1"/>
              <a:stCxn id="23" idx="0"/>
              <a:endCxn id="18" idx="2"/>
            </p:cNvCxnSpPr>
            <p:nvPr/>
          </p:nvCxnSpPr>
          <p:spPr bwMode="auto">
            <a:xfrm rot="5400000" flipH="1" flipV="1">
              <a:off x="3541" y="2524"/>
              <a:ext cx="127" cy="9"/>
            </a:xfrm>
            <a:prstGeom prst="straightConnector1">
              <a:avLst/>
            </a:prstGeom>
            <a:noFill/>
            <a:ln w="38100">
              <a:solidFill>
                <a:sysClr val="windowText" lastClr="000000"/>
              </a:solidFill>
              <a:round/>
              <a:headEnd/>
              <a:tailEnd/>
            </a:ln>
          </p:spPr>
        </p:cxnSp>
        <p:cxnSp>
          <p:nvCxnSpPr>
            <p:cNvPr id="8" name="_s2054"/>
            <p:cNvCxnSpPr>
              <a:cxnSpLocks noChangeShapeType="1"/>
            </p:cNvCxnSpPr>
            <p:nvPr/>
          </p:nvCxnSpPr>
          <p:spPr bwMode="auto">
            <a:xfrm rot="5400000" flipH="1" flipV="1">
              <a:off x="2656" y="2524"/>
              <a:ext cx="130" cy="2"/>
            </a:xfrm>
            <a:prstGeom prst="straightConnector1">
              <a:avLst/>
            </a:prstGeom>
            <a:noFill/>
            <a:ln w="38100">
              <a:solidFill>
                <a:sysClr val="windowText" lastClr="000000"/>
              </a:solidFill>
              <a:round/>
              <a:headEnd/>
              <a:tailEnd/>
            </a:ln>
          </p:spPr>
        </p:cxnSp>
        <p:cxnSp>
          <p:nvCxnSpPr>
            <p:cNvPr id="9" name="_s2055"/>
            <p:cNvCxnSpPr>
              <a:cxnSpLocks noChangeShapeType="1"/>
              <a:endCxn id="16" idx="2"/>
            </p:cNvCxnSpPr>
            <p:nvPr/>
          </p:nvCxnSpPr>
          <p:spPr bwMode="auto">
            <a:xfrm rot="16200000" flipV="1">
              <a:off x="1558" y="2509"/>
              <a:ext cx="148" cy="17"/>
            </a:xfrm>
            <a:prstGeom prst="straightConnector1">
              <a:avLst/>
            </a:prstGeom>
            <a:noFill/>
            <a:ln w="38100">
              <a:solidFill>
                <a:sysClr val="windowText" lastClr="000000"/>
              </a:solidFill>
              <a:round/>
              <a:headEnd/>
              <a:tailEnd/>
            </a:ln>
          </p:spPr>
        </p:cxnSp>
        <p:cxnSp>
          <p:nvCxnSpPr>
            <p:cNvPr id="10" name="_s2056"/>
            <p:cNvCxnSpPr>
              <a:cxnSpLocks noChangeShapeType="1"/>
              <a:stCxn id="20" idx="3"/>
              <a:endCxn id="15" idx="2"/>
            </p:cNvCxnSpPr>
            <p:nvPr/>
          </p:nvCxnSpPr>
          <p:spPr bwMode="auto">
            <a:xfrm flipV="1">
              <a:off x="2010" y="1584"/>
              <a:ext cx="1086" cy="68"/>
            </a:xfrm>
            <a:prstGeom prst="bentConnector2">
              <a:avLst/>
            </a:prstGeom>
            <a:noFill/>
            <a:ln w="38100">
              <a:solidFill>
                <a:sysClr val="windowText" lastClr="000000"/>
              </a:solidFill>
              <a:miter lim="800000"/>
              <a:headEnd/>
              <a:tailEnd/>
            </a:ln>
          </p:spPr>
        </p:cxnSp>
        <p:cxnSp>
          <p:nvCxnSpPr>
            <p:cNvPr id="11" name="_s2057"/>
            <p:cNvCxnSpPr>
              <a:cxnSpLocks noChangeShapeType="1"/>
              <a:stCxn id="19" idx="0"/>
              <a:endCxn id="15" idx="2"/>
            </p:cNvCxnSpPr>
            <p:nvPr/>
          </p:nvCxnSpPr>
          <p:spPr bwMode="auto">
            <a:xfrm rot="16200000" flipV="1">
              <a:off x="3567" y="1113"/>
              <a:ext cx="541" cy="1483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ysClr val="windowText" lastClr="000000"/>
              </a:solidFill>
              <a:miter lim="800000"/>
              <a:headEnd/>
              <a:tailEnd/>
            </a:ln>
          </p:spPr>
        </p:cxnSp>
        <p:cxnSp>
          <p:nvCxnSpPr>
            <p:cNvPr id="12" name="_s2058"/>
            <p:cNvCxnSpPr>
              <a:cxnSpLocks noChangeShapeType="1"/>
              <a:stCxn id="18" idx="0"/>
              <a:endCxn id="15" idx="2"/>
            </p:cNvCxnSpPr>
            <p:nvPr/>
          </p:nvCxnSpPr>
          <p:spPr bwMode="auto">
            <a:xfrm rot="16200000" flipV="1">
              <a:off x="3078" y="1602"/>
              <a:ext cx="548" cy="513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ysClr val="windowText" lastClr="000000"/>
              </a:solidFill>
              <a:miter lim="800000"/>
              <a:headEnd/>
              <a:tailEnd/>
            </a:ln>
          </p:spPr>
        </p:cxnSp>
        <p:cxnSp>
          <p:nvCxnSpPr>
            <p:cNvPr id="13" name="_s2059"/>
            <p:cNvCxnSpPr>
              <a:cxnSpLocks noChangeShapeType="1"/>
              <a:stCxn id="17" idx="0"/>
              <a:endCxn id="15" idx="2"/>
            </p:cNvCxnSpPr>
            <p:nvPr/>
          </p:nvCxnSpPr>
          <p:spPr bwMode="auto">
            <a:xfrm rot="5400000" flipH="1" flipV="1">
              <a:off x="2624" y="1665"/>
              <a:ext cx="554" cy="391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ysClr val="windowText" lastClr="000000"/>
              </a:solidFill>
              <a:miter lim="800000"/>
              <a:headEnd/>
              <a:tailEnd/>
            </a:ln>
          </p:spPr>
        </p:cxnSp>
        <p:cxnSp>
          <p:nvCxnSpPr>
            <p:cNvPr id="14" name="_s2060"/>
            <p:cNvCxnSpPr>
              <a:cxnSpLocks noChangeShapeType="1"/>
              <a:stCxn id="16" idx="0"/>
              <a:endCxn id="15" idx="2"/>
            </p:cNvCxnSpPr>
            <p:nvPr/>
          </p:nvCxnSpPr>
          <p:spPr bwMode="auto">
            <a:xfrm rot="5400000" flipH="1" flipV="1">
              <a:off x="2094" y="1113"/>
              <a:ext cx="531" cy="1472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ysClr val="windowText" lastClr="000000"/>
              </a:solidFill>
              <a:miter lim="800000"/>
              <a:headEnd/>
              <a:tailEnd/>
            </a:ln>
          </p:spPr>
        </p:cxnSp>
        <p:sp>
          <p:nvSpPr>
            <p:cNvPr id="15" name="_s2061"/>
            <p:cNvSpPr>
              <a:spLocks noChangeArrowheads="1"/>
            </p:cNvSpPr>
            <p:nvPr/>
          </p:nvSpPr>
          <p:spPr bwMode="auto">
            <a:xfrm>
              <a:off x="2664" y="1246"/>
              <a:ext cx="864" cy="338"/>
            </a:xfrm>
            <a:prstGeom prst="roundRect">
              <a:avLst>
                <a:gd name="adj" fmla="val 16667"/>
              </a:avLst>
            </a:prstGeom>
            <a:solidFill>
              <a:srgbClr val="00FF00">
                <a:alpha val="50195"/>
              </a:srgbClr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Provincial Manager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(Acting)</a:t>
              </a:r>
              <a:endParaRPr kumimoji="0" lang="en-ZA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Ms</a:t>
              </a:r>
              <a:r>
                <a:rPr kumimoji="0" lang="en-ZA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. Irene Mantlhasi</a:t>
              </a:r>
              <a:endPara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16" name="_s2062"/>
            <p:cNvSpPr>
              <a:spLocks noChangeArrowheads="1"/>
            </p:cNvSpPr>
            <p:nvPr/>
          </p:nvSpPr>
          <p:spPr bwMode="auto">
            <a:xfrm>
              <a:off x="1041" y="2115"/>
              <a:ext cx="1165" cy="328"/>
            </a:xfrm>
            <a:prstGeom prst="roundRect">
              <a:avLst>
                <a:gd name="adj" fmla="val 16667"/>
              </a:avLst>
            </a:prstGeom>
            <a:solidFill>
              <a:srgbClr val="FFFF66">
                <a:alpha val="50195"/>
              </a:srgbClr>
            </a:solidFill>
            <a:ln w="28575">
              <a:solidFill>
                <a:srgbClr val="FF00AD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Dr </a:t>
              </a:r>
              <a:r>
                <a:rPr kumimoji="0" lang="en-ZA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Kenneth Kaunda District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DMO:</a:t>
              </a:r>
              <a:endParaRPr kumimoji="0" lang="en-ZA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Ms. M.E Dontso</a:t>
              </a:r>
              <a:endParaRPr kumimoji="0" lang="en-ZA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(acting)</a:t>
              </a: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17" name="_s2063"/>
            <p:cNvSpPr>
              <a:spLocks noChangeArrowheads="1"/>
            </p:cNvSpPr>
            <p:nvPr/>
          </p:nvSpPr>
          <p:spPr bwMode="auto">
            <a:xfrm>
              <a:off x="2300" y="2138"/>
              <a:ext cx="810" cy="334"/>
            </a:xfrm>
            <a:prstGeom prst="roundRect">
              <a:avLst>
                <a:gd name="adj" fmla="val 16667"/>
              </a:avLst>
            </a:prstGeom>
            <a:solidFill>
              <a:srgbClr val="FFFF66">
                <a:alpha val="50195"/>
              </a:srgbClr>
            </a:solidFill>
            <a:ln w="28575">
              <a:solidFill>
                <a:srgbClr val="FF00AD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Bojanala District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DMO:</a:t>
              </a:r>
              <a:endParaRPr kumimoji="0" lang="en-ZA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Mr. M. C. Rambuda</a:t>
              </a:r>
              <a:endPara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18" name="_s2064"/>
            <p:cNvSpPr>
              <a:spLocks noChangeArrowheads="1"/>
            </p:cNvSpPr>
            <p:nvPr/>
          </p:nvSpPr>
          <p:spPr bwMode="auto">
            <a:xfrm>
              <a:off x="3177" y="2132"/>
              <a:ext cx="864" cy="333"/>
            </a:xfrm>
            <a:prstGeom prst="roundRect">
              <a:avLst>
                <a:gd name="adj" fmla="val 16667"/>
              </a:avLst>
            </a:prstGeom>
            <a:solidFill>
              <a:srgbClr val="FFFF66">
                <a:alpha val="50195"/>
              </a:srgbClr>
            </a:solidFill>
            <a:ln w="28575">
              <a:solidFill>
                <a:srgbClr val="FF00AD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Ngaka Modiri District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DMO:</a:t>
              </a:r>
              <a:endParaRPr kumimoji="0" lang="en-ZA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Mr. N.C Shabalala</a:t>
              </a:r>
              <a:endParaRPr kumimoji="0" lang="en-ZA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19" name="_s2065"/>
            <p:cNvSpPr>
              <a:spLocks noChangeArrowheads="1"/>
            </p:cNvSpPr>
            <p:nvPr/>
          </p:nvSpPr>
          <p:spPr bwMode="auto">
            <a:xfrm>
              <a:off x="4116" y="2125"/>
              <a:ext cx="925" cy="333"/>
            </a:xfrm>
            <a:prstGeom prst="roundRect">
              <a:avLst>
                <a:gd name="adj" fmla="val 16667"/>
              </a:avLst>
            </a:prstGeom>
            <a:solidFill>
              <a:srgbClr val="FFFF66">
                <a:alpha val="50195"/>
              </a:srgbClr>
            </a:solidFill>
            <a:ln w="28575">
              <a:solidFill>
                <a:srgbClr val="FF00AD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Dr RS Mompati </a:t>
              </a:r>
              <a:r>
                <a:rPr kumimoji="0" lang="en-ZA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District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DMO: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Ms.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M.E Dontso</a:t>
              </a:r>
              <a:endParaRPr kumimoji="0" lang="en-ZA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(acting)</a:t>
              </a: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20" name="_s2066"/>
            <p:cNvSpPr>
              <a:spLocks noChangeArrowheads="1"/>
            </p:cNvSpPr>
            <p:nvPr/>
          </p:nvSpPr>
          <p:spPr bwMode="auto">
            <a:xfrm>
              <a:off x="1146" y="1519"/>
              <a:ext cx="864" cy="266"/>
            </a:xfrm>
            <a:prstGeom prst="roundRect">
              <a:avLst>
                <a:gd name="adj" fmla="val 16667"/>
              </a:avLst>
            </a:prstGeom>
            <a:solidFill>
              <a:srgbClr val="FF99FF">
                <a:alpha val="49803"/>
              </a:srgbClr>
            </a:solidFill>
            <a:ln w="28575">
              <a:solidFill>
                <a:srgbClr val="F1FD09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Director</a:t>
              </a:r>
              <a:r>
                <a:rPr kumimoji="0" lang="en-ZA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: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Finance &amp; Support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Mr Stephen </a:t>
              </a:r>
              <a:r>
                <a:rPr kumimoji="0" lang="en-ZA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Tiley</a:t>
              </a:r>
              <a:endPara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21" name="_s2067"/>
            <p:cNvSpPr>
              <a:spLocks noChangeArrowheads="1"/>
            </p:cNvSpPr>
            <p:nvPr/>
          </p:nvSpPr>
          <p:spPr bwMode="auto">
            <a:xfrm>
              <a:off x="1152" y="2592"/>
              <a:ext cx="864" cy="323"/>
            </a:xfrm>
            <a:prstGeom prst="roundRect">
              <a:avLst>
                <a:gd name="adj" fmla="val 16667"/>
              </a:avLst>
            </a:prstGeom>
            <a:solidFill>
              <a:srgbClr val="00CC66">
                <a:alpha val="50195"/>
              </a:srgbClr>
            </a:solidFill>
            <a:ln w="28575">
              <a:solidFill>
                <a:srgbClr val="01BD0A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3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Office </a:t>
              </a:r>
              <a:r>
                <a:rPr kumimoji="0" lang="en-ZA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Managers</a:t>
              </a:r>
              <a:endParaRPr kumimoji="0" lang="en-ZA" sz="13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3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1 Large Office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3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2 Medium offices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3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1 Small </a:t>
              </a:r>
              <a:r>
                <a:rPr kumimoji="0" lang="en-ZA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office</a:t>
              </a:r>
              <a:endParaRPr kumimoji="0" lang="en-ZA" sz="13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22" name="_s2068"/>
            <p:cNvSpPr>
              <a:spLocks noChangeArrowheads="1"/>
            </p:cNvSpPr>
            <p:nvPr/>
          </p:nvSpPr>
          <p:spPr bwMode="auto">
            <a:xfrm>
              <a:off x="2160" y="2592"/>
              <a:ext cx="864" cy="330"/>
            </a:xfrm>
            <a:prstGeom prst="roundRect">
              <a:avLst>
                <a:gd name="adj" fmla="val 16667"/>
              </a:avLst>
            </a:prstGeom>
            <a:solidFill>
              <a:srgbClr val="00CC66">
                <a:alpha val="50195"/>
              </a:srgbClr>
            </a:solidFill>
            <a:ln w="28575">
              <a:solidFill>
                <a:srgbClr val="01BD0A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3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Office </a:t>
              </a:r>
              <a:r>
                <a:rPr kumimoji="0" lang="en-ZA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Manager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1 Large office </a:t>
              </a:r>
              <a:endParaRPr kumimoji="0" lang="en-ZA" sz="13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ZA" sz="1300" b="1" kern="0" dirty="0">
                  <a:solidFill>
                    <a:sysClr val="windowText" lastClr="000000"/>
                  </a:solidFill>
                  <a:latin typeface="Calibri" pitchFamily="34" charset="0"/>
                </a:rPr>
                <a:t>4</a:t>
              </a:r>
              <a:r>
                <a:rPr kumimoji="0" lang="en-ZA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 </a:t>
              </a:r>
              <a:r>
                <a:rPr kumimoji="0" lang="en-ZA" sz="13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Medium offices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3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 1</a:t>
              </a:r>
              <a:r>
                <a:rPr kumimoji="0" lang="en-ZA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 </a:t>
              </a:r>
              <a:r>
                <a:rPr kumimoji="0" lang="en-ZA" sz="13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Small </a:t>
              </a:r>
              <a:r>
                <a:rPr kumimoji="0" lang="en-ZA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office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1 Thusong Centre</a:t>
              </a:r>
              <a:endParaRPr kumimoji="0" lang="en-ZA" sz="13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23" name="_s2069"/>
            <p:cNvSpPr>
              <a:spLocks noChangeArrowheads="1"/>
            </p:cNvSpPr>
            <p:nvPr/>
          </p:nvSpPr>
          <p:spPr bwMode="auto">
            <a:xfrm>
              <a:off x="3168" y="2592"/>
              <a:ext cx="864" cy="323"/>
            </a:xfrm>
            <a:prstGeom prst="roundRect">
              <a:avLst>
                <a:gd name="adj" fmla="val 16667"/>
              </a:avLst>
            </a:prstGeom>
            <a:solidFill>
              <a:srgbClr val="00CC66">
                <a:alpha val="50195"/>
              </a:srgbClr>
            </a:solidFill>
            <a:ln w="28575">
              <a:solidFill>
                <a:srgbClr val="01BD0A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3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Office </a:t>
              </a:r>
              <a:r>
                <a:rPr kumimoji="0" lang="en-ZA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Managers</a:t>
              </a:r>
              <a:endParaRPr kumimoji="0" lang="en-ZA" sz="13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3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1 Large office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3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5</a:t>
              </a:r>
              <a:r>
                <a:rPr kumimoji="0" lang="en-ZA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 </a:t>
              </a:r>
              <a:r>
                <a:rPr kumimoji="0" lang="en-ZA" sz="13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Medium offices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1 Small office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24" name="_s2070"/>
            <p:cNvSpPr>
              <a:spLocks noChangeArrowheads="1"/>
            </p:cNvSpPr>
            <p:nvPr/>
          </p:nvSpPr>
          <p:spPr bwMode="auto">
            <a:xfrm>
              <a:off x="4176" y="2592"/>
              <a:ext cx="864" cy="330"/>
            </a:xfrm>
            <a:prstGeom prst="roundRect">
              <a:avLst>
                <a:gd name="adj" fmla="val 16667"/>
              </a:avLst>
            </a:prstGeom>
            <a:solidFill>
              <a:srgbClr val="00CC66">
                <a:alpha val="50195"/>
              </a:srgbClr>
            </a:solidFill>
            <a:ln w="28575">
              <a:solidFill>
                <a:srgbClr val="01BD0A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3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Office </a:t>
              </a:r>
              <a:r>
                <a:rPr kumimoji="0" lang="en-ZA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Managers</a:t>
              </a:r>
              <a:endParaRPr kumimoji="0" lang="en-ZA" sz="13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3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0 Large office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3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3 Medium </a:t>
              </a:r>
              <a:r>
                <a:rPr kumimoji="0" lang="en-ZA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offices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1 Thusong Centre</a:t>
              </a:r>
              <a:endParaRPr kumimoji="0" lang="en-ZA" sz="13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809423" y="6356350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89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51192"/>
          </a:xfrm>
          <a:prstGeom prst="rect">
            <a:avLst/>
          </a:prstGeom>
        </p:spPr>
        <p:txBody>
          <a:bodyPr/>
          <a:lstStyle/>
          <a:p>
            <a:pPr eaLnBrk="0" hangingPunct="0">
              <a:lnSpc>
                <a:spcPct val="90000"/>
              </a:lnSpc>
              <a:defRPr/>
            </a:pPr>
            <a:r>
              <a:rPr lang="en-ZA" sz="2000" b="1" kern="0" dirty="0">
                <a:solidFill>
                  <a:srgbClr val="000000"/>
                </a:solidFill>
                <a:cs typeface="Arial" charset="0"/>
              </a:rPr>
              <a:t>SUMMARY OF THE CURRENT FOOTPRINT FOR THE </a:t>
            </a:r>
            <a:br>
              <a:rPr lang="en-ZA" sz="2000" b="1" kern="0" dirty="0">
                <a:solidFill>
                  <a:srgbClr val="000000"/>
                </a:solidFill>
                <a:cs typeface="Arial" charset="0"/>
              </a:rPr>
            </a:br>
            <a:r>
              <a:rPr lang="en-ZA" sz="2000" b="1" kern="0" dirty="0">
                <a:solidFill>
                  <a:srgbClr val="000000"/>
                </a:solidFill>
                <a:cs typeface="Arial" charset="0"/>
              </a:rPr>
              <a:t>NORTH WEST ROVINCE </a:t>
            </a:r>
          </a:p>
        </p:txBody>
      </p:sp>
      <p:graphicFrame>
        <p:nvGraphicFramePr>
          <p:cNvPr id="5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4621067"/>
              </p:ext>
            </p:extLst>
          </p:nvPr>
        </p:nvGraphicFramePr>
        <p:xfrm>
          <a:off x="111125" y="1041718"/>
          <a:ext cx="8936039" cy="4717815"/>
        </p:xfrm>
        <a:graphic>
          <a:graphicData uri="http://schemas.openxmlformats.org/drawingml/2006/table">
            <a:tbl>
              <a:tblPr/>
              <a:tblGrid>
                <a:gridCol w="2673639"/>
                <a:gridCol w="1676400"/>
                <a:gridCol w="1524000"/>
                <a:gridCol w="3062000"/>
              </a:tblGrid>
              <a:tr h="107221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Z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 OF OFFICE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Z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1999" marR="71999" marT="72026" marB="72026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Z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DHA current footprint </a:t>
                      </a:r>
                    </a:p>
                  </a:txBody>
                  <a:tcPr marL="71999" marR="71999" marT="72026" marB="72026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Z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Operational</a:t>
                      </a:r>
                    </a:p>
                  </a:txBody>
                  <a:tcPr marL="71999" marR="71999" marT="72026" marB="72026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Z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Comments</a:t>
                      </a:r>
                    </a:p>
                  </a:txBody>
                  <a:tcPr marL="71999" marR="71999" marT="72026" marB="72026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65973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Local Office Large </a:t>
                      </a:r>
                    </a:p>
                  </a:txBody>
                  <a:tcPr marL="71999" marR="71999" marT="72026" marB="72026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71999" marR="71999" marT="72026" marB="72026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71999" marR="71999" marT="72026" marB="72026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None</a:t>
                      </a:r>
                    </a:p>
                  </a:txBody>
                  <a:tcPr marL="71999" marR="71999" marT="72026" marB="72026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60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Local Office Medium </a:t>
                      </a:r>
                    </a:p>
                  </a:txBody>
                  <a:tcPr marL="71999" marR="71999" marT="72026" marB="72026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marL="71999" marR="71999" marT="72026" marB="72026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marL="71999" marR="71999" marT="72026" marB="72026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None</a:t>
                      </a:r>
                    </a:p>
                  </a:txBody>
                  <a:tcPr marL="71999" marR="71999" marT="72026" marB="72026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87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Local Office Small </a:t>
                      </a:r>
                    </a:p>
                  </a:txBody>
                  <a:tcPr marL="71999" marR="71999" marT="72026" marB="72026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71999" marR="71999" marT="72026" marB="72026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71999" marR="71999" marT="72026" marB="72026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None</a:t>
                      </a:r>
                    </a:p>
                  </a:txBody>
                  <a:tcPr marL="71999" marR="71999" marT="72026" marB="72026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59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Health Facilities (Connected)</a:t>
                      </a:r>
                    </a:p>
                  </a:txBody>
                  <a:tcPr marL="71999" marR="71999" marT="72026" marB="72026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</a:p>
                  </a:txBody>
                  <a:tcPr marL="71999" marR="71999" marT="72026" marB="72026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</a:p>
                  </a:txBody>
                  <a:tcPr marL="71999" marR="71999" marT="72026" marB="72026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 Health facility (Ramatlabama) has network challenges</a:t>
                      </a:r>
                    </a:p>
                  </a:txBody>
                  <a:tcPr marL="71999" marR="71999" marT="72026" marB="72026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073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Thusong Service Centre</a:t>
                      </a:r>
                    </a:p>
                  </a:txBody>
                  <a:tcPr marL="71999" marR="71999" marT="72026" marB="72026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71999" marR="71999" marT="72026" marB="72026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71999" marR="71999" marT="72026" marB="72026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Z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None</a:t>
                      </a:r>
                    </a:p>
                  </a:txBody>
                  <a:tcPr marL="71999" marR="71999" marT="72026" marB="72026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05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Z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marL="71999" marR="71999" marT="72026" marB="72026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Z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</a:t>
                      </a:r>
                    </a:p>
                  </a:txBody>
                  <a:tcPr marL="71999" marR="71999" marT="72026" marB="72026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Z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</a:t>
                      </a:r>
                    </a:p>
                  </a:txBody>
                  <a:tcPr marL="71999" marR="71999" marT="72026" marB="72026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Z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1999" marR="71999" marT="72026" marB="72026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13564" y="6356350"/>
            <a:ext cx="2133600" cy="365125"/>
          </a:xfrm>
        </p:spPr>
        <p:txBody>
          <a:bodyPr/>
          <a:lstStyle/>
          <a:p>
            <a:fld id="{2538E8B7-8BD9-9F48-9FB6-4E0DFEDB844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55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728304" y="6438117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337DDC-B6F8-49FF-BDDA-9933E62A050B}" type="slidenum">
              <a:rPr lang="en-US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400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316" name="TextBox 1"/>
          <p:cNvSpPr txBox="1">
            <a:spLocks noChangeArrowheads="1"/>
          </p:cNvSpPr>
          <p:nvPr/>
        </p:nvSpPr>
        <p:spPr bwMode="auto">
          <a:xfrm>
            <a:off x="152400" y="152400"/>
            <a:ext cx="89154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prstClr val="black"/>
                </a:solidFill>
                <a:latin typeface="Arial" charset="0"/>
              </a:rPr>
              <a:t>Ngaka Modiri Molema District</a:t>
            </a:r>
          </a:p>
        </p:txBody>
      </p:sp>
      <p:graphicFrame>
        <p:nvGraphicFramePr>
          <p:cNvPr id="24677" name="Group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687098"/>
              </p:ext>
            </p:extLst>
          </p:nvPr>
        </p:nvGraphicFramePr>
        <p:xfrm>
          <a:off x="4613754" y="795984"/>
          <a:ext cx="4248150" cy="4034473"/>
        </p:xfrm>
        <a:graphic>
          <a:graphicData uri="http://schemas.openxmlformats.org/drawingml/2006/table">
            <a:tbl>
              <a:tblPr/>
              <a:tblGrid>
                <a:gridCol w="2232025"/>
                <a:gridCol w="2016125"/>
              </a:tblGrid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Local Municipality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DHA Presence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Ramotshere Moiloa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1)  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Zeerust MO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Mahikeng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) -Mahikeng Provincial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Office,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-Molopo MO &amp;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- Mmabatho LO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Ditsobotla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) -Lichtenburg &amp;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-Itsoseng MOs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Ratlou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1)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Madibogo SO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Tswaing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)   Atamelang MO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696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254952"/>
              </p:ext>
            </p:extLst>
          </p:nvPr>
        </p:nvGraphicFramePr>
        <p:xfrm>
          <a:off x="0" y="4941168"/>
          <a:ext cx="9144000" cy="1496949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296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In terms of progress, the Province acquired space at Madibogo and has a staff compliment of two officers servicing the public daily.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Madibogo Small Office is +/- 10 kilometers away from Ratlou Local Municipality offices where a suitable accommodation was identified. When the construction of the said building is completed, we will be able to move in as agreed with the Municipality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.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pic>
        <p:nvPicPr>
          <p:cNvPr id="14" name="Picture 2" descr="Image result for south Africanorth west province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69711"/>
            <a:ext cx="4072110" cy="4106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1907704" y="3933056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051720" y="3933056"/>
            <a:ext cx="244827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259632" y="3140968"/>
            <a:ext cx="324036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059832" y="3140968"/>
            <a:ext cx="144016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879812" y="1772816"/>
            <a:ext cx="154817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195736" y="2722733"/>
            <a:ext cx="2232248" cy="1302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612427"/>
      </p:ext>
    </p:extLst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33FB2E-4F97-4B19-B3C8-6920FF3E8165}" type="slidenum">
              <a:rPr lang="en-US" sz="1400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1400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340" name="TextBox 1"/>
          <p:cNvSpPr txBox="1">
            <a:spLocks noChangeArrowheads="1"/>
          </p:cNvSpPr>
          <p:nvPr/>
        </p:nvSpPr>
        <p:spPr bwMode="auto">
          <a:xfrm>
            <a:off x="304800" y="152400"/>
            <a:ext cx="8686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prstClr val="black"/>
                </a:solidFill>
                <a:latin typeface="Arial" charset="0"/>
              </a:rPr>
              <a:t>DR Ruth Segomotsi Mompati District</a:t>
            </a:r>
          </a:p>
        </p:txBody>
      </p:sp>
      <p:graphicFrame>
        <p:nvGraphicFramePr>
          <p:cNvPr id="25664" name="Group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24061"/>
              </p:ext>
            </p:extLst>
          </p:nvPr>
        </p:nvGraphicFramePr>
        <p:xfrm>
          <a:off x="5067672" y="764704"/>
          <a:ext cx="3923928" cy="4053414"/>
        </p:xfrm>
        <a:graphic>
          <a:graphicData uri="http://schemas.openxmlformats.org/drawingml/2006/table">
            <a:tbl>
              <a:tblPr/>
              <a:tblGrid>
                <a:gridCol w="1952600"/>
                <a:gridCol w="1971328"/>
              </a:tblGrid>
              <a:tr h="75122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Local Municipality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DHA Presence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2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Kagisano/Molopo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) -Ganyesa MO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- Morokweng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THC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96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Naledi 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) Vryburg MO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Mamusa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) – Schweizer Reneke Hospital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Taung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) Taung MO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4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Lekwa -Teemane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) –Bloemhof &amp;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– Christiana Health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Facilities</a:t>
                      </a:r>
                    </a:p>
                  </a:txBody>
                  <a:tcPr marL="9525" marR="9525" marT="952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674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284119"/>
              </p:ext>
            </p:extLst>
          </p:nvPr>
        </p:nvGraphicFramePr>
        <p:xfrm>
          <a:off x="95002" y="4896320"/>
          <a:ext cx="8896597" cy="1460030"/>
        </p:xfrm>
        <a:graphic>
          <a:graphicData uri="http://schemas.openxmlformats.org/drawingml/2006/table">
            <a:tbl>
              <a:tblPr/>
              <a:tblGrid>
                <a:gridCol w="8896597"/>
              </a:tblGrid>
              <a:tr h="1460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This District Municipality is the most economically depressed in the Province and there are no DHA offices in two local municipalities.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In order to establish DHA Foot Print in these Municipalities, we were able to connect online Birth &amp; Death Registration System at Bloemhof, Christiana and Schweizer-Reneke Health Facilities in Lekwa-Teemane and Mamusa Local Municipality respectively. The Province also make use of mobile offices to mobilise clients to apply for  Smart ID cards at Vryburg or Wolmaransstad offices.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The District remains a developmental node in the Province</a:t>
                      </a:r>
                    </a:p>
                  </a:txBody>
                  <a:tcPr marL="9525" marR="9525" marT="952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2" descr="Image result for south Africanorth west province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4695800" cy="4069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2123728" y="1916832"/>
            <a:ext cx="280831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3059832" y="2636912"/>
            <a:ext cx="194421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779912" y="3212976"/>
            <a:ext cx="122413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527412" y="3789040"/>
            <a:ext cx="247663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527884" y="4365104"/>
            <a:ext cx="14761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561585"/>
      </p:ext>
    </p:extLst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7xKqHXCsmEqpYS9D3W9JO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7xKqHXCsmEqpYS9D3W9JO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5155</Words>
  <Application>Microsoft Office PowerPoint</Application>
  <PresentationFormat>On-screen Show (4:3)</PresentationFormat>
  <Paragraphs>1483</Paragraphs>
  <Slides>47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Office Theme</vt:lpstr>
      <vt:lpstr>1_Office Theme</vt:lpstr>
      <vt:lpstr>2_Office Theme</vt:lpstr>
      <vt:lpstr>3_Office Theme</vt:lpstr>
      <vt:lpstr>4_Office Theme</vt:lpstr>
      <vt:lpstr>PowerPoint Presentation</vt:lpstr>
      <vt:lpstr>Table of Contents</vt:lpstr>
      <vt:lpstr>Table of Contents</vt:lpstr>
      <vt:lpstr>Table of Contents Continue</vt:lpstr>
      <vt:lpstr>INTRODUCTION &amp; BACKGROUND</vt:lpstr>
      <vt:lpstr>PROVINCIAL MANAGEMENT AND DERMACATION </vt:lpstr>
      <vt:lpstr>SUMMARY OF THE CURRENT FOOTPRINT FOR THE  NORTH WEST ROVINCE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PROVINCIAL PERFORMANCE 2016/17</vt:lpstr>
      <vt:lpstr>PowerPoint Presentation</vt:lpstr>
      <vt:lpstr>OVERVIEW ANALYSIS</vt:lpstr>
      <vt:lpstr>OVERVIEW ANALYSIS</vt:lpstr>
      <vt:lpstr>PowerPoint Presentation</vt:lpstr>
      <vt:lpstr>LATE REGISTRATION OF BIRTHS (31DAYS-1YR, 1-7 YRS, 7-14YRS &amp; 15YRS &amp; ABOVE)  </vt:lpstr>
      <vt:lpstr>       </vt:lpstr>
      <vt:lpstr>       </vt:lpstr>
      <vt:lpstr>PowerPoint Presentation</vt:lpstr>
      <vt:lpstr>       </vt:lpstr>
      <vt:lpstr>       </vt:lpstr>
      <vt:lpstr>       </vt:lpstr>
      <vt:lpstr>       </vt:lpstr>
      <vt:lpstr>       </vt:lpstr>
      <vt:lpstr>       </vt:lpstr>
      <vt:lpstr>STAFF PROFILE</vt:lpstr>
      <vt:lpstr>EMPLOYMENT EQUITY </vt:lpstr>
      <vt:lpstr>PROVINCIAL CAPACITY – FILLED AND UNFILLED POSTS  </vt:lpstr>
      <vt:lpstr>PowerPoint Presentation</vt:lpstr>
      <vt:lpstr>PowerPoint Presentation</vt:lpstr>
      <vt:lpstr>PowerPoint Presentation</vt:lpstr>
      <vt:lpstr>LABOUR RELATIONS CASES</vt:lpstr>
      <vt:lpstr>STAFF DEVELOPMENT</vt:lpstr>
      <vt:lpstr>SUMMARY OF BUDGET</vt:lpstr>
      <vt:lpstr>REVENUE COLLECTED</vt:lpstr>
      <vt:lpstr>FLEET MANAGEMENT </vt:lpstr>
      <vt:lpstr>ASSET MANAGEMENT </vt:lpstr>
      <vt:lpstr>STAKEHOLDER MANAGEMENT</vt:lpstr>
      <vt:lpstr>STAKEHOLDER MANAGEMENT</vt:lpstr>
      <vt:lpstr>Achievements</vt:lpstr>
      <vt:lpstr>Challenges </vt:lpstr>
      <vt:lpstr>PowerPoint Presentation</vt:lpstr>
    </vt:vector>
  </TitlesOfParts>
  <Company>Home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Zimele Ngxongo</dc:creator>
  <cp:lastModifiedBy>DSHABALALA</cp:lastModifiedBy>
  <cp:revision>102</cp:revision>
  <dcterms:created xsi:type="dcterms:W3CDTF">2017-04-09T15:34:02Z</dcterms:created>
  <dcterms:modified xsi:type="dcterms:W3CDTF">2017-08-08T13:58:11Z</dcterms:modified>
</cp:coreProperties>
</file>