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340" r:id="rId3"/>
    <p:sldId id="364" r:id="rId4"/>
    <p:sldId id="365" r:id="rId5"/>
    <p:sldId id="341" r:id="rId6"/>
    <p:sldId id="343" r:id="rId7"/>
    <p:sldId id="269" r:id="rId8"/>
    <p:sldId id="260" r:id="rId9"/>
    <p:sldId id="287" r:id="rId10"/>
    <p:sldId id="366" r:id="rId11"/>
    <p:sldId id="323" r:id="rId12"/>
    <p:sldId id="271" r:id="rId13"/>
    <p:sldId id="380" r:id="rId14"/>
    <p:sldId id="344" r:id="rId15"/>
    <p:sldId id="415" r:id="rId16"/>
    <p:sldId id="273" r:id="rId17"/>
    <p:sldId id="381" r:id="rId18"/>
    <p:sldId id="397" r:id="rId19"/>
    <p:sldId id="275" r:id="rId20"/>
    <p:sldId id="398" r:id="rId21"/>
    <p:sldId id="399" r:id="rId22"/>
    <p:sldId id="277" r:id="rId23"/>
    <p:sldId id="279" r:id="rId24"/>
    <p:sldId id="414" r:id="rId25"/>
    <p:sldId id="285" r:id="rId26"/>
    <p:sldId id="288" r:id="rId27"/>
    <p:sldId id="406" r:id="rId28"/>
    <p:sldId id="289" r:id="rId29"/>
    <p:sldId id="400" r:id="rId30"/>
    <p:sldId id="360" r:id="rId31"/>
    <p:sldId id="370" r:id="rId32"/>
    <p:sldId id="348" r:id="rId33"/>
    <p:sldId id="401" r:id="rId34"/>
    <p:sldId id="402" r:id="rId35"/>
    <p:sldId id="291" r:id="rId36"/>
    <p:sldId id="292" r:id="rId37"/>
    <p:sldId id="372" r:id="rId38"/>
    <p:sldId id="403" r:id="rId39"/>
    <p:sldId id="373" r:id="rId40"/>
    <p:sldId id="375" r:id="rId41"/>
    <p:sldId id="416" r:id="rId42"/>
    <p:sldId id="296" r:id="rId43"/>
    <p:sldId id="382" r:id="rId44"/>
    <p:sldId id="393" r:id="rId45"/>
    <p:sldId id="384" r:id="rId46"/>
    <p:sldId id="350" r:id="rId47"/>
    <p:sldId id="394" r:id="rId48"/>
    <p:sldId id="395" r:id="rId49"/>
    <p:sldId id="396" r:id="rId50"/>
    <p:sldId id="353" r:id="rId51"/>
    <p:sldId id="390" r:id="rId52"/>
    <p:sldId id="419" r:id="rId53"/>
    <p:sldId id="391" r:id="rId54"/>
    <p:sldId id="417" r:id="rId55"/>
    <p:sldId id="392" r:id="rId56"/>
    <p:sldId id="404" r:id="rId57"/>
    <p:sldId id="358" r:id="rId58"/>
    <p:sldId id="407" r:id="rId59"/>
    <p:sldId id="408" r:id="rId60"/>
    <p:sldId id="378" r:id="rId61"/>
    <p:sldId id="379" r:id="rId62"/>
    <p:sldId id="306" r:id="rId63"/>
    <p:sldId id="307" r:id="rId64"/>
    <p:sldId id="336" r:id="rId65"/>
    <p:sldId id="335" r:id="rId66"/>
    <p:sldId id="337" r:id="rId67"/>
    <p:sldId id="405" r:id="rId68"/>
    <p:sldId id="338" r:id="rId69"/>
    <p:sldId id="418" r:id="rId70"/>
    <p:sldId id="315" r:id="rId71"/>
    <p:sldId id="361" r:id="rId72"/>
    <p:sldId id="362" r:id="rId73"/>
    <p:sldId id="420" r:id="rId74"/>
    <p:sldId id="318" r:id="rId75"/>
  </p:sldIdLst>
  <p:sldSz cx="9906000" cy="6858000" type="A4"/>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91" autoAdjust="0"/>
    <p:restoredTop sz="94677" autoAdjust="0"/>
  </p:normalViewPr>
  <p:slideViewPr>
    <p:cSldViewPr snapToGrid="0" snapToObjects="1">
      <p:cViewPr>
        <p:scale>
          <a:sx n="70" d="100"/>
          <a:sy n="70" d="100"/>
        </p:scale>
        <p:origin x="-600" y="-210"/>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15BFFD7A-5E90-42C2-893B-A1D11B7C9E04}" type="datetimeFigureOut">
              <a:rPr lang="en-US" smtClean="0"/>
              <a:t>8/14/2017</a:t>
            </a:fld>
            <a:endParaRPr lang="en-US"/>
          </a:p>
        </p:txBody>
      </p:sp>
      <p:sp>
        <p:nvSpPr>
          <p:cNvPr id="4" name="Slide Image Placeholder 3"/>
          <p:cNvSpPr>
            <a:spLocks noGrp="1" noRot="1" noChangeAspect="1"/>
          </p:cNvSpPr>
          <p:nvPr>
            <p:ph type="sldImg" idx="2"/>
          </p:nvPr>
        </p:nvSpPr>
        <p:spPr>
          <a:xfrm>
            <a:off x="1003300" y="692150"/>
            <a:ext cx="5003800"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E25DFFE1-4D92-4605-8A76-C26FB09C9784}" type="slidenum">
              <a:rPr lang="en-US" smtClean="0"/>
              <a:t>‹#›</a:t>
            </a:fld>
            <a:endParaRPr lang="en-US"/>
          </a:p>
        </p:txBody>
      </p:sp>
    </p:spTree>
    <p:extLst>
      <p:ext uri="{BB962C8B-B14F-4D97-AF65-F5344CB8AC3E}">
        <p14:creationId xmlns:p14="http://schemas.microsoft.com/office/powerpoint/2010/main" val="1448124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5DFFE1-4D92-4605-8A76-C26FB09C9784}" type="slidenum">
              <a:rPr lang="en-US" smtClean="0"/>
              <a:t>1</a:t>
            </a:fld>
            <a:endParaRPr lang="en-US"/>
          </a:p>
        </p:txBody>
      </p:sp>
    </p:spTree>
    <p:extLst>
      <p:ext uri="{BB962C8B-B14F-4D97-AF65-F5344CB8AC3E}">
        <p14:creationId xmlns:p14="http://schemas.microsoft.com/office/powerpoint/2010/main" val="3986837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Statistics duplicates </a:t>
            </a:r>
          </a:p>
          <a:p>
            <a:r>
              <a:rPr lang="en-US" dirty="0" smtClean="0"/>
              <a:t>Change the slide </a:t>
            </a:r>
          </a:p>
          <a:p>
            <a:r>
              <a:rPr lang="en-US" dirty="0" smtClean="0"/>
              <a:t>comment</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30</a:t>
            </a:fld>
            <a:endParaRPr lang="en-US"/>
          </a:p>
        </p:txBody>
      </p:sp>
    </p:spTree>
    <p:extLst>
      <p:ext uri="{BB962C8B-B14F-4D97-AF65-F5344CB8AC3E}">
        <p14:creationId xmlns:p14="http://schemas.microsoft.com/office/powerpoint/2010/main" val="2359426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Statistics duplicates </a:t>
            </a:r>
          </a:p>
          <a:p>
            <a:r>
              <a:rPr lang="en-US" dirty="0" smtClean="0"/>
              <a:t>Change the slide </a:t>
            </a:r>
          </a:p>
          <a:p>
            <a:r>
              <a:rPr lang="en-US" dirty="0" smtClean="0"/>
              <a:t>comment</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31</a:t>
            </a:fld>
            <a:endParaRPr lang="en-US"/>
          </a:p>
        </p:txBody>
      </p:sp>
    </p:spTree>
    <p:extLst>
      <p:ext uri="{BB962C8B-B14F-4D97-AF65-F5344CB8AC3E}">
        <p14:creationId xmlns:p14="http://schemas.microsoft.com/office/powerpoint/2010/main" val="235942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Ask here about orders to leave and Letter of good cause</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36</a:t>
            </a:fld>
            <a:endParaRPr lang="en-US"/>
          </a:p>
        </p:txBody>
      </p:sp>
    </p:spTree>
    <p:extLst>
      <p:ext uri="{BB962C8B-B14F-4D97-AF65-F5344CB8AC3E}">
        <p14:creationId xmlns:p14="http://schemas.microsoft.com/office/powerpoint/2010/main" val="2731489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Ask here about orders to leave and Letter of good cause</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37</a:t>
            </a:fld>
            <a:endParaRPr lang="en-US"/>
          </a:p>
        </p:txBody>
      </p:sp>
    </p:spTree>
    <p:extLst>
      <p:ext uri="{BB962C8B-B14F-4D97-AF65-F5344CB8AC3E}">
        <p14:creationId xmlns:p14="http://schemas.microsoft.com/office/powerpoint/2010/main" val="2731489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Ask here about orders to leave and Letter of good cause</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38</a:t>
            </a:fld>
            <a:endParaRPr lang="en-US"/>
          </a:p>
        </p:txBody>
      </p:sp>
    </p:spTree>
    <p:extLst>
      <p:ext uri="{BB962C8B-B14F-4D97-AF65-F5344CB8AC3E}">
        <p14:creationId xmlns:p14="http://schemas.microsoft.com/office/powerpoint/2010/main" val="2731489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Ask here about orders to leave and Letter of good cause</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39</a:t>
            </a:fld>
            <a:endParaRPr lang="en-US"/>
          </a:p>
        </p:txBody>
      </p:sp>
    </p:spTree>
    <p:extLst>
      <p:ext uri="{BB962C8B-B14F-4D97-AF65-F5344CB8AC3E}">
        <p14:creationId xmlns:p14="http://schemas.microsoft.com/office/powerpoint/2010/main" val="2731489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Ask here about orders to leave and Letter of good cause</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40</a:t>
            </a:fld>
            <a:endParaRPr lang="en-US"/>
          </a:p>
        </p:txBody>
      </p:sp>
    </p:spTree>
    <p:extLst>
      <p:ext uri="{BB962C8B-B14F-4D97-AF65-F5344CB8AC3E}">
        <p14:creationId xmlns:p14="http://schemas.microsoft.com/office/powerpoint/2010/main" val="2731489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Ask here about orders to leave and Letter of good cause</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41</a:t>
            </a:fld>
            <a:endParaRPr lang="en-US"/>
          </a:p>
        </p:txBody>
      </p:sp>
    </p:spTree>
    <p:extLst>
      <p:ext uri="{BB962C8B-B14F-4D97-AF65-F5344CB8AC3E}">
        <p14:creationId xmlns:p14="http://schemas.microsoft.com/office/powerpoint/2010/main" val="2731489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Change structure to establishment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43</a:t>
            </a:fld>
            <a:endParaRPr lang="en-US"/>
          </a:p>
        </p:txBody>
      </p:sp>
    </p:spTree>
    <p:extLst>
      <p:ext uri="{BB962C8B-B14F-4D97-AF65-F5344CB8AC3E}">
        <p14:creationId xmlns:p14="http://schemas.microsoft.com/office/powerpoint/2010/main" val="2312066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Change structure to establishment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44</a:t>
            </a:fld>
            <a:endParaRPr lang="en-US"/>
          </a:p>
        </p:txBody>
      </p:sp>
    </p:spTree>
    <p:extLst>
      <p:ext uri="{BB962C8B-B14F-4D97-AF65-F5344CB8AC3E}">
        <p14:creationId xmlns:p14="http://schemas.microsoft.com/office/powerpoint/2010/main" val="231206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Overview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10</a:t>
            </a:fld>
            <a:endParaRPr lang="en-US"/>
          </a:p>
        </p:txBody>
      </p:sp>
    </p:spTree>
    <p:extLst>
      <p:ext uri="{BB962C8B-B14F-4D97-AF65-F5344CB8AC3E}">
        <p14:creationId xmlns:p14="http://schemas.microsoft.com/office/powerpoint/2010/main" val="260642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Change structure to establishment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45</a:t>
            </a:fld>
            <a:endParaRPr lang="en-US"/>
          </a:p>
        </p:txBody>
      </p:sp>
    </p:spTree>
    <p:extLst>
      <p:ext uri="{BB962C8B-B14F-4D97-AF65-F5344CB8AC3E}">
        <p14:creationId xmlns:p14="http://schemas.microsoft.com/office/powerpoint/2010/main" val="2312066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Change structure to establishment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46</a:t>
            </a:fld>
            <a:endParaRPr lang="en-US"/>
          </a:p>
        </p:txBody>
      </p:sp>
    </p:spTree>
    <p:extLst>
      <p:ext uri="{BB962C8B-B14F-4D97-AF65-F5344CB8AC3E}">
        <p14:creationId xmlns:p14="http://schemas.microsoft.com/office/powerpoint/2010/main" val="2312066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Change structure to establishment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47</a:t>
            </a:fld>
            <a:endParaRPr lang="en-US"/>
          </a:p>
        </p:txBody>
      </p:sp>
    </p:spTree>
    <p:extLst>
      <p:ext uri="{BB962C8B-B14F-4D97-AF65-F5344CB8AC3E}">
        <p14:creationId xmlns:p14="http://schemas.microsoft.com/office/powerpoint/2010/main" val="2312066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Change structure to establishment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48</a:t>
            </a:fld>
            <a:endParaRPr lang="en-US"/>
          </a:p>
        </p:txBody>
      </p:sp>
    </p:spTree>
    <p:extLst>
      <p:ext uri="{BB962C8B-B14F-4D97-AF65-F5344CB8AC3E}">
        <p14:creationId xmlns:p14="http://schemas.microsoft.com/office/powerpoint/2010/main" val="2312066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Change structure to establishment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49</a:t>
            </a:fld>
            <a:endParaRPr lang="en-US"/>
          </a:p>
        </p:txBody>
      </p:sp>
    </p:spTree>
    <p:extLst>
      <p:ext uri="{BB962C8B-B14F-4D97-AF65-F5344CB8AC3E}">
        <p14:creationId xmlns:p14="http://schemas.microsoft.com/office/powerpoint/2010/main" val="2312066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Kept the old info in as reference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57</a:t>
            </a:fld>
            <a:endParaRPr lang="en-US"/>
          </a:p>
        </p:txBody>
      </p:sp>
    </p:spTree>
    <p:extLst>
      <p:ext uri="{BB962C8B-B14F-4D97-AF65-F5344CB8AC3E}">
        <p14:creationId xmlns:p14="http://schemas.microsoft.com/office/powerpoint/2010/main" val="175679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pPr defTabSz="928299">
              <a:defRPr/>
            </a:pPr>
            <a:r>
              <a:rPr lang="en-US" dirty="0" smtClean="0"/>
              <a:t>Kept in the old info as reference </a:t>
            </a:r>
          </a:p>
          <a:p>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60</a:t>
            </a:fld>
            <a:endParaRPr lang="en-US"/>
          </a:p>
        </p:txBody>
      </p:sp>
    </p:spTree>
    <p:extLst>
      <p:ext uri="{BB962C8B-B14F-4D97-AF65-F5344CB8AC3E}">
        <p14:creationId xmlns:p14="http://schemas.microsoft.com/office/powerpoint/2010/main" val="1920148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pPr defTabSz="928299">
              <a:defRPr/>
            </a:pPr>
            <a:r>
              <a:rPr lang="en-US" dirty="0" smtClean="0"/>
              <a:t>Kept in the old info as reference </a:t>
            </a:r>
          </a:p>
          <a:p>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61</a:t>
            </a:fld>
            <a:endParaRPr lang="en-US"/>
          </a:p>
        </p:txBody>
      </p:sp>
    </p:spTree>
    <p:extLst>
      <p:ext uri="{BB962C8B-B14F-4D97-AF65-F5344CB8AC3E}">
        <p14:creationId xmlns:p14="http://schemas.microsoft.com/office/powerpoint/2010/main" val="192014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Districts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12</a:t>
            </a:fld>
            <a:endParaRPr lang="en-US"/>
          </a:p>
        </p:txBody>
      </p:sp>
    </p:spTree>
    <p:extLst>
      <p:ext uri="{BB962C8B-B14F-4D97-AF65-F5344CB8AC3E}">
        <p14:creationId xmlns:p14="http://schemas.microsoft.com/office/powerpoint/2010/main" val="492371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Districts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13</a:t>
            </a:fld>
            <a:endParaRPr lang="en-US"/>
          </a:p>
        </p:txBody>
      </p:sp>
    </p:spTree>
    <p:extLst>
      <p:ext uri="{BB962C8B-B14F-4D97-AF65-F5344CB8AC3E}">
        <p14:creationId xmlns:p14="http://schemas.microsoft.com/office/powerpoint/2010/main" val="49237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Indicate what is connected and what still need </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16</a:t>
            </a:fld>
            <a:endParaRPr lang="en-US"/>
          </a:p>
        </p:txBody>
      </p:sp>
    </p:spTree>
    <p:extLst>
      <p:ext uri="{BB962C8B-B14F-4D97-AF65-F5344CB8AC3E}">
        <p14:creationId xmlns:p14="http://schemas.microsoft.com/office/powerpoint/2010/main" val="277142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17</a:t>
            </a:fld>
            <a:endParaRPr lang="en-US"/>
          </a:p>
        </p:txBody>
      </p:sp>
    </p:spTree>
    <p:extLst>
      <p:ext uri="{BB962C8B-B14F-4D97-AF65-F5344CB8AC3E}">
        <p14:creationId xmlns:p14="http://schemas.microsoft.com/office/powerpoint/2010/main" val="2771425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18</a:t>
            </a:fld>
            <a:endParaRPr lang="en-US"/>
          </a:p>
        </p:txBody>
      </p:sp>
    </p:spTree>
    <p:extLst>
      <p:ext uri="{BB962C8B-B14F-4D97-AF65-F5344CB8AC3E}">
        <p14:creationId xmlns:p14="http://schemas.microsoft.com/office/powerpoint/2010/main" val="277142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Offices</a:t>
            </a:r>
          </a:p>
          <a:p>
            <a:r>
              <a:rPr lang="en-US" dirty="0" smtClean="0"/>
              <a:t>Online scanners</a:t>
            </a:r>
          </a:p>
          <a:p>
            <a:r>
              <a:rPr lang="en-US" dirty="0" err="1" smtClean="0"/>
              <a:t>adsl</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23</a:t>
            </a:fld>
            <a:endParaRPr lang="en-US"/>
          </a:p>
        </p:txBody>
      </p:sp>
    </p:spTree>
    <p:extLst>
      <p:ext uri="{BB962C8B-B14F-4D97-AF65-F5344CB8AC3E}">
        <p14:creationId xmlns:p14="http://schemas.microsoft.com/office/powerpoint/2010/main" val="209255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92150"/>
            <a:ext cx="5003800" cy="3463925"/>
          </a:xfrm>
        </p:spPr>
      </p:sp>
      <p:sp>
        <p:nvSpPr>
          <p:cNvPr id="3" name="Notes Placeholder 2"/>
          <p:cNvSpPr>
            <a:spLocks noGrp="1"/>
          </p:cNvSpPr>
          <p:nvPr>
            <p:ph type="body" idx="1"/>
          </p:nvPr>
        </p:nvSpPr>
        <p:spPr/>
        <p:txBody>
          <a:bodyPr/>
          <a:lstStyle/>
          <a:p>
            <a:r>
              <a:rPr lang="en-US" dirty="0" smtClean="0"/>
              <a:t>Offices</a:t>
            </a:r>
          </a:p>
          <a:p>
            <a:r>
              <a:rPr lang="en-US" dirty="0" smtClean="0"/>
              <a:t>Online scanners</a:t>
            </a:r>
          </a:p>
          <a:p>
            <a:r>
              <a:rPr lang="en-US" dirty="0" err="1" smtClean="0"/>
              <a:t>adsl</a:t>
            </a:r>
            <a:endParaRPr lang="en-US" dirty="0"/>
          </a:p>
        </p:txBody>
      </p:sp>
      <p:sp>
        <p:nvSpPr>
          <p:cNvPr id="4" name="Slide Number Placeholder 3"/>
          <p:cNvSpPr>
            <a:spLocks noGrp="1"/>
          </p:cNvSpPr>
          <p:nvPr>
            <p:ph type="sldNum" sz="quarter" idx="10"/>
          </p:nvPr>
        </p:nvSpPr>
        <p:spPr/>
        <p:txBody>
          <a:bodyPr/>
          <a:lstStyle/>
          <a:p>
            <a:fld id="{E25DFFE1-4D92-4605-8A76-C26FB09C9784}" type="slidenum">
              <a:rPr lang="en-US" smtClean="0"/>
              <a:t>24</a:t>
            </a:fld>
            <a:endParaRPr lang="en-US"/>
          </a:p>
        </p:txBody>
      </p:sp>
    </p:spTree>
    <p:extLst>
      <p:ext uri="{BB962C8B-B14F-4D97-AF65-F5344CB8AC3E}">
        <p14:creationId xmlns:p14="http://schemas.microsoft.com/office/powerpoint/2010/main" val="2092559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8"/>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474400-B0FF-42F8-B668-043BB975730B}" type="datetime1">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3215324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6A1965-B629-4C05-A4A3-7D89A5087B4F}" type="datetime1">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184777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06F36F-F8D6-4C73-A574-4C6402E6311A}" type="datetime1">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3239174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98B27A-24E6-4354-9884-44D24AB8F53E}" type="datetime1">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113976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3"/>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D22826-C7D2-4E9E-B3F6-CC3E024ED894}" type="datetime1">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127450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DCCEE1-8E37-4979-B316-A9408A762D9C}" type="datetime1">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161044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129BE8-E025-42A6-BF34-0D3BC1627656}" type="datetime1">
              <a:rPr lang="en-US" smtClean="0"/>
              <a:t>8/14/2017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41940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47163D-E46A-4CED-9204-85A271906EFB}" type="datetime1">
              <a:rPr lang="en-US" smtClean="0"/>
              <a:t>8/14/2017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114893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31D5F-08C1-4F84-A210-0669A79005A6}" type="datetime1">
              <a:rPr lang="en-US" smtClean="0"/>
              <a:t>8/14/2017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2842536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90813F-31C0-424B-BAB6-426B4BE5B030}" type="datetime1">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2197532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6"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6"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6"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337E2-D0CB-439E-9B9A-A3C23F18EEE1}" type="datetime1">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8E8B7-8BD9-9F48-9FB6-4E0DFEDB8449}" type="slidenum">
              <a:rPr lang="en-US" smtClean="0"/>
              <a:t>‹#›</a:t>
            </a:fld>
            <a:endParaRPr lang="en-US"/>
          </a:p>
        </p:txBody>
      </p:sp>
    </p:spTree>
    <p:extLst>
      <p:ext uri="{BB962C8B-B14F-4D97-AF65-F5344CB8AC3E}">
        <p14:creationId xmlns:p14="http://schemas.microsoft.com/office/powerpoint/2010/main" val="3498472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3"/>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CC19-DF27-43EF-82A9-964BE7955801}" type="datetime1">
              <a:rPr lang="en-US" smtClean="0"/>
              <a:t>8/14/2017</a:t>
            </a:fld>
            <a:endParaRPr lang="en-US"/>
          </a:p>
        </p:txBody>
      </p:sp>
      <p:sp>
        <p:nvSpPr>
          <p:cNvPr id="5" name="Footer Placeholder 4"/>
          <p:cNvSpPr>
            <a:spLocks noGrp="1"/>
          </p:cNvSpPr>
          <p:nvPr>
            <p:ph type="ftr" sz="quarter" idx="3"/>
          </p:nvPr>
        </p:nvSpPr>
        <p:spPr>
          <a:xfrm>
            <a:off x="3384550" y="635635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3"/>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8E8B7-8BD9-9F48-9FB6-4E0DFEDB8449}" type="slidenum">
              <a:rPr lang="en-US" smtClean="0"/>
              <a:t>‹#›</a:t>
            </a:fld>
            <a:endParaRPr lang="en-US"/>
          </a:p>
        </p:txBody>
      </p:sp>
    </p:spTree>
    <p:extLst>
      <p:ext uri="{BB962C8B-B14F-4D97-AF65-F5344CB8AC3E}">
        <p14:creationId xmlns:p14="http://schemas.microsoft.com/office/powerpoint/2010/main" val="2829706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gov.z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304800"/>
            <a:ext cx="8420100" cy="2514600"/>
          </a:xfrm>
        </p:spPr>
        <p:txBody>
          <a:bodyPr>
            <a:normAutofit/>
          </a:bodyPr>
          <a:lstStyle/>
          <a:p>
            <a:pPr lvl="0" fontAlgn="base">
              <a:lnSpc>
                <a:spcPct val="90000"/>
              </a:lnSpc>
              <a:spcBef>
                <a:spcPct val="90000"/>
              </a:spcBef>
              <a:spcAft>
                <a:spcPct val="0"/>
              </a:spcAft>
              <a:defRPr/>
            </a:pPr>
            <a:r>
              <a:rPr lang="en-ZA" sz="3200" b="1" i="1" dirty="0" smtClean="0">
                <a:solidFill>
                  <a:srgbClr val="7D0900"/>
                </a:solidFill>
                <a:effectLst>
                  <a:outerShdw blurRad="38100" dist="38100" dir="2700000" algn="tl">
                    <a:srgbClr val="C0C0C0"/>
                  </a:outerShdw>
                </a:effectLst>
                <a:latin typeface="Arial" charset="0"/>
                <a:ea typeface="+mn-ea"/>
                <a:cs typeface="Arial" charset="0"/>
              </a:rPr>
              <a:t/>
            </a:r>
            <a:br>
              <a:rPr lang="en-ZA" sz="3200" b="1" i="1" dirty="0" smtClean="0">
                <a:solidFill>
                  <a:srgbClr val="7D0900"/>
                </a:solidFill>
                <a:effectLst>
                  <a:outerShdw blurRad="38100" dist="38100" dir="2700000" algn="tl">
                    <a:srgbClr val="C0C0C0"/>
                  </a:outerShdw>
                </a:effectLst>
                <a:latin typeface="Arial" charset="0"/>
                <a:ea typeface="+mn-ea"/>
                <a:cs typeface="Arial" charset="0"/>
              </a:rPr>
            </a:br>
            <a:r>
              <a:rPr lang="en-ZA" sz="3200" b="1" i="1" dirty="0" smtClean="0">
                <a:solidFill>
                  <a:srgbClr val="008000"/>
                </a:solidFill>
                <a:effectLst>
                  <a:outerShdw blurRad="38100" dist="38100" dir="2700000" algn="tl">
                    <a:srgbClr val="C0C0C0"/>
                  </a:outerShdw>
                </a:effectLst>
                <a:latin typeface="Arial" charset="0"/>
                <a:ea typeface="+mn-ea"/>
                <a:cs typeface="Arial" charset="0"/>
              </a:rPr>
              <a:t>STATUS OF MPUMALANGA PROVINCE</a:t>
            </a:r>
            <a:endParaRPr lang="en-GB" sz="3200" b="1" i="1" dirty="0">
              <a:solidFill>
                <a:srgbClr val="008000"/>
              </a:solidFill>
              <a:effectLst>
                <a:outerShdw blurRad="38100" dist="38100" dir="2700000" algn="tl">
                  <a:srgbClr val="C0C0C0"/>
                </a:outerShdw>
              </a:effectLst>
              <a:latin typeface="Arial" charset="0"/>
              <a:ea typeface="+mn-ea"/>
              <a:cs typeface="Arial" charset="0"/>
            </a:endParaRPr>
          </a:p>
        </p:txBody>
      </p:sp>
      <p:sp>
        <p:nvSpPr>
          <p:cNvPr id="3" name="Subtitle 2"/>
          <p:cNvSpPr>
            <a:spLocks noGrp="1"/>
          </p:cNvSpPr>
          <p:nvPr>
            <p:ph type="subTitle" idx="1"/>
          </p:nvPr>
        </p:nvSpPr>
        <p:spPr>
          <a:xfrm>
            <a:off x="1485900" y="2941093"/>
            <a:ext cx="6934200" cy="2438400"/>
          </a:xfrm>
        </p:spPr>
        <p:txBody>
          <a:bodyPr>
            <a:normAutofit fontScale="77500" lnSpcReduction="20000"/>
          </a:bodyPr>
          <a:lstStyle/>
          <a:p>
            <a:endParaRPr lang="en-US" dirty="0" smtClean="0">
              <a:latin typeface="Arial" pitchFamily="34" charset="0"/>
              <a:cs typeface="Arial" pitchFamily="34" charset="0"/>
            </a:endParaRPr>
          </a:p>
          <a:p>
            <a:r>
              <a:rPr lang="en-US" b="1" dirty="0" smtClean="0">
                <a:solidFill>
                  <a:schemeClr val="bg1">
                    <a:lumMod val="50000"/>
                  </a:schemeClr>
                </a:solidFill>
                <a:latin typeface="Arial" pitchFamily="34" charset="0"/>
                <a:cs typeface="Arial" pitchFamily="34" charset="0"/>
              </a:rPr>
              <a:t>PRESENTER</a:t>
            </a:r>
          </a:p>
          <a:p>
            <a:r>
              <a:rPr lang="en-US" b="1" dirty="0" smtClean="0">
                <a:solidFill>
                  <a:schemeClr val="bg1">
                    <a:lumMod val="50000"/>
                  </a:schemeClr>
                </a:solidFill>
                <a:latin typeface="Arial" pitchFamily="34" charset="0"/>
                <a:cs typeface="Arial" pitchFamily="34" charset="0"/>
              </a:rPr>
              <a:t>ACTING PROVINCIAL MANAGER: </a:t>
            </a:r>
          </a:p>
          <a:p>
            <a:r>
              <a:rPr lang="en-US" b="1" dirty="0" smtClean="0">
                <a:solidFill>
                  <a:schemeClr val="bg1">
                    <a:lumMod val="50000"/>
                  </a:schemeClr>
                </a:solidFill>
                <a:latin typeface="Arial" pitchFamily="34" charset="0"/>
                <a:cs typeface="Arial" pitchFamily="34" charset="0"/>
              </a:rPr>
              <a:t>MS ND CHILOANE</a:t>
            </a:r>
          </a:p>
          <a:p>
            <a:endParaRPr lang="en-US" dirty="0" smtClean="0">
              <a:latin typeface="Arial" pitchFamily="34" charset="0"/>
              <a:cs typeface="Arial" pitchFamily="34" charset="0"/>
            </a:endParaRPr>
          </a:p>
          <a:p>
            <a:r>
              <a:rPr lang="en-ZA" b="1" dirty="0" smtClean="0">
                <a:solidFill>
                  <a:srgbClr val="008000"/>
                </a:solidFill>
                <a:effectLst>
                  <a:outerShdw blurRad="38100" dist="38100" dir="2700000" algn="tl">
                    <a:srgbClr val="C0C0C0"/>
                  </a:outerShdw>
                </a:effectLst>
                <a:latin typeface="Arial" charset="0"/>
                <a:cs typeface="Arial" charset="0"/>
              </a:rPr>
              <a:t>22 August 2017</a:t>
            </a:r>
            <a:endParaRPr lang="en-US" dirty="0" smtClean="0">
              <a:solidFill>
                <a:srgbClr val="008000"/>
              </a:solidFill>
              <a:latin typeface="Arial" pitchFamily="34" charset="0"/>
              <a:cs typeface="Arial" pitchFamily="34" charset="0"/>
            </a:endParaRPr>
          </a:p>
        </p:txBody>
      </p:sp>
    </p:spTree>
    <p:extLst>
      <p:ext uri="{BB962C8B-B14F-4D97-AF65-F5344CB8AC3E}">
        <p14:creationId xmlns:p14="http://schemas.microsoft.com/office/powerpoint/2010/main" val="1871402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257969" y="-33337"/>
            <a:ext cx="92740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r>
              <a:rPr lang="en-US" altLang="en-US" sz="2000" dirty="0" smtClean="0"/>
              <a:t>ACHIEVEMENT ON PROVINCIAL TARGETS </a:t>
            </a:r>
            <a:endParaRPr lang="en-US" alt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3294436196"/>
              </p:ext>
            </p:extLst>
          </p:nvPr>
        </p:nvGraphicFramePr>
        <p:xfrm>
          <a:off x="115224" y="734849"/>
          <a:ext cx="9642926" cy="5029084"/>
        </p:xfrm>
        <a:graphic>
          <a:graphicData uri="http://schemas.openxmlformats.org/drawingml/2006/table">
            <a:tbl>
              <a:tblPr/>
              <a:tblGrid>
                <a:gridCol w="3324012"/>
                <a:gridCol w="832513"/>
                <a:gridCol w="1147442"/>
                <a:gridCol w="810442"/>
                <a:gridCol w="1016303"/>
                <a:gridCol w="1188380"/>
                <a:gridCol w="1323834"/>
              </a:tblGrid>
              <a:tr h="401861">
                <a:tc>
                  <a:txBody>
                    <a:bodyPr/>
                    <a:lstStyle/>
                    <a:p>
                      <a:pPr algn="ctr"/>
                      <a:r>
                        <a:rPr lang="en-US" sz="1200" b="1" dirty="0" smtClean="0">
                          <a:latin typeface="Arial" panose="020B0604020202020204" pitchFamily="34" charset="0"/>
                          <a:cs typeface="Arial" panose="020B0604020202020204" pitchFamily="34" charset="0"/>
                        </a:rPr>
                        <a:t>Key performance area</a:t>
                      </a:r>
                      <a:endParaRPr lang="en-US" sz="1200" b="1" dirty="0">
                        <a:latin typeface="Arial" panose="020B0604020202020204" pitchFamily="34" charset="0"/>
                        <a:cs typeface="Arial" panose="020B0604020202020204" pitchFamily="34" charset="0"/>
                      </a:endParaRPr>
                    </a:p>
                  </a:txBody>
                  <a:tcPr marL="99067" marR="99067" marT="45710" marB="4571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ZA" sz="1200" b="1" dirty="0" smtClean="0">
                          <a:latin typeface="Arial" panose="020B0604020202020204" pitchFamily="34" charset="0"/>
                          <a:cs typeface="Arial" panose="020B0604020202020204" pitchFamily="34" charset="0"/>
                        </a:rPr>
                        <a:t>Annual Target</a:t>
                      </a:r>
                    </a:p>
                    <a:p>
                      <a:pPr algn="ctr"/>
                      <a:r>
                        <a:rPr lang="en-ZA" sz="1200" b="1" dirty="0" smtClean="0">
                          <a:latin typeface="Arial" panose="020B0604020202020204" pitchFamily="34" charset="0"/>
                          <a:cs typeface="Arial" panose="020B0604020202020204" pitchFamily="34" charset="0"/>
                        </a:rPr>
                        <a:t>2016/17</a:t>
                      </a:r>
                      <a:endParaRPr lang="en-ZA" sz="1200" b="1" dirty="0">
                        <a:latin typeface="Arial" panose="020B0604020202020204" pitchFamily="34" charset="0"/>
                        <a:cs typeface="Arial" panose="020B0604020202020204" pitchFamily="34" charset="0"/>
                      </a:endParaRPr>
                    </a:p>
                  </a:txBody>
                  <a:tcPr marL="99067" marR="99067" marT="45710" marB="4571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ZA" sz="1200" b="1" dirty="0" smtClean="0">
                          <a:latin typeface="Arial" panose="020B0604020202020204" pitchFamily="34" charset="0"/>
                          <a:cs typeface="Arial" panose="020B0604020202020204" pitchFamily="34" charset="0"/>
                        </a:rPr>
                        <a:t>Annual Performance 2016/17</a:t>
                      </a:r>
                      <a:endParaRPr lang="en-ZA" sz="1200" b="1" dirty="0">
                        <a:latin typeface="Arial" panose="020B0604020202020204" pitchFamily="34" charset="0"/>
                        <a:cs typeface="Arial" panose="020B0604020202020204" pitchFamily="34" charset="0"/>
                      </a:endParaRPr>
                    </a:p>
                  </a:txBody>
                  <a:tcPr marL="99067" marR="99067" marT="45710" marB="4571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ZA" sz="1200" b="1" dirty="0" smtClean="0">
                          <a:latin typeface="Arial" panose="020B0604020202020204" pitchFamily="34" charset="0"/>
                          <a:cs typeface="Arial" panose="020B0604020202020204" pitchFamily="34" charset="0"/>
                        </a:rPr>
                        <a:t>Annual Target</a:t>
                      </a:r>
                    </a:p>
                    <a:p>
                      <a:pPr algn="ctr"/>
                      <a:r>
                        <a:rPr lang="en-ZA" sz="1200" b="1" dirty="0" smtClean="0">
                          <a:latin typeface="Arial" panose="020B0604020202020204" pitchFamily="34" charset="0"/>
                          <a:cs typeface="Arial" panose="020B0604020202020204" pitchFamily="34" charset="0"/>
                        </a:rPr>
                        <a:t>2017/18</a:t>
                      </a:r>
                      <a:endParaRPr lang="en-ZA" sz="1200" b="1" dirty="0">
                        <a:latin typeface="Arial" panose="020B0604020202020204" pitchFamily="34" charset="0"/>
                        <a:cs typeface="Arial" panose="020B0604020202020204" pitchFamily="34" charset="0"/>
                      </a:endParaRPr>
                    </a:p>
                  </a:txBody>
                  <a:tcPr marL="99067" marR="99067" marT="45710" marB="4571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ZA" sz="1200" b="1" dirty="0" smtClean="0">
                          <a:latin typeface="Arial" panose="020B0604020202020204" pitchFamily="34" charset="0"/>
                          <a:cs typeface="Arial" panose="020B0604020202020204" pitchFamily="34" charset="0"/>
                        </a:rPr>
                        <a:t>Target</a:t>
                      </a:r>
                    </a:p>
                    <a:p>
                      <a:pPr algn="ctr"/>
                      <a:r>
                        <a:rPr lang="en-ZA" sz="1200" b="1" dirty="0" smtClean="0">
                          <a:latin typeface="Arial" panose="020B0604020202020204" pitchFamily="34" charset="0"/>
                          <a:cs typeface="Arial" panose="020B0604020202020204" pitchFamily="34" charset="0"/>
                        </a:rPr>
                        <a:t>Quarter 1</a:t>
                      </a:r>
                    </a:p>
                    <a:p>
                      <a:pPr algn="ctr"/>
                      <a:r>
                        <a:rPr lang="en-ZA" sz="1200" b="1" dirty="0" smtClean="0">
                          <a:latin typeface="Arial" panose="020B0604020202020204" pitchFamily="34" charset="0"/>
                          <a:cs typeface="Arial" panose="020B0604020202020204" pitchFamily="34" charset="0"/>
                        </a:rPr>
                        <a:t>2017/18</a:t>
                      </a:r>
                      <a:endParaRPr lang="en-ZA" sz="1200" b="1" dirty="0">
                        <a:latin typeface="Arial" panose="020B0604020202020204" pitchFamily="34" charset="0"/>
                        <a:cs typeface="Arial" panose="020B0604020202020204" pitchFamily="34" charset="0"/>
                      </a:endParaRPr>
                    </a:p>
                  </a:txBody>
                  <a:tcPr marL="99067" marR="99067"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ZA" sz="1200" b="1" dirty="0" smtClean="0">
                          <a:latin typeface="Arial" panose="020B0604020202020204" pitchFamily="34" charset="0"/>
                          <a:cs typeface="Arial" panose="020B0604020202020204" pitchFamily="34" charset="0"/>
                        </a:rPr>
                        <a:t>Performance Quarter 1 2017/18</a:t>
                      </a:r>
                      <a:endParaRPr lang="en-ZA" sz="1200" b="1" dirty="0">
                        <a:latin typeface="Arial" panose="020B0604020202020204" pitchFamily="34" charset="0"/>
                        <a:cs typeface="Arial" panose="020B0604020202020204" pitchFamily="34" charset="0"/>
                      </a:endParaRPr>
                    </a:p>
                  </a:txBody>
                  <a:tcPr marL="99067" marR="99067" marT="45710" marB="4571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ZA" sz="1200" b="1" dirty="0" smtClean="0">
                          <a:latin typeface="Arial" panose="020B0604020202020204" pitchFamily="34" charset="0"/>
                          <a:cs typeface="Arial" panose="020B0604020202020204" pitchFamily="34" charset="0"/>
                        </a:rPr>
                        <a:t>Comments</a:t>
                      </a:r>
                      <a:endParaRPr lang="en-ZA" sz="1200" b="1" dirty="0">
                        <a:latin typeface="Arial" panose="020B0604020202020204" pitchFamily="34" charset="0"/>
                        <a:cs typeface="Arial" panose="020B0604020202020204" pitchFamily="34" charset="0"/>
                      </a:endParaRPr>
                    </a:p>
                  </a:txBody>
                  <a:tcPr marL="99067" marR="99067" marT="45710" marB="4571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538021">
                <a:tc>
                  <a:txBody>
                    <a:bodyPr/>
                    <a:lstStyle/>
                    <a:p>
                      <a:r>
                        <a:rPr lang="en-US" altLang="en-US" sz="1200" b="0" dirty="0" smtClean="0">
                          <a:latin typeface="Arial" pitchFamily="34" charset="0"/>
                          <a:cs typeface="Arial" pitchFamily="34" charset="0"/>
                        </a:rPr>
                        <a:t>Births registered within 30 calendar days </a:t>
                      </a:r>
                      <a:endParaRPr lang="en-ZA" sz="1200" b="0" dirty="0">
                        <a:latin typeface="Arial" panose="020B0604020202020204" pitchFamily="34" charset="0"/>
                        <a:cs typeface="Arial" panose="020B0604020202020204" pitchFamily="34" charset="0"/>
                      </a:endParaRPr>
                    </a:p>
                  </a:txBody>
                  <a:tcPr marL="99067" marR="99067" marT="45710" marB="4571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effectLst/>
                          <a:latin typeface="Arial" pitchFamily="34" charset="0"/>
                          <a:cs typeface="Arial" pitchFamily="34" charset="0"/>
                        </a:rPr>
                        <a:t>62,256</a:t>
                      </a: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rial" pitchFamily="34" charset="0"/>
                          <a:cs typeface="Arial" pitchFamily="34" charset="0"/>
                        </a:rPr>
                        <a:t>60,338</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rial" pitchFamily="34" charset="0"/>
                          <a:cs typeface="Arial" pitchFamily="34" charset="0"/>
                        </a:rPr>
                        <a:t>97%</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FF0000"/>
                          </a:solidFill>
                          <a:effectLst/>
                          <a:latin typeface="Arial" pitchFamily="34" charset="0"/>
                          <a:cs typeface="Arial" pitchFamily="34" charset="0"/>
                        </a:rPr>
                        <a:t>(-1,918)</a:t>
                      </a: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200" b="1" i="0" u="none" strike="noStrike" dirty="0" smtClean="0">
                          <a:effectLst/>
                          <a:latin typeface="Arial" pitchFamily="34" charset="0"/>
                          <a:cs typeface="Arial" pitchFamily="34" charset="0"/>
                        </a:rPr>
                        <a:t>61,398</a:t>
                      </a: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200" b="0" i="0" u="none" strike="noStrike" dirty="0" smtClean="0">
                          <a:effectLst/>
                          <a:latin typeface="Arial" pitchFamily="34" charset="0"/>
                          <a:cs typeface="Arial" pitchFamily="34" charset="0"/>
                        </a:rPr>
                        <a:t>15,785</a:t>
                      </a: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200" b="0" i="0" u="none" strike="noStrike" dirty="0" smtClean="0">
                          <a:effectLst/>
                          <a:latin typeface="Arial" pitchFamily="34" charset="0"/>
                          <a:cs typeface="Arial" pitchFamily="34" charset="0"/>
                        </a:rPr>
                        <a:t>16,252</a:t>
                      </a:r>
                    </a:p>
                    <a:p>
                      <a:pPr marL="0" marR="0" indent="0" algn="ctr" defTabSz="457200" rtl="0" eaLnBrk="1" fontAlgn="auto" latinLnBrk="0" hangingPunct="1">
                        <a:lnSpc>
                          <a:spcPct val="100000"/>
                        </a:lnSpc>
                        <a:spcBef>
                          <a:spcPts val="0"/>
                        </a:spcBef>
                        <a:spcAft>
                          <a:spcPts val="0"/>
                        </a:spcAft>
                        <a:buClrTx/>
                        <a:buSzTx/>
                        <a:buFontTx/>
                        <a:buNone/>
                        <a:tabLst/>
                        <a:defRPr/>
                      </a:pPr>
                      <a:r>
                        <a:rPr lang="en-ZA" sz="1200" b="0" i="0" u="none" strike="noStrike" dirty="0" smtClean="0">
                          <a:effectLst/>
                          <a:latin typeface="Arial" pitchFamily="34" charset="0"/>
                          <a:cs typeface="Arial" pitchFamily="34" charset="0"/>
                        </a:rPr>
                        <a:t>102.96%</a:t>
                      </a:r>
                    </a:p>
                    <a:p>
                      <a:pPr marL="0" marR="0" indent="0" algn="ctr" defTabSz="457200" rtl="0" eaLnBrk="1" fontAlgn="auto" latinLnBrk="0" hangingPunct="1">
                        <a:lnSpc>
                          <a:spcPct val="100000"/>
                        </a:lnSpc>
                        <a:spcBef>
                          <a:spcPts val="0"/>
                        </a:spcBef>
                        <a:spcAft>
                          <a:spcPts val="0"/>
                        </a:spcAft>
                        <a:buClrTx/>
                        <a:buSzTx/>
                        <a:buFontTx/>
                        <a:buNone/>
                        <a:tabLst/>
                        <a:defRPr/>
                      </a:pPr>
                      <a:r>
                        <a:rPr lang="en-ZA" sz="1200" b="0" i="0" u="none" strike="noStrike" dirty="0" smtClean="0">
                          <a:effectLst/>
                          <a:latin typeface="Arial" pitchFamily="34" charset="0"/>
                          <a:cs typeface="Arial" pitchFamily="34" charset="0"/>
                        </a:rPr>
                        <a:t>(+467)</a:t>
                      </a: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10261">
                <a:tc>
                  <a:txBody>
                    <a:bodyPr/>
                    <a:lstStyle/>
                    <a:p>
                      <a:r>
                        <a:rPr lang="en-US" sz="1200" b="0" dirty="0" smtClean="0">
                          <a:latin typeface="Arial" panose="020B0604020202020204" pitchFamily="34" charset="0"/>
                          <a:cs typeface="Arial" panose="020B0604020202020204" pitchFamily="34" charset="0"/>
                        </a:rPr>
                        <a:t>Smart ID Cards issued (received at offices) to citizens</a:t>
                      </a:r>
                      <a:endParaRPr lang="en-ZA" sz="1200" b="0" dirty="0">
                        <a:latin typeface="Arial" panose="020B0604020202020204" pitchFamily="34" charset="0"/>
                        <a:cs typeface="Arial" panose="020B0604020202020204" pitchFamily="34" charset="0"/>
                      </a:endParaRPr>
                    </a:p>
                  </a:txBody>
                  <a:tcPr marL="99067" marR="99067" marT="45710" marB="4571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effectLst/>
                          <a:latin typeface="Arial" pitchFamily="34" charset="0"/>
                          <a:cs typeface="Arial" pitchFamily="34" charset="0"/>
                        </a:rPr>
                        <a:t>167,597</a:t>
                      </a: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rial" pitchFamily="34" charset="0"/>
                          <a:cs typeface="Arial" pitchFamily="34" charset="0"/>
                        </a:rPr>
                        <a:t>195,876</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rial" pitchFamily="34" charset="0"/>
                          <a:cs typeface="Arial" pitchFamily="34" charset="0"/>
                        </a:rPr>
                        <a:t>117%</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rial" pitchFamily="34" charset="0"/>
                          <a:cs typeface="Arial" pitchFamily="34" charset="0"/>
                        </a:rPr>
                        <a:t>(+28,279)</a:t>
                      </a: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200" b="1" i="0" u="none" strike="noStrike" dirty="0" smtClean="0">
                          <a:effectLst/>
                          <a:latin typeface="Arial" pitchFamily="34" charset="0"/>
                          <a:cs typeface="Arial" pitchFamily="34" charset="0"/>
                        </a:rPr>
                        <a:t>275,520</a:t>
                      </a: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200" b="0" i="0" u="none" strike="noStrike" dirty="0" smtClean="0">
                          <a:solidFill>
                            <a:schemeClr val="tx1"/>
                          </a:solidFill>
                          <a:effectLst/>
                          <a:latin typeface="Arial" pitchFamily="34" charset="0"/>
                          <a:cs typeface="Arial" pitchFamily="34" charset="0"/>
                        </a:rPr>
                        <a:t>74,390</a:t>
                      </a: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200" b="0" i="0" u="none" strike="noStrike" dirty="0" smtClean="0">
                          <a:effectLst/>
                          <a:latin typeface="Arial" pitchFamily="34" charset="0"/>
                          <a:cs typeface="Arial" pitchFamily="34" charset="0"/>
                        </a:rPr>
                        <a:t>53,484</a:t>
                      </a:r>
                    </a:p>
                    <a:p>
                      <a:pPr marL="0" marR="0" indent="0" algn="ctr" defTabSz="457200" rtl="0" eaLnBrk="1" fontAlgn="auto" latinLnBrk="0" hangingPunct="1">
                        <a:lnSpc>
                          <a:spcPct val="100000"/>
                        </a:lnSpc>
                        <a:spcBef>
                          <a:spcPts val="0"/>
                        </a:spcBef>
                        <a:spcAft>
                          <a:spcPts val="0"/>
                        </a:spcAft>
                        <a:buClrTx/>
                        <a:buSzTx/>
                        <a:buFontTx/>
                        <a:buNone/>
                        <a:tabLst/>
                        <a:defRPr/>
                      </a:pPr>
                      <a:r>
                        <a:rPr lang="en-ZA" sz="1200" b="0" i="0" u="none" strike="noStrike" dirty="0" smtClean="0">
                          <a:effectLst/>
                          <a:latin typeface="Arial" pitchFamily="34" charset="0"/>
                          <a:cs typeface="Arial" pitchFamily="34" charset="0"/>
                        </a:rPr>
                        <a:t>71.9%</a:t>
                      </a:r>
                    </a:p>
                    <a:p>
                      <a:pPr marL="0" marR="0" indent="0" algn="ctr" defTabSz="457200" rtl="0" eaLnBrk="1" fontAlgn="auto" latinLnBrk="0" hangingPunct="1">
                        <a:lnSpc>
                          <a:spcPct val="100000"/>
                        </a:lnSpc>
                        <a:spcBef>
                          <a:spcPts val="0"/>
                        </a:spcBef>
                        <a:spcAft>
                          <a:spcPts val="0"/>
                        </a:spcAft>
                        <a:buClrTx/>
                        <a:buSzTx/>
                        <a:buFontTx/>
                        <a:buNone/>
                        <a:tabLst/>
                        <a:defRPr/>
                      </a:pPr>
                      <a:r>
                        <a:rPr lang="en-ZA" sz="1200" b="0" i="0" u="none" strike="noStrike" dirty="0" smtClean="0">
                          <a:solidFill>
                            <a:srgbClr val="FF0000"/>
                          </a:solidFill>
                          <a:effectLst/>
                          <a:latin typeface="Arial" pitchFamily="34" charset="0"/>
                          <a:cs typeface="Arial" pitchFamily="34" charset="0"/>
                        </a:rPr>
                        <a:t>(-20,906)</a:t>
                      </a: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200" b="0" dirty="0">
                        <a:solidFill>
                          <a:srgbClr val="FF0000"/>
                        </a:solidFill>
                        <a:latin typeface="Arial" panose="020B0604020202020204" pitchFamily="34" charset="0"/>
                        <a:cs typeface="Arial" panose="020B0604020202020204"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46514">
                <a:tc>
                  <a:txBody>
                    <a:bodyPr/>
                    <a:lstStyle/>
                    <a:p>
                      <a:r>
                        <a:rPr lang="en-US" sz="1200" b="0" dirty="0" smtClean="0">
                          <a:latin typeface="Arial" panose="020B0604020202020204" pitchFamily="34" charset="0"/>
                          <a:cs typeface="Arial" panose="020B0604020202020204" pitchFamily="34" charset="0"/>
                        </a:rPr>
                        <a:t>% Of detected employers in contravention of the Immigration Act (Act 13 of 2002) charged </a:t>
                      </a:r>
                      <a:endParaRPr lang="en-ZA" sz="1200" b="0" dirty="0">
                        <a:latin typeface="Arial" panose="020B0604020202020204" pitchFamily="34" charset="0"/>
                        <a:cs typeface="Arial" panose="020B0604020202020204" pitchFamily="34" charset="0"/>
                      </a:endParaRPr>
                    </a:p>
                  </a:txBody>
                  <a:tcPr marL="99067" marR="99067" marT="45710" marB="4571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latin typeface="Arial" pitchFamily="34" charset="0"/>
                          <a:cs typeface="Arial" pitchFamily="34" charset="0"/>
                        </a:rPr>
                        <a:t>100%</a:t>
                      </a:r>
                    </a:p>
                    <a:p>
                      <a:pPr algn="ctr"/>
                      <a:endParaRPr lang="en-US" sz="1200" b="1" dirty="0">
                        <a:latin typeface="Arial" pitchFamily="34" charset="0"/>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smtClean="0">
                          <a:latin typeface="Arial" pitchFamily="34" charset="0"/>
                          <a:cs typeface="Arial" pitchFamily="34" charset="0"/>
                        </a:rPr>
                        <a:t>100%</a:t>
                      </a:r>
                    </a:p>
                    <a:p>
                      <a:pPr algn="ctr"/>
                      <a:r>
                        <a:rPr lang="en-US" sz="1200" dirty="0" smtClean="0">
                          <a:latin typeface="Arial" pitchFamily="34" charset="0"/>
                          <a:cs typeface="Arial" pitchFamily="34" charset="0"/>
                        </a:rPr>
                        <a:t>(47/47)</a:t>
                      </a:r>
                      <a:endParaRPr lang="en-US" sz="1200" dirty="0">
                        <a:latin typeface="Arial" pitchFamily="34" charset="0"/>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latin typeface="Arial" pitchFamily="34" charset="0"/>
                          <a:cs typeface="Arial" pitchFamily="34" charset="0"/>
                        </a:rPr>
                        <a:t>100%</a:t>
                      </a: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100%</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smtClean="0">
                          <a:latin typeface="Arial" pitchFamily="34" charset="0"/>
                          <a:cs typeface="Arial" pitchFamily="34" charset="0"/>
                        </a:rPr>
                        <a:t>120%</a:t>
                      </a:r>
                    </a:p>
                    <a:p>
                      <a:pPr algn="ctr"/>
                      <a:r>
                        <a:rPr lang="en-US" sz="1200" dirty="0" smtClean="0">
                          <a:latin typeface="Arial" pitchFamily="34" charset="0"/>
                          <a:cs typeface="Arial" pitchFamily="34" charset="0"/>
                        </a:rPr>
                        <a:t>(12/10)</a:t>
                      </a:r>
                      <a:endParaRPr lang="en-US" sz="1200" dirty="0">
                        <a:latin typeface="Arial" pitchFamily="34" charset="0"/>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dirty="0" err="1" smtClean="0">
                          <a:solidFill>
                            <a:schemeClr val="tx1"/>
                          </a:solidFill>
                          <a:latin typeface="Arial" panose="020B0604020202020204" pitchFamily="34" charset="0"/>
                          <a:cs typeface="Arial" panose="020B0604020202020204" pitchFamily="34" charset="0"/>
                        </a:rPr>
                        <a:t>Fiela</a:t>
                      </a:r>
                      <a:r>
                        <a:rPr lang="en-US" sz="1200" b="0" dirty="0" smtClean="0">
                          <a:solidFill>
                            <a:schemeClr val="tx1"/>
                          </a:solidFill>
                          <a:latin typeface="Arial" panose="020B0604020202020204" pitchFamily="34" charset="0"/>
                          <a:cs typeface="Arial" panose="020B0604020202020204" pitchFamily="34" charset="0"/>
                        </a:rPr>
                        <a:t> II</a:t>
                      </a:r>
                    </a:p>
                    <a:p>
                      <a:pPr algn="l"/>
                      <a:r>
                        <a:rPr lang="en-US" sz="1200" b="0" dirty="0" smtClean="0">
                          <a:solidFill>
                            <a:schemeClr val="tx1"/>
                          </a:solidFill>
                          <a:latin typeface="Arial" panose="020B0604020202020204" pitchFamily="34" charset="0"/>
                          <a:cs typeface="Arial" panose="020B0604020202020204" pitchFamily="34" charset="0"/>
                        </a:rPr>
                        <a:t>Operations</a:t>
                      </a: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465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latin typeface="Arial" panose="020B0604020202020204" pitchFamily="34" charset="0"/>
                          <a:cs typeface="Arial" panose="020B0604020202020204" pitchFamily="34" charset="0"/>
                        </a:rPr>
                        <a:t>% Of detected transgressors in contravention of the Immigration Act (Act 13 of 2002) charged </a:t>
                      </a:r>
                      <a:endParaRPr lang="en-ZA" sz="1200" b="0" baseline="0" dirty="0" smtClean="0">
                        <a:latin typeface="Arial" panose="020B0604020202020204" pitchFamily="34" charset="0"/>
                        <a:cs typeface="Arial" panose="020B0604020202020204" pitchFamily="34" charset="0"/>
                      </a:endParaRPr>
                    </a:p>
                  </a:txBody>
                  <a:tcPr marL="99067" marR="99067" marT="45710" marB="4571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latin typeface="Arial" pitchFamily="34" charset="0"/>
                          <a:cs typeface="Arial" pitchFamily="34" charset="0"/>
                        </a:rPr>
                        <a:t>100%</a:t>
                      </a:r>
                    </a:p>
                  </a:txBody>
                  <a:tcPr marL="74295" marR="74295"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smtClean="0">
                          <a:latin typeface="Arial" pitchFamily="34" charset="0"/>
                          <a:cs typeface="Arial" pitchFamily="34" charset="0"/>
                        </a:rPr>
                        <a:t>100%</a:t>
                      </a:r>
                    </a:p>
                    <a:p>
                      <a:pPr algn="ctr"/>
                      <a:r>
                        <a:rPr lang="en-US" sz="1200" dirty="0" smtClean="0">
                          <a:latin typeface="Arial" pitchFamily="34" charset="0"/>
                          <a:cs typeface="Arial" pitchFamily="34" charset="0"/>
                        </a:rPr>
                        <a:t>(1,593/1,593)</a:t>
                      </a:r>
                      <a:endParaRPr lang="en-US" sz="1200" dirty="0">
                        <a:latin typeface="Arial" pitchFamily="34" charset="0"/>
                        <a:cs typeface="Arial" pitchFamily="34" charset="0"/>
                      </a:endParaRPr>
                    </a:p>
                  </a:txBody>
                  <a:tcPr marL="74295" marR="74295"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solidFill>
                            <a:schemeClr val="tx1"/>
                          </a:solidFill>
                          <a:latin typeface="Arial" panose="020B0604020202020204" pitchFamily="34" charset="0"/>
                          <a:cs typeface="Arial" panose="020B0604020202020204" pitchFamily="34" charset="0"/>
                        </a:rPr>
                        <a:t>100%</a:t>
                      </a:r>
                      <a:endParaRPr lang="en-US" sz="1200" b="1" dirty="0">
                        <a:solidFill>
                          <a:schemeClr val="tx1"/>
                        </a:solidFill>
                        <a:latin typeface="Arial" panose="020B0604020202020204" pitchFamily="34" charset="0"/>
                        <a:cs typeface="Arial" panose="020B0604020202020204"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100%</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511%</a:t>
                      </a:r>
                    </a:p>
                    <a:p>
                      <a:pPr algn="ctr"/>
                      <a:r>
                        <a:rPr lang="en-US" sz="1200" b="0" dirty="0" smtClean="0">
                          <a:solidFill>
                            <a:schemeClr val="tx1"/>
                          </a:solidFill>
                          <a:latin typeface="Arial" panose="020B0604020202020204" pitchFamily="34" charset="0"/>
                          <a:cs typeface="Arial" panose="020B0604020202020204" pitchFamily="34" charset="0"/>
                        </a:rPr>
                        <a:t>(450/88)</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dirty="0" err="1" smtClean="0">
                          <a:solidFill>
                            <a:schemeClr val="tx1"/>
                          </a:solidFill>
                          <a:latin typeface="Arial" panose="020B0604020202020204" pitchFamily="34" charset="0"/>
                          <a:cs typeface="Arial" panose="020B0604020202020204" pitchFamily="34" charset="0"/>
                        </a:rPr>
                        <a:t>Fiela</a:t>
                      </a:r>
                      <a:r>
                        <a:rPr lang="en-US" sz="1200" b="0" dirty="0" smtClean="0">
                          <a:solidFill>
                            <a:schemeClr val="tx1"/>
                          </a:solidFill>
                          <a:latin typeface="Arial" panose="020B0604020202020204" pitchFamily="34" charset="0"/>
                          <a:cs typeface="Arial" panose="020B0604020202020204" pitchFamily="34" charset="0"/>
                        </a:rPr>
                        <a:t> II</a:t>
                      </a:r>
                    </a:p>
                    <a:p>
                      <a:pPr algn="l"/>
                      <a:r>
                        <a:rPr lang="en-US" sz="1200" b="0" dirty="0" smtClean="0">
                          <a:solidFill>
                            <a:schemeClr val="tx1"/>
                          </a:solidFill>
                          <a:latin typeface="Arial" panose="020B0604020202020204" pitchFamily="34" charset="0"/>
                          <a:cs typeface="Arial" panose="020B0604020202020204" pitchFamily="34" charset="0"/>
                        </a:rPr>
                        <a:t>Operations</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46514">
                <a:tc>
                  <a:txBody>
                    <a:bodyPr/>
                    <a:lstStyle/>
                    <a:p>
                      <a:r>
                        <a:rPr lang="en-US" sz="1200" b="0" dirty="0" smtClean="0">
                          <a:latin typeface="Arial" panose="020B0604020202020204" pitchFamily="34" charset="0"/>
                          <a:cs typeface="Arial" panose="020B0604020202020204" pitchFamily="34" charset="0"/>
                        </a:rPr>
                        <a:t>% Of undocumented foreigners deported within 30 calendar days (Direct Deportations)</a:t>
                      </a:r>
                      <a:endParaRPr lang="en-ZA" sz="1200" b="0" dirty="0">
                        <a:latin typeface="Arial" panose="020B0604020202020204" pitchFamily="34" charset="0"/>
                        <a:cs typeface="Arial" panose="020B0604020202020204" pitchFamily="34" charset="0"/>
                      </a:endParaRPr>
                    </a:p>
                  </a:txBody>
                  <a:tcPr marL="99067" marR="99067" marT="45710" marB="4571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latin typeface="Arial" pitchFamily="34" charset="0"/>
                          <a:cs typeface="Arial" pitchFamily="34" charset="0"/>
                        </a:rPr>
                        <a:t>100%</a:t>
                      </a:r>
                    </a:p>
                  </a:txBody>
                  <a:tcPr marL="74295" marR="74295"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smtClean="0">
                          <a:latin typeface="Arial" pitchFamily="34" charset="0"/>
                          <a:cs typeface="Arial" pitchFamily="34" charset="0"/>
                        </a:rPr>
                        <a:t>100%</a:t>
                      </a:r>
                    </a:p>
                    <a:p>
                      <a:pPr algn="ctr"/>
                      <a:r>
                        <a:rPr lang="en-US" sz="1200" dirty="0" smtClean="0">
                          <a:latin typeface="Arial" pitchFamily="34" charset="0"/>
                          <a:cs typeface="Arial" pitchFamily="34" charset="0"/>
                        </a:rPr>
                        <a:t>(2,912/2,912)</a:t>
                      </a:r>
                      <a:endParaRPr lang="en-US" sz="1200" dirty="0">
                        <a:latin typeface="Arial" pitchFamily="34" charset="0"/>
                        <a:cs typeface="Arial" pitchFamily="34" charset="0"/>
                      </a:endParaRPr>
                    </a:p>
                  </a:txBody>
                  <a:tcPr marL="74295" marR="74295"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solidFill>
                            <a:schemeClr val="tx1"/>
                          </a:solidFill>
                          <a:latin typeface="Arial" panose="020B0604020202020204" pitchFamily="34" charset="0"/>
                          <a:cs typeface="Arial" panose="020B0604020202020204" pitchFamily="34" charset="0"/>
                        </a:rPr>
                        <a:t>100%</a:t>
                      </a:r>
                      <a:endParaRPr lang="en-US" sz="1200" b="1" dirty="0">
                        <a:solidFill>
                          <a:schemeClr val="tx1"/>
                        </a:solidFill>
                        <a:latin typeface="Arial" panose="020B0604020202020204" pitchFamily="34" charset="0"/>
                        <a:cs typeface="Arial" panose="020B0604020202020204"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100%</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100%</a:t>
                      </a:r>
                    </a:p>
                    <a:p>
                      <a:pPr algn="ctr"/>
                      <a:r>
                        <a:rPr lang="en-US" sz="1200" b="0" dirty="0" smtClean="0">
                          <a:solidFill>
                            <a:schemeClr val="tx1"/>
                          </a:solidFill>
                          <a:latin typeface="Arial" panose="020B0604020202020204" pitchFamily="34" charset="0"/>
                          <a:cs typeface="Arial" panose="020B0604020202020204" pitchFamily="34" charset="0"/>
                        </a:rPr>
                        <a:t>(472/472)</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latin typeface="Arial" pitchFamily="34" charset="0"/>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46518">
                <a:tc>
                  <a:txBody>
                    <a:bodyPr/>
                    <a:lstStyle/>
                    <a:p>
                      <a:r>
                        <a:rPr lang="en-US" sz="1200" b="0" dirty="0" smtClean="0">
                          <a:latin typeface="Arial" panose="020B0604020202020204" pitchFamily="34" charset="0"/>
                          <a:cs typeface="Arial" panose="020B0604020202020204" pitchFamily="34" charset="0"/>
                        </a:rPr>
                        <a:t>% Of Detected undocumented foreigners transferred to </a:t>
                      </a:r>
                      <a:r>
                        <a:rPr lang="en-US" sz="1200" b="0" dirty="0" err="1" smtClean="0">
                          <a:latin typeface="Arial" panose="020B0604020202020204" pitchFamily="34" charset="0"/>
                          <a:cs typeface="Arial" panose="020B0604020202020204" pitchFamily="34" charset="0"/>
                        </a:rPr>
                        <a:t>Lindela</a:t>
                      </a:r>
                      <a:r>
                        <a:rPr lang="en-US" sz="1200" b="0" dirty="0" smtClean="0">
                          <a:latin typeface="Arial" panose="020B0604020202020204" pitchFamily="34" charset="0"/>
                          <a:cs typeface="Arial" panose="020B0604020202020204" pitchFamily="34" charset="0"/>
                        </a:rPr>
                        <a:t> within 20  calendar days </a:t>
                      </a:r>
                      <a:endParaRPr lang="en-ZA" sz="1200" b="0" dirty="0">
                        <a:latin typeface="Arial" panose="020B0604020202020204" pitchFamily="34" charset="0"/>
                        <a:cs typeface="Arial" panose="020B0604020202020204" pitchFamily="34" charset="0"/>
                      </a:endParaRPr>
                    </a:p>
                  </a:txBody>
                  <a:tcPr marL="99064" marR="99064" marT="45714" marB="45714"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latin typeface="Arial" pitchFamily="34" charset="0"/>
                          <a:cs typeface="Arial" pitchFamily="34" charset="0"/>
                        </a:rPr>
                        <a:t>100%</a:t>
                      </a:r>
                    </a:p>
                  </a:txBody>
                  <a:tcPr marL="74295" marR="74295"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smtClean="0">
                          <a:latin typeface="Arial" pitchFamily="34" charset="0"/>
                          <a:cs typeface="Arial" pitchFamily="34" charset="0"/>
                        </a:rPr>
                        <a:t>100%</a:t>
                      </a:r>
                    </a:p>
                    <a:p>
                      <a:pPr algn="ctr"/>
                      <a:r>
                        <a:rPr lang="en-US" sz="1200" dirty="0" smtClean="0">
                          <a:latin typeface="Arial" pitchFamily="34" charset="0"/>
                          <a:cs typeface="Arial" pitchFamily="34" charset="0"/>
                        </a:rPr>
                        <a:t>(187/187)</a:t>
                      </a:r>
                      <a:endParaRPr lang="en-US" sz="1200" dirty="0">
                        <a:latin typeface="Arial" pitchFamily="34" charset="0"/>
                        <a:cs typeface="Arial" pitchFamily="34" charset="0"/>
                      </a:endParaRPr>
                    </a:p>
                  </a:txBody>
                  <a:tcPr marL="74295" marR="74295"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solidFill>
                            <a:schemeClr val="tx1"/>
                          </a:solidFill>
                          <a:latin typeface="Arial" panose="020B0604020202020204" pitchFamily="34" charset="0"/>
                          <a:cs typeface="Arial" panose="020B0604020202020204" pitchFamily="34" charset="0"/>
                        </a:rPr>
                        <a:t>100%</a:t>
                      </a:r>
                      <a:endParaRPr lang="en-US" sz="1200" b="1" dirty="0">
                        <a:solidFill>
                          <a:schemeClr val="tx1"/>
                        </a:solidFill>
                        <a:latin typeface="Arial" panose="020B0604020202020204" pitchFamily="34" charset="0"/>
                        <a:cs typeface="Arial" panose="020B0604020202020204"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100%</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100%</a:t>
                      </a:r>
                    </a:p>
                    <a:p>
                      <a:pPr algn="ctr"/>
                      <a:r>
                        <a:rPr lang="en-US" sz="1200" b="0" dirty="0" smtClean="0">
                          <a:solidFill>
                            <a:schemeClr val="tx1"/>
                          </a:solidFill>
                          <a:latin typeface="Arial" panose="020B0604020202020204" pitchFamily="34" charset="0"/>
                          <a:cs typeface="Arial" panose="020B0604020202020204" pitchFamily="34" charset="0"/>
                        </a:rPr>
                        <a:t>(56/56)</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latin typeface="Arial" pitchFamily="34" charset="0"/>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42990">
                <a:tc>
                  <a:txBody>
                    <a:bodyPr/>
                    <a:lstStyle/>
                    <a:p>
                      <a:r>
                        <a:rPr lang="en-US" sz="1200" b="0" dirty="0" smtClean="0">
                          <a:latin typeface="Arial" panose="020B0604020202020204" pitchFamily="34" charset="0"/>
                          <a:cs typeface="Arial" panose="020B0604020202020204" pitchFamily="34" charset="0"/>
                        </a:rPr>
                        <a:t>% of Detected fraudulent marriages &amp; marriage of convenience cases </a:t>
                      </a:r>
                      <a:r>
                        <a:rPr lang="en-US" sz="1200" b="0" dirty="0" err="1" smtClean="0">
                          <a:latin typeface="Arial" panose="020B0604020202020204" pitchFamily="34" charset="0"/>
                          <a:cs typeface="Arial" panose="020B0604020202020204" pitchFamily="34" charset="0"/>
                        </a:rPr>
                        <a:t>finalised</a:t>
                      </a:r>
                      <a:r>
                        <a:rPr lang="en-US" sz="1200" b="0" dirty="0" smtClean="0">
                          <a:latin typeface="Arial" panose="020B0604020202020204" pitchFamily="34" charset="0"/>
                          <a:cs typeface="Arial" panose="020B0604020202020204" pitchFamily="34" charset="0"/>
                        </a:rPr>
                        <a:t>  (investigation and recommendation submitted) within 60 days</a:t>
                      </a:r>
                      <a:endParaRPr lang="en-ZA" sz="1200" b="0" dirty="0">
                        <a:latin typeface="Arial" panose="020B0604020202020204" pitchFamily="34" charset="0"/>
                        <a:cs typeface="Arial" panose="020B0604020202020204" pitchFamily="34" charset="0"/>
                      </a:endParaRPr>
                    </a:p>
                  </a:txBody>
                  <a:tcPr marL="99064" marR="99064" marT="45714" marB="45714"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latin typeface="Arial" pitchFamily="34" charset="0"/>
                          <a:cs typeface="Arial" pitchFamily="34" charset="0"/>
                        </a:rPr>
                        <a:t>80%</a:t>
                      </a:r>
                    </a:p>
                  </a:txBody>
                  <a:tcPr marL="74295" marR="74295"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smtClean="0">
                          <a:latin typeface="Arial" pitchFamily="34" charset="0"/>
                          <a:cs typeface="Arial" pitchFamily="34" charset="0"/>
                        </a:rPr>
                        <a:t>100%</a:t>
                      </a:r>
                    </a:p>
                    <a:p>
                      <a:pPr algn="ctr"/>
                      <a:r>
                        <a:rPr lang="en-US" sz="1200" dirty="0" smtClean="0">
                          <a:latin typeface="Arial" pitchFamily="34" charset="0"/>
                          <a:cs typeface="Arial" pitchFamily="34" charset="0"/>
                        </a:rPr>
                        <a:t>(79/79)</a:t>
                      </a:r>
                      <a:endParaRPr lang="en-US" sz="1200" dirty="0">
                        <a:latin typeface="Arial" pitchFamily="34" charset="0"/>
                        <a:cs typeface="Arial" pitchFamily="34" charset="0"/>
                      </a:endParaRPr>
                    </a:p>
                  </a:txBody>
                  <a:tcPr marL="74295" marR="74295"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solidFill>
                            <a:schemeClr val="tx1"/>
                          </a:solidFill>
                          <a:latin typeface="Arial" panose="020B0604020202020204" pitchFamily="34" charset="0"/>
                          <a:cs typeface="Arial" panose="020B0604020202020204" pitchFamily="34" charset="0"/>
                        </a:rPr>
                        <a:t>80%</a:t>
                      </a:r>
                      <a:endParaRPr lang="en-US" sz="1200" b="1" dirty="0">
                        <a:solidFill>
                          <a:schemeClr val="tx1"/>
                        </a:solidFill>
                        <a:latin typeface="Arial" panose="020B0604020202020204" pitchFamily="34" charset="0"/>
                        <a:cs typeface="Arial" panose="020B0604020202020204"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80%</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100%</a:t>
                      </a:r>
                    </a:p>
                    <a:p>
                      <a:pPr algn="ctr"/>
                      <a:r>
                        <a:rPr lang="en-US" sz="1200" b="0" dirty="0" smtClean="0">
                          <a:solidFill>
                            <a:schemeClr val="tx1"/>
                          </a:solidFill>
                          <a:latin typeface="Arial" panose="020B0604020202020204" pitchFamily="34" charset="0"/>
                          <a:cs typeface="Arial" panose="020B0604020202020204" pitchFamily="34" charset="0"/>
                        </a:rPr>
                        <a:t>(27/27)</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solidFill>
                          <a:srgbClr val="FF0000"/>
                        </a:solidFill>
                        <a:latin typeface="Arial" pitchFamily="34" charset="0"/>
                        <a:cs typeface="Arial" pitchFamily="34" charset="0"/>
                      </a:endParaRPr>
                    </a:p>
                  </a:txBody>
                  <a:tcPr marL="99058" marR="99058" marT="45624" marB="45624"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6660">
                <a:tc>
                  <a:txBody>
                    <a:bodyPr/>
                    <a:lstStyle/>
                    <a:p>
                      <a:r>
                        <a:rPr lang="en-US" sz="1200" b="0" dirty="0" smtClean="0">
                          <a:latin typeface="Arial" panose="020B0604020202020204" pitchFamily="34" charset="0"/>
                          <a:cs typeface="Arial" panose="020B0604020202020204" pitchFamily="34" charset="0"/>
                        </a:rPr>
                        <a:t>% of valid invoices settled within 30 days of certification</a:t>
                      </a:r>
                      <a:endParaRPr lang="en-ZA" sz="1200" b="0" dirty="0">
                        <a:latin typeface="Arial" panose="020B0604020202020204" pitchFamily="34" charset="0"/>
                        <a:cs typeface="Arial" panose="020B0604020202020204" pitchFamily="34" charset="0"/>
                      </a:endParaRPr>
                    </a:p>
                  </a:txBody>
                  <a:tcPr marL="99064" marR="99064" marT="45714" marB="45714"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latin typeface="Arial" pitchFamily="34" charset="0"/>
                          <a:cs typeface="Arial" pitchFamily="34" charset="0"/>
                        </a:rPr>
                        <a:t>100%</a:t>
                      </a:r>
                    </a:p>
                  </a:txBody>
                  <a:tcPr marL="74295" marR="74295"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smtClean="0">
                          <a:latin typeface="Arial" pitchFamily="34" charset="0"/>
                          <a:cs typeface="Arial" pitchFamily="34" charset="0"/>
                        </a:rPr>
                        <a:t>97.58%</a:t>
                      </a:r>
                    </a:p>
                    <a:p>
                      <a:pPr algn="ctr"/>
                      <a:r>
                        <a:rPr lang="en-US" sz="1200" dirty="0" smtClean="0">
                          <a:latin typeface="Arial" pitchFamily="34" charset="0"/>
                          <a:cs typeface="Arial" pitchFamily="34" charset="0"/>
                        </a:rPr>
                        <a:t>(1,091/1,118)</a:t>
                      </a:r>
                      <a:endParaRPr lang="en-US" sz="1200" dirty="0">
                        <a:latin typeface="Arial" pitchFamily="34" charset="0"/>
                        <a:cs typeface="Arial" pitchFamily="34" charset="0"/>
                      </a:endParaRPr>
                    </a:p>
                  </a:txBody>
                  <a:tcPr marL="74295" marR="74295"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1" dirty="0" smtClean="0">
                          <a:solidFill>
                            <a:schemeClr val="tx1"/>
                          </a:solidFill>
                          <a:latin typeface="Arial" panose="020B0604020202020204" pitchFamily="34" charset="0"/>
                          <a:cs typeface="Arial" panose="020B0604020202020204" pitchFamily="34" charset="0"/>
                        </a:rPr>
                        <a:t>100%</a:t>
                      </a:r>
                      <a:endParaRPr lang="en-US" sz="1200" b="1" dirty="0">
                        <a:solidFill>
                          <a:schemeClr val="tx1"/>
                        </a:solidFill>
                        <a:latin typeface="Arial" panose="020B0604020202020204" pitchFamily="34" charset="0"/>
                        <a:cs typeface="Arial" panose="020B0604020202020204"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100%</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smtClean="0">
                          <a:solidFill>
                            <a:schemeClr val="tx1"/>
                          </a:solidFill>
                          <a:latin typeface="Arial" panose="020B0604020202020204" pitchFamily="34" charset="0"/>
                          <a:cs typeface="Arial" panose="020B0604020202020204" pitchFamily="34" charset="0"/>
                        </a:rPr>
                        <a:t>96.20%</a:t>
                      </a:r>
                    </a:p>
                    <a:p>
                      <a:pPr algn="ctr"/>
                      <a:r>
                        <a:rPr lang="en-US" sz="1200" b="0" dirty="0" smtClean="0">
                          <a:solidFill>
                            <a:schemeClr val="tx1"/>
                          </a:solidFill>
                          <a:latin typeface="Arial" panose="020B0604020202020204" pitchFamily="34" charset="0"/>
                          <a:cs typeface="Arial" panose="020B0604020202020204" pitchFamily="34" charset="0"/>
                        </a:rPr>
                        <a:t>(177/184)</a:t>
                      </a:r>
                      <a:endParaRPr lang="en-US" sz="12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solidFill>
                          <a:srgbClr val="FF0000"/>
                        </a:solidFill>
                        <a:latin typeface="Arial" pitchFamily="34" charset="0"/>
                        <a:cs typeface="Arial" pitchFamily="34" charset="0"/>
                      </a:endParaRPr>
                    </a:p>
                  </a:txBody>
                  <a:tcPr marL="99058" marR="99058" marT="45624" marB="45624"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10</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787984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http://www.dha.gov.za/images/ArticleImages/id-card-description.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63774" y="130151"/>
            <a:ext cx="3084394" cy="419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3570" y="888242"/>
            <a:ext cx="8915400" cy="1143000"/>
          </a:xfrm>
        </p:spPr>
        <p:txBody>
          <a:bodyPr>
            <a:normAutofit/>
            <a:scene3d>
              <a:camera prst="orthographicFront"/>
              <a:lightRig rig="threePt" dir="t">
                <a:rot lat="0" lon="0" rev="1200000"/>
              </a:lightRig>
            </a:scene3d>
            <a:sp3d extrusionH="57150" contourW="12700">
              <a:extrusionClr>
                <a:srgbClr val="008000"/>
              </a:extrusionClr>
              <a:contourClr>
                <a:srgbClr val="008000"/>
              </a:contourClr>
            </a:sp3d>
          </a:bodyPr>
          <a:lstStyle/>
          <a:p>
            <a:r>
              <a:rPr lang="en-ZA" sz="6000" b="1" dirty="0" smtClean="0">
                <a:solidFill>
                  <a:srgbClr val="008000"/>
                </a:solidFill>
                <a:effectLst>
                  <a:glow rad="292100">
                    <a:schemeClr val="bg1">
                      <a:alpha val="40000"/>
                    </a:schemeClr>
                  </a:glow>
                </a:effectLst>
                <a:latin typeface="Arial" pitchFamily="34" charset="0"/>
                <a:cs typeface="Arial" pitchFamily="34" charset="0"/>
              </a:rPr>
              <a:t>CIVIC SERVICES</a:t>
            </a:r>
            <a:endParaRPr lang="en-ZA" sz="6000" b="1" dirty="0">
              <a:solidFill>
                <a:srgbClr val="008000"/>
              </a:solidFill>
              <a:effectLst>
                <a:glow rad="292100">
                  <a:schemeClr val="bg1">
                    <a:alpha val="40000"/>
                  </a:schemeClr>
                </a:glow>
              </a:effectLst>
              <a:latin typeface="Arial" pitchFamily="34" charset="0"/>
              <a:cs typeface="Arial" pitchFamily="34" charset="0"/>
            </a:endParaRPr>
          </a:p>
        </p:txBody>
      </p:sp>
      <p:pic>
        <p:nvPicPr>
          <p:cNvPr id="3074" name="Picture 2" descr="C:\Documents and Settings\all users.DHA-7371CBEABB2\My Documents\Bluetooth Exchange Folder\IMG-20160530-WA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768" y="2456597"/>
            <a:ext cx="5042171" cy="3289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85647" y="6277969"/>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11</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736662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52400"/>
            <a:ext cx="8915400" cy="228600"/>
          </a:xfrm>
        </p:spPr>
        <p:txBody>
          <a:bodyPr>
            <a:noAutofit/>
          </a:bodyPr>
          <a:lstStyle/>
          <a:p>
            <a:r>
              <a:rPr lang="en-US" sz="2000" b="1" dirty="0" smtClean="0">
                <a:latin typeface="Arial" panose="020B0604020202020204" pitchFamily="34" charset="0"/>
                <a:cs typeface="Arial" panose="020B0604020202020204" pitchFamily="34" charset="0"/>
              </a:rPr>
              <a:t>SMART ID CARD OFFICES &amp; APPLICATION VOLUME  </a:t>
            </a:r>
          </a:p>
        </p:txBody>
      </p:sp>
      <p:graphicFrame>
        <p:nvGraphicFramePr>
          <p:cNvPr id="3" name="Table 2"/>
          <p:cNvGraphicFramePr>
            <a:graphicFrameLocks noGrp="1"/>
          </p:cNvGraphicFramePr>
          <p:nvPr>
            <p:extLst>
              <p:ext uri="{D42A27DB-BD31-4B8C-83A1-F6EECF244321}">
                <p14:modId xmlns:p14="http://schemas.microsoft.com/office/powerpoint/2010/main" val="1565352977"/>
              </p:ext>
            </p:extLst>
          </p:nvPr>
        </p:nvGraphicFramePr>
        <p:xfrm>
          <a:off x="330202" y="857232"/>
          <a:ext cx="9080497" cy="4896072"/>
        </p:xfrm>
        <a:graphic>
          <a:graphicData uri="http://schemas.openxmlformats.org/drawingml/2006/table">
            <a:tbl>
              <a:tblPr/>
              <a:tblGrid>
                <a:gridCol w="1662371"/>
                <a:gridCol w="856308"/>
                <a:gridCol w="1051027"/>
                <a:gridCol w="1178854"/>
                <a:gridCol w="1150449"/>
                <a:gridCol w="990044"/>
                <a:gridCol w="1154621"/>
                <a:gridCol w="1036823"/>
              </a:tblGrid>
              <a:tr h="54335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Office</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defRPr/>
                      </a:pPr>
                      <a:r>
                        <a:rPr kumimoji="0" lang="en-US" sz="1400" b="1" i="0" u="none" strike="noStrike" cap="none" normalizeH="0" baseline="0" dirty="0" smtClean="0">
                          <a:ln>
                            <a:noFill/>
                          </a:ln>
                          <a:solidFill>
                            <a:schemeClr val="tx1"/>
                          </a:solidFill>
                          <a:effectLst/>
                          <a:latin typeface="Arial" pitchFamily="34" charset="0"/>
                          <a:cs typeface="Arial" pitchFamily="34" charset="0"/>
                        </a:rPr>
                        <a:t>FLO</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defRPr/>
                      </a:pPr>
                      <a:r>
                        <a:rPr kumimoji="0" lang="en-US" sz="1400" b="1" i="0" u="none" strike="noStrike" cap="none" normalizeH="0" baseline="0" dirty="0" smtClean="0">
                          <a:ln>
                            <a:noFill/>
                          </a:ln>
                          <a:solidFill>
                            <a:schemeClr val="tx1"/>
                          </a:solidFill>
                          <a:effectLst/>
                          <a:latin typeface="Arial" pitchFamily="34" charset="0"/>
                          <a:cs typeface="Arial" pitchFamily="34" charset="0"/>
                        </a:rPr>
                        <a:t>Target </a:t>
                      </a:r>
                    </a:p>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defRPr/>
                      </a:pPr>
                      <a:r>
                        <a:rPr kumimoji="0" lang="en-US" sz="1400" b="1" i="0" u="none" strike="noStrike" cap="none" normalizeH="0" baseline="0" dirty="0" smtClean="0">
                          <a:ln>
                            <a:noFill/>
                          </a:ln>
                          <a:solidFill>
                            <a:schemeClr val="tx1"/>
                          </a:solidFill>
                          <a:effectLst/>
                          <a:latin typeface="Arial" pitchFamily="34" charset="0"/>
                          <a:cs typeface="Arial" pitchFamily="34" charset="0"/>
                        </a:rPr>
                        <a:t>2016/17</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Actual </a:t>
                      </a:r>
                    </a:p>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 2016/17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Variance </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defRPr/>
                      </a:pPr>
                      <a:r>
                        <a:rPr kumimoji="0" lang="en-US" sz="1400" b="1" i="0" u="none" strike="noStrike" cap="none" normalizeH="0" baseline="0" dirty="0" smtClean="0">
                          <a:ln>
                            <a:noFill/>
                          </a:ln>
                          <a:solidFill>
                            <a:schemeClr val="tx1"/>
                          </a:solidFill>
                          <a:effectLst/>
                          <a:latin typeface="Arial" pitchFamily="34" charset="0"/>
                          <a:cs typeface="Arial" pitchFamily="34" charset="0"/>
                        </a:rPr>
                        <a:t>Quarter 1 Target </a:t>
                      </a:r>
                    </a:p>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defRPr/>
                      </a:pPr>
                      <a:r>
                        <a:rPr kumimoji="0" lang="en-US" sz="1400" b="1" i="0" u="none" strike="noStrike" cap="none" normalizeH="0" baseline="0" dirty="0" smtClean="0">
                          <a:ln>
                            <a:noFill/>
                          </a:ln>
                          <a:solidFill>
                            <a:schemeClr val="tx1"/>
                          </a:solidFill>
                          <a:effectLst/>
                          <a:latin typeface="Arial" pitchFamily="34" charset="0"/>
                          <a:cs typeface="Arial" pitchFamily="34" charset="0"/>
                        </a:rPr>
                        <a:t>2017/18</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Quarter 1 Actual </a:t>
                      </a:r>
                    </a:p>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 2017/18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Variance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Nelspruit</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4</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26,880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23,850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3,030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7,258</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5,457</a:t>
                      </a:r>
                      <a:endParaRPr lang="en-US" sz="1400" b="0"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1,801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Barberton</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2</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13,440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5,324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8,116</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a:solidFill>
                            <a:srgbClr val="000000"/>
                          </a:solidFill>
                          <a:effectLst/>
                          <a:latin typeface="Arial" pitchFamily="34" charset="0"/>
                          <a:cs typeface="Arial" pitchFamily="34" charset="0"/>
                        </a:rPr>
                        <a:t>3,629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1,532</a:t>
                      </a:r>
                      <a:endParaRPr lang="en-US" sz="1400" b="0"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2,097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Komatipoort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2</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13,440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11,047</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2,393</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3,629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3,427</a:t>
                      </a:r>
                      <a:endParaRPr lang="en-US" sz="1400" b="0"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202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Mashishing</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3</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20,160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13,835</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6,325</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5,443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3,596</a:t>
                      </a:r>
                      <a:endParaRPr lang="en-US" sz="1400" b="0"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1,847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Malelane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1</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6,720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10,620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3,900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a:solidFill>
                            <a:srgbClr val="000000"/>
                          </a:solidFill>
                          <a:effectLst/>
                          <a:latin typeface="Arial" pitchFamily="34" charset="0"/>
                          <a:cs typeface="Arial" pitchFamily="34" charset="0"/>
                        </a:rPr>
                        <a:t>1,814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3,023</a:t>
                      </a:r>
                      <a:endParaRPr lang="en-US" sz="1400" b="0"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1,209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Mhala</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5</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33,600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14,310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19,290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9,072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3,541</a:t>
                      </a:r>
                      <a:endParaRPr lang="en-US" sz="1400" b="0"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5,531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White River</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2</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13,440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13,830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390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3,629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3,390</a:t>
                      </a:r>
                      <a:endParaRPr lang="en-US" sz="1400" b="0"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239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60000">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Ehlanzeni District</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smtClean="0">
                          <a:solidFill>
                            <a:srgbClr val="000000"/>
                          </a:solidFill>
                          <a:effectLst/>
                          <a:latin typeface="Arial" pitchFamily="34" charset="0"/>
                          <a:cs typeface="Arial" pitchFamily="34" charset="0"/>
                        </a:rPr>
                        <a:t>19</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127,680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92,816</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FF0000"/>
                          </a:solidFill>
                          <a:effectLst/>
                          <a:latin typeface="Arial" pitchFamily="34" charset="0"/>
                          <a:cs typeface="Arial" pitchFamily="34" charset="0"/>
                        </a:rPr>
                        <a:t>34,864</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b"/>
                      <a:r>
                        <a:rPr lang="en-US" sz="1400" b="0" i="0" u="none" strike="noStrike" dirty="0">
                          <a:solidFill>
                            <a:srgbClr val="000000"/>
                          </a:solidFill>
                          <a:effectLst/>
                          <a:latin typeface="Arial" pitchFamily="34" charset="0"/>
                          <a:cs typeface="Arial" pitchFamily="34" charset="0"/>
                        </a:rPr>
                        <a:t>34,474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23,966</a:t>
                      </a:r>
                      <a:endParaRPr lang="en-US" sz="1400" b="1"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b"/>
                      <a:r>
                        <a:rPr lang="en-US" sz="1400" b="0" i="0" u="none" strike="noStrike" dirty="0">
                          <a:solidFill>
                            <a:srgbClr val="FF0000"/>
                          </a:solidFill>
                          <a:effectLst/>
                          <a:latin typeface="Arial" pitchFamily="34" charset="0"/>
                          <a:cs typeface="Arial" pitchFamily="34" charset="0"/>
                        </a:rPr>
                        <a:t>10,508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Witbank</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3</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20,160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22,704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FF0000"/>
                          </a:solidFill>
                          <a:effectLst/>
                          <a:latin typeface="Arial" pitchFamily="34" charset="0"/>
                          <a:cs typeface="Arial" pitchFamily="34" charset="0"/>
                        </a:rPr>
                        <a:t>2,544</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5,443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5,140</a:t>
                      </a:r>
                      <a:endParaRPr lang="en-US" sz="1400" b="0"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303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Belfast</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1</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5,040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3,787</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FF0000"/>
                          </a:solidFill>
                          <a:effectLst/>
                          <a:latin typeface="Arial" pitchFamily="34" charset="0"/>
                          <a:cs typeface="Arial" pitchFamily="34" charset="0"/>
                        </a:rPr>
                        <a:t>1,253</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1,814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838</a:t>
                      </a:r>
                      <a:endParaRPr lang="en-US" sz="1400" b="0"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976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Middelburg</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3</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20,160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16,677</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FF0000"/>
                          </a:solidFill>
                          <a:effectLst/>
                          <a:latin typeface="Arial" pitchFamily="34" charset="0"/>
                          <a:cs typeface="Arial" pitchFamily="34" charset="0"/>
                        </a:rPr>
                        <a:t>3,483</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5,443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3,436</a:t>
                      </a:r>
                      <a:endParaRPr lang="en-US" sz="1400" b="0"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2,007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60000">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Nkangala District</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smtClean="0">
                          <a:solidFill>
                            <a:srgbClr val="000000"/>
                          </a:solidFill>
                          <a:effectLst/>
                          <a:latin typeface="Arial" pitchFamily="34" charset="0"/>
                          <a:cs typeface="Arial" pitchFamily="34" charset="0"/>
                        </a:rPr>
                        <a:t>7</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45,360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43,168</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FF0000"/>
                          </a:solidFill>
                          <a:effectLst/>
                          <a:latin typeface="Arial" pitchFamily="34" charset="0"/>
                          <a:cs typeface="Arial" pitchFamily="34" charset="0"/>
                        </a:rPr>
                        <a:t>2,192</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b"/>
                      <a:r>
                        <a:rPr lang="en-US" sz="1400" b="0" i="0" u="none" strike="noStrike" dirty="0">
                          <a:solidFill>
                            <a:srgbClr val="000000"/>
                          </a:solidFill>
                          <a:effectLst/>
                          <a:latin typeface="Arial" pitchFamily="34" charset="0"/>
                          <a:cs typeface="Arial" pitchFamily="34" charset="0"/>
                        </a:rPr>
                        <a:t>12,701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9,414</a:t>
                      </a:r>
                      <a:endParaRPr lang="en-US" sz="1400" b="1" i="0" u="none" strike="noStrike" dirty="0">
                        <a:solidFill>
                          <a:srgbClr val="000000"/>
                        </a:solidFill>
                        <a:effectLst/>
                        <a:latin typeface="Arial" pitchFamily="34" charset="0"/>
                        <a:cs typeface="Arial" pitchFamily="34" charset="0"/>
                      </a:endParaRPr>
                    </a:p>
                  </a:txBody>
                  <a:tcPr marL="10318" marR="10318"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b"/>
                      <a:r>
                        <a:rPr lang="en-US" sz="1400" b="0" i="0" u="none" strike="noStrike" dirty="0">
                          <a:solidFill>
                            <a:srgbClr val="FF0000"/>
                          </a:solidFill>
                          <a:effectLst/>
                          <a:latin typeface="Arial" pitchFamily="34" charset="0"/>
                          <a:cs typeface="Arial" pitchFamily="34" charset="0"/>
                        </a:rPr>
                        <a:t>3,287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12</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439972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52400"/>
            <a:ext cx="8915400" cy="228600"/>
          </a:xfrm>
        </p:spPr>
        <p:txBody>
          <a:bodyPr>
            <a:noAutofit/>
          </a:bodyPr>
          <a:lstStyle/>
          <a:p>
            <a:r>
              <a:rPr lang="en-US" sz="2000" b="1" dirty="0" smtClean="0">
                <a:latin typeface="Arial" panose="020B0604020202020204" pitchFamily="34" charset="0"/>
                <a:cs typeface="Arial" panose="020B0604020202020204" pitchFamily="34" charset="0"/>
              </a:rPr>
              <a:t>SMART ID CARD OFFICES &amp; APPLICATION VOLUME  </a:t>
            </a:r>
          </a:p>
        </p:txBody>
      </p:sp>
      <p:graphicFrame>
        <p:nvGraphicFramePr>
          <p:cNvPr id="5" name="Table 4"/>
          <p:cNvGraphicFramePr>
            <a:graphicFrameLocks noGrp="1"/>
          </p:cNvGraphicFramePr>
          <p:nvPr>
            <p:extLst>
              <p:ext uri="{D42A27DB-BD31-4B8C-83A1-F6EECF244321}">
                <p14:modId xmlns:p14="http://schemas.microsoft.com/office/powerpoint/2010/main" val="2017518550"/>
              </p:ext>
            </p:extLst>
          </p:nvPr>
        </p:nvGraphicFramePr>
        <p:xfrm>
          <a:off x="330201" y="857232"/>
          <a:ext cx="9195936" cy="4200120"/>
        </p:xfrm>
        <a:graphic>
          <a:graphicData uri="http://schemas.openxmlformats.org/drawingml/2006/table">
            <a:tbl>
              <a:tblPr/>
              <a:tblGrid>
                <a:gridCol w="1486310"/>
                <a:gridCol w="1064389"/>
                <a:gridCol w="1064389"/>
                <a:gridCol w="1193840"/>
                <a:gridCol w="1165074"/>
                <a:gridCol w="1021239"/>
                <a:gridCol w="1150691"/>
                <a:gridCol w="1050004"/>
              </a:tblGrid>
              <a:tr h="543351">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Office</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defRPr/>
                      </a:pPr>
                      <a:r>
                        <a:rPr kumimoji="0" lang="en-US" sz="1400" b="1" i="0" u="none" strike="noStrike" cap="none" normalizeH="0" baseline="0" dirty="0" smtClean="0">
                          <a:ln>
                            <a:noFill/>
                          </a:ln>
                          <a:solidFill>
                            <a:schemeClr val="tx1"/>
                          </a:solidFill>
                          <a:effectLst/>
                          <a:latin typeface="Arial" pitchFamily="34" charset="0"/>
                          <a:cs typeface="Arial" pitchFamily="34" charset="0"/>
                        </a:rPr>
                        <a:t>FLO</a:t>
                      </a:r>
                    </a:p>
                  </a:txBody>
                  <a:tcPr marL="0" marR="0"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defRPr/>
                      </a:pPr>
                      <a:r>
                        <a:rPr kumimoji="0" lang="en-US" sz="1400" b="1" i="0" u="none" strike="noStrike" cap="none" normalizeH="0" baseline="0" dirty="0" smtClean="0">
                          <a:ln>
                            <a:noFill/>
                          </a:ln>
                          <a:solidFill>
                            <a:schemeClr val="tx1"/>
                          </a:solidFill>
                          <a:effectLst/>
                          <a:latin typeface="Arial" pitchFamily="34" charset="0"/>
                          <a:cs typeface="Arial" pitchFamily="34" charset="0"/>
                        </a:rPr>
                        <a:t>Target </a:t>
                      </a:r>
                    </a:p>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defRPr/>
                      </a:pPr>
                      <a:r>
                        <a:rPr kumimoji="0" lang="en-US" sz="1400" b="1" i="0" u="none" strike="noStrike" cap="none" normalizeH="0" baseline="0" dirty="0" smtClean="0">
                          <a:ln>
                            <a:noFill/>
                          </a:ln>
                          <a:solidFill>
                            <a:schemeClr val="tx1"/>
                          </a:solidFill>
                          <a:effectLst/>
                          <a:latin typeface="Arial" pitchFamily="34" charset="0"/>
                          <a:cs typeface="Arial" pitchFamily="34" charset="0"/>
                        </a:rPr>
                        <a:t>2016/17</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Actual </a:t>
                      </a:r>
                    </a:p>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 2016/17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Variance </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defRPr/>
                      </a:pPr>
                      <a:r>
                        <a:rPr kumimoji="0" lang="en-US" sz="1400" b="1" i="0" u="none" strike="noStrike" cap="none" normalizeH="0" baseline="0" dirty="0" smtClean="0">
                          <a:ln>
                            <a:noFill/>
                          </a:ln>
                          <a:solidFill>
                            <a:schemeClr val="tx1"/>
                          </a:solidFill>
                          <a:effectLst/>
                          <a:latin typeface="Arial" pitchFamily="34" charset="0"/>
                          <a:cs typeface="Arial" pitchFamily="34" charset="0"/>
                        </a:rPr>
                        <a:t>Quarter 1 Target </a:t>
                      </a:r>
                    </a:p>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defRPr/>
                      </a:pPr>
                      <a:r>
                        <a:rPr kumimoji="0" lang="en-US" sz="1400" b="1" i="0" u="none" strike="noStrike" cap="none" normalizeH="0" baseline="0" dirty="0" smtClean="0">
                          <a:ln>
                            <a:noFill/>
                          </a:ln>
                          <a:solidFill>
                            <a:schemeClr val="tx1"/>
                          </a:solidFill>
                          <a:effectLst/>
                          <a:latin typeface="Arial" pitchFamily="34" charset="0"/>
                          <a:cs typeface="Arial" pitchFamily="34" charset="0"/>
                        </a:rPr>
                        <a:t>2017/18</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Quarter 1 Actual </a:t>
                      </a:r>
                    </a:p>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 2017/18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ase" latinLnBrk="0" hangingPunct="0">
                        <a:lnSpc>
                          <a:spcPct val="90000"/>
                        </a:lnSpc>
                        <a:spcBef>
                          <a:spcPts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Variance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Ermelo</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2</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13,440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11,218</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FF0000"/>
                          </a:solidFill>
                          <a:effectLst/>
                          <a:latin typeface="Arial" pitchFamily="34" charset="0"/>
                          <a:cs typeface="Arial" pitchFamily="34" charset="0"/>
                        </a:rPr>
                        <a:t>2,222</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3,629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b"/>
                      <a:r>
                        <a:rPr lang="en-US" sz="1400" b="0" i="0" u="none" strike="noStrike" dirty="0">
                          <a:solidFill>
                            <a:srgbClr val="000000"/>
                          </a:solidFill>
                          <a:effectLst/>
                          <a:latin typeface="Arial" pitchFamily="34" charset="0"/>
                          <a:cs typeface="Arial" pitchFamily="34" charset="0"/>
                        </a:rPr>
                        <a:t>2,826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803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Carolina</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1</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5,040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2,372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FF0000"/>
                          </a:solidFill>
                          <a:effectLst/>
                          <a:latin typeface="Arial" pitchFamily="34" charset="0"/>
                          <a:cs typeface="Arial" pitchFamily="34" charset="0"/>
                        </a:rPr>
                        <a:t>2,668</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1,814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b"/>
                      <a:r>
                        <a:rPr lang="en-US" sz="1400" b="0" i="0" u="none" strike="noStrike">
                          <a:solidFill>
                            <a:srgbClr val="000000"/>
                          </a:solidFill>
                          <a:effectLst/>
                          <a:latin typeface="Arial" pitchFamily="34" charset="0"/>
                          <a:cs typeface="Arial" pitchFamily="34" charset="0"/>
                        </a:rPr>
                        <a:t>648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1,166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Bethal</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2</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13,440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8,819</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4,621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3,629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b"/>
                      <a:r>
                        <a:rPr lang="en-US" sz="1400" b="0" i="0" u="none" strike="noStrike">
                          <a:solidFill>
                            <a:srgbClr val="000000"/>
                          </a:solidFill>
                          <a:effectLst/>
                          <a:latin typeface="Arial" pitchFamily="34" charset="0"/>
                          <a:cs typeface="Arial" pitchFamily="34" charset="0"/>
                        </a:rPr>
                        <a:t>1,959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1,670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Eerstehoek</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2</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13,440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6,819</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FF0000"/>
                          </a:solidFill>
                          <a:effectLst/>
                          <a:latin typeface="Arial" pitchFamily="34" charset="0"/>
                          <a:cs typeface="Arial" pitchFamily="34" charset="0"/>
                        </a:rPr>
                        <a:t>6,621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3,629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b"/>
                      <a:r>
                        <a:rPr lang="en-US" sz="1400" b="0" i="0" u="none" strike="noStrike" dirty="0">
                          <a:solidFill>
                            <a:srgbClr val="000000"/>
                          </a:solidFill>
                          <a:effectLst/>
                          <a:latin typeface="Arial" pitchFamily="34" charset="0"/>
                          <a:cs typeface="Arial" pitchFamily="34" charset="0"/>
                        </a:rPr>
                        <a:t>3,785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a:solidFill>
                            <a:srgbClr val="000000"/>
                          </a:solidFill>
                          <a:effectLst/>
                          <a:latin typeface="Arial" pitchFamily="34" charset="0"/>
                          <a:cs typeface="Arial" pitchFamily="34" charset="0"/>
                        </a:rPr>
                        <a:t>156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Piet Retief</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2</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13,440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10,209</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3,231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3,629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b"/>
                      <a:r>
                        <a:rPr lang="en-US" sz="1400" b="0" i="0" u="none" strike="noStrike">
                          <a:solidFill>
                            <a:srgbClr val="000000"/>
                          </a:solidFill>
                          <a:effectLst/>
                          <a:latin typeface="Arial" pitchFamily="34" charset="0"/>
                          <a:cs typeface="Arial" pitchFamily="34" charset="0"/>
                        </a:rPr>
                        <a:t>2,490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1,139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Secunda</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2</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10,080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8,683</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1,397</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3,629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b"/>
                      <a:r>
                        <a:rPr lang="en-US" sz="1400" b="0" i="0" u="none" strike="noStrike">
                          <a:solidFill>
                            <a:srgbClr val="000000"/>
                          </a:solidFill>
                          <a:effectLst/>
                          <a:latin typeface="Arial" pitchFamily="34" charset="0"/>
                          <a:cs typeface="Arial" pitchFamily="34" charset="0"/>
                        </a:rPr>
                        <a:t>2,107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1,522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Standerton</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2</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10,080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000000"/>
                          </a:solidFill>
                          <a:effectLst/>
                          <a:latin typeface="Arial" pitchFamily="34" charset="0"/>
                          <a:cs typeface="Arial" pitchFamily="34" charset="0"/>
                        </a:rPr>
                        <a:t>7,637</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a:solidFill>
                            <a:srgbClr val="FF0000"/>
                          </a:solidFill>
                          <a:effectLst/>
                          <a:latin typeface="Arial" pitchFamily="34" charset="0"/>
                          <a:cs typeface="Arial" pitchFamily="34" charset="0"/>
                        </a:rPr>
                        <a:t>2,443</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3,629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b"/>
                      <a:r>
                        <a:rPr lang="en-US" sz="1400" b="0" i="0" u="none" strike="noStrike">
                          <a:solidFill>
                            <a:srgbClr val="000000"/>
                          </a:solidFill>
                          <a:effectLst/>
                          <a:latin typeface="Arial" pitchFamily="34" charset="0"/>
                          <a:cs typeface="Arial" pitchFamily="34" charset="0"/>
                        </a:rPr>
                        <a:t>1,549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2,080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Volksrust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smtClean="0">
                          <a:solidFill>
                            <a:srgbClr val="000000"/>
                          </a:solidFill>
                          <a:effectLst/>
                          <a:latin typeface="Arial" pitchFamily="34" charset="0"/>
                          <a:cs typeface="Arial" pitchFamily="34" charset="0"/>
                        </a:rPr>
                        <a:t>2</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13,440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000000"/>
                          </a:solidFill>
                          <a:effectLst/>
                          <a:latin typeface="Arial" pitchFamily="34" charset="0"/>
                          <a:cs typeface="Arial" pitchFamily="34" charset="0"/>
                        </a:rPr>
                        <a:t>3,967</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ctr"/>
                      <a:r>
                        <a:rPr lang="en-US" sz="1400" b="0" i="0" u="none" strike="noStrike" dirty="0">
                          <a:solidFill>
                            <a:srgbClr val="FF0000"/>
                          </a:solidFill>
                          <a:effectLst/>
                          <a:latin typeface="Arial" pitchFamily="34" charset="0"/>
                          <a:cs typeface="Arial" pitchFamily="34" charset="0"/>
                        </a:rPr>
                        <a:t>6,113</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3,629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r>
                        <a:rPr lang="en-US" sz="1400" b="0" i="0" u="none" strike="noStrike">
                          <a:solidFill>
                            <a:srgbClr val="000000"/>
                          </a:solidFill>
                          <a:effectLst/>
                          <a:latin typeface="Arial" pitchFamily="34" charset="0"/>
                          <a:cs typeface="Arial" pitchFamily="34" charset="0"/>
                        </a:rPr>
                        <a:t>1,061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FF0000"/>
                          </a:solidFill>
                          <a:effectLst/>
                          <a:latin typeface="Arial" pitchFamily="34" charset="0"/>
                          <a:cs typeface="Arial" pitchFamily="34" charset="0"/>
                        </a:rPr>
                        <a:t>2,568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60000">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Gert Sibande District</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smtClean="0">
                          <a:solidFill>
                            <a:srgbClr val="000000"/>
                          </a:solidFill>
                          <a:effectLst/>
                          <a:latin typeface="Arial" pitchFamily="34" charset="0"/>
                          <a:cs typeface="Arial" pitchFamily="34" charset="0"/>
                        </a:rPr>
                        <a:t>15</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89,040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59,724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FF0000"/>
                          </a:solidFill>
                          <a:effectLst/>
                          <a:latin typeface="Arial" pitchFamily="34" charset="0"/>
                          <a:cs typeface="Arial" pitchFamily="34" charset="0"/>
                        </a:rPr>
                        <a:t>29,316</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b"/>
                      <a:r>
                        <a:rPr lang="en-US" sz="1400" b="0" i="0" u="none" strike="noStrike" dirty="0">
                          <a:solidFill>
                            <a:srgbClr val="000000"/>
                          </a:solidFill>
                          <a:effectLst/>
                          <a:latin typeface="Arial" pitchFamily="34" charset="0"/>
                          <a:cs typeface="Arial" pitchFamily="34" charset="0"/>
                        </a:rPr>
                        <a:t>27,216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b"/>
                      <a:r>
                        <a:rPr lang="en-US" sz="1400" b="0" i="0" u="none" strike="noStrike" dirty="0">
                          <a:solidFill>
                            <a:srgbClr val="000000"/>
                          </a:solidFill>
                          <a:effectLst/>
                          <a:latin typeface="Arial" pitchFamily="34" charset="0"/>
                          <a:cs typeface="Arial" pitchFamily="34" charset="0"/>
                        </a:rPr>
                        <a:t>16425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b"/>
                      <a:r>
                        <a:rPr lang="en-US" sz="1400" b="0" i="0" u="none" strike="noStrike" dirty="0">
                          <a:solidFill>
                            <a:srgbClr val="FF0000"/>
                          </a:solidFill>
                          <a:effectLst/>
                          <a:latin typeface="Arial" pitchFamily="34" charset="0"/>
                          <a:cs typeface="Arial" pitchFamily="34" charset="0"/>
                        </a:rPr>
                        <a:t>10,791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60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Province</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ctr"/>
                      <a:r>
                        <a:rPr lang="en-US" sz="1400" b="1" i="0" u="none" strike="noStrike" dirty="0" smtClean="0">
                          <a:solidFill>
                            <a:srgbClr val="000000"/>
                          </a:solidFill>
                          <a:effectLst/>
                          <a:latin typeface="Arial" pitchFamily="34" charset="0"/>
                          <a:cs typeface="Arial" pitchFamily="34" charset="0"/>
                        </a:rPr>
                        <a:t>41</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262,080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195,708</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ctr"/>
                      <a:r>
                        <a:rPr lang="en-US" sz="1400" b="1" i="0" u="none" strike="noStrike" dirty="0">
                          <a:solidFill>
                            <a:srgbClr val="FF0000"/>
                          </a:solidFill>
                          <a:effectLst/>
                          <a:latin typeface="Arial" pitchFamily="34" charset="0"/>
                          <a:cs typeface="Arial" pitchFamily="34" charset="0"/>
                        </a:rPr>
                        <a:t>66,372</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400" b="0" i="0" u="none" strike="noStrike" dirty="0">
                          <a:solidFill>
                            <a:srgbClr val="000000"/>
                          </a:solidFill>
                          <a:effectLst/>
                          <a:latin typeface="Arial" pitchFamily="34" charset="0"/>
                          <a:cs typeface="Arial" pitchFamily="34" charset="0"/>
                        </a:rPr>
                        <a:t>74,390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400" b="0" i="0" u="none" strike="noStrike" dirty="0">
                          <a:solidFill>
                            <a:srgbClr val="000000"/>
                          </a:solidFill>
                          <a:effectLst/>
                          <a:latin typeface="Arial" pitchFamily="34" charset="0"/>
                          <a:cs typeface="Arial" pitchFamily="34" charset="0"/>
                        </a:rPr>
                        <a:t>49,805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400" b="0" i="0" u="none" strike="noStrike" dirty="0">
                          <a:solidFill>
                            <a:srgbClr val="FF0000"/>
                          </a:solidFill>
                          <a:effectLst/>
                          <a:latin typeface="Arial" pitchFamily="34" charset="0"/>
                          <a:cs typeface="Arial" pitchFamily="34" charset="0"/>
                        </a:rPr>
                        <a:t>24,585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13</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303679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panose="020B0604020202020204" pitchFamily="34" charset="0"/>
                <a:cs typeface="Arial" panose="020B0604020202020204" pitchFamily="34" charset="0"/>
              </a:rPr>
              <a:t>INTERVENTIONS TO ASSIST IN SMART ID CARD TARGET</a:t>
            </a:r>
          </a:p>
        </p:txBody>
      </p:sp>
      <p:graphicFrame>
        <p:nvGraphicFramePr>
          <p:cNvPr id="4" name="Table 3"/>
          <p:cNvGraphicFramePr>
            <a:graphicFrameLocks noGrp="1"/>
          </p:cNvGraphicFramePr>
          <p:nvPr>
            <p:extLst>
              <p:ext uri="{D42A27DB-BD31-4B8C-83A1-F6EECF244321}">
                <p14:modId xmlns:p14="http://schemas.microsoft.com/office/powerpoint/2010/main" val="1799323924"/>
              </p:ext>
            </p:extLst>
          </p:nvPr>
        </p:nvGraphicFramePr>
        <p:xfrm>
          <a:off x="372311" y="349725"/>
          <a:ext cx="9353946" cy="5560211"/>
        </p:xfrm>
        <a:graphic>
          <a:graphicData uri="http://schemas.openxmlformats.org/drawingml/2006/table">
            <a:tbl>
              <a:tblPr firstRow="1" bandRow="1"/>
              <a:tblGrid>
                <a:gridCol w="2234411"/>
                <a:gridCol w="4189863"/>
                <a:gridCol w="2929672"/>
              </a:tblGrid>
              <a:tr h="233099">
                <a:tc gridSpan="3">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600" dirty="0" smtClean="0">
                          <a:solidFill>
                            <a:schemeClr val="tx1"/>
                          </a:solidFill>
                          <a:latin typeface="Arial" pitchFamily="34" charset="0"/>
                          <a:cs typeface="Arial" pitchFamily="34" charset="0"/>
                        </a:rPr>
                        <a:t>Interventions</a:t>
                      </a:r>
                      <a:endParaRPr lang="en-US" sz="16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45032">
                <a:tc gridSpan="3">
                  <a:txBody>
                    <a:bodyPr/>
                    <a:lstStyle/>
                    <a:p>
                      <a:pPr algn="ctr"/>
                      <a:r>
                        <a:rPr lang="en-US" sz="1400" b="1" dirty="0" smtClean="0">
                          <a:solidFill>
                            <a:schemeClr val="tx1"/>
                          </a:solidFill>
                          <a:latin typeface="Arial" pitchFamily="34" charset="0"/>
                          <a:cs typeface="Arial" pitchFamily="34" charset="0"/>
                        </a:rPr>
                        <a:t>PERFORMANCE IMPROVEMENT PLAN: SMART</a:t>
                      </a:r>
                      <a:r>
                        <a:rPr lang="en-US" sz="1400" b="1" baseline="0" dirty="0" smtClean="0">
                          <a:solidFill>
                            <a:schemeClr val="tx1"/>
                          </a:solidFill>
                          <a:latin typeface="Arial" pitchFamily="34" charset="0"/>
                          <a:cs typeface="Arial" pitchFamily="34" charset="0"/>
                        </a:rPr>
                        <a:t> ID CARD</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400" b="1" dirty="0">
                        <a:solidFill>
                          <a:schemeClr val="tx1"/>
                        </a:solidFill>
                      </a:endParaRPr>
                    </a:p>
                  </a:txBody>
                  <a:tcPr marL="91436" marR="91436" marT="45723" marB="457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txBody>
                  <a:tcPr marL="91436" marR="91436" marT="45723" marB="457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95785">
                <a:tc>
                  <a:txBody>
                    <a:bodyPr/>
                    <a:lstStyle/>
                    <a:p>
                      <a:pPr algn="ctr"/>
                      <a:r>
                        <a:rPr lang="en-US" sz="1400" b="1" dirty="0" smtClean="0">
                          <a:solidFill>
                            <a:schemeClr val="tx1"/>
                          </a:solidFill>
                          <a:latin typeface="Arial" pitchFamily="34" charset="0"/>
                          <a:cs typeface="Arial" pitchFamily="34" charset="0"/>
                        </a:rPr>
                        <a:t>STRATEGIES</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smtClean="0">
                          <a:solidFill>
                            <a:schemeClr val="tx1"/>
                          </a:solidFill>
                          <a:latin typeface="Arial" pitchFamily="34" charset="0"/>
                          <a:cs typeface="Arial" pitchFamily="34" charset="0"/>
                        </a:rPr>
                        <a:t>ACTIONS PER STRATEGY</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IMPACT / ANTICIPATED</a:t>
                      </a:r>
                      <a:r>
                        <a:rPr lang="en-US" sz="1400" b="1" baseline="0" dirty="0" smtClean="0">
                          <a:solidFill>
                            <a:schemeClr val="tx1"/>
                          </a:solidFill>
                          <a:latin typeface="Arial" pitchFamily="34" charset="0"/>
                          <a:cs typeface="Arial" pitchFamily="34" charset="0"/>
                        </a:rPr>
                        <a:t> IMPACT</a:t>
                      </a:r>
                      <a:endParaRPr lang="en-US" sz="1400" b="1" dirty="0" smtClean="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6104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400" b="0" dirty="0" smtClean="0">
                          <a:latin typeface="Arial" pitchFamily="34" charset="0"/>
                          <a:cs typeface="Arial" pitchFamily="34" charset="0"/>
                        </a:rPr>
                        <a:t>Stakeholder</a:t>
                      </a:r>
                      <a:r>
                        <a:rPr lang="en-GB" altLang="en-US" sz="1400" b="0" baseline="0" dirty="0" smtClean="0">
                          <a:latin typeface="Arial" pitchFamily="34" charset="0"/>
                          <a:cs typeface="Arial" pitchFamily="34" charset="0"/>
                        </a:rPr>
                        <a:t> Forums</a:t>
                      </a:r>
                      <a:endParaRPr lang="en-GB" altLang="en-US" sz="1400" b="0" dirty="0" smtClean="0">
                        <a:latin typeface="Arial" pitchFamily="34" charset="0"/>
                        <a:cs typeface="Arial"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0" i="0" u="none" strike="noStrike" kern="1200" baseline="0" dirty="0" smtClean="0">
                          <a:solidFill>
                            <a:schemeClr val="tx1"/>
                          </a:solidFill>
                          <a:latin typeface="Arial" pitchFamily="34" charset="0"/>
                          <a:ea typeface="+mn-ea"/>
                          <a:cs typeface="Arial" pitchFamily="34" charset="0"/>
                        </a:rPr>
                        <a:t>Standing item on agenda for meetings</a:t>
                      </a:r>
                    </a:p>
                    <a:p>
                      <a:pPr marL="285750" marR="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0" i="0" u="none" strike="noStrike" dirty="0" smtClean="0">
                          <a:effectLst/>
                          <a:latin typeface="Arial" pitchFamily="34" charset="0"/>
                          <a:cs typeface="Arial" pitchFamily="34" charset="0"/>
                        </a:rPr>
                        <a:t>Stakeholder Forum  program of action (IDP, ICROP),</a:t>
                      </a:r>
                      <a:r>
                        <a:rPr lang="en-US" sz="1400" b="0" i="0" u="none" strike="noStrike" baseline="0" dirty="0" smtClean="0">
                          <a:effectLst/>
                          <a:latin typeface="Arial" pitchFamily="34" charset="0"/>
                          <a:cs typeface="Arial" pitchFamily="34" charset="0"/>
                        </a:rPr>
                        <a:t> </a:t>
                      </a:r>
                      <a:r>
                        <a:rPr lang="en-US" sz="1400" b="0" i="0" u="none" strike="noStrike" dirty="0" smtClean="0">
                          <a:effectLst/>
                          <a:latin typeface="Arial" pitchFamily="34" charset="0"/>
                          <a:cs typeface="Arial" pitchFamily="34" charset="0"/>
                        </a:rPr>
                        <a:t>public /private collaboration to transport applicants to offices</a:t>
                      </a:r>
                    </a:p>
                    <a:p>
                      <a:pPr marL="285750" marR="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0" i="0" u="none" strike="noStrike" dirty="0" smtClean="0">
                          <a:effectLst/>
                          <a:latin typeface="Arial" pitchFamily="34" charset="0"/>
                          <a:cs typeface="Arial" pitchFamily="34" charset="0"/>
                        </a:rPr>
                        <a:t>Working closely with SASSA on the lists of pensioners provided</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a:lnSpc>
                          <a:spcPct val="100000"/>
                        </a:lnSpc>
                        <a:spcBef>
                          <a:spcPts val="0"/>
                        </a:spcBef>
                        <a:spcAft>
                          <a:spcPts val="0"/>
                        </a:spcAft>
                        <a:buFont typeface="Arial" pitchFamily="34" charset="0"/>
                        <a:buChar char="•"/>
                      </a:pPr>
                      <a:r>
                        <a:rPr lang="en-US" sz="1400" baseline="0" dirty="0" smtClean="0">
                          <a:effectLst/>
                          <a:latin typeface="Arial" pitchFamily="34" charset="0"/>
                          <a:ea typeface="Calibri"/>
                          <a:cs typeface="Arial" pitchFamily="34" charset="0"/>
                        </a:rPr>
                        <a:t>Increase in applications for smart ID cards</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8440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400" b="0" dirty="0" smtClean="0">
                          <a:latin typeface="Arial" pitchFamily="34" charset="0"/>
                          <a:cs typeface="Arial" pitchFamily="34" charset="0"/>
                        </a:rPr>
                        <a:t>Continued invitations to stakeholders / schools / businesses / private institutions</a:t>
                      </a: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a:lnSpc>
                          <a:spcPct val="100000"/>
                        </a:lnSpc>
                        <a:spcBef>
                          <a:spcPts val="0"/>
                        </a:spcBef>
                        <a:spcAft>
                          <a:spcPts val="0"/>
                        </a:spcAft>
                        <a:buFont typeface="Arial" pitchFamily="34" charset="0"/>
                        <a:buChar char="•"/>
                      </a:pPr>
                      <a:r>
                        <a:rPr lang="en-US" sz="1400" dirty="0" smtClean="0">
                          <a:effectLst/>
                          <a:latin typeface="Arial" pitchFamily="34" charset="0"/>
                          <a:ea typeface="Calibri"/>
                          <a:cs typeface="Arial" pitchFamily="34" charset="0"/>
                        </a:rPr>
                        <a:t>Written invitations</a:t>
                      </a:r>
                    </a:p>
                    <a:p>
                      <a:pPr marL="285750" marR="0" indent="-285750" algn="just">
                        <a:lnSpc>
                          <a:spcPct val="100000"/>
                        </a:lnSpc>
                        <a:spcBef>
                          <a:spcPts val="0"/>
                        </a:spcBef>
                        <a:spcAft>
                          <a:spcPts val="0"/>
                        </a:spcAft>
                        <a:buFont typeface="Arial" pitchFamily="34" charset="0"/>
                        <a:buChar char="•"/>
                      </a:pPr>
                      <a:r>
                        <a:rPr lang="en-US" sz="1400" dirty="0" smtClean="0">
                          <a:effectLst/>
                          <a:latin typeface="Arial" pitchFamily="34" charset="0"/>
                          <a:ea typeface="Calibri"/>
                          <a:cs typeface="Arial" pitchFamily="34" charset="0"/>
                        </a:rPr>
                        <a:t>Verbal invitations through presentations</a:t>
                      </a:r>
                    </a:p>
                    <a:p>
                      <a:pPr marL="285750" marR="0" indent="-285750" algn="just">
                        <a:lnSpc>
                          <a:spcPct val="100000"/>
                        </a:lnSpc>
                        <a:spcBef>
                          <a:spcPts val="0"/>
                        </a:spcBef>
                        <a:spcAft>
                          <a:spcPts val="0"/>
                        </a:spcAft>
                        <a:buFont typeface="Arial" pitchFamily="34" charset="0"/>
                        <a:buChar char="•"/>
                      </a:pPr>
                      <a:r>
                        <a:rPr lang="en-US" sz="1400" dirty="0" smtClean="0">
                          <a:effectLst/>
                          <a:latin typeface="Arial" pitchFamily="34" charset="0"/>
                          <a:ea typeface="Calibri"/>
                          <a:cs typeface="Arial" pitchFamily="34" charset="0"/>
                        </a:rPr>
                        <a:t>Social media</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algn="l">
                        <a:lnSpc>
                          <a:spcPct val="100000"/>
                        </a:lnSpc>
                        <a:buFont typeface="Arial" pitchFamily="34" charset="0"/>
                        <a:buChar char="•"/>
                      </a:pPr>
                      <a:r>
                        <a:rPr lang="en-US" sz="1400" dirty="0" smtClean="0">
                          <a:latin typeface="Arial" pitchFamily="34" charset="0"/>
                          <a:cs typeface="Arial" pitchFamily="34" charset="0"/>
                        </a:rPr>
                        <a:t>Improved performance</a:t>
                      </a:r>
                    </a:p>
                  </a:txBody>
                  <a:tcPr marL="91436" marR="91436" marT="48164" marB="48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281719">
                <a:tc>
                  <a:txBody>
                    <a:bodyPr/>
                    <a:lstStyle/>
                    <a:p>
                      <a:pPr marL="0" marR="0" algn="just">
                        <a:lnSpc>
                          <a:spcPct val="100000"/>
                        </a:lnSpc>
                        <a:spcBef>
                          <a:spcPts val="0"/>
                        </a:spcBef>
                        <a:spcAft>
                          <a:spcPts val="0"/>
                        </a:spcAft>
                      </a:pPr>
                      <a:r>
                        <a:rPr lang="en-US" sz="1400" b="0" dirty="0" smtClean="0">
                          <a:effectLst/>
                          <a:latin typeface="Arial" pitchFamily="34" charset="0"/>
                          <a:ea typeface="Calibri"/>
                          <a:cs typeface="Arial" pitchFamily="34" charset="0"/>
                        </a:rPr>
                        <a:t>Marketing/Public Awareness</a:t>
                      </a:r>
                      <a:endParaRPr lang="en-US" sz="1400" b="0" dirty="0">
                        <a:effectLst/>
                        <a:latin typeface="Arial" pitchFamily="34" charset="0"/>
                        <a:ea typeface="Calibri"/>
                        <a:cs typeface="Arial" pitchFamily="34" charset="0"/>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a:lnSpc>
                          <a:spcPct val="100000"/>
                        </a:lnSpc>
                        <a:spcBef>
                          <a:spcPts val="0"/>
                        </a:spcBef>
                        <a:spcAft>
                          <a:spcPts val="0"/>
                        </a:spcAft>
                        <a:buFont typeface="Arial" pitchFamily="34" charset="0"/>
                        <a:buChar char="•"/>
                      </a:pPr>
                      <a:r>
                        <a:rPr lang="en-US" sz="1400" dirty="0" smtClean="0">
                          <a:effectLst/>
                          <a:latin typeface="Arial" pitchFamily="34" charset="0"/>
                          <a:ea typeface="Calibri"/>
                          <a:cs typeface="Arial" pitchFamily="34" charset="0"/>
                        </a:rPr>
                        <a:t>Source free media slots (print &amp; electronic media, radio stations (local</a:t>
                      </a:r>
                      <a:r>
                        <a:rPr lang="en-US" sz="1400" baseline="0" dirty="0" smtClean="0">
                          <a:effectLst/>
                          <a:latin typeface="Arial" pitchFamily="34" charset="0"/>
                          <a:ea typeface="Calibri"/>
                          <a:cs typeface="Arial" pitchFamily="34" charset="0"/>
                        </a:rPr>
                        <a:t> and </a:t>
                      </a:r>
                      <a:r>
                        <a:rPr lang="en-US" sz="1400" dirty="0" smtClean="0">
                          <a:effectLst/>
                          <a:latin typeface="Arial" pitchFamily="34" charset="0"/>
                          <a:ea typeface="Calibri"/>
                          <a:cs typeface="Arial" pitchFamily="34" charset="0"/>
                        </a:rPr>
                        <a:t>provincial)</a:t>
                      </a:r>
                    </a:p>
                    <a:p>
                      <a:pPr marL="285750" marR="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ZA" sz="1400" dirty="0" smtClean="0">
                          <a:latin typeface="Arial" pitchFamily="34" charset="0"/>
                          <a:ea typeface="Calibri"/>
                          <a:cs typeface="Arial" pitchFamily="34" charset="0"/>
                        </a:rPr>
                        <a:t>Distribution  of pamphlets/flyers/ &amp; posters at strategic areas by Youth &amp; Cadres as well as via Mobile Offices</a:t>
                      </a:r>
                    </a:p>
                    <a:p>
                      <a:pPr marL="285750" marR="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ZA" sz="1400" dirty="0" smtClean="0">
                          <a:latin typeface="Arial" pitchFamily="34" charset="0"/>
                          <a:ea typeface="Calibri"/>
                          <a:cs typeface="Arial" pitchFamily="34" charset="0"/>
                        </a:rPr>
                        <a:t>Exhibitions at local malls</a:t>
                      </a:r>
                    </a:p>
                    <a:p>
                      <a:pPr marL="285750" marR="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n-ZA" sz="1400" dirty="0" smtClean="0">
                          <a:latin typeface="Arial" pitchFamily="34" charset="0"/>
                          <a:ea typeface="Calibri"/>
                          <a:cs typeface="Arial" pitchFamily="34" charset="0"/>
                        </a:rPr>
                        <a:t>Market the product during  community meetings with the assistance of Traditional</a:t>
                      </a:r>
                      <a:r>
                        <a:rPr lang="en-ZA" sz="1400" baseline="0" dirty="0" smtClean="0">
                          <a:latin typeface="Arial" pitchFamily="34" charset="0"/>
                          <a:ea typeface="Calibri"/>
                          <a:cs typeface="Arial" pitchFamily="34" charset="0"/>
                        </a:rPr>
                        <a:t> Leadership and Ward Councillors</a:t>
                      </a:r>
                      <a:endParaRPr lang="en-US" sz="1400" dirty="0" smtClean="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algn="just">
                        <a:lnSpc>
                          <a:spcPct val="100000"/>
                        </a:lnSpc>
                        <a:buFont typeface="Arial" pitchFamily="34" charset="0"/>
                        <a:buChar char="•"/>
                      </a:pPr>
                      <a:r>
                        <a:rPr lang="en-US" sz="1400" dirty="0" smtClean="0">
                          <a:latin typeface="Arial" pitchFamily="34" charset="0"/>
                          <a:cs typeface="Arial" pitchFamily="34" charset="0"/>
                        </a:rPr>
                        <a:t>More clients visiting offices to apply for Smart ID</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Card</a:t>
                      </a:r>
                      <a:endParaRPr lang="en-US" sz="1400" dirty="0">
                        <a:latin typeface="Arial" pitchFamily="34" charset="0"/>
                        <a:cs typeface="Arial" pitchFamily="34" charset="0"/>
                      </a:endParaRPr>
                    </a:p>
                  </a:txBody>
                  <a:tcPr marL="91436" marR="91436" marT="48159" marB="481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14</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518894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304800"/>
            <a:ext cx="8915400" cy="228600"/>
          </a:xfrm>
        </p:spPr>
        <p:txBody>
          <a:bodyPr>
            <a:noAutofit/>
          </a:bodyPr>
          <a:lstStyle/>
          <a:p>
            <a:r>
              <a:rPr lang="en-US" sz="2000" b="1" dirty="0" smtClean="0">
                <a:latin typeface="Arial" panose="020B0604020202020204" pitchFamily="34" charset="0"/>
                <a:cs typeface="Arial" panose="020B0604020202020204" pitchFamily="34" charset="0"/>
              </a:rPr>
              <a:t>INTERVENTIONS TO ASSIST IN SMART ID CARD TARGET</a:t>
            </a:r>
          </a:p>
        </p:txBody>
      </p:sp>
      <p:graphicFrame>
        <p:nvGraphicFramePr>
          <p:cNvPr id="4" name="Table 3"/>
          <p:cNvGraphicFramePr>
            <a:graphicFrameLocks noGrp="1"/>
          </p:cNvGraphicFramePr>
          <p:nvPr>
            <p:extLst>
              <p:ext uri="{D42A27DB-BD31-4B8C-83A1-F6EECF244321}">
                <p14:modId xmlns:p14="http://schemas.microsoft.com/office/powerpoint/2010/main" val="2345311841"/>
              </p:ext>
            </p:extLst>
          </p:nvPr>
        </p:nvGraphicFramePr>
        <p:xfrm>
          <a:off x="372311" y="1073056"/>
          <a:ext cx="9353946" cy="2786531"/>
        </p:xfrm>
        <a:graphic>
          <a:graphicData uri="http://schemas.openxmlformats.org/drawingml/2006/table">
            <a:tbl>
              <a:tblPr firstRow="1" bandRow="1"/>
              <a:tblGrid>
                <a:gridCol w="2234411"/>
                <a:gridCol w="4189863"/>
                <a:gridCol w="2929672"/>
              </a:tblGrid>
              <a:tr h="233099">
                <a:tc gridSpan="3">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600" dirty="0" smtClean="0">
                          <a:solidFill>
                            <a:schemeClr val="tx1"/>
                          </a:solidFill>
                          <a:latin typeface="Arial" pitchFamily="34" charset="0"/>
                          <a:cs typeface="Arial" pitchFamily="34" charset="0"/>
                        </a:rPr>
                        <a:t>Interventions</a:t>
                      </a:r>
                      <a:endParaRPr lang="en-US" sz="16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45032">
                <a:tc gridSpan="3">
                  <a:txBody>
                    <a:bodyPr/>
                    <a:lstStyle/>
                    <a:p>
                      <a:pPr algn="ctr"/>
                      <a:r>
                        <a:rPr lang="en-US" sz="1400" b="1" dirty="0" smtClean="0">
                          <a:solidFill>
                            <a:schemeClr val="tx1"/>
                          </a:solidFill>
                          <a:latin typeface="Arial" pitchFamily="34" charset="0"/>
                          <a:cs typeface="Arial" pitchFamily="34" charset="0"/>
                        </a:rPr>
                        <a:t>PERFORMANCE IMPROVEMENT PLAN: SMART</a:t>
                      </a:r>
                      <a:r>
                        <a:rPr lang="en-US" sz="1400" b="1" baseline="0" dirty="0" smtClean="0">
                          <a:solidFill>
                            <a:schemeClr val="tx1"/>
                          </a:solidFill>
                          <a:latin typeface="Arial" pitchFamily="34" charset="0"/>
                          <a:cs typeface="Arial" pitchFamily="34" charset="0"/>
                        </a:rPr>
                        <a:t> ID CARD</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400" b="1" dirty="0">
                        <a:solidFill>
                          <a:schemeClr val="tx1"/>
                        </a:solidFill>
                      </a:endParaRPr>
                    </a:p>
                  </a:txBody>
                  <a:tcPr marL="91436" marR="91436" marT="45723" marB="457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txBody>
                  <a:tcPr marL="91436" marR="91436" marT="45723" marB="457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95785">
                <a:tc>
                  <a:txBody>
                    <a:bodyPr/>
                    <a:lstStyle/>
                    <a:p>
                      <a:pPr algn="ctr"/>
                      <a:r>
                        <a:rPr lang="en-US" sz="1400" b="1" dirty="0" smtClean="0">
                          <a:solidFill>
                            <a:schemeClr val="tx1"/>
                          </a:solidFill>
                          <a:latin typeface="Arial" pitchFamily="34" charset="0"/>
                          <a:cs typeface="Arial" pitchFamily="34" charset="0"/>
                        </a:rPr>
                        <a:t>STRATEGIES</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smtClean="0">
                          <a:solidFill>
                            <a:schemeClr val="tx1"/>
                          </a:solidFill>
                          <a:latin typeface="Arial" pitchFamily="34" charset="0"/>
                          <a:cs typeface="Arial" pitchFamily="34" charset="0"/>
                        </a:rPr>
                        <a:t>ACTIONS PER STRATEGY</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smtClean="0">
                          <a:solidFill>
                            <a:schemeClr val="tx1"/>
                          </a:solidFill>
                          <a:latin typeface="Arial" pitchFamily="34" charset="0"/>
                          <a:cs typeface="Arial" pitchFamily="34" charset="0"/>
                        </a:rPr>
                        <a:t>IMPACT / ANTICIPATED</a:t>
                      </a:r>
                      <a:r>
                        <a:rPr lang="en-US" sz="1400" b="1" baseline="0" smtClean="0">
                          <a:solidFill>
                            <a:schemeClr val="tx1"/>
                          </a:solidFill>
                          <a:latin typeface="Arial" pitchFamily="34" charset="0"/>
                          <a:cs typeface="Arial" pitchFamily="34" charset="0"/>
                        </a:rPr>
                        <a:t> IMPACT</a:t>
                      </a:r>
                      <a:endParaRPr lang="en-US" sz="1400" b="1" dirty="0" smtClean="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610436">
                <a:tc>
                  <a:txBody>
                    <a:bodyPr/>
                    <a:lstStyle/>
                    <a:p>
                      <a:pPr marL="0" marR="0" indent="0" algn="l">
                        <a:lnSpc>
                          <a:spcPct val="150000"/>
                        </a:lnSpc>
                        <a:spcBef>
                          <a:spcPts val="0"/>
                        </a:spcBef>
                        <a:spcAft>
                          <a:spcPts val="0"/>
                        </a:spcAft>
                        <a:buFont typeface="Arial" pitchFamily="34" charset="0"/>
                        <a:buNone/>
                      </a:pPr>
                      <a:r>
                        <a:rPr lang="en-US" sz="1400" b="0" dirty="0" smtClean="0">
                          <a:effectLst/>
                          <a:latin typeface="Arial" pitchFamily="34" charset="0"/>
                          <a:ea typeface="Calibri"/>
                          <a:cs typeface="Arial" pitchFamily="34" charset="0"/>
                        </a:rPr>
                        <a:t>Operation </a:t>
                      </a:r>
                      <a:r>
                        <a:rPr lang="en-US" sz="1400" b="0" dirty="0" err="1" smtClean="0">
                          <a:effectLst/>
                          <a:latin typeface="Arial" pitchFamily="34" charset="0"/>
                          <a:ea typeface="Calibri"/>
                          <a:cs typeface="Arial" pitchFamily="34" charset="0"/>
                        </a:rPr>
                        <a:t>Vuka</a:t>
                      </a:r>
                      <a:r>
                        <a:rPr lang="en-US" sz="1400" b="0" dirty="0" smtClean="0">
                          <a:effectLst/>
                          <a:latin typeface="Arial" pitchFamily="34" charset="0"/>
                          <a:ea typeface="Calibri"/>
                          <a:cs typeface="Arial" pitchFamily="34" charset="0"/>
                        </a:rPr>
                        <a:t> </a:t>
                      </a:r>
                      <a:r>
                        <a:rPr lang="en-US" sz="1400" b="0" dirty="0" err="1" smtClean="0">
                          <a:effectLst/>
                          <a:latin typeface="Arial" pitchFamily="34" charset="0"/>
                          <a:ea typeface="Calibri"/>
                          <a:cs typeface="Arial" pitchFamily="34" charset="0"/>
                        </a:rPr>
                        <a:t>Sisebente</a:t>
                      </a:r>
                      <a:endParaRPr lang="en-US" sz="1400" b="0" dirty="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a:lnSpc>
                          <a:spcPct val="150000"/>
                        </a:lnSpc>
                        <a:spcBef>
                          <a:spcPts val="0"/>
                        </a:spcBef>
                        <a:spcAft>
                          <a:spcPts val="0"/>
                        </a:spcAft>
                        <a:buFont typeface="Arial" pitchFamily="34" charset="0"/>
                        <a:buChar char="•"/>
                      </a:pPr>
                      <a:r>
                        <a:rPr lang="en-US" sz="1400" baseline="0" dirty="0" smtClean="0">
                          <a:effectLst/>
                          <a:latin typeface="Arial" pitchFamily="34" charset="0"/>
                          <a:ea typeface="Calibri"/>
                          <a:cs typeface="Arial" pitchFamily="34" charset="0"/>
                        </a:rPr>
                        <a:t>To provide Provincial GCIS with promotional material for distribution to War Rooms.</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defTabSz="4572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latin typeface="Arial" pitchFamily="34" charset="0"/>
                          <a:cs typeface="Arial" pitchFamily="34" charset="0"/>
                        </a:rPr>
                        <a:t>More clients visiting offices to apply for Smart ID</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Card</a:t>
                      </a:r>
                    </a:p>
                    <a:p>
                      <a:pPr marL="0" indent="0" algn="just">
                        <a:buFont typeface="Arial" pitchFamily="34" charset="0"/>
                        <a:buNone/>
                      </a:pPr>
                      <a:endParaRPr lang="en-US" sz="1400" dirty="0">
                        <a:latin typeface="Arial" pitchFamily="34" charset="0"/>
                        <a:cs typeface="Arial" pitchFamily="34" charset="0"/>
                      </a:endParaRPr>
                    </a:p>
                  </a:txBody>
                  <a:tcPr marL="91436" marR="91436" marT="48164" marB="48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15</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2666485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42875"/>
            <a:ext cx="8915400" cy="228600"/>
          </a:xfrm>
        </p:spPr>
        <p:txBody>
          <a:bodyPr>
            <a:noAutofit/>
          </a:bodyPr>
          <a:lstStyle/>
          <a:p>
            <a:r>
              <a:rPr lang="en-US" sz="2000" b="1" dirty="0" smtClean="0">
                <a:latin typeface="Arial" panose="020B0604020202020204" pitchFamily="34" charset="0"/>
                <a:cs typeface="Arial" panose="020B0604020202020204" pitchFamily="34" charset="0"/>
              </a:rPr>
              <a:t>SMART ID CARD FOOTPRINT AND ROLL OUT  </a:t>
            </a:r>
          </a:p>
        </p:txBody>
      </p:sp>
      <p:graphicFrame>
        <p:nvGraphicFramePr>
          <p:cNvPr id="3" name="Table 2"/>
          <p:cNvGraphicFramePr>
            <a:graphicFrameLocks noGrp="1"/>
          </p:cNvGraphicFramePr>
          <p:nvPr>
            <p:extLst>
              <p:ext uri="{D42A27DB-BD31-4B8C-83A1-F6EECF244321}">
                <p14:modId xmlns:p14="http://schemas.microsoft.com/office/powerpoint/2010/main" val="1516097928"/>
              </p:ext>
            </p:extLst>
          </p:nvPr>
        </p:nvGraphicFramePr>
        <p:xfrm>
          <a:off x="350839" y="820012"/>
          <a:ext cx="9142411" cy="3973055"/>
        </p:xfrm>
        <a:graphic>
          <a:graphicData uri="http://schemas.openxmlformats.org/drawingml/2006/table">
            <a:tbl>
              <a:tblPr firstRow="1" bandRow="1"/>
              <a:tblGrid>
                <a:gridCol w="2556489"/>
                <a:gridCol w="3419939"/>
                <a:gridCol w="3165983"/>
              </a:tblGrid>
              <a:tr h="317135">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itchFamily="34" charset="0"/>
                          <a:cs typeface="Arial" pitchFamily="34" charset="0"/>
                        </a:rPr>
                        <a:t>District</a:t>
                      </a:r>
                      <a:endParaRPr lang="en-US" sz="1400" b="1"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err="1" smtClean="0">
                          <a:solidFill>
                            <a:schemeClr val="tx1"/>
                          </a:solidFill>
                          <a:latin typeface="Arial" pitchFamily="34" charset="0"/>
                          <a:cs typeface="Arial" pitchFamily="34" charset="0"/>
                        </a:rPr>
                        <a:t>Modernised</a:t>
                      </a:r>
                      <a:r>
                        <a:rPr lang="en-US" sz="1400" b="1" dirty="0" smtClean="0">
                          <a:solidFill>
                            <a:schemeClr val="tx1"/>
                          </a:solidFill>
                          <a:latin typeface="Arial" pitchFamily="34" charset="0"/>
                          <a:cs typeface="Arial" pitchFamily="34" charset="0"/>
                        </a:rPr>
                        <a:t>  Offices</a:t>
                      </a:r>
                      <a:r>
                        <a:rPr lang="en-US" sz="1400" b="1" baseline="0" dirty="0" smtClean="0">
                          <a:solidFill>
                            <a:schemeClr val="tx1"/>
                          </a:solidFill>
                          <a:latin typeface="Arial" pitchFamily="34" charset="0"/>
                          <a:cs typeface="Arial" pitchFamily="34" charset="0"/>
                        </a:rPr>
                        <a:t> </a:t>
                      </a:r>
                      <a:endParaRPr lang="en-US" sz="1400" b="1" dirty="0">
                        <a:solidFill>
                          <a:schemeClr val="tx1"/>
                        </a:solidFill>
                        <a:latin typeface="Arial" pitchFamily="34" charset="0"/>
                        <a:cs typeface="Arial" pitchFamily="34" charset="0"/>
                      </a:endParaRPr>
                    </a:p>
                  </a:txBody>
                  <a:tcPr marL="99041" marR="99041" marT="45650" marB="4565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tx1"/>
                          </a:solidFill>
                          <a:latin typeface="Arial" pitchFamily="34" charset="0"/>
                          <a:cs typeface="Arial" pitchFamily="34" charset="0"/>
                        </a:rPr>
                        <a:t>Offices to be rolled out 2017/18</a:t>
                      </a:r>
                      <a:endParaRPr lang="en-US" sz="1400" b="1"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85407">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400" b="0" dirty="0" smtClean="0">
                          <a:solidFill>
                            <a:schemeClr val="tx1"/>
                          </a:solidFill>
                          <a:latin typeface="Arial" pitchFamily="34" charset="0"/>
                          <a:cs typeface="Arial" pitchFamily="34" charset="0"/>
                        </a:rPr>
                        <a:t>Ehlanzeni</a:t>
                      </a: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Nelspruit</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400" b="0" dirty="0" err="1" smtClean="0">
                          <a:solidFill>
                            <a:schemeClr val="tx1"/>
                          </a:solidFill>
                          <a:latin typeface="Arial" pitchFamily="34" charset="0"/>
                          <a:cs typeface="Arial" pitchFamily="34" charset="0"/>
                        </a:rPr>
                        <a:t>Hazyview</a:t>
                      </a: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5407">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Barberton</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5407">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Komatipoort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5407">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Mashishing</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5407">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Malelane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5407">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Mhala</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5407">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White River</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54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Total</a:t>
                      </a: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b="1" dirty="0" smtClean="0">
                          <a:solidFill>
                            <a:schemeClr val="tx1"/>
                          </a:solidFill>
                          <a:latin typeface="Arial" pitchFamily="34" charset="0"/>
                          <a:cs typeface="Arial" pitchFamily="34" charset="0"/>
                        </a:rPr>
                        <a:t>7</a:t>
                      </a:r>
                      <a:endParaRPr lang="en-US" sz="1400" b="1" dirty="0">
                        <a:solidFill>
                          <a:schemeClr val="tx1"/>
                        </a:solidFill>
                        <a:latin typeface="Arial" pitchFamily="34" charset="0"/>
                        <a:cs typeface="Arial" pitchFamily="34" charset="0"/>
                      </a:endParaRPr>
                    </a:p>
                  </a:txBody>
                  <a:tcPr marL="99041" marR="99041" marT="45650" marB="4565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b="1" dirty="0" smtClean="0">
                          <a:solidFill>
                            <a:schemeClr val="tx1"/>
                          </a:solidFill>
                          <a:latin typeface="Arial" pitchFamily="34" charset="0"/>
                          <a:cs typeface="Arial" pitchFamily="34" charset="0"/>
                        </a:rPr>
                        <a:t>1</a:t>
                      </a:r>
                      <a:endParaRPr lang="en-US" sz="1400" b="1"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854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rial" pitchFamily="34" charset="0"/>
                          <a:cs typeface="Arial" pitchFamily="34" charset="0"/>
                        </a:rPr>
                        <a:t>Nkangala</a:t>
                      </a: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400" b="0" dirty="0" smtClean="0">
                          <a:solidFill>
                            <a:schemeClr val="tx1"/>
                          </a:solidFill>
                          <a:latin typeface="Arial" pitchFamily="34" charset="0"/>
                          <a:cs typeface="Arial" pitchFamily="34" charset="0"/>
                        </a:rPr>
                        <a:t>Witbank</a:t>
                      </a:r>
                      <a:endParaRPr lang="en-US" sz="1400" b="0" dirty="0">
                        <a:solidFill>
                          <a:schemeClr val="tx1"/>
                        </a:solidFill>
                        <a:latin typeface="Arial" pitchFamily="34" charset="0"/>
                        <a:cs typeface="Arial" pitchFamily="34" charset="0"/>
                      </a:endParaRPr>
                    </a:p>
                  </a:txBody>
                  <a:tcPr marL="99041" marR="99041" marT="45650" marB="4565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54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0" dirty="0" smtClean="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400" b="0" dirty="0" smtClean="0">
                          <a:solidFill>
                            <a:schemeClr val="tx1"/>
                          </a:solidFill>
                          <a:latin typeface="Arial" pitchFamily="34" charset="0"/>
                          <a:cs typeface="Arial" pitchFamily="34" charset="0"/>
                        </a:rPr>
                        <a:t>Belfast</a:t>
                      </a:r>
                      <a:endParaRPr lang="en-US" sz="1400" b="0" dirty="0">
                        <a:solidFill>
                          <a:schemeClr val="tx1"/>
                        </a:solidFill>
                        <a:latin typeface="Arial" pitchFamily="34" charset="0"/>
                        <a:cs typeface="Arial" pitchFamily="34" charset="0"/>
                      </a:endParaRPr>
                    </a:p>
                  </a:txBody>
                  <a:tcPr marL="99041" marR="99041" marT="45650" marB="4565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54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0" dirty="0" smtClean="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400" b="0" dirty="0" smtClean="0">
                          <a:solidFill>
                            <a:schemeClr val="tx1"/>
                          </a:solidFill>
                          <a:latin typeface="Arial" pitchFamily="34" charset="0"/>
                          <a:cs typeface="Arial" pitchFamily="34" charset="0"/>
                        </a:rPr>
                        <a:t>Middelburg</a:t>
                      </a:r>
                      <a:endParaRPr lang="en-US" sz="1400" b="0" dirty="0">
                        <a:solidFill>
                          <a:schemeClr val="tx1"/>
                        </a:solidFill>
                        <a:latin typeface="Arial" pitchFamily="34" charset="0"/>
                        <a:cs typeface="Arial" pitchFamily="34" charset="0"/>
                      </a:endParaRPr>
                    </a:p>
                  </a:txBody>
                  <a:tcPr marL="99041" marR="99041" marT="45650" marB="4565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54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Total</a:t>
                      </a: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b="1" dirty="0" smtClean="0">
                          <a:solidFill>
                            <a:schemeClr val="tx1"/>
                          </a:solidFill>
                          <a:latin typeface="Arial" pitchFamily="34" charset="0"/>
                          <a:cs typeface="Arial" pitchFamily="34" charset="0"/>
                        </a:rPr>
                        <a:t>3</a:t>
                      </a:r>
                      <a:endParaRPr lang="en-US" sz="1400" b="1" dirty="0">
                        <a:solidFill>
                          <a:schemeClr val="tx1"/>
                        </a:solidFill>
                        <a:latin typeface="Arial" pitchFamily="34" charset="0"/>
                        <a:cs typeface="Arial" pitchFamily="34" charset="0"/>
                      </a:endParaRPr>
                    </a:p>
                  </a:txBody>
                  <a:tcPr marL="99041" marR="99041" marT="45650" marB="4565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b="1" dirty="0" smtClean="0">
                          <a:solidFill>
                            <a:schemeClr val="tx1"/>
                          </a:solidFill>
                          <a:latin typeface="Arial" pitchFamily="34" charset="0"/>
                          <a:cs typeface="Arial" pitchFamily="34" charset="0"/>
                        </a:rPr>
                        <a:t>0</a:t>
                      </a:r>
                      <a:endParaRPr lang="en-US" sz="1400" b="1"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16</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687160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42875"/>
            <a:ext cx="8915400" cy="228600"/>
          </a:xfrm>
        </p:spPr>
        <p:txBody>
          <a:bodyPr>
            <a:noAutofit/>
          </a:bodyPr>
          <a:lstStyle/>
          <a:p>
            <a:r>
              <a:rPr lang="en-US" sz="2000" b="1" dirty="0" smtClean="0">
                <a:latin typeface="Arial" panose="020B0604020202020204" pitchFamily="34" charset="0"/>
                <a:cs typeface="Arial" panose="020B0604020202020204" pitchFamily="34" charset="0"/>
              </a:rPr>
              <a:t>SMART ID CARD FOOTPRINT AND ROLL OUT  </a:t>
            </a:r>
          </a:p>
        </p:txBody>
      </p:sp>
      <p:graphicFrame>
        <p:nvGraphicFramePr>
          <p:cNvPr id="3" name="Table 2"/>
          <p:cNvGraphicFramePr>
            <a:graphicFrameLocks noGrp="1"/>
          </p:cNvGraphicFramePr>
          <p:nvPr>
            <p:extLst>
              <p:ext uri="{D42A27DB-BD31-4B8C-83A1-F6EECF244321}">
                <p14:modId xmlns:p14="http://schemas.microsoft.com/office/powerpoint/2010/main" val="4186408733"/>
              </p:ext>
            </p:extLst>
          </p:nvPr>
        </p:nvGraphicFramePr>
        <p:xfrm>
          <a:off x="350839" y="852476"/>
          <a:ext cx="9142411" cy="3394215"/>
        </p:xfrm>
        <a:graphic>
          <a:graphicData uri="http://schemas.openxmlformats.org/drawingml/2006/table">
            <a:tbl>
              <a:tblPr firstRow="1" bandRow="1"/>
              <a:tblGrid>
                <a:gridCol w="2556489"/>
                <a:gridCol w="3419939"/>
                <a:gridCol w="3165983"/>
              </a:tblGrid>
              <a:tr h="317135">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itchFamily="34" charset="0"/>
                          <a:cs typeface="Arial" pitchFamily="34" charset="0"/>
                        </a:rPr>
                        <a:t>District</a:t>
                      </a:r>
                      <a:endParaRPr lang="en-US" sz="1400" b="1" dirty="0">
                        <a:solidFill>
                          <a:schemeClr val="tx1"/>
                        </a:solidFill>
                        <a:latin typeface="Arial" pitchFamily="34" charset="0"/>
                        <a:cs typeface="Arial" pitchFamily="34" charset="0"/>
                      </a:endParaRPr>
                    </a:p>
                  </a:txBody>
                  <a:tcPr marL="99041" marR="99041" marT="45650" marB="45650" anchor="b">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err="1" smtClean="0">
                          <a:solidFill>
                            <a:schemeClr val="tx1"/>
                          </a:solidFill>
                          <a:latin typeface="Arial" pitchFamily="34" charset="0"/>
                          <a:cs typeface="Arial" pitchFamily="34" charset="0"/>
                        </a:rPr>
                        <a:t>Modernised</a:t>
                      </a:r>
                      <a:r>
                        <a:rPr lang="en-US" sz="1400" b="1" dirty="0" smtClean="0">
                          <a:solidFill>
                            <a:schemeClr val="tx1"/>
                          </a:solidFill>
                          <a:latin typeface="Arial" pitchFamily="34" charset="0"/>
                          <a:cs typeface="Arial" pitchFamily="34" charset="0"/>
                        </a:rPr>
                        <a:t>  Offices</a:t>
                      </a:r>
                      <a:r>
                        <a:rPr lang="en-US" sz="1400" b="1" baseline="0" dirty="0" smtClean="0">
                          <a:solidFill>
                            <a:schemeClr val="tx1"/>
                          </a:solidFill>
                          <a:latin typeface="Arial" pitchFamily="34" charset="0"/>
                          <a:cs typeface="Arial" pitchFamily="34" charset="0"/>
                        </a:rPr>
                        <a:t> </a:t>
                      </a:r>
                      <a:endParaRPr lang="en-US" sz="1400" b="1" dirty="0">
                        <a:solidFill>
                          <a:schemeClr val="tx1"/>
                        </a:solidFill>
                        <a:latin typeface="Arial" pitchFamily="34" charset="0"/>
                        <a:cs typeface="Arial" pitchFamily="34" charset="0"/>
                      </a:endParaRPr>
                    </a:p>
                  </a:txBody>
                  <a:tcPr marL="99041" marR="99041" marT="45650" marB="45650" anchor="b">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tx1"/>
                          </a:solidFill>
                          <a:latin typeface="Arial" pitchFamily="34" charset="0"/>
                          <a:cs typeface="Arial" pitchFamily="34" charset="0"/>
                        </a:rPr>
                        <a:t>Offices to be rolled out 2017/18</a:t>
                      </a:r>
                      <a:endParaRPr lang="en-US" sz="1400" b="1" dirty="0">
                        <a:solidFill>
                          <a:schemeClr val="tx1"/>
                        </a:solidFill>
                        <a:latin typeface="Arial" pitchFamily="34" charset="0"/>
                        <a:cs typeface="Arial" pitchFamily="34" charset="0"/>
                      </a:endParaRPr>
                    </a:p>
                  </a:txBody>
                  <a:tcPr marL="99041" marR="99041" marT="45650" marB="456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98000">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400" b="0" dirty="0" smtClean="0">
                          <a:solidFill>
                            <a:schemeClr val="tx1"/>
                          </a:solidFill>
                          <a:latin typeface="Arial" pitchFamily="34" charset="0"/>
                          <a:cs typeface="Arial" pitchFamily="34" charset="0"/>
                        </a:rPr>
                        <a:t>Gert Sibande</a:t>
                      </a: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Ermelo</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8000">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Carolina</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8000">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Bethal</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8000">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Eerstehoek</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8000">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Piet Retief</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8000">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Secunda</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8000">
                <a:tc>
                  <a:txBody>
                    <a:bodyPr/>
                    <a:lstStyle/>
                    <a:p>
                      <a:pPr algn="l"/>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Standerton</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8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400" b="0" dirty="0" smtClean="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Volksrust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8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Total</a:t>
                      </a: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b="1" dirty="0" smtClean="0">
                          <a:solidFill>
                            <a:schemeClr val="tx1"/>
                          </a:solidFill>
                          <a:latin typeface="Arial" pitchFamily="34" charset="0"/>
                          <a:cs typeface="Arial" pitchFamily="34" charset="0"/>
                        </a:rPr>
                        <a:t>8</a:t>
                      </a:r>
                      <a:endParaRPr lang="en-US" sz="1400" b="1" dirty="0">
                        <a:solidFill>
                          <a:schemeClr val="tx1"/>
                        </a:solidFill>
                        <a:latin typeface="Arial" pitchFamily="34" charset="0"/>
                        <a:cs typeface="Arial" pitchFamily="34" charset="0"/>
                      </a:endParaRPr>
                    </a:p>
                  </a:txBody>
                  <a:tcPr marL="99041" marR="99041" marT="45650" marB="4565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b="1" dirty="0" smtClean="0">
                          <a:solidFill>
                            <a:schemeClr val="tx1"/>
                          </a:solidFill>
                          <a:latin typeface="Arial" pitchFamily="34" charset="0"/>
                          <a:cs typeface="Arial" pitchFamily="34" charset="0"/>
                        </a:rPr>
                        <a:t>0</a:t>
                      </a:r>
                      <a:endParaRPr lang="en-US" sz="1400" b="1"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24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Arial" pitchFamily="34" charset="0"/>
                          <a:cs typeface="Arial" pitchFamily="34" charset="0"/>
                        </a:rPr>
                        <a:t>Provincial</a:t>
                      </a:r>
                      <a:r>
                        <a:rPr lang="en-US" sz="1600" b="1" baseline="0" dirty="0" smtClean="0">
                          <a:solidFill>
                            <a:schemeClr val="tx1"/>
                          </a:solidFill>
                          <a:latin typeface="Arial" pitchFamily="34" charset="0"/>
                          <a:cs typeface="Arial" pitchFamily="34" charset="0"/>
                        </a:rPr>
                        <a:t> Total</a:t>
                      </a:r>
                      <a:endParaRPr lang="en-US" sz="1600" b="1" dirty="0" smtClean="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b="1" dirty="0" smtClean="0">
                          <a:solidFill>
                            <a:schemeClr val="tx1"/>
                          </a:solidFill>
                          <a:latin typeface="Arial" pitchFamily="34" charset="0"/>
                          <a:cs typeface="Arial" pitchFamily="34" charset="0"/>
                        </a:rPr>
                        <a:t>18</a:t>
                      </a:r>
                      <a:endParaRPr lang="en-US" sz="1600" b="1" dirty="0">
                        <a:solidFill>
                          <a:schemeClr val="tx1"/>
                        </a:solidFill>
                        <a:latin typeface="Arial" pitchFamily="34" charset="0"/>
                        <a:cs typeface="Arial" pitchFamily="34" charset="0"/>
                      </a:endParaRPr>
                    </a:p>
                  </a:txBody>
                  <a:tcPr marL="99041" marR="99041" marT="45650" marB="4565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b="1" dirty="0" smtClean="0">
                          <a:solidFill>
                            <a:schemeClr val="tx1"/>
                          </a:solidFill>
                          <a:latin typeface="Arial" pitchFamily="34" charset="0"/>
                          <a:cs typeface="Arial" pitchFamily="34" charset="0"/>
                        </a:rPr>
                        <a:t>1</a:t>
                      </a:r>
                      <a:endParaRPr lang="en-US" sz="1600" b="1"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graphicFrame>
        <p:nvGraphicFramePr>
          <p:cNvPr id="5" name="Table 4"/>
          <p:cNvGraphicFramePr>
            <a:graphicFrameLocks noGrp="1"/>
          </p:cNvGraphicFramePr>
          <p:nvPr/>
        </p:nvGraphicFramePr>
        <p:xfrm>
          <a:off x="-1774209" y="3439236"/>
          <a:ext cx="225637" cy="365760"/>
        </p:xfrm>
        <a:graphic>
          <a:graphicData uri="http://schemas.openxmlformats.org/drawingml/2006/table">
            <a:tbl>
              <a:tblPr/>
              <a:tblGrid>
                <a:gridCol w="225637"/>
              </a:tblGrid>
              <a:tr h="0">
                <a:tc>
                  <a:txBody>
                    <a:bodyPr/>
                    <a:lstStyle/>
                    <a:p>
                      <a:endParaRPr lang="en-US" dirty="0"/>
                    </a:p>
                  </a:txBody>
                  <a:tcPr marL="99060" marR="99060">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tr>
            </a:tbl>
          </a:graphicData>
        </a:graphic>
      </p:graphicFrame>
      <p:sp>
        <p:nvSpPr>
          <p:cNvPr id="6" name="TextBox 5"/>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17</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397300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42875"/>
            <a:ext cx="8915400" cy="228600"/>
          </a:xfrm>
        </p:spPr>
        <p:txBody>
          <a:bodyPr>
            <a:noAutofit/>
          </a:bodyPr>
          <a:lstStyle/>
          <a:p>
            <a:r>
              <a:rPr lang="en-US" sz="2000" b="1" dirty="0" smtClean="0">
                <a:latin typeface="Arial" panose="020B0604020202020204" pitchFamily="34" charset="0"/>
                <a:cs typeface="Arial" panose="020B0604020202020204" pitchFamily="34" charset="0"/>
              </a:rPr>
              <a:t>SMART ID CARD FOOTPRINT AND ROLL OUT  </a:t>
            </a:r>
          </a:p>
        </p:txBody>
      </p:sp>
      <p:graphicFrame>
        <p:nvGraphicFramePr>
          <p:cNvPr id="5" name="Table 4"/>
          <p:cNvGraphicFramePr>
            <a:graphicFrameLocks noGrp="1"/>
          </p:cNvGraphicFramePr>
          <p:nvPr/>
        </p:nvGraphicFramePr>
        <p:xfrm>
          <a:off x="-1774209" y="3439236"/>
          <a:ext cx="225637" cy="365760"/>
        </p:xfrm>
        <a:graphic>
          <a:graphicData uri="http://schemas.openxmlformats.org/drawingml/2006/table">
            <a:tbl>
              <a:tblPr/>
              <a:tblGrid>
                <a:gridCol w="225637"/>
              </a:tblGrid>
              <a:tr h="0">
                <a:tc>
                  <a:txBody>
                    <a:bodyPr/>
                    <a:lstStyle/>
                    <a:p>
                      <a:endParaRPr lang="en-US" dirty="0"/>
                    </a:p>
                  </a:txBody>
                  <a:tcPr marL="99060" marR="99060">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822956736"/>
              </p:ext>
            </p:extLst>
          </p:nvPr>
        </p:nvGraphicFramePr>
        <p:xfrm>
          <a:off x="350838" y="794141"/>
          <a:ext cx="9142412" cy="2631440"/>
        </p:xfrm>
        <a:graphic>
          <a:graphicData uri="http://schemas.openxmlformats.org/drawingml/2006/table">
            <a:tbl>
              <a:tblPr firstRow="1" bandRow="1">
                <a:tableStyleId>{5940675A-B579-460E-94D1-54222C63F5DA}</a:tableStyleId>
              </a:tblPr>
              <a:tblGrid>
                <a:gridCol w="9142412"/>
              </a:tblGrid>
              <a:tr h="370840">
                <a:tc>
                  <a:txBody>
                    <a:bodyPr/>
                    <a:lstStyle/>
                    <a:p>
                      <a:pPr algn="ctr"/>
                      <a:r>
                        <a:rPr lang="en-US" sz="1400" b="1" dirty="0" smtClean="0">
                          <a:solidFill>
                            <a:schemeClr val="bg1"/>
                          </a:solidFill>
                          <a:latin typeface="Arial" pitchFamily="34" charset="0"/>
                          <a:cs typeface="Arial" pitchFamily="34" charset="0"/>
                        </a:rPr>
                        <a:t>Analysis</a:t>
                      </a:r>
                      <a:endParaRPr lang="en-US" sz="1400" b="1" dirty="0">
                        <a:solidFill>
                          <a:schemeClr val="bg1"/>
                        </a:solidFill>
                        <a:latin typeface="Arial" pitchFamily="34" charset="0"/>
                        <a:cs typeface="Arial" pitchFamily="34" charset="0"/>
                      </a:endParaRPr>
                    </a:p>
                  </a:txBody>
                  <a:tcPr marL="99060" marR="99060">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tcPr>
                </a:tc>
              </a:tr>
              <a:tr h="370840">
                <a:tc>
                  <a:txBody>
                    <a:bodyPr/>
                    <a:lstStyle/>
                    <a:p>
                      <a:r>
                        <a:rPr lang="en-US" sz="1400" dirty="0" smtClean="0">
                          <a:latin typeface="Arial" pitchFamily="34" charset="0"/>
                          <a:cs typeface="Arial" pitchFamily="34" charset="0"/>
                        </a:rPr>
                        <a:t>In Ehlanzeni District 7 out of the 10 Local Offices (large and medium) have been Modernized. One office (</a:t>
                      </a:r>
                      <a:r>
                        <a:rPr lang="en-US" sz="1400" dirty="0" err="1" smtClean="0">
                          <a:latin typeface="Arial" pitchFamily="34" charset="0"/>
                          <a:cs typeface="Arial" pitchFamily="34" charset="0"/>
                        </a:rPr>
                        <a:t>Hazyview</a:t>
                      </a:r>
                      <a:r>
                        <a:rPr lang="en-US" sz="1400" dirty="0" smtClean="0">
                          <a:latin typeface="Arial" pitchFamily="34" charset="0"/>
                          <a:cs typeface="Arial" pitchFamily="34" charset="0"/>
                        </a:rPr>
                        <a:t>) will be </a:t>
                      </a:r>
                      <a:r>
                        <a:rPr lang="en-US" sz="1400" dirty="0" err="1" smtClean="0">
                          <a:latin typeface="Arial" pitchFamily="34" charset="0"/>
                          <a:cs typeface="Arial" pitchFamily="34" charset="0"/>
                        </a:rPr>
                        <a:t>modernised</a:t>
                      </a:r>
                      <a:r>
                        <a:rPr lang="en-US" sz="1400" dirty="0" smtClean="0">
                          <a:latin typeface="Arial" pitchFamily="34" charset="0"/>
                          <a:cs typeface="Arial" pitchFamily="34" charset="0"/>
                        </a:rPr>
                        <a:t> in 2017/18.</a:t>
                      </a:r>
                      <a:r>
                        <a:rPr lang="en-US" sz="1400" baseline="0" dirty="0" smtClean="0">
                          <a:latin typeface="Arial" pitchFamily="34" charset="0"/>
                          <a:cs typeface="Arial" pitchFamily="34" charset="0"/>
                        </a:rPr>
                        <a:t> The infrastructure at the two remaining offices (</a:t>
                      </a:r>
                      <a:r>
                        <a:rPr lang="en-US" sz="1400" baseline="0" dirty="0" err="1" smtClean="0">
                          <a:latin typeface="Arial" pitchFamily="34" charset="0"/>
                          <a:cs typeface="Arial" pitchFamily="34" charset="0"/>
                        </a:rPr>
                        <a:t>Mapulaneng</a:t>
                      </a:r>
                      <a:r>
                        <a:rPr lang="en-US" sz="1400" baseline="0" dirty="0" smtClean="0">
                          <a:latin typeface="Arial" pitchFamily="34" charset="0"/>
                          <a:cs typeface="Arial" pitchFamily="34" charset="0"/>
                        </a:rPr>
                        <a:t> and Nkomazi) are currently a challenge. Alternative accommodation has been identified at Nkomazi. As soon as the relevant processes have been </a:t>
                      </a:r>
                      <a:r>
                        <a:rPr lang="en-US" sz="1400" baseline="0" dirty="0" err="1" smtClean="0">
                          <a:latin typeface="Arial" pitchFamily="34" charset="0"/>
                          <a:cs typeface="Arial" pitchFamily="34" charset="0"/>
                        </a:rPr>
                        <a:t>finalised</a:t>
                      </a:r>
                      <a:r>
                        <a:rPr lang="en-US" sz="1400" baseline="0" dirty="0" smtClean="0">
                          <a:latin typeface="Arial" pitchFamily="34" charset="0"/>
                          <a:cs typeface="Arial" pitchFamily="34" charset="0"/>
                        </a:rPr>
                        <a:t> this office will be modernized. Alternative accommodation is being looked for at </a:t>
                      </a:r>
                      <a:r>
                        <a:rPr lang="en-US" sz="1400" baseline="0" dirty="0" err="1" smtClean="0">
                          <a:latin typeface="Arial" pitchFamily="34" charset="0"/>
                          <a:cs typeface="Arial" pitchFamily="34" charset="0"/>
                        </a:rPr>
                        <a:t>Mapulaneng</a:t>
                      </a:r>
                      <a:endParaRPr lang="en-US" sz="1400" dirty="0">
                        <a:latin typeface="Arial" pitchFamily="34" charset="0"/>
                        <a:cs typeface="Arial" pitchFamily="34" charset="0"/>
                      </a:endParaRPr>
                    </a:p>
                  </a:txBody>
                  <a:tcPr marL="99060" marR="99060"/>
                </a:tc>
              </a:tr>
              <a:tr h="370840">
                <a:tc>
                  <a:txBody>
                    <a:bodyPr/>
                    <a:lstStyle/>
                    <a:p>
                      <a:r>
                        <a:rPr lang="en-US" sz="1400" dirty="0" smtClean="0">
                          <a:latin typeface="Arial" pitchFamily="34" charset="0"/>
                          <a:cs typeface="Arial" pitchFamily="34" charset="0"/>
                        </a:rPr>
                        <a:t>3 Out of the 7 Medium</a:t>
                      </a:r>
                      <a:r>
                        <a:rPr lang="en-US" sz="1400" baseline="0" dirty="0" smtClean="0">
                          <a:latin typeface="Arial" pitchFamily="34" charset="0"/>
                          <a:cs typeface="Arial" pitchFamily="34" charset="0"/>
                        </a:rPr>
                        <a:t> and Large offices in Nkangala District have been modernized. Infrastructure of the remaining 4 offices do not allow the offices to be </a:t>
                      </a:r>
                      <a:r>
                        <a:rPr lang="en-US" sz="1400" baseline="0" dirty="0" err="1" smtClean="0">
                          <a:latin typeface="Arial" pitchFamily="34" charset="0"/>
                          <a:cs typeface="Arial" pitchFamily="34" charset="0"/>
                        </a:rPr>
                        <a:t>modernised</a:t>
                      </a:r>
                      <a:r>
                        <a:rPr lang="en-US" sz="1400" baseline="0" dirty="0" smtClean="0">
                          <a:latin typeface="Arial" pitchFamily="34" charset="0"/>
                          <a:cs typeface="Arial" pitchFamily="34" charset="0"/>
                        </a:rPr>
                        <a:t>. </a:t>
                      </a:r>
                      <a:r>
                        <a:rPr lang="en-US" sz="1400" baseline="0" dirty="0" err="1" smtClean="0">
                          <a:latin typeface="Arial" pitchFamily="34" charset="0"/>
                          <a:cs typeface="Arial" pitchFamily="34" charset="0"/>
                        </a:rPr>
                        <a:t>Delmas</a:t>
                      </a:r>
                      <a:r>
                        <a:rPr lang="en-US" sz="1400" baseline="0" dirty="0" smtClean="0">
                          <a:latin typeface="Arial" pitchFamily="34" charset="0"/>
                          <a:cs typeface="Arial" pitchFamily="34" charset="0"/>
                        </a:rPr>
                        <a:t> office is in the process of being upgraded, Alternative accommodation has been identified for </a:t>
                      </a:r>
                      <a:r>
                        <a:rPr lang="en-US" sz="1400" baseline="0" dirty="0" err="1" smtClean="0">
                          <a:solidFill>
                            <a:schemeClr val="tx1"/>
                          </a:solidFill>
                          <a:latin typeface="Arial" pitchFamily="34" charset="0"/>
                          <a:cs typeface="Arial" pitchFamily="34" charset="0"/>
                        </a:rPr>
                        <a:t>Kwa</a:t>
                      </a:r>
                      <a:r>
                        <a:rPr lang="en-US" sz="1400" baseline="0" dirty="0" smtClean="0">
                          <a:solidFill>
                            <a:schemeClr val="tx1"/>
                          </a:solidFill>
                          <a:latin typeface="Arial" pitchFamily="34" charset="0"/>
                          <a:cs typeface="Arial" pitchFamily="34" charset="0"/>
                        </a:rPr>
                        <a:t>-Mhlanga and </a:t>
                      </a:r>
                      <a:r>
                        <a:rPr lang="en-US" sz="1400" baseline="0" dirty="0" err="1" smtClean="0">
                          <a:solidFill>
                            <a:schemeClr val="tx1"/>
                          </a:solidFill>
                          <a:latin typeface="Arial" pitchFamily="34" charset="0"/>
                          <a:cs typeface="Arial" pitchFamily="34" charset="0"/>
                        </a:rPr>
                        <a:t>Siyabuswa</a:t>
                      </a:r>
                      <a:r>
                        <a:rPr lang="en-US" sz="1400" baseline="0" dirty="0" smtClean="0">
                          <a:solidFill>
                            <a:schemeClr val="tx1"/>
                          </a:solidFill>
                          <a:latin typeface="Arial" pitchFamily="34" charset="0"/>
                          <a:cs typeface="Arial" pitchFamily="34" charset="0"/>
                        </a:rPr>
                        <a:t>.</a:t>
                      </a:r>
                      <a:endParaRPr lang="en-US" sz="1400" dirty="0">
                        <a:solidFill>
                          <a:schemeClr val="tx1"/>
                        </a:solidFill>
                        <a:latin typeface="Arial" pitchFamily="34" charset="0"/>
                        <a:cs typeface="Arial" pitchFamily="34" charset="0"/>
                      </a:endParaRPr>
                    </a:p>
                  </a:txBody>
                  <a:tcPr marL="99060" marR="99060"/>
                </a:tc>
              </a:tr>
              <a:tr h="370840">
                <a:tc>
                  <a:txBody>
                    <a:bodyPr/>
                    <a:lstStyle/>
                    <a:p>
                      <a:r>
                        <a:rPr lang="en-US" sz="1400" dirty="0" smtClean="0">
                          <a:solidFill>
                            <a:schemeClr val="tx1"/>
                          </a:solidFill>
                          <a:latin typeface="Arial" pitchFamily="34" charset="0"/>
                          <a:cs typeface="Arial" pitchFamily="34" charset="0"/>
                        </a:rPr>
                        <a:t>All 7 Large and Medium offices in Gert Sibande District are </a:t>
                      </a:r>
                      <a:r>
                        <a:rPr lang="en-US" sz="1400" dirty="0" err="1" smtClean="0">
                          <a:solidFill>
                            <a:schemeClr val="tx1"/>
                          </a:solidFill>
                          <a:latin typeface="Arial" pitchFamily="34" charset="0"/>
                          <a:cs typeface="Arial" pitchFamily="34" charset="0"/>
                        </a:rPr>
                        <a:t>modernised</a:t>
                      </a:r>
                      <a:r>
                        <a:rPr lang="en-US" sz="1400" dirty="0" smtClean="0">
                          <a:solidFill>
                            <a:schemeClr val="tx1"/>
                          </a:solidFill>
                          <a:latin typeface="Arial" pitchFamily="34" charset="0"/>
                          <a:cs typeface="Arial" pitchFamily="34" charset="0"/>
                        </a:rPr>
                        <a:t> as well as 1 Small Office</a:t>
                      </a:r>
                      <a:endParaRPr lang="en-US" sz="1400" dirty="0">
                        <a:solidFill>
                          <a:schemeClr val="tx1"/>
                        </a:solidFill>
                        <a:latin typeface="Arial" pitchFamily="34" charset="0"/>
                        <a:cs typeface="Arial" pitchFamily="34" charset="0"/>
                      </a:endParaRPr>
                    </a:p>
                  </a:txBody>
                  <a:tcPr marL="99060" marR="99060"/>
                </a:tc>
              </a:tr>
            </a:tbl>
          </a:graphicData>
        </a:graphic>
      </p:graphicFrame>
      <p:pic>
        <p:nvPicPr>
          <p:cNvPr id="3074" name="Picture 2" descr="C:\Documents and Settings\all users.DHA-7371CBEABB2\My Documents\Bluetooth Exchange Folder\IMG-20160421-WA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3579279"/>
            <a:ext cx="2997200" cy="22881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1466850" y="5618688"/>
            <a:ext cx="8915400" cy="2286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 b="1" dirty="0" smtClean="0">
                <a:latin typeface="Arial" panose="020B0604020202020204" pitchFamily="34" charset="0"/>
                <a:cs typeface="Arial" panose="020B0604020202020204" pitchFamily="34" charset="0"/>
              </a:rPr>
              <a:t>First Smart ID Card handed out at Belfast   </a:t>
            </a:r>
          </a:p>
        </p:txBody>
      </p:sp>
      <p:sp>
        <p:nvSpPr>
          <p:cNvPr id="8" name="TextBox 7"/>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18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639083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52400"/>
            <a:ext cx="8915400" cy="228600"/>
          </a:xfrm>
        </p:spPr>
        <p:txBody>
          <a:bodyPr>
            <a:noAutofit/>
          </a:bodyPr>
          <a:lstStyle/>
          <a:p>
            <a:r>
              <a:rPr lang="en-US" sz="2000" b="1" dirty="0" smtClean="0">
                <a:latin typeface="Arial" panose="020B0604020202020204" pitchFamily="34" charset="0"/>
                <a:cs typeface="Arial" panose="020B0604020202020204" pitchFamily="34" charset="0"/>
              </a:rPr>
              <a:t>BIRTH REGISTRATION AT ONLINE HEALTH FACILITIES </a:t>
            </a:r>
          </a:p>
        </p:txBody>
      </p:sp>
      <p:graphicFrame>
        <p:nvGraphicFramePr>
          <p:cNvPr id="3" name="Table 2"/>
          <p:cNvGraphicFramePr>
            <a:graphicFrameLocks noGrp="1"/>
          </p:cNvGraphicFramePr>
          <p:nvPr>
            <p:extLst>
              <p:ext uri="{D42A27DB-BD31-4B8C-83A1-F6EECF244321}">
                <p14:modId xmlns:p14="http://schemas.microsoft.com/office/powerpoint/2010/main" val="1045881607"/>
              </p:ext>
            </p:extLst>
          </p:nvPr>
        </p:nvGraphicFramePr>
        <p:xfrm>
          <a:off x="147902" y="503236"/>
          <a:ext cx="9504690" cy="5429512"/>
        </p:xfrm>
        <a:graphic>
          <a:graphicData uri="http://schemas.openxmlformats.org/drawingml/2006/table">
            <a:tbl>
              <a:tblPr firstRow="1" bandRow="1"/>
              <a:tblGrid>
                <a:gridCol w="1012158"/>
                <a:gridCol w="1008322"/>
                <a:gridCol w="879961"/>
                <a:gridCol w="901435"/>
                <a:gridCol w="950469"/>
                <a:gridCol w="950469"/>
                <a:gridCol w="950469"/>
                <a:gridCol w="950469"/>
                <a:gridCol w="950469"/>
                <a:gridCol w="950469"/>
              </a:tblGrid>
              <a:tr h="251504">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dirty="0" smtClean="0">
                          <a:solidFill>
                            <a:schemeClr val="tx1"/>
                          </a:solidFill>
                          <a:latin typeface="Arial" pitchFamily="34" charset="0"/>
                          <a:cs typeface="Arial" pitchFamily="34" charset="0"/>
                        </a:rPr>
                        <a:t>District Municipality</a:t>
                      </a:r>
                      <a:endParaRPr lang="en-US" sz="1100" b="1" dirty="0">
                        <a:solidFill>
                          <a:schemeClr val="tx1"/>
                        </a:solidFill>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dirty="0" smtClean="0">
                          <a:solidFill>
                            <a:schemeClr val="tx1"/>
                          </a:solidFill>
                          <a:latin typeface="Arial" pitchFamily="34" charset="0"/>
                          <a:cs typeface="Arial" pitchFamily="34" charset="0"/>
                        </a:rPr>
                        <a:t>Hospital </a:t>
                      </a:r>
                      <a:endParaRPr lang="en-US" sz="1100" b="1" dirty="0">
                        <a:solidFill>
                          <a:schemeClr val="tx1"/>
                        </a:solidFill>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dirty="0" smtClean="0">
                          <a:solidFill>
                            <a:schemeClr val="tx1"/>
                          </a:solidFill>
                          <a:latin typeface="Arial" pitchFamily="34" charset="0"/>
                          <a:cs typeface="Arial" pitchFamily="34" charset="0"/>
                        </a:rPr>
                        <a:t>Personnel</a:t>
                      </a:r>
                      <a:endParaRPr lang="en-US" sz="1100" b="1" dirty="0">
                        <a:solidFill>
                          <a:schemeClr val="tx1"/>
                        </a:solidFill>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tx1"/>
                          </a:solidFill>
                          <a:latin typeface="Arial" pitchFamily="34" charset="0"/>
                          <a:cs typeface="Arial" pitchFamily="34" charset="0"/>
                        </a:rPr>
                        <a:t>Target  2016/17</a:t>
                      </a:r>
                      <a:endParaRPr lang="en-US" sz="1100" b="1" dirty="0" smtClean="0">
                        <a:solidFill>
                          <a:schemeClr val="tx1"/>
                        </a:solidFill>
                        <a:latin typeface="Arial" pitchFamily="34" charset="0"/>
                        <a:cs typeface="Arial" pitchFamily="34" charset="0"/>
                      </a:endParaRPr>
                    </a:p>
                  </a:txBody>
                  <a:tcPr marL="99057" marR="99057" marT="45719" marB="45719"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baseline="0" dirty="0" smtClean="0">
                          <a:solidFill>
                            <a:schemeClr val="tx1"/>
                          </a:solidFill>
                          <a:latin typeface="Arial" pitchFamily="34" charset="0"/>
                          <a:cs typeface="Arial" pitchFamily="34" charset="0"/>
                        </a:rPr>
                        <a:t>Actual</a:t>
                      </a:r>
                    </a:p>
                    <a:p>
                      <a:pPr algn="ctr"/>
                      <a:r>
                        <a:rPr lang="en-US" sz="1100" b="1" baseline="0" dirty="0" smtClean="0">
                          <a:solidFill>
                            <a:schemeClr val="tx1"/>
                          </a:solidFill>
                          <a:latin typeface="Arial" pitchFamily="34" charset="0"/>
                          <a:cs typeface="Arial" pitchFamily="34" charset="0"/>
                        </a:rPr>
                        <a:t>2016/17</a:t>
                      </a:r>
                      <a:endParaRPr lang="en-US" sz="1100" b="1" dirty="0">
                        <a:solidFill>
                          <a:schemeClr val="tx1"/>
                        </a:solidFill>
                        <a:latin typeface="Arial" pitchFamily="34" charset="0"/>
                        <a:cs typeface="Arial" pitchFamily="34" charset="0"/>
                      </a:endParaRPr>
                    </a:p>
                  </a:txBody>
                  <a:tcPr marL="99057" marR="99057"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100" b="1" dirty="0" smtClean="0">
                          <a:solidFill>
                            <a:srgbClr val="FF0000"/>
                          </a:solidFill>
                          <a:latin typeface="Arial" pitchFamily="34" charset="0"/>
                          <a:cs typeface="Arial" pitchFamily="34" charset="0"/>
                        </a:rPr>
                        <a:t>Variance</a:t>
                      </a:r>
                      <a:endParaRPr lang="en-US" sz="1100" b="1" dirty="0">
                        <a:solidFill>
                          <a:srgbClr val="FF0000"/>
                        </a:solidFill>
                        <a:latin typeface="Arial" pitchFamily="34" charset="0"/>
                        <a:cs typeface="Arial" pitchFamily="34" charset="0"/>
                      </a:endParaRPr>
                    </a:p>
                  </a:txBody>
                  <a:tcPr marL="99057" marR="99057" marT="45719" marB="45719"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100" b="1" dirty="0" smtClean="0">
                          <a:solidFill>
                            <a:schemeClr val="tx1"/>
                          </a:solidFill>
                          <a:latin typeface="Arial" pitchFamily="34" charset="0"/>
                          <a:cs typeface="Arial" pitchFamily="34" charset="0"/>
                        </a:rPr>
                        <a:t>Annual Target</a:t>
                      </a:r>
                    </a:p>
                    <a:p>
                      <a:pPr algn="ctr"/>
                      <a:r>
                        <a:rPr lang="en-US" sz="1100" b="1" dirty="0" smtClean="0">
                          <a:solidFill>
                            <a:schemeClr val="tx1"/>
                          </a:solidFill>
                          <a:latin typeface="Arial" pitchFamily="34" charset="0"/>
                          <a:cs typeface="Arial" pitchFamily="34" charset="0"/>
                        </a:rPr>
                        <a:t>2017/18</a:t>
                      </a:r>
                      <a:endParaRPr lang="en-US" sz="1100" b="1" dirty="0">
                        <a:solidFill>
                          <a:schemeClr val="tx1"/>
                        </a:solidFill>
                        <a:latin typeface="Arial" pitchFamily="34" charset="0"/>
                        <a:cs typeface="Arial" pitchFamily="34" charset="0"/>
                      </a:endParaRPr>
                    </a:p>
                  </a:txBody>
                  <a:tcPr marL="99057" marR="99057" marT="45719" marB="45719"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dirty="0" smtClean="0">
                          <a:solidFill>
                            <a:schemeClr val="tx1"/>
                          </a:solidFill>
                          <a:latin typeface="Arial" pitchFamily="34" charset="0"/>
                          <a:cs typeface="Arial" pitchFamily="34" charset="0"/>
                        </a:rPr>
                        <a:t>Quarter 1 Target 2017/18</a:t>
                      </a:r>
                      <a:endParaRPr lang="en-US" sz="1100" b="1" dirty="0">
                        <a:solidFill>
                          <a:schemeClr val="tx1"/>
                        </a:solidFill>
                        <a:latin typeface="Arial" pitchFamily="34" charset="0"/>
                        <a:cs typeface="Arial" pitchFamily="34" charset="0"/>
                      </a:endParaRPr>
                    </a:p>
                  </a:txBody>
                  <a:tcPr marL="99057" marR="99057" marT="45719" marB="45719"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100" b="1" dirty="0" smtClean="0">
                          <a:solidFill>
                            <a:schemeClr val="tx1"/>
                          </a:solidFill>
                          <a:latin typeface="Arial" pitchFamily="34" charset="0"/>
                          <a:cs typeface="Arial" pitchFamily="34" charset="0"/>
                        </a:rPr>
                        <a:t>Quarter 1 2017/18 Actual</a:t>
                      </a:r>
                      <a:r>
                        <a:rPr lang="en-US" sz="1100" b="1" baseline="0" dirty="0" smtClean="0">
                          <a:solidFill>
                            <a:schemeClr val="tx1"/>
                          </a:solidFill>
                          <a:latin typeface="Arial" pitchFamily="34" charset="0"/>
                          <a:cs typeface="Arial" pitchFamily="34" charset="0"/>
                        </a:rPr>
                        <a:t> </a:t>
                      </a:r>
                      <a:endParaRPr lang="en-US" sz="1100" b="1" dirty="0">
                        <a:solidFill>
                          <a:schemeClr val="tx1"/>
                        </a:solidFill>
                        <a:latin typeface="Arial" pitchFamily="34" charset="0"/>
                        <a:cs typeface="Arial" pitchFamily="34" charset="0"/>
                      </a:endParaRPr>
                    </a:p>
                  </a:txBody>
                  <a:tcPr marL="99057" marR="99057"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100" b="1" dirty="0" smtClean="0">
                          <a:solidFill>
                            <a:srgbClr val="FF0000"/>
                          </a:solidFill>
                          <a:latin typeface="Arial" pitchFamily="34" charset="0"/>
                          <a:cs typeface="Arial" pitchFamily="34" charset="0"/>
                        </a:rPr>
                        <a:t>Variance</a:t>
                      </a:r>
                      <a:endParaRPr lang="en-US" sz="1100" b="1" dirty="0">
                        <a:solidFill>
                          <a:srgbClr val="FF0000"/>
                        </a:solidFill>
                        <a:latin typeface="Arial" pitchFamily="34" charset="0"/>
                        <a:cs typeface="Arial" pitchFamily="34" charset="0"/>
                      </a:endParaRPr>
                    </a:p>
                  </a:txBody>
                  <a:tcPr marL="99057" marR="99057"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itchFamily="34" charset="0"/>
                          <a:cs typeface="Arial" pitchFamily="34" charset="0"/>
                        </a:rPr>
                        <a:t>Ehlanzeni</a:t>
                      </a: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Rob Ferreira</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itchFamily="34" charset="0"/>
                          <a:cs typeface="Arial" pitchFamily="34" charset="0"/>
                        </a:rPr>
                        <a:t>1</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1,089</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840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249</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787</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262</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273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chemeClr val="tx1"/>
                          </a:solidFill>
                          <a:effectLst/>
                          <a:latin typeface="Arial"/>
                        </a:rPr>
                        <a:t>Medi</a:t>
                      </a:r>
                      <a:r>
                        <a:rPr lang="en-US" sz="1100" b="0" i="0" u="none" strike="noStrike" dirty="0">
                          <a:solidFill>
                            <a:schemeClr val="tx1"/>
                          </a:solidFill>
                          <a:effectLst/>
                          <a:latin typeface="Arial"/>
                        </a:rPr>
                        <a:t> Clinic</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1,699</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1,634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65</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1,589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427</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422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FF0000"/>
                          </a:solidFill>
                          <a:effectLst/>
                          <a:latin typeface="Arial"/>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smtClean="0">
                          <a:solidFill>
                            <a:srgbClr val="000000"/>
                          </a:solidFill>
                          <a:effectLst/>
                          <a:latin typeface="Arial"/>
                        </a:rPr>
                        <a:t>Barberton</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11</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59</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48</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109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Matikwane</a:t>
                      </a:r>
                      <a:r>
                        <a:rPr lang="en-US" sz="1100" b="0" i="0" u="none" strike="noStrike" dirty="0">
                          <a:solidFill>
                            <a:srgbClr val="000000"/>
                          </a:solidFill>
                          <a:effectLst/>
                          <a:latin typeface="Arial"/>
                        </a:rPr>
                        <a:t> </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187</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458</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271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408</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Lydenburg</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itchFamily="34" charset="0"/>
                          <a:cs typeface="Arial" pitchFamily="34" charset="0"/>
                        </a:rPr>
                        <a:t>1</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820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824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4</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733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219</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208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FF0000"/>
                          </a:solidFill>
                          <a:effectLst/>
                          <a:latin typeface="Arial"/>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Matibidi</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252</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332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80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348</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54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Sabie</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269</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113</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156</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127</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72</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FF0000"/>
                          </a:solidFill>
                          <a:effectLst/>
                          <a:latin typeface="Arial"/>
                        </a:rPr>
                        <a:t>72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Mapulaneng</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270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13</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257</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Tintswalo</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884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a:rPr>
                        <a:t>884</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760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199</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272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73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smtClean="0">
                          <a:solidFill>
                            <a:srgbClr val="000000"/>
                          </a:solidFill>
                          <a:effectLst/>
                          <a:latin typeface="Arial"/>
                        </a:rPr>
                        <a:t>Tonga</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1</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45</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44</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smtClean="0">
                          <a:solidFill>
                            <a:srgbClr val="000000"/>
                          </a:solidFill>
                          <a:effectLst/>
                          <a:latin typeface="Arial"/>
                        </a:rPr>
                        <a:t>Shongwe</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a:rPr>
                        <a:t> </a:t>
                      </a:r>
                      <a:r>
                        <a:rPr lang="en-US" sz="1100" b="1" i="0" u="none" strike="noStrike" dirty="0" smtClean="0">
                          <a:solidFill>
                            <a:srgbClr val="000000"/>
                          </a:solidFill>
                          <a:effectLst/>
                          <a:latin typeface="Arial"/>
                        </a:rPr>
                        <a:t>0</a:t>
                      </a:r>
                      <a:endParaRPr lang="en-US" sz="11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Themba</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1,879</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390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1,489</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108</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smtClean="0">
                          <a:solidFill>
                            <a:schemeClr val="tx1"/>
                          </a:solidFill>
                          <a:effectLst/>
                          <a:latin typeface="Arial"/>
                        </a:rPr>
                        <a:t>3</a:t>
                      </a:r>
                      <a:endParaRPr lang="en-US" sz="1100" b="0" i="0" u="none" strike="noStrike" dirty="0">
                        <a:solidFill>
                          <a:schemeClr val="tx1"/>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462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459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b="1" dirty="0" smtClean="0">
                          <a:latin typeface="Arial" pitchFamily="34" charset="0"/>
                          <a:cs typeface="Arial" pitchFamily="34" charset="0"/>
                        </a:rPr>
                        <a:t>Sub Total</a:t>
                      </a:r>
                      <a:endParaRPr lang="en-US" sz="1100" b="1"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b="1" dirty="0" smtClean="0">
                          <a:latin typeface="Arial" pitchFamily="34" charset="0"/>
                          <a:cs typeface="Arial" pitchFamily="34" charset="0"/>
                        </a:rPr>
                        <a:t>12</a:t>
                      </a:r>
                      <a:endParaRPr lang="en-US" sz="1100" b="1"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b="1" dirty="0" smtClean="0">
                          <a:latin typeface="Arial" pitchFamily="34" charset="0"/>
                          <a:cs typeface="Arial" pitchFamily="34" charset="0"/>
                        </a:rPr>
                        <a:t>2</a:t>
                      </a:r>
                      <a:endParaRPr lang="en-US" sz="1100" b="1"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6,479</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b="1" i="0" u="none" strike="noStrike" dirty="0">
                          <a:solidFill>
                            <a:srgbClr val="000000"/>
                          </a:solidFill>
                          <a:effectLst/>
                          <a:latin typeface="Arial"/>
                        </a:rPr>
                        <a:t>5,592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b="1" i="0" u="none" strike="noStrike" dirty="0">
                          <a:solidFill>
                            <a:srgbClr val="000000"/>
                          </a:solidFill>
                          <a:effectLst/>
                          <a:latin typeface="Arial"/>
                        </a:rPr>
                        <a:t>887</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4,971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1,257</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2,018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761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97458">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anose="020B0604020202020204" pitchFamily="34" charset="0"/>
                          <a:cs typeface="Arial" panose="020B0604020202020204" pitchFamily="34" charset="0"/>
                        </a:rPr>
                        <a:t>Nkangala</a:t>
                      </a:r>
                      <a:endParaRPr lang="en-US" sz="1100" dirty="0">
                        <a:latin typeface="Arial" panose="020B0604020202020204" pitchFamily="34" charset="0"/>
                        <a:cs typeface="Arial" panose="020B0604020202020204" pitchFamily="34" charset="0"/>
                      </a:endParaRPr>
                    </a:p>
                  </a:txBody>
                  <a:tcPr marL="97500" marR="97500" marT="45712" marB="45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Witbank</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100584"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498</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494</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FF0000"/>
                          </a:solidFill>
                          <a:effectLst/>
                          <a:latin typeface="Arial"/>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7466">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anose="020B0604020202020204" pitchFamily="34" charset="0"/>
                        <a:cs typeface="Arial" panose="020B0604020202020204" pitchFamily="34" charset="0"/>
                      </a:endParaRPr>
                    </a:p>
                  </a:txBody>
                  <a:tcPr marL="97500" marR="97500" marT="45712" marB="45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Live Cosmos</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100584"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4</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4</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890">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anose="020B0604020202020204" pitchFamily="34" charset="0"/>
                        <a:cs typeface="Arial" panose="020B0604020202020204" pitchFamily="34" charset="0"/>
                      </a:endParaRPr>
                    </a:p>
                  </a:txBody>
                  <a:tcPr marL="97500" marR="97500" marT="45712" marB="45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HA </a:t>
                      </a:r>
                      <a:r>
                        <a:rPr lang="en-US" sz="1100" b="0" i="0" u="none" strike="noStrike" dirty="0" smtClean="0">
                          <a:solidFill>
                            <a:srgbClr val="000000"/>
                          </a:solidFill>
                          <a:effectLst/>
                          <a:latin typeface="Arial"/>
                        </a:rPr>
                        <a:t>Grove</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100584"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890">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Bernice Samuels</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138</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138</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890">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Kwa</a:t>
                      </a:r>
                      <a:r>
                        <a:rPr lang="en-US" sz="1100" b="0" i="0" u="none" strike="noStrike" dirty="0">
                          <a:solidFill>
                            <a:srgbClr val="000000"/>
                          </a:solidFill>
                          <a:effectLst/>
                          <a:latin typeface="Arial"/>
                        </a:rPr>
                        <a:t>-Mhlanga</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itchFamily="34" charset="0"/>
                          <a:cs typeface="Arial" pitchFamily="34" charset="0"/>
                        </a:rPr>
                        <a:t>1</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351</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351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19</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600007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5300" y="104047"/>
            <a:ext cx="8915400" cy="341182"/>
          </a:xfrm>
        </p:spPr>
        <p:txBody>
          <a:bodyPr>
            <a:noAutofit/>
          </a:bodyPr>
          <a:lstStyle/>
          <a:p>
            <a:r>
              <a:rPr lang="en-US" sz="2000" b="1" dirty="0" smtClean="0">
                <a:solidFill>
                  <a:prstClr val="black"/>
                </a:solidFill>
                <a:latin typeface="Arial" panose="020B0604020202020204" pitchFamily="34" charset="0"/>
                <a:cs typeface="Arial" panose="020B0604020202020204" pitchFamily="34" charset="0"/>
              </a:rPr>
              <a:t>CONTENT</a:t>
            </a:r>
            <a:endParaRPr lang="en-US" sz="2000" b="1" dirty="0">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247651" y="609600"/>
            <a:ext cx="9493250" cy="5352661"/>
          </a:xfrm>
        </p:spPr>
        <p:txBody>
          <a:bodyPr>
            <a:normAutofit/>
          </a:bodyPr>
          <a:lstStyle/>
          <a:p>
            <a:pPr marL="285750" indent="-285750" fontAlgn="b">
              <a:lnSpc>
                <a:spcPct val="250000"/>
              </a:lnSpc>
              <a:buClr>
                <a:schemeClr val="accent6">
                  <a:lumMod val="75000"/>
                </a:schemeClr>
              </a:buClr>
              <a:buFont typeface="Wingdings" panose="05000000000000000000" pitchFamily="2" charset="2"/>
              <a:buChar char="q"/>
            </a:pPr>
            <a:r>
              <a:rPr lang="en-US" sz="1600" b="1" dirty="0">
                <a:latin typeface="Arial" pitchFamily="34" charset="0"/>
                <a:cs typeface="Arial" pitchFamily="34" charset="0"/>
              </a:rPr>
              <a:t>Provincial Overview</a:t>
            </a:r>
          </a:p>
          <a:p>
            <a:pPr marL="285750" indent="-285750" fontAlgn="b">
              <a:lnSpc>
                <a:spcPct val="250000"/>
              </a:lnSpc>
              <a:buClr>
                <a:schemeClr val="accent6">
                  <a:lumMod val="75000"/>
                </a:schemeClr>
              </a:buClr>
              <a:buFont typeface="Wingdings" panose="05000000000000000000" pitchFamily="2" charset="2"/>
              <a:buChar char="q"/>
            </a:pPr>
            <a:r>
              <a:rPr lang="en-US" sz="1600" b="1" dirty="0">
                <a:latin typeface="Arial" pitchFamily="34" charset="0"/>
                <a:cs typeface="Arial" pitchFamily="34" charset="0"/>
              </a:rPr>
              <a:t>Civic Services</a:t>
            </a:r>
          </a:p>
          <a:p>
            <a:pPr marL="285750" indent="-285750" fontAlgn="b">
              <a:lnSpc>
                <a:spcPct val="250000"/>
              </a:lnSpc>
              <a:buClr>
                <a:schemeClr val="accent6">
                  <a:lumMod val="75000"/>
                </a:schemeClr>
              </a:buClr>
              <a:buFont typeface="Wingdings" panose="05000000000000000000" pitchFamily="2" charset="2"/>
              <a:buChar char="q"/>
            </a:pPr>
            <a:r>
              <a:rPr lang="en-US" sz="1600" b="1" dirty="0">
                <a:latin typeface="Arial" pitchFamily="34" charset="0"/>
                <a:cs typeface="Arial" pitchFamily="34" charset="0"/>
              </a:rPr>
              <a:t>Immigration Affairs</a:t>
            </a:r>
          </a:p>
          <a:p>
            <a:pPr marL="285750" indent="-285750" fontAlgn="b">
              <a:lnSpc>
                <a:spcPct val="250000"/>
              </a:lnSpc>
              <a:buClr>
                <a:schemeClr val="accent6">
                  <a:lumMod val="75000"/>
                </a:schemeClr>
              </a:buClr>
              <a:buFont typeface="Wingdings" panose="05000000000000000000" pitchFamily="2" charset="2"/>
              <a:buChar char="q"/>
            </a:pPr>
            <a:r>
              <a:rPr lang="en-US" sz="1600" b="1" dirty="0" smtClean="0">
                <a:latin typeface="Arial" pitchFamily="34" charset="0"/>
                <a:cs typeface="Arial" pitchFamily="34" charset="0"/>
              </a:rPr>
              <a:t>Human </a:t>
            </a:r>
            <a:r>
              <a:rPr lang="en-US" sz="1600" b="1" dirty="0">
                <a:latin typeface="Arial" pitchFamily="34" charset="0"/>
                <a:cs typeface="Arial" pitchFamily="34" charset="0"/>
              </a:rPr>
              <a:t>Resource Management and </a:t>
            </a:r>
            <a:r>
              <a:rPr lang="en-US" sz="1600" b="1" dirty="0" err="1">
                <a:latin typeface="Arial" pitchFamily="34" charset="0"/>
                <a:cs typeface="Arial" pitchFamily="34" charset="0"/>
              </a:rPr>
              <a:t>Labour</a:t>
            </a:r>
            <a:r>
              <a:rPr lang="en-US" sz="1600" b="1" dirty="0">
                <a:latin typeface="Arial" pitchFamily="34" charset="0"/>
                <a:cs typeface="Arial" pitchFamily="34" charset="0"/>
              </a:rPr>
              <a:t> Relations</a:t>
            </a:r>
          </a:p>
          <a:p>
            <a:pPr marL="285750" indent="-285750" fontAlgn="b">
              <a:lnSpc>
                <a:spcPct val="250000"/>
              </a:lnSpc>
              <a:buClr>
                <a:schemeClr val="accent6">
                  <a:lumMod val="75000"/>
                </a:schemeClr>
              </a:buClr>
              <a:buFont typeface="Wingdings" panose="05000000000000000000" pitchFamily="2" charset="2"/>
              <a:buChar char="q"/>
            </a:pPr>
            <a:r>
              <a:rPr lang="en-US" sz="1600" b="1" dirty="0">
                <a:latin typeface="Arial" pitchFamily="34" charset="0"/>
                <a:cs typeface="Arial" pitchFamily="34" charset="0"/>
              </a:rPr>
              <a:t>Counter Corruption and Security Services</a:t>
            </a:r>
          </a:p>
          <a:p>
            <a:pPr marL="285750" indent="-285750" fontAlgn="b">
              <a:lnSpc>
                <a:spcPct val="250000"/>
              </a:lnSpc>
              <a:buClr>
                <a:schemeClr val="accent6">
                  <a:lumMod val="75000"/>
                </a:schemeClr>
              </a:buClr>
              <a:buFont typeface="Wingdings" panose="05000000000000000000" pitchFamily="2" charset="2"/>
              <a:buChar char="q"/>
            </a:pPr>
            <a:r>
              <a:rPr lang="en-US" sz="1600" b="1" dirty="0" smtClean="0">
                <a:latin typeface="Arial" pitchFamily="34" charset="0"/>
                <a:cs typeface="Arial" pitchFamily="34" charset="0"/>
              </a:rPr>
              <a:t>Finance </a:t>
            </a:r>
            <a:r>
              <a:rPr lang="en-US" sz="1600" b="1" dirty="0">
                <a:latin typeface="Arial" pitchFamily="34" charset="0"/>
                <a:cs typeface="Arial" pitchFamily="34" charset="0"/>
              </a:rPr>
              <a:t>and Supply Chain Matters</a:t>
            </a:r>
          </a:p>
          <a:p>
            <a:pPr marL="285750" indent="-285750" fontAlgn="b">
              <a:lnSpc>
                <a:spcPct val="250000"/>
              </a:lnSpc>
              <a:buClr>
                <a:schemeClr val="accent6">
                  <a:lumMod val="75000"/>
                </a:schemeClr>
              </a:buClr>
              <a:buFont typeface="Wingdings" panose="05000000000000000000" pitchFamily="2" charset="2"/>
              <a:buChar char="q"/>
            </a:pPr>
            <a:r>
              <a:rPr lang="en-US" sz="1600" b="1" dirty="0" smtClean="0">
                <a:latin typeface="Arial" pitchFamily="34" charset="0"/>
                <a:cs typeface="Arial" pitchFamily="34" charset="0"/>
              </a:rPr>
              <a:t>Achievements </a:t>
            </a:r>
            <a:r>
              <a:rPr lang="en-US" sz="1600" b="1" dirty="0">
                <a:latin typeface="Arial" pitchFamily="34" charset="0"/>
                <a:cs typeface="Arial" pitchFamily="34" charset="0"/>
              </a:rPr>
              <a:t>and Challenges</a:t>
            </a:r>
            <a:endParaRPr lang="en-ZA" sz="1600" b="1" dirty="0">
              <a:latin typeface="Arial" pitchFamily="34" charset="0"/>
              <a:cs typeface="Arial" pitchFamily="34" charset="0"/>
            </a:endParaRPr>
          </a:p>
        </p:txBody>
      </p:sp>
      <p:pic>
        <p:nvPicPr>
          <p:cNvPr id="6" name="Picture 2" descr="Welcome to the Mpumalanga Provincial Government"/>
          <p:cNvPicPr>
            <a:picLocks noChangeAspect="1" noChangeArrowheads="1"/>
          </p:cNvPicPr>
          <p:nvPr/>
        </p:nvPicPr>
        <p:blipFill rotWithShape="1">
          <a:blip r:embed="rId2">
            <a:extLst>
              <a:ext uri="{28A0092B-C50C-407E-A947-70E740481C1C}">
                <a14:useLocalDpi xmlns:a14="http://schemas.microsoft.com/office/drawing/2010/main" val="0"/>
              </a:ext>
            </a:extLst>
          </a:blip>
          <a:srcRect l="81385"/>
          <a:stretch/>
        </p:blipFill>
        <p:spPr bwMode="auto">
          <a:xfrm>
            <a:off x="5599871" y="445229"/>
            <a:ext cx="4141030" cy="2789290"/>
          </a:xfrm>
          <a:prstGeom prst="rect">
            <a:avLst/>
          </a:prstGeom>
          <a:noFill/>
          <a:extLst/>
        </p:spPr>
      </p:pic>
      <p:sp>
        <p:nvSpPr>
          <p:cNvPr id="2" name="TextBox 1"/>
          <p:cNvSpPr txBox="1"/>
          <p:nvPr/>
        </p:nvSpPr>
        <p:spPr>
          <a:xfrm>
            <a:off x="4585648" y="6291618"/>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905840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52400"/>
            <a:ext cx="8915400" cy="228600"/>
          </a:xfrm>
        </p:spPr>
        <p:txBody>
          <a:bodyPr>
            <a:noAutofit/>
          </a:bodyPr>
          <a:lstStyle/>
          <a:p>
            <a:r>
              <a:rPr lang="en-US" sz="2000" b="1" dirty="0" smtClean="0">
                <a:latin typeface="Arial" panose="020B0604020202020204" pitchFamily="34" charset="0"/>
                <a:cs typeface="Arial" panose="020B0604020202020204" pitchFamily="34" charset="0"/>
              </a:rPr>
              <a:t>BIRTH REGISTRATION AT ONLINE HEALTH FACILITIES </a:t>
            </a:r>
          </a:p>
        </p:txBody>
      </p:sp>
      <p:graphicFrame>
        <p:nvGraphicFramePr>
          <p:cNvPr id="3" name="Table 2"/>
          <p:cNvGraphicFramePr>
            <a:graphicFrameLocks noGrp="1"/>
          </p:cNvGraphicFramePr>
          <p:nvPr>
            <p:extLst>
              <p:ext uri="{D42A27DB-BD31-4B8C-83A1-F6EECF244321}">
                <p14:modId xmlns:p14="http://schemas.microsoft.com/office/powerpoint/2010/main" val="2995680314"/>
              </p:ext>
            </p:extLst>
          </p:nvPr>
        </p:nvGraphicFramePr>
        <p:xfrm>
          <a:off x="147902" y="503235"/>
          <a:ext cx="9504690" cy="5469457"/>
        </p:xfrm>
        <a:graphic>
          <a:graphicData uri="http://schemas.openxmlformats.org/drawingml/2006/table">
            <a:tbl>
              <a:tblPr firstRow="1" bandRow="1"/>
              <a:tblGrid>
                <a:gridCol w="1053101"/>
                <a:gridCol w="1023582"/>
                <a:gridCol w="823758"/>
                <a:gridCol w="901435"/>
                <a:gridCol w="950469"/>
                <a:gridCol w="950469"/>
                <a:gridCol w="950469"/>
                <a:gridCol w="950469"/>
                <a:gridCol w="950469"/>
                <a:gridCol w="950469"/>
              </a:tblGrid>
              <a:tr h="251504">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dirty="0" smtClean="0">
                          <a:solidFill>
                            <a:schemeClr val="tx1"/>
                          </a:solidFill>
                          <a:latin typeface="Arial" pitchFamily="34" charset="0"/>
                          <a:cs typeface="Arial" pitchFamily="34" charset="0"/>
                        </a:rPr>
                        <a:t>District Municipality</a:t>
                      </a:r>
                      <a:endParaRPr lang="en-US" sz="1100" b="1" dirty="0">
                        <a:solidFill>
                          <a:schemeClr val="tx1"/>
                        </a:solidFill>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dirty="0" smtClean="0">
                          <a:solidFill>
                            <a:schemeClr val="tx1"/>
                          </a:solidFill>
                          <a:latin typeface="Arial" pitchFamily="34" charset="0"/>
                          <a:cs typeface="Arial" pitchFamily="34" charset="0"/>
                        </a:rPr>
                        <a:t>Hospital </a:t>
                      </a:r>
                      <a:endParaRPr lang="en-US" sz="1100" b="1" dirty="0">
                        <a:solidFill>
                          <a:schemeClr val="tx1"/>
                        </a:solidFill>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dirty="0" smtClean="0">
                          <a:solidFill>
                            <a:schemeClr val="tx1"/>
                          </a:solidFill>
                          <a:latin typeface="Arial" pitchFamily="34" charset="0"/>
                          <a:cs typeface="Arial" pitchFamily="34" charset="0"/>
                        </a:rPr>
                        <a:t>Personnel</a:t>
                      </a:r>
                      <a:endParaRPr lang="en-US" sz="1100" b="1" dirty="0">
                        <a:solidFill>
                          <a:schemeClr val="tx1"/>
                        </a:solidFill>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tx1"/>
                          </a:solidFill>
                          <a:latin typeface="Arial" pitchFamily="34" charset="0"/>
                          <a:cs typeface="Arial" pitchFamily="34" charset="0"/>
                        </a:rPr>
                        <a:t>Target  2016/17</a:t>
                      </a:r>
                      <a:endParaRPr lang="en-US" sz="1100" b="1" dirty="0" smtClean="0">
                        <a:solidFill>
                          <a:schemeClr val="tx1"/>
                        </a:solidFill>
                        <a:latin typeface="Arial" pitchFamily="34" charset="0"/>
                        <a:cs typeface="Arial" pitchFamily="34" charset="0"/>
                      </a:endParaRPr>
                    </a:p>
                  </a:txBody>
                  <a:tcPr marL="99057" marR="99057" marT="45719" marB="45719"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baseline="0" dirty="0" smtClean="0">
                          <a:solidFill>
                            <a:schemeClr val="tx1"/>
                          </a:solidFill>
                          <a:latin typeface="Arial" pitchFamily="34" charset="0"/>
                          <a:cs typeface="Arial" pitchFamily="34" charset="0"/>
                        </a:rPr>
                        <a:t>Actual</a:t>
                      </a:r>
                    </a:p>
                    <a:p>
                      <a:pPr algn="ctr"/>
                      <a:r>
                        <a:rPr lang="en-US" sz="1100" b="1" baseline="0" dirty="0" smtClean="0">
                          <a:solidFill>
                            <a:schemeClr val="tx1"/>
                          </a:solidFill>
                          <a:latin typeface="Arial" pitchFamily="34" charset="0"/>
                          <a:cs typeface="Arial" pitchFamily="34" charset="0"/>
                        </a:rPr>
                        <a:t>2016/17</a:t>
                      </a:r>
                      <a:endParaRPr lang="en-US" sz="1100" b="1" dirty="0">
                        <a:solidFill>
                          <a:schemeClr val="tx1"/>
                        </a:solidFill>
                        <a:latin typeface="Arial" pitchFamily="34" charset="0"/>
                        <a:cs typeface="Arial" pitchFamily="34" charset="0"/>
                      </a:endParaRPr>
                    </a:p>
                  </a:txBody>
                  <a:tcPr marL="99057" marR="99057"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100" b="1" dirty="0" smtClean="0">
                          <a:solidFill>
                            <a:srgbClr val="FF0000"/>
                          </a:solidFill>
                          <a:latin typeface="Arial" pitchFamily="34" charset="0"/>
                          <a:cs typeface="Arial" pitchFamily="34" charset="0"/>
                        </a:rPr>
                        <a:t>Variance</a:t>
                      </a:r>
                      <a:endParaRPr lang="en-US" sz="1100" b="1" dirty="0">
                        <a:solidFill>
                          <a:srgbClr val="FF0000"/>
                        </a:solidFill>
                        <a:latin typeface="Arial" pitchFamily="34" charset="0"/>
                        <a:cs typeface="Arial" pitchFamily="34" charset="0"/>
                      </a:endParaRPr>
                    </a:p>
                  </a:txBody>
                  <a:tcPr marL="99057" marR="99057" marT="45719" marB="45719"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100" b="1" dirty="0" smtClean="0">
                          <a:solidFill>
                            <a:schemeClr val="tx1"/>
                          </a:solidFill>
                          <a:latin typeface="Arial" pitchFamily="34" charset="0"/>
                          <a:cs typeface="Arial" pitchFamily="34" charset="0"/>
                        </a:rPr>
                        <a:t>Annual Target</a:t>
                      </a:r>
                    </a:p>
                    <a:p>
                      <a:pPr algn="ctr"/>
                      <a:r>
                        <a:rPr lang="en-US" sz="1100" b="1" dirty="0" smtClean="0">
                          <a:solidFill>
                            <a:schemeClr val="tx1"/>
                          </a:solidFill>
                          <a:latin typeface="Arial" pitchFamily="34" charset="0"/>
                          <a:cs typeface="Arial" pitchFamily="34" charset="0"/>
                        </a:rPr>
                        <a:t>2017/18</a:t>
                      </a:r>
                      <a:endParaRPr lang="en-US" sz="1100" b="1" dirty="0">
                        <a:solidFill>
                          <a:schemeClr val="tx1"/>
                        </a:solidFill>
                        <a:latin typeface="Arial" pitchFamily="34" charset="0"/>
                        <a:cs typeface="Arial" pitchFamily="34" charset="0"/>
                      </a:endParaRPr>
                    </a:p>
                  </a:txBody>
                  <a:tcPr marL="99057" marR="99057" marT="45719" marB="45719"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dirty="0" smtClean="0">
                          <a:solidFill>
                            <a:schemeClr val="tx1"/>
                          </a:solidFill>
                          <a:latin typeface="Arial" pitchFamily="34" charset="0"/>
                          <a:cs typeface="Arial" pitchFamily="34" charset="0"/>
                        </a:rPr>
                        <a:t>Quarter 1 Target 2017/18</a:t>
                      </a:r>
                      <a:endParaRPr lang="en-US" sz="1100" b="1" dirty="0">
                        <a:solidFill>
                          <a:schemeClr val="tx1"/>
                        </a:solidFill>
                        <a:latin typeface="Arial" pitchFamily="34" charset="0"/>
                        <a:cs typeface="Arial" pitchFamily="34" charset="0"/>
                      </a:endParaRPr>
                    </a:p>
                  </a:txBody>
                  <a:tcPr marL="99057" marR="99057" marT="45719" marB="45719"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100" b="1" dirty="0" smtClean="0">
                          <a:solidFill>
                            <a:schemeClr val="tx1"/>
                          </a:solidFill>
                          <a:latin typeface="Arial" pitchFamily="34" charset="0"/>
                          <a:cs typeface="Arial" pitchFamily="34" charset="0"/>
                        </a:rPr>
                        <a:t>Quarter 1 2017/18 Actual</a:t>
                      </a:r>
                      <a:r>
                        <a:rPr lang="en-US" sz="1100" b="1" baseline="0" dirty="0" smtClean="0">
                          <a:solidFill>
                            <a:schemeClr val="tx1"/>
                          </a:solidFill>
                          <a:latin typeface="Arial" pitchFamily="34" charset="0"/>
                          <a:cs typeface="Arial" pitchFamily="34" charset="0"/>
                        </a:rPr>
                        <a:t> </a:t>
                      </a:r>
                      <a:endParaRPr lang="en-US" sz="1100" b="1" dirty="0">
                        <a:solidFill>
                          <a:schemeClr val="tx1"/>
                        </a:solidFill>
                        <a:latin typeface="Arial" pitchFamily="34" charset="0"/>
                        <a:cs typeface="Arial" pitchFamily="34" charset="0"/>
                      </a:endParaRPr>
                    </a:p>
                  </a:txBody>
                  <a:tcPr marL="99057" marR="99057"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100" b="1" dirty="0" smtClean="0">
                          <a:solidFill>
                            <a:srgbClr val="FF0000"/>
                          </a:solidFill>
                          <a:latin typeface="Arial" pitchFamily="34" charset="0"/>
                          <a:cs typeface="Arial" pitchFamily="34" charset="0"/>
                        </a:rPr>
                        <a:t>Variance</a:t>
                      </a:r>
                      <a:endParaRPr lang="en-US" sz="1100" b="1" dirty="0">
                        <a:solidFill>
                          <a:srgbClr val="FF0000"/>
                        </a:solidFill>
                        <a:latin typeface="Arial" pitchFamily="34" charset="0"/>
                        <a:cs typeface="Arial" pitchFamily="34" charset="0"/>
                      </a:endParaRPr>
                    </a:p>
                  </a:txBody>
                  <a:tcPr marL="99057" marR="99057" marT="45719" marB="4571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Middelburg</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itchFamily="34" charset="0"/>
                          <a:cs typeface="Arial" pitchFamily="34" charset="0"/>
                        </a:rPr>
                        <a:t>1</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5</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5</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FF0000"/>
                          </a:solidFill>
                          <a:effectLst/>
                          <a:latin typeface="Arial"/>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Vlaklaagte</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Siyabuswa</a:t>
                      </a:r>
                      <a:r>
                        <a:rPr lang="en-US" sz="1100" b="0" i="0" u="none" strike="noStrike" dirty="0">
                          <a:solidFill>
                            <a:srgbClr val="000000"/>
                          </a:solidFill>
                          <a:effectLst/>
                          <a:latin typeface="Arial"/>
                        </a:rPr>
                        <a:t> Clinic</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Mmamehlake</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b="1" dirty="0" smtClean="0">
                          <a:latin typeface="Arial" pitchFamily="34" charset="0"/>
                          <a:cs typeface="Arial" pitchFamily="34" charset="0"/>
                        </a:rPr>
                        <a:t>Sub Total</a:t>
                      </a:r>
                      <a:endParaRPr lang="en-US" sz="1100" b="1"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200" b="1" i="0" u="none" strike="noStrike" dirty="0" smtClean="0">
                          <a:solidFill>
                            <a:srgbClr val="000000"/>
                          </a:solidFill>
                          <a:effectLst/>
                          <a:latin typeface="Arial"/>
                        </a:rPr>
                        <a:t>9</a:t>
                      </a:r>
                      <a:endParaRPr lang="en-US" sz="1200" b="1"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b="1" dirty="0" smtClean="0">
                          <a:latin typeface="Arial" pitchFamily="34" charset="0"/>
                          <a:cs typeface="Arial" pitchFamily="34" charset="0"/>
                        </a:rPr>
                        <a:t>2</a:t>
                      </a:r>
                      <a:endParaRPr lang="en-US" sz="1100" b="1"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991</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b="1" i="0" u="none" strike="noStrike" dirty="0">
                          <a:solidFill>
                            <a:srgbClr val="000000"/>
                          </a:solidFill>
                          <a:effectLst/>
                          <a:latin typeface="Arial"/>
                        </a:rPr>
                        <a:t>10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b="1" i="0" u="none" strike="noStrike" dirty="0">
                          <a:solidFill>
                            <a:srgbClr val="FF0000"/>
                          </a:solidFill>
                          <a:effectLst/>
                          <a:latin typeface="Arial"/>
                        </a:rPr>
                        <a:t>981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b="1" i="0" u="none" strike="noStrike" dirty="0" smtClean="0">
                          <a:solidFill>
                            <a:srgbClr val="000000"/>
                          </a:solidFill>
                          <a:effectLst/>
                          <a:latin typeface="Arial" pitchFamily="34" charset="0"/>
                          <a:cs typeface="Arial" pitchFamily="34" charset="0"/>
                        </a:rPr>
                        <a:t>3</a:t>
                      </a:r>
                      <a:endParaRPr lang="en-US" sz="11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b="1" i="0" u="none" strike="noStrike" dirty="0" smtClean="0">
                          <a:solidFill>
                            <a:srgbClr val="000000"/>
                          </a:solidFill>
                          <a:effectLst/>
                          <a:latin typeface="Arial" pitchFamily="34" charset="0"/>
                          <a:cs typeface="Arial" pitchFamily="34" charset="0"/>
                        </a:rPr>
                        <a:t>1</a:t>
                      </a:r>
                      <a:endParaRPr lang="en-US" sz="11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FF0000"/>
                          </a:solidFill>
                          <a:effectLst/>
                          <a:latin typeface="Arial"/>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err="1" smtClean="0">
                          <a:latin typeface="Arial" pitchFamily="34" charset="0"/>
                          <a:cs typeface="Arial" pitchFamily="34" charset="0"/>
                        </a:rPr>
                        <a:t>Gert</a:t>
                      </a:r>
                      <a:r>
                        <a:rPr lang="en-US" sz="1100" dirty="0" smtClean="0">
                          <a:latin typeface="Arial" pitchFamily="34" charset="0"/>
                          <a:cs typeface="Arial" pitchFamily="34" charset="0"/>
                        </a:rPr>
                        <a:t> </a:t>
                      </a:r>
                      <a:r>
                        <a:rPr lang="en-US" sz="1100" dirty="0" err="1" smtClean="0">
                          <a:latin typeface="Arial" pitchFamily="34" charset="0"/>
                          <a:cs typeface="Arial" pitchFamily="34" charset="0"/>
                        </a:rPr>
                        <a:t>Sibande</a:t>
                      </a: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Ermelo</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356</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320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36</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269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97</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FF0000"/>
                          </a:solidFill>
                          <a:effectLst/>
                          <a:latin typeface="Arial"/>
                        </a:rPr>
                        <a:t>58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Carolina</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38</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38</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Bethal</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250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450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200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439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52</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137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85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Embuleni</a:t>
                      </a:r>
                      <a:endParaRPr lang="en-US" sz="1100" b="0" i="0" u="none" strike="noStrike" dirty="0">
                        <a:solidFill>
                          <a:srgbClr val="000000"/>
                        </a:solidFill>
                        <a:effectLst/>
                        <a:latin typeface="Arial"/>
                      </a:endParaRP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158</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158</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Piet Retief</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141</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304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163</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228</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62</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78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9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itchFamily="34" charset="0"/>
                        <a:cs typeface="Arial" pitchFamily="34" charset="0"/>
                      </a:endParaRPr>
                    </a:p>
                  </a:txBody>
                  <a:tcPr marL="97500" marR="97500" marT="45732" marB="457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err="1">
                          <a:solidFill>
                            <a:srgbClr val="000000"/>
                          </a:solidFill>
                          <a:effectLst/>
                          <a:latin typeface="Arial"/>
                        </a:rPr>
                        <a:t>Trichard</a:t>
                      </a:r>
                      <a:r>
                        <a:rPr lang="en-US" sz="1100" b="0" i="0" u="none" strike="noStrike" dirty="0">
                          <a:solidFill>
                            <a:srgbClr val="000000"/>
                          </a:solidFill>
                          <a:effectLst/>
                          <a:latin typeface="Arial"/>
                        </a:rPr>
                        <a:t> (Highveld </a:t>
                      </a:r>
                      <a:r>
                        <a:rPr lang="en-US" sz="1100" b="0" i="0" u="none" strike="noStrike" dirty="0" err="1">
                          <a:solidFill>
                            <a:srgbClr val="000000"/>
                          </a:solidFill>
                          <a:effectLst/>
                          <a:latin typeface="Arial"/>
                        </a:rPr>
                        <a:t>Medi</a:t>
                      </a:r>
                      <a:r>
                        <a:rPr lang="en-US" sz="1100" b="0" i="0" u="none" strike="noStrike" dirty="0">
                          <a:solidFill>
                            <a:srgbClr val="000000"/>
                          </a:solidFill>
                          <a:effectLst/>
                          <a:latin typeface="Arial"/>
                        </a:rPr>
                        <a:t> Clinic)</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itchFamily="34" charset="0"/>
                          <a:cs typeface="Arial" pitchFamily="34" charset="0"/>
                        </a:rPr>
                        <a:t>Roaming</a:t>
                      </a:r>
                      <a:endParaRPr lang="en-US" sz="1100" dirty="0">
                        <a:latin typeface="Arial" pitchFamily="34" charset="0"/>
                        <a:cs typeface="Arial" pitchFamily="34" charset="0"/>
                      </a:endParaRPr>
                    </a:p>
                  </a:txBody>
                  <a:tcPr marL="99056" marR="99056" marT="45732" marB="45732"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787</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607</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180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643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163</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FF0000"/>
                          </a:solidFill>
                          <a:effectLst/>
                          <a:latin typeface="Arial"/>
                        </a:rPr>
                        <a:t>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7458">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anose="020B0604020202020204" pitchFamily="34" charset="0"/>
                        <a:cs typeface="Arial" panose="020B0604020202020204" pitchFamily="34" charset="0"/>
                      </a:endParaRPr>
                    </a:p>
                  </a:txBody>
                  <a:tcPr marL="97500" marR="97500" marT="45712" marB="45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Evander</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smtClean="0">
                          <a:latin typeface="Arial" panose="020B0604020202020204" pitchFamily="34" charset="0"/>
                          <a:cs typeface="Arial" panose="020B0604020202020204" pitchFamily="34" charset="0"/>
                        </a:rPr>
                        <a:t>Roaming</a:t>
                      </a:r>
                      <a:endParaRPr lang="en-US" sz="1100" dirty="0">
                        <a:latin typeface="Arial" pitchFamily="34" charset="0"/>
                        <a:cs typeface="Arial" pitchFamily="34" charset="0"/>
                      </a:endParaRPr>
                    </a:p>
                  </a:txBody>
                  <a:tcPr marL="99057" marR="99057"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110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52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58</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45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FF0000"/>
                          </a:solidFill>
                          <a:effectLst/>
                          <a:latin typeface="Arial"/>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97466">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anose="020B0604020202020204" pitchFamily="34" charset="0"/>
                        <a:cs typeface="Arial" panose="020B0604020202020204" pitchFamily="34" charset="0"/>
                      </a:endParaRPr>
                    </a:p>
                  </a:txBody>
                  <a:tcPr marL="97500" marR="97500" marT="45712" marB="45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Standerton</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99057" marR="99057"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238</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13</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a:rPr>
                        <a:t>225</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13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890">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100" dirty="0">
                        <a:latin typeface="Arial" panose="020B0604020202020204" pitchFamily="34" charset="0"/>
                        <a:cs typeface="Arial" panose="020B0604020202020204" pitchFamily="34" charset="0"/>
                      </a:endParaRPr>
                    </a:p>
                  </a:txBody>
                  <a:tcPr marL="97500" marR="97500" marT="45712" marB="45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Elsie Ballot</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itchFamily="34" charset="0"/>
                          <a:cs typeface="Arial" pitchFamily="34" charset="0"/>
                        </a:rPr>
                        <a:t>1</a:t>
                      </a:r>
                      <a:endParaRPr lang="en-US" sz="1100" dirty="0">
                        <a:latin typeface="Arial" pitchFamily="34" charset="0"/>
                        <a:cs typeface="Arial" pitchFamily="34" charset="0"/>
                      </a:endParaRPr>
                    </a:p>
                  </a:txBody>
                  <a:tcPr marL="99057" marR="99057"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890">
                <a:tc>
                  <a:txBody>
                    <a:bodyPr/>
                    <a:lstStyle/>
                    <a:p>
                      <a:pPr algn="ctr"/>
                      <a:endParaRPr lang="en-US" sz="1100" dirty="0">
                        <a:latin typeface="Arial" panose="020B0604020202020204" pitchFamily="34" charset="0"/>
                        <a:cs typeface="Arial" panose="020B0604020202020204" pitchFamily="34" charset="0"/>
                      </a:endParaRPr>
                    </a:p>
                  </a:txBody>
                  <a:tcPr marL="97500" marR="97500" marT="45712" marB="45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100" b="0" i="0" u="none" strike="noStrike" dirty="0">
                          <a:solidFill>
                            <a:srgbClr val="000000"/>
                          </a:solidFill>
                          <a:effectLst/>
                          <a:latin typeface="Arial"/>
                        </a:rPr>
                        <a:t>Amajuba</a:t>
                      </a:r>
                    </a:p>
                  </a:txBody>
                  <a:tcPr marL="97500" marR="975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100" dirty="0" smtClean="0">
                          <a:latin typeface="Arial" pitchFamily="34" charset="0"/>
                          <a:cs typeface="Arial" pitchFamily="34" charset="0"/>
                        </a:rPr>
                        <a:t>Roaming</a:t>
                      </a:r>
                      <a:endParaRPr lang="en-US" sz="1100" dirty="0">
                        <a:latin typeface="Arial" pitchFamily="34" charset="0"/>
                        <a:cs typeface="Arial" pitchFamily="34" charset="0"/>
                      </a:endParaRPr>
                    </a:p>
                  </a:txBody>
                  <a:tcPr marL="99057" marR="99057"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000000"/>
                          </a:solidFill>
                          <a:effectLst/>
                          <a:latin typeface="Arial"/>
                        </a:rPr>
                        <a:t>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 </a:t>
                      </a:r>
                      <a:r>
                        <a:rPr lang="en-US" sz="1100" b="0" i="0" u="none" strike="noStrike" dirty="0" smtClean="0">
                          <a:solidFill>
                            <a:srgbClr val="000000"/>
                          </a:solidFill>
                          <a:effectLst/>
                          <a:latin typeface="Arial"/>
                        </a:rPr>
                        <a:t>0</a:t>
                      </a:r>
                      <a:endParaRPr lang="en-US" sz="11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19890">
                <a:tc>
                  <a:txBody>
                    <a:bodyPr/>
                    <a:lstStyle/>
                    <a:p>
                      <a:pPr algn="ctr"/>
                      <a:r>
                        <a:rPr lang="en-US" sz="1100" b="1" dirty="0" smtClean="0">
                          <a:latin typeface="Arial" panose="020B0604020202020204" pitchFamily="34" charset="0"/>
                          <a:cs typeface="Arial" panose="020B0604020202020204" pitchFamily="34" charset="0"/>
                        </a:rPr>
                        <a:t>Sub Total</a:t>
                      </a:r>
                      <a:endParaRPr lang="en-US" sz="1100" b="1" dirty="0">
                        <a:latin typeface="Arial" panose="020B0604020202020204" pitchFamily="34" charset="0"/>
                        <a:cs typeface="Arial" panose="020B0604020202020204" pitchFamily="34" charset="0"/>
                      </a:endParaRPr>
                    </a:p>
                  </a:txBody>
                  <a:tcPr marL="97500" marR="97500" marT="45712" marB="45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b="1" dirty="0" smtClean="0">
                          <a:latin typeface="Arial" pitchFamily="34" charset="0"/>
                          <a:cs typeface="Arial" pitchFamily="34" charset="0"/>
                        </a:rPr>
                        <a:t>10</a:t>
                      </a:r>
                      <a:endParaRPr lang="en-US" sz="1100" b="1" dirty="0">
                        <a:latin typeface="Arial" pitchFamily="34" charset="0"/>
                        <a:cs typeface="Arial" pitchFamily="34" charset="0"/>
                      </a:endParaRPr>
                    </a:p>
                  </a:txBody>
                  <a:tcPr marL="97500" marR="97500" marT="45721" marB="457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b="1" dirty="0" smtClean="0">
                          <a:latin typeface="Arial" pitchFamily="34" charset="0"/>
                          <a:cs typeface="Arial" pitchFamily="34" charset="0"/>
                        </a:rPr>
                        <a:t>1</a:t>
                      </a:r>
                      <a:endParaRPr lang="en-US" sz="1100" b="1" dirty="0">
                        <a:latin typeface="Arial" pitchFamily="34" charset="0"/>
                        <a:cs typeface="Arial" pitchFamily="34" charset="0"/>
                      </a:endParaRPr>
                    </a:p>
                  </a:txBody>
                  <a:tcPr marL="99057" marR="99057"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2,079</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b="1" i="0" u="none" strike="noStrike" dirty="0">
                          <a:solidFill>
                            <a:srgbClr val="000000"/>
                          </a:solidFill>
                          <a:effectLst/>
                          <a:latin typeface="Arial"/>
                        </a:rPr>
                        <a:t>1,746</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100" b="1" i="0" u="none" strike="noStrike" dirty="0">
                          <a:solidFill>
                            <a:srgbClr val="FF0000"/>
                          </a:solidFill>
                          <a:effectLst/>
                          <a:latin typeface="Arial"/>
                        </a:rPr>
                        <a:t>333</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1,637</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383</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546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1" i="0" u="none" strike="noStrike" dirty="0">
                          <a:solidFill>
                            <a:srgbClr val="000000"/>
                          </a:solidFill>
                          <a:effectLst/>
                          <a:latin typeface="Arial"/>
                        </a:rPr>
                        <a:t>163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19890">
                <a:tc>
                  <a:txBody>
                    <a:bodyPr/>
                    <a:lstStyle/>
                    <a:p>
                      <a:pPr algn="ctr"/>
                      <a:r>
                        <a:rPr lang="en-US" sz="1400" b="1" dirty="0" smtClean="0">
                          <a:latin typeface="Arial" panose="020B0604020202020204" pitchFamily="34" charset="0"/>
                          <a:cs typeface="Arial" panose="020B0604020202020204" pitchFamily="34" charset="0"/>
                        </a:rPr>
                        <a:t>Province</a:t>
                      </a:r>
                      <a:endParaRPr lang="en-US" sz="1400" b="1" dirty="0">
                        <a:latin typeface="Arial" panose="020B0604020202020204" pitchFamily="34" charset="0"/>
                        <a:cs typeface="Arial" panose="020B0604020202020204" pitchFamily="34" charset="0"/>
                      </a:endParaRPr>
                    </a:p>
                  </a:txBody>
                  <a:tcPr marL="97500" marR="97500" marT="45712" marB="4571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dirty="0" smtClean="0">
                          <a:latin typeface="Arial" pitchFamily="34" charset="0"/>
                          <a:cs typeface="Arial" pitchFamily="34" charset="0"/>
                        </a:rPr>
                        <a:t>31</a:t>
                      </a:r>
                      <a:endParaRPr lang="en-US" sz="1400" b="1" dirty="0">
                        <a:latin typeface="Arial" pitchFamily="34" charset="0"/>
                        <a:cs typeface="Arial" pitchFamily="34" charset="0"/>
                      </a:endParaRPr>
                    </a:p>
                  </a:txBody>
                  <a:tcPr marL="97500" marR="97500" marT="45721" marB="457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dirty="0" smtClean="0">
                          <a:latin typeface="Arial" pitchFamily="34" charset="0"/>
                          <a:cs typeface="Arial" pitchFamily="34" charset="0"/>
                        </a:rPr>
                        <a:t>5</a:t>
                      </a:r>
                      <a:endParaRPr lang="en-US" sz="1400" b="1" dirty="0">
                        <a:latin typeface="Arial" pitchFamily="34" charset="0"/>
                        <a:cs typeface="Arial" pitchFamily="34" charset="0"/>
                      </a:endParaRPr>
                    </a:p>
                  </a:txBody>
                  <a:tcPr marL="99057" marR="99057"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US" sz="1400" b="1" i="0" u="none" strike="noStrike" dirty="0">
                          <a:solidFill>
                            <a:srgbClr val="000000"/>
                          </a:solidFill>
                          <a:effectLst/>
                          <a:latin typeface="Arial"/>
                        </a:rPr>
                        <a:t>9,549</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1400" b="1" i="0" u="none" strike="noStrike" dirty="0">
                          <a:solidFill>
                            <a:srgbClr val="000000"/>
                          </a:solidFill>
                          <a:effectLst/>
                          <a:latin typeface="Arial"/>
                        </a:rPr>
                        <a:t>7,348</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1400" b="1" i="0" u="none" strike="noStrike" dirty="0">
                          <a:solidFill>
                            <a:srgbClr val="FF0000"/>
                          </a:solidFill>
                          <a:effectLst/>
                          <a:latin typeface="Arial"/>
                        </a:rPr>
                        <a:t>2,201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US" sz="1400" b="1" i="0" u="none" strike="noStrike" dirty="0">
                          <a:solidFill>
                            <a:srgbClr val="000000"/>
                          </a:solidFill>
                          <a:effectLst/>
                          <a:latin typeface="Arial"/>
                        </a:rPr>
                        <a:t>6,611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US" sz="1400" b="1" i="0" u="none" strike="noStrike" dirty="0">
                          <a:solidFill>
                            <a:srgbClr val="000000"/>
                          </a:solidFill>
                          <a:effectLst/>
                          <a:latin typeface="Arial"/>
                        </a:rPr>
                        <a:t>1,643</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US" sz="1400" b="1" i="0" u="none" strike="noStrike" dirty="0">
                          <a:solidFill>
                            <a:srgbClr val="000000"/>
                          </a:solidFill>
                          <a:effectLst/>
                          <a:latin typeface="Arial"/>
                        </a:rPr>
                        <a:t>2,565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US" sz="1400" b="1" i="0" u="none" strike="noStrike" dirty="0">
                          <a:solidFill>
                            <a:srgbClr val="000000"/>
                          </a:solidFill>
                          <a:effectLst/>
                          <a:latin typeface="Arial"/>
                        </a:rPr>
                        <a:t>922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20</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2173875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52400"/>
            <a:ext cx="8915400" cy="228600"/>
          </a:xfrm>
        </p:spPr>
        <p:txBody>
          <a:bodyPr>
            <a:noAutofit/>
          </a:bodyPr>
          <a:lstStyle/>
          <a:p>
            <a:r>
              <a:rPr lang="en-US" sz="2000" b="1" dirty="0" smtClean="0">
                <a:latin typeface="Arial" panose="020B0604020202020204" pitchFamily="34" charset="0"/>
                <a:cs typeface="Arial" panose="020B0604020202020204" pitchFamily="34" charset="0"/>
              </a:rPr>
              <a:t>BIRTH REGISTRATION AT </a:t>
            </a:r>
            <a:r>
              <a:rPr lang="en-US" sz="2000" b="1" dirty="0" smtClean="0">
                <a:latin typeface="Arial" panose="020B0604020202020204" pitchFamily="34" charset="0"/>
                <a:cs typeface="Arial" panose="020B0604020202020204" pitchFamily="34" charset="0"/>
              </a:rPr>
              <a:t>HEALTH </a:t>
            </a:r>
            <a:r>
              <a:rPr lang="en-US" sz="2000" b="1" dirty="0" smtClean="0">
                <a:latin typeface="Arial" panose="020B0604020202020204" pitchFamily="34" charset="0"/>
                <a:cs typeface="Arial" panose="020B0604020202020204" pitchFamily="34" charset="0"/>
              </a:rPr>
              <a:t>FACLITIES </a:t>
            </a:r>
          </a:p>
        </p:txBody>
      </p:sp>
      <p:graphicFrame>
        <p:nvGraphicFramePr>
          <p:cNvPr id="5" name="Table 4"/>
          <p:cNvGraphicFramePr>
            <a:graphicFrameLocks noGrp="1"/>
          </p:cNvGraphicFramePr>
          <p:nvPr>
            <p:extLst>
              <p:ext uri="{D42A27DB-BD31-4B8C-83A1-F6EECF244321}">
                <p14:modId xmlns:p14="http://schemas.microsoft.com/office/powerpoint/2010/main" val="4099655331"/>
              </p:ext>
            </p:extLst>
          </p:nvPr>
        </p:nvGraphicFramePr>
        <p:xfrm>
          <a:off x="350838" y="794141"/>
          <a:ext cx="9142412" cy="3693160"/>
        </p:xfrm>
        <a:graphic>
          <a:graphicData uri="http://schemas.openxmlformats.org/drawingml/2006/table">
            <a:tbl>
              <a:tblPr firstRow="1" bandRow="1">
                <a:tableStyleId>{5940675A-B579-460E-94D1-54222C63F5DA}</a:tableStyleId>
              </a:tblPr>
              <a:tblGrid>
                <a:gridCol w="4571206"/>
                <a:gridCol w="2285603"/>
                <a:gridCol w="2285603"/>
              </a:tblGrid>
              <a:tr h="370840">
                <a:tc gridSpan="3">
                  <a:txBody>
                    <a:bodyPr/>
                    <a:lstStyle/>
                    <a:p>
                      <a:pPr algn="ctr"/>
                      <a:r>
                        <a:rPr lang="en-US" sz="1400" b="1" dirty="0" smtClean="0">
                          <a:solidFill>
                            <a:schemeClr val="bg1"/>
                          </a:solidFill>
                          <a:latin typeface="Arial" pitchFamily="34" charset="0"/>
                          <a:cs typeface="Arial" pitchFamily="34" charset="0"/>
                        </a:rPr>
                        <a:t>Analysis</a:t>
                      </a:r>
                      <a:endParaRPr lang="en-US" sz="1400" b="1" dirty="0">
                        <a:solidFill>
                          <a:schemeClr val="bg1"/>
                        </a:solidFill>
                        <a:latin typeface="Arial" pitchFamily="34" charset="0"/>
                        <a:cs typeface="Arial" pitchFamily="34" charset="0"/>
                      </a:endParaRPr>
                    </a:p>
                  </a:txBody>
                  <a:tcPr marL="99060" marR="99060">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tcPr>
                </a:tc>
                <a:tc hMerge="1">
                  <a:txBody>
                    <a:bodyPr/>
                    <a:lstStyle/>
                    <a:p>
                      <a:endParaRPr lang="en-US"/>
                    </a:p>
                  </a:txBody>
                  <a:tcPr/>
                </a:tc>
                <a:tc hMerge="1">
                  <a:txBody>
                    <a:bodyPr/>
                    <a:lstStyle/>
                    <a:p>
                      <a:endParaRPr lang="en-US"/>
                    </a:p>
                  </a:txBody>
                  <a:tcPr/>
                </a:tc>
              </a:tr>
              <a:tr h="370840">
                <a:tc gridSpan="3">
                  <a:txBody>
                    <a:bodyPr/>
                    <a:lstStyle/>
                    <a:p>
                      <a:r>
                        <a:rPr lang="en-US" sz="1400" b="1" dirty="0" smtClean="0">
                          <a:solidFill>
                            <a:schemeClr val="tx1"/>
                          </a:solidFill>
                          <a:latin typeface="Arial" pitchFamily="34" charset="0"/>
                          <a:cs typeface="Arial" pitchFamily="34" charset="0"/>
                        </a:rPr>
                        <a:t>There are 31 health facilities in Mpumalanga</a:t>
                      </a:r>
                      <a:r>
                        <a:rPr lang="en-US" sz="1400" b="1" baseline="0" dirty="0" smtClean="0">
                          <a:solidFill>
                            <a:schemeClr val="tx1"/>
                          </a:solidFill>
                          <a:latin typeface="Arial" pitchFamily="34" charset="0"/>
                          <a:cs typeface="Arial" pitchFamily="34" charset="0"/>
                        </a:rPr>
                        <a:t> that are / were connected.</a:t>
                      </a:r>
                    </a:p>
                    <a:p>
                      <a:r>
                        <a:rPr lang="en-US" sz="1400" b="1" baseline="0" dirty="0" smtClean="0">
                          <a:solidFill>
                            <a:schemeClr val="tx1"/>
                          </a:solidFill>
                          <a:latin typeface="Arial" pitchFamily="34" charset="0"/>
                          <a:cs typeface="Arial" pitchFamily="34" charset="0"/>
                        </a:rPr>
                        <a:t>Currently 15 are functional, but some challenges are still being experienced.</a:t>
                      </a:r>
                    </a:p>
                    <a:p>
                      <a:r>
                        <a:rPr lang="en-US" sz="1400" b="1" baseline="0" dirty="0" smtClean="0">
                          <a:solidFill>
                            <a:schemeClr val="tx1"/>
                          </a:solidFill>
                          <a:latin typeface="Arial" pitchFamily="34" charset="0"/>
                          <a:cs typeface="Arial" pitchFamily="34" charset="0"/>
                        </a:rPr>
                        <a:t>16  Health Facilities are not functional.</a:t>
                      </a:r>
                      <a:endParaRPr lang="en-US" sz="1400" b="1" dirty="0">
                        <a:solidFill>
                          <a:schemeClr val="tx1"/>
                        </a:solidFill>
                        <a:latin typeface="Arial" pitchFamily="34" charset="0"/>
                        <a:cs typeface="Arial" pitchFamily="34" charset="0"/>
                      </a:endParaRPr>
                    </a:p>
                  </a:txBody>
                  <a:tcPr marL="99060" marR="99060"/>
                </a:tc>
                <a:tc hMerge="1">
                  <a:txBody>
                    <a:bodyPr/>
                    <a:lstStyle/>
                    <a:p>
                      <a:endParaRPr lang="en-US"/>
                    </a:p>
                  </a:txBody>
                  <a:tcPr/>
                </a:tc>
                <a:tc hMerge="1">
                  <a:txBody>
                    <a:bodyPr/>
                    <a:lstStyle/>
                    <a:p>
                      <a:endParaRPr lang="en-US"/>
                    </a:p>
                  </a:txBody>
                  <a:tcPr/>
                </a:tc>
              </a:tr>
              <a:tr h="518160">
                <a:tc>
                  <a:txBody>
                    <a:bodyPr/>
                    <a:lstStyle/>
                    <a:p>
                      <a:r>
                        <a:rPr lang="en-US" sz="1400" b="1" dirty="0" smtClean="0">
                          <a:solidFill>
                            <a:schemeClr val="tx1"/>
                          </a:solidFill>
                          <a:latin typeface="Arial" pitchFamily="34" charset="0"/>
                          <a:cs typeface="Arial" pitchFamily="34" charset="0"/>
                        </a:rPr>
                        <a:t>District</a:t>
                      </a:r>
                      <a:endParaRPr lang="en-US" sz="1400" b="1" dirty="0">
                        <a:solidFill>
                          <a:schemeClr val="tx1"/>
                        </a:solidFill>
                        <a:latin typeface="Arial" pitchFamily="34" charset="0"/>
                        <a:cs typeface="Arial" pitchFamily="34" charset="0"/>
                      </a:endParaRPr>
                    </a:p>
                  </a:txBody>
                  <a:tcPr marL="99060" marR="9906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sz="1400" b="1" dirty="0" smtClean="0">
                          <a:solidFill>
                            <a:schemeClr val="tx1"/>
                          </a:solidFill>
                          <a:latin typeface="Arial" pitchFamily="34" charset="0"/>
                          <a:cs typeface="Arial" pitchFamily="34" charset="0"/>
                        </a:rPr>
                        <a:t>Number of Health Facilities</a:t>
                      </a:r>
                      <a:endParaRPr lang="en-US" sz="1400" b="1" dirty="0">
                        <a:solidFill>
                          <a:schemeClr val="tx1"/>
                        </a:solidFill>
                        <a:latin typeface="Arial" pitchFamily="34" charset="0"/>
                        <a:cs typeface="Arial" pitchFamily="34" charset="0"/>
                      </a:endParaRPr>
                    </a:p>
                  </a:txBody>
                  <a:tcPr marL="99060" marR="9906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r>
                        <a:rPr lang="en-US" sz="1400" b="1" dirty="0" smtClean="0">
                          <a:solidFill>
                            <a:schemeClr val="tx1"/>
                          </a:solidFill>
                          <a:latin typeface="Arial" pitchFamily="34" charset="0"/>
                          <a:cs typeface="Arial" pitchFamily="34" charset="0"/>
                        </a:rPr>
                        <a:t>Number Functional</a:t>
                      </a:r>
                      <a:endParaRPr lang="en-US" sz="1400" b="1" dirty="0">
                        <a:solidFill>
                          <a:schemeClr val="tx1"/>
                        </a:solidFill>
                        <a:latin typeface="Arial" pitchFamily="34" charset="0"/>
                        <a:cs typeface="Arial" pitchFamily="34" charset="0"/>
                      </a:endParaRPr>
                    </a:p>
                  </a:txBody>
                  <a:tcPr marL="99060" marR="99060" anchor="ctr">
                    <a:lnB w="28575" cap="flat" cmpd="sng" algn="ctr">
                      <a:solidFill>
                        <a:schemeClr val="tx1"/>
                      </a:solidFill>
                      <a:prstDash val="solid"/>
                      <a:round/>
                      <a:headEnd type="none" w="med" len="med"/>
                      <a:tailEnd type="none" w="med" len="med"/>
                    </a:lnB>
                  </a:tcPr>
                </a:tc>
              </a:tr>
              <a:tr h="518160">
                <a:tc>
                  <a:txBody>
                    <a:bodyPr/>
                    <a:lstStyle/>
                    <a:p>
                      <a:r>
                        <a:rPr lang="en-US" sz="1400" dirty="0" smtClean="0">
                          <a:solidFill>
                            <a:schemeClr val="tx1"/>
                          </a:solidFill>
                          <a:latin typeface="Arial" pitchFamily="34" charset="0"/>
                          <a:cs typeface="Arial" pitchFamily="34" charset="0"/>
                        </a:rPr>
                        <a:t>Ehlanzeni District</a:t>
                      </a:r>
                      <a:endParaRPr lang="en-US" sz="1400" dirty="0">
                        <a:solidFill>
                          <a:schemeClr val="tx1"/>
                        </a:solidFill>
                        <a:latin typeface="Arial" pitchFamily="34" charset="0"/>
                        <a:cs typeface="Arial" pitchFamily="34" charset="0"/>
                      </a:endParaRPr>
                    </a:p>
                  </a:txBody>
                  <a:tcPr marL="99060" marR="9906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sz="1400" dirty="0" smtClean="0">
                          <a:solidFill>
                            <a:schemeClr val="tx1"/>
                          </a:solidFill>
                          <a:latin typeface="Arial" pitchFamily="34" charset="0"/>
                          <a:cs typeface="Arial" pitchFamily="34" charset="0"/>
                        </a:rPr>
                        <a:t>12</a:t>
                      </a:r>
                      <a:endParaRPr lang="en-US" sz="1400" dirty="0">
                        <a:solidFill>
                          <a:schemeClr val="tx1"/>
                        </a:solidFill>
                        <a:latin typeface="Arial" pitchFamily="34" charset="0"/>
                        <a:cs typeface="Arial" pitchFamily="34" charset="0"/>
                      </a:endParaRPr>
                    </a:p>
                  </a:txBody>
                  <a:tcPr marL="99060" marR="9906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US" sz="1400" dirty="0" smtClean="0">
                          <a:solidFill>
                            <a:schemeClr val="tx1"/>
                          </a:solidFill>
                          <a:latin typeface="Arial" pitchFamily="34" charset="0"/>
                          <a:cs typeface="Arial" pitchFamily="34" charset="0"/>
                        </a:rPr>
                        <a:t>9</a:t>
                      </a:r>
                      <a:endParaRPr lang="en-US" sz="1400" dirty="0">
                        <a:solidFill>
                          <a:schemeClr val="tx1"/>
                        </a:solidFill>
                        <a:latin typeface="Arial" pitchFamily="34" charset="0"/>
                        <a:cs typeface="Arial" pitchFamily="34" charset="0"/>
                      </a:endParaRPr>
                    </a:p>
                  </a:txBody>
                  <a:tcPr marL="99060" marR="99060" anchor="ctr">
                    <a:lnT w="28575" cap="flat" cmpd="sng" algn="ctr">
                      <a:solidFill>
                        <a:schemeClr val="tx1"/>
                      </a:solidFill>
                      <a:prstDash val="solid"/>
                      <a:round/>
                      <a:headEnd type="none" w="med" len="med"/>
                      <a:tailEnd type="none" w="med" len="med"/>
                    </a:lnT>
                  </a:tcPr>
                </a:tc>
              </a:tr>
              <a:tr h="518160">
                <a:tc>
                  <a:txBody>
                    <a:bodyPr/>
                    <a:lstStyle/>
                    <a:p>
                      <a:r>
                        <a:rPr lang="en-US" sz="1400" dirty="0" smtClean="0">
                          <a:solidFill>
                            <a:schemeClr val="tx1"/>
                          </a:solidFill>
                          <a:latin typeface="Arial" pitchFamily="34" charset="0"/>
                          <a:cs typeface="Arial" pitchFamily="34" charset="0"/>
                        </a:rPr>
                        <a:t>Nkangala District</a:t>
                      </a:r>
                      <a:endParaRPr lang="en-US" sz="1400" dirty="0">
                        <a:solidFill>
                          <a:schemeClr val="tx1"/>
                        </a:solidFill>
                        <a:latin typeface="Arial" pitchFamily="34" charset="0"/>
                        <a:cs typeface="Arial" pitchFamily="34" charset="0"/>
                      </a:endParaRPr>
                    </a:p>
                  </a:txBody>
                  <a:tcPr marL="99060" marR="99060" anchor="ctr">
                    <a:lnR w="28575" cap="flat" cmpd="sng" algn="ctr">
                      <a:solidFill>
                        <a:schemeClr val="tx1"/>
                      </a:solidFill>
                      <a:prstDash val="solid"/>
                      <a:round/>
                      <a:headEnd type="none" w="med" len="med"/>
                      <a:tailEnd type="none" w="med" len="med"/>
                    </a:lnR>
                  </a:tcPr>
                </a:tc>
                <a:tc>
                  <a:txBody>
                    <a:bodyPr/>
                    <a:lstStyle/>
                    <a:p>
                      <a:pPr algn="ctr"/>
                      <a:r>
                        <a:rPr lang="en-US" sz="1400" dirty="0" smtClean="0">
                          <a:solidFill>
                            <a:schemeClr val="tx1"/>
                          </a:solidFill>
                          <a:latin typeface="Arial" pitchFamily="34" charset="0"/>
                          <a:cs typeface="Arial" pitchFamily="34" charset="0"/>
                        </a:rPr>
                        <a:t>9</a:t>
                      </a:r>
                      <a:endParaRPr lang="en-US" sz="1400" dirty="0">
                        <a:solidFill>
                          <a:schemeClr val="tx1"/>
                        </a:solidFill>
                        <a:latin typeface="Arial" pitchFamily="34" charset="0"/>
                        <a:cs typeface="Arial" pitchFamily="34" charset="0"/>
                      </a:endParaRPr>
                    </a:p>
                  </a:txBody>
                  <a:tcPr marL="99060" marR="99060" anchor="ctr">
                    <a:lnL w="28575" cap="flat" cmpd="sng" algn="ctr">
                      <a:solidFill>
                        <a:schemeClr val="tx1"/>
                      </a:solidFill>
                      <a:prstDash val="solid"/>
                      <a:round/>
                      <a:headEnd type="none" w="med" len="med"/>
                      <a:tailEnd type="none" w="med" len="med"/>
                    </a:lnL>
                  </a:tcPr>
                </a:tc>
                <a:tc>
                  <a:txBody>
                    <a:bodyPr/>
                    <a:lstStyle/>
                    <a:p>
                      <a:pPr algn="ctr"/>
                      <a:r>
                        <a:rPr lang="en-US" sz="1400" dirty="0" smtClean="0">
                          <a:solidFill>
                            <a:schemeClr val="tx1"/>
                          </a:solidFill>
                          <a:latin typeface="Arial" pitchFamily="34" charset="0"/>
                          <a:cs typeface="Arial" pitchFamily="34" charset="0"/>
                        </a:rPr>
                        <a:t>0</a:t>
                      </a:r>
                      <a:endParaRPr lang="en-US" sz="1400" dirty="0">
                        <a:solidFill>
                          <a:schemeClr val="tx1"/>
                        </a:solidFill>
                        <a:latin typeface="Arial" pitchFamily="34" charset="0"/>
                        <a:cs typeface="Arial" pitchFamily="34" charset="0"/>
                      </a:endParaRPr>
                    </a:p>
                  </a:txBody>
                  <a:tcPr marL="99060" marR="99060" anchor="ctr"/>
                </a:tc>
              </a:tr>
              <a:tr h="518160">
                <a:tc>
                  <a:txBody>
                    <a:bodyPr/>
                    <a:lstStyle/>
                    <a:p>
                      <a:r>
                        <a:rPr lang="en-US" sz="1400" dirty="0" err="1" smtClean="0">
                          <a:solidFill>
                            <a:schemeClr val="tx1"/>
                          </a:solidFill>
                          <a:latin typeface="Arial" pitchFamily="34" charset="0"/>
                          <a:cs typeface="Arial" pitchFamily="34" charset="0"/>
                        </a:rPr>
                        <a:t>Gert</a:t>
                      </a:r>
                      <a:r>
                        <a:rPr lang="en-US" sz="1400" dirty="0" smtClean="0">
                          <a:solidFill>
                            <a:schemeClr val="tx1"/>
                          </a:solidFill>
                          <a:latin typeface="Arial" pitchFamily="34" charset="0"/>
                          <a:cs typeface="Arial" pitchFamily="34" charset="0"/>
                        </a:rPr>
                        <a:t> </a:t>
                      </a:r>
                      <a:r>
                        <a:rPr lang="en-US" sz="1400" dirty="0" err="1" smtClean="0">
                          <a:solidFill>
                            <a:schemeClr val="tx1"/>
                          </a:solidFill>
                          <a:latin typeface="Arial" pitchFamily="34" charset="0"/>
                          <a:cs typeface="Arial" pitchFamily="34" charset="0"/>
                        </a:rPr>
                        <a:t>Sibande</a:t>
                      </a:r>
                      <a:r>
                        <a:rPr lang="en-US" sz="1400" dirty="0" smtClean="0">
                          <a:solidFill>
                            <a:schemeClr val="tx1"/>
                          </a:solidFill>
                          <a:latin typeface="Arial" pitchFamily="34" charset="0"/>
                          <a:cs typeface="Arial" pitchFamily="34" charset="0"/>
                        </a:rPr>
                        <a:t> District</a:t>
                      </a:r>
                      <a:endParaRPr lang="en-US" sz="1400" dirty="0">
                        <a:solidFill>
                          <a:schemeClr val="tx1"/>
                        </a:solidFill>
                        <a:latin typeface="Arial" pitchFamily="34" charset="0"/>
                        <a:cs typeface="Arial" pitchFamily="34" charset="0"/>
                      </a:endParaRPr>
                    </a:p>
                  </a:txBody>
                  <a:tcPr marL="99060" marR="9906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latin typeface="Arial" pitchFamily="34" charset="0"/>
                          <a:cs typeface="Arial" pitchFamily="34" charset="0"/>
                        </a:rPr>
                        <a:t>10</a:t>
                      </a:r>
                      <a:endParaRPr lang="en-US" sz="1400" dirty="0">
                        <a:solidFill>
                          <a:schemeClr val="tx1"/>
                        </a:solidFill>
                        <a:latin typeface="Arial" pitchFamily="34" charset="0"/>
                        <a:cs typeface="Arial" pitchFamily="34" charset="0"/>
                      </a:endParaRPr>
                    </a:p>
                  </a:txBody>
                  <a:tcPr marL="99060" marR="9906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solidFill>
                          <a:latin typeface="Arial" pitchFamily="34" charset="0"/>
                          <a:cs typeface="Arial" pitchFamily="34" charset="0"/>
                        </a:rPr>
                        <a:t>6</a:t>
                      </a:r>
                      <a:endParaRPr lang="en-US" sz="1400" dirty="0">
                        <a:solidFill>
                          <a:schemeClr val="tx1"/>
                        </a:solidFill>
                        <a:latin typeface="Arial" pitchFamily="34" charset="0"/>
                        <a:cs typeface="Arial" pitchFamily="34" charset="0"/>
                      </a:endParaRPr>
                    </a:p>
                  </a:txBody>
                  <a:tcPr marL="99060" marR="99060" anchor="ctr">
                    <a:lnB w="28575" cap="flat" cmpd="sng" algn="ctr">
                      <a:solidFill>
                        <a:schemeClr val="tx1"/>
                      </a:solidFill>
                      <a:prstDash val="solid"/>
                      <a:round/>
                      <a:headEnd type="none" w="med" len="med"/>
                      <a:tailEnd type="none" w="med" len="med"/>
                    </a:lnB>
                  </a:tcPr>
                </a:tc>
              </a:tr>
              <a:tr h="518160">
                <a:tc>
                  <a:txBody>
                    <a:bodyPr/>
                    <a:lstStyle/>
                    <a:p>
                      <a:r>
                        <a:rPr lang="en-US" sz="1400" b="1" dirty="0" smtClean="0">
                          <a:solidFill>
                            <a:schemeClr val="tx1"/>
                          </a:solidFill>
                          <a:latin typeface="Arial" pitchFamily="34" charset="0"/>
                          <a:cs typeface="Arial" pitchFamily="34" charset="0"/>
                        </a:rPr>
                        <a:t>Total</a:t>
                      </a:r>
                      <a:endParaRPr lang="en-US" sz="1400" b="1" dirty="0">
                        <a:solidFill>
                          <a:schemeClr val="tx1"/>
                        </a:solidFill>
                        <a:latin typeface="Arial" pitchFamily="34" charset="0"/>
                        <a:cs typeface="Arial" pitchFamily="34" charset="0"/>
                      </a:endParaRPr>
                    </a:p>
                  </a:txBody>
                  <a:tcPr marL="99060" marR="9906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sz="1400" b="1" dirty="0" smtClean="0">
                          <a:solidFill>
                            <a:schemeClr val="tx1"/>
                          </a:solidFill>
                          <a:latin typeface="Arial" pitchFamily="34" charset="0"/>
                          <a:cs typeface="Arial" pitchFamily="34" charset="0"/>
                        </a:rPr>
                        <a:t>31</a:t>
                      </a:r>
                      <a:endParaRPr lang="en-US" sz="1400" b="1" dirty="0">
                        <a:solidFill>
                          <a:schemeClr val="tx1"/>
                        </a:solidFill>
                        <a:latin typeface="Arial" pitchFamily="34" charset="0"/>
                        <a:cs typeface="Arial" pitchFamily="34" charset="0"/>
                      </a:endParaRPr>
                    </a:p>
                  </a:txBody>
                  <a:tcPr marL="99060" marR="9906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US" sz="1400" b="1" dirty="0" smtClean="0">
                          <a:solidFill>
                            <a:schemeClr val="tx1"/>
                          </a:solidFill>
                          <a:latin typeface="Arial" pitchFamily="34" charset="0"/>
                          <a:cs typeface="Arial" pitchFamily="34" charset="0"/>
                        </a:rPr>
                        <a:t>15</a:t>
                      </a:r>
                      <a:endParaRPr lang="en-US" sz="1400" b="1" dirty="0">
                        <a:solidFill>
                          <a:schemeClr val="tx1"/>
                        </a:solidFill>
                        <a:latin typeface="Arial" pitchFamily="34" charset="0"/>
                        <a:cs typeface="Arial" pitchFamily="34" charset="0"/>
                      </a:endParaRPr>
                    </a:p>
                  </a:txBody>
                  <a:tcPr marL="99060" marR="99060" anchor="ctr">
                    <a:lnT w="28575" cap="flat" cmpd="sng" algn="ctr">
                      <a:solidFill>
                        <a:schemeClr val="tx1"/>
                      </a:solidFill>
                      <a:prstDash val="solid"/>
                      <a:round/>
                      <a:headEnd type="none" w="med" len="med"/>
                      <a:tailEnd type="none" w="med" len="med"/>
                    </a:lnT>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21</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135255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panose="020B0604020202020204" pitchFamily="34" charset="0"/>
                <a:cs typeface="Arial" panose="020B0604020202020204" pitchFamily="34" charset="0"/>
              </a:rPr>
              <a:t>OFFICE BIRTH STATISTICS </a:t>
            </a:r>
          </a:p>
        </p:txBody>
      </p:sp>
      <p:graphicFrame>
        <p:nvGraphicFramePr>
          <p:cNvPr id="5" name="Table 4"/>
          <p:cNvGraphicFramePr>
            <a:graphicFrameLocks noGrp="1"/>
          </p:cNvGraphicFramePr>
          <p:nvPr>
            <p:extLst>
              <p:ext uri="{D42A27DB-BD31-4B8C-83A1-F6EECF244321}">
                <p14:modId xmlns:p14="http://schemas.microsoft.com/office/powerpoint/2010/main" val="2794143700"/>
              </p:ext>
            </p:extLst>
          </p:nvPr>
        </p:nvGraphicFramePr>
        <p:xfrm>
          <a:off x="306437" y="487702"/>
          <a:ext cx="9328154" cy="1913770"/>
        </p:xfrm>
        <a:graphic>
          <a:graphicData uri="http://schemas.openxmlformats.org/drawingml/2006/table">
            <a:tbl>
              <a:tblPr firstRow="1" bandRow="1"/>
              <a:tblGrid>
                <a:gridCol w="1364689"/>
                <a:gridCol w="1211127"/>
                <a:gridCol w="1191106"/>
                <a:gridCol w="1014520"/>
                <a:gridCol w="1136678"/>
                <a:gridCol w="1136678"/>
                <a:gridCol w="1136678"/>
                <a:gridCol w="1136678"/>
              </a:tblGrid>
              <a:tr h="572402">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200" dirty="0" smtClean="0">
                          <a:solidFill>
                            <a:schemeClr val="tx1"/>
                          </a:solidFill>
                          <a:latin typeface="Arial" pitchFamily="34" charset="0"/>
                          <a:cs typeface="Arial" pitchFamily="34" charset="0"/>
                        </a:rPr>
                        <a:t>District Municipality</a:t>
                      </a:r>
                      <a:endParaRPr lang="en-US" sz="1200" dirty="0">
                        <a:solidFill>
                          <a:schemeClr val="tx1"/>
                        </a:solidFill>
                        <a:latin typeface="Arial" pitchFamily="34" charset="0"/>
                        <a:cs typeface="Arial" pitchFamily="34" charset="0"/>
                      </a:endParaRPr>
                    </a:p>
                  </a:txBody>
                  <a:tcPr marL="99057" marR="99057"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200" dirty="0" smtClean="0">
                          <a:solidFill>
                            <a:schemeClr val="tx1"/>
                          </a:solidFill>
                          <a:latin typeface="Arial" pitchFamily="34" charset="0"/>
                          <a:cs typeface="Arial" pitchFamily="34" charset="0"/>
                        </a:rPr>
                        <a:t>Offices</a:t>
                      </a:r>
                      <a:endParaRPr lang="en-US" sz="1200" dirty="0">
                        <a:solidFill>
                          <a:schemeClr val="tx1"/>
                        </a:solidFill>
                        <a:latin typeface="Arial" pitchFamily="34" charset="0"/>
                        <a:cs typeface="Arial" pitchFamily="34" charset="0"/>
                      </a:endParaRPr>
                    </a:p>
                  </a:txBody>
                  <a:tcPr marL="99057" marR="99057"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200" dirty="0" smtClean="0">
                          <a:solidFill>
                            <a:schemeClr val="tx1"/>
                          </a:solidFill>
                          <a:latin typeface="Arial" pitchFamily="34" charset="0"/>
                          <a:cs typeface="Arial" pitchFamily="34" charset="0"/>
                        </a:rPr>
                        <a:t>Personnel</a:t>
                      </a:r>
                      <a:endParaRPr lang="en-US" sz="1200" dirty="0">
                        <a:solidFill>
                          <a:schemeClr val="tx1"/>
                        </a:solidFill>
                        <a:latin typeface="Arial" pitchFamily="34" charset="0"/>
                        <a:cs typeface="Arial" pitchFamily="34" charset="0"/>
                      </a:endParaRPr>
                    </a:p>
                  </a:txBody>
                  <a:tcPr marL="99057" marR="99057" marT="45733" marB="45733"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latin typeface="Arial" pitchFamily="34" charset="0"/>
                          <a:cs typeface="Arial" pitchFamily="34" charset="0"/>
                        </a:rPr>
                        <a:t>Target  2016/17</a:t>
                      </a:r>
                      <a:endParaRPr lang="en-US" sz="1200" dirty="0" smtClean="0">
                        <a:solidFill>
                          <a:schemeClr val="tx1"/>
                        </a:solidFill>
                        <a:latin typeface="Arial" pitchFamily="34" charset="0"/>
                        <a:cs typeface="Arial" pitchFamily="34" charset="0"/>
                      </a:endParaRPr>
                    </a:p>
                  </a:txBody>
                  <a:tcPr marL="99057" marR="99057" marT="45733" marB="45733"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200" baseline="0" dirty="0" smtClean="0">
                          <a:solidFill>
                            <a:schemeClr val="tx1"/>
                          </a:solidFill>
                          <a:latin typeface="Arial" pitchFamily="34" charset="0"/>
                          <a:cs typeface="Arial" pitchFamily="34" charset="0"/>
                        </a:rPr>
                        <a:t>Actual 2016/17</a:t>
                      </a:r>
                      <a:endParaRPr lang="en-US" sz="1200" dirty="0">
                        <a:solidFill>
                          <a:schemeClr val="tx1"/>
                        </a:solidFill>
                        <a:latin typeface="Arial" pitchFamily="34" charset="0"/>
                        <a:cs typeface="Arial" pitchFamily="34" charset="0"/>
                      </a:endParaRPr>
                    </a:p>
                  </a:txBody>
                  <a:tcPr marL="99057" marR="99057" marT="45733" marB="45733"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Arial" pitchFamily="34" charset="0"/>
                          <a:cs typeface="Arial" pitchFamily="34" charset="0"/>
                        </a:rPr>
                        <a:t>Annual</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Arial" pitchFamily="34" charset="0"/>
                          <a:cs typeface="Arial" pitchFamily="34" charset="0"/>
                        </a:rPr>
                        <a:t>2017/18</a:t>
                      </a:r>
                    </a:p>
                  </a:txBody>
                  <a:tcPr marL="99057" marR="99057" marT="45733" marB="4573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Arial" pitchFamily="34" charset="0"/>
                          <a:cs typeface="Arial" pitchFamily="34" charset="0"/>
                        </a:rPr>
                        <a:t>Quarter 1 Target 2017/18</a:t>
                      </a:r>
                    </a:p>
                  </a:txBody>
                  <a:tcPr marL="99057" marR="99057" marT="45733" marB="45733"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Arial" pitchFamily="34" charset="0"/>
                          <a:cs typeface="Arial" pitchFamily="34" charset="0"/>
                        </a:rPr>
                        <a:t>Quarter 1 2017/18 Actual</a:t>
                      </a:r>
                      <a:r>
                        <a:rPr lang="en-US" sz="1200" b="1" baseline="0" dirty="0" smtClean="0">
                          <a:solidFill>
                            <a:schemeClr val="tx1"/>
                          </a:solidFill>
                          <a:latin typeface="Arial" pitchFamily="34" charset="0"/>
                          <a:cs typeface="Arial" pitchFamily="34" charset="0"/>
                        </a:rPr>
                        <a:t> </a:t>
                      </a:r>
                      <a:endParaRPr lang="en-US" sz="1200" b="1" dirty="0" smtClean="0">
                        <a:solidFill>
                          <a:schemeClr val="tx1"/>
                        </a:solidFill>
                        <a:latin typeface="Arial" pitchFamily="34" charset="0"/>
                        <a:cs typeface="Arial" pitchFamily="34" charset="0"/>
                      </a:endParaRPr>
                    </a:p>
                  </a:txBody>
                  <a:tcPr marL="99057" marR="99057"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08877">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100" dirty="0" smtClean="0">
                          <a:latin typeface="Arial" panose="020B0604020202020204" pitchFamily="34" charset="0"/>
                          <a:cs typeface="Arial" panose="020B0604020202020204" pitchFamily="34" charset="0"/>
                        </a:rPr>
                        <a:t>Ehlanzeni</a:t>
                      </a:r>
                      <a:endParaRPr lang="en-US" sz="1100" dirty="0">
                        <a:latin typeface="Arial" panose="020B0604020202020204" pitchFamily="34" charset="0"/>
                        <a:cs typeface="Arial" panose="020B0604020202020204" pitchFamily="34" charset="0"/>
                      </a:endParaRPr>
                    </a:p>
                  </a:txBody>
                  <a:tcPr marL="99052" marR="99052" marT="45721" marB="457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anose="020B0604020202020204" pitchFamily="34" charset="0"/>
                          <a:cs typeface="Arial" panose="020B0604020202020204" pitchFamily="34" charset="0"/>
                        </a:rPr>
                        <a:t>24</a:t>
                      </a:r>
                      <a:endParaRPr lang="en-US" sz="1100" dirty="0">
                        <a:latin typeface="Arial" panose="020B0604020202020204" pitchFamily="34" charset="0"/>
                        <a:cs typeface="Arial" panose="020B0604020202020204" pitchFamily="34" charset="0"/>
                      </a:endParaRPr>
                    </a:p>
                  </a:txBody>
                  <a:tcPr marL="99052" marR="99052" marT="45721" marB="457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itchFamily="34" charset="0"/>
                          <a:cs typeface="Arial" pitchFamily="34" charset="0"/>
                        </a:rPr>
                        <a:t>26</a:t>
                      </a:r>
                      <a:endParaRPr lang="en-US" sz="1100" dirty="0">
                        <a:latin typeface="Arial" pitchFamily="34" charset="0"/>
                        <a:cs typeface="Arial" pitchFamily="34" charset="0"/>
                      </a:endParaRPr>
                    </a:p>
                  </a:txBody>
                  <a:tcPr marL="99052" marR="99052"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25,837</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rgbClr val="FF0000"/>
                          </a:solidFill>
                          <a:effectLst/>
                          <a:latin typeface="Arial"/>
                        </a:rPr>
                        <a:t>25,201</a:t>
                      </a:r>
                      <a:endParaRPr lang="en-US" sz="1100" b="0" i="0" u="none" strike="noStrike" dirty="0">
                        <a:solidFill>
                          <a:srgbClr val="FF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26,594</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6,928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smtClean="0">
                          <a:solidFill>
                            <a:srgbClr val="FF0000"/>
                          </a:solidFill>
                          <a:effectLst/>
                          <a:latin typeface="Arial"/>
                        </a:rPr>
                        <a:t>6,238</a:t>
                      </a:r>
                      <a:endParaRPr lang="en-US" sz="1100" b="0" i="0" u="none" strike="noStrike" dirty="0">
                        <a:solidFill>
                          <a:srgbClr val="FF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08877">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100" dirty="0" smtClean="0">
                          <a:latin typeface="Arial" panose="020B0604020202020204" pitchFamily="34" charset="0"/>
                          <a:cs typeface="Arial" panose="020B0604020202020204" pitchFamily="34" charset="0"/>
                        </a:rPr>
                        <a:t>Nkangala</a:t>
                      </a:r>
                      <a:endParaRPr lang="en-US" sz="1100" dirty="0">
                        <a:latin typeface="Arial" panose="020B0604020202020204" pitchFamily="34" charset="0"/>
                        <a:cs typeface="Arial" panose="020B0604020202020204" pitchFamily="34" charset="0"/>
                      </a:endParaRPr>
                    </a:p>
                  </a:txBody>
                  <a:tcPr marL="99052" marR="99052" marT="45721" marB="457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anose="020B0604020202020204" pitchFamily="34" charset="0"/>
                          <a:cs typeface="Arial" panose="020B0604020202020204" pitchFamily="34" charset="0"/>
                        </a:rPr>
                        <a:t>18</a:t>
                      </a:r>
                      <a:endParaRPr lang="en-US" sz="1100" dirty="0">
                        <a:latin typeface="Arial" panose="020B0604020202020204" pitchFamily="34" charset="0"/>
                        <a:cs typeface="Arial" panose="020B0604020202020204" pitchFamily="34" charset="0"/>
                      </a:endParaRPr>
                    </a:p>
                  </a:txBody>
                  <a:tcPr marL="99052" marR="99052" marT="45721" marB="457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itchFamily="34" charset="0"/>
                          <a:cs typeface="Arial" pitchFamily="34" charset="0"/>
                        </a:rPr>
                        <a:t>19</a:t>
                      </a:r>
                      <a:endParaRPr lang="en-US" sz="1100" dirty="0">
                        <a:latin typeface="Arial" pitchFamily="34" charset="0"/>
                        <a:cs typeface="Arial" pitchFamily="34" charset="0"/>
                      </a:endParaRPr>
                    </a:p>
                  </a:txBody>
                  <a:tcPr marL="99052" marR="99052"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14,904</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rgbClr val="000000"/>
                          </a:solidFill>
                          <a:effectLst/>
                          <a:latin typeface="Arial"/>
                        </a:rPr>
                        <a:t>15,290</a:t>
                      </a:r>
                      <a:endParaRPr lang="en-US" sz="1100" b="0"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a:rPr>
                        <a:t>15,444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3,948</a:t>
                      </a:r>
                      <a:endParaRPr lang="en-US" sz="11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smtClean="0">
                          <a:solidFill>
                            <a:srgbClr val="000000"/>
                          </a:solidFill>
                          <a:effectLst/>
                          <a:latin typeface="Arial"/>
                        </a:rPr>
                        <a:t>4,152</a:t>
                      </a:r>
                      <a:endParaRPr lang="en-US" sz="1100" b="0"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81588">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100" dirty="0" err="1" smtClean="0">
                          <a:latin typeface="Arial" panose="020B0604020202020204" pitchFamily="34" charset="0"/>
                          <a:cs typeface="Arial" panose="020B0604020202020204" pitchFamily="34" charset="0"/>
                        </a:rPr>
                        <a:t>Gert</a:t>
                      </a:r>
                      <a:r>
                        <a:rPr lang="en-US" sz="1100" dirty="0" smtClean="0">
                          <a:latin typeface="Arial" panose="020B0604020202020204" pitchFamily="34" charset="0"/>
                          <a:cs typeface="Arial" panose="020B0604020202020204" pitchFamily="34" charset="0"/>
                        </a:rPr>
                        <a:t> </a:t>
                      </a:r>
                      <a:r>
                        <a:rPr lang="en-US" sz="1100" dirty="0" err="1" smtClean="0">
                          <a:latin typeface="Arial" panose="020B0604020202020204" pitchFamily="34" charset="0"/>
                          <a:cs typeface="Arial" panose="020B0604020202020204" pitchFamily="34" charset="0"/>
                        </a:rPr>
                        <a:t>Sibande</a:t>
                      </a:r>
                      <a:endParaRPr lang="en-US" sz="1100" dirty="0">
                        <a:latin typeface="Arial" panose="020B0604020202020204" pitchFamily="34" charset="0"/>
                        <a:cs typeface="Arial" panose="020B0604020202020204" pitchFamily="34" charset="0"/>
                      </a:endParaRPr>
                    </a:p>
                  </a:txBody>
                  <a:tcPr marL="99052" marR="99052" marT="45721" marB="457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anose="020B0604020202020204" pitchFamily="34" charset="0"/>
                          <a:cs typeface="Arial" panose="020B0604020202020204" pitchFamily="34" charset="0"/>
                        </a:rPr>
                        <a:t>22</a:t>
                      </a:r>
                    </a:p>
                  </a:txBody>
                  <a:tcPr marL="99052" marR="99052" marT="45721" marB="457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100" dirty="0" smtClean="0">
                          <a:latin typeface="Arial" pitchFamily="34" charset="0"/>
                          <a:cs typeface="Arial" pitchFamily="34" charset="0"/>
                        </a:rPr>
                        <a:t>18</a:t>
                      </a:r>
                      <a:endParaRPr lang="en-US" sz="1100" dirty="0">
                        <a:latin typeface="Arial" pitchFamily="34" charset="0"/>
                        <a:cs typeface="Arial" pitchFamily="34" charset="0"/>
                      </a:endParaRPr>
                    </a:p>
                  </a:txBody>
                  <a:tcPr marL="99052" marR="99052"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11,966</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rgbClr val="000000"/>
                          </a:solidFill>
                          <a:effectLst/>
                          <a:latin typeface="Arial"/>
                        </a:rPr>
                        <a:t>12,499</a:t>
                      </a:r>
                      <a:endParaRPr lang="en-US" sz="1100" b="0"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a:rPr>
                        <a:t>12,749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3,266</a:t>
                      </a:r>
                      <a:endParaRPr lang="en-US" sz="11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smtClean="0">
                          <a:solidFill>
                            <a:srgbClr val="000000"/>
                          </a:solidFill>
                          <a:effectLst/>
                          <a:latin typeface="Arial"/>
                        </a:rPr>
                        <a:t>3,297</a:t>
                      </a:r>
                      <a:endParaRPr lang="en-US" sz="1100" b="0"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58863">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200" b="1" dirty="0" smtClean="0">
                          <a:latin typeface="Arial" pitchFamily="34" charset="0"/>
                          <a:cs typeface="Arial" pitchFamily="34" charset="0"/>
                        </a:rPr>
                        <a:t>TOTAL</a:t>
                      </a:r>
                      <a:endParaRPr lang="en-US" sz="1200" b="1" dirty="0">
                        <a:latin typeface="Arial" pitchFamily="34" charset="0"/>
                        <a:cs typeface="Arial" pitchFamily="34" charset="0"/>
                      </a:endParaRPr>
                    </a:p>
                  </a:txBody>
                  <a:tcPr marL="99052" marR="99052" marT="45721" marB="457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b="1" dirty="0" smtClean="0">
                          <a:latin typeface="+mn-lt"/>
                          <a:cs typeface="Arial" pitchFamily="34" charset="0"/>
                        </a:rPr>
                        <a:t>64</a:t>
                      </a:r>
                      <a:endParaRPr lang="en-US" sz="1200" b="1" dirty="0">
                        <a:latin typeface="+mn-lt"/>
                        <a:cs typeface="Arial" pitchFamily="34" charset="0"/>
                      </a:endParaRPr>
                    </a:p>
                  </a:txBody>
                  <a:tcPr marL="99052" marR="99052" marT="45721" marB="457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b="1" dirty="0" smtClean="0">
                          <a:latin typeface="+mn-lt"/>
                          <a:cs typeface="Arial" pitchFamily="34" charset="0"/>
                        </a:rPr>
                        <a:t>63</a:t>
                      </a:r>
                      <a:endParaRPr lang="en-US" sz="1200" b="1" dirty="0">
                        <a:latin typeface="+mn-lt"/>
                        <a:cs typeface="Arial" pitchFamily="34" charset="0"/>
                      </a:endParaRPr>
                    </a:p>
                  </a:txBody>
                  <a:tcPr marL="99052" marR="99052"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algn="ctr" fontAlgn="ctr"/>
                      <a:r>
                        <a:rPr lang="en-US" sz="1100" b="1" i="0" u="none" strike="noStrike" dirty="0" smtClean="0">
                          <a:solidFill>
                            <a:srgbClr val="000000"/>
                          </a:solidFill>
                          <a:effectLst/>
                          <a:latin typeface="Arial"/>
                        </a:rPr>
                        <a:t>52,707</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algn="ctr" fontAlgn="b"/>
                      <a:r>
                        <a:rPr lang="en-US" sz="1100" b="1" i="0" u="none" strike="noStrike" dirty="0" smtClean="0">
                          <a:solidFill>
                            <a:srgbClr val="000000"/>
                          </a:solidFill>
                          <a:effectLst/>
                          <a:latin typeface="Arial"/>
                        </a:rPr>
                        <a:t>52,990</a:t>
                      </a:r>
                      <a:endParaRPr lang="en-US" sz="1100" b="1"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algn="ctr" fontAlgn="ctr"/>
                      <a:r>
                        <a:rPr lang="en-US" sz="1100" b="1" i="0" u="none" strike="noStrike" dirty="0" smtClean="0">
                          <a:solidFill>
                            <a:srgbClr val="000000"/>
                          </a:solidFill>
                          <a:effectLst/>
                          <a:latin typeface="Arial"/>
                        </a:rPr>
                        <a:t>54,787</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algn="ctr" fontAlgn="ctr"/>
                      <a:r>
                        <a:rPr lang="en-US" sz="1100" b="1" i="0" u="none" strike="noStrike" dirty="0" smtClean="0">
                          <a:solidFill>
                            <a:srgbClr val="000000"/>
                          </a:solidFill>
                          <a:effectLst/>
                          <a:latin typeface="Arial"/>
                        </a:rPr>
                        <a:t>14,142</a:t>
                      </a:r>
                      <a:endParaRPr lang="en-US" sz="11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algn="ctr" fontAlgn="ctr"/>
                      <a:r>
                        <a:rPr lang="en-US" sz="1100" b="1" i="0" u="none" strike="noStrike" dirty="0" smtClean="0">
                          <a:solidFill>
                            <a:srgbClr val="FF0000"/>
                          </a:solidFill>
                          <a:effectLst/>
                          <a:latin typeface="Arial"/>
                        </a:rPr>
                        <a:t>13,687</a:t>
                      </a:r>
                      <a:endParaRPr lang="en-US" sz="1100" b="1" i="0" u="none" strike="noStrike" dirty="0">
                        <a:solidFill>
                          <a:srgbClr val="FF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r>
            </a:tbl>
          </a:graphicData>
        </a:graphic>
      </p:graphicFrame>
      <p:sp>
        <p:nvSpPr>
          <p:cNvPr id="7" name="Rectangle 2"/>
          <p:cNvSpPr txBox="1">
            <a:spLocks noChangeArrowheads="1"/>
          </p:cNvSpPr>
          <p:nvPr/>
        </p:nvSpPr>
        <p:spPr>
          <a:xfrm>
            <a:off x="306437" y="2480481"/>
            <a:ext cx="8915400" cy="2286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000" dirty="0" smtClean="0">
                <a:latin typeface="Arial" panose="020B0604020202020204" pitchFamily="34" charset="0"/>
                <a:cs typeface="Arial" panose="020B0604020202020204" pitchFamily="34" charset="0"/>
              </a:rPr>
              <a:t>Offices include: Large, Medium and Small Offices</a:t>
            </a:r>
            <a:r>
              <a:rPr lang="en-US" sz="1000" dirty="0" smtClean="0">
                <a:solidFill>
                  <a:srgbClr val="FF0000"/>
                </a:solidFill>
                <a:latin typeface="Arial" panose="020B0604020202020204" pitchFamily="34" charset="0"/>
                <a:cs typeface="Arial" panose="020B0604020202020204" pitchFamily="34" charset="0"/>
              </a:rPr>
              <a:t> </a:t>
            </a:r>
          </a:p>
        </p:txBody>
      </p:sp>
      <p:graphicFrame>
        <p:nvGraphicFramePr>
          <p:cNvPr id="10" name="Table 9"/>
          <p:cNvGraphicFramePr>
            <a:graphicFrameLocks noGrp="1"/>
          </p:cNvGraphicFramePr>
          <p:nvPr>
            <p:extLst>
              <p:ext uri="{D42A27DB-BD31-4B8C-83A1-F6EECF244321}">
                <p14:modId xmlns:p14="http://schemas.microsoft.com/office/powerpoint/2010/main" val="345530469"/>
              </p:ext>
            </p:extLst>
          </p:nvPr>
        </p:nvGraphicFramePr>
        <p:xfrm>
          <a:off x="306437" y="3615314"/>
          <a:ext cx="9328149" cy="1846066"/>
        </p:xfrm>
        <a:graphic>
          <a:graphicData uri="http://schemas.openxmlformats.org/drawingml/2006/table">
            <a:tbl>
              <a:tblPr firstRow="1" bandRow="1"/>
              <a:tblGrid>
                <a:gridCol w="1838027"/>
                <a:gridCol w="1366402"/>
                <a:gridCol w="1530930"/>
                <a:gridCol w="1530930"/>
                <a:gridCol w="1530930"/>
                <a:gridCol w="1530930"/>
              </a:tblGrid>
              <a:tr h="572402">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200" dirty="0" smtClean="0">
                          <a:solidFill>
                            <a:schemeClr val="tx1"/>
                          </a:solidFill>
                          <a:latin typeface="Arial" pitchFamily="34" charset="0"/>
                          <a:cs typeface="Arial" pitchFamily="34" charset="0"/>
                        </a:rPr>
                        <a:t>District Municipality</a:t>
                      </a:r>
                      <a:endParaRPr lang="en-US" sz="1200" dirty="0">
                        <a:solidFill>
                          <a:schemeClr val="tx1"/>
                        </a:solidFill>
                        <a:latin typeface="Arial" pitchFamily="34" charset="0"/>
                        <a:cs typeface="Arial" pitchFamily="34" charset="0"/>
                      </a:endParaRPr>
                    </a:p>
                  </a:txBody>
                  <a:tcPr marL="99057" marR="99057" marT="45733" marB="45733"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latin typeface="Arial" pitchFamily="34" charset="0"/>
                          <a:cs typeface="Arial" pitchFamily="34" charset="0"/>
                        </a:rPr>
                        <a:t>Target  2016/17</a:t>
                      </a:r>
                      <a:endParaRPr lang="en-US" sz="1200" dirty="0" smtClean="0">
                        <a:solidFill>
                          <a:schemeClr val="tx1"/>
                        </a:solidFill>
                        <a:latin typeface="Arial" pitchFamily="34" charset="0"/>
                        <a:cs typeface="Arial" pitchFamily="34" charset="0"/>
                      </a:endParaRPr>
                    </a:p>
                  </a:txBody>
                  <a:tcPr marL="99057" marR="99057" marT="45733" marB="45733"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200" baseline="0" dirty="0" smtClean="0">
                          <a:solidFill>
                            <a:schemeClr val="tx1"/>
                          </a:solidFill>
                          <a:latin typeface="Arial" pitchFamily="34" charset="0"/>
                          <a:cs typeface="Arial" pitchFamily="34" charset="0"/>
                        </a:rPr>
                        <a:t>Actual 2016/17</a:t>
                      </a:r>
                      <a:endParaRPr lang="en-US" sz="1200" dirty="0">
                        <a:solidFill>
                          <a:schemeClr val="tx1"/>
                        </a:solidFill>
                        <a:latin typeface="Arial" pitchFamily="34" charset="0"/>
                        <a:cs typeface="Arial" pitchFamily="34" charset="0"/>
                      </a:endParaRPr>
                    </a:p>
                  </a:txBody>
                  <a:tcPr marL="99057" marR="99057" marT="45733" marB="45733"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Arial" pitchFamily="34" charset="0"/>
                          <a:cs typeface="Arial" pitchFamily="34" charset="0"/>
                        </a:rPr>
                        <a:t>Annual Target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Arial" pitchFamily="34" charset="0"/>
                          <a:cs typeface="Arial" pitchFamily="34" charset="0"/>
                        </a:rPr>
                        <a:t>2017/18</a:t>
                      </a:r>
                    </a:p>
                  </a:txBody>
                  <a:tcPr marL="99057" marR="99057" marT="45733" marB="4573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Arial" pitchFamily="34" charset="0"/>
                          <a:cs typeface="Arial" pitchFamily="34" charset="0"/>
                        </a:rPr>
                        <a:t>Quarter 1 Target 2017/18</a:t>
                      </a:r>
                    </a:p>
                  </a:txBody>
                  <a:tcPr marL="99057" marR="99057" marT="45733" marB="45733"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Arial" pitchFamily="34" charset="0"/>
                          <a:cs typeface="Arial" pitchFamily="34" charset="0"/>
                        </a:rPr>
                        <a:t>Quarter 1 2017/18 Actual</a:t>
                      </a:r>
                      <a:r>
                        <a:rPr lang="en-US" sz="1200" b="1" baseline="0" dirty="0" smtClean="0">
                          <a:solidFill>
                            <a:schemeClr val="tx1"/>
                          </a:solidFill>
                          <a:latin typeface="Arial" pitchFamily="34" charset="0"/>
                          <a:cs typeface="Arial" pitchFamily="34" charset="0"/>
                        </a:rPr>
                        <a:t> </a:t>
                      </a:r>
                      <a:endParaRPr lang="en-US" sz="1200" b="1" dirty="0" smtClean="0">
                        <a:solidFill>
                          <a:schemeClr val="tx1"/>
                        </a:solidFill>
                        <a:latin typeface="Arial" pitchFamily="34" charset="0"/>
                        <a:cs typeface="Arial" pitchFamily="34" charset="0"/>
                      </a:endParaRPr>
                    </a:p>
                  </a:txBody>
                  <a:tcPr marL="99057" marR="99057"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08877">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100" dirty="0" smtClean="0">
                          <a:latin typeface="Arial" panose="020B0604020202020204" pitchFamily="34" charset="0"/>
                          <a:cs typeface="Arial" panose="020B0604020202020204" pitchFamily="34" charset="0"/>
                        </a:rPr>
                        <a:t>Ehlanzeni</a:t>
                      </a:r>
                      <a:endParaRPr lang="en-US" sz="1100" dirty="0">
                        <a:latin typeface="Arial" panose="020B0604020202020204" pitchFamily="34" charset="0"/>
                        <a:cs typeface="Arial" panose="020B0604020202020204" pitchFamily="34" charset="0"/>
                      </a:endParaRPr>
                    </a:p>
                  </a:txBody>
                  <a:tcPr marL="99052" marR="99052"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32,315</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rgbClr val="FF0000"/>
                          </a:solidFill>
                          <a:effectLst/>
                          <a:latin typeface="Arial"/>
                        </a:rPr>
                        <a:t>30,793</a:t>
                      </a:r>
                      <a:endParaRPr lang="en-US" sz="1100" b="0" i="0" u="none" strike="noStrike" dirty="0">
                        <a:solidFill>
                          <a:srgbClr val="FF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a:rPr>
                        <a:t>31,565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8,185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smtClean="0">
                          <a:solidFill>
                            <a:srgbClr val="000000"/>
                          </a:solidFill>
                          <a:effectLst/>
                          <a:latin typeface="Arial"/>
                        </a:rPr>
                        <a:t>8,256</a:t>
                      </a:r>
                      <a:endParaRPr lang="en-US" sz="1100" b="0"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08877">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100" dirty="0" smtClean="0">
                          <a:latin typeface="Arial" panose="020B0604020202020204" pitchFamily="34" charset="0"/>
                          <a:cs typeface="Arial" panose="020B0604020202020204" pitchFamily="34" charset="0"/>
                        </a:rPr>
                        <a:t>Nkangala</a:t>
                      </a:r>
                      <a:endParaRPr lang="en-US" sz="1100" dirty="0">
                        <a:latin typeface="Arial" panose="020B0604020202020204" pitchFamily="34" charset="0"/>
                        <a:cs typeface="Arial" panose="020B0604020202020204" pitchFamily="34" charset="0"/>
                      </a:endParaRPr>
                    </a:p>
                  </a:txBody>
                  <a:tcPr marL="99052" marR="99052"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15,895</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rgbClr val="FF0000"/>
                          </a:solidFill>
                          <a:effectLst/>
                          <a:latin typeface="Arial"/>
                        </a:rPr>
                        <a:t>15,297</a:t>
                      </a:r>
                      <a:endParaRPr lang="en-US" sz="1100" b="0" i="0" u="none" strike="noStrike" dirty="0">
                        <a:solidFill>
                          <a:srgbClr val="FF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a:rPr>
                        <a:t>15,447</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3,951</a:t>
                      </a:r>
                      <a:endParaRPr lang="en-US" sz="11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smtClean="0">
                          <a:solidFill>
                            <a:srgbClr val="000000"/>
                          </a:solidFill>
                          <a:effectLst/>
                          <a:latin typeface="Arial"/>
                        </a:rPr>
                        <a:t>4,153</a:t>
                      </a:r>
                      <a:endParaRPr lang="en-US" sz="1100" b="0"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81588">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100" dirty="0" err="1" smtClean="0">
                          <a:latin typeface="Arial" panose="020B0604020202020204" pitchFamily="34" charset="0"/>
                          <a:cs typeface="Arial" panose="020B0604020202020204" pitchFamily="34" charset="0"/>
                        </a:rPr>
                        <a:t>Gert</a:t>
                      </a:r>
                      <a:r>
                        <a:rPr lang="en-US" sz="1100" dirty="0" smtClean="0">
                          <a:latin typeface="Arial" panose="020B0604020202020204" pitchFamily="34" charset="0"/>
                          <a:cs typeface="Arial" panose="020B0604020202020204" pitchFamily="34" charset="0"/>
                        </a:rPr>
                        <a:t> </a:t>
                      </a:r>
                      <a:r>
                        <a:rPr lang="en-US" sz="1100" dirty="0" err="1" smtClean="0">
                          <a:latin typeface="Arial" panose="020B0604020202020204" pitchFamily="34" charset="0"/>
                          <a:cs typeface="Arial" panose="020B0604020202020204" pitchFamily="34" charset="0"/>
                        </a:rPr>
                        <a:t>Sibande</a:t>
                      </a:r>
                      <a:endParaRPr lang="en-US" sz="1100" dirty="0">
                        <a:latin typeface="Arial" panose="020B0604020202020204" pitchFamily="34" charset="0"/>
                        <a:cs typeface="Arial" panose="020B0604020202020204" pitchFamily="34" charset="0"/>
                      </a:endParaRPr>
                    </a:p>
                  </a:txBody>
                  <a:tcPr marL="99052" marR="99052"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14,046</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rgbClr val="000000"/>
                          </a:solidFill>
                          <a:effectLst/>
                          <a:latin typeface="Arial"/>
                        </a:rPr>
                        <a:t>14,248</a:t>
                      </a:r>
                      <a:endParaRPr lang="en-US" sz="1100" b="0"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a:rPr>
                        <a:t>14,386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smtClean="0">
                          <a:solidFill>
                            <a:srgbClr val="000000"/>
                          </a:solidFill>
                          <a:effectLst/>
                          <a:latin typeface="Arial"/>
                        </a:rPr>
                        <a:t>3,649</a:t>
                      </a:r>
                      <a:endParaRPr lang="en-US" sz="11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smtClean="0">
                          <a:solidFill>
                            <a:srgbClr val="000000"/>
                          </a:solidFill>
                          <a:effectLst/>
                          <a:latin typeface="Arial"/>
                        </a:rPr>
                        <a:t>3,843</a:t>
                      </a:r>
                      <a:endParaRPr lang="en-US" sz="1100" b="0"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58863">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200" b="1" dirty="0" smtClean="0">
                          <a:latin typeface="Arial" pitchFamily="34" charset="0"/>
                          <a:cs typeface="Arial" pitchFamily="34" charset="0"/>
                        </a:rPr>
                        <a:t>TOTAL</a:t>
                      </a:r>
                      <a:endParaRPr lang="en-US" sz="1200" b="1" dirty="0">
                        <a:latin typeface="Arial" pitchFamily="34" charset="0"/>
                        <a:cs typeface="Arial" pitchFamily="34" charset="0"/>
                      </a:endParaRPr>
                    </a:p>
                  </a:txBody>
                  <a:tcPr marL="99052" marR="99052" marT="45721" marB="4572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algn="ctr" fontAlgn="ctr"/>
                      <a:r>
                        <a:rPr lang="en-US" sz="1100" b="1" i="0" u="none" strike="noStrike" dirty="0" smtClean="0">
                          <a:solidFill>
                            <a:srgbClr val="000000"/>
                          </a:solidFill>
                          <a:effectLst/>
                          <a:latin typeface="Arial"/>
                        </a:rPr>
                        <a:t>62,256</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algn="ctr" fontAlgn="b"/>
                      <a:r>
                        <a:rPr lang="en-US" sz="1100" b="1" i="0" u="none" strike="noStrike" dirty="0" smtClean="0">
                          <a:solidFill>
                            <a:srgbClr val="FF0000"/>
                          </a:solidFill>
                          <a:effectLst/>
                          <a:latin typeface="Arial"/>
                        </a:rPr>
                        <a:t>60,338</a:t>
                      </a:r>
                      <a:endParaRPr lang="en-US" sz="1100" b="1" i="0" u="none" strike="noStrike" dirty="0">
                        <a:solidFill>
                          <a:srgbClr val="FF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algn="ctr" fontAlgn="ctr"/>
                      <a:r>
                        <a:rPr lang="en-US" sz="1100" b="1" i="0" u="none" strike="noStrike" dirty="0" smtClean="0">
                          <a:solidFill>
                            <a:srgbClr val="000000"/>
                          </a:solidFill>
                          <a:effectLst/>
                          <a:latin typeface="Arial"/>
                        </a:rPr>
                        <a:t>61,398</a:t>
                      </a:r>
                      <a:endParaRPr lang="en-US" sz="1100" b="1"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algn="ctr" fontAlgn="ctr"/>
                      <a:r>
                        <a:rPr lang="en-US" sz="1100" b="1" i="0" u="none" strike="noStrike" dirty="0" smtClean="0">
                          <a:solidFill>
                            <a:srgbClr val="000000"/>
                          </a:solidFill>
                          <a:effectLst/>
                          <a:latin typeface="Arial"/>
                        </a:rPr>
                        <a:t>15,785</a:t>
                      </a:r>
                      <a:endParaRPr lang="en-US" sz="1100" b="1"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p>
                      <a:pPr algn="ctr" fontAlgn="ctr"/>
                      <a:r>
                        <a:rPr lang="en-US" sz="1100" b="1" i="0" u="none" strike="noStrike" dirty="0" smtClean="0">
                          <a:solidFill>
                            <a:srgbClr val="000000"/>
                          </a:solidFill>
                          <a:effectLst/>
                          <a:latin typeface="Arial"/>
                        </a:rPr>
                        <a:t>16,252</a:t>
                      </a:r>
                      <a:endParaRPr lang="en-US" sz="1100" b="1"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r>
            </a:tbl>
          </a:graphicData>
        </a:graphic>
      </p:graphicFrame>
      <p:sp>
        <p:nvSpPr>
          <p:cNvPr id="11" name="Rectangle 2"/>
          <p:cNvSpPr txBox="1">
            <a:spLocks noChangeArrowheads="1"/>
          </p:cNvSpPr>
          <p:nvPr/>
        </p:nvSpPr>
        <p:spPr>
          <a:xfrm>
            <a:off x="306437" y="3145809"/>
            <a:ext cx="8915400" cy="2286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Arial" panose="020B0604020202020204" pitchFamily="34" charset="0"/>
                <a:cs typeface="Arial" panose="020B0604020202020204" pitchFamily="34" charset="0"/>
              </a:rPr>
              <a:t>OFFICES AND HEALTH FACILITIES: BIRTH STATISTICS </a:t>
            </a:r>
          </a:p>
        </p:txBody>
      </p:sp>
      <p:sp>
        <p:nvSpPr>
          <p:cNvPr id="8" name="TextBox 7"/>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22</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705370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52400"/>
            <a:ext cx="8915400" cy="228600"/>
          </a:xfrm>
        </p:spPr>
        <p:txBody>
          <a:bodyPr>
            <a:noAutofit/>
          </a:bodyPr>
          <a:lstStyle/>
          <a:p>
            <a:r>
              <a:rPr lang="en-US" sz="2000" b="1" dirty="0" smtClean="0">
                <a:latin typeface="Arial" panose="020B0604020202020204" pitchFamily="34" charset="0"/>
                <a:cs typeface="Arial" panose="020B0604020202020204" pitchFamily="34" charset="0"/>
              </a:rPr>
              <a:t>INTERVENTIONS IDENTIFIED ON BIRTH REGISTRATION TARGET </a:t>
            </a:r>
          </a:p>
        </p:txBody>
      </p:sp>
      <p:graphicFrame>
        <p:nvGraphicFramePr>
          <p:cNvPr id="3" name="Table 2"/>
          <p:cNvGraphicFramePr>
            <a:graphicFrameLocks noGrp="1"/>
          </p:cNvGraphicFramePr>
          <p:nvPr>
            <p:extLst>
              <p:ext uri="{D42A27DB-BD31-4B8C-83A1-F6EECF244321}">
                <p14:modId xmlns:p14="http://schemas.microsoft.com/office/powerpoint/2010/main" val="1801557683"/>
              </p:ext>
            </p:extLst>
          </p:nvPr>
        </p:nvGraphicFramePr>
        <p:xfrm>
          <a:off x="263129" y="495301"/>
          <a:ext cx="9353946" cy="4912269"/>
        </p:xfrm>
        <a:graphic>
          <a:graphicData uri="http://schemas.openxmlformats.org/drawingml/2006/table">
            <a:tbl>
              <a:tblPr firstRow="1" bandRow="1"/>
              <a:tblGrid>
                <a:gridCol w="3117982"/>
                <a:gridCol w="3117982"/>
                <a:gridCol w="3117982"/>
              </a:tblGrid>
              <a:tr h="233099">
                <a:tc gridSpan="3">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600" dirty="0" smtClean="0">
                          <a:solidFill>
                            <a:schemeClr val="tx1"/>
                          </a:solidFill>
                          <a:latin typeface="Arial" pitchFamily="34" charset="0"/>
                          <a:cs typeface="Arial" pitchFamily="34" charset="0"/>
                        </a:rPr>
                        <a:t>Interventions</a:t>
                      </a:r>
                      <a:endParaRPr lang="en-US" sz="16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45032">
                <a:tc gridSpan="3">
                  <a:txBody>
                    <a:bodyPr/>
                    <a:lstStyle/>
                    <a:p>
                      <a:pPr algn="ctr"/>
                      <a:r>
                        <a:rPr lang="en-US" sz="1400" b="1" dirty="0" smtClean="0">
                          <a:solidFill>
                            <a:schemeClr val="tx1"/>
                          </a:solidFill>
                          <a:latin typeface="Arial" pitchFamily="34" charset="0"/>
                          <a:cs typeface="Arial" pitchFamily="34" charset="0"/>
                        </a:rPr>
                        <a:t>PERFORMANCE IMPROVEMENT PLAN: BIRTHS</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400" b="1" dirty="0">
                        <a:solidFill>
                          <a:schemeClr val="tx1"/>
                        </a:solidFill>
                      </a:endParaRPr>
                    </a:p>
                  </a:txBody>
                  <a:tcPr marL="91436" marR="91436" marT="45723" marB="457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txBody>
                  <a:tcPr marL="91436" marR="91436" marT="45723" marB="457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95785">
                <a:tc>
                  <a:txBody>
                    <a:bodyPr/>
                    <a:lstStyle/>
                    <a:p>
                      <a:pPr algn="ctr"/>
                      <a:r>
                        <a:rPr lang="en-US" sz="1400" b="1" dirty="0" smtClean="0">
                          <a:solidFill>
                            <a:schemeClr val="tx1"/>
                          </a:solidFill>
                          <a:latin typeface="Arial" pitchFamily="34" charset="0"/>
                          <a:cs typeface="Arial" pitchFamily="34" charset="0"/>
                        </a:rPr>
                        <a:t>STRATEGIES</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dirty="0" smtClean="0">
                          <a:solidFill>
                            <a:schemeClr val="tx1"/>
                          </a:solidFill>
                          <a:latin typeface="Arial" pitchFamily="34" charset="0"/>
                          <a:cs typeface="Arial" pitchFamily="34" charset="0"/>
                        </a:rPr>
                        <a:t>ACTIONS PER STRATEGY</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IMPACT / ANTICIPATED</a:t>
                      </a:r>
                      <a:r>
                        <a:rPr lang="en-US" sz="1400" b="1" baseline="0" dirty="0" smtClean="0">
                          <a:solidFill>
                            <a:schemeClr val="tx1"/>
                          </a:solidFill>
                          <a:latin typeface="Arial" pitchFamily="34" charset="0"/>
                          <a:cs typeface="Arial" pitchFamily="34" charset="0"/>
                        </a:rPr>
                        <a:t> IMPACT</a:t>
                      </a:r>
                      <a:endParaRPr lang="en-US" sz="1400" b="1" dirty="0" smtClean="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610436">
                <a:tc>
                  <a:txBody>
                    <a:bodyPr/>
                    <a:lstStyle/>
                    <a:p>
                      <a:pPr marL="0" marR="0" indent="0" algn="just">
                        <a:lnSpc>
                          <a:spcPct val="100000"/>
                        </a:lnSpc>
                        <a:spcBef>
                          <a:spcPts val="0"/>
                        </a:spcBef>
                        <a:spcAft>
                          <a:spcPts val="0"/>
                        </a:spcAft>
                        <a:buFont typeface="Arial" pitchFamily="34" charset="0"/>
                        <a:buNone/>
                      </a:pPr>
                      <a:r>
                        <a:rPr lang="en-US" sz="1400" b="0" dirty="0" smtClean="0">
                          <a:effectLst/>
                          <a:latin typeface="Arial" pitchFamily="34" charset="0"/>
                          <a:ea typeface="Calibri"/>
                          <a:cs typeface="Arial" pitchFamily="34" charset="0"/>
                        </a:rPr>
                        <a:t>Stakeholder</a:t>
                      </a:r>
                      <a:r>
                        <a:rPr lang="en-US" sz="1400" b="0" baseline="0" dirty="0" smtClean="0">
                          <a:effectLst/>
                          <a:latin typeface="Arial" pitchFamily="34" charset="0"/>
                          <a:ea typeface="Calibri"/>
                          <a:cs typeface="Arial" pitchFamily="34" charset="0"/>
                        </a:rPr>
                        <a:t> forums</a:t>
                      </a:r>
                      <a:endParaRPr lang="en-US" sz="1400" b="0" dirty="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a:lnSpc>
                          <a:spcPct val="100000"/>
                        </a:lnSpc>
                        <a:spcBef>
                          <a:spcPts val="0"/>
                        </a:spcBef>
                        <a:spcAft>
                          <a:spcPts val="0"/>
                        </a:spcAft>
                        <a:buFont typeface="Arial" pitchFamily="34" charset="0"/>
                        <a:buChar char="•"/>
                      </a:pPr>
                      <a:r>
                        <a:rPr lang="en-US" sz="1400" dirty="0" smtClean="0">
                          <a:effectLst/>
                          <a:latin typeface="Arial" pitchFamily="34" charset="0"/>
                          <a:ea typeface="Calibri"/>
                          <a:cs typeface="Arial" pitchFamily="34" charset="0"/>
                        </a:rPr>
                        <a:t>Standing point on agenda</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algn="just">
                        <a:lnSpc>
                          <a:spcPct val="100000"/>
                        </a:lnSpc>
                        <a:buFont typeface="Arial" pitchFamily="34" charset="0"/>
                        <a:buChar char="•"/>
                      </a:pPr>
                      <a:r>
                        <a:rPr lang="en-US" sz="1400" dirty="0" smtClean="0">
                          <a:latin typeface="Arial" pitchFamily="34" charset="0"/>
                          <a:cs typeface="Arial" pitchFamily="34" charset="0"/>
                        </a:rPr>
                        <a:t>Increas</a:t>
                      </a:r>
                      <a:r>
                        <a:rPr lang="en-US" sz="1400" baseline="0" dirty="0" smtClean="0">
                          <a:latin typeface="Arial" pitchFamily="34" charset="0"/>
                          <a:cs typeface="Arial" pitchFamily="34" charset="0"/>
                        </a:rPr>
                        <a:t>e in birth registration within 30 days</a:t>
                      </a:r>
                    </a:p>
                    <a:p>
                      <a:pPr marL="285750" indent="-285750" algn="just">
                        <a:lnSpc>
                          <a:spcPct val="100000"/>
                        </a:lnSpc>
                        <a:buFont typeface="Arial" pitchFamily="34" charset="0"/>
                        <a:buChar char="•"/>
                      </a:pPr>
                      <a:r>
                        <a:rPr lang="en-US" sz="1400" baseline="0" dirty="0" smtClean="0">
                          <a:latin typeface="Arial" pitchFamily="34" charset="0"/>
                          <a:cs typeface="Arial" pitchFamily="34" charset="0"/>
                        </a:rPr>
                        <a:t>Reducing LRB’s</a:t>
                      </a:r>
                    </a:p>
                    <a:p>
                      <a:pPr marL="285750" indent="-285750" algn="just">
                        <a:lnSpc>
                          <a:spcPct val="100000"/>
                        </a:lnSpc>
                        <a:buFont typeface="Arial" pitchFamily="34" charset="0"/>
                        <a:buChar char="•"/>
                      </a:pPr>
                      <a:r>
                        <a:rPr lang="en-US" sz="1400" baseline="0" dirty="0" smtClean="0">
                          <a:latin typeface="Arial" pitchFamily="34" charset="0"/>
                          <a:cs typeface="Arial" pitchFamily="34" charset="0"/>
                        </a:rPr>
                        <a:t>Awareness and understanding by communities about the stringent measures that were implemented for LRB’s</a:t>
                      </a:r>
                      <a:endParaRPr lang="en-US" sz="1400" dirty="0">
                        <a:latin typeface="Arial" pitchFamily="34" charset="0"/>
                        <a:cs typeface="Arial" pitchFamily="34" charset="0"/>
                      </a:endParaRPr>
                    </a:p>
                  </a:txBody>
                  <a:tcPr marL="91436" marR="91436" marT="48156" marB="481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844019">
                <a:tc>
                  <a:txBody>
                    <a:bodyPr/>
                    <a:lstStyle/>
                    <a:p>
                      <a:pPr marL="0" marR="0" indent="0" algn="l">
                        <a:lnSpc>
                          <a:spcPct val="100000"/>
                        </a:lnSpc>
                        <a:spcBef>
                          <a:spcPts val="0"/>
                        </a:spcBef>
                        <a:spcAft>
                          <a:spcPts val="0"/>
                        </a:spcAft>
                        <a:buFont typeface="Arial" pitchFamily="34" charset="0"/>
                        <a:buNone/>
                      </a:pPr>
                      <a:r>
                        <a:rPr lang="en-US" sz="1400" b="0" dirty="0" smtClean="0">
                          <a:effectLst/>
                          <a:latin typeface="Arial" pitchFamily="34" charset="0"/>
                          <a:ea typeface="Calibri"/>
                          <a:cs typeface="Arial" pitchFamily="34" charset="0"/>
                        </a:rPr>
                        <a:t>Distribution and displaying of pamphlets</a:t>
                      </a:r>
                      <a:endParaRPr lang="en-US" sz="1400" b="0" dirty="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a:lnSpc>
                          <a:spcPct val="100000"/>
                        </a:lnSpc>
                        <a:spcBef>
                          <a:spcPts val="0"/>
                        </a:spcBef>
                        <a:spcAft>
                          <a:spcPts val="0"/>
                        </a:spcAft>
                        <a:buFont typeface="Arial" pitchFamily="34" charset="0"/>
                        <a:buChar char="•"/>
                      </a:pPr>
                      <a:r>
                        <a:rPr lang="en-US" sz="1400" baseline="0" dirty="0" smtClean="0">
                          <a:effectLst/>
                          <a:latin typeface="Arial" pitchFamily="34" charset="0"/>
                          <a:ea typeface="Calibri"/>
                          <a:cs typeface="Arial" pitchFamily="34" charset="0"/>
                        </a:rPr>
                        <a:t>Distribution at taxi ranks, shops, malls, </a:t>
                      </a:r>
                      <a:r>
                        <a:rPr lang="en-US" sz="1400" baseline="0" dirty="0" err="1" smtClean="0">
                          <a:effectLst/>
                          <a:latin typeface="Arial" pitchFamily="34" charset="0"/>
                          <a:ea typeface="Calibri"/>
                          <a:cs typeface="Arial" pitchFamily="34" charset="0"/>
                        </a:rPr>
                        <a:t>imbizo’s</a:t>
                      </a:r>
                      <a:r>
                        <a:rPr lang="en-US" sz="1400" baseline="0" dirty="0" smtClean="0">
                          <a:effectLst/>
                          <a:latin typeface="Arial" pitchFamily="34" charset="0"/>
                          <a:ea typeface="Calibri"/>
                          <a:cs typeface="Arial" pitchFamily="34" charset="0"/>
                        </a:rPr>
                        <a:t>, meetings, schools </a:t>
                      </a:r>
                      <a:r>
                        <a:rPr lang="en-US" sz="1400" baseline="0" dirty="0" err="1" smtClean="0">
                          <a:effectLst/>
                          <a:latin typeface="Arial" pitchFamily="34" charset="0"/>
                          <a:ea typeface="Calibri"/>
                          <a:cs typeface="Arial" pitchFamily="34" charset="0"/>
                        </a:rPr>
                        <a:t>etc</a:t>
                      </a:r>
                      <a:r>
                        <a:rPr lang="en-US" sz="1400" baseline="0" dirty="0" smtClean="0">
                          <a:effectLst/>
                          <a:latin typeface="Arial" pitchFamily="34" charset="0"/>
                          <a:ea typeface="Calibri"/>
                          <a:cs typeface="Arial" pitchFamily="34" charset="0"/>
                        </a:rPr>
                        <a:t> by officials and Mobile Offices</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algn="just">
                        <a:lnSpc>
                          <a:spcPct val="100000"/>
                        </a:lnSpc>
                        <a:buFont typeface="Arial" pitchFamily="34" charset="0"/>
                        <a:buChar char="•"/>
                      </a:pPr>
                      <a:r>
                        <a:rPr lang="en-US" sz="1400" dirty="0" smtClean="0">
                          <a:latin typeface="Arial" pitchFamily="34" charset="0"/>
                          <a:cs typeface="Arial" pitchFamily="34" charset="0"/>
                        </a:rPr>
                        <a:t>Increas</a:t>
                      </a:r>
                      <a:r>
                        <a:rPr lang="en-US" sz="1400" baseline="0" dirty="0" smtClean="0">
                          <a:latin typeface="Arial" pitchFamily="34" charset="0"/>
                          <a:cs typeface="Arial" pitchFamily="34" charset="0"/>
                        </a:rPr>
                        <a:t>e in birth registration within 30 days</a:t>
                      </a:r>
                    </a:p>
                    <a:p>
                      <a:pPr marL="285750" indent="-285750" algn="just">
                        <a:lnSpc>
                          <a:spcPct val="100000"/>
                        </a:lnSpc>
                        <a:buFont typeface="Arial" pitchFamily="34" charset="0"/>
                        <a:buChar char="•"/>
                      </a:pPr>
                      <a:r>
                        <a:rPr lang="en-US" sz="1400" baseline="0" dirty="0" smtClean="0">
                          <a:latin typeface="Arial" pitchFamily="34" charset="0"/>
                          <a:cs typeface="Arial" pitchFamily="34" charset="0"/>
                        </a:rPr>
                        <a:t>Reducing LRB’s</a:t>
                      </a:r>
                    </a:p>
                  </a:txBody>
                  <a:tcPr marL="91436" marR="91436" marT="48156" marB="481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281719">
                <a:tc>
                  <a:txBody>
                    <a:bodyPr/>
                    <a:lstStyle/>
                    <a:p>
                      <a:pPr marL="0" marR="0" indent="0" algn="just">
                        <a:lnSpc>
                          <a:spcPct val="100000"/>
                        </a:lnSpc>
                        <a:spcBef>
                          <a:spcPts val="0"/>
                        </a:spcBef>
                        <a:spcAft>
                          <a:spcPts val="0"/>
                        </a:spcAft>
                        <a:buFont typeface="Arial" pitchFamily="34" charset="0"/>
                        <a:buNone/>
                      </a:pPr>
                      <a:r>
                        <a:rPr lang="en-US" sz="1400" b="0" dirty="0" smtClean="0">
                          <a:effectLst/>
                          <a:latin typeface="Arial" pitchFamily="34" charset="0"/>
                          <a:ea typeface="Calibri"/>
                          <a:cs typeface="Arial" pitchFamily="34" charset="0"/>
                        </a:rPr>
                        <a:t> To engage with local radio station in order to assist with slots to inform</a:t>
                      </a:r>
                      <a:r>
                        <a:rPr lang="en-US" sz="1400" b="0" baseline="0" dirty="0" smtClean="0">
                          <a:effectLst/>
                          <a:latin typeface="Arial" pitchFamily="34" charset="0"/>
                          <a:ea typeface="Calibri"/>
                          <a:cs typeface="Arial" pitchFamily="34" charset="0"/>
                        </a:rPr>
                        <a:t> clients about the importance of </a:t>
                      </a:r>
                      <a:r>
                        <a:rPr lang="en-US" sz="1400" b="0" dirty="0" smtClean="0">
                          <a:effectLst/>
                          <a:latin typeface="Arial" pitchFamily="34" charset="0"/>
                          <a:ea typeface="Calibri"/>
                          <a:cs typeface="Arial" pitchFamily="34" charset="0"/>
                        </a:rPr>
                        <a:t> birth registration within 30 days. </a:t>
                      </a:r>
                      <a:endParaRPr lang="en-US" sz="1400" b="0" dirty="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a:lnSpc>
                          <a:spcPct val="100000"/>
                        </a:lnSpc>
                        <a:spcBef>
                          <a:spcPts val="0"/>
                        </a:spcBef>
                        <a:spcAft>
                          <a:spcPts val="0"/>
                        </a:spcAft>
                        <a:buFont typeface="Arial" pitchFamily="34" charset="0"/>
                        <a:buChar char="•"/>
                      </a:pPr>
                      <a:r>
                        <a:rPr lang="en-US" sz="1400" dirty="0" smtClean="0">
                          <a:effectLst/>
                          <a:latin typeface="Arial" pitchFamily="34" charset="0"/>
                          <a:ea typeface="Calibri"/>
                          <a:cs typeface="Arial" pitchFamily="34" charset="0"/>
                        </a:rPr>
                        <a:t>Approach GCIS to provide schedule/ radio slots.</a:t>
                      </a:r>
                      <a:r>
                        <a:rPr lang="en-US" sz="1400" baseline="0" dirty="0" smtClean="0">
                          <a:effectLst/>
                          <a:latin typeface="Arial" pitchFamily="34" charset="0"/>
                          <a:ea typeface="Calibri"/>
                          <a:cs typeface="Arial" pitchFamily="34" charset="0"/>
                        </a:rPr>
                        <a:t> </a:t>
                      </a:r>
                      <a:endParaRPr lang="en-US" sz="1400" dirty="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algn="just">
                        <a:lnSpc>
                          <a:spcPct val="100000"/>
                        </a:lnSpc>
                        <a:buFont typeface="Arial" pitchFamily="34" charset="0"/>
                        <a:buChar char="•"/>
                      </a:pPr>
                      <a:r>
                        <a:rPr lang="en-US" sz="1400" dirty="0" smtClean="0">
                          <a:latin typeface="Arial" pitchFamily="34" charset="0"/>
                          <a:cs typeface="Arial" pitchFamily="34" charset="0"/>
                        </a:rPr>
                        <a:t>Communicate directly with local</a:t>
                      </a:r>
                      <a:r>
                        <a:rPr lang="en-US" sz="1400" baseline="0" dirty="0" smtClean="0">
                          <a:latin typeface="Arial" pitchFamily="34" charset="0"/>
                          <a:cs typeface="Arial" pitchFamily="34" charset="0"/>
                        </a:rPr>
                        <a:t> communities to encourage compliance with the Birth registration policy and other DHA services.</a:t>
                      </a:r>
                      <a:endParaRPr lang="en-US" sz="1400" dirty="0">
                        <a:latin typeface="Arial" pitchFamily="34" charset="0"/>
                        <a:cs typeface="Arial" pitchFamily="34" charset="0"/>
                      </a:endParaRPr>
                    </a:p>
                  </a:txBody>
                  <a:tcPr marL="91436" marR="91436" marT="48163" marB="481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23</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318376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52400"/>
            <a:ext cx="8915400" cy="228600"/>
          </a:xfrm>
        </p:spPr>
        <p:txBody>
          <a:bodyPr>
            <a:noAutofit/>
          </a:bodyPr>
          <a:lstStyle/>
          <a:p>
            <a:r>
              <a:rPr lang="en-US" sz="2000" b="1" dirty="0" smtClean="0">
                <a:latin typeface="Arial" panose="020B0604020202020204" pitchFamily="34" charset="0"/>
                <a:cs typeface="Arial" panose="020B0604020202020204" pitchFamily="34" charset="0"/>
              </a:rPr>
              <a:t>INTERVENTIONS IDENTIFIED ON BIRTH REGISTRATION TARGET </a:t>
            </a:r>
          </a:p>
        </p:txBody>
      </p:sp>
      <p:graphicFrame>
        <p:nvGraphicFramePr>
          <p:cNvPr id="3" name="Table 2"/>
          <p:cNvGraphicFramePr>
            <a:graphicFrameLocks noGrp="1"/>
          </p:cNvGraphicFramePr>
          <p:nvPr>
            <p:extLst>
              <p:ext uri="{D42A27DB-BD31-4B8C-83A1-F6EECF244321}">
                <p14:modId xmlns:p14="http://schemas.microsoft.com/office/powerpoint/2010/main" val="2981065192"/>
              </p:ext>
            </p:extLst>
          </p:nvPr>
        </p:nvGraphicFramePr>
        <p:xfrm>
          <a:off x="263129" y="495301"/>
          <a:ext cx="9353946" cy="4909777"/>
        </p:xfrm>
        <a:graphic>
          <a:graphicData uri="http://schemas.openxmlformats.org/drawingml/2006/table">
            <a:tbl>
              <a:tblPr firstRow="1" bandRow="1"/>
              <a:tblGrid>
                <a:gridCol w="3117982"/>
                <a:gridCol w="3117982"/>
                <a:gridCol w="3117982"/>
              </a:tblGrid>
              <a:tr h="233099">
                <a:tc gridSpan="3">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600" dirty="0" smtClean="0">
                          <a:solidFill>
                            <a:schemeClr val="tx1"/>
                          </a:solidFill>
                          <a:latin typeface="Arial" pitchFamily="34" charset="0"/>
                          <a:cs typeface="Arial" pitchFamily="34" charset="0"/>
                        </a:rPr>
                        <a:t>Interventions</a:t>
                      </a:r>
                      <a:endParaRPr lang="en-US" sz="16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dirty="0">
                        <a:solidFill>
                          <a:schemeClr val="tx1"/>
                        </a:solidFill>
                        <a:latin typeface="Arial" pitchFamily="34" charset="0"/>
                        <a:cs typeface="Arial" pitchFamily="34" charset="0"/>
                      </a:endParaRPr>
                    </a:p>
                  </a:txBody>
                  <a:tcPr marL="99057" marR="99057" marT="45719" marB="4571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45032">
                <a:tc gridSpan="3">
                  <a:txBody>
                    <a:bodyPr/>
                    <a:lstStyle/>
                    <a:p>
                      <a:pPr algn="ctr"/>
                      <a:r>
                        <a:rPr lang="en-US" sz="1400" b="1" dirty="0" smtClean="0">
                          <a:solidFill>
                            <a:schemeClr val="tx1"/>
                          </a:solidFill>
                          <a:latin typeface="Arial" pitchFamily="34" charset="0"/>
                          <a:cs typeface="Arial" pitchFamily="34" charset="0"/>
                        </a:rPr>
                        <a:t>PERFORMANCE IMPROVEMENT PLAN: BIRTHS</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400" b="1" dirty="0">
                        <a:solidFill>
                          <a:schemeClr val="tx1"/>
                        </a:solidFill>
                      </a:endParaRPr>
                    </a:p>
                  </a:txBody>
                  <a:tcPr marL="91436" marR="91436" marT="45723" marB="457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ndParaRPr>
                    </a:p>
                  </a:txBody>
                  <a:tcPr marL="91436" marR="91436" marT="45723" marB="4572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95785">
                <a:tc>
                  <a:txBody>
                    <a:bodyPr/>
                    <a:lstStyle/>
                    <a:p>
                      <a:pPr algn="ctr"/>
                      <a:r>
                        <a:rPr lang="en-US" sz="1400" b="1" dirty="0" smtClean="0">
                          <a:solidFill>
                            <a:schemeClr val="tx1"/>
                          </a:solidFill>
                          <a:latin typeface="Arial" pitchFamily="34" charset="0"/>
                          <a:cs typeface="Arial" pitchFamily="34" charset="0"/>
                        </a:rPr>
                        <a:t>STRATEGIES</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dirty="0" smtClean="0">
                          <a:solidFill>
                            <a:schemeClr val="tx1"/>
                          </a:solidFill>
                          <a:latin typeface="Arial" pitchFamily="34" charset="0"/>
                          <a:cs typeface="Arial" pitchFamily="34" charset="0"/>
                        </a:rPr>
                        <a:t>ACTIONS PER STRATEGY</a:t>
                      </a:r>
                      <a:endParaRPr lang="en-US" sz="1400" b="1" dirty="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IMPACT / ANTICIPATED</a:t>
                      </a:r>
                      <a:r>
                        <a:rPr lang="en-US" sz="1400" b="1" baseline="0" dirty="0" smtClean="0">
                          <a:solidFill>
                            <a:schemeClr val="tx1"/>
                          </a:solidFill>
                          <a:latin typeface="Arial" pitchFamily="34" charset="0"/>
                          <a:cs typeface="Arial" pitchFamily="34" charset="0"/>
                        </a:rPr>
                        <a:t> IMPACT</a:t>
                      </a:r>
                      <a:endParaRPr lang="en-US" sz="1400" b="1" dirty="0" smtClean="0">
                        <a:solidFill>
                          <a:schemeClr val="tx1"/>
                        </a:solidFill>
                        <a:latin typeface="Arial" pitchFamily="34" charset="0"/>
                        <a:cs typeface="Arial" pitchFamily="34" charset="0"/>
                      </a:endParaRPr>
                    </a:p>
                  </a:txBody>
                  <a:tcPr marL="91436" marR="91436" marT="48156" marB="4815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610436">
                <a:tc>
                  <a:txBody>
                    <a:bodyPr/>
                    <a:lstStyle/>
                    <a:p>
                      <a:pPr marL="0" marR="0" algn="just">
                        <a:lnSpc>
                          <a:spcPct val="100000"/>
                        </a:lnSpc>
                        <a:spcBef>
                          <a:spcPts val="0"/>
                        </a:spcBef>
                        <a:spcAft>
                          <a:spcPts val="0"/>
                        </a:spcAft>
                      </a:pPr>
                      <a:r>
                        <a:rPr lang="en-US" sz="1400" dirty="0" smtClean="0">
                          <a:effectLst/>
                          <a:latin typeface="Arial" pitchFamily="34" charset="0"/>
                          <a:ea typeface="Calibri"/>
                          <a:cs typeface="Arial" pitchFamily="34" charset="0"/>
                        </a:rPr>
                        <a:t>Provide requirements list to all clinics in the area to give to prospective mothers on what to bring when registering their children. </a:t>
                      </a:r>
                      <a:endParaRPr lang="en-US" sz="1400" dirty="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a:lnSpc>
                          <a:spcPct val="100000"/>
                        </a:lnSpc>
                        <a:spcBef>
                          <a:spcPts val="0"/>
                        </a:spcBef>
                        <a:spcAft>
                          <a:spcPts val="0"/>
                        </a:spcAft>
                        <a:buFont typeface="Arial" pitchFamily="34" charset="0"/>
                        <a:buChar char="•"/>
                      </a:pPr>
                      <a:r>
                        <a:rPr lang="en-US" sz="1400" dirty="0" smtClean="0">
                          <a:effectLst/>
                          <a:latin typeface="Arial" pitchFamily="34" charset="0"/>
                          <a:ea typeface="Calibri"/>
                          <a:cs typeface="Arial" pitchFamily="34" charset="0"/>
                        </a:rPr>
                        <a:t>Hold Meetings with sisters in charge</a:t>
                      </a:r>
                    </a:p>
                    <a:p>
                      <a:pPr marL="285750" marR="0" indent="-285750" algn="just">
                        <a:lnSpc>
                          <a:spcPct val="100000"/>
                        </a:lnSpc>
                        <a:spcBef>
                          <a:spcPts val="0"/>
                        </a:spcBef>
                        <a:spcAft>
                          <a:spcPts val="0"/>
                        </a:spcAft>
                        <a:buFont typeface="Arial" pitchFamily="34" charset="0"/>
                        <a:buChar char="•"/>
                      </a:pPr>
                      <a:r>
                        <a:rPr lang="en-US" sz="1400" dirty="0" smtClean="0">
                          <a:effectLst/>
                          <a:latin typeface="Arial" pitchFamily="34" charset="0"/>
                          <a:ea typeface="Calibri"/>
                          <a:cs typeface="Arial" pitchFamily="34" charset="0"/>
                        </a:rPr>
                        <a:t>Establish registers</a:t>
                      </a:r>
                      <a:r>
                        <a:rPr lang="en-US" sz="1400" baseline="0" dirty="0" smtClean="0">
                          <a:effectLst/>
                          <a:latin typeface="Arial" pitchFamily="34" charset="0"/>
                          <a:ea typeface="Calibri"/>
                          <a:cs typeface="Arial" pitchFamily="34" charset="0"/>
                        </a:rPr>
                        <a:t> in all clinics</a:t>
                      </a:r>
                      <a:endParaRPr lang="en-US" sz="1400" dirty="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algn="just">
                        <a:lnSpc>
                          <a:spcPct val="100000"/>
                        </a:lnSpc>
                        <a:buFont typeface="Arial" pitchFamily="34" charset="0"/>
                        <a:buChar char="•"/>
                      </a:pPr>
                      <a:r>
                        <a:rPr lang="en-US" sz="1400" dirty="0" smtClean="0">
                          <a:latin typeface="Arial" pitchFamily="34" charset="0"/>
                          <a:cs typeface="Arial" pitchFamily="34" charset="0"/>
                        </a:rPr>
                        <a:t>Mothers</a:t>
                      </a:r>
                      <a:r>
                        <a:rPr lang="en-US" sz="1400" baseline="0" dirty="0" smtClean="0">
                          <a:latin typeface="Arial" pitchFamily="34" charset="0"/>
                          <a:cs typeface="Arial" pitchFamily="34" charset="0"/>
                        </a:rPr>
                        <a:t> providing required documentation for the registration of the birth within 30 days.</a:t>
                      </a:r>
                      <a:endParaRPr lang="en-US" sz="1400" dirty="0">
                        <a:latin typeface="Arial" pitchFamily="34" charset="0"/>
                        <a:cs typeface="Arial" pitchFamily="34" charset="0"/>
                      </a:endParaRPr>
                    </a:p>
                  </a:txBody>
                  <a:tcPr marL="91436" marR="91436" marT="48159" marB="4815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844019">
                <a:tc>
                  <a:txBody>
                    <a:bodyPr/>
                    <a:lstStyle/>
                    <a:p>
                      <a:pPr marL="0" marR="0" algn="l">
                        <a:lnSpc>
                          <a:spcPct val="150000"/>
                        </a:lnSpc>
                        <a:spcBef>
                          <a:spcPts val="0"/>
                        </a:spcBef>
                        <a:spcAft>
                          <a:spcPts val="0"/>
                        </a:spcAft>
                      </a:pPr>
                      <a:r>
                        <a:rPr lang="en-US" sz="1400" b="0" dirty="0" smtClean="0">
                          <a:effectLst/>
                          <a:latin typeface="Arial" pitchFamily="34" charset="0"/>
                          <a:ea typeface="Calibri"/>
                          <a:cs typeface="Arial" pitchFamily="34" charset="0"/>
                        </a:rPr>
                        <a:t>Installation</a:t>
                      </a:r>
                      <a:r>
                        <a:rPr lang="en-US" sz="1400" b="0" baseline="0" dirty="0" smtClean="0">
                          <a:effectLst/>
                          <a:latin typeface="Arial" pitchFamily="34" charset="0"/>
                          <a:ea typeface="Calibri"/>
                          <a:cs typeface="Arial" pitchFamily="34" charset="0"/>
                        </a:rPr>
                        <a:t> of </a:t>
                      </a:r>
                      <a:r>
                        <a:rPr lang="en-US" sz="1400" b="0" dirty="0" smtClean="0">
                          <a:effectLst/>
                          <a:latin typeface="Arial" pitchFamily="34" charset="0"/>
                          <a:ea typeface="Calibri"/>
                          <a:cs typeface="Arial" pitchFamily="34" charset="0"/>
                        </a:rPr>
                        <a:t>ADSL lines</a:t>
                      </a:r>
                      <a:endParaRPr lang="en-US" sz="1400" b="0" dirty="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just">
                        <a:lnSpc>
                          <a:spcPct val="150000"/>
                        </a:lnSpc>
                        <a:spcBef>
                          <a:spcPts val="0"/>
                        </a:spcBef>
                        <a:spcAft>
                          <a:spcPts val="0"/>
                        </a:spcAft>
                        <a:buFont typeface="Arial" pitchFamily="34" charset="0"/>
                        <a:buChar char="•"/>
                      </a:pPr>
                      <a:r>
                        <a:rPr lang="en-US" sz="1400" dirty="0" smtClean="0">
                          <a:effectLst/>
                          <a:latin typeface="Arial" pitchFamily="34" charset="0"/>
                          <a:ea typeface="Calibri"/>
                          <a:cs typeface="Arial" pitchFamily="34" charset="0"/>
                        </a:rPr>
                        <a:t>Continue with the installation</a:t>
                      </a:r>
                      <a:endParaRPr lang="en-US" sz="1400" dirty="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algn="just">
                        <a:buFont typeface="Arial" pitchFamily="34" charset="0"/>
                        <a:buChar char="•"/>
                      </a:pPr>
                      <a:r>
                        <a:rPr lang="en-US" sz="1400" dirty="0" smtClean="0">
                          <a:latin typeface="Arial" pitchFamily="34" charset="0"/>
                          <a:cs typeface="Arial" pitchFamily="34" charset="0"/>
                        </a:rPr>
                        <a:t>Register</a:t>
                      </a:r>
                      <a:r>
                        <a:rPr lang="en-US" sz="1400" baseline="0" dirty="0" smtClean="0">
                          <a:latin typeface="Arial" pitchFamily="34" charset="0"/>
                          <a:cs typeface="Arial" pitchFamily="34" charset="0"/>
                        </a:rPr>
                        <a:t> birth and issue birth certificate immediately at the health facility.</a:t>
                      </a:r>
                    </a:p>
                    <a:p>
                      <a:pPr marL="285750" indent="-285750" algn="just">
                        <a:buFont typeface="Arial" pitchFamily="34" charset="0"/>
                        <a:buChar char="•"/>
                      </a:pPr>
                      <a:r>
                        <a:rPr lang="en-US" sz="1400" baseline="0" dirty="0" smtClean="0">
                          <a:solidFill>
                            <a:schemeClr val="tx1"/>
                          </a:solidFill>
                          <a:latin typeface="Arial" pitchFamily="34" charset="0"/>
                          <a:cs typeface="Arial" pitchFamily="34" charset="0"/>
                        </a:rPr>
                        <a:t>Reduction of clients  for birth registration within 30 in offices</a:t>
                      </a:r>
                      <a:endParaRPr lang="en-US" sz="1400" dirty="0">
                        <a:solidFill>
                          <a:schemeClr val="tx1"/>
                        </a:solidFill>
                        <a:latin typeface="Arial" pitchFamily="34" charset="0"/>
                        <a:cs typeface="Arial" pitchFamily="34" charset="0"/>
                      </a:endParaRPr>
                    </a:p>
                  </a:txBody>
                  <a:tcPr marL="91436" marR="91436" marT="48163" marB="481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844019">
                <a:tc>
                  <a:txBody>
                    <a:bodyPr/>
                    <a:lstStyle/>
                    <a:p>
                      <a:pPr marL="0" marR="0" indent="0" algn="l">
                        <a:lnSpc>
                          <a:spcPct val="150000"/>
                        </a:lnSpc>
                        <a:spcBef>
                          <a:spcPts val="0"/>
                        </a:spcBef>
                        <a:spcAft>
                          <a:spcPts val="0"/>
                        </a:spcAft>
                        <a:buFont typeface="Arial" pitchFamily="34" charset="0"/>
                        <a:buNone/>
                      </a:pPr>
                      <a:r>
                        <a:rPr lang="en-US" sz="1400" b="0" dirty="0" smtClean="0">
                          <a:effectLst/>
                          <a:latin typeface="Arial" pitchFamily="34" charset="0"/>
                          <a:ea typeface="Calibri"/>
                          <a:cs typeface="Arial" pitchFamily="34" charset="0"/>
                        </a:rPr>
                        <a:t>Operation </a:t>
                      </a:r>
                      <a:r>
                        <a:rPr lang="en-US" sz="1400" b="0" dirty="0" err="1" smtClean="0">
                          <a:effectLst/>
                          <a:latin typeface="Arial" pitchFamily="34" charset="0"/>
                          <a:ea typeface="Calibri"/>
                          <a:cs typeface="Arial" pitchFamily="34" charset="0"/>
                        </a:rPr>
                        <a:t>Vuka</a:t>
                      </a:r>
                      <a:r>
                        <a:rPr lang="en-US" sz="1400" b="0" dirty="0" smtClean="0">
                          <a:effectLst/>
                          <a:latin typeface="Arial" pitchFamily="34" charset="0"/>
                          <a:ea typeface="Calibri"/>
                          <a:cs typeface="Arial" pitchFamily="34" charset="0"/>
                        </a:rPr>
                        <a:t> </a:t>
                      </a:r>
                      <a:r>
                        <a:rPr lang="en-US" sz="1400" b="0" dirty="0" err="1" smtClean="0">
                          <a:effectLst/>
                          <a:latin typeface="Arial" pitchFamily="34" charset="0"/>
                          <a:ea typeface="Calibri"/>
                          <a:cs typeface="Arial" pitchFamily="34" charset="0"/>
                        </a:rPr>
                        <a:t>Sisebente</a:t>
                      </a:r>
                      <a:endParaRPr lang="en-US" sz="1400" b="0" dirty="0">
                        <a:effectLst/>
                        <a:latin typeface="Arial" pitchFamily="34" charset="0"/>
                        <a:ea typeface="Calibri"/>
                        <a:cs typeface="Arial" pitchFamily="34"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marR="0" indent="-285750" algn="l">
                        <a:lnSpc>
                          <a:spcPct val="150000"/>
                        </a:lnSpc>
                        <a:spcBef>
                          <a:spcPts val="0"/>
                        </a:spcBef>
                        <a:spcAft>
                          <a:spcPts val="0"/>
                        </a:spcAft>
                        <a:buFont typeface="Arial" pitchFamily="34" charset="0"/>
                        <a:buChar char="•"/>
                      </a:pPr>
                      <a:r>
                        <a:rPr lang="en-US" sz="1400" baseline="0" dirty="0" smtClean="0">
                          <a:effectLst/>
                          <a:latin typeface="Arial" pitchFamily="34" charset="0"/>
                          <a:ea typeface="Calibri"/>
                          <a:cs typeface="Arial" pitchFamily="34" charset="0"/>
                        </a:rPr>
                        <a:t>To provide Provincial GCIS with promotional material for distribution to War Rooms.</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algn="just">
                        <a:lnSpc>
                          <a:spcPct val="100000"/>
                        </a:lnSpc>
                        <a:buFont typeface="Arial" pitchFamily="34" charset="0"/>
                        <a:buChar char="•"/>
                      </a:pPr>
                      <a:r>
                        <a:rPr lang="en-US" sz="1400" dirty="0" smtClean="0">
                          <a:latin typeface="Arial" pitchFamily="34" charset="0"/>
                          <a:cs typeface="Arial" pitchFamily="34" charset="0"/>
                        </a:rPr>
                        <a:t>Increas</a:t>
                      </a:r>
                      <a:r>
                        <a:rPr lang="en-US" sz="1400" baseline="0" dirty="0" smtClean="0">
                          <a:latin typeface="Arial" pitchFamily="34" charset="0"/>
                          <a:cs typeface="Arial" pitchFamily="34" charset="0"/>
                        </a:rPr>
                        <a:t>e in birth registration within 30 days</a:t>
                      </a:r>
                    </a:p>
                    <a:p>
                      <a:pPr marL="285750" indent="-285750" algn="just">
                        <a:lnSpc>
                          <a:spcPct val="100000"/>
                        </a:lnSpc>
                        <a:buFont typeface="Arial" pitchFamily="34" charset="0"/>
                        <a:buChar char="•"/>
                      </a:pPr>
                      <a:r>
                        <a:rPr lang="en-US" sz="1400" baseline="0" dirty="0" smtClean="0">
                          <a:latin typeface="Arial" pitchFamily="34" charset="0"/>
                          <a:cs typeface="Arial" pitchFamily="34" charset="0"/>
                        </a:rPr>
                        <a:t>Reducing LRB’s</a:t>
                      </a:r>
                    </a:p>
                    <a:p>
                      <a:pPr marL="285750" marR="0" indent="-285750" algn="just" defTabSz="457200" rtl="0" eaLnBrk="1" fontAlgn="auto" latinLnBrk="0" hangingPunct="1">
                        <a:lnSpc>
                          <a:spcPct val="100000"/>
                        </a:lnSpc>
                        <a:spcBef>
                          <a:spcPts val="0"/>
                        </a:spcBef>
                        <a:spcAft>
                          <a:spcPts val="0"/>
                        </a:spcAft>
                        <a:buClrTx/>
                        <a:buSzTx/>
                        <a:buFont typeface="Arial" pitchFamily="34" charset="0"/>
                        <a:buChar char="•"/>
                        <a:tabLst/>
                        <a:defRPr/>
                      </a:pPr>
                      <a:endParaRPr lang="en-US" sz="1400" dirty="0" smtClean="0">
                        <a:latin typeface="Arial" pitchFamily="34" charset="0"/>
                        <a:cs typeface="Arial" pitchFamily="34" charset="0"/>
                      </a:endParaRPr>
                    </a:p>
                  </a:txBody>
                  <a:tcPr marL="91436" marR="91436" marT="48164" marB="48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24</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871066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228600"/>
            <a:ext cx="8915400" cy="228600"/>
          </a:xfrm>
        </p:spPr>
        <p:txBody>
          <a:bodyPr>
            <a:noAutofit/>
          </a:bodyPr>
          <a:lstStyle/>
          <a:p>
            <a:r>
              <a:rPr lang="en-US" sz="2000" b="1" dirty="0">
                <a:latin typeface="Arial" panose="020B0604020202020204" pitchFamily="34" charset="0"/>
                <a:cs typeface="Arial" panose="020B0604020202020204" pitchFamily="34" charset="0"/>
              </a:rPr>
              <a:t>LATE REGISTRATION OF BIRTH –ALL CATEGORIES</a:t>
            </a:r>
            <a:endParaRPr lang="en-US" sz="2000" b="1" dirty="0" smtClean="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14089831"/>
              </p:ext>
            </p:extLst>
          </p:nvPr>
        </p:nvGraphicFramePr>
        <p:xfrm>
          <a:off x="141340" y="511382"/>
          <a:ext cx="9466683" cy="2443359"/>
        </p:xfrm>
        <a:graphic>
          <a:graphicData uri="http://schemas.openxmlformats.org/drawingml/2006/table">
            <a:tbl>
              <a:tblPr>
                <a:noFill/>
                <a:tableStyleId>{5C22544A-7EE6-4342-B048-85BDC9FD1C3A}</a:tableStyleId>
              </a:tblPr>
              <a:tblGrid>
                <a:gridCol w="1207481"/>
                <a:gridCol w="1072764"/>
                <a:gridCol w="1087841"/>
                <a:gridCol w="1024312"/>
                <a:gridCol w="1024312"/>
                <a:gridCol w="992797"/>
                <a:gridCol w="977036"/>
                <a:gridCol w="947377"/>
                <a:gridCol w="1132763"/>
              </a:tblGrid>
              <a:tr h="355251">
                <a:tc rowSpan="2">
                  <a:txBody>
                    <a:bodyPr/>
                    <a:lstStyle/>
                    <a:p>
                      <a:pPr algn="ctr" fontAlgn="b"/>
                      <a:r>
                        <a:rPr lang="en-US" sz="1000" b="1" i="0" u="none" strike="noStrike" dirty="0" smtClean="0">
                          <a:solidFill>
                            <a:srgbClr val="000000"/>
                          </a:solidFill>
                          <a:effectLst/>
                          <a:latin typeface="Arial" pitchFamily="34" charset="0"/>
                          <a:cs typeface="Arial" pitchFamily="34" charset="0"/>
                        </a:rPr>
                        <a:t>Category</a:t>
                      </a:r>
                      <a:r>
                        <a:rPr lang="en-US" sz="1000" b="1" i="0" u="none" strike="noStrike" baseline="0" dirty="0" smtClean="0">
                          <a:solidFill>
                            <a:srgbClr val="000000"/>
                          </a:solidFill>
                          <a:effectLst/>
                          <a:latin typeface="Arial" pitchFamily="34" charset="0"/>
                          <a:cs typeface="Arial" pitchFamily="34" charset="0"/>
                        </a:rPr>
                        <a:t> </a:t>
                      </a:r>
                      <a:endParaRPr lang="en-US" sz="1000" b="1"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gridSpan="7">
                  <a:txBody>
                    <a:bodyPr/>
                    <a:lstStyle/>
                    <a:p>
                      <a:pPr algn="ctr" fontAlgn="b"/>
                      <a:r>
                        <a:rPr lang="en-US" sz="1000" b="1" i="0" u="none" strike="noStrike" dirty="0" smtClean="0">
                          <a:solidFill>
                            <a:srgbClr val="000000"/>
                          </a:solidFill>
                          <a:effectLst/>
                          <a:latin typeface="Arial" pitchFamily="34" charset="0"/>
                          <a:cs typeface="Arial" pitchFamily="34" charset="0"/>
                        </a:rPr>
                        <a:t>2016/17</a:t>
                      </a:r>
                      <a:endParaRPr lang="en-US" sz="1000" b="1" i="0" u="none" strike="noStrike" dirty="0">
                        <a:solidFill>
                          <a:srgbClr val="000000"/>
                        </a:solidFill>
                        <a:effectLst/>
                        <a:latin typeface="Arial" pitchFamily="34" charset="0"/>
                        <a:cs typeface="Arial"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hMerge="1">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000" b="1" i="0" u="none" strike="noStrike" dirty="0" smtClean="0">
                        <a:solidFill>
                          <a:srgbClr val="000000"/>
                        </a:solidFill>
                        <a:effectLst/>
                        <a:latin typeface="Arial" pitchFamily="34" charset="0"/>
                        <a:cs typeface="Arial"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hMerge="1">
                  <a:txBody>
                    <a:bodyPr/>
                    <a:lstStyle/>
                    <a:p>
                      <a:endParaRPr lang="en-US"/>
                    </a:p>
                  </a:txBody>
                  <a:tcPr/>
                </a:tc>
                <a:tc hMerge="1">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000" b="1" i="0" u="none" strike="noStrike" dirty="0" smtClean="0">
                        <a:solidFill>
                          <a:srgbClr val="000000"/>
                        </a:solidFill>
                        <a:effectLst/>
                        <a:latin typeface="Arial" pitchFamily="34" charset="0"/>
                        <a:cs typeface="Arial"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hMerge="1">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000" b="1" i="0" u="none" strike="noStrike" dirty="0" smtClean="0">
                        <a:solidFill>
                          <a:srgbClr val="000000"/>
                        </a:solidFill>
                        <a:effectLst/>
                        <a:latin typeface="Arial" pitchFamily="34" charset="0"/>
                        <a:cs typeface="Arial"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hMerge="1">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000" b="1" i="0" u="none" strike="noStrike" dirty="0" smtClean="0">
                        <a:solidFill>
                          <a:srgbClr val="000000"/>
                        </a:solidFill>
                        <a:effectLst/>
                        <a:latin typeface="Arial" pitchFamily="34" charset="0"/>
                        <a:cs typeface="Arial"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hMerge="1">
                  <a:txBody>
                    <a:bodyPr/>
                    <a:lstStyle/>
                    <a:p>
                      <a:pPr algn="ctr" fontAlgn="b"/>
                      <a:endParaRPr lang="en-US" sz="1000" b="1"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000" b="1" i="0" u="none" strike="noStrike" dirty="0" smtClean="0">
                        <a:solidFill>
                          <a:srgbClr val="000000"/>
                        </a:solidFill>
                        <a:effectLst/>
                        <a:latin typeface="Arial" pitchFamily="34" charset="0"/>
                        <a:cs typeface="Arial"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r>
              <a:tr h="368490">
                <a:tc vMerge="1">
                  <a:txBody>
                    <a:bodyPr/>
                    <a:lstStyle/>
                    <a:p>
                      <a:pPr algn="ctr" fontAlgn="b"/>
                      <a:endParaRPr lang="en-US" sz="1000" b="1" i="0" u="none" strike="noStrike" dirty="0">
                        <a:solidFill>
                          <a:srgbClr val="000000"/>
                        </a:solidFill>
                        <a:effectLst/>
                        <a:latin typeface="Arial" pitchFamily="34" charset="0"/>
                        <a:cs typeface="Arial"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algn="ctr" fontAlgn="b"/>
                      <a:r>
                        <a:rPr lang="en-US" sz="1000" b="1" u="none" strike="noStrike" dirty="0">
                          <a:effectLst/>
                          <a:latin typeface="Arial" pitchFamily="34" charset="0"/>
                          <a:cs typeface="Arial" pitchFamily="34" charset="0"/>
                        </a:rPr>
                        <a:t>Opening </a:t>
                      </a:r>
                      <a:r>
                        <a:rPr lang="en-US" sz="1000" b="1" u="none" strike="noStrike" dirty="0" smtClean="0">
                          <a:effectLst/>
                          <a:latin typeface="Arial" pitchFamily="34" charset="0"/>
                          <a:cs typeface="Arial" pitchFamily="34" charset="0"/>
                        </a:rPr>
                        <a:t>01/04/2016</a:t>
                      </a:r>
                      <a:endParaRPr lang="en-US" sz="1000" b="1" i="0" u="none" strike="noStrike" dirty="0">
                        <a:solidFill>
                          <a:srgbClr val="000000"/>
                        </a:solidFill>
                        <a:effectLst/>
                        <a:latin typeface="Arial" pitchFamily="34" charset="0"/>
                        <a:cs typeface="Arial" pitchFamily="34" charset="0"/>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u="none" strike="noStrike" dirty="0" smtClean="0">
                          <a:effectLst/>
                          <a:latin typeface="Arial" pitchFamily="34" charset="0"/>
                          <a:cs typeface="Arial" pitchFamily="34" charset="0"/>
                        </a:rPr>
                        <a:t>Application received </a:t>
                      </a:r>
                      <a:endParaRPr lang="en-US" sz="1000" b="1" i="0" u="none" strike="noStrike" dirty="0" smtClean="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rgbClr val="000000"/>
                          </a:solidFill>
                          <a:effectLst/>
                          <a:latin typeface="Arial" pitchFamily="34" charset="0"/>
                          <a:cs typeface="Arial" pitchFamily="34" charset="0"/>
                        </a:rPr>
                        <a:t>Total</a:t>
                      </a:r>
                      <a:r>
                        <a:rPr lang="en-US" sz="1000" b="1" i="0" u="none" strike="noStrike" baseline="0" dirty="0" smtClean="0">
                          <a:solidFill>
                            <a:srgbClr val="000000"/>
                          </a:solidFill>
                          <a:effectLst/>
                          <a:latin typeface="Arial" pitchFamily="34" charset="0"/>
                          <a:cs typeface="Arial" pitchFamily="34" charset="0"/>
                        </a:rPr>
                        <a:t> applications</a:t>
                      </a:r>
                    </a:p>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baseline="0" dirty="0" smtClean="0">
                          <a:solidFill>
                            <a:srgbClr val="000000"/>
                          </a:solidFill>
                          <a:effectLst/>
                          <a:latin typeface="Arial" pitchFamily="34" charset="0"/>
                          <a:cs typeface="Arial" pitchFamily="34" charset="0"/>
                        </a:rPr>
                        <a:t>2016/17</a:t>
                      </a:r>
                      <a:endParaRPr lang="en-US" sz="1000" b="1" i="0" u="none" strike="noStrike" dirty="0" smtClean="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rgbClr val="000000"/>
                          </a:solidFill>
                          <a:effectLst/>
                          <a:latin typeface="Arial" pitchFamily="34" charset="0"/>
                          <a:cs typeface="Arial" pitchFamily="34" charset="0"/>
                        </a:rPr>
                        <a:t>Approved</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rgbClr val="000000"/>
                          </a:solidFill>
                          <a:effectLst/>
                          <a:latin typeface="Arial" pitchFamily="34" charset="0"/>
                          <a:cs typeface="Arial" pitchFamily="34" charset="0"/>
                        </a:rPr>
                        <a:t>Deferred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rgbClr val="000000"/>
                          </a:solidFill>
                          <a:effectLst/>
                          <a:latin typeface="Arial" pitchFamily="34" charset="0"/>
                          <a:cs typeface="Arial" pitchFamily="34" charset="0"/>
                        </a:rPr>
                        <a:t>Rejected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rgbClr val="000000"/>
                          </a:solidFill>
                          <a:effectLst/>
                          <a:latin typeface="Arial" pitchFamily="34" charset="0"/>
                          <a:cs typeface="Arial" pitchFamily="34" charset="0"/>
                        </a:rPr>
                        <a:t>Files closed </a:t>
                      </a: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u="none" strike="noStrike" dirty="0" smtClean="0">
                          <a:effectLst/>
                          <a:latin typeface="Arial" pitchFamily="34" charset="0"/>
                          <a:cs typeface="Arial" pitchFamily="34" charset="0"/>
                        </a:rPr>
                        <a:t>Closing 31/3/2017</a:t>
                      </a:r>
                    </a:p>
                    <a:p>
                      <a:pPr marL="0" marR="0" indent="0" algn="ctr" defTabSz="457200" rtl="0" eaLnBrk="1" fontAlgn="b" latinLnBrk="0" hangingPunct="1">
                        <a:lnSpc>
                          <a:spcPct val="100000"/>
                        </a:lnSpc>
                        <a:spcBef>
                          <a:spcPts val="0"/>
                        </a:spcBef>
                        <a:spcAft>
                          <a:spcPts val="0"/>
                        </a:spcAft>
                        <a:buClrTx/>
                        <a:buSzTx/>
                        <a:buFontTx/>
                        <a:buNone/>
                        <a:tabLst/>
                        <a:defRPr/>
                      </a:pPr>
                      <a:endParaRPr lang="en-US" sz="1000" b="1" u="none" strike="noStrike" dirty="0" smtClean="0">
                        <a:effectLst/>
                        <a:latin typeface="Arial" pitchFamily="34" charset="0"/>
                        <a:cs typeface="Arial"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r>
              <a:tr h="444187">
                <a:tc>
                  <a:txBody>
                    <a:bodyPr/>
                    <a:lstStyle/>
                    <a:p>
                      <a:pPr algn="ctr" fontAlgn="b"/>
                      <a:r>
                        <a:rPr lang="en-US" sz="1400" b="1" i="0" u="none" strike="noStrike" dirty="0" smtClean="0">
                          <a:solidFill>
                            <a:srgbClr val="000000"/>
                          </a:solidFill>
                          <a:effectLst/>
                          <a:latin typeface="Arial" pitchFamily="34" charset="0"/>
                          <a:cs typeface="Arial" pitchFamily="34" charset="0"/>
                        </a:rPr>
                        <a:t>1</a:t>
                      </a:r>
                      <a:r>
                        <a:rPr lang="en-US" sz="1400" b="1" i="0" u="none" strike="noStrike" baseline="0" dirty="0" smtClean="0">
                          <a:solidFill>
                            <a:srgbClr val="000000"/>
                          </a:solidFill>
                          <a:effectLst/>
                          <a:latin typeface="Arial" pitchFamily="34" charset="0"/>
                          <a:cs typeface="Arial" pitchFamily="34" charset="0"/>
                        </a:rPr>
                        <a:t> – 7 Years</a:t>
                      </a:r>
                      <a:endParaRPr lang="en-US" sz="1400" b="1"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765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2,840</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3,605</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2,655</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181</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739</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5374">
                <a:tc>
                  <a:txBody>
                    <a:bodyPr/>
                    <a:lstStyle/>
                    <a:p>
                      <a:pPr algn="ctr" fontAlgn="b"/>
                      <a:r>
                        <a:rPr lang="en-US" sz="1400" b="1" i="0" u="none" strike="noStrike" dirty="0" smtClean="0">
                          <a:solidFill>
                            <a:srgbClr val="000000"/>
                          </a:solidFill>
                          <a:effectLst/>
                          <a:latin typeface="Arial" pitchFamily="34" charset="0"/>
                          <a:cs typeface="Arial" pitchFamily="34" charset="0"/>
                        </a:rPr>
                        <a:t>7 – 14 Years</a:t>
                      </a: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145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468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613</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405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44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157</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0208">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15 and Above </a:t>
                      </a: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303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1,473</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1,776</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763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152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159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240</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614</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371139">
                <a:tc>
                  <a:txBody>
                    <a:bodyPr/>
                    <a:lstStyle/>
                    <a:p>
                      <a:pPr algn="ctr" fontAlgn="b"/>
                      <a:r>
                        <a:rPr lang="en-US" sz="1400" b="1" i="0" u="none" strike="noStrike" dirty="0" smtClean="0">
                          <a:solidFill>
                            <a:schemeClr val="tx1"/>
                          </a:solidFill>
                          <a:effectLst/>
                          <a:latin typeface="Arial" pitchFamily="34" charset="0"/>
                          <a:cs typeface="Arial" pitchFamily="34" charset="0"/>
                        </a:rPr>
                        <a:t>Total </a:t>
                      </a:r>
                      <a:endParaRPr lang="en-US" sz="1400" b="1" i="0" u="none" strike="noStrike" dirty="0">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smtClean="0">
                          <a:solidFill>
                            <a:srgbClr val="000000"/>
                          </a:solidFill>
                          <a:effectLst/>
                          <a:latin typeface="Calibri"/>
                        </a:rPr>
                        <a:t>1,213</a:t>
                      </a:r>
                      <a:endParaRPr lang="en-US" sz="1400" b="1"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smtClean="0">
                          <a:solidFill>
                            <a:srgbClr val="000000"/>
                          </a:solidFill>
                          <a:effectLst/>
                          <a:latin typeface="Calibri"/>
                        </a:rPr>
                        <a:t>4,781</a:t>
                      </a:r>
                      <a:endParaRPr lang="en-US"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smtClean="0">
                          <a:solidFill>
                            <a:srgbClr val="000000"/>
                          </a:solidFill>
                          <a:effectLst/>
                          <a:latin typeface="Calibri"/>
                        </a:rPr>
                        <a:t>5,994</a:t>
                      </a:r>
                      <a:endParaRPr lang="en-US"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smtClean="0">
                          <a:solidFill>
                            <a:srgbClr val="000000"/>
                          </a:solidFill>
                          <a:effectLst/>
                          <a:latin typeface="Calibri"/>
                        </a:rPr>
                        <a:t>3,823</a:t>
                      </a:r>
                      <a:endParaRPr lang="en-US" sz="1400" b="1"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smtClean="0">
                          <a:solidFill>
                            <a:srgbClr val="000000"/>
                          </a:solidFill>
                          <a:effectLst/>
                          <a:latin typeface="Calibri"/>
                        </a:rPr>
                        <a:t>199</a:t>
                      </a:r>
                      <a:endParaRPr lang="en-US"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a:solidFill>
                            <a:srgbClr val="000000"/>
                          </a:solidFill>
                          <a:effectLst/>
                          <a:latin typeface="Calibri"/>
                        </a:rPr>
                        <a:t>196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a:solidFill>
                            <a:srgbClr val="000000"/>
                          </a:solidFill>
                          <a:effectLst/>
                          <a:latin typeface="Calibri"/>
                        </a:rPr>
                        <a:t>465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smtClean="0">
                          <a:solidFill>
                            <a:srgbClr val="000000"/>
                          </a:solidFill>
                          <a:effectLst/>
                          <a:latin typeface="Calibri"/>
                        </a:rPr>
                        <a:t>1,510</a:t>
                      </a:r>
                      <a:endParaRPr lang="en-US" sz="1400" b="1"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68227128"/>
              </p:ext>
            </p:extLst>
          </p:nvPr>
        </p:nvGraphicFramePr>
        <p:xfrm>
          <a:off x="141340" y="3088755"/>
          <a:ext cx="9466683" cy="2588716"/>
        </p:xfrm>
        <a:graphic>
          <a:graphicData uri="http://schemas.openxmlformats.org/drawingml/2006/table">
            <a:tbl>
              <a:tblPr>
                <a:noFill/>
                <a:tableStyleId>{5C22544A-7EE6-4342-B048-85BDC9FD1C3A}</a:tableStyleId>
              </a:tblPr>
              <a:tblGrid>
                <a:gridCol w="1197217"/>
                <a:gridCol w="1104393"/>
                <a:gridCol w="1064526"/>
                <a:gridCol w="1050877"/>
                <a:gridCol w="1064526"/>
                <a:gridCol w="982638"/>
                <a:gridCol w="907798"/>
                <a:gridCol w="1006809"/>
                <a:gridCol w="1087899"/>
              </a:tblGrid>
              <a:tr h="348395">
                <a:tc rowSpan="2">
                  <a:txBody>
                    <a:bodyPr/>
                    <a:lstStyle/>
                    <a:p>
                      <a:pPr algn="ctr" fontAlgn="b"/>
                      <a:r>
                        <a:rPr lang="en-US" sz="1000" b="1" i="0" u="none" strike="noStrike" dirty="0" smtClean="0">
                          <a:solidFill>
                            <a:srgbClr val="000000"/>
                          </a:solidFill>
                          <a:effectLst/>
                          <a:latin typeface="Arial" pitchFamily="34" charset="0"/>
                          <a:cs typeface="Arial" pitchFamily="34" charset="0"/>
                        </a:rPr>
                        <a:t>Category</a:t>
                      </a:r>
                      <a:r>
                        <a:rPr lang="en-US" sz="1000" b="1" i="0" u="none" strike="noStrike" baseline="0" dirty="0" smtClean="0">
                          <a:solidFill>
                            <a:srgbClr val="000000"/>
                          </a:solidFill>
                          <a:effectLst/>
                          <a:latin typeface="Arial" pitchFamily="34" charset="0"/>
                          <a:cs typeface="Arial" pitchFamily="34" charset="0"/>
                        </a:rPr>
                        <a:t> </a:t>
                      </a:r>
                      <a:endParaRPr lang="en-US" sz="1000" b="1"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000" b="1" i="0" u="none" strike="noStrike" dirty="0" smtClean="0">
                        <a:solidFill>
                          <a:srgbClr val="000000"/>
                        </a:solidFill>
                        <a:effectLst/>
                        <a:latin typeface="Arial" pitchFamily="34" charset="0"/>
                        <a:cs typeface="Arial" pitchFamily="34" charset="0"/>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gridSpan="6">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rgbClr val="000000"/>
                          </a:solidFill>
                          <a:effectLst/>
                          <a:latin typeface="Arial" pitchFamily="34" charset="0"/>
                          <a:cs typeface="Arial" pitchFamily="34" charset="0"/>
                        </a:rPr>
                        <a:t>Quarter 1</a:t>
                      </a:r>
                    </a:p>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rgbClr val="000000"/>
                          </a:solidFill>
                          <a:effectLst/>
                          <a:latin typeface="Arial" pitchFamily="34" charset="0"/>
                          <a:cs typeface="Arial" pitchFamily="34" charset="0"/>
                        </a:rPr>
                        <a:t> 2017/18</a:t>
                      </a: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hMerge="1">
                  <a:txBody>
                    <a:bodyPr/>
                    <a:lstStyle/>
                    <a:p>
                      <a:endParaRPr lang="en-US"/>
                    </a:p>
                  </a:txBody>
                  <a:tcPr/>
                </a:tc>
                <a:tc hMerge="1">
                  <a:txBody>
                    <a:bodyPr/>
                    <a:lstStyle/>
                    <a:p>
                      <a:pPr algn="l" fontAlgn="b"/>
                      <a:endParaRPr lang="en-US" sz="1000" b="1" i="0" u="none" strike="noStrike" dirty="0">
                        <a:solidFill>
                          <a:srgbClr val="000000"/>
                        </a:solidFill>
                        <a:effectLst/>
                        <a:latin typeface="Arial" pitchFamily="34" charset="0"/>
                        <a:cs typeface="Arial" pitchFamily="34" charset="0"/>
                      </a:endParaRPr>
                    </a:p>
                  </a:txBody>
                  <a:tcPr marL="0" marR="0" marT="0" marB="0"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fontAlgn="b"/>
                      <a:endParaRPr lang="en-US" sz="1000" b="1" i="0" u="none" strike="noStrike" dirty="0">
                        <a:solidFill>
                          <a:srgbClr val="000000"/>
                        </a:solidFill>
                        <a:effectLst/>
                        <a:latin typeface="Arial" pitchFamily="34" charset="0"/>
                        <a:cs typeface="Arial"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fontAlgn="b"/>
                      <a:endParaRPr lang="en-US" sz="1000" b="1" i="0" u="none" strike="noStrike" dirty="0">
                        <a:solidFill>
                          <a:srgbClr val="000000"/>
                        </a:solidFill>
                        <a:effectLst/>
                        <a:latin typeface="Arial" pitchFamily="34" charset="0"/>
                        <a:cs typeface="Arial" pitchFamily="34" charset="0"/>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hMerge="1">
                  <a:txBody>
                    <a:bodyPr/>
                    <a:lstStyle/>
                    <a:p>
                      <a:pPr algn="ctr" fontAlgn="b"/>
                      <a:endParaRPr lang="en-US" sz="1000" b="1" i="0" u="none" strike="noStrike" dirty="0">
                        <a:solidFill>
                          <a:srgbClr val="000000"/>
                        </a:solidFill>
                        <a:effectLst/>
                        <a:latin typeface="Arial" pitchFamily="34" charset="0"/>
                        <a:cs typeface="Arial"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rowSpan="2">
                  <a:txBody>
                    <a:bodyPr/>
                    <a:lstStyle/>
                    <a:p>
                      <a:pPr algn="ctr" fontAlgn="b"/>
                      <a:r>
                        <a:rPr lang="en-US" sz="1000" b="1" u="none" strike="noStrike" dirty="0" smtClean="0">
                          <a:effectLst/>
                          <a:latin typeface="Arial" pitchFamily="34" charset="0"/>
                          <a:cs typeface="Arial" pitchFamily="34" charset="0"/>
                        </a:rPr>
                        <a:t>Closing Balance Quarter 1 2017/18</a:t>
                      </a:r>
                      <a:endParaRPr lang="en-US" sz="1000" b="1" i="0" u="none" strike="noStrike" dirty="0">
                        <a:solidFill>
                          <a:srgbClr val="000000"/>
                        </a:solidFill>
                        <a:effectLst/>
                        <a:latin typeface="Arial" pitchFamily="34" charset="0"/>
                        <a:cs typeface="Arial" pitchFamily="34" charset="0"/>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r>
              <a:tr h="627924">
                <a:tc vMerge="1">
                  <a:txBody>
                    <a:bodyPr/>
                    <a:lstStyle/>
                    <a:p>
                      <a:pPr algn="ctr" fontAlgn="b"/>
                      <a:endParaRPr lang="en-US" sz="1000" b="1" i="0" u="none" strike="noStrike" dirty="0">
                        <a:solidFill>
                          <a:srgbClr val="000000"/>
                        </a:solidFill>
                        <a:effectLst/>
                        <a:latin typeface="Arial" pitchFamily="34" charset="0"/>
                        <a:cs typeface="Arial"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000" b="1" u="none" strike="noStrike" dirty="0" smtClean="0">
                        <a:effectLst/>
                        <a:latin typeface="Arial" pitchFamily="34" charset="0"/>
                        <a:cs typeface="Arial" pitchFamily="34" charset="0"/>
                      </a:endParaRPr>
                    </a:p>
                    <a:p>
                      <a:pPr marL="0" marR="0" indent="0" algn="ctr" defTabSz="457200" rtl="0" eaLnBrk="1" fontAlgn="b" latinLnBrk="0" hangingPunct="1">
                        <a:lnSpc>
                          <a:spcPct val="100000"/>
                        </a:lnSpc>
                        <a:spcBef>
                          <a:spcPts val="0"/>
                        </a:spcBef>
                        <a:spcAft>
                          <a:spcPts val="0"/>
                        </a:spcAft>
                        <a:buClrTx/>
                        <a:buSzTx/>
                        <a:buFontTx/>
                        <a:buNone/>
                        <a:tabLst/>
                        <a:defRPr/>
                      </a:pPr>
                      <a:r>
                        <a:rPr lang="en-US" sz="1000" b="1" u="none" strike="noStrike" dirty="0" smtClean="0">
                          <a:effectLst/>
                          <a:latin typeface="Arial" pitchFamily="34" charset="0"/>
                          <a:cs typeface="Arial" pitchFamily="34" charset="0"/>
                        </a:rPr>
                        <a:t>Opening 01/04/2017</a:t>
                      </a:r>
                      <a:endParaRPr lang="en-US" sz="1000" b="1" i="0" u="none" strike="noStrike" dirty="0" smtClean="0">
                        <a:solidFill>
                          <a:srgbClr val="000000"/>
                        </a:solidFill>
                        <a:effectLst/>
                        <a:latin typeface="Arial" pitchFamily="34" charset="0"/>
                        <a:cs typeface="Arial" pitchFamily="34" charset="0"/>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u="none" strike="noStrike" dirty="0" smtClean="0">
                          <a:effectLst/>
                          <a:latin typeface="Arial" pitchFamily="34" charset="0"/>
                          <a:cs typeface="Arial" pitchFamily="34" charset="0"/>
                        </a:rPr>
                        <a:t>Application received </a:t>
                      </a:r>
                      <a:endParaRPr lang="en-US" sz="1000" b="1" i="0" u="none" strike="noStrike" dirty="0" smtClean="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rgbClr val="000000"/>
                          </a:solidFill>
                          <a:effectLst/>
                          <a:latin typeface="Arial" pitchFamily="34" charset="0"/>
                          <a:cs typeface="Arial" pitchFamily="34" charset="0"/>
                        </a:rPr>
                        <a:t>Total applications</a:t>
                      </a:r>
                    </a:p>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rgbClr val="000000"/>
                          </a:solidFill>
                          <a:effectLst/>
                          <a:latin typeface="Arial" pitchFamily="34" charset="0"/>
                          <a:cs typeface="Arial" pitchFamily="34" charset="0"/>
                        </a:rPr>
                        <a:t>Q1 2017/18</a:t>
                      </a: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rgbClr val="000000"/>
                          </a:solidFill>
                          <a:effectLst/>
                          <a:latin typeface="Arial" pitchFamily="34" charset="0"/>
                          <a:cs typeface="Arial" pitchFamily="34" charset="0"/>
                        </a:rPr>
                        <a:t>Approved</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algn="ctr" fontAlgn="b"/>
                      <a:r>
                        <a:rPr lang="en-US" sz="1000" b="1" u="none" strike="noStrike" dirty="0" smtClean="0">
                          <a:effectLst/>
                          <a:latin typeface="Arial" pitchFamily="34" charset="0"/>
                          <a:cs typeface="Arial" pitchFamily="34" charset="0"/>
                        </a:rPr>
                        <a:t>Deferred</a:t>
                      </a:r>
                      <a:endParaRPr lang="en-US" sz="1000" b="1"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algn="ctr" fontAlgn="b"/>
                      <a:r>
                        <a:rPr lang="en-US" sz="1000" b="1" u="none" strike="noStrike" dirty="0" smtClean="0">
                          <a:effectLst/>
                          <a:latin typeface="Arial" pitchFamily="34" charset="0"/>
                          <a:cs typeface="Arial" pitchFamily="34" charset="0"/>
                        </a:rPr>
                        <a:t>Rejected</a:t>
                      </a:r>
                      <a:endParaRPr lang="en-US" sz="1000" b="1"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a:txBody>
                    <a:bodyPr/>
                    <a:lstStyle/>
                    <a:p>
                      <a:pPr algn="ctr" fontAlgn="b"/>
                      <a:r>
                        <a:rPr lang="en-US" sz="1000" b="1" u="none" strike="noStrike" dirty="0" smtClean="0">
                          <a:effectLst/>
                          <a:latin typeface="Arial" pitchFamily="34" charset="0"/>
                          <a:cs typeface="Arial" pitchFamily="34" charset="0"/>
                        </a:rPr>
                        <a:t>Files closed</a:t>
                      </a:r>
                      <a:endParaRPr lang="en-US" sz="1000" b="1"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tcPr>
                </a:tc>
                <a:tc vMerge="1">
                  <a:txBody>
                    <a:bodyPr/>
                    <a:lstStyle/>
                    <a:p>
                      <a:pPr algn="ctr" fontAlgn="b"/>
                      <a:endParaRPr lang="en-US" sz="1000" b="1"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73145">
                <a:tc>
                  <a:txBody>
                    <a:bodyPr/>
                    <a:lstStyle/>
                    <a:p>
                      <a:pPr algn="ctr" fontAlgn="b"/>
                      <a:r>
                        <a:rPr lang="en-US" sz="1400" b="1" i="0" u="none" strike="noStrike" dirty="0" smtClean="0">
                          <a:solidFill>
                            <a:srgbClr val="000000"/>
                          </a:solidFill>
                          <a:effectLst/>
                          <a:latin typeface="Arial" pitchFamily="34" charset="0"/>
                          <a:cs typeface="Arial" pitchFamily="34" charset="0"/>
                        </a:rPr>
                        <a:t>1</a:t>
                      </a:r>
                      <a:r>
                        <a:rPr lang="en-US" sz="1400" b="1" i="0" u="none" strike="noStrike" baseline="0" dirty="0" smtClean="0">
                          <a:solidFill>
                            <a:srgbClr val="000000"/>
                          </a:solidFill>
                          <a:effectLst/>
                          <a:latin typeface="Arial" pitchFamily="34" charset="0"/>
                          <a:cs typeface="Arial" pitchFamily="34" charset="0"/>
                        </a:rPr>
                        <a:t> – 7 Years</a:t>
                      </a:r>
                      <a:endParaRPr lang="en-US" sz="1400" b="1"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739</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754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smtClean="0">
                          <a:solidFill>
                            <a:srgbClr val="000000"/>
                          </a:solidFill>
                          <a:effectLst/>
                          <a:latin typeface="Calibri"/>
                        </a:rPr>
                        <a:t>1,493</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500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31</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i="0" u="none" strike="noStrike" dirty="0" smtClean="0">
                          <a:solidFill>
                            <a:srgbClr val="000000"/>
                          </a:solidFill>
                          <a:effectLst/>
                          <a:latin typeface="Calibri"/>
                        </a:rPr>
                        <a:t>959</a:t>
                      </a:r>
                      <a:endParaRPr lang="en-US" sz="1400" b="1"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73145">
                <a:tc>
                  <a:txBody>
                    <a:bodyPr/>
                    <a:lstStyle/>
                    <a:p>
                      <a:pPr algn="ctr" fontAlgn="b"/>
                      <a:r>
                        <a:rPr lang="en-US" sz="1400" b="1" i="0" u="none" strike="noStrike" dirty="0" smtClean="0">
                          <a:solidFill>
                            <a:srgbClr val="000000"/>
                          </a:solidFill>
                          <a:effectLst/>
                          <a:latin typeface="Arial" pitchFamily="34" charset="0"/>
                          <a:cs typeface="Arial" pitchFamily="34" charset="0"/>
                        </a:rPr>
                        <a:t>7 – 14 Years</a:t>
                      </a: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157</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112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smtClean="0">
                          <a:solidFill>
                            <a:srgbClr val="000000"/>
                          </a:solidFill>
                          <a:effectLst/>
                          <a:latin typeface="Calibri"/>
                        </a:rPr>
                        <a:t>269</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109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i="0" u="none" strike="noStrike" dirty="0" smtClean="0">
                          <a:solidFill>
                            <a:srgbClr val="000000"/>
                          </a:solidFill>
                          <a:effectLst/>
                          <a:latin typeface="Calibri"/>
                        </a:rPr>
                        <a:t>154</a:t>
                      </a:r>
                      <a:endParaRPr lang="en-US" sz="1400" b="1"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492962">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15 and Above </a:t>
                      </a: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Calibri"/>
                        </a:rPr>
                        <a:t>614</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a:rPr>
                        <a:t>416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smtClean="0">
                          <a:solidFill>
                            <a:srgbClr val="000000"/>
                          </a:solidFill>
                          <a:effectLst/>
                          <a:latin typeface="Calibri"/>
                        </a:rPr>
                        <a:t>1,030</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386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a:rPr>
                        <a:t>53</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fontAlgn="b"/>
                      <a:r>
                        <a:rPr lang="en-US" sz="1400" b="1" i="0" u="none" strike="noStrike" dirty="0" smtClean="0">
                          <a:solidFill>
                            <a:srgbClr val="000000"/>
                          </a:solidFill>
                          <a:effectLst/>
                          <a:latin typeface="Calibri"/>
                        </a:rPr>
                        <a:t>548</a:t>
                      </a:r>
                      <a:endParaRPr lang="en-US" sz="1400" b="1"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tr>
              <a:tr h="373145">
                <a:tc>
                  <a:txBody>
                    <a:bodyPr/>
                    <a:lstStyle/>
                    <a:p>
                      <a:pPr algn="ctr" fontAlgn="b"/>
                      <a:r>
                        <a:rPr lang="en-US" sz="1400" b="1" i="0" u="none" strike="noStrike" dirty="0" smtClean="0">
                          <a:solidFill>
                            <a:schemeClr val="tx1"/>
                          </a:solidFill>
                          <a:effectLst/>
                          <a:latin typeface="Arial" pitchFamily="34" charset="0"/>
                          <a:cs typeface="Arial" pitchFamily="34" charset="0"/>
                        </a:rPr>
                        <a:t>Total </a:t>
                      </a:r>
                      <a:endParaRPr lang="en-US" sz="1400" b="1" i="0" u="none" strike="noStrike" dirty="0">
                        <a:solidFill>
                          <a:schemeClr val="tx1"/>
                        </a:solidFill>
                        <a:effectLst/>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smtClean="0">
                          <a:solidFill>
                            <a:srgbClr val="000000"/>
                          </a:solidFill>
                          <a:effectLst/>
                          <a:latin typeface="Calibri"/>
                        </a:rPr>
                        <a:t>1,510</a:t>
                      </a:r>
                      <a:endParaRPr lang="en-US" sz="1400" b="1"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smtClean="0">
                          <a:solidFill>
                            <a:srgbClr val="000000"/>
                          </a:solidFill>
                          <a:effectLst/>
                          <a:latin typeface="Calibri"/>
                        </a:rPr>
                        <a:t>1,282</a:t>
                      </a:r>
                      <a:endParaRPr lang="en-US"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smtClean="0">
                          <a:solidFill>
                            <a:srgbClr val="000000"/>
                          </a:solidFill>
                          <a:effectLst/>
                          <a:latin typeface="Calibri"/>
                        </a:rPr>
                        <a:t>2,792</a:t>
                      </a:r>
                      <a:endParaRPr lang="en-US" sz="14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a:solidFill>
                            <a:srgbClr val="000000"/>
                          </a:solidFill>
                          <a:effectLst/>
                          <a:latin typeface="Calibri"/>
                        </a:rPr>
                        <a:t>995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a:solidFill>
                            <a:srgbClr val="000000"/>
                          </a:solidFill>
                          <a:effectLst/>
                          <a:latin typeface="Calibri"/>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a:solidFill>
                            <a:srgbClr val="000000"/>
                          </a:solidFill>
                          <a:effectLst/>
                          <a:latin typeface="Calibri"/>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a:solidFill>
                            <a:srgbClr val="000000"/>
                          </a:solidFill>
                          <a:effectLst/>
                          <a:latin typeface="Calibri"/>
                        </a:rPr>
                        <a:t>88</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i="0" u="none" strike="noStrike" dirty="0" smtClean="0">
                          <a:solidFill>
                            <a:srgbClr val="000000"/>
                          </a:solidFill>
                          <a:effectLst/>
                          <a:latin typeface="Calibri"/>
                        </a:rPr>
                        <a:t>1,661</a:t>
                      </a:r>
                      <a:endParaRPr lang="en-US" sz="1400" b="1"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
        <p:nvSpPr>
          <p:cNvPr id="6" name="Rectangle 2"/>
          <p:cNvSpPr txBox="1">
            <a:spLocks noChangeArrowheads="1"/>
          </p:cNvSpPr>
          <p:nvPr/>
        </p:nvSpPr>
        <p:spPr>
          <a:xfrm>
            <a:off x="141340" y="5686570"/>
            <a:ext cx="8915400" cy="2286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00" b="1" dirty="0" smtClean="0">
                <a:latin typeface="Arial" panose="020B0604020202020204" pitchFamily="34" charset="0"/>
                <a:cs typeface="Arial" panose="020B0604020202020204" pitchFamily="34" charset="0"/>
              </a:rPr>
              <a:t>Files closed: Applicant has been invited for interview (x3). Did not show up</a:t>
            </a:r>
          </a:p>
        </p:txBody>
      </p:sp>
      <p:sp>
        <p:nvSpPr>
          <p:cNvPr id="7" name="TextBox 6"/>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25</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181697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14300"/>
            <a:ext cx="8915400" cy="228600"/>
          </a:xfrm>
        </p:spPr>
        <p:txBody>
          <a:bodyPr>
            <a:noAutofit/>
          </a:bodyPr>
          <a:lstStyle/>
          <a:p>
            <a:r>
              <a:rPr lang="en-US" sz="2000" b="1" dirty="0" smtClean="0">
                <a:latin typeface="Arial" panose="020B0604020202020204" pitchFamily="34" charset="0"/>
                <a:cs typeface="Arial" panose="020B0604020202020204" pitchFamily="34" charset="0"/>
              </a:rPr>
              <a:t>MOBILE OFFICE INFORMATION</a:t>
            </a:r>
          </a:p>
        </p:txBody>
      </p:sp>
      <p:graphicFrame>
        <p:nvGraphicFramePr>
          <p:cNvPr id="3" name="Table 2"/>
          <p:cNvGraphicFramePr>
            <a:graphicFrameLocks noGrp="1"/>
          </p:cNvGraphicFramePr>
          <p:nvPr>
            <p:extLst>
              <p:ext uri="{D42A27DB-BD31-4B8C-83A1-F6EECF244321}">
                <p14:modId xmlns:p14="http://schemas.microsoft.com/office/powerpoint/2010/main" val="3089109839"/>
              </p:ext>
            </p:extLst>
          </p:nvPr>
        </p:nvGraphicFramePr>
        <p:xfrm>
          <a:off x="165102" y="555875"/>
          <a:ext cx="9493250" cy="1746289"/>
        </p:xfrm>
        <a:graphic>
          <a:graphicData uri="http://schemas.openxmlformats.org/drawingml/2006/table">
            <a:tbl>
              <a:tblPr/>
              <a:tblGrid>
                <a:gridCol w="973374"/>
                <a:gridCol w="1288821"/>
                <a:gridCol w="1703404"/>
                <a:gridCol w="1703404"/>
                <a:gridCol w="1303674"/>
                <a:gridCol w="2019869"/>
                <a:gridCol w="500704"/>
              </a:tblGrid>
              <a:tr h="385323">
                <a:tc gridSpan="7">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pitchFamily="34" charset="0"/>
                          <a:cs typeface="Arial" pitchFamily="34" charset="0"/>
                        </a:rPr>
                        <a:t>2016/17</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mn-lt"/>
                        <a:cs typeface="Arial" charset="0"/>
                      </a:endParaRPr>
                    </a:p>
                  </a:txBody>
                  <a:tcPr marL="9526" marR="9526"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mn-lt"/>
                        <a:cs typeface="Arial" charset="0"/>
                      </a:endParaRPr>
                    </a:p>
                  </a:txBody>
                  <a:tcPr marL="9526" marR="9526"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mn-lt"/>
                        <a:cs typeface="Arial" charset="0"/>
                      </a:endParaRPr>
                    </a:p>
                  </a:txBody>
                  <a:tcPr marL="9526" marR="9526"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mn-lt"/>
                        <a:cs typeface="Arial" charset="0"/>
                      </a:endParaRPr>
                    </a:p>
                  </a:txBody>
                  <a:tcPr marL="9526" marR="9526"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Calibri" pitchFamily="34" charset="0"/>
                        <a:cs typeface="Arial" charset="0"/>
                      </a:endParaRPr>
                    </a:p>
                  </a:txBody>
                  <a:tcPr marL="9526" marR="9526"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r>
              <a:tr h="385323">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Drivable </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Yes/No</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Functional Yes/No</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 Staff Capacity</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KM travelled  </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Total area visits</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2">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Statistics generated for  2016/17</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ZA"/>
                    </a:p>
                  </a:txBody>
                  <a:tcPr/>
                </a:tc>
              </a:tr>
              <a:tr h="154516">
                <a:tc rowSpan="4">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6 – Yes</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5 - No</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rowSpan="4">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4 – Yes</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7 - No</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rowSpan="4">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12 Mobile Managers</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(1 is utilised as the Mobile Office Co-ordinator)</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rowSpan="4">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5,927</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rowSpan="4">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97</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ID First issue</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901</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54516">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endParaRPr lang="en-ZA"/>
                    </a:p>
                  </a:txBody>
                  <a:tcPr/>
                </a:tc>
                <a:tc vMerge="1">
                  <a:txBody>
                    <a:bodyPr/>
                    <a:lstStyle/>
                    <a:p>
                      <a:endParaRPr lang="en-ZA"/>
                    </a:p>
                  </a:txBody>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ID Re-Issue</a:t>
                      </a:r>
                    </a:p>
                  </a:txBody>
                  <a:tcPr marL="10320" marR="10320" marT="9525" marB="0" anchor="b"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36</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03012">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endParaRPr lang="en-ZA"/>
                    </a:p>
                  </a:txBody>
                  <a:tcPr/>
                </a:tc>
                <a:tc vMerge="1">
                  <a:txBody>
                    <a:bodyPr/>
                    <a:lstStyle/>
                    <a:p>
                      <a:endParaRPr lang="en-ZA"/>
                    </a:p>
                  </a:txBody>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Birth Registration 0 -30 days</a:t>
                      </a:r>
                    </a:p>
                  </a:txBody>
                  <a:tcPr marL="10320" marR="10320" marT="9525" marB="0" anchor="b"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203</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54516">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endParaRPr lang="en-ZA"/>
                    </a:p>
                  </a:txBody>
                  <a:tcPr/>
                </a:tc>
                <a:tc vMerge="1">
                  <a:txBody>
                    <a:bodyPr/>
                    <a:lstStyle/>
                    <a:p>
                      <a:endParaRPr lang="en-ZA"/>
                    </a:p>
                  </a:txBody>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ID’s handed out</a:t>
                      </a:r>
                    </a:p>
                  </a:txBody>
                  <a:tcPr marL="10320" marR="10320" marT="9525" marB="0" anchor="b"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321</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r>
              <a:tr h="206023">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chemeClr val="tx1"/>
                          </a:solidFill>
                          <a:effectLst/>
                          <a:latin typeface="Calibri" pitchFamily="34" charset="0"/>
                          <a:cs typeface="Arial" charset="0"/>
                        </a:rPr>
                        <a:t>11</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chemeClr val="tx1"/>
                          </a:solidFill>
                          <a:effectLst/>
                          <a:latin typeface="Calibri" pitchFamily="34" charset="0"/>
                          <a:cs typeface="Arial" charset="0"/>
                        </a:rPr>
                        <a:t>11</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chemeClr val="tx1"/>
                          </a:solidFill>
                          <a:effectLst/>
                          <a:latin typeface="Calibri" pitchFamily="34" charset="0"/>
                          <a:cs typeface="Arial" charset="0"/>
                        </a:rPr>
                        <a:t>12</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TlToBr>
                      <a:noFill/>
                    </a:lnTlToBr>
                    <a:lnBlToTr>
                      <a:noFill/>
                    </a:lnBlToTr>
                    <a:solidFill>
                      <a:srgbClr val="FFFFFF"/>
                    </a:solidFill>
                  </a:tcPr>
                </a:tc>
                <a:tc>
                  <a:txBody>
                    <a:bodyPr/>
                    <a:lstStyle/>
                    <a:p>
                      <a:pPr algn="ctr"/>
                      <a:r>
                        <a:rPr lang="en-ZA" sz="1100" b="1" dirty="0" smtClean="0"/>
                        <a:t>5,972</a:t>
                      </a:r>
                      <a:endParaRPr lang="en-ZA" sz="1100" b="1" dirty="0"/>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TlToBr>
                      <a:noFill/>
                    </a:lnTlToBr>
                    <a:lnBlToTr>
                      <a:noFill/>
                    </a:lnBlToTr>
                    <a:solidFill>
                      <a:srgbClr val="FFFFFF"/>
                    </a:solidFill>
                  </a:tcPr>
                </a:tc>
                <a:tc>
                  <a:txBody>
                    <a:bodyPr/>
                    <a:lstStyle/>
                    <a:p>
                      <a:pPr algn="ctr"/>
                      <a:r>
                        <a:rPr lang="en-ZA" sz="1100" b="1" dirty="0" smtClean="0"/>
                        <a:t>97</a:t>
                      </a:r>
                      <a:endParaRPr lang="en-ZA" sz="1100" b="1" dirty="0"/>
                    </a:p>
                  </a:txBody>
                  <a:tcPr marL="10320" marR="10320" marT="9526" marB="0" anchor="ctr" horzOverflow="overflow">
                    <a:lnL w="12700" cap="flat" cmpd="sng" algn="ctr">
                      <a:solidFill>
                        <a:srgbClr val="000000"/>
                      </a:solidFill>
                      <a:prstDash val="solid"/>
                      <a:round/>
                      <a:headEnd type="none" w="med" len="med"/>
                      <a:tailEnd type="none" w="med" len="med"/>
                    </a:lnL>
                    <a:lnT w="38100" cap="flat" cmpd="sng" algn="ctr">
                      <a:solidFill>
                        <a:schemeClr val="tx1"/>
                      </a:solidFill>
                      <a:prstDash val="solid"/>
                      <a:round/>
                      <a:headEnd type="none" w="med" len="med"/>
                      <a:tailEnd type="none" w="med" len="med"/>
                    </a:lnT>
                    <a:lnTlToBr>
                      <a:noFill/>
                    </a:lnTlToBr>
                    <a:lnBlToTr>
                      <a:noFill/>
                    </a:lnBlToTr>
                    <a:solidFill>
                      <a:srgbClr val="FFFFFF"/>
                    </a:solidFill>
                  </a:tcPr>
                </a:tc>
                <a:tc gridSpan="2">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chemeClr val="tx1"/>
                          </a:solidFill>
                          <a:effectLst/>
                          <a:latin typeface="Arial" pitchFamily="34" charset="0"/>
                          <a:cs typeface="Arial" pitchFamily="34" charset="0"/>
                        </a:rPr>
                        <a:t>TOTAL APPLICATIONS         1,140  </a:t>
                      </a:r>
                      <a:r>
                        <a:rPr kumimoji="0" lang="en-ZA" sz="1100" b="1" i="0" u="none" strike="noStrike" cap="none" normalizeH="0" baseline="0" dirty="0" smtClean="0">
                          <a:ln>
                            <a:noFill/>
                          </a:ln>
                          <a:solidFill>
                            <a:schemeClr val="tx1"/>
                          </a:solidFill>
                          <a:effectLst/>
                          <a:latin typeface="Arial" pitchFamily="34" charset="0"/>
                          <a:cs typeface="Arial" pitchFamily="34" charset="0"/>
                        </a:rPr>
                        <a:t>                                     </a:t>
                      </a:r>
                    </a:p>
                  </a:txBody>
                  <a:tcPr marL="10320" marR="10320" marT="9525" marB="0" anchor="b" horzOverflow="overflow">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CECEC"/>
                    </a:solidFill>
                  </a:tcPr>
                </a:tc>
                <a:tc hMerge="1">
                  <a:txBody>
                    <a:bodyPr/>
                    <a:lstStyle/>
                    <a:p>
                      <a:endParaRPr lang="en-US"/>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47667926"/>
              </p:ext>
            </p:extLst>
          </p:nvPr>
        </p:nvGraphicFramePr>
        <p:xfrm>
          <a:off x="274283" y="3459097"/>
          <a:ext cx="9493250" cy="1980091"/>
        </p:xfrm>
        <a:graphic>
          <a:graphicData uri="http://schemas.openxmlformats.org/drawingml/2006/table">
            <a:tbl>
              <a:tblPr/>
              <a:tblGrid>
                <a:gridCol w="973374"/>
                <a:gridCol w="1288821"/>
                <a:gridCol w="1703404"/>
                <a:gridCol w="1703404"/>
                <a:gridCol w="1330971"/>
                <a:gridCol w="2047164"/>
                <a:gridCol w="446112"/>
              </a:tblGrid>
              <a:tr h="0">
                <a:tc gridSpan="7">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pitchFamily="34" charset="0"/>
                          <a:cs typeface="Arial" pitchFamily="34" charset="0"/>
                        </a:rPr>
                        <a:t>Quarter 1</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pitchFamily="34" charset="0"/>
                          <a:cs typeface="Arial" pitchFamily="34" charset="0"/>
                        </a:rPr>
                        <a:t>2017/18</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mn-lt"/>
                        <a:cs typeface="Arial" charset="0"/>
                      </a:endParaRPr>
                    </a:p>
                  </a:txBody>
                  <a:tcPr marL="9526" marR="9526"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mn-lt"/>
                        <a:cs typeface="Arial" charset="0"/>
                      </a:endParaRPr>
                    </a:p>
                  </a:txBody>
                  <a:tcPr marL="9526" marR="9526"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mn-lt"/>
                        <a:cs typeface="Arial" charset="0"/>
                      </a:endParaRPr>
                    </a:p>
                  </a:txBody>
                  <a:tcPr marL="9526" marR="9526"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mn-lt"/>
                        <a:cs typeface="Arial" charset="0"/>
                      </a:endParaRPr>
                    </a:p>
                  </a:txBody>
                  <a:tcPr marL="9526" marR="9526"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Calibri" pitchFamily="34" charset="0"/>
                        <a:cs typeface="Arial" charset="0"/>
                      </a:endParaRPr>
                    </a:p>
                  </a:txBody>
                  <a:tcPr marL="9526" marR="9526"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r>
              <a:tr h="385323">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Drivable </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Yes/No</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Functional Yes/No</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 Staff Capacity</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KM travelled  </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Total area visits</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2">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Statistics generated for  </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rgbClr val="000000"/>
                          </a:solidFill>
                          <a:effectLst/>
                          <a:latin typeface="Arial" pitchFamily="34" charset="0"/>
                          <a:cs typeface="Arial" pitchFamily="34" charset="0"/>
                        </a:rPr>
                        <a:t>Quarter 1 2017/18</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ZA"/>
                    </a:p>
                  </a:txBody>
                  <a:tcPr/>
                </a:tc>
              </a:tr>
              <a:tr h="154516">
                <a:tc rowSpan="4">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10 – Yes</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1 - No</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rowSpan="4">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4 – Yes</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7 - No</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rowSpan="4">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12 Mobile Managers</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(1 is utilised as the Mobile Office Co-ordinator)</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rowSpan="4">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13,294</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rowSpan="4">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129</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ID First issue</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1,309</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54516">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endParaRPr lang="en-ZA"/>
                    </a:p>
                  </a:txBody>
                  <a:tcPr/>
                </a:tc>
                <a:tc vMerge="1">
                  <a:txBody>
                    <a:bodyPr/>
                    <a:lstStyle/>
                    <a:p>
                      <a:endParaRPr lang="en-ZA"/>
                    </a:p>
                  </a:txBody>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ID Re-Issue</a:t>
                      </a:r>
                    </a:p>
                  </a:txBody>
                  <a:tcPr marL="10320" marR="10320" marT="9525" marB="0" anchor="b"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158</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03012">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endParaRPr lang="en-ZA"/>
                    </a:p>
                  </a:txBody>
                  <a:tcPr/>
                </a:tc>
                <a:tc vMerge="1">
                  <a:txBody>
                    <a:bodyPr/>
                    <a:lstStyle/>
                    <a:p>
                      <a:endParaRPr lang="en-ZA"/>
                    </a:p>
                  </a:txBody>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Birth Registration 0 -30 days</a:t>
                      </a:r>
                    </a:p>
                  </a:txBody>
                  <a:tcPr marL="10320" marR="10320" marT="9525" marB="0" anchor="b"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78</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54516">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chemeClr val="tx1"/>
                        </a:solidFill>
                        <a:effectLst/>
                        <a:latin typeface="Calibri" pitchFamily="34" charset="0"/>
                        <a:cs typeface="Arial" charset="0"/>
                      </a:endParaRPr>
                    </a:p>
                  </a:txBody>
                  <a:tcPr marL="9526" marR="9526" marT="9526" marB="0" anchor="b" horzOverflow="overflow"/>
                </a:tc>
                <a:tc vMerge="1">
                  <a:txBody>
                    <a:bodyPr/>
                    <a:lstStyle/>
                    <a:p>
                      <a:endParaRPr lang="en-ZA"/>
                    </a:p>
                  </a:txBody>
                  <a:tcPr/>
                </a:tc>
                <a:tc vMerge="1">
                  <a:txBody>
                    <a:bodyPr/>
                    <a:lstStyle/>
                    <a:p>
                      <a:endParaRPr lang="en-ZA"/>
                    </a:p>
                  </a:txBody>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ID’s handed out</a:t>
                      </a:r>
                    </a:p>
                  </a:txBody>
                  <a:tcPr marL="10320" marR="10320" marT="9525" marB="0" anchor="b"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sz="1200" b="0" i="0" u="none" strike="noStrike" cap="none" normalizeH="0" baseline="0" dirty="0" smtClean="0">
                          <a:ln>
                            <a:noFill/>
                          </a:ln>
                          <a:solidFill>
                            <a:schemeClr val="tx1"/>
                          </a:solidFill>
                          <a:effectLst/>
                          <a:latin typeface="Arial" pitchFamily="34" charset="0"/>
                          <a:cs typeface="Arial" pitchFamily="34" charset="0"/>
                        </a:rPr>
                        <a:t>328</a:t>
                      </a:r>
                    </a:p>
                  </a:txBody>
                  <a:tcPr marL="10320" marR="10320"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r>
              <a:tr h="206023">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100" b="1" i="0" u="none" strike="noStrike" cap="none" normalizeH="0" baseline="0" dirty="0" smtClean="0">
                          <a:ln>
                            <a:noFill/>
                          </a:ln>
                          <a:solidFill>
                            <a:schemeClr val="tx1"/>
                          </a:solidFill>
                          <a:effectLst/>
                          <a:latin typeface="Arial" pitchFamily="34" charset="0"/>
                          <a:cs typeface="Arial" pitchFamily="34" charset="0"/>
                        </a:rPr>
                        <a:t>11</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100" b="1" i="0" u="none" strike="noStrike" cap="none" normalizeH="0" baseline="0" dirty="0" smtClean="0">
                          <a:ln>
                            <a:noFill/>
                          </a:ln>
                          <a:solidFill>
                            <a:schemeClr val="tx1"/>
                          </a:solidFill>
                          <a:effectLst/>
                          <a:latin typeface="Arial" pitchFamily="34" charset="0"/>
                          <a:cs typeface="Arial" pitchFamily="34" charset="0"/>
                        </a:rPr>
                        <a:t>11</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100" b="1" i="0" u="none" strike="noStrike" cap="none" normalizeH="0" baseline="0" dirty="0" smtClean="0">
                          <a:ln>
                            <a:noFill/>
                          </a:ln>
                          <a:solidFill>
                            <a:schemeClr val="tx1"/>
                          </a:solidFill>
                          <a:effectLst/>
                          <a:latin typeface="Arial" pitchFamily="34" charset="0"/>
                          <a:cs typeface="Arial" pitchFamily="34" charset="0"/>
                        </a:rPr>
                        <a:t>12</a:t>
                      </a: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TlToBr>
                      <a:noFill/>
                    </a:lnTlToBr>
                    <a:lnBlToTr>
                      <a:noFill/>
                    </a:lnBlToTr>
                    <a:solidFill>
                      <a:srgbClr val="FFFFFF"/>
                    </a:solidFill>
                  </a:tcPr>
                </a:tc>
                <a:tc>
                  <a:txBody>
                    <a:bodyPr/>
                    <a:lstStyle/>
                    <a:p>
                      <a:pPr algn="ctr"/>
                      <a:r>
                        <a:rPr lang="en-ZA" sz="1100" b="1" dirty="0" smtClean="0">
                          <a:latin typeface="Arial" pitchFamily="34" charset="0"/>
                          <a:cs typeface="Arial" pitchFamily="34" charset="0"/>
                        </a:rPr>
                        <a:t>13,294</a:t>
                      </a:r>
                      <a:endParaRPr lang="en-ZA" sz="1100" b="1" dirty="0">
                        <a:latin typeface="Arial" pitchFamily="34" charset="0"/>
                        <a:cs typeface="Arial" pitchFamily="34" charset="0"/>
                      </a:endParaRPr>
                    </a:p>
                  </a:txBody>
                  <a:tcPr marL="10320" marR="1032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TlToBr>
                      <a:noFill/>
                    </a:lnTlToBr>
                    <a:lnBlToTr>
                      <a:noFill/>
                    </a:lnBlToTr>
                    <a:solidFill>
                      <a:srgbClr val="FFFFFF"/>
                    </a:solidFill>
                  </a:tcPr>
                </a:tc>
                <a:tc>
                  <a:txBody>
                    <a:bodyPr/>
                    <a:lstStyle/>
                    <a:p>
                      <a:pPr algn="ctr"/>
                      <a:r>
                        <a:rPr lang="en-ZA" sz="1100" b="1" dirty="0" smtClean="0">
                          <a:latin typeface="Arial" pitchFamily="34" charset="0"/>
                          <a:cs typeface="Arial" pitchFamily="34" charset="0"/>
                        </a:rPr>
                        <a:t>129</a:t>
                      </a:r>
                      <a:endParaRPr lang="en-ZA" sz="1100" b="1" dirty="0">
                        <a:latin typeface="Arial" pitchFamily="34" charset="0"/>
                        <a:cs typeface="Arial" pitchFamily="34" charset="0"/>
                      </a:endParaRPr>
                    </a:p>
                  </a:txBody>
                  <a:tcPr marL="10320" marR="10320" marT="9526" marB="0" anchor="ctr" horzOverflow="overflow">
                    <a:lnL w="12700" cap="flat" cmpd="sng" algn="ctr">
                      <a:solidFill>
                        <a:srgbClr val="000000"/>
                      </a:solidFill>
                      <a:prstDash val="solid"/>
                      <a:round/>
                      <a:headEnd type="none" w="med" len="med"/>
                      <a:tailEnd type="none" w="med" len="med"/>
                    </a:lnL>
                    <a:lnT w="38100" cap="flat" cmpd="sng" algn="ctr">
                      <a:solidFill>
                        <a:schemeClr val="tx1"/>
                      </a:solidFill>
                      <a:prstDash val="solid"/>
                      <a:round/>
                      <a:headEnd type="none" w="med" len="med"/>
                      <a:tailEnd type="none" w="med" len="med"/>
                    </a:lnT>
                    <a:lnTlToBr>
                      <a:noFill/>
                    </a:lnTlToBr>
                    <a:lnBlToTr>
                      <a:noFill/>
                    </a:lnBlToTr>
                    <a:solidFill>
                      <a:srgbClr val="FFFFFF"/>
                    </a:solidFill>
                  </a:tcPr>
                </a:tc>
                <a:tc gridSpan="2">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200" b="1" i="0" u="none" strike="noStrike" cap="none" normalizeH="0" baseline="0" dirty="0" smtClean="0">
                          <a:ln>
                            <a:noFill/>
                          </a:ln>
                          <a:solidFill>
                            <a:schemeClr val="tx1"/>
                          </a:solidFill>
                          <a:effectLst/>
                          <a:latin typeface="Arial" pitchFamily="34" charset="0"/>
                          <a:cs typeface="Arial" pitchFamily="34" charset="0"/>
                        </a:rPr>
                        <a:t>TOTAL APPLICATIONS          1,545                                   </a:t>
                      </a:r>
                    </a:p>
                  </a:txBody>
                  <a:tcPr marL="10320" marR="10320" marT="9525" marB="0" anchor="b" horzOverflow="overflow">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CECEC"/>
                    </a:solidFill>
                  </a:tcPr>
                </a:tc>
                <a:tc hMerge="1">
                  <a:txBody>
                    <a:bodyPr/>
                    <a:lstStyle/>
                    <a:p>
                      <a:endParaRPr lang="en-US"/>
                    </a:p>
                  </a:txBody>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26</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9865142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ll users.DHA-7371CBEABB2\My Documents\Bluetooth Exchange Folder\IMG-20140821-WA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79" y="154862"/>
            <a:ext cx="4701654" cy="35262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all users.DHA-7371CBEABB2\My Documents\Bluetooth Exchange Folder\IMG_20150912_134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602" y="2461334"/>
            <a:ext cx="4938215" cy="3407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27</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16206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228600"/>
            <a:ext cx="8915400" cy="228600"/>
          </a:xfrm>
        </p:spPr>
        <p:txBody>
          <a:bodyPr>
            <a:noAutofit/>
          </a:bodyPr>
          <a:lstStyle/>
          <a:p>
            <a:pPr lvl="0" fontAlgn="base">
              <a:spcAft>
                <a:spcPct val="0"/>
              </a:spcAft>
            </a:pPr>
            <a:r>
              <a:rPr lang="en-US" altLang="en-US" sz="2000" b="1" dirty="0" smtClean="0">
                <a:latin typeface="Arial" pitchFamily="34" charset="0"/>
                <a:ea typeface="+mn-ea"/>
                <a:cs typeface="Arial" pitchFamily="34" charset="0"/>
              </a:rPr>
              <a:t>UNCOLLECTED SMART ID CARDS</a:t>
            </a:r>
            <a:br>
              <a:rPr lang="en-US" altLang="en-US" sz="2000" b="1" dirty="0" smtClean="0">
                <a:latin typeface="Arial" pitchFamily="34" charset="0"/>
                <a:ea typeface="+mn-ea"/>
                <a:cs typeface="Arial" pitchFamily="34" charset="0"/>
              </a:rPr>
            </a:br>
            <a:r>
              <a:rPr lang="en-US" altLang="en-US" sz="1100" b="1" dirty="0" smtClean="0">
                <a:latin typeface="Arial" pitchFamily="34" charset="0"/>
                <a:ea typeface="+mn-ea"/>
                <a:cs typeface="Arial" pitchFamily="34" charset="0"/>
              </a:rPr>
              <a:t>as at 30 June 2017</a:t>
            </a:r>
            <a:r>
              <a:rPr lang="en-US" altLang="en-US" sz="2000" b="1" dirty="0" smtClean="0">
                <a:latin typeface="Arial" pitchFamily="34" charset="0"/>
                <a:ea typeface="+mn-ea"/>
                <a:cs typeface="Arial" pitchFamily="34" charset="0"/>
              </a:rPr>
              <a:t> </a:t>
            </a:r>
            <a:endParaRPr lang="en-US" altLang="en-US" sz="2000" b="1" dirty="0">
              <a:latin typeface="Arial" pitchFamily="34" charset="0"/>
              <a:ea typeface="+mn-ea"/>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10843997"/>
              </p:ext>
            </p:extLst>
          </p:nvPr>
        </p:nvGraphicFramePr>
        <p:xfrm>
          <a:off x="330200" y="625791"/>
          <a:ext cx="9410700" cy="5236578"/>
        </p:xfrm>
        <a:graphic>
          <a:graphicData uri="http://schemas.openxmlformats.org/drawingml/2006/table">
            <a:tbl>
              <a:tblPr firstRow="1" bandRow="1"/>
              <a:tblGrid>
                <a:gridCol w="1946967"/>
                <a:gridCol w="838763"/>
                <a:gridCol w="6624970"/>
              </a:tblGrid>
              <a:tr h="229586">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l" fontAlgn="ctr"/>
                      <a:r>
                        <a:rPr lang="en-US" sz="1400" b="1" i="0" u="none" strike="noStrike" dirty="0" smtClean="0">
                          <a:solidFill>
                            <a:srgbClr val="000000"/>
                          </a:solidFill>
                          <a:effectLst/>
                          <a:latin typeface="Arial"/>
                        </a:rPr>
                        <a:t>Office</a:t>
                      </a:r>
                      <a:endParaRPr lang="en-US" sz="1400" b="1" i="0" u="none" strike="noStrike" dirty="0">
                        <a:solidFill>
                          <a:srgbClr val="000000"/>
                        </a:solidFill>
                        <a:effectLst/>
                        <a:latin typeface="Arial"/>
                      </a:endParaRPr>
                    </a:p>
                  </a:txBody>
                  <a:tcPr marL="22860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fontAlgn="ctr"/>
                      <a:r>
                        <a:rPr lang="en-US" sz="1400" b="1" i="0" u="none" strike="noStrike" dirty="0" smtClean="0">
                          <a:solidFill>
                            <a:srgbClr val="000000"/>
                          </a:solidFill>
                          <a:effectLst/>
                          <a:latin typeface="Arial"/>
                        </a:rPr>
                        <a:t>Total </a:t>
                      </a:r>
                      <a:endParaRPr lang="en-US" sz="1400" b="1" i="0" u="none" strike="noStrike" dirty="0">
                        <a:solidFill>
                          <a:srgbClr val="000000"/>
                        </a:solidFill>
                        <a:effectLst/>
                        <a:latin typeface="Ari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l" fontAlgn="ctr"/>
                      <a:r>
                        <a:rPr lang="en-US" sz="1400" b="1" i="0" u="none" strike="noStrike" dirty="0" smtClean="0">
                          <a:solidFill>
                            <a:srgbClr val="000000"/>
                          </a:solidFill>
                          <a:effectLst/>
                          <a:latin typeface="Arial"/>
                        </a:rPr>
                        <a:t>Strategies</a:t>
                      </a:r>
                      <a:r>
                        <a:rPr lang="en-US" sz="1400" b="1" i="0" u="none" strike="noStrike" baseline="0" dirty="0" smtClean="0">
                          <a:solidFill>
                            <a:srgbClr val="000000"/>
                          </a:solidFill>
                          <a:effectLst/>
                          <a:latin typeface="Arial"/>
                        </a:rPr>
                        <a:t> and awareness to communities</a:t>
                      </a:r>
                      <a:endParaRPr lang="en-US" sz="1400" b="1" i="0" u="none" strike="noStrike" dirty="0">
                        <a:solidFill>
                          <a:srgbClr val="000000"/>
                        </a:solidFill>
                        <a:effectLst/>
                        <a:latin typeface="Ari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Nelspruit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996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19">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285750" marR="0" lvl="0" indent="-285750" algn="l" defTabSz="914400" rtl="0" eaLnBrk="1" fontAlgn="t" latinLnBrk="0" hangingPunct="1">
                        <a:lnSpc>
                          <a:spcPct val="2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cs typeface="Arial" charset="0"/>
                        </a:rPr>
                        <a:t>Lists compiled and submitted to CDW’s.</a:t>
                      </a:r>
                    </a:p>
                    <a:p>
                      <a:pPr marL="285750" marR="0" lvl="0" indent="-285750" algn="l" defTabSz="914400" rtl="0" eaLnBrk="1" fontAlgn="t" latinLnBrk="0" hangingPunct="1">
                        <a:lnSpc>
                          <a:spcPct val="2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cs typeface="Arial" charset="0"/>
                        </a:rPr>
                        <a:t>Discussed during Stakeholder forum meetings as well as mentioned in all other meetings that are attended.</a:t>
                      </a:r>
                    </a:p>
                    <a:p>
                      <a:pPr marL="285750" marR="0" lvl="0" indent="-285750" algn="l" defTabSz="914400" rtl="0" eaLnBrk="1" fontAlgn="t" latinLnBrk="0" hangingPunct="1">
                        <a:lnSpc>
                          <a:spcPct val="2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cs typeface="Arial" charset="0"/>
                        </a:rPr>
                        <a:t>Schools are informed.</a:t>
                      </a:r>
                    </a:p>
                    <a:p>
                      <a:pPr marL="285750" marR="0" lvl="0" indent="-285750" algn="l" defTabSz="914400" rtl="0" eaLnBrk="1" fontAlgn="t" latinLnBrk="0" hangingPunct="1">
                        <a:lnSpc>
                          <a:spcPct val="2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cs typeface="Arial" charset="0"/>
                        </a:rPr>
                        <a:t>Media slots</a:t>
                      </a:r>
                    </a:p>
                  </a:txBody>
                  <a:tcPr marL="228600" marR="2286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Barberton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272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l" fontAlgn="t"/>
                      <a:endParaRPr lang="en-US" sz="1200" b="0" i="0" u="none" strike="noStrike" dirty="0">
                        <a:solidFill>
                          <a:schemeClr val="tx1"/>
                        </a:solidFill>
                        <a:effectLst/>
                        <a:latin typeface="Arial" pitchFamily="34" charset="0"/>
                        <a:cs typeface="Arial" pitchFamily="34" charset="0"/>
                      </a:endParaRPr>
                    </a:p>
                  </a:txBody>
                  <a:tcPr marL="0" marR="0" marT="0" marB="0" anchor="b">
                    <a:solidFill>
                      <a:schemeClr val="accent3">
                        <a:lumMod val="95000"/>
                      </a:schemeClr>
                    </a:solidFill>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Komatipoort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749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Mashishing</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845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cs typeface="Arial" charset="0"/>
                      </a:endParaRPr>
                    </a:p>
                  </a:txBody>
                  <a:tcPr marL="0" marR="0" marT="0" marB="0" anchor="b" horzOverflow="overflow">
                    <a:solidFill>
                      <a:schemeClr val="accent3">
                        <a:lumMod val="95000"/>
                      </a:schemeClr>
                    </a:solidFill>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Malelane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271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cs typeface="Arial" charset="0"/>
                      </a:endParaRPr>
                    </a:p>
                  </a:txBody>
                  <a:tcPr marL="0" marR="0" marT="0" marB="0" anchor="b" horzOverflow="overflow">
                    <a:solidFill>
                      <a:schemeClr val="accent3">
                        <a:lumMod val="95000"/>
                      </a:schemeClr>
                    </a:solidFill>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Mhala</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802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r>
              <a:tr h="252544">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White River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734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l" fontAlgn="t"/>
                      <a:endParaRPr lang="en-US" sz="1200" b="0" i="0" u="none" strike="noStrike" dirty="0">
                        <a:solidFill>
                          <a:schemeClr val="tx1"/>
                        </a:solidFill>
                        <a:effectLst/>
                        <a:latin typeface="Arial" pitchFamily="34" charset="0"/>
                        <a:cs typeface="Arial" pitchFamily="34" charset="0"/>
                      </a:endParaRPr>
                    </a:p>
                  </a:txBody>
                  <a:tcPr marL="0" marR="0" marT="0" marB="0" anchor="b">
                    <a:solidFill>
                      <a:schemeClr val="accent3">
                        <a:lumMod val="95000"/>
                      </a:schemeClr>
                    </a:solidFill>
                  </a:tcPr>
                </a:tc>
              </a:tr>
              <a:tr h="292557">
                <a:tc>
                  <a:txBody>
                    <a:bodyPr/>
                    <a:lstStyle/>
                    <a:p>
                      <a:pPr algn="l"/>
                      <a:r>
                        <a:rPr lang="en-US" sz="1400" b="0" dirty="0" smtClean="0">
                          <a:solidFill>
                            <a:schemeClr val="tx1"/>
                          </a:solidFill>
                          <a:latin typeface="Arial" pitchFamily="34" charset="0"/>
                          <a:cs typeface="Arial" pitchFamily="34" charset="0"/>
                        </a:rPr>
                        <a:t>Witbank</a:t>
                      </a: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400" b="0" i="0" u="none" strike="noStrike" dirty="0">
                          <a:solidFill>
                            <a:srgbClr val="000000"/>
                          </a:solidFill>
                          <a:effectLst/>
                          <a:latin typeface="Arial" pitchFamily="34" charset="0"/>
                          <a:cs typeface="Arial" pitchFamily="34" charset="0"/>
                        </a:rPr>
                        <a:t> </a:t>
                      </a:r>
                      <a:r>
                        <a:rPr lang="en-US" sz="1400" b="0" i="0" u="none" strike="noStrike" dirty="0" smtClean="0">
                          <a:solidFill>
                            <a:srgbClr val="000000"/>
                          </a:solidFill>
                          <a:effectLst/>
                          <a:latin typeface="Arial" pitchFamily="34" charset="0"/>
                          <a:cs typeface="Arial" pitchFamily="34" charset="0"/>
                        </a:rPr>
                        <a:t>754</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l" fontAlgn="t"/>
                      <a:endParaRPr lang="en-US" sz="1200" b="0" i="0" u="none" strike="noStrike" dirty="0">
                        <a:solidFill>
                          <a:schemeClr val="tx1"/>
                        </a:solidFill>
                        <a:effectLst/>
                        <a:latin typeface="Arial" pitchFamily="34" charset="0"/>
                        <a:cs typeface="Arial" pitchFamily="34" charset="0"/>
                      </a:endParaRPr>
                    </a:p>
                  </a:txBody>
                  <a:tcPr marL="0" marR="0" marT="0" marB="0" anchor="b">
                    <a:solidFill>
                      <a:schemeClr val="accent3">
                        <a:lumMod val="95000"/>
                      </a:schemeClr>
                    </a:solidFill>
                  </a:tcPr>
                </a:tc>
              </a:tr>
              <a:tr h="292557">
                <a:tc>
                  <a:txBody>
                    <a:bodyPr/>
                    <a:lstStyle/>
                    <a:p>
                      <a:pPr algn="l"/>
                      <a:r>
                        <a:rPr lang="en-US" sz="1400" b="0" dirty="0" smtClean="0">
                          <a:solidFill>
                            <a:schemeClr val="tx1"/>
                          </a:solidFill>
                          <a:latin typeface="Arial" pitchFamily="34" charset="0"/>
                          <a:cs typeface="Arial" pitchFamily="34" charset="0"/>
                        </a:rPr>
                        <a:t>Belfast</a:t>
                      </a: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186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l" fontAlgn="t"/>
                      <a:endParaRPr lang="en-US" sz="1200" b="0" i="0" u="none" strike="noStrike" dirty="0">
                        <a:solidFill>
                          <a:schemeClr val="tx1"/>
                        </a:solidFill>
                        <a:effectLst/>
                        <a:latin typeface="Arial" pitchFamily="34" charset="0"/>
                        <a:cs typeface="Arial" pitchFamily="34" charset="0"/>
                      </a:endParaRPr>
                    </a:p>
                  </a:txBody>
                  <a:tcPr marL="0" marR="0" marT="0" marB="0" anchor="b">
                    <a:solidFill>
                      <a:schemeClr val="accent3">
                        <a:lumMod val="95000"/>
                      </a:schemeClr>
                    </a:solidFill>
                  </a:tcPr>
                </a:tc>
              </a:tr>
              <a:tr h="292557">
                <a:tc>
                  <a:txBody>
                    <a:bodyPr/>
                    <a:lstStyle/>
                    <a:p>
                      <a:pPr algn="l"/>
                      <a:r>
                        <a:rPr lang="en-US" sz="1400" b="0" dirty="0" smtClean="0">
                          <a:solidFill>
                            <a:schemeClr val="tx1"/>
                          </a:solidFill>
                          <a:latin typeface="Arial" pitchFamily="34" charset="0"/>
                          <a:cs typeface="Arial" pitchFamily="34" charset="0"/>
                        </a:rPr>
                        <a:t>Middelburg</a:t>
                      </a:r>
                      <a:endParaRPr lang="en-US" sz="1400" b="0" dirty="0">
                        <a:solidFill>
                          <a:schemeClr val="tx1"/>
                        </a:solidFill>
                        <a:latin typeface="Arial" pitchFamily="34" charset="0"/>
                        <a:cs typeface="Arial" pitchFamily="34" charset="0"/>
                      </a:endParaRPr>
                    </a:p>
                  </a:txBody>
                  <a:tcPr marL="99041" marR="99041" marT="45650" marB="456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934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Ermelo</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637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r>
              <a:tr h="252544">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Carolina</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156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l" fontAlgn="t"/>
                      <a:endParaRPr lang="en-US" sz="1200" b="0" i="0" u="none" strike="noStrike" dirty="0">
                        <a:solidFill>
                          <a:schemeClr val="tx1"/>
                        </a:solidFill>
                        <a:effectLst/>
                        <a:latin typeface="Arial" pitchFamily="34" charset="0"/>
                        <a:cs typeface="Arial" pitchFamily="34" charset="0"/>
                      </a:endParaRPr>
                    </a:p>
                  </a:txBody>
                  <a:tcPr marL="0" marR="0" marT="0" marB="0" anchor="b">
                    <a:solidFill>
                      <a:schemeClr val="accent3">
                        <a:lumMod val="95000"/>
                      </a:schemeClr>
                    </a:solidFill>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Bethal</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486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l" fontAlgn="t"/>
                      <a:endParaRPr lang="en-US" sz="1200" b="0" i="0" u="none" strike="noStrike" dirty="0">
                        <a:solidFill>
                          <a:schemeClr val="tx1"/>
                        </a:solidFill>
                        <a:effectLst/>
                        <a:latin typeface="Arial" pitchFamily="34" charset="0"/>
                        <a:cs typeface="Arial" pitchFamily="34" charset="0"/>
                      </a:endParaRPr>
                    </a:p>
                  </a:txBody>
                  <a:tcPr marL="0" marR="0" marT="0" marB="0" anchor="b">
                    <a:solidFill>
                      <a:schemeClr val="accent3">
                        <a:lumMod val="95000"/>
                      </a:schemeClr>
                    </a:solidFill>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Eerstehoek</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Piet Retief</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US" sz="1400" b="0" i="0" u="none" strike="noStrike" cap="none" normalizeH="0" baseline="0" dirty="0" err="1" smtClean="0">
                          <a:ln>
                            <a:noFill/>
                          </a:ln>
                          <a:solidFill>
                            <a:schemeClr val="tx1"/>
                          </a:solidFill>
                          <a:effectLst/>
                          <a:latin typeface="Arial" pitchFamily="34" charset="0"/>
                          <a:cs typeface="Arial" pitchFamily="34" charset="0"/>
                        </a:rPr>
                        <a:t>Secunda</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299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r>
              <a:tr h="25254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Standerton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303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r>
              <a:tr h="252544">
                <a:tc>
                  <a:txBody>
                    <a:bodyPr/>
                    <a:lstStyle/>
                    <a:p>
                      <a:pPr marL="9525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Volksrust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184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tr>
              <a:tr h="29274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400" b="1" dirty="0" smtClean="0">
                          <a:solidFill>
                            <a:schemeClr val="tx1"/>
                          </a:solidFill>
                          <a:latin typeface="Arial" pitchFamily="34" charset="0"/>
                          <a:cs typeface="Arial" pitchFamily="34" charset="0"/>
                        </a:rPr>
                        <a:t>TOTAL</a:t>
                      </a:r>
                      <a:endParaRPr lang="en-US" sz="1400" b="1" dirty="0">
                        <a:solidFill>
                          <a:schemeClr val="tx1"/>
                        </a:solidFill>
                        <a:latin typeface="Arial" pitchFamily="34" charset="0"/>
                        <a:cs typeface="Arial" pitchFamily="34" charset="0"/>
                      </a:endParaRPr>
                    </a:p>
                  </a:txBody>
                  <a:tcPr marL="99025" marR="99025" marT="45746" marB="4574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10,098</a:t>
                      </a:r>
                      <a:endParaRPr lang="en-US" sz="14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vMerge="1">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l" defTabSz="914400" rtl="0" eaLnBrk="1" fontAlgn="t" latinLnBrk="0" hangingPunct="1">
                        <a:lnSpc>
                          <a:spcPct val="100000"/>
                        </a:lnSpc>
                        <a:spcBef>
                          <a:spcPct val="0"/>
                        </a:spcBef>
                        <a:spcAft>
                          <a:spcPct val="0"/>
                        </a:spcAft>
                        <a:buClrTx/>
                        <a:buSzTx/>
                        <a:buFont typeface="+mj-lt"/>
                        <a:buNone/>
                        <a:tabLst/>
                      </a:pPr>
                      <a:endParaRPr kumimoji="0" lang="en-GB" sz="1200" b="0" i="0" u="none" strike="noStrike" cap="none" normalizeH="0" baseline="0" dirty="0" smtClean="0">
                        <a:ln>
                          <a:noFill/>
                        </a:ln>
                        <a:solidFill>
                          <a:schemeClr val="tx1"/>
                        </a:solidFill>
                        <a:effectLst/>
                        <a:latin typeface="Arial" charset="0"/>
                        <a:cs typeface="Arial"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8008766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342900"/>
            <a:ext cx="8915400" cy="228600"/>
          </a:xfrm>
        </p:spPr>
        <p:txBody>
          <a:bodyPr>
            <a:noAutofit/>
          </a:bodyPr>
          <a:lstStyle/>
          <a:p>
            <a:pPr lvl="0" fontAlgn="base">
              <a:spcAft>
                <a:spcPct val="0"/>
              </a:spcAft>
            </a:pPr>
            <a:r>
              <a:rPr lang="en-US" altLang="en-US" sz="2000" b="1" dirty="0" smtClean="0">
                <a:solidFill>
                  <a:srgbClr val="000000"/>
                </a:solidFill>
                <a:latin typeface="Arial" pitchFamily="34" charset="0"/>
                <a:ea typeface="+mn-ea"/>
                <a:cs typeface="Arial" pitchFamily="34" charset="0"/>
              </a:rPr>
              <a:t>UNCLAIMED ID’S</a:t>
            </a:r>
            <a:br>
              <a:rPr lang="en-US" altLang="en-US" sz="2000" b="1" dirty="0" smtClean="0">
                <a:solidFill>
                  <a:srgbClr val="000000"/>
                </a:solidFill>
                <a:latin typeface="Arial" pitchFamily="34" charset="0"/>
                <a:ea typeface="+mn-ea"/>
                <a:cs typeface="Arial" pitchFamily="34" charset="0"/>
              </a:rPr>
            </a:br>
            <a:r>
              <a:rPr lang="en-US" altLang="en-US" sz="1400" b="1" dirty="0" smtClean="0">
                <a:solidFill>
                  <a:srgbClr val="000000"/>
                </a:solidFill>
                <a:latin typeface="Arial" pitchFamily="34" charset="0"/>
                <a:ea typeface="+mn-ea"/>
                <a:cs typeface="Arial" pitchFamily="34" charset="0"/>
              </a:rPr>
              <a:t>as at 30 June 2017</a:t>
            </a:r>
            <a:endParaRPr lang="en-US" altLang="en-US" sz="1400" b="1" dirty="0">
              <a:solidFill>
                <a:srgbClr val="000000"/>
              </a:solidFill>
              <a:latin typeface="Arial" pitchFamily="34" charset="0"/>
              <a:ea typeface="+mn-ea"/>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483871826"/>
              </p:ext>
            </p:extLst>
          </p:nvPr>
        </p:nvGraphicFramePr>
        <p:xfrm>
          <a:off x="280915" y="1305615"/>
          <a:ext cx="9459985" cy="3752088"/>
        </p:xfrm>
        <a:graphic>
          <a:graphicData uri="http://schemas.openxmlformats.org/drawingml/2006/table">
            <a:tbl>
              <a:tblPr firstRow="1" bandRow="1"/>
              <a:tblGrid>
                <a:gridCol w="3055236"/>
                <a:gridCol w="6404749"/>
              </a:tblGrid>
              <a:tr h="338328">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fontAlgn="ctr"/>
                      <a:r>
                        <a:rPr lang="en-US" sz="1400" b="1" i="0" u="none" strike="noStrike" dirty="0" smtClean="0">
                          <a:solidFill>
                            <a:srgbClr val="000000"/>
                          </a:solidFill>
                          <a:effectLst/>
                          <a:latin typeface="Arial"/>
                        </a:rPr>
                        <a:t>Total</a:t>
                      </a:r>
                      <a:endParaRPr lang="en-US" sz="1400" b="1" i="0" u="none" strike="noStrike" dirty="0">
                        <a:solidFill>
                          <a:srgbClr val="000000"/>
                        </a:solidFill>
                        <a:effectLst/>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fontAlgn="ctr"/>
                      <a:r>
                        <a:rPr lang="en-US" sz="1400" b="1" i="0" u="none" strike="noStrike" dirty="0" smtClean="0">
                          <a:solidFill>
                            <a:srgbClr val="000000"/>
                          </a:solidFill>
                          <a:effectLst/>
                          <a:latin typeface="Arial"/>
                        </a:rPr>
                        <a:t>Strategies to distribute </a:t>
                      </a:r>
                      <a:endParaRPr lang="en-US" sz="1400" b="1" i="0" u="none" strike="noStrike" dirty="0">
                        <a:solidFill>
                          <a:srgbClr val="000000"/>
                        </a:solidFill>
                        <a:effectLst/>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588972">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t"/>
                      <a:r>
                        <a:rPr lang="en-US" sz="1400" b="1" i="0" u="none" strike="noStrike" dirty="0" smtClean="0">
                          <a:solidFill>
                            <a:schemeClr val="tx1"/>
                          </a:solidFill>
                          <a:effectLst/>
                          <a:latin typeface="Arial" pitchFamily="34" charset="0"/>
                          <a:cs typeface="Arial" pitchFamily="34" charset="0"/>
                        </a:rPr>
                        <a:t>3,362</a:t>
                      </a:r>
                      <a:endParaRPr lang="en-US" sz="1400" b="1" i="0" u="none" strike="noStrike" dirty="0">
                        <a:solidFill>
                          <a:schemeClr val="tx1"/>
                        </a:solidFill>
                        <a:effectLst/>
                        <a:latin typeface="Arial" pitchFamily="34" charset="0"/>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285750" indent="-285750" algn="l" fontAlgn="t">
                        <a:buFont typeface="Arial" panose="020B0604020202020204" pitchFamily="34" charset="0"/>
                        <a:buChar char="•"/>
                      </a:pPr>
                      <a:endParaRPr lang="en-US" sz="1400" b="0" i="0" u="none" strike="noStrike" dirty="0" smtClean="0">
                        <a:solidFill>
                          <a:schemeClr val="tx1"/>
                        </a:solidFill>
                        <a:effectLst/>
                        <a:latin typeface="Arial" pitchFamily="34" charset="0"/>
                        <a:cs typeface="Arial" pitchFamily="34" charset="0"/>
                      </a:endParaRPr>
                    </a:p>
                    <a:p>
                      <a:pPr marL="285750" indent="-285750" algn="l" fontAlgn="t">
                        <a:buFont typeface="Arial" panose="020B0604020202020204" pitchFamily="34" charset="0"/>
                        <a:buChar char="•"/>
                      </a:pPr>
                      <a:r>
                        <a:rPr lang="en-US" sz="1400" b="0" i="0" u="none" strike="noStrike" dirty="0" smtClean="0">
                          <a:solidFill>
                            <a:schemeClr val="tx1"/>
                          </a:solidFill>
                          <a:effectLst/>
                          <a:latin typeface="Arial" pitchFamily="34" charset="0"/>
                          <a:cs typeface="Arial" pitchFamily="34" charset="0"/>
                        </a:rPr>
                        <a:t>Mobile Offices assist with distribution</a:t>
                      </a:r>
                    </a:p>
                    <a:p>
                      <a:pPr marL="285750" marR="0" lvl="0" indent="-285750" algn="l" defTabSz="914400" rtl="0" eaLnBrk="1" fontAlgn="t" latinLnBrk="0" hangingPunct="1">
                        <a:lnSpc>
                          <a:spcPct val="2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cs typeface="Arial" charset="0"/>
                        </a:rPr>
                        <a:t>Lists compiled and submitted to CDW’s.</a:t>
                      </a:r>
                    </a:p>
                    <a:p>
                      <a:pPr marL="285750" marR="0" lvl="0" indent="-285750" algn="l" defTabSz="914400" rtl="0" eaLnBrk="1" fontAlgn="t" latinLnBrk="0" hangingPunct="1">
                        <a:lnSpc>
                          <a:spcPct val="200000"/>
                        </a:lnSpc>
                        <a:spcBef>
                          <a:spcPct val="0"/>
                        </a:spcBef>
                        <a:spcAft>
                          <a:spcPct val="0"/>
                        </a:spcAft>
                        <a:buClrTx/>
                        <a:buSzTx/>
                        <a:buFont typeface="Arial" pitchFamily="34" charset="0"/>
                        <a:buChar char="•"/>
                        <a:tabLst/>
                      </a:pPr>
                      <a:endParaRPr kumimoji="0" lang="en-US" sz="1400" b="0" i="0" u="none" strike="noStrike" cap="none" normalizeH="0" baseline="0" dirty="0" smtClean="0">
                        <a:ln>
                          <a:noFill/>
                        </a:ln>
                        <a:solidFill>
                          <a:schemeClr val="tx1"/>
                        </a:solidFill>
                        <a:effectLst/>
                        <a:latin typeface="Arial" charset="0"/>
                        <a:cs typeface="Arial" charset="0"/>
                      </a:endParaRPr>
                    </a:p>
                    <a:p>
                      <a:pPr marL="285750" marR="0" lvl="0" indent="-285750" algn="l" defTabSz="914400" rtl="0" eaLnBrk="1" fontAlgn="t"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cs typeface="Arial" charset="0"/>
                        </a:rPr>
                        <a:t>Discussed during Stakeholder forum meetings as well as mentioned in all other meetings that are attended.</a:t>
                      </a:r>
                    </a:p>
                    <a:p>
                      <a:pPr marL="285750" marR="0" lvl="0" indent="-285750" algn="l" defTabSz="914400" rtl="0" eaLnBrk="1" fontAlgn="t" latinLnBrk="0" hangingPunct="1">
                        <a:lnSpc>
                          <a:spcPct val="2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cs typeface="Arial" charset="0"/>
                        </a:rPr>
                        <a:t>Media slots</a:t>
                      </a:r>
                    </a:p>
                    <a:p>
                      <a:pPr marL="285750" marR="0" lvl="0" indent="-285750" algn="l" defTabSz="914400" rtl="0" eaLnBrk="1" fontAlgn="t" latinLnBrk="0" hangingPunct="1">
                        <a:lnSpc>
                          <a:spcPct val="2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charset="0"/>
                          <a:cs typeface="Arial" charset="0"/>
                        </a:rPr>
                        <a:t>Door to door delivery</a:t>
                      </a:r>
                    </a:p>
                    <a:p>
                      <a:pPr marL="0" marR="0" lvl="0" indent="0" algn="l" defTabSz="914400" rtl="0" eaLnBrk="1" fontAlgn="t" latinLnBrk="0" hangingPunct="1">
                        <a:lnSpc>
                          <a:spcPct val="200000"/>
                        </a:lnSpc>
                        <a:spcBef>
                          <a:spcPct val="0"/>
                        </a:spcBef>
                        <a:spcAft>
                          <a:spcPct val="0"/>
                        </a:spcAft>
                        <a:buClrTx/>
                        <a:buSzTx/>
                        <a:buFont typeface="+mj-lt"/>
                        <a:buNone/>
                        <a:tabLst/>
                      </a:pPr>
                      <a:endParaRPr kumimoji="0" lang="en-US" sz="1400" b="0" i="0" u="none" strike="noStrike" cap="none" normalizeH="0" baseline="0" dirty="0" smtClean="0">
                        <a:ln>
                          <a:noFill/>
                        </a:ln>
                        <a:solidFill>
                          <a:schemeClr val="tx1"/>
                        </a:solidFill>
                        <a:effectLst/>
                        <a:latin typeface="Arial" charset="0"/>
                        <a:cs typeface="Arial" charset="0"/>
                      </a:endParaRPr>
                    </a:p>
                    <a:p>
                      <a:pPr marL="171450" indent="-171450" algn="l" fontAlgn="t">
                        <a:buFont typeface="Arial" panose="020B0604020202020204" pitchFamily="34" charset="0"/>
                        <a:buChar char="•"/>
                      </a:pPr>
                      <a:endParaRPr lang="en-US" sz="1400" b="0" i="0" u="none" strike="noStrike" dirty="0" smtClean="0">
                        <a:solidFill>
                          <a:schemeClr val="tx1"/>
                        </a:solidFill>
                        <a:effectLst/>
                        <a:latin typeface="Arial" pitchFamily="34" charset="0"/>
                        <a:cs typeface="Arial" pitchFamily="34" charset="0"/>
                      </a:endParaRPr>
                    </a:p>
                    <a:p>
                      <a:pPr marL="171450" indent="-171450" algn="l" fontAlgn="t">
                        <a:buFont typeface="Arial" panose="020B0604020202020204" pitchFamily="34" charset="0"/>
                        <a:buChar char="•"/>
                      </a:pPr>
                      <a:endParaRPr lang="en-US" sz="1400" b="0" i="0" u="none" strike="noStrike" dirty="0">
                        <a:solidFill>
                          <a:schemeClr val="tx1"/>
                        </a:solidFill>
                        <a:effectLst/>
                        <a:latin typeface="Arial" pitchFamily="34" charset="0"/>
                        <a:cs typeface="Arial" pitchFamily="34" charset="0"/>
                      </a:endParaRPr>
                    </a:p>
                  </a:txBody>
                  <a:tcPr marL="228600" marR="2286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29</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427494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5300" y="268418"/>
            <a:ext cx="8915400" cy="341182"/>
          </a:xfrm>
        </p:spPr>
        <p:txBody>
          <a:bodyPr>
            <a:noAutofit/>
          </a:bodyPr>
          <a:lstStyle/>
          <a:p>
            <a:r>
              <a:rPr lang="en-US" sz="2000" b="1" dirty="0" smtClean="0">
                <a:solidFill>
                  <a:prstClr val="black"/>
                </a:solidFill>
                <a:latin typeface="Arial" panose="020B0604020202020204" pitchFamily="34" charset="0"/>
                <a:cs typeface="Arial" panose="020B0604020202020204" pitchFamily="34" charset="0"/>
              </a:rPr>
              <a:t>PROVINCIAL OVERVIEW</a:t>
            </a:r>
            <a:endParaRPr lang="en-US" sz="2000" b="1" dirty="0">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247651" y="609600"/>
            <a:ext cx="9493250" cy="5352661"/>
          </a:xfrm>
        </p:spPr>
        <p:txBody>
          <a:bodyPr>
            <a:normAutofit/>
          </a:bodyPr>
          <a:lstStyle/>
          <a:p>
            <a:pPr marL="0" indent="0" algn="just" fontAlgn="base">
              <a:lnSpc>
                <a:spcPct val="160000"/>
              </a:lnSpc>
              <a:spcBef>
                <a:spcPct val="0"/>
              </a:spcBef>
              <a:spcAft>
                <a:spcPct val="0"/>
              </a:spcAft>
              <a:buNone/>
            </a:pPr>
            <a:endParaRPr lang="en-ZA" altLang="en-US" sz="2000" dirty="0" smtClean="0">
              <a:latin typeface="Arial" pitchFamily="34" charset="0"/>
              <a:cs typeface="Arial" pitchFamily="34" charset="0"/>
            </a:endParaRPr>
          </a:p>
          <a:p>
            <a:pPr lvl="0" algn="just" fontAlgn="base">
              <a:lnSpc>
                <a:spcPct val="160000"/>
              </a:lnSpc>
              <a:spcBef>
                <a:spcPct val="0"/>
              </a:spcBef>
              <a:spcAft>
                <a:spcPct val="0"/>
              </a:spcAft>
              <a:buFont typeface="Arial" pitchFamily="34" charset="0"/>
              <a:buChar char="•"/>
            </a:pPr>
            <a:endParaRPr lang="en-ZA" sz="2000" dirty="0" smtClean="0">
              <a:latin typeface="Arial" panose="020B0604020202020204" pitchFamily="34" charset="0"/>
              <a:cs typeface="Arial" panose="020B0604020202020204" pitchFamily="34" charset="0"/>
            </a:endParaRPr>
          </a:p>
          <a:p>
            <a:pPr lvl="0" algn="just" fontAlgn="base">
              <a:lnSpc>
                <a:spcPct val="160000"/>
              </a:lnSpc>
              <a:spcBef>
                <a:spcPct val="0"/>
              </a:spcBef>
              <a:spcAft>
                <a:spcPct val="0"/>
              </a:spcAft>
              <a:buFont typeface="Arial" pitchFamily="34" charset="0"/>
              <a:buChar char="•"/>
            </a:pPr>
            <a:endParaRPr lang="en-ZA" sz="2000" dirty="0">
              <a:latin typeface="Arial" panose="020B0604020202020204" pitchFamily="34" charset="0"/>
              <a:cs typeface="Arial" panose="020B0604020202020204" pitchFamily="34" charset="0"/>
            </a:endParaRPr>
          </a:p>
        </p:txBody>
      </p:sp>
      <p:sp>
        <p:nvSpPr>
          <p:cNvPr id="2" name="Rectangle 1"/>
          <p:cNvSpPr/>
          <p:nvPr/>
        </p:nvSpPr>
        <p:spPr>
          <a:xfrm>
            <a:off x="247651" y="1127565"/>
            <a:ext cx="9596746" cy="4185761"/>
          </a:xfrm>
          <a:prstGeom prst="rect">
            <a:avLst/>
          </a:prstGeom>
        </p:spPr>
        <p:txBody>
          <a:bodyPr wrap="square">
            <a:spAutoFit/>
          </a:bodyPr>
          <a:lstStyle/>
          <a:p>
            <a:r>
              <a:rPr lang="en-US" sz="1400" dirty="0" smtClean="0">
                <a:latin typeface="Arial" pitchFamily="34" charset="0"/>
                <a:cs typeface="Arial" pitchFamily="34" charset="0"/>
              </a:rPr>
              <a:t>Mpumalanga means </a:t>
            </a:r>
            <a:r>
              <a:rPr lang="en-US" sz="1400" dirty="0">
                <a:latin typeface="Arial" pitchFamily="34" charset="0"/>
                <a:cs typeface="Arial" pitchFamily="34" charset="0"/>
              </a:rPr>
              <a:t>“Place where the Sun Rises” and people are drawn to the province by its magnificent scenery, fauna and flora, and the fascinating remnants of the 1870 gold-rush era.</a:t>
            </a:r>
            <a:br>
              <a:rPr lang="en-US" sz="1400" dirty="0">
                <a:latin typeface="Arial" pitchFamily="34" charset="0"/>
                <a:cs typeface="Arial" pitchFamily="34" charset="0"/>
              </a:rPr>
            </a:br>
            <a:endParaRPr lang="en-US" sz="1400" dirty="0">
              <a:latin typeface="Arial" pitchFamily="34" charset="0"/>
              <a:cs typeface="Arial" pitchFamily="34" charset="0"/>
            </a:endParaRPr>
          </a:p>
          <a:p>
            <a:r>
              <a:rPr lang="en-US" sz="1400" dirty="0" smtClean="0">
                <a:latin typeface="Arial" pitchFamily="34" charset="0"/>
                <a:cs typeface="Arial" pitchFamily="34" charset="0"/>
              </a:rPr>
              <a:t>Bordered </a:t>
            </a:r>
            <a:r>
              <a:rPr lang="en-US" sz="1400" dirty="0">
                <a:latin typeface="Arial" pitchFamily="34" charset="0"/>
                <a:cs typeface="Arial" pitchFamily="34" charset="0"/>
              </a:rPr>
              <a:t>by Mozambique and Swaziland in the east, and Gauteng in the west, it is situated mainly on the high plateau grasslands of the </a:t>
            </a:r>
            <a:r>
              <a:rPr lang="en-US" sz="1400" dirty="0" err="1">
                <a:latin typeface="Arial" pitchFamily="34" charset="0"/>
                <a:cs typeface="Arial" pitchFamily="34" charset="0"/>
              </a:rPr>
              <a:t>Middleveld</a:t>
            </a:r>
            <a:r>
              <a:rPr lang="en-US" sz="1400" dirty="0">
                <a:latin typeface="Arial" pitchFamily="34" charset="0"/>
                <a:cs typeface="Arial" pitchFamily="34" charset="0"/>
              </a:rPr>
              <a:t>, which roll eastwards for hundreds of </a:t>
            </a:r>
            <a:r>
              <a:rPr lang="en-US" sz="1400" dirty="0" smtClean="0">
                <a:latin typeface="Arial" pitchFamily="34" charset="0"/>
                <a:cs typeface="Arial" pitchFamily="34" charset="0"/>
              </a:rPr>
              <a:t>kilometers. </a:t>
            </a:r>
            <a:r>
              <a:rPr lang="en-US" sz="1400" dirty="0">
                <a:latin typeface="Arial" pitchFamily="34" charset="0"/>
                <a:cs typeface="Arial" pitchFamily="34" charset="0"/>
              </a:rPr>
              <a:t>In the north-east, it rises towards mountain peaks and terminates in an immense escarpment. In some places, this escarpment plunges hundreds of </a:t>
            </a:r>
            <a:r>
              <a:rPr lang="en-US" sz="1400" dirty="0" smtClean="0">
                <a:latin typeface="Arial" pitchFamily="34" charset="0"/>
                <a:cs typeface="Arial" pitchFamily="34" charset="0"/>
              </a:rPr>
              <a:t>meters </a:t>
            </a:r>
            <a:r>
              <a:rPr lang="en-US" sz="1400" dirty="0">
                <a:latin typeface="Arial" pitchFamily="34" charset="0"/>
                <a:cs typeface="Arial" pitchFamily="34" charset="0"/>
              </a:rPr>
              <a:t>down to the low-lying area known as the </a:t>
            </a:r>
            <a:r>
              <a:rPr lang="en-US" sz="1400" dirty="0" err="1">
                <a:latin typeface="Arial" pitchFamily="34" charset="0"/>
                <a:cs typeface="Arial" pitchFamily="34" charset="0"/>
              </a:rPr>
              <a:t>Lowveld</a:t>
            </a:r>
            <a:r>
              <a:rPr lang="en-US" sz="1400" dirty="0">
                <a:latin typeface="Arial" pitchFamily="34" charset="0"/>
                <a:cs typeface="Arial" pitchFamily="34" charset="0"/>
              </a:rPr>
              <a:t>.</a:t>
            </a:r>
            <a:br>
              <a:rPr lang="en-US" sz="1400" dirty="0">
                <a:latin typeface="Arial" pitchFamily="34" charset="0"/>
                <a:cs typeface="Arial" pitchFamily="34" charset="0"/>
              </a:rPr>
            </a:br>
            <a:endParaRPr lang="en-US" sz="1400" dirty="0">
              <a:latin typeface="Arial" pitchFamily="34" charset="0"/>
              <a:cs typeface="Arial" pitchFamily="34" charset="0"/>
            </a:endParaRPr>
          </a:p>
          <a:p>
            <a:pPr algn="just"/>
            <a:r>
              <a:rPr lang="en-US" sz="1400" dirty="0">
                <a:latin typeface="Arial" pitchFamily="34" charset="0"/>
                <a:cs typeface="Arial" pitchFamily="34" charset="0"/>
              </a:rPr>
              <a:t> The majority of the population </a:t>
            </a:r>
            <a:r>
              <a:rPr lang="en-US" sz="1400" dirty="0" smtClean="0">
                <a:latin typeface="Arial" pitchFamily="34" charset="0"/>
                <a:cs typeface="Arial" pitchFamily="34" charset="0"/>
              </a:rPr>
              <a:t>(4.3 </a:t>
            </a:r>
            <a:r>
              <a:rPr lang="en-US" sz="1400" dirty="0">
                <a:latin typeface="Arial" pitchFamily="34" charset="0"/>
                <a:cs typeface="Arial" pitchFamily="34" charset="0"/>
              </a:rPr>
              <a:t>million) currently residing in the Mpumalanga were born in  the province. About 169 172 Mpumalanga residents were born in Gauteng. Those that were born in Limpopo (155 000) migrated to Mpumalanga, and 116 132 from Mpumalanga were born outside of South Africa. </a:t>
            </a:r>
          </a:p>
          <a:p>
            <a:pPr algn="just"/>
            <a:endParaRPr lang="en-US" sz="1400" dirty="0">
              <a:latin typeface="Arial" pitchFamily="34" charset="0"/>
              <a:cs typeface="Arial" pitchFamily="34" charset="0"/>
            </a:endParaRPr>
          </a:p>
          <a:p>
            <a:pPr algn="just"/>
            <a:r>
              <a:rPr lang="en-US" sz="1400" dirty="0">
                <a:latin typeface="Arial" pitchFamily="34" charset="0"/>
                <a:cs typeface="Arial" pitchFamily="34" charset="0"/>
              </a:rPr>
              <a:t>The poverty headcount in Mpumalanga achieved a slight decrease from 7,9% in 2011 and 7,8% in 2016. 273 886 of households in Mpumalanga reported that they had ran out of money in the last 12 months before the survey was conducted. 14,8 % of  households in Mpumalanga missed a meal over the same period.</a:t>
            </a:r>
          </a:p>
          <a:p>
            <a:endParaRPr lang="en-US" sz="1400" b="1" dirty="0" smtClean="0"/>
          </a:p>
          <a:p>
            <a:pPr algn="r"/>
            <a:r>
              <a:rPr lang="en-US" sz="1400" b="1" dirty="0" smtClean="0"/>
              <a:t>Mpumalanga </a:t>
            </a:r>
            <a:r>
              <a:rPr lang="en-US" sz="1400" b="1" dirty="0"/>
              <a:t>Community Survey 2016 results (Published by STATS SA)</a:t>
            </a:r>
            <a:endParaRPr lang="en-US" sz="1400" dirty="0"/>
          </a:p>
          <a:p>
            <a:endParaRPr lang="en-US" sz="1400" dirty="0" smtClean="0">
              <a:latin typeface="Arial" pitchFamily="34" charset="0"/>
              <a:cs typeface="Arial" pitchFamily="34" charset="0"/>
            </a:endParaRPr>
          </a:p>
          <a:p>
            <a:endParaRPr lang="en-US" sz="1400" cap="all" dirty="0">
              <a:latin typeface="Arial" pitchFamily="34" charset="0"/>
              <a:cs typeface="Arial" pitchFamily="34" charset="0"/>
            </a:endParaRPr>
          </a:p>
        </p:txBody>
      </p:sp>
      <p:sp>
        <p:nvSpPr>
          <p:cNvPr id="6" name="TextBox 5"/>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1803786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60400" y="152400"/>
            <a:ext cx="8915400" cy="228600"/>
          </a:xfrm>
        </p:spPr>
        <p:txBody>
          <a:bodyPr>
            <a:noAutofit/>
          </a:bodyPr>
          <a:lstStyle/>
          <a:p>
            <a:r>
              <a:rPr lang="en-US" sz="2000" b="1" dirty="0" smtClean="0">
                <a:latin typeface="Arial" panose="020B0604020202020204" pitchFamily="34" charset="0"/>
                <a:cs typeface="Arial" panose="020B0604020202020204" pitchFamily="34" charset="0"/>
              </a:rPr>
              <a:t>UNABRIDGED CERTIFICATES</a:t>
            </a:r>
          </a:p>
        </p:txBody>
      </p:sp>
      <p:graphicFrame>
        <p:nvGraphicFramePr>
          <p:cNvPr id="3" name="Group 105"/>
          <p:cNvGraphicFramePr>
            <a:graphicFrameLocks noGrp="1"/>
          </p:cNvGraphicFramePr>
          <p:nvPr>
            <p:extLst>
              <p:ext uri="{D42A27DB-BD31-4B8C-83A1-F6EECF244321}">
                <p14:modId xmlns:p14="http://schemas.microsoft.com/office/powerpoint/2010/main" val="110857255"/>
              </p:ext>
            </p:extLst>
          </p:nvPr>
        </p:nvGraphicFramePr>
        <p:xfrm>
          <a:off x="165099" y="664608"/>
          <a:ext cx="9533566" cy="2398821"/>
        </p:xfrm>
        <a:graphic>
          <a:graphicData uri="http://schemas.openxmlformats.org/drawingml/2006/table">
            <a:tbl>
              <a:tblPr/>
              <a:tblGrid>
                <a:gridCol w="1190469"/>
                <a:gridCol w="1157855"/>
                <a:gridCol w="1418774"/>
                <a:gridCol w="1418774"/>
                <a:gridCol w="1369853"/>
                <a:gridCol w="1630778"/>
                <a:gridCol w="1347063"/>
              </a:tblGrid>
              <a:tr h="250514">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2016/17</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977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Opening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 April 2016</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Number Received</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Total number for 2016/17</a:t>
                      </a:r>
                    </a:p>
                  </a:txBody>
                  <a:tcPr marL="99060" marR="99060" marT="45716" marB="4571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Finalised</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of Equivalent letters issued</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of applications older than 8 weeks  (31/03/2017)</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Closing balance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2016/17</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935797">
                <a:tc>
                  <a:txBody>
                    <a:bodyPr/>
                    <a:lstStyle/>
                    <a:p>
                      <a:pPr algn="ctr" fontAlgn="b"/>
                      <a:r>
                        <a:rPr lang="en-US" sz="1400" b="0" i="0" u="none" strike="noStrike" dirty="0">
                          <a:solidFill>
                            <a:srgbClr val="000000"/>
                          </a:solidFill>
                          <a:effectLst/>
                          <a:latin typeface="Arial" pitchFamily="34" charset="0"/>
                          <a:cs typeface="Arial" pitchFamily="34" charset="0"/>
                        </a:rPr>
                        <a:t>5,892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5,373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11,265</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5,113</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1,072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4,153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1,999</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4" name="Group 105"/>
          <p:cNvGraphicFramePr>
            <a:graphicFrameLocks noGrp="1"/>
          </p:cNvGraphicFramePr>
          <p:nvPr>
            <p:extLst>
              <p:ext uri="{D42A27DB-BD31-4B8C-83A1-F6EECF244321}">
                <p14:modId xmlns:p14="http://schemas.microsoft.com/office/powerpoint/2010/main" val="2675181892"/>
              </p:ext>
            </p:extLst>
          </p:nvPr>
        </p:nvGraphicFramePr>
        <p:xfrm>
          <a:off x="165103" y="3467316"/>
          <a:ext cx="9533562" cy="2200346"/>
        </p:xfrm>
        <a:graphic>
          <a:graphicData uri="http://schemas.openxmlformats.org/drawingml/2006/table">
            <a:tbl>
              <a:tblPr/>
              <a:tblGrid>
                <a:gridCol w="1213321"/>
                <a:gridCol w="1160060"/>
                <a:gridCol w="1419367"/>
                <a:gridCol w="1433015"/>
                <a:gridCol w="1337480"/>
                <a:gridCol w="1587604"/>
                <a:gridCol w="1382715"/>
              </a:tblGrid>
              <a:tr h="42856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Quarter 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2017/18</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8319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Opening Balance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 April 2017</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received</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Total number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Q1 2017/18</a:t>
                      </a:r>
                    </a:p>
                  </a:txBody>
                  <a:tcPr marL="99060" marR="99060" marT="45716" marB="4571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Finalised</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of Equivalent letters issued</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of applications older than 8 weeks </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Closing Balance Quarter 1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2017/18</a:t>
                      </a:r>
                    </a:p>
                  </a:txBody>
                  <a:tcPr marL="99060" marR="99060"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737322">
                <a:tc>
                  <a:txBody>
                    <a:bodyPr/>
                    <a:lstStyle/>
                    <a:p>
                      <a:pPr algn="ctr" fontAlgn="b"/>
                      <a:r>
                        <a:rPr lang="en-US" sz="1400" b="0" i="0" u="none" strike="noStrike" dirty="0">
                          <a:solidFill>
                            <a:srgbClr val="000000"/>
                          </a:solidFill>
                          <a:effectLst/>
                          <a:latin typeface="Arial" pitchFamily="34" charset="0"/>
                          <a:cs typeface="Arial" pitchFamily="34" charset="0"/>
                        </a:rPr>
                        <a:t>5,316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2,750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8,066</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2,248</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273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2,289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3,529</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30</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865377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60400" y="39806"/>
            <a:ext cx="8915400" cy="228600"/>
          </a:xfrm>
        </p:spPr>
        <p:txBody>
          <a:bodyPr>
            <a:noAutofit/>
          </a:bodyPr>
          <a:lstStyle/>
          <a:p>
            <a:r>
              <a:rPr lang="en-US" sz="2000" b="1" dirty="0" smtClean="0">
                <a:latin typeface="Arial" panose="020B0604020202020204" pitchFamily="34" charset="0"/>
                <a:cs typeface="Arial" panose="020B0604020202020204" pitchFamily="34" charset="0"/>
              </a:rPr>
              <a:t>AMENDMENTS , RECTIFICATIONS AND DUPLICATES</a:t>
            </a:r>
          </a:p>
        </p:txBody>
      </p:sp>
      <p:graphicFrame>
        <p:nvGraphicFramePr>
          <p:cNvPr id="3" name="Group 105"/>
          <p:cNvGraphicFramePr>
            <a:graphicFrameLocks noGrp="1"/>
          </p:cNvGraphicFramePr>
          <p:nvPr>
            <p:extLst>
              <p:ext uri="{D42A27DB-BD31-4B8C-83A1-F6EECF244321}">
                <p14:modId xmlns:p14="http://schemas.microsoft.com/office/powerpoint/2010/main" val="4094325093"/>
              </p:ext>
            </p:extLst>
          </p:nvPr>
        </p:nvGraphicFramePr>
        <p:xfrm>
          <a:off x="249570" y="448147"/>
          <a:ext cx="9326232" cy="2546164"/>
        </p:xfrm>
        <a:graphic>
          <a:graphicData uri="http://schemas.openxmlformats.org/drawingml/2006/table">
            <a:tbl>
              <a:tblPr/>
              <a:tblGrid>
                <a:gridCol w="1554372"/>
                <a:gridCol w="1554372"/>
                <a:gridCol w="1554372"/>
                <a:gridCol w="1554372"/>
                <a:gridCol w="1554372"/>
                <a:gridCol w="1554372"/>
              </a:tblGrid>
              <a:tr h="534492">
                <a:tc gridSpan="6">
                  <a:txBody>
                    <a:bodyPr/>
                    <a:lstStyle/>
                    <a:p>
                      <a:pPr algn="ctr" fontAlgn="b"/>
                      <a:r>
                        <a:rPr lang="en-ZA" sz="1400" b="1" i="0" u="none" strike="noStrike" dirty="0" smtClean="0">
                          <a:solidFill>
                            <a:srgbClr val="000000"/>
                          </a:solidFill>
                          <a:effectLst/>
                          <a:latin typeface="Arial" panose="020B0604020202020204" pitchFamily="34" charset="0"/>
                          <a:cs typeface="Arial" panose="020B0604020202020204" pitchFamily="34" charset="0"/>
                        </a:rPr>
                        <a:t>2016/17</a:t>
                      </a:r>
                    </a:p>
                    <a:p>
                      <a:pPr algn="ctr" fontAlgn="b"/>
                      <a:endParaRPr lang="en-ZA"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fontAlgn="b"/>
                      <a:endParaRPr lang="en-ZA"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641445">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Service </a:t>
                      </a:r>
                    </a:p>
                    <a:p>
                      <a:pPr algn="ctr" fontAlgn="b"/>
                      <a:endParaRPr lang="en-ZA"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Opening Balance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 April 2016</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received</a:t>
                      </a:r>
                    </a:p>
                  </a:txBody>
                  <a:tcPr marL="99060" marR="99060"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Total</a:t>
                      </a:r>
                    </a:p>
                  </a:txBody>
                  <a:tcPr marL="99060" marR="99060"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Finalised</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Closing balance</a:t>
                      </a:r>
                    </a:p>
                  </a:txBody>
                  <a:tcPr marL="99060" marR="99060" marT="45716" marB="45716"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640080">
                <a:tc>
                  <a:txBody>
                    <a:bodyPr/>
                    <a:lstStyle/>
                    <a:p>
                      <a:pPr algn="ctr" fontAlgn="b"/>
                      <a:r>
                        <a:rPr lang="en-ZA" sz="1400" b="1" i="0" u="none" strike="noStrike" dirty="0" smtClean="0">
                          <a:solidFill>
                            <a:schemeClr val="tx1"/>
                          </a:solidFill>
                          <a:effectLst/>
                          <a:latin typeface="Arial" panose="020B0604020202020204" pitchFamily="34" charset="0"/>
                          <a:cs typeface="Arial" panose="020B0604020202020204" pitchFamily="34" charset="0"/>
                        </a:rPr>
                        <a:t>Amendments &amp; Rectifications </a:t>
                      </a:r>
                      <a:endParaRPr lang="en-ZA" sz="1400" b="1" i="0" u="none" strike="noStrike" dirty="0">
                        <a:solidFill>
                          <a:schemeClr val="tx1"/>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2,389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4,288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6,677</a:t>
                      </a:r>
                      <a:endParaRPr lang="en-US" sz="14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2,911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3,766</a:t>
                      </a:r>
                      <a:endParaRPr lang="en-US" sz="14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080">
                <a:tc>
                  <a:txBody>
                    <a:bodyPr/>
                    <a:lstStyle/>
                    <a:p>
                      <a:pPr algn="ctr" fontAlgn="b"/>
                      <a:r>
                        <a:rPr lang="en-ZA" sz="1400" b="1" i="0" u="none" strike="noStrike" dirty="0" smtClean="0">
                          <a:solidFill>
                            <a:schemeClr val="tx1"/>
                          </a:solidFill>
                          <a:effectLst/>
                          <a:latin typeface="Arial" panose="020B0604020202020204" pitchFamily="34" charset="0"/>
                          <a:cs typeface="Arial" panose="020B0604020202020204" pitchFamily="34" charset="0"/>
                        </a:rPr>
                        <a:t>Duplicates </a:t>
                      </a:r>
                      <a:endParaRPr lang="en-ZA" sz="1400" b="1" i="0" u="none" strike="noStrike" dirty="0">
                        <a:solidFill>
                          <a:schemeClr val="tx1"/>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508</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1091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1,599</a:t>
                      </a:r>
                      <a:endParaRPr lang="en-US" sz="14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694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905</a:t>
                      </a:r>
                      <a:endParaRPr lang="en-US" sz="14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4" name="Group 105"/>
          <p:cNvGraphicFramePr>
            <a:graphicFrameLocks noGrp="1"/>
          </p:cNvGraphicFramePr>
          <p:nvPr>
            <p:extLst>
              <p:ext uri="{D42A27DB-BD31-4B8C-83A1-F6EECF244321}">
                <p14:modId xmlns:p14="http://schemas.microsoft.com/office/powerpoint/2010/main" val="2168413963"/>
              </p:ext>
            </p:extLst>
          </p:nvPr>
        </p:nvGraphicFramePr>
        <p:xfrm>
          <a:off x="249570" y="3118560"/>
          <a:ext cx="9326232" cy="2673542"/>
        </p:xfrm>
        <a:graphic>
          <a:graphicData uri="http://schemas.openxmlformats.org/drawingml/2006/table">
            <a:tbl>
              <a:tblPr/>
              <a:tblGrid>
                <a:gridCol w="1554372"/>
                <a:gridCol w="1554372"/>
                <a:gridCol w="1554372"/>
                <a:gridCol w="1554372"/>
                <a:gridCol w="1554372"/>
                <a:gridCol w="1554372"/>
              </a:tblGrid>
              <a:tr h="661870">
                <a:tc gridSpan="6">
                  <a:txBody>
                    <a:bodyPr/>
                    <a:lstStyle/>
                    <a:p>
                      <a:pPr algn="ctr" fontAlgn="b"/>
                      <a:r>
                        <a:rPr lang="en-ZA" sz="1400" b="1" i="0" u="none" strike="noStrike" dirty="0" smtClean="0">
                          <a:solidFill>
                            <a:srgbClr val="000000"/>
                          </a:solidFill>
                          <a:effectLst/>
                          <a:latin typeface="Arial" panose="020B0604020202020204" pitchFamily="34" charset="0"/>
                          <a:cs typeface="Arial" panose="020B0604020202020204" pitchFamily="34" charset="0"/>
                        </a:rPr>
                        <a:t>Quarter 1</a:t>
                      </a:r>
                    </a:p>
                    <a:p>
                      <a:pPr algn="ctr" fontAlgn="b"/>
                      <a:r>
                        <a:rPr lang="en-ZA" sz="1400" b="1" i="0" u="none" strike="noStrike" dirty="0" smtClean="0">
                          <a:solidFill>
                            <a:srgbClr val="000000"/>
                          </a:solidFill>
                          <a:effectLst/>
                          <a:latin typeface="Arial" panose="020B0604020202020204" pitchFamily="34" charset="0"/>
                          <a:cs typeface="Arial" panose="020B0604020202020204" pitchFamily="34" charset="0"/>
                        </a:rPr>
                        <a:t>2017/18</a:t>
                      </a:r>
                    </a:p>
                    <a:p>
                      <a:pPr algn="ctr" fontAlgn="b"/>
                      <a:endParaRPr lang="en-ZA" sz="1400" b="1" i="0" u="none" strike="noStrike" dirty="0" smtClean="0">
                        <a:solidFill>
                          <a:srgbClr val="000000"/>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fontAlgn="b"/>
                      <a:endParaRPr lang="en-ZA" sz="1400" b="1" i="0" u="none" strike="noStrike" dirty="0" smtClean="0">
                        <a:solidFill>
                          <a:srgbClr val="000000"/>
                        </a:solidFill>
                        <a:effectLst/>
                        <a:latin typeface="Arial" panose="020B0604020202020204" pitchFamily="34" charset="0"/>
                        <a:cs typeface="Arial" panose="020B0604020202020204" pitchFamily="34" charset="0"/>
                      </a:endParaRPr>
                    </a:p>
                  </a:txBody>
                  <a:tcPr marL="10318" marR="10318"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fontAlgn="b"/>
                      <a:endParaRPr lang="en-ZA"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c hMerge="1">
                  <a:txBody>
                    <a:bodyPr/>
                    <a:lstStyle/>
                    <a:p>
                      <a:pPr algn="ctr" fontAlgn="b"/>
                      <a:endParaRPr lang="en-ZA"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fontAlgn="b"/>
                      <a:endParaRPr lang="en-ZA" sz="1400" b="1" i="0" u="none" strike="noStrike" dirty="0" smtClean="0">
                        <a:solidFill>
                          <a:srgbClr val="000000"/>
                        </a:solidFill>
                        <a:effectLst/>
                        <a:latin typeface="Arial" panose="020B0604020202020204" pitchFamily="34" charset="0"/>
                        <a:cs typeface="Arial" panose="020B0604020202020204" pitchFamily="34" charset="0"/>
                      </a:endParaRP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682388">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Service </a:t>
                      </a:r>
                    </a:p>
                    <a:p>
                      <a:pPr algn="ctr" fontAlgn="b"/>
                      <a:endParaRPr lang="en-ZA"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Opening Balance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 April 2017</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received</a:t>
                      </a:r>
                    </a:p>
                  </a:txBody>
                  <a:tcPr marL="99060" marR="99060"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Total</a:t>
                      </a:r>
                    </a:p>
                  </a:txBody>
                  <a:tcPr marL="99060" marR="99060"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Finalised</a:t>
                      </a: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Closing balance</a:t>
                      </a:r>
                    </a:p>
                  </a:txBody>
                  <a:tcPr marL="99060" marR="99060"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640080">
                <a:tc>
                  <a:txBody>
                    <a:bodyPr/>
                    <a:lstStyle/>
                    <a:p>
                      <a:pPr algn="ctr" fontAlgn="b"/>
                      <a:r>
                        <a:rPr lang="en-ZA" sz="1400" b="1" i="0" u="none" strike="noStrike" dirty="0" smtClean="0">
                          <a:solidFill>
                            <a:schemeClr val="tx1"/>
                          </a:solidFill>
                          <a:effectLst/>
                          <a:latin typeface="Arial" panose="020B0604020202020204" pitchFamily="34" charset="0"/>
                          <a:cs typeface="Arial" panose="020B0604020202020204" pitchFamily="34" charset="0"/>
                        </a:rPr>
                        <a:t>Amendments &amp; Rectifications </a:t>
                      </a:r>
                      <a:endParaRPr lang="en-ZA" sz="1400" b="1" i="0" u="none" strike="noStrike" dirty="0">
                        <a:solidFill>
                          <a:schemeClr val="tx1"/>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3,766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a:solidFill>
                            <a:srgbClr val="000000"/>
                          </a:solidFill>
                          <a:effectLst/>
                          <a:latin typeface="Arial" pitchFamily="34" charset="0"/>
                          <a:cs typeface="Arial" pitchFamily="34" charset="0"/>
                        </a:rPr>
                        <a:t>1,592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5,358</a:t>
                      </a:r>
                      <a:endParaRPr lang="en-US" sz="14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990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4,368</a:t>
                      </a:r>
                      <a:endParaRPr lang="en-US" sz="14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080">
                <a:tc>
                  <a:txBody>
                    <a:bodyPr/>
                    <a:lstStyle/>
                    <a:p>
                      <a:pPr algn="ctr" fontAlgn="b"/>
                      <a:r>
                        <a:rPr lang="en-ZA" sz="1400" b="1" i="0" u="none" strike="noStrike" dirty="0" smtClean="0">
                          <a:solidFill>
                            <a:schemeClr val="tx1"/>
                          </a:solidFill>
                          <a:effectLst/>
                          <a:latin typeface="Arial" panose="020B0604020202020204" pitchFamily="34" charset="0"/>
                          <a:cs typeface="Arial" panose="020B0604020202020204" pitchFamily="34" charset="0"/>
                        </a:rPr>
                        <a:t>Duplicates </a:t>
                      </a:r>
                      <a:endParaRPr lang="en-ZA" sz="1400" b="1" i="0" u="none" strike="noStrike" dirty="0">
                        <a:solidFill>
                          <a:schemeClr val="tx1"/>
                        </a:solidFill>
                        <a:effectLst/>
                        <a:latin typeface="Arial" panose="020B0604020202020204" pitchFamily="34" charset="0"/>
                        <a:cs typeface="Arial" panose="020B0604020202020204"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905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361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1,266</a:t>
                      </a:r>
                      <a:endParaRPr lang="en-US" sz="14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246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1,020</a:t>
                      </a:r>
                      <a:endParaRPr lang="en-US" sz="14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31</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837964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214650"/>
            <a:ext cx="8915400" cy="228600"/>
          </a:xfrm>
        </p:spPr>
        <p:txBody>
          <a:bodyPr>
            <a:noAutofit/>
          </a:bodyPr>
          <a:lstStyle/>
          <a:p>
            <a:r>
              <a:rPr lang="en-US" sz="2000" b="1" dirty="0" smtClean="0">
                <a:latin typeface="Arial" panose="020B0604020202020204" pitchFamily="34" charset="0"/>
                <a:cs typeface="Arial" panose="020B0604020202020204" pitchFamily="34" charset="0"/>
              </a:rPr>
              <a:t>STAKEHOLDER FORUMS</a:t>
            </a:r>
          </a:p>
        </p:txBody>
      </p:sp>
      <p:graphicFrame>
        <p:nvGraphicFramePr>
          <p:cNvPr id="3" name="Table 2"/>
          <p:cNvGraphicFramePr>
            <a:graphicFrameLocks noGrp="1"/>
          </p:cNvGraphicFramePr>
          <p:nvPr>
            <p:extLst>
              <p:ext uri="{D42A27DB-BD31-4B8C-83A1-F6EECF244321}">
                <p14:modId xmlns:p14="http://schemas.microsoft.com/office/powerpoint/2010/main" val="3595125646"/>
              </p:ext>
            </p:extLst>
          </p:nvPr>
        </p:nvGraphicFramePr>
        <p:xfrm>
          <a:off x="191069" y="518598"/>
          <a:ext cx="9431834" cy="5357060"/>
        </p:xfrm>
        <a:graphic>
          <a:graphicData uri="http://schemas.openxmlformats.org/drawingml/2006/table">
            <a:tbl>
              <a:tblPr>
                <a:tableStyleId>{5C22544A-7EE6-4342-B048-85BDC9FD1C3A}</a:tableStyleId>
              </a:tblPr>
              <a:tblGrid>
                <a:gridCol w="2918875"/>
                <a:gridCol w="2142698"/>
                <a:gridCol w="2096189"/>
                <a:gridCol w="2274072"/>
              </a:tblGrid>
              <a:tr h="685800">
                <a:tc>
                  <a:txBody>
                    <a:bodyPr/>
                    <a:lstStyle/>
                    <a:p>
                      <a:pPr algn="ctr" fontAlgn="b"/>
                      <a:r>
                        <a:rPr lang="en-US" sz="1400" b="1" u="none" strike="noStrike" dirty="0" smtClean="0">
                          <a:effectLst/>
                          <a:latin typeface="Arial" pitchFamily="34" charset="0"/>
                          <a:cs typeface="Arial" pitchFamily="34" charset="0"/>
                        </a:rPr>
                        <a:t>Forum</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400" b="1" u="none" strike="noStrike" dirty="0" smtClean="0">
                          <a:effectLst/>
                          <a:latin typeface="Arial" pitchFamily="34" charset="0"/>
                          <a:cs typeface="Arial" pitchFamily="34" charset="0"/>
                        </a:rPr>
                        <a:t>Forum Established</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400" b="1" u="none" strike="noStrike" dirty="0" smtClean="0">
                          <a:effectLst/>
                          <a:latin typeface="Arial" pitchFamily="34" charset="0"/>
                          <a:cs typeface="Arial" pitchFamily="34" charset="0"/>
                        </a:rPr>
                        <a:t>Meetings After Launch</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400" b="1" u="none" strike="noStrike" dirty="0" smtClean="0">
                          <a:effectLst/>
                          <a:latin typeface="Arial" pitchFamily="34" charset="0"/>
                          <a:cs typeface="Arial" pitchFamily="34" charset="0"/>
                        </a:rPr>
                        <a:t>Active programs within Municipalities </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685800">
                <a:tc>
                  <a:txBody>
                    <a:bodyPr/>
                    <a:lstStyle/>
                    <a:p>
                      <a:pPr algn="l" fontAlgn="b"/>
                      <a:r>
                        <a:rPr lang="en-US" sz="1400" b="1" u="none" strike="noStrike" dirty="0" smtClean="0">
                          <a:effectLst/>
                          <a:latin typeface="Arial" pitchFamily="34" charset="0"/>
                          <a:cs typeface="Arial" pitchFamily="34" charset="0"/>
                        </a:rPr>
                        <a:t>Provincial Stakeholder Forum</a:t>
                      </a:r>
                      <a:endParaRPr lang="en-US" sz="1400" b="1"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itchFamily="34" charset="0"/>
                          <a:cs typeface="Arial" pitchFamily="34" charset="0"/>
                        </a:rPr>
                        <a:t>01/03/2017</a:t>
                      </a: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05/05/2017</a:t>
                      </a:r>
                      <a:endParaRPr lang="en-US" sz="1400" b="0"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fontAlgn="b"/>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685800">
                <a:tc>
                  <a:txBody>
                    <a:bodyPr/>
                    <a:lstStyle/>
                    <a:p>
                      <a:pPr algn="l" fontAlgn="b"/>
                      <a:r>
                        <a:rPr lang="en-US" sz="1400" b="1" i="0" u="none" strike="noStrike" dirty="0" smtClean="0">
                          <a:solidFill>
                            <a:schemeClr val="dk1"/>
                          </a:solidFill>
                          <a:effectLst/>
                          <a:latin typeface="Arial" pitchFamily="34" charset="0"/>
                          <a:cs typeface="Arial" pitchFamily="34" charset="0"/>
                        </a:rPr>
                        <a:t>Ehlanzeni</a:t>
                      </a:r>
                      <a:r>
                        <a:rPr lang="en-US" sz="1400" b="1" i="0" u="none" strike="noStrike" baseline="0" dirty="0" smtClean="0">
                          <a:solidFill>
                            <a:schemeClr val="dk1"/>
                          </a:solidFill>
                          <a:effectLst/>
                          <a:latin typeface="Arial" pitchFamily="34" charset="0"/>
                          <a:cs typeface="Arial" pitchFamily="34" charset="0"/>
                        </a:rPr>
                        <a:t> District Forum</a:t>
                      </a:r>
                      <a:endParaRPr lang="en-US" sz="1400" b="1"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Maintained</a:t>
                      </a:r>
                      <a:endParaRPr lang="en-US" sz="1400" b="0" i="0" u="none" strike="noStrike" dirty="0">
                        <a:solidFill>
                          <a:srgbClr val="000000"/>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08/11/2016</a:t>
                      </a:r>
                    </a:p>
                    <a:p>
                      <a:pPr algn="ctr" fontAlgn="b"/>
                      <a:r>
                        <a:rPr lang="en-US" sz="1400" b="0" i="0" u="none" strike="noStrike" dirty="0" smtClean="0">
                          <a:solidFill>
                            <a:srgbClr val="000000"/>
                          </a:solidFill>
                          <a:effectLst/>
                          <a:latin typeface="Arial" pitchFamily="34" charset="0"/>
                          <a:cs typeface="Arial" pitchFamily="34" charset="0"/>
                        </a:rPr>
                        <a:t>29/11/2016</a:t>
                      </a:r>
                    </a:p>
                    <a:p>
                      <a:pPr algn="ctr" fontAlgn="b"/>
                      <a:r>
                        <a:rPr lang="en-US" sz="1400" b="0" i="0" u="none" strike="noStrike" dirty="0" smtClean="0">
                          <a:solidFill>
                            <a:srgbClr val="000000"/>
                          </a:solidFill>
                          <a:effectLst/>
                          <a:latin typeface="Arial" pitchFamily="34" charset="0"/>
                          <a:cs typeface="Arial" pitchFamily="34" charset="0"/>
                        </a:rPr>
                        <a:t>02/12/2016</a:t>
                      </a:r>
                    </a:p>
                    <a:p>
                      <a:pPr algn="ctr" fontAlgn="b"/>
                      <a:r>
                        <a:rPr lang="en-US" sz="1400" b="0" i="0" u="none" strike="noStrike" dirty="0" smtClean="0">
                          <a:solidFill>
                            <a:srgbClr val="000000"/>
                          </a:solidFill>
                          <a:effectLst/>
                          <a:latin typeface="Arial" pitchFamily="34" charset="0"/>
                          <a:cs typeface="Arial" pitchFamily="34" charset="0"/>
                        </a:rPr>
                        <a:t>31/03/2017</a:t>
                      </a:r>
                    </a:p>
                    <a:p>
                      <a:pPr algn="ctr" fontAlgn="b"/>
                      <a:r>
                        <a:rPr lang="en-US" sz="1400" b="0" i="0" u="none" strike="noStrike" dirty="0" smtClean="0">
                          <a:solidFill>
                            <a:srgbClr val="000000"/>
                          </a:solidFill>
                          <a:effectLst/>
                          <a:latin typeface="Arial" pitchFamily="34" charset="0"/>
                          <a:cs typeface="Arial" pitchFamily="34" charset="0"/>
                        </a:rPr>
                        <a:t>23/07/2017</a:t>
                      </a: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685800">
                <a:tc>
                  <a:txBody>
                    <a:bodyPr/>
                    <a:lstStyle/>
                    <a:p>
                      <a:pPr algn="l" fontAlgn="b"/>
                      <a:r>
                        <a:rPr lang="en-US" sz="1400" b="0" i="0" u="none" strike="noStrike" dirty="0" smtClean="0">
                          <a:solidFill>
                            <a:srgbClr val="000000"/>
                          </a:solidFill>
                          <a:effectLst/>
                          <a:latin typeface="Arial" pitchFamily="34" charset="0"/>
                          <a:cs typeface="Arial" pitchFamily="34" charset="0"/>
                        </a:rPr>
                        <a:t>City</a:t>
                      </a:r>
                      <a:r>
                        <a:rPr lang="en-US" sz="1400" b="0" i="0" u="none" strike="noStrike" baseline="0" dirty="0" smtClean="0">
                          <a:solidFill>
                            <a:srgbClr val="000000"/>
                          </a:solidFill>
                          <a:effectLst/>
                          <a:latin typeface="Arial" pitchFamily="34" charset="0"/>
                          <a:cs typeface="Arial" pitchFamily="34" charset="0"/>
                        </a:rPr>
                        <a:t> of </a:t>
                      </a:r>
                      <a:r>
                        <a:rPr lang="en-US" sz="1400" b="0" i="0" u="none" strike="noStrike" baseline="0" dirty="0" err="1" smtClean="0">
                          <a:solidFill>
                            <a:srgbClr val="000000"/>
                          </a:solidFill>
                          <a:effectLst/>
                          <a:latin typeface="Arial" pitchFamily="34" charset="0"/>
                          <a:cs typeface="Arial" pitchFamily="34" charset="0"/>
                        </a:rPr>
                        <a:t>Mbombela</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24/11/2016</a:t>
                      </a:r>
                      <a:endParaRPr lang="en-US" sz="1400" b="0" i="0" u="none" strike="noStrike" dirty="0">
                        <a:solidFill>
                          <a:schemeClr val="tx1"/>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03/12/2016</a:t>
                      </a:r>
                      <a:endParaRPr lang="en-US" sz="1400" b="0"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ICROP</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5800">
                <a:tc>
                  <a:txBody>
                    <a:bodyPr/>
                    <a:lstStyle/>
                    <a:p>
                      <a:pPr algn="l" fontAlgn="b"/>
                      <a:r>
                        <a:rPr lang="en-US" sz="1400" b="0" i="0" u="none" strike="noStrike" dirty="0" smtClean="0">
                          <a:solidFill>
                            <a:srgbClr val="000000"/>
                          </a:solidFill>
                          <a:effectLst/>
                          <a:latin typeface="Arial" pitchFamily="34" charset="0"/>
                          <a:cs typeface="Arial" pitchFamily="34" charset="0"/>
                        </a:rPr>
                        <a:t>Bushbuckridge</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25/11/2016</a:t>
                      </a:r>
                      <a:endParaRPr lang="en-US" sz="1400" b="0" i="0" u="none" strike="noStrike" dirty="0">
                        <a:solidFill>
                          <a:srgbClr val="000000"/>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23/03/2017</a:t>
                      </a:r>
                      <a:endParaRPr lang="en-US" sz="1400" b="0"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ICROP, Mayoral </a:t>
                      </a:r>
                      <a:r>
                        <a:rPr lang="en-US" sz="1400" b="0" i="0" u="none" strike="noStrike" dirty="0" err="1" smtClean="0">
                          <a:solidFill>
                            <a:srgbClr val="000000"/>
                          </a:solidFill>
                          <a:effectLst/>
                          <a:latin typeface="Arial" pitchFamily="34" charset="0"/>
                          <a:cs typeface="Arial" pitchFamily="34" charset="0"/>
                        </a:rPr>
                        <a:t>Imbizo</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580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itchFamily="34" charset="0"/>
                          <a:cs typeface="Arial" pitchFamily="34" charset="0"/>
                        </a:rPr>
                        <a:t>Nkomazi Local</a:t>
                      </a: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29/11/2016</a:t>
                      </a:r>
                      <a:endParaRPr lang="en-US" sz="1400" b="0" i="0" u="none" strike="noStrike" dirty="0">
                        <a:solidFill>
                          <a:srgbClr val="000000"/>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baseline="0" dirty="0" smtClean="0">
                          <a:solidFill>
                            <a:srgbClr val="000000"/>
                          </a:solidFill>
                          <a:effectLst/>
                          <a:latin typeface="Arial" pitchFamily="34" charset="0"/>
                          <a:cs typeface="Arial" pitchFamily="34" charset="0"/>
                        </a:rPr>
                        <a:t>07/12/2016</a:t>
                      </a:r>
                      <a:endParaRPr lang="en-US" sz="1400" b="0" i="0" u="none" strike="noStrike" dirty="0" smtClean="0">
                        <a:solidFill>
                          <a:srgbClr val="000000"/>
                        </a:solidFill>
                        <a:effectLst/>
                        <a:latin typeface="Arial" pitchFamily="34" charset="0"/>
                        <a:cs typeface="Arial" pitchFamily="34" charset="0"/>
                      </a:endParaRPr>
                    </a:p>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itchFamily="34" charset="0"/>
                          <a:cs typeface="Arial" pitchFamily="34" charset="0"/>
                        </a:rPr>
                        <a:t>15/03/2017</a:t>
                      </a:r>
                    </a:p>
                    <a:p>
                      <a:pPr algn="ctr" fontAlgn="b"/>
                      <a:r>
                        <a:rPr lang="en-US" sz="1400" b="0" i="0" u="none" strike="noStrike" dirty="0" smtClean="0">
                          <a:solidFill>
                            <a:srgbClr val="000000"/>
                          </a:solidFill>
                          <a:effectLst/>
                          <a:latin typeface="Arial" pitchFamily="34" charset="0"/>
                          <a:cs typeface="Arial" pitchFamily="34" charset="0"/>
                        </a:rPr>
                        <a:t>21/06/2017 </a:t>
                      </a: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itchFamily="34" charset="0"/>
                          <a:cs typeface="Arial" pitchFamily="34" charset="0"/>
                        </a:rPr>
                        <a:t>ICROP,</a:t>
                      </a:r>
                      <a:r>
                        <a:rPr lang="en-US" sz="1400" b="0" i="0" u="none" strike="noStrike" baseline="0" dirty="0" smtClean="0">
                          <a:solidFill>
                            <a:srgbClr val="000000"/>
                          </a:solidFill>
                          <a:effectLst/>
                          <a:latin typeface="Arial" pitchFamily="34" charset="0"/>
                          <a:cs typeface="Arial" pitchFamily="34" charset="0"/>
                        </a:rPr>
                        <a:t> IEC Meetings, community meetings </a:t>
                      </a:r>
                      <a:r>
                        <a:rPr lang="en-US" sz="1400" b="0" i="0" u="none" strike="noStrike" dirty="0" smtClean="0">
                          <a:solidFill>
                            <a:srgbClr val="000000"/>
                          </a:solidFill>
                          <a:effectLst/>
                          <a:latin typeface="Arial" pitchFamily="34" charset="0"/>
                          <a:cs typeface="Arial" pitchFamily="34" charset="0"/>
                        </a:rPr>
                        <a:t>Smart ID card mobilization</a:t>
                      </a: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5800">
                <a:tc>
                  <a:txBody>
                    <a:bodyPr/>
                    <a:lstStyle/>
                    <a:p>
                      <a:pPr algn="l" fontAlgn="b"/>
                      <a:r>
                        <a:rPr lang="en-US" sz="1400" b="0" i="0" u="none" strike="noStrike" dirty="0" err="1" smtClean="0">
                          <a:solidFill>
                            <a:srgbClr val="000000"/>
                          </a:solidFill>
                          <a:effectLst/>
                          <a:latin typeface="Arial" pitchFamily="34" charset="0"/>
                          <a:cs typeface="Arial" pitchFamily="34" charset="0"/>
                        </a:rPr>
                        <a:t>Thaba-Chweu</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baseline="0" dirty="0" smtClean="0">
                          <a:solidFill>
                            <a:srgbClr val="000000"/>
                          </a:solidFill>
                          <a:effectLst/>
                          <a:latin typeface="Arial" pitchFamily="34" charset="0"/>
                          <a:cs typeface="Arial" pitchFamily="34" charset="0"/>
                        </a:rPr>
                        <a:t>23/11/2016</a:t>
                      </a:r>
                      <a:endParaRPr lang="en-US" sz="1400" b="0" i="0" u="none" strike="noStrike" dirty="0">
                        <a:solidFill>
                          <a:srgbClr val="000000"/>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27/07/2017</a:t>
                      </a:r>
                      <a:endParaRPr lang="en-US" sz="1400" b="0" i="0" u="none" strike="noStrike" dirty="0">
                        <a:solidFill>
                          <a:schemeClr val="tx1"/>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ICROP; Birth</a:t>
                      </a:r>
                      <a:r>
                        <a:rPr lang="en-US" sz="1400" b="0" i="0" u="none" strike="noStrike" baseline="0" dirty="0" smtClean="0">
                          <a:solidFill>
                            <a:srgbClr val="000000"/>
                          </a:solidFill>
                          <a:effectLst/>
                          <a:latin typeface="Arial" pitchFamily="34" charset="0"/>
                          <a:cs typeface="Arial" pitchFamily="34" charset="0"/>
                        </a:rPr>
                        <a:t> registration, ID awareness</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32</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42777843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228298"/>
            <a:ext cx="8915400" cy="228600"/>
          </a:xfrm>
        </p:spPr>
        <p:txBody>
          <a:bodyPr>
            <a:noAutofit/>
          </a:bodyPr>
          <a:lstStyle/>
          <a:p>
            <a:r>
              <a:rPr lang="en-US" sz="2000" b="1" dirty="0" smtClean="0">
                <a:latin typeface="Arial" panose="020B0604020202020204" pitchFamily="34" charset="0"/>
                <a:cs typeface="Arial" panose="020B0604020202020204" pitchFamily="34" charset="0"/>
              </a:rPr>
              <a:t>STAKEHOLDER FORUMS</a:t>
            </a:r>
          </a:p>
        </p:txBody>
      </p:sp>
      <p:graphicFrame>
        <p:nvGraphicFramePr>
          <p:cNvPr id="3" name="Table 2"/>
          <p:cNvGraphicFramePr>
            <a:graphicFrameLocks noGrp="1"/>
          </p:cNvGraphicFramePr>
          <p:nvPr>
            <p:extLst>
              <p:ext uri="{D42A27DB-BD31-4B8C-83A1-F6EECF244321}">
                <p14:modId xmlns:p14="http://schemas.microsoft.com/office/powerpoint/2010/main" val="1688818190"/>
              </p:ext>
            </p:extLst>
          </p:nvPr>
        </p:nvGraphicFramePr>
        <p:xfrm>
          <a:off x="138224" y="675849"/>
          <a:ext cx="9431834" cy="4911190"/>
        </p:xfrm>
        <a:graphic>
          <a:graphicData uri="http://schemas.openxmlformats.org/drawingml/2006/table">
            <a:tbl>
              <a:tblPr>
                <a:tableStyleId>{5C22544A-7EE6-4342-B048-85BDC9FD1C3A}</a:tableStyleId>
              </a:tblPr>
              <a:tblGrid>
                <a:gridCol w="2781893"/>
                <a:gridCol w="2293328"/>
                <a:gridCol w="2082541"/>
                <a:gridCol w="2274072"/>
              </a:tblGrid>
              <a:tr h="548640">
                <a:tc>
                  <a:txBody>
                    <a:bodyPr/>
                    <a:lstStyle/>
                    <a:p>
                      <a:pPr algn="ctr" fontAlgn="b"/>
                      <a:r>
                        <a:rPr lang="en-US" sz="1400" b="1" u="none" strike="noStrike" dirty="0" smtClean="0">
                          <a:effectLst/>
                          <a:latin typeface="Arial" pitchFamily="34" charset="0"/>
                          <a:cs typeface="Arial" pitchFamily="34" charset="0"/>
                        </a:rPr>
                        <a:t>Forum</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400" b="1" u="none" strike="noStrike" dirty="0" smtClean="0">
                          <a:effectLst/>
                          <a:latin typeface="Arial" pitchFamily="34" charset="0"/>
                          <a:cs typeface="Arial" pitchFamily="34" charset="0"/>
                        </a:rPr>
                        <a:t>Forum Established</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400" b="1" u="none" strike="noStrike" dirty="0" smtClean="0">
                          <a:effectLst/>
                          <a:latin typeface="Arial" pitchFamily="34" charset="0"/>
                          <a:cs typeface="Arial" pitchFamily="34" charset="0"/>
                        </a:rPr>
                        <a:t>Meetings After Launch</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400" b="1" u="none" strike="noStrike" dirty="0" smtClean="0">
                          <a:effectLst/>
                          <a:latin typeface="Arial" pitchFamily="34" charset="0"/>
                          <a:cs typeface="Arial" pitchFamily="34" charset="0"/>
                        </a:rPr>
                        <a:t>Active programs within Municipalities </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548640">
                <a:tc>
                  <a:txBody>
                    <a:bodyPr/>
                    <a:lstStyle/>
                    <a:p>
                      <a:pPr algn="l" fontAlgn="b"/>
                      <a:r>
                        <a:rPr lang="en-US" sz="1400" b="1" i="0" u="none" strike="noStrike" dirty="0" smtClean="0">
                          <a:solidFill>
                            <a:schemeClr val="tx1"/>
                          </a:solidFill>
                          <a:effectLst/>
                          <a:latin typeface="Arial" pitchFamily="34" charset="0"/>
                          <a:cs typeface="Arial" pitchFamily="34" charset="0"/>
                        </a:rPr>
                        <a:t>Nkangala District Forum</a:t>
                      </a:r>
                      <a:endParaRPr lang="en-US" sz="1400" b="1" i="0" u="none" strike="noStrike" dirty="0">
                        <a:solidFill>
                          <a:schemeClr val="tx1"/>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09/03/2017</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endParaRPr lang="en-US" sz="1400" b="1"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en-US" sz="1400" b="1"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548640">
                <a:tc>
                  <a:txBody>
                    <a:bodyPr/>
                    <a:lstStyle/>
                    <a:p>
                      <a:pPr algn="l" fontAlgn="b"/>
                      <a:r>
                        <a:rPr lang="en-US" sz="1400" b="0" i="0" u="none" strike="noStrike" dirty="0" err="1" smtClean="0">
                          <a:solidFill>
                            <a:srgbClr val="000000"/>
                          </a:solidFill>
                          <a:effectLst/>
                          <a:latin typeface="Arial" pitchFamily="34" charset="0"/>
                          <a:cs typeface="Arial" pitchFamily="34" charset="0"/>
                        </a:rPr>
                        <a:t>Emalahleni</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18/11/2016</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31/05/2017</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8640">
                <a:tc>
                  <a:txBody>
                    <a:bodyPr/>
                    <a:lstStyle/>
                    <a:p>
                      <a:pPr algn="l" fontAlgn="b"/>
                      <a:r>
                        <a:rPr lang="en-US" sz="1400" b="0" i="0" u="none" strike="noStrike" dirty="0" err="1" smtClean="0">
                          <a:solidFill>
                            <a:srgbClr val="000000"/>
                          </a:solidFill>
                          <a:effectLst/>
                          <a:latin typeface="Arial" pitchFamily="34" charset="0"/>
                          <a:cs typeface="Arial" pitchFamily="34" charset="0"/>
                        </a:rPr>
                        <a:t>Emakhazeni</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13/10/2016</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8/02/2017</a:t>
                      </a:r>
                    </a:p>
                    <a:p>
                      <a:pPr algn="ctr" fontAlgn="b"/>
                      <a:r>
                        <a:rPr lang="en-US" sz="1400" b="0" i="0" u="none" strike="noStrike" dirty="0" smtClean="0">
                          <a:solidFill>
                            <a:srgbClr val="000000"/>
                          </a:solidFill>
                          <a:effectLst/>
                          <a:latin typeface="Arial" pitchFamily="34" charset="0"/>
                          <a:cs typeface="Arial" pitchFamily="34" charset="0"/>
                        </a:rPr>
                        <a:t>16/05/2017</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ICROP</a:t>
                      </a:r>
                      <a:endParaRPr lang="en-US" sz="1400" b="0" i="0" u="none" strike="noStrike" dirty="0">
                        <a:solidFill>
                          <a:srgbClr val="000000"/>
                        </a:solidFill>
                        <a:effectLst/>
                        <a:latin typeface="Arial" pitchFamily="34" charset="0"/>
                        <a:cs typeface="Arial" pitchFamily="34" charset="0"/>
                      </a:endParaRPr>
                    </a:p>
                  </a:txBody>
                  <a:tcPr marL="22860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8640">
                <a:tc>
                  <a:txBody>
                    <a:bodyPr/>
                    <a:lstStyle/>
                    <a:p>
                      <a:pPr algn="l" fontAlgn="b"/>
                      <a:r>
                        <a:rPr lang="en-US" sz="1400" b="0" i="0" u="none" strike="noStrike" dirty="0" err="1" smtClean="0">
                          <a:solidFill>
                            <a:srgbClr val="000000"/>
                          </a:solidFill>
                          <a:effectLst/>
                          <a:latin typeface="Arial" pitchFamily="34" charset="0"/>
                          <a:cs typeface="Arial" pitchFamily="34" charset="0"/>
                        </a:rPr>
                        <a:t>Thembisile</a:t>
                      </a:r>
                      <a:r>
                        <a:rPr lang="en-US" sz="1400" b="0" i="0" u="none" strike="noStrike" dirty="0" smtClean="0">
                          <a:solidFill>
                            <a:srgbClr val="000000"/>
                          </a:solidFill>
                          <a:effectLst/>
                          <a:latin typeface="Arial" pitchFamily="34" charset="0"/>
                          <a:cs typeface="Arial" pitchFamily="34" charset="0"/>
                        </a:rPr>
                        <a:t> Hani</a:t>
                      </a:r>
                      <a:endParaRPr lang="en-US" sz="1400" b="0" i="0" u="none" strike="noStrike" dirty="0">
                        <a:solidFill>
                          <a:srgbClr val="000000"/>
                        </a:solidFill>
                        <a:effectLst/>
                        <a:latin typeface="Arial" pitchFamily="34" charset="0"/>
                        <a:cs typeface="Arial" pitchFamily="34" charset="0"/>
                      </a:endParaRPr>
                    </a:p>
                  </a:txBody>
                  <a:tcPr marL="228600" marR="3910"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09/03/2017</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None</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ICROP</a:t>
                      </a:r>
                      <a:endParaRPr lang="en-US" sz="1400" b="0" i="0" u="none" strike="noStrike" dirty="0">
                        <a:solidFill>
                          <a:srgbClr val="000000"/>
                        </a:solidFill>
                        <a:effectLst/>
                        <a:latin typeface="Arial" pitchFamily="34" charset="0"/>
                        <a:cs typeface="Arial" pitchFamily="34" charset="0"/>
                      </a:endParaRPr>
                    </a:p>
                  </a:txBody>
                  <a:tcPr marL="22860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8640">
                <a:tc>
                  <a:txBody>
                    <a:bodyPr/>
                    <a:lstStyle/>
                    <a:p>
                      <a:pPr algn="l" fontAlgn="b"/>
                      <a:r>
                        <a:rPr lang="en-US" sz="1400" b="0" i="0" u="none" strike="noStrike" dirty="0" smtClean="0">
                          <a:solidFill>
                            <a:srgbClr val="000000"/>
                          </a:solidFill>
                          <a:effectLst/>
                          <a:latin typeface="Arial" pitchFamily="34" charset="0"/>
                          <a:cs typeface="Arial" pitchFamily="34" charset="0"/>
                        </a:rPr>
                        <a:t>Steve </a:t>
                      </a:r>
                      <a:r>
                        <a:rPr lang="en-US" sz="1400" b="0" i="0" u="none" strike="noStrike" dirty="0" err="1" smtClean="0">
                          <a:solidFill>
                            <a:srgbClr val="000000"/>
                          </a:solidFill>
                          <a:effectLst/>
                          <a:latin typeface="Arial" pitchFamily="34" charset="0"/>
                          <a:cs typeface="Arial" pitchFamily="34" charset="0"/>
                        </a:rPr>
                        <a:t>Tswete</a:t>
                      </a:r>
                      <a:endParaRPr lang="en-US" sz="1400" b="0" i="0" u="none" strike="noStrike" dirty="0">
                        <a:solidFill>
                          <a:srgbClr val="000000"/>
                        </a:solidFill>
                        <a:effectLst/>
                        <a:latin typeface="Arial" pitchFamily="34" charset="0"/>
                        <a:cs typeface="Arial" pitchFamily="34" charset="0"/>
                      </a:endParaRPr>
                    </a:p>
                  </a:txBody>
                  <a:tcPr marL="228600" marR="3910"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14/02/2017</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21/06/2017</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400" b="0" i="0" u="none" strike="noStrike" dirty="0">
                        <a:solidFill>
                          <a:srgbClr val="000000"/>
                        </a:solidFill>
                        <a:effectLst/>
                        <a:latin typeface="Arial" pitchFamily="34" charset="0"/>
                        <a:cs typeface="Arial" pitchFamily="34" charset="0"/>
                      </a:endParaRPr>
                    </a:p>
                  </a:txBody>
                  <a:tcPr marL="22860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8640">
                <a:tc>
                  <a:txBody>
                    <a:bodyPr/>
                    <a:lstStyle/>
                    <a:p>
                      <a:pPr algn="l" fontAlgn="b"/>
                      <a:r>
                        <a:rPr lang="en-US" sz="1400" b="0" i="0" u="none" strike="noStrike" dirty="0" err="1" smtClean="0">
                          <a:solidFill>
                            <a:srgbClr val="000000"/>
                          </a:solidFill>
                          <a:effectLst/>
                          <a:latin typeface="Arial" pitchFamily="34" charset="0"/>
                          <a:cs typeface="Arial" pitchFamily="34" charset="0"/>
                        </a:rPr>
                        <a:t>Dr</a:t>
                      </a:r>
                      <a:r>
                        <a:rPr lang="en-US" sz="1400" b="0" i="0" u="none" strike="noStrike" baseline="0" dirty="0" smtClean="0">
                          <a:solidFill>
                            <a:srgbClr val="000000"/>
                          </a:solidFill>
                          <a:effectLst/>
                          <a:latin typeface="Arial" pitchFamily="34" charset="0"/>
                          <a:cs typeface="Arial" pitchFamily="34" charset="0"/>
                        </a:rPr>
                        <a:t> JS </a:t>
                      </a:r>
                      <a:r>
                        <a:rPr lang="en-US" sz="1400" b="0" i="0" u="none" strike="noStrike" baseline="0" dirty="0" err="1" smtClean="0">
                          <a:solidFill>
                            <a:srgbClr val="000000"/>
                          </a:solidFill>
                          <a:effectLst/>
                          <a:latin typeface="Arial" pitchFamily="34" charset="0"/>
                          <a:cs typeface="Arial" pitchFamily="34" charset="0"/>
                        </a:rPr>
                        <a:t>Moroka</a:t>
                      </a:r>
                      <a:endParaRPr lang="en-US" sz="1400" b="0" i="0" u="none" strike="noStrike" dirty="0" smtClean="0">
                        <a:solidFill>
                          <a:srgbClr val="000000"/>
                        </a:solidFill>
                        <a:effectLst/>
                        <a:latin typeface="Arial" pitchFamily="34" charset="0"/>
                        <a:cs typeface="Arial" pitchFamily="34" charset="0"/>
                      </a:endParaRPr>
                    </a:p>
                  </a:txBody>
                  <a:tcPr marL="228600" marR="3910"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06/12/2016</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27/01/2017</a:t>
                      </a:r>
                    </a:p>
                    <a:p>
                      <a:pPr algn="ctr" fontAlgn="b"/>
                      <a:r>
                        <a:rPr lang="en-US" sz="1400" b="0" i="0" u="none" strike="noStrike" dirty="0" smtClean="0">
                          <a:solidFill>
                            <a:srgbClr val="000000"/>
                          </a:solidFill>
                          <a:effectLst/>
                          <a:latin typeface="Arial" pitchFamily="34" charset="0"/>
                          <a:cs typeface="Arial" pitchFamily="34" charset="0"/>
                        </a:rPr>
                        <a:t>16/02/2017</a:t>
                      </a:r>
                    </a:p>
                    <a:p>
                      <a:pPr algn="ctr" fontAlgn="b"/>
                      <a:r>
                        <a:rPr lang="en-US" sz="1400" b="0" i="0" u="none" strike="noStrike" dirty="0" smtClean="0">
                          <a:solidFill>
                            <a:srgbClr val="000000"/>
                          </a:solidFill>
                          <a:effectLst/>
                          <a:latin typeface="Arial" pitchFamily="34" charset="0"/>
                          <a:cs typeface="Arial" pitchFamily="34" charset="0"/>
                        </a:rPr>
                        <a:t>23/03/2017</a:t>
                      </a:r>
                    </a:p>
                    <a:p>
                      <a:pPr algn="ctr" fontAlgn="b"/>
                      <a:r>
                        <a:rPr lang="en-US" sz="1400" b="0" i="0" u="none" strike="noStrike" dirty="0" smtClean="0">
                          <a:solidFill>
                            <a:srgbClr val="000000"/>
                          </a:solidFill>
                          <a:effectLst/>
                          <a:latin typeface="Arial" pitchFamily="34" charset="0"/>
                          <a:cs typeface="Arial" pitchFamily="34" charset="0"/>
                        </a:rPr>
                        <a:t>14/06/2017</a:t>
                      </a:r>
                    </a:p>
                    <a:p>
                      <a:pPr algn="ctr" fontAlgn="b"/>
                      <a:r>
                        <a:rPr lang="en-US" sz="1400" b="0" i="0" u="none" strike="noStrike" dirty="0" smtClean="0">
                          <a:solidFill>
                            <a:srgbClr val="000000"/>
                          </a:solidFill>
                          <a:effectLst/>
                          <a:latin typeface="Arial" pitchFamily="34" charset="0"/>
                          <a:cs typeface="Arial" pitchFamily="34" charset="0"/>
                        </a:rPr>
                        <a:t>28/06/2017</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IDP, ICROP </a:t>
                      </a:r>
                      <a:endParaRPr lang="en-US" sz="1400" b="0" i="0" u="none" strike="noStrike" dirty="0">
                        <a:solidFill>
                          <a:srgbClr val="000000"/>
                        </a:solidFill>
                        <a:effectLst/>
                        <a:latin typeface="Arial" pitchFamily="34" charset="0"/>
                        <a:cs typeface="Arial" pitchFamily="34" charset="0"/>
                      </a:endParaRPr>
                    </a:p>
                  </a:txBody>
                  <a:tcPr marL="22860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8640">
                <a:tc>
                  <a:txBody>
                    <a:bodyPr/>
                    <a:lstStyle/>
                    <a:p>
                      <a:pPr algn="l" fontAlgn="b"/>
                      <a:r>
                        <a:rPr lang="en-US" sz="1400" b="0" i="0" u="none" strike="noStrike" dirty="0" smtClean="0">
                          <a:solidFill>
                            <a:srgbClr val="000000"/>
                          </a:solidFill>
                          <a:effectLst/>
                          <a:latin typeface="Arial" pitchFamily="34" charset="0"/>
                          <a:cs typeface="Arial" pitchFamily="34" charset="0"/>
                        </a:rPr>
                        <a:t>Victor </a:t>
                      </a:r>
                      <a:r>
                        <a:rPr lang="en-US" sz="1400" b="0" i="0" u="none" strike="noStrike" dirty="0" err="1" smtClean="0">
                          <a:solidFill>
                            <a:srgbClr val="000000"/>
                          </a:solidFill>
                          <a:effectLst/>
                          <a:latin typeface="Arial" pitchFamily="34" charset="0"/>
                          <a:cs typeface="Arial" pitchFamily="34" charset="0"/>
                        </a:rPr>
                        <a:t>Khanye</a:t>
                      </a:r>
                      <a:endParaRPr lang="en-US" sz="1400" b="0" i="0" u="none" strike="noStrike" dirty="0">
                        <a:solidFill>
                          <a:srgbClr val="000000"/>
                        </a:solidFill>
                        <a:effectLst/>
                        <a:latin typeface="Arial" pitchFamily="34" charset="0"/>
                        <a:cs typeface="Arial" pitchFamily="34" charset="0"/>
                      </a:endParaRPr>
                    </a:p>
                  </a:txBody>
                  <a:tcPr marL="228600" marR="3910"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23/11/</a:t>
                      </a:r>
                      <a:r>
                        <a:rPr lang="en-US" sz="1400" b="0" i="0" u="none" strike="noStrike" baseline="0" dirty="0" smtClean="0">
                          <a:solidFill>
                            <a:srgbClr val="000000"/>
                          </a:solidFill>
                          <a:effectLst/>
                          <a:latin typeface="Arial" pitchFamily="34" charset="0"/>
                          <a:cs typeface="Arial" pitchFamily="34" charset="0"/>
                        </a:rPr>
                        <a:t>2016</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None</a:t>
                      </a:r>
                      <a:endParaRPr lang="en-US" sz="1400" b="0" i="0" u="none" strike="noStrike" dirty="0">
                        <a:solidFill>
                          <a:srgbClr val="000000"/>
                        </a:solidFill>
                        <a:effectLst/>
                        <a:latin typeface="Arial" pitchFamily="34" charset="0"/>
                        <a:cs typeface="Arial" pitchFamily="34" charset="0"/>
                      </a:endParaRPr>
                    </a:p>
                  </a:txBody>
                  <a:tcPr marL="391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ICOP</a:t>
                      </a:r>
                      <a:endParaRPr lang="en-US" sz="1400" b="0" i="0" u="none" strike="noStrike" dirty="0">
                        <a:solidFill>
                          <a:srgbClr val="000000"/>
                        </a:solidFill>
                        <a:effectLst/>
                        <a:latin typeface="Arial" pitchFamily="34" charset="0"/>
                        <a:cs typeface="Arial" pitchFamily="34" charset="0"/>
                      </a:endParaRPr>
                    </a:p>
                  </a:txBody>
                  <a:tcPr marL="22860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33</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5237355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15855"/>
            <a:ext cx="8915400" cy="228600"/>
          </a:xfrm>
        </p:spPr>
        <p:txBody>
          <a:bodyPr>
            <a:noAutofit/>
          </a:bodyPr>
          <a:lstStyle/>
          <a:p>
            <a:r>
              <a:rPr lang="en-US" sz="2000" b="1" dirty="0" smtClean="0">
                <a:latin typeface="Arial" panose="020B0604020202020204" pitchFamily="34" charset="0"/>
                <a:cs typeface="Arial" panose="020B0604020202020204" pitchFamily="34" charset="0"/>
              </a:rPr>
              <a:t>STAKEHOLDER FORUMS</a:t>
            </a:r>
          </a:p>
        </p:txBody>
      </p:sp>
      <p:graphicFrame>
        <p:nvGraphicFramePr>
          <p:cNvPr id="3" name="Table 2"/>
          <p:cNvGraphicFramePr>
            <a:graphicFrameLocks noGrp="1"/>
          </p:cNvGraphicFramePr>
          <p:nvPr>
            <p:extLst>
              <p:ext uri="{D42A27DB-BD31-4B8C-83A1-F6EECF244321}">
                <p14:modId xmlns:p14="http://schemas.microsoft.com/office/powerpoint/2010/main" val="3153465841"/>
              </p:ext>
            </p:extLst>
          </p:nvPr>
        </p:nvGraphicFramePr>
        <p:xfrm>
          <a:off x="138224" y="471132"/>
          <a:ext cx="9431832" cy="5470648"/>
        </p:xfrm>
        <a:graphic>
          <a:graphicData uri="http://schemas.openxmlformats.org/drawingml/2006/table">
            <a:tbl>
              <a:tblPr>
                <a:tableStyleId>{5C22544A-7EE6-4342-B048-85BDC9FD1C3A}</a:tableStyleId>
              </a:tblPr>
              <a:tblGrid>
                <a:gridCol w="2113657"/>
                <a:gridCol w="1596788"/>
                <a:gridCol w="2879677"/>
                <a:gridCol w="2841710"/>
              </a:tblGrid>
              <a:tr h="548640">
                <a:tc>
                  <a:txBody>
                    <a:bodyPr/>
                    <a:lstStyle/>
                    <a:p>
                      <a:pPr algn="ctr" fontAlgn="b"/>
                      <a:r>
                        <a:rPr lang="en-US" sz="1400" b="1" u="none" strike="noStrike" dirty="0" smtClean="0">
                          <a:effectLst/>
                          <a:latin typeface="Arial" pitchFamily="34" charset="0"/>
                          <a:cs typeface="Arial" pitchFamily="34" charset="0"/>
                        </a:rPr>
                        <a:t>Forum</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400" b="1" u="none" strike="noStrike" dirty="0" smtClean="0">
                          <a:effectLst/>
                          <a:latin typeface="Arial" pitchFamily="34" charset="0"/>
                          <a:cs typeface="Arial" pitchFamily="34" charset="0"/>
                        </a:rPr>
                        <a:t>Date Forum Established</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400" b="1" u="none" strike="noStrike" dirty="0" smtClean="0">
                          <a:effectLst/>
                          <a:latin typeface="Arial" pitchFamily="34" charset="0"/>
                          <a:cs typeface="Arial" pitchFamily="34" charset="0"/>
                        </a:rPr>
                        <a:t>Dates</a:t>
                      </a:r>
                      <a:r>
                        <a:rPr lang="en-US" sz="1400" b="1" u="none" strike="noStrike" baseline="0" dirty="0" smtClean="0">
                          <a:effectLst/>
                          <a:latin typeface="Arial" pitchFamily="34" charset="0"/>
                          <a:cs typeface="Arial" pitchFamily="34" charset="0"/>
                        </a:rPr>
                        <a:t> of </a:t>
                      </a:r>
                      <a:r>
                        <a:rPr lang="en-US" sz="1400" b="1" u="none" strike="noStrike" dirty="0" smtClean="0">
                          <a:effectLst/>
                          <a:latin typeface="Arial" pitchFamily="34" charset="0"/>
                          <a:cs typeface="Arial" pitchFamily="34" charset="0"/>
                        </a:rPr>
                        <a:t>Meetings After Launch</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400" b="1" u="none" strike="noStrike" dirty="0" smtClean="0">
                          <a:effectLst/>
                          <a:latin typeface="Arial" pitchFamily="34" charset="0"/>
                          <a:cs typeface="Arial" pitchFamily="34" charset="0"/>
                        </a:rPr>
                        <a:t>Active programs within Municipalities </a:t>
                      </a:r>
                      <a:endParaRPr lang="en-US" sz="1400" b="1"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57200">
                <a:tc>
                  <a:txBody>
                    <a:bodyPr/>
                    <a:lstStyle/>
                    <a:p>
                      <a:pPr algn="l" fontAlgn="b"/>
                      <a:r>
                        <a:rPr lang="en-US" sz="1400" b="0" i="0" u="none" strike="noStrike" dirty="0" err="1" smtClean="0">
                          <a:solidFill>
                            <a:srgbClr val="000000"/>
                          </a:solidFill>
                          <a:effectLst/>
                          <a:latin typeface="Arial" pitchFamily="34" charset="0"/>
                          <a:cs typeface="Arial" pitchFamily="34" charset="0"/>
                        </a:rPr>
                        <a:t>Gert</a:t>
                      </a:r>
                      <a:r>
                        <a:rPr lang="en-US" sz="1400" b="0" i="0" u="none" strike="noStrike" dirty="0" smtClean="0">
                          <a:solidFill>
                            <a:srgbClr val="000000"/>
                          </a:solidFill>
                          <a:effectLst/>
                          <a:latin typeface="Arial" pitchFamily="34" charset="0"/>
                          <a:cs typeface="Arial" pitchFamily="34" charset="0"/>
                        </a:rPr>
                        <a:t> </a:t>
                      </a:r>
                      <a:r>
                        <a:rPr lang="en-US" sz="1400" b="0" i="0" u="none" strike="noStrike" dirty="0" err="1" smtClean="0">
                          <a:solidFill>
                            <a:srgbClr val="000000"/>
                          </a:solidFill>
                          <a:effectLst/>
                          <a:latin typeface="Arial" pitchFamily="34" charset="0"/>
                          <a:cs typeface="Arial" pitchFamily="34" charset="0"/>
                        </a:rPr>
                        <a:t>Sibande</a:t>
                      </a:r>
                      <a:r>
                        <a:rPr lang="en-US" sz="1400" b="0" i="0" u="none" strike="noStrike" dirty="0" smtClean="0">
                          <a:solidFill>
                            <a:srgbClr val="000000"/>
                          </a:solidFill>
                          <a:effectLst/>
                          <a:latin typeface="Arial" pitchFamily="34" charset="0"/>
                          <a:cs typeface="Arial" pitchFamily="34" charset="0"/>
                        </a:rPr>
                        <a:t> District</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25/11/2016</a:t>
                      </a:r>
                      <a:endParaRPr lang="en-US" sz="1400" b="0" i="0" u="none" strike="noStrike" dirty="0">
                        <a:solidFill>
                          <a:srgbClr val="000000"/>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None</a:t>
                      </a:r>
                    </a:p>
                    <a:p>
                      <a:pPr algn="ctr" fontAlgn="b"/>
                      <a:r>
                        <a:rPr lang="en-US" sz="1400" b="0" i="0" u="none" strike="noStrike" dirty="0" smtClean="0">
                          <a:solidFill>
                            <a:srgbClr val="000000"/>
                          </a:solidFill>
                          <a:effectLst/>
                          <a:latin typeface="Arial" pitchFamily="34" charset="0"/>
                          <a:cs typeface="Arial" pitchFamily="34" charset="0"/>
                        </a:rPr>
                        <a:t>(Meeting was scheduled</a:t>
                      </a:r>
                      <a:r>
                        <a:rPr lang="en-US" sz="1400" b="0" i="0" u="none" strike="noStrike" baseline="0" dirty="0" smtClean="0">
                          <a:solidFill>
                            <a:srgbClr val="000000"/>
                          </a:solidFill>
                          <a:effectLst/>
                          <a:latin typeface="Arial" pitchFamily="34" charset="0"/>
                          <a:cs typeface="Arial" pitchFamily="34" charset="0"/>
                        </a:rPr>
                        <a:t> for February 2017 – Speaker was unfortunately not available)</a:t>
                      </a:r>
                      <a:endParaRPr lang="en-US" sz="1400" b="0" i="0" u="none" strike="noStrike" dirty="0">
                        <a:solidFill>
                          <a:srgbClr val="000000"/>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fontAlgn="b"/>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r>
              <a:tr h="457200">
                <a:tc>
                  <a:txBody>
                    <a:bodyPr/>
                    <a:lstStyle/>
                    <a:p>
                      <a:pPr algn="l" fontAlgn="b"/>
                      <a:r>
                        <a:rPr lang="en-US" sz="1400" b="0" i="0" u="none" strike="noStrike" dirty="0" err="1" smtClean="0">
                          <a:solidFill>
                            <a:schemeClr val="tx1"/>
                          </a:solidFill>
                          <a:effectLst/>
                          <a:latin typeface="Arial" pitchFamily="34" charset="0"/>
                          <a:cs typeface="Arial" pitchFamily="34" charset="0"/>
                        </a:rPr>
                        <a:t>Pixley</a:t>
                      </a:r>
                      <a:r>
                        <a:rPr lang="en-US" sz="1400" b="0" i="0" u="none" strike="noStrike" dirty="0" smtClean="0">
                          <a:solidFill>
                            <a:schemeClr val="tx1"/>
                          </a:solidFill>
                          <a:effectLst/>
                          <a:latin typeface="Arial" pitchFamily="34" charset="0"/>
                          <a:cs typeface="Arial" pitchFamily="34" charset="0"/>
                        </a:rPr>
                        <a:t> </a:t>
                      </a:r>
                      <a:r>
                        <a:rPr lang="en-US" sz="1400" b="0" i="0" u="none" strike="noStrike" dirty="0" err="1" smtClean="0">
                          <a:solidFill>
                            <a:schemeClr val="tx1"/>
                          </a:solidFill>
                          <a:effectLst/>
                          <a:latin typeface="Arial" pitchFamily="34" charset="0"/>
                          <a:cs typeface="Arial" pitchFamily="34" charset="0"/>
                        </a:rPr>
                        <a:t>Ka</a:t>
                      </a:r>
                      <a:r>
                        <a:rPr lang="en-US" sz="1400" b="0" i="0" u="none" strike="noStrike" dirty="0" smtClean="0">
                          <a:solidFill>
                            <a:schemeClr val="tx1"/>
                          </a:solidFill>
                          <a:effectLst/>
                          <a:latin typeface="Arial" pitchFamily="34" charset="0"/>
                          <a:cs typeface="Arial" pitchFamily="34" charset="0"/>
                        </a:rPr>
                        <a:t> </a:t>
                      </a:r>
                      <a:r>
                        <a:rPr lang="en-US" sz="1400" b="0" i="0" u="none" strike="noStrike" dirty="0" err="1" smtClean="0">
                          <a:solidFill>
                            <a:schemeClr val="tx1"/>
                          </a:solidFill>
                          <a:effectLst/>
                          <a:latin typeface="Arial" pitchFamily="34" charset="0"/>
                          <a:cs typeface="Arial" pitchFamily="34" charset="0"/>
                        </a:rPr>
                        <a:t>Seme</a:t>
                      </a:r>
                      <a:endParaRPr lang="en-US" sz="1400" b="0" i="0" u="none" strike="noStrike" dirty="0">
                        <a:solidFill>
                          <a:schemeClr val="tx1"/>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01/11/2016</a:t>
                      </a:r>
                      <a:endParaRPr lang="en-US" sz="1400" b="0" i="0" u="none" strike="noStrike" dirty="0">
                        <a:solidFill>
                          <a:schemeClr val="tx1"/>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None</a:t>
                      </a:r>
                      <a:endParaRPr lang="en-US" sz="1400" b="0" i="0" u="none" strike="noStrike" dirty="0">
                        <a:solidFill>
                          <a:schemeClr val="tx1"/>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None</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00">
                <a:tc>
                  <a:txBody>
                    <a:bodyPr/>
                    <a:lstStyle/>
                    <a:p>
                      <a:pPr algn="l" fontAlgn="b"/>
                      <a:r>
                        <a:rPr lang="en-US" sz="1400" b="0" i="0" u="none" strike="noStrike" dirty="0" err="1" smtClean="0">
                          <a:solidFill>
                            <a:schemeClr val="tx1"/>
                          </a:solidFill>
                          <a:effectLst/>
                          <a:latin typeface="Arial" pitchFamily="34" charset="0"/>
                          <a:cs typeface="Arial" pitchFamily="34" charset="0"/>
                        </a:rPr>
                        <a:t>Lekwa</a:t>
                      </a:r>
                      <a:endParaRPr lang="en-US" sz="1400" b="0" i="0" u="none" strike="noStrike" dirty="0">
                        <a:solidFill>
                          <a:schemeClr val="tx1"/>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07/02/2012</a:t>
                      </a:r>
                      <a:endParaRPr lang="en-US" sz="1400" b="0" i="0" u="none" strike="noStrike" dirty="0">
                        <a:solidFill>
                          <a:schemeClr val="tx1"/>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18/02/2016; 14/06/2016</a:t>
                      </a:r>
                    </a:p>
                    <a:p>
                      <a:pPr algn="ctr" fontAlgn="b"/>
                      <a:r>
                        <a:rPr lang="en-US" sz="1400" b="0" i="0" u="none" strike="noStrike" dirty="0" smtClean="0">
                          <a:solidFill>
                            <a:schemeClr val="tx1"/>
                          </a:solidFill>
                          <a:effectLst/>
                          <a:latin typeface="Arial" pitchFamily="34" charset="0"/>
                          <a:cs typeface="Arial" pitchFamily="34" charset="0"/>
                        </a:rPr>
                        <a:t>09/11/2016; 14/03/2017</a:t>
                      </a:r>
                      <a:endParaRPr lang="en-US" sz="1400" b="0" i="0" u="none" strike="noStrike" dirty="0">
                        <a:solidFill>
                          <a:schemeClr val="tx1"/>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ICROP</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34668">
                <a:tc>
                  <a:txBody>
                    <a:bodyPr/>
                    <a:lstStyle/>
                    <a:p>
                      <a:pPr algn="l" fontAlgn="b"/>
                      <a:r>
                        <a:rPr lang="en-US" sz="1400" b="0" i="0" u="none" strike="noStrike" dirty="0" err="1" smtClean="0">
                          <a:solidFill>
                            <a:schemeClr val="tx1"/>
                          </a:solidFill>
                          <a:effectLst/>
                          <a:latin typeface="Arial" pitchFamily="34" charset="0"/>
                          <a:cs typeface="Arial" pitchFamily="34" charset="0"/>
                        </a:rPr>
                        <a:t>Msukaligwa</a:t>
                      </a:r>
                      <a:endParaRPr lang="en-US" sz="1400" b="0" i="0" u="none" strike="noStrike" dirty="0">
                        <a:solidFill>
                          <a:schemeClr val="tx1"/>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03/11/2016</a:t>
                      </a:r>
                      <a:endParaRPr lang="en-US" sz="1400" b="0" i="0" u="none" strike="noStrike" dirty="0">
                        <a:solidFill>
                          <a:schemeClr val="tx1"/>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17/2/2017</a:t>
                      </a:r>
                      <a:r>
                        <a:rPr lang="en-US" sz="1400" b="0" i="0" u="none" strike="noStrike" baseline="0" dirty="0" smtClean="0">
                          <a:solidFill>
                            <a:schemeClr val="tx1"/>
                          </a:solidFill>
                          <a:effectLst/>
                          <a:latin typeface="Arial" pitchFamily="34" charset="0"/>
                          <a:cs typeface="Arial" pitchFamily="34" charset="0"/>
                        </a:rPr>
                        <a:t> (meeting cancelled due to no quorum)</a:t>
                      </a:r>
                    </a:p>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effectLst/>
                          <a:latin typeface="Arial" pitchFamily="34" charset="0"/>
                          <a:cs typeface="Arial" pitchFamily="34" charset="0"/>
                        </a:rPr>
                        <a:t>26/5/2017</a:t>
                      </a:r>
                      <a:r>
                        <a:rPr lang="en-US" sz="1400" b="0" i="0" u="none" strike="noStrike" baseline="0" dirty="0" smtClean="0">
                          <a:solidFill>
                            <a:schemeClr val="tx1"/>
                          </a:solidFill>
                          <a:effectLst/>
                          <a:latin typeface="Arial" pitchFamily="34" charset="0"/>
                          <a:cs typeface="Arial" pitchFamily="34" charset="0"/>
                        </a:rPr>
                        <a:t> (Meeting cancelled due to non availability of chair and vice chair person)</a:t>
                      </a: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All war room</a:t>
                      </a:r>
                      <a:r>
                        <a:rPr lang="en-US" sz="1400" b="0" i="0" u="none" strike="noStrike" baseline="0" dirty="0" smtClean="0">
                          <a:solidFill>
                            <a:srgbClr val="000000"/>
                          </a:solidFill>
                          <a:effectLst/>
                          <a:latin typeface="Arial" pitchFamily="34" charset="0"/>
                          <a:cs typeface="Arial" pitchFamily="34" charset="0"/>
                        </a:rPr>
                        <a:t> attended by office for project : Operation </a:t>
                      </a:r>
                      <a:r>
                        <a:rPr lang="en-US" sz="1400" b="0" i="0" u="none" strike="noStrike" baseline="0" dirty="0" err="1" smtClean="0">
                          <a:solidFill>
                            <a:srgbClr val="000000"/>
                          </a:solidFill>
                          <a:effectLst/>
                          <a:latin typeface="Arial" pitchFamily="34" charset="0"/>
                          <a:cs typeface="Arial" pitchFamily="34" charset="0"/>
                        </a:rPr>
                        <a:t>Vuka</a:t>
                      </a:r>
                      <a:r>
                        <a:rPr lang="en-US" sz="1400" b="0" i="0" u="none" strike="noStrike" baseline="0" dirty="0" smtClean="0">
                          <a:solidFill>
                            <a:srgbClr val="000000"/>
                          </a:solidFill>
                          <a:effectLst/>
                          <a:latin typeface="Arial" pitchFamily="34" charset="0"/>
                          <a:cs typeface="Arial" pitchFamily="34" charset="0"/>
                        </a:rPr>
                        <a:t> </a:t>
                      </a:r>
                      <a:r>
                        <a:rPr lang="en-US" sz="1400" b="0" i="0" u="none" strike="noStrike" baseline="0" dirty="0" err="1" smtClean="0">
                          <a:solidFill>
                            <a:srgbClr val="000000"/>
                          </a:solidFill>
                          <a:effectLst/>
                          <a:latin typeface="Arial" pitchFamily="34" charset="0"/>
                          <a:cs typeface="Arial" pitchFamily="34" charset="0"/>
                        </a:rPr>
                        <a:t>Sisebente</a:t>
                      </a:r>
                      <a:r>
                        <a:rPr lang="en-US" sz="1400" b="0" i="0" u="none" strike="noStrike" baseline="0" dirty="0" smtClean="0">
                          <a:solidFill>
                            <a:srgbClr val="000000"/>
                          </a:solidFill>
                          <a:effectLst/>
                          <a:latin typeface="Arial" pitchFamily="34" charset="0"/>
                          <a:cs typeface="Arial" pitchFamily="34" charset="0"/>
                        </a:rPr>
                        <a:t> ( Stakeholders present at these meetings)</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00">
                <a:tc>
                  <a:txBody>
                    <a:bodyPr/>
                    <a:lstStyle/>
                    <a:p>
                      <a:pPr algn="l" fontAlgn="b"/>
                      <a:r>
                        <a:rPr lang="en-US" sz="1400" b="0" i="0" u="none" strike="noStrike" dirty="0" smtClean="0">
                          <a:solidFill>
                            <a:schemeClr val="tx1"/>
                          </a:solidFill>
                          <a:effectLst/>
                          <a:latin typeface="Arial" pitchFamily="34" charset="0"/>
                          <a:cs typeface="Arial" pitchFamily="34" charset="0"/>
                        </a:rPr>
                        <a:t>Chief</a:t>
                      </a:r>
                      <a:r>
                        <a:rPr lang="en-US" sz="1400" b="0" i="0" u="none" strike="noStrike" baseline="0" dirty="0" smtClean="0">
                          <a:solidFill>
                            <a:schemeClr val="tx1"/>
                          </a:solidFill>
                          <a:effectLst/>
                          <a:latin typeface="Arial" pitchFamily="34" charset="0"/>
                          <a:cs typeface="Arial" pitchFamily="34" charset="0"/>
                        </a:rPr>
                        <a:t> Albert Luthuli</a:t>
                      </a:r>
                      <a:endParaRPr lang="en-US" sz="1400" b="0" i="0" u="none" strike="noStrike" dirty="0">
                        <a:solidFill>
                          <a:schemeClr val="tx1"/>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22/03/2017</a:t>
                      </a:r>
                      <a:endParaRPr lang="en-US" sz="1400" b="0" i="0" u="none" strike="noStrike" dirty="0">
                        <a:solidFill>
                          <a:schemeClr val="tx1"/>
                        </a:solidFill>
                        <a:effectLst/>
                        <a:latin typeface="Arial" pitchFamily="34" charset="0"/>
                        <a:cs typeface="Arial" pitchFamily="34" charset="0"/>
                      </a:endParaRPr>
                    </a:p>
                  </a:txBody>
                  <a:tcPr marL="4236" marR="4236"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11/07/2017</a:t>
                      </a:r>
                      <a:endParaRPr lang="en-US" sz="1400" b="0" i="0" u="none" strike="noStrike" dirty="0">
                        <a:solidFill>
                          <a:schemeClr val="tx1"/>
                        </a:solidFill>
                        <a:effectLst/>
                        <a:latin typeface="Arial" pitchFamily="34" charset="0"/>
                        <a:cs typeface="Arial" pitchFamily="34" charset="0"/>
                      </a:endParaRPr>
                    </a:p>
                  </a:txBody>
                  <a:tcPr marL="4236"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ICROP; Awareness on ID Smart Card and 0-30 days application</a:t>
                      </a:r>
                      <a:endParaRPr lang="en-US" sz="1400" b="0" i="0" u="none" strike="noStrike" dirty="0">
                        <a:solidFill>
                          <a:srgbClr val="000000"/>
                        </a:solidFill>
                        <a:effectLst/>
                        <a:latin typeface="Arial" pitchFamily="34" charset="0"/>
                        <a:cs typeface="Arial" pitchFamily="34" charset="0"/>
                      </a:endParaRPr>
                    </a:p>
                  </a:txBody>
                  <a:tcPr marL="228600" marR="4236"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ZA" sz="1400" b="0" i="0" u="none" strike="noStrike" cap="none" normalizeH="0" baseline="0" dirty="0" err="1" smtClean="0">
                          <a:ln>
                            <a:noFill/>
                          </a:ln>
                          <a:solidFill>
                            <a:schemeClr val="tx1"/>
                          </a:solidFill>
                          <a:effectLst/>
                          <a:latin typeface="Arial" charset="0"/>
                          <a:cs typeface="Arial" charset="0"/>
                        </a:rPr>
                        <a:t>Mkhondo</a:t>
                      </a:r>
                      <a:endParaRPr kumimoji="0" lang="en-ZA" sz="1400" b="0" i="0" u="none" strike="noStrike" cap="none" normalizeH="0" baseline="0" dirty="0" smtClean="0">
                        <a:ln>
                          <a:noFill/>
                        </a:ln>
                        <a:solidFill>
                          <a:schemeClr val="tx1"/>
                        </a:solidFill>
                        <a:effectLst/>
                        <a:latin typeface="Arial" charset="0"/>
                        <a:cs typeface="Arial" charset="0"/>
                      </a:endParaRPr>
                    </a:p>
                  </a:txBody>
                  <a:tcPr marL="228600" marR="4236" marT="391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charset="0"/>
                          <a:cs typeface="Arial" charset="0"/>
                        </a:rPr>
                        <a:t>10/11/2016</a:t>
                      </a:r>
                      <a:endParaRPr kumimoji="0" lang="en-GB" sz="1400" b="0" i="0" u="none" strike="noStrike" cap="none" normalizeH="0" baseline="0" dirty="0" smtClean="0">
                        <a:ln>
                          <a:noFill/>
                        </a:ln>
                        <a:solidFill>
                          <a:schemeClr val="tx1"/>
                        </a:solidFill>
                        <a:effectLst/>
                        <a:latin typeface="Arial" charset="0"/>
                        <a:cs typeface="Arial" charset="0"/>
                      </a:endParaRPr>
                    </a:p>
                  </a:txBody>
                  <a:tcPr marL="4236" marR="4236" marT="391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charset="0"/>
                          <a:cs typeface="Arial" charset="0"/>
                        </a:rPr>
                        <a:t>13/02/2017</a:t>
                      </a:r>
                    </a:p>
                    <a:p>
                      <a:pPr marL="0" marR="0" lvl="0" indent="0" algn="ctr" defTabSz="914400" rtl="0" eaLnBrk="1" fontAlgn="b"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charset="0"/>
                          <a:cs typeface="Arial" charset="0"/>
                        </a:rPr>
                        <a:t>09/05/2017</a:t>
                      </a:r>
                    </a:p>
                    <a:p>
                      <a:pPr marL="0" marR="0" lvl="0" indent="0" algn="ctr" defTabSz="914400" rtl="0" eaLnBrk="1" fontAlgn="b"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charset="0"/>
                          <a:cs typeface="Arial" charset="0"/>
                        </a:rPr>
                        <a:t>04/06/2017</a:t>
                      </a:r>
                      <a:endParaRPr kumimoji="0" lang="en-GB" sz="1400" b="0" i="0" u="none" strike="noStrike" cap="none" normalizeH="0" baseline="0" dirty="0" smtClean="0">
                        <a:ln>
                          <a:noFill/>
                        </a:ln>
                        <a:solidFill>
                          <a:schemeClr val="tx1"/>
                        </a:solidFill>
                        <a:effectLst/>
                        <a:latin typeface="Arial" charset="0"/>
                        <a:cs typeface="Arial" charset="0"/>
                      </a:endParaRPr>
                    </a:p>
                  </a:txBody>
                  <a:tcPr marL="4236" marR="4236" marT="391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charset="0"/>
                        <a:cs typeface="Arial" charset="0"/>
                      </a:endParaRPr>
                    </a:p>
                  </a:txBody>
                  <a:tcPr marL="228600" marR="4236" marT="391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ZA" sz="1400" b="0" i="0" u="none" strike="noStrike" cap="none" normalizeH="0" baseline="0" dirty="0" err="1" smtClean="0">
                          <a:ln>
                            <a:noFill/>
                          </a:ln>
                          <a:solidFill>
                            <a:schemeClr val="tx1"/>
                          </a:solidFill>
                          <a:effectLst/>
                          <a:latin typeface="Arial" charset="0"/>
                          <a:cs typeface="Arial" charset="0"/>
                        </a:rPr>
                        <a:t>Dipaliseng</a:t>
                      </a:r>
                      <a:endParaRPr kumimoji="0" lang="en-ZA" sz="1400" b="0" i="0" u="none" strike="noStrike" cap="none" normalizeH="0" baseline="0" dirty="0" smtClean="0">
                        <a:ln>
                          <a:noFill/>
                        </a:ln>
                        <a:solidFill>
                          <a:schemeClr val="tx1"/>
                        </a:solidFill>
                        <a:effectLst/>
                        <a:latin typeface="Arial" charset="0"/>
                        <a:cs typeface="Arial" charset="0"/>
                      </a:endParaRPr>
                    </a:p>
                  </a:txBody>
                  <a:tcPr marL="228600" marR="4236" marT="391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charset="0"/>
                          <a:cs typeface="Arial" charset="0"/>
                        </a:rPr>
                        <a:t>08/03/2017</a:t>
                      </a:r>
                    </a:p>
                  </a:txBody>
                  <a:tcPr marL="4236" marR="4236" marT="391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charset="0"/>
                          <a:cs typeface="Arial" charset="0"/>
                        </a:rPr>
                        <a:t>None</a:t>
                      </a:r>
                    </a:p>
                  </a:txBody>
                  <a:tcPr marL="4236" marR="4236" marT="391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charset="0"/>
                          <a:cs typeface="Arial" charset="0"/>
                        </a:rPr>
                        <a:t>ICROP</a:t>
                      </a:r>
                    </a:p>
                  </a:txBody>
                  <a:tcPr marL="228600" marR="4236" marT="391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charset="0"/>
                          <a:cs typeface="Arial" charset="0"/>
                        </a:rPr>
                        <a:t>Govan Mbeki</a:t>
                      </a:r>
                    </a:p>
                  </a:txBody>
                  <a:tcPr marL="228600" marR="4236" marT="391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25/01/2017</a:t>
                      </a:r>
                      <a:endParaRPr lang="en-US" sz="1400" b="0" i="0" u="none" strike="noStrike" dirty="0">
                        <a:solidFill>
                          <a:schemeClr val="tx1"/>
                        </a:solidFill>
                        <a:effectLst/>
                        <a:latin typeface="Arial" pitchFamily="34" charset="0"/>
                        <a:cs typeface="Arial" pitchFamily="34" charset="0"/>
                      </a:endParaRPr>
                    </a:p>
                  </a:txBody>
                  <a:tcPr marL="3910" marR="3910" marT="391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07/06/2017</a:t>
                      </a:r>
                    </a:p>
                  </a:txBody>
                  <a:tcPr marL="391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smtClean="0">
                          <a:solidFill>
                            <a:srgbClr val="000000"/>
                          </a:solidFill>
                          <a:effectLst/>
                          <a:latin typeface="Arial" pitchFamily="34" charset="0"/>
                          <a:cs typeface="Arial" pitchFamily="34" charset="0"/>
                        </a:rPr>
                        <a:t>ICROP</a:t>
                      </a:r>
                      <a:endParaRPr lang="en-US" sz="1400" b="0" i="0" u="none" strike="noStrike" dirty="0">
                        <a:solidFill>
                          <a:srgbClr val="000000"/>
                        </a:solidFill>
                        <a:effectLst/>
                        <a:latin typeface="Arial" pitchFamily="34" charset="0"/>
                        <a:cs typeface="Arial" pitchFamily="34" charset="0"/>
                      </a:endParaRPr>
                    </a:p>
                  </a:txBody>
                  <a:tcPr marL="228600" marR="3910" marT="39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34</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506333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2133600"/>
            <a:ext cx="8915400" cy="1143000"/>
          </a:xfrm>
        </p:spPr>
        <p:txBody>
          <a:bodyPr/>
          <a:lstStyle/>
          <a:p>
            <a:r>
              <a:rPr lang="en-ZA" b="1" dirty="0" smtClean="0">
                <a:solidFill>
                  <a:srgbClr val="008000"/>
                </a:solidFill>
                <a:latin typeface="Arial" pitchFamily="34" charset="0"/>
                <a:cs typeface="Arial" pitchFamily="34" charset="0"/>
              </a:rPr>
              <a:t>                </a:t>
            </a:r>
            <a:r>
              <a:rPr lang="en-ZA" sz="6000" b="1" dirty="0" smtClean="0">
                <a:solidFill>
                  <a:srgbClr val="008000"/>
                </a:solidFill>
                <a:latin typeface="Arial" pitchFamily="34" charset="0"/>
                <a:cs typeface="Arial" pitchFamily="34" charset="0"/>
              </a:rPr>
              <a:t>IMMIGRATION</a:t>
            </a:r>
            <a:endParaRPr lang="en-ZA" sz="6000" b="1" dirty="0">
              <a:solidFill>
                <a:srgbClr val="008000"/>
              </a:solidFill>
              <a:latin typeface="Arial" pitchFamily="34" charset="0"/>
              <a:cs typeface="Arial" pitchFamily="34" charset="0"/>
            </a:endParaRPr>
          </a:p>
        </p:txBody>
      </p:sp>
      <p:pic>
        <p:nvPicPr>
          <p:cNvPr id="2050" name="Picture 2" descr="C:\Documents and Settings\all users.DHA-7371CBEABB2\My Documents\Bluetooth Exchange Folder\IMG-20170627-WA0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2" y="286604"/>
            <a:ext cx="3166067" cy="56285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35</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4258092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38100"/>
            <a:ext cx="8915400" cy="228600"/>
          </a:xfrm>
        </p:spPr>
        <p:txBody>
          <a:bodyPr>
            <a:noAutofit/>
          </a:bodyPr>
          <a:lstStyle/>
          <a:p>
            <a:r>
              <a:rPr lang="en-US" sz="2000" b="1" dirty="0" smtClean="0">
                <a:latin typeface="Arial" panose="020B0604020202020204" pitchFamily="34" charset="0"/>
                <a:cs typeface="Arial" panose="020B0604020202020204" pitchFamily="34" charset="0"/>
              </a:rPr>
              <a:t>IMMIGRATION SERVICES</a:t>
            </a:r>
          </a:p>
        </p:txBody>
      </p:sp>
      <p:graphicFrame>
        <p:nvGraphicFramePr>
          <p:cNvPr id="3" name="Group 105"/>
          <p:cNvGraphicFramePr>
            <a:graphicFrameLocks noGrp="1"/>
          </p:cNvGraphicFramePr>
          <p:nvPr>
            <p:extLst>
              <p:ext uri="{D42A27DB-BD31-4B8C-83A1-F6EECF244321}">
                <p14:modId xmlns:p14="http://schemas.microsoft.com/office/powerpoint/2010/main" val="1991158787"/>
              </p:ext>
            </p:extLst>
          </p:nvPr>
        </p:nvGraphicFramePr>
        <p:xfrm>
          <a:off x="138469" y="319221"/>
          <a:ext cx="9493247" cy="4891994"/>
        </p:xfrm>
        <a:graphic>
          <a:graphicData uri="http://schemas.openxmlformats.org/drawingml/2006/table">
            <a:tbl>
              <a:tblPr/>
              <a:tblGrid>
                <a:gridCol w="4617779"/>
                <a:gridCol w="1218867"/>
                <a:gridCol w="1218867"/>
                <a:gridCol w="1218867"/>
                <a:gridCol w="1218867"/>
              </a:tblGrid>
              <a:tr h="31894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Key performance area</a:t>
                      </a:r>
                    </a:p>
                  </a:txBody>
                  <a:tcPr marL="99060" marR="99060" marT="45716" marB="4571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Target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2016/17</a:t>
                      </a:r>
                    </a:p>
                  </a:txBody>
                  <a:tcPr marL="99060" marR="99060" marT="45716" marB="45716"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Actual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2016/17</a:t>
                      </a:r>
                    </a:p>
                  </a:txBody>
                  <a:tcPr marL="99060" marR="99060" marT="45716" marB="4571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Quarter 1 Target 2017/18</a:t>
                      </a:r>
                    </a:p>
                  </a:txBody>
                  <a:tcPr marL="99057" marR="99057" marT="45733" marB="45733" anchor="b">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Quarter 1 2017/18 Actual</a:t>
                      </a:r>
                      <a:r>
                        <a:rPr lang="en-US" sz="1400" b="1" baseline="0" dirty="0" smtClean="0">
                          <a:solidFill>
                            <a:schemeClr val="tx1"/>
                          </a:solidFill>
                          <a:latin typeface="Arial" pitchFamily="34" charset="0"/>
                          <a:cs typeface="Arial" pitchFamily="34" charset="0"/>
                        </a:rPr>
                        <a:t> </a:t>
                      </a:r>
                      <a:endParaRPr lang="en-US" sz="1400" b="1" dirty="0" smtClean="0">
                        <a:solidFill>
                          <a:schemeClr val="tx1"/>
                        </a:solidFill>
                        <a:latin typeface="Arial" pitchFamily="34" charset="0"/>
                        <a:cs typeface="Arial" pitchFamily="34" charset="0"/>
                      </a:endParaRPr>
                    </a:p>
                  </a:txBody>
                  <a:tcPr marL="99057" marR="99057" marT="45733" marB="4573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87016">
                <a:tc>
                  <a:txBody>
                    <a:bodyPr/>
                    <a:lstStyle/>
                    <a:p>
                      <a:r>
                        <a:rPr lang="en-US" sz="1400" b="0" dirty="0" smtClean="0">
                          <a:latin typeface="Arial" panose="020B0604020202020204" pitchFamily="34" charset="0"/>
                          <a:cs typeface="Arial" panose="020B0604020202020204" pitchFamily="34" charset="0"/>
                        </a:rPr>
                        <a:t>% Of detected employers in contravention of the Immigration Act (Act 13 of 2002) charged </a:t>
                      </a:r>
                      <a:endParaRPr lang="en-ZA" sz="1400" b="0" dirty="0">
                        <a:latin typeface="Arial" panose="020B0604020202020204" pitchFamily="34" charset="0"/>
                        <a:cs typeface="Arial" panose="020B0604020202020204" pitchFamily="34" charset="0"/>
                      </a:endParaRPr>
                    </a:p>
                  </a:txBody>
                  <a:tcPr marL="99067" marR="99067" marT="45710" marB="45710" anchor="b">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en-US" sz="1400" dirty="0" smtClean="0">
                          <a:latin typeface="Arial" pitchFamily="34" charset="0"/>
                          <a:cs typeface="Arial" pitchFamily="34" charset="0"/>
                        </a:rPr>
                        <a:t>100%</a:t>
                      </a:r>
                    </a:p>
                    <a:p>
                      <a:pPr algn="ctr"/>
                      <a:r>
                        <a:rPr lang="en-US" sz="1400" dirty="0" smtClean="0">
                          <a:latin typeface="Arial" pitchFamily="34" charset="0"/>
                          <a:cs typeface="Arial" pitchFamily="34" charset="0"/>
                        </a:rPr>
                        <a:t>(47/47)</a:t>
                      </a:r>
                      <a:endParaRPr lang="en-US" sz="1400" dirty="0">
                        <a:latin typeface="Arial" pitchFamily="34" charset="0"/>
                        <a:cs typeface="Arial" pitchFamily="34" charset="0"/>
                      </a:endParaRPr>
                    </a:p>
                  </a:txBody>
                  <a:tcPr marL="74298" marR="74298"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en-US" sz="1400" dirty="0" smtClean="0">
                          <a:latin typeface="Arial" pitchFamily="34" charset="0"/>
                          <a:cs typeface="Arial" pitchFamily="34" charset="0"/>
                        </a:rPr>
                        <a:t>120%</a:t>
                      </a:r>
                    </a:p>
                    <a:p>
                      <a:pPr algn="ctr"/>
                      <a:r>
                        <a:rPr lang="en-US" sz="1400" dirty="0" smtClean="0">
                          <a:latin typeface="Arial" pitchFamily="34" charset="0"/>
                          <a:cs typeface="Arial" pitchFamily="34" charset="0"/>
                        </a:rPr>
                        <a:t>(12/10)</a:t>
                      </a:r>
                      <a:endParaRPr lang="en-US" sz="1400" dirty="0">
                        <a:latin typeface="Arial" pitchFamily="34" charset="0"/>
                        <a:cs typeface="Arial" pitchFamily="34" charset="0"/>
                      </a:endParaRPr>
                    </a:p>
                  </a:txBody>
                  <a:tcPr marL="74298" marR="74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7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smtClean="0">
                          <a:latin typeface="Arial" panose="020B0604020202020204" pitchFamily="34" charset="0"/>
                          <a:cs typeface="Arial" panose="020B0604020202020204" pitchFamily="34" charset="0"/>
                        </a:rPr>
                        <a:t>% Of detected transgressors in contravention of the Immigration Act (Act 13 of 2002) charged </a:t>
                      </a:r>
                      <a:endParaRPr lang="en-ZA" sz="1400" b="0" baseline="0" dirty="0" smtClean="0">
                        <a:latin typeface="Arial" panose="020B0604020202020204" pitchFamily="34" charset="0"/>
                        <a:cs typeface="Arial" panose="020B0604020202020204" pitchFamily="34" charset="0"/>
                      </a:endParaRPr>
                    </a:p>
                  </a:txBody>
                  <a:tcPr marL="99067" marR="99067" marT="45710" marB="45710" anchor="b">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dirty="0" smtClean="0">
                          <a:latin typeface="Arial" pitchFamily="34" charset="0"/>
                          <a:cs typeface="Arial" pitchFamily="34" charset="0"/>
                        </a:rPr>
                        <a:t>100%</a:t>
                      </a:r>
                    </a:p>
                    <a:p>
                      <a:pPr algn="ctr"/>
                      <a:r>
                        <a:rPr lang="en-US" sz="1400" dirty="0" smtClean="0">
                          <a:latin typeface="Arial" pitchFamily="34" charset="0"/>
                          <a:cs typeface="Arial" pitchFamily="34" charset="0"/>
                        </a:rPr>
                        <a:t>(1,593/1,539)</a:t>
                      </a:r>
                      <a:endParaRPr lang="en-US" sz="1400" dirty="0">
                        <a:latin typeface="Arial" pitchFamily="34" charset="0"/>
                        <a:cs typeface="Arial" pitchFamily="34" charset="0"/>
                      </a:endParaRPr>
                    </a:p>
                  </a:txBody>
                  <a:tcPr marL="74295" marR="74295"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solidFill>
                            <a:schemeClr val="tx1"/>
                          </a:solidFill>
                          <a:latin typeface="Arial" panose="020B0604020202020204" pitchFamily="34" charset="0"/>
                          <a:cs typeface="Arial" panose="020B0604020202020204" pitchFamily="34" charset="0"/>
                        </a:rPr>
                        <a:t>511%</a:t>
                      </a:r>
                    </a:p>
                    <a:p>
                      <a:pPr algn="ctr"/>
                      <a:r>
                        <a:rPr lang="en-US" sz="1400" b="0" dirty="0" smtClean="0">
                          <a:solidFill>
                            <a:schemeClr val="tx1"/>
                          </a:solidFill>
                          <a:latin typeface="Arial" panose="020B0604020202020204" pitchFamily="34" charset="0"/>
                          <a:cs typeface="Arial" panose="020B0604020202020204" pitchFamily="34" charset="0"/>
                        </a:rPr>
                        <a:t>(450)</a:t>
                      </a:r>
                      <a:endParaRPr lang="en-US" sz="14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024">
                <a:tc>
                  <a:txBody>
                    <a:bodyPr/>
                    <a:lstStyle/>
                    <a:p>
                      <a:r>
                        <a:rPr lang="en-US" sz="1400" b="0" dirty="0" smtClean="0">
                          <a:solidFill>
                            <a:schemeClr val="tx1"/>
                          </a:solidFill>
                          <a:latin typeface="Arial" panose="020B0604020202020204" pitchFamily="34" charset="0"/>
                          <a:cs typeface="Arial" panose="020B0604020202020204" pitchFamily="34" charset="0"/>
                        </a:rPr>
                        <a:t>% Of undocumented foreigners deported within 30 calendar days (Direct Deportations)</a:t>
                      </a:r>
                      <a:endParaRPr lang="en-ZA" sz="1400" b="0" dirty="0">
                        <a:solidFill>
                          <a:schemeClr val="tx1"/>
                        </a:solidFill>
                        <a:latin typeface="Arial" panose="020B0604020202020204" pitchFamily="34" charset="0"/>
                        <a:cs typeface="Arial" panose="020B0604020202020204" pitchFamily="34" charset="0"/>
                      </a:endParaRPr>
                    </a:p>
                  </a:txBody>
                  <a:tcPr marL="99067" marR="99067" marT="45710" marB="45710" anchor="b">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dirty="0" smtClean="0">
                          <a:latin typeface="Arial" pitchFamily="34" charset="0"/>
                          <a:cs typeface="Arial" pitchFamily="34" charset="0"/>
                        </a:rPr>
                        <a:t>100%</a:t>
                      </a:r>
                    </a:p>
                    <a:p>
                      <a:pPr algn="ctr"/>
                      <a:r>
                        <a:rPr lang="en-US" sz="1400" dirty="0" smtClean="0">
                          <a:latin typeface="Arial" pitchFamily="34" charset="0"/>
                          <a:cs typeface="Arial" pitchFamily="34" charset="0"/>
                        </a:rPr>
                        <a:t>(2,912/2,912)</a:t>
                      </a:r>
                      <a:endParaRPr lang="en-US" sz="1400" dirty="0">
                        <a:latin typeface="Arial" pitchFamily="34" charset="0"/>
                        <a:cs typeface="Arial" pitchFamily="34" charset="0"/>
                      </a:endParaRPr>
                    </a:p>
                  </a:txBody>
                  <a:tcPr marL="74295" marR="74295"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solidFill>
                            <a:schemeClr val="tx1"/>
                          </a:solidFill>
                          <a:latin typeface="Arial" panose="020B0604020202020204" pitchFamily="34" charset="0"/>
                          <a:cs typeface="Arial" panose="020B0604020202020204" pitchFamily="34" charset="0"/>
                        </a:rPr>
                        <a:t>100%</a:t>
                      </a:r>
                    </a:p>
                    <a:p>
                      <a:pPr algn="ctr"/>
                      <a:r>
                        <a:rPr lang="en-US" sz="1400" b="0" dirty="0" smtClean="0">
                          <a:solidFill>
                            <a:schemeClr val="tx1"/>
                          </a:solidFill>
                          <a:latin typeface="Arial" panose="020B0604020202020204" pitchFamily="34" charset="0"/>
                          <a:cs typeface="Arial" panose="020B0604020202020204" pitchFamily="34" charset="0"/>
                        </a:rPr>
                        <a:t>(472/427)</a:t>
                      </a:r>
                      <a:endParaRPr lang="en-US" sz="14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024">
                <a:tc>
                  <a:txBody>
                    <a:bodyPr/>
                    <a:lstStyle/>
                    <a:p>
                      <a:r>
                        <a:rPr lang="en-US" sz="1400" b="0" dirty="0" smtClean="0">
                          <a:latin typeface="Arial" panose="020B0604020202020204" pitchFamily="34" charset="0"/>
                          <a:cs typeface="Arial" panose="020B0604020202020204" pitchFamily="34" charset="0"/>
                        </a:rPr>
                        <a:t>% Of Detected undocumented foreigners transferred to </a:t>
                      </a:r>
                      <a:r>
                        <a:rPr lang="en-US" sz="1400" b="0" dirty="0" err="1" smtClean="0">
                          <a:latin typeface="Arial" panose="020B0604020202020204" pitchFamily="34" charset="0"/>
                          <a:cs typeface="Arial" panose="020B0604020202020204" pitchFamily="34" charset="0"/>
                        </a:rPr>
                        <a:t>Lindela</a:t>
                      </a:r>
                      <a:r>
                        <a:rPr lang="en-US" sz="1400" b="0" dirty="0" smtClean="0">
                          <a:latin typeface="Arial" panose="020B0604020202020204" pitchFamily="34" charset="0"/>
                          <a:cs typeface="Arial" panose="020B0604020202020204" pitchFamily="34" charset="0"/>
                        </a:rPr>
                        <a:t> within 20  calendar days </a:t>
                      </a:r>
                      <a:endParaRPr lang="en-ZA" sz="1400" b="0" dirty="0">
                        <a:latin typeface="Arial" panose="020B0604020202020204" pitchFamily="34" charset="0"/>
                        <a:cs typeface="Arial" panose="020B0604020202020204" pitchFamily="34" charset="0"/>
                      </a:endParaRPr>
                    </a:p>
                  </a:txBody>
                  <a:tcPr marL="99064" marR="99064" marT="45714" marB="45714" anchor="b">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dirty="0" smtClean="0">
                          <a:latin typeface="Arial" pitchFamily="34" charset="0"/>
                          <a:cs typeface="Arial" pitchFamily="34" charset="0"/>
                        </a:rPr>
                        <a:t>100%</a:t>
                      </a:r>
                    </a:p>
                    <a:p>
                      <a:pPr algn="ctr"/>
                      <a:r>
                        <a:rPr lang="en-US" sz="1400" dirty="0" smtClean="0">
                          <a:latin typeface="Arial" pitchFamily="34" charset="0"/>
                          <a:cs typeface="Arial" pitchFamily="34" charset="0"/>
                        </a:rPr>
                        <a:t>(187/187)</a:t>
                      </a:r>
                      <a:endParaRPr lang="en-US" sz="1400" dirty="0">
                        <a:latin typeface="Arial" pitchFamily="34" charset="0"/>
                        <a:cs typeface="Arial" pitchFamily="34" charset="0"/>
                      </a:endParaRPr>
                    </a:p>
                  </a:txBody>
                  <a:tcPr marL="74295" marR="74295"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solidFill>
                            <a:schemeClr val="tx1"/>
                          </a:solidFill>
                          <a:latin typeface="Arial" panose="020B0604020202020204" pitchFamily="34" charset="0"/>
                          <a:cs typeface="Arial" panose="020B0604020202020204" pitchFamily="34" charset="0"/>
                        </a:rPr>
                        <a:t>100%</a:t>
                      </a:r>
                    </a:p>
                    <a:p>
                      <a:pPr algn="ctr"/>
                      <a:r>
                        <a:rPr lang="en-US" sz="1400" b="0" dirty="0" smtClean="0">
                          <a:solidFill>
                            <a:schemeClr val="tx1"/>
                          </a:solidFill>
                          <a:latin typeface="Arial" panose="020B0604020202020204" pitchFamily="34" charset="0"/>
                          <a:cs typeface="Arial" panose="020B0604020202020204" pitchFamily="34" charset="0"/>
                        </a:rPr>
                        <a:t>(56/56)</a:t>
                      </a:r>
                      <a:endParaRPr lang="en-US" sz="1400" b="0" dirty="0">
                        <a:solidFill>
                          <a:schemeClr val="tx1"/>
                        </a:solidFill>
                        <a:latin typeface="Arial" panose="020B0604020202020204" pitchFamily="34" charset="0"/>
                        <a:cs typeface="Arial" panose="020B0604020202020204" pitchFamily="34" charset="0"/>
                      </a:endParaRPr>
                    </a:p>
                  </a:txBody>
                  <a:tcPr marL="74298" marR="74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8644">
                <a:tc>
                  <a:txBody>
                    <a:bodyPr/>
                    <a:lstStyle/>
                    <a:p>
                      <a:r>
                        <a:rPr lang="en-US" sz="1400" b="0" dirty="0" smtClean="0">
                          <a:latin typeface="Arial" panose="020B0604020202020204" pitchFamily="34" charset="0"/>
                          <a:cs typeface="Arial" panose="020B0604020202020204" pitchFamily="34" charset="0"/>
                        </a:rPr>
                        <a:t>% of Detected fraudulent marriages &amp; marriage of convenience cases </a:t>
                      </a:r>
                      <a:r>
                        <a:rPr lang="en-US" sz="1400" b="0" dirty="0" err="1" smtClean="0">
                          <a:latin typeface="Arial" panose="020B0604020202020204" pitchFamily="34" charset="0"/>
                          <a:cs typeface="Arial" panose="020B0604020202020204" pitchFamily="34" charset="0"/>
                        </a:rPr>
                        <a:t>finalised</a:t>
                      </a:r>
                      <a:r>
                        <a:rPr lang="en-US" sz="1400" b="0" dirty="0" smtClean="0">
                          <a:latin typeface="Arial" panose="020B0604020202020204" pitchFamily="34" charset="0"/>
                          <a:cs typeface="Arial" panose="020B0604020202020204" pitchFamily="34" charset="0"/>
                        </a:rPr>
                        <a:t>  (investigation and recommendation submitted) within 60 days</a:t>
                      </a:r>
                      <a:endParaRPr lang="en-ZA" sz="1400" b="0" dirty="0">
                        <a:latin typeface="Arial" panose="020B0604020202020204" pitchFamily="34" charset="0"/>
                        <a:cs typeface="Arial" panose="020B0604020202020204" pitchFamily="34" charset="0"/>
                      </a:endParaRPr>
                    </a:p>
                  </a:txBody>
                  <a:tcPr marL="99064" marR="99064" marT="45714" marB="45714" anchor="b">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80%</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dirty="0" smtClean="0">
                          <a:latin typeface="Arial" pitchFamily="34" charset="0"/>
                          <a:cs typeface="Arial" pitchFamily="34" charset="0"/>
                        </a:rPr>
                        <a:t>100%</a:t>
                      </a:r>
                    </a:p>
                    <a:p>
                      <a:pPr algn="ctr"/>
                      <a:r>
                        <a:rPr lang="en-US" sz="1400" dirty="0" smtClean="0">
                          <a:latin typeface="Arial" pitchFamily="34" charset="0"/>
                          <a:cs typeface="Arial" pitchFamily="34" charset="0"/>
                        </a:rPr>
                        <a:t>(79/79)</a:t>
                      </a:r>
                      <a:endParaRPr lang="en-US" sz="1400" dirty="0">
                        <a:latin typeface="Arial" pitchFamily="34" charset="0"/>
                        <a:cs typeface="Arial" pitchFamily="34" charset="0"/>
                      </a:endParaRPr>
                    </a:p>
                  </a:txBody>
                  <a:tcPr marL="74295" marR="74295"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80%</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dirty="0" smtClean="0">
                          <a:latin typeface="Arial" pitchFamily="34" charset="0"/>
                          <a:cs typeface="Arial" pitchFamily="34" charset="0"/>
                        </a:rPr>
                        <a:t>120%</a:t>
                      </a:r>
                    </a:p>
                    <a:p>
                      <a:pPr algn="ctr"/>
                      <a:r>
                        <a:rPr lang="en-US" sz="1400" dirty="0" smtClean="0">
                          <a:latin typeface="Arial" pitchFamily="34" charset="0"/>
                          <a:cs typeface="Arial" pitchFamily="34" charset="0"/>
                        </a:rPr>
                        <a:t>(12/10)</a:t>
                      </a:r>
                      <a:endParaRPr lang="en-US" sz="1400" dirty="0">
                        <a:latin typeface="Arial" pitchFamily="34" charset="0"/>
                        <a:cs typeface="Arial" pitchFamily="34" charset="0"/>
                      </a:endParaRPr>
                    </a:p>
                  </a:txBody>
                  <a:tcPr marL="74298" marR="74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8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Cases referred to inspectorate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of cases referred to Inspectorate completed in 28 working days in provinces </a:t>
                      </a:r>
                      <a:endPar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0" i="0" u="none" strike="noStrike" dirty="0" smtClean="0">
                          <a:solidFill>
                            <a:schemeClr val="tx1"/>
                          </a:solidFill>
                          <a:effectLst/>
                          <a:latin typeface="Arial" panose="020B0604020202020204" pitchFamily="34" charset="0"/>
                          <a:cs typeface="Arial" panose="020B0604020202020204" pitchFamily="34" charset="0"/>
                        </a:rPr>
                        <a:t>80% within 28 days</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effectLst/>
                          <a:latin typeface="Arial" panose="020B0604020202020204" pitchFamily="34" charset="0"/>
                          <a:cs typeface="Arial" panose="020B0604020202020204" pitchFamily="34" charset="0"/>
                        </a:rPr>
                        <a:t>95%</a:t>
                      </a:r>
                    </a:p>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effectLst/>
                          <a:latin typeface="Arial" panose="020B0604020202020204" pitchFamily="34" charset="0"/>
                          <a:cs typeface="Arial" panose="020B0604020202020204" pitchFamily="34" charset="0"/>
                        </a:rPr>
                        <a:t>(3,002/3,149)</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effectLst/>
                          <a:latin typeface="Arial" panose="020B0604020202020204" pitchFamily="34" charset="0"/>
                          <a:cs typeface="Arial" panose="020B0604020202020204" pitchFamily="34" charset="0"/>
                        </a:rPr>
                        <a:t>80% within 28 days</a:t>
                      </a:r>
                    </a:p>
                    <a:p>
                      <a:pPr marL="0" marR="0" indent="0" algn="ctr" defTabSz="457200" rtl="0" eaLnBrk="1" fontAlgn="b" latinLnBrk="0" hangingPunct="1">
                        <a:lnSpc>
                          <a:spcPct val="100000"/>
                        </a:lnSpc>
                        <a:spcBef>
                          <a:spcPts val="0"/>
                        </a:spcBef>
                        <a:spcAft>
                          <a:spcPts val="0"/>
                        </a:spcAft>
                        <a:buClrTx/>
                        <a:buSzTx/>
                        <a:buFontTx/>
                        <a:buNone/>
                        <a:tabLst/>
                        <a:defRPr/>
                      </a:pPr>
                      <a:endParaRPr lang="en-US" sz="1400" b="0" i="0" u="none" strike="noStrike" dirty="0" smtClean="0">
                        <a:solidFill>
                          <a:schemeClr val="tx1"/>
                        </a:solidFill>
                        <a:effectLst/>
                        <a:latin typeface="Arial" panose="020B0604020202020204" pitchFamily="34" charset="0"/>
                        <a:cs typeface="Arial" panose="020B0604020202020204" pitchFamily="34" charset="0"/>
                      </a:endParaRP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effectLst/>
                          <a:latin typeface="Arial" panose="020B0604020202020204" pitchFamily="34" charset="0"/>
                          <a:cs typeface="Arial" panose="020B0604020202020204" pitchFamily="34" charset="0"/>
                        </a:rPr>
                        <a:t>92%</a:t>
                      </a:r>
                    </a:p>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chemeClr val="tx1"/>
                          </a:solidFill>
                          <a:effectLst/>
                          <a:latin typeface="Arial" panose="020B0604020202020204" pitchFamily="34" charset="0"/>
                          <a:cs typeface="Arial" panose="020B0604020202020204" pitchFamily="34" charset="0"/>
                        </a:rPr>
                        <a:t>(519/564)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General inspection of businesses: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of inspections of businesses</a:t>
                      </a:r>
                      <a:endPar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808</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0" i="0" u="none" strike="noStrike" dirty="0" smtClean="0">
                          <a:solidFill>
                            <a:schemeClr val="tx1"/>
                          </a:solidFill>
                          <a:effectLst/>
                          <a:latin typeface="Arial" panose="020B0604020202020204" pitchFamily="34" charset="0"/>
                          <a:cs typeface="Arial" panose="020B0604020202020204" pitchFamily="34" charset="0"/>
                        </a:rPr>
                        <a:t>980</a:t>
                      </a:r>
                    </a:p>
                  </a:txBody>
                  <a:tcPr marL="99060" marR="99060" marT="45716" marB="45716"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0" i="0" u="none" strike="noStrike" dirty="0" smtClean="0">
                          <a:solidFill>
                            <a:schemeClr val="tx1"/>
                          </a:solidFill>
                          <a:effectLst/>
                          <a:latin typeface="Arial" panose="020B0604020202020204" pitchFamily="34" charset="0"/>
                          <a:cs typeface="Arial" panose="020B0604020202020204" pitchFamily="34" charset="0"/>
                        </a:rPr>
                        <a:t>202</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050" b="0" i="0" u="none" strike="noStrike" dirty="0" smtClean="0">
                          <a:solidFill>
                            <a:schemeClr val="tx1"/>
                          </a:solidFill>
                          <a:effectLst/>
                          <a:latin typeface="Arial" panose="020B0604020202020204" pitchFamily="34" charset="0"/>
                          <a:cs typeface="Arial" panose="020B0604020202020204" pitchFamily="34" charset="0"/>
                        </a:rPr>
                        <a:t>(annual target: 808)</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0" i="0" u="none" strike="noStrike" dirty="0" smtClean="0">
                          <a:solidFill>
                            <a:schemeClr val="tx1"/>
                          </a:solidFill>
                          <a:effectLst/>
                          <a:latin typeface="Arial" panose="020B0604020202020204" pitchFamily="34" charset="0"/>
                          <a:cs typeface="Arial" panose="020B0604020202020204" pitchFamily="34" charset="0"/>
                        </a:rPr>
                        <a:t>436</a:t>
                      </a:r>
                    </a:p>
                  </a:txBody>
                  <a:tcPr marL="99060" marR="99060"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36</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1848028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246797"/>
            <a:ext cx="8915400" cy="228600"/>
          </a:xfrm>
        </p:spPr>
        <p:txBody>
          <a:bodyPr>
            <a:noAutofit/>
          </a:bodyPr>
          <a:lstStyle/>
          <a:p>
            <a:r>
              <a:rPr lang="en-US" sz="2000" b="1" dirty="0" smtClean="0">
                <a:latin typeface="Arial" panose="020B0604020202020204" pitchFamily="34" charset="0"/>
                <a:cs typeface="Arial" panose="020B0604020202020204" pitchFamily="34" charset="0"/>
              </a:rPr>
              <a:t>IMMIGRATION SERVICES CONTINUE </a:t>
            </a:r>
          </a:p>
        </p:txBody>
      </p:sp>
      <p:graphicFrame>
        <p:nvGraphicFramePr>
          <p:cNvPr id="3" name="Group 105"/>
          <p:cNvGraphicFramePr>
            <a:graphicFrameLocks noGrp="1"/>
          </p:cNvGraphicFramePr>
          <p:nvPr>
            <p:extLst>
              <p:ext uri="{D42A27DB-BD31-4B8C-83A1-F6EECF244321}">
                <p14:modId xmlns:p14="http://schemas.microsoft.com/office/powerpoint/2010/main" val="2956783593"/>
              </p:ext>
            </p:extLst>
          </p:nvPr>
        </p:nvGraphicFramePr>
        <p:xfrm>
          <a:off x="270228" y="1097935"/>
          <a:ext cx="9255908" cy="2151928"/>
        </p:xfrm>
        <a:graphic>
          <a:graphicData uri="http://schemas.openxmlformats.org/drawingml/2006/table">
            <a:tbl>
              <a:tblPr/>
              <a:tblGrid>
                <a:gridCol w="2106165"/>
                <a:gridCol w="1162726"/>
                <a:gridCol w="1172925"/>
                <a:gridCol w="1172925"/>
                <a:gridCol w="1397311"/>
                <a:gridCol w="1121928"/>
                <a:gridCol w="1121928"/>
              </a:tblGrid>
              <a:tr h="3827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2016/2017</a:t>
                      </a:r>
                    </a:p>
                  </a:txBody>
                  <a:tcPr marL="99060" marR="99060"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Quarter 1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2017/2018</a:t>
                      </a:r>
                    </a:p>
                  </a:txBody>
                  <a:tcPr marL="99057" marR="99057" marT="45733" marB="4573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latin typeface="Arial" pitchFamily="34" charset="0"/>
                        <a:cs typeface="Arial" pitchFamily="34" charset="0"/>
                      </a:endParaRPr>
                    </a:p>
                  </a:txBody>
                  <a:tcPr marL="91437" marR="91437" marT="45733" marB="4573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latin typeface="Arial" pitchFamily="34" charset="0"/>
                        <a:cs typeface="Arial" pitchFamily="34" charset="0"/>
                      </a:endParaRPr>
                    </a:p>
                  </a:txBody>
                  <a:tcPr marL="99057" marR="99057" marT="45733" marB="4573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8274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Service </a:t>
                      </a:r>
                    </a:p>
                  </a:txBody>
                  <a:tcPr marL="99060" marR="99060" marT="45716" marB="45716"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received</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approved and issued</a:t>
                      </a:r>
                    </a:p>
                  </a:txBody>
                  <a:tcPr marL="99060" marR="99060" marT="45716" marB="45716"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rejected</a:t>
                      </a:r>
                    </a:p>
                  </a:txBody>
                  <a:tcPr marL="99060" marR="99060" marT="45716" marB="4571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received</a:t>
                      </a:r>
                    </a:p>
                  </a:txBody>
                  <a:tcPr marL="99060" marR="99060"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approved and issued</a:t>
                      </a:r>
                    </a:p>
                  </a:txBody>
                  <a:tcPr marL="99060" marR="99060" marT="45716" marB="45716"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rejected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44430">
                <a:tc>
                  <a:txBody>
                    <a:bodyPr/>
                    <a:lstStyle/>
                    <a:p>
                      <a:pPr algn="l"/>
                      <a:r>
                        <a:rPr lang="en-ZA" sz="1400" b="0" dirty="0" smtClean="0">
                          <a:latin typeface="Arial" panose="020B0604020202020204" pitchFamily="34" charset="0"/>
                          <a:cs typeface="Arial" panose="020B0604020202020204" pitchFamily="34" charset="0"/>
                        </a:rPr>
                        <a:t>Orders to</a:t>
                      </a:r>
                      <a:r>
                        <a:rPr lang="en-ZA" sz="1400" b="0" baseline="0" dirty="0" smtClean="0">
                          <a:latin typeface="Arial" panose="020B0604020202020204" pitchFamily="34" charset="0"/>
                          <a:cs typeface="Arial" panose="020B0604020202020204" pitchFamily="34" charset="0"/>
                        </a:rPr>
                        <a:t> Leave</a:t>
                      </a:r>
                      <a:endParaRPr lang="en-ZA" sz="1400" b="0" dirty="0">
                        <a:latin typeface="Arial" panose="020B0604020202020204" pitchFamily="34" charset="0"/>
                        <a:cs typeface="Arial" panose="020B0604020202020204" pitchFamily="34" charset="0"/>
                      </a:endParaRPr>
                    </a:p>
                  </a:txBody>
                  <a:tcPr marL="99067" marR="99067" marT="45710" marB="4571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Calibri"/>
                        </a:rPr>
                        <a:t>145</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chemeClr val="tx1"/>
                          </a:solidFill>
                          <a:effectLst/>
                          <a:latin typeface="Calibri"/>
                        </a:rPr>
                        <a:t>145</a:t>
                      </a:r>
                      <a:endParaRPr lang="en-US" sz="1400" b="0" i="0" u="none" strike="noStrike" dirty="0">
                        <a:solidFill>
                          <a:schemeClr val="tx1"/>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Calibri"/>
                        </a:rPr>
                        <a:t>n/a</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Calibri"/>
                        </a:rPr>
                        <a:t>143</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chemeClr val="tx1"/>
                          </a:solidFill>
                          <a:effectLst/>
                          <a:latin typeface="Calibri"/>
                        </a:rPr>
                        <a:t>143</a:t>
                      </a:r>
                      <a:endParaRPr lang="en-US" sz="1400" b="0" i="0" u="none" strike="noStrike" dirty="0">
                        <a:solidFill>
                          <a:schemeClr val="tx1"/>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Calibri"/>
                        </a:rPr>
                        <a:t>n/a</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444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b="0" baseline="0" dirty="0" smtClean="0">
                          <a:latin typeface="Arial" panose="020B0604020202020204" pitchFamily="34" charset="0"/>
                          <a:cs typeface="Arial" panose="020B0604020202020204" pitchFamily="34" charset="0"/>
                        </a:rPr>
                        <a:t>Letters of Good Cause</a:t>
                      </a:r>
                    </a:p>
                  </a:txBody>
                  <a:tcPr marL="99067" marR="99067" marT="45710" marB="4571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Calibri"/>
                        </a:rPr>
                        <a:t>502</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chemeClr val="tx1"/>
                          </a:solidFill>
                          <a:effectLst/>
                          <a:latin typeface="Calibri"/>
                        </a:rPr>
                        <a:t>482</a:t>
                      </a:r>
                      <a:endParaRPr lang="en-US" sz="1400" b="0" i="0" u="none" strike="noStrike" dirty="0">
                        <a:solidFill>
                          <a:schemeClr val="tx1"/>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Calibri"/>
                        </a:rPr>
                        <a:t>20</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Calibri"/>
                        </a:rPr>
                        <a:t>154</a:t>
                      </a:r>
                      <a:endParaRPr lang="en-US" sz="1400" b="0" i="0" u="none" strike="noStrike" dirty="0">
                        <a:solidFill>
                          <a:srgbClr val="000000"/>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chemeClr val="tx1"/>
                          </a:solidFill>
                          <a:effectLst/>
                          <a:latin typeface="Calibri"/>
                        </a:rPr>
                        <a:t>90</a:t>
                      </a:r>
                      <a:endParaRPr lang="en-US" sz="1400" b="0" i="0" u="none" strike="noStrike" dirty="0">
                        <a:solidFill>
                          <a:schemeClr val="tx1"/>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Calibri"/>
                        </a:rPr>
                        <a:t>64</a:t>
                      </a:r>
                      <a:endParaRPr lang="en-US" sz="1400" b="0"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4600467"/>
              </p:ext>
            </p:extLst>
          </p:nvPr>
        </p:nvGraphicFramePr>
        <p:xfrm>
          <a:off x="270228" y="3759729"/>
          <a:ext cx="9451013" cy="1807837"/>
        </p:xfrm>
        <a:graphic>
          <a:graphicData uri="http://schemas.openxmlformats.org/drawingml/2006/table">
            <a:tbl>
              <a:tblPr/>
              <a:tblGrid>
                <a:gridCol w="2350142"/>
                <a:gridCol w="1421517"/>
                <a:gridCol w="1252644"/>
                <a:gridCol w="1459436"/>
                <a:gridCol w="2967274"/>
              </a:tblGrid>
              <a:tr h="38274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Service </a:t>
                      </a:r>
                    </a:p>
                  </a:txBody>
                  <a:tcPr marT="45716" marB="45716"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Opening Balance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01/07/2017</a:t>
                      </a:r>
                    </a:p>
                  </a:txBody>
                  <a:tcPr marT="45716" marB="45716"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received until  31/07/2017</a:t>
                      </a: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confirmed by court  </a:t>
                      </a: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Comments </a:t>
                      </a:r>
                    </a:p>
                  </a:txBody>
                  <a:tcPr marL="91437" marR="91437"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44440">
                <a:tc>
                  <a:txBody>
                    <a:bodyPr/>
                    <a:lstStyle/>
                    <a:p>
                      <a:r>
                        <a:rPr lang="en-ZA" sz="1400" b="0" dirty="0" smtClean="0">
                          <a:latin typeface="Arial" panose="020B0604020202020204" pitchFamily="34" charset="0"/>
                          <a:cs typeface="Arial" panose="020B0604020202020204" pitchFamily="34" charset="0"/>
                        </a:rPr>
                        <a:t>Court Ruling Section 34 (1)</a:t>
                      </a:r>
                    </a:p>
                    <a:p>
                      <a:r>
                        <a:rPr lang="en-ZA" sz="1400" b="0" dirty="0" smtClean="0">
                          <a:latin typeface="Arial" panose="020B0604020202020204" pitchFamily="34" charset="0"/>
                          <a:cs typeface="Arial" panose="020B0604020202020204" pitchFamily="34" charset="0"/>
                        </a:rPr>
                        <a:t>(Illegal Foreigners in detention) </a:t>
                      </a:r>
                      <a:endParaRPr lang="en-ZA" sz="1400" b="0" dirty="0">
                        <a:latin typeface="Arial" panose="020B0604020202020204" pitchFamily="34" charset="0"/>
                        <a:cs typeface="Arial" panose="020B0604020202020204" pitchFamily="34" charset="0"/>
                      </a:endParaRPr>
                    </a:p>
                  </a:txBody>
                  <a:tcPr marL="91446" marR="91446" marT="45710" marB="45710" anchor="b">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chemeClr val="tx1"/>
                          </a:solidFill>
                          <a:effectLst/>
                          <a:latin typeface="Arial" panose="020B0604020202020204" pitchFamily="34" charset="0"/>
                          <a:cs typeface="Arial" panose="020B0604020202020204" pitchFamily="34" charset="0"/>
                        </a:rPr>
                        <a:t>64</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chemeClr val="tx1"/>
                          </a:solidFill>
                          <a:effectLst/>
                          <a:latin typeface="Arial" panose="020B0604020202020204" pitchFamily="34" charset="0"/>
                          <a:cs typeface="Arial" panose="020B0604020202020204" pitchFamily="34" charset="0"/>
                        </a:rPr>
                        <a:t>359</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chemeClr val="tx1"/>
                          </a:solidFill>
                          <a:effectLst/>
                          <a:latin typeface="Arial" panose="020B0604020202020204" pitchFamily="34" charset="0"/>
                          <a:cs typeface="Arial" panose="020B0604020202020204" pitchFamily="34" charset="0"/>
                        </a:rPr>
                        <a:t>335</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chemeClr val="tx1"/>
                          </a:solidFill>
                          <a:effectLst/>
                          <a:latin typeface="Arial" panose="020B0604020202020204" pitchFamily="34" charset="0"/>
                          <a:cs typeface="Arial" panose="020B0604020202020204" pitchFamily="34" charset="0"/>
                        </a:rPr>
                        <a:t>Cases confirmed by Magistrate within 48 hours</a:t>
                      </a:r>
                    </a:p>
                    <a:p>
                      <a:pPr algn="ctr" fontAlgn="b"/>
                      <a:r>
                        <a:rPr lang="en-US" sz="1400" b="0" i="0" u="none" strike="noStrike" dirty="0" smtClean="0">
                          <a:solidFill>
                            <a:schemeClr val="tx1"/>
                          </a:solidFill>
                          <a:effectLst/>
                          <a:latin typeface="Arial" panose="020B0604020202020204" pitchFamily="34" charset="0"/>
                          <a:cs typeface="Arial" panose="020B0604020202020204" pitchFamily="34" charset="0"/>
                        </a:rPr>
                        <a:t>(difference</a:t>
                      </a:r>
                      <a:r>
                        <a:rPr lang="en-US" sz="1400" b="0" i="0" u="none" strike="noStrike" baseline="0" dirty="0" smtClean="0">
                          <a:solidFill>
                            <a:schemeClr val="tx1"/>
                          </a:solidFill>
                          <a:effectLst/>
                          <a:latin typeface="Arial" panose="020B0604020202020204" pitchFamily="34" charset="0"/>
                          <a:cs typeface="Arial" panose="020B0604020202020204" pitchFamily="34" charset="0"/>
                        </a:rPr>
                        <a:t> of  </a:t>
                      </a:r>
                      <a:r>
                        <a:rPr lang="en-US" sz="1400" b="0" i="0" u="none" strike="noStrike" dirty="0" smtClean="0">
                          <a:solidFill>
                            <a:schemeClr val="tx1"/>
                          </a:solidFill>
                          <a:effectLst/>
                          <a:latin typeface="Arial" panose="020B0604020202020204" pitchFamily="34" charset="0"/>
                          <a:cs typeface="Arial" panose="020B0604020202020204" pitchFamily="34" charset="0"/>
                        </a:rPr>
                        <a:t>24 :</a:t>
                      </a:r>
                      <a:r>
                        <a:rPr lang="en-US" sz="1400" b="0" i="0" u="none" strike="noStrike" baseline="0" dirty="0" smtClean="0">
                          <a:solidFill>
                            <a:schemeClr val="tx1"/>
                          </a:solidFill>
                          <a:effectLst/>
                          <a:latin typeface="Arial" panose="020B0604020202020204" pitchFamily="34" charset="0"/>
                          <a:cs typeface="Arial" panose="020B0604020202020204" pitchFamily="34" charset="0"/>
                        </a:rPr>
                        <a:t> </a:t>
                      </a:r>
                      <a:r>
                        <a:rPr lang="en-US" sz="1400" b="0" i="0" u="none" strike="noStrike" dirty="0" smtClean="0">
                          <a:solidFill>
                            <a:schemeClr val="tx1"/>
                          </a:solidFill>
                          <a:effectLst/>
                          <a:latin typeface="Arial" panose="020B0604020202020204" pitchFamily="34" charset="0"/>
                          <a:cs typeface="Arial" panose="020B0604020202020204" pitchFamily="34" charset="0"/>
                        </a:rPr>
                        <a:t>still to appear before Magistrate)</a:t>
                      </a: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37</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9092238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233149"/>
            <a:ext cx="8915400" cy="228600"/>
          </a:xfrm>
        </p:spPr>
        <p:txBody>
          <a:bodyPr>
            <a:noAutofit/>
          </a:bodyPr>
          <a:lstStyle/>
          <a:p>
            <a:r>
              <a:rPr lang="en-US" sz="2000" b="1" dirty="0" smtClean="0">
                <a:latin typeface="Arial" panose="020B0604020202020204" pitchFamily="34" charset="0"/>
                <a:cs typeface="Arial" panose="020B0604020202020204" pitchFamily="34" charset="0"/>
              </a:rPr>
              <a:t>IMMIGRATION SERVICES CONTINUE </a:t>
            </a:r>
          </a:p>
        </p:txBody>
      </p:sp>
      <p:sp>
        <p:nvSpPr>
          <p:cNvPr id="4" name="TextBox 3"/>
          <p:cNvSpPr txBox="1"/>
          <p:nvPr/>
        </p:nvSpPr>
        <p:spPr>
          <a:xfrm>
            <a:off x="495300" y="554342"/>
            <a:ext cx="1408847" cy="307777"/>
          </a:xfrm>
          <a:prstGeom prst="rect">
            <a:avLst/>
          </a:prstGeom>
          <a:noFill/>
        </p:spPr>
        <p:txBody>
          <a:bodyPr wrap="none" rtlCol="0">
            <a:spAutoFit/>
          </a:bodyPr>
          <a:lstStyle/>
          <a:p>
            <a:r>
              <a:rPr lang="en-ZA" sz="1400" b="1" dirty="0" smtClean="0">
                <a:latin typeface="Arial" panose="020B0604020202020204" pitchFamily="34" charset="0"/>
                <a:cs typeface="Arial" panose="020B0604020202020204" pitchFamily="34" charset="0"/>
              </a:rPr>
              <a:t>OPERATIONS</a:t>
            </a:r>
            <a:r>
              <a:rPr lang="en-ZA" sz="1400" dirty="0" smtClean="0">
                <a:latin typeface="Arial" panose="020B0604020202020204" pitchFamily="34" charset="0"/>
                <a:cs typeface="Arial" panose="020B0604020202020204" pitchFamily="34" charset="0"/>
              </a:rPr>
              <a:t> </a:t>
            </a:r>
            <a:endParaRPr lang="en-ZA" sz="14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88932082"/>
              </p:ext>
            </p:extLst>
          </p:nvPr>
        </p:nvGraphicFramePr>
        <p:xfrm>
          <a:off x="95535" y="917680"/>
          <a:ext cx="9625706" cy="2926056"/>
        </p:xfrm>
        <a:graphic>
          <a:graphicData uri="http://schemas.openxmlformats.org/drawingml/2006/table">
            <a:tbl>
              <a:tblPr/>
              <a:tblGrid>
                <a:gridCol w="1583140"/>
                <a:gridCol w="968991"/>
                <a:gridCol w="1160059"/>
                <a:gridCol w="968991"/>
                <a:gridCol w="955344"/>
                <a:gridCol w="955343"/>
                <a:gridCol w="1105469"/>
                <a:gridCol w="963310"/>
                <a:gridCol w="965059"/>
              </a:tblGrid>
              <a:tr h="2518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16" marB="45716"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2016/17</a:t>
                      </a:r>
                    </a:p>
                  </a:txBody>
                  <a:tcPr marL="99060" marR="99060"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Quarter 1 2017/18</a:t>
                      </a:r>
                    </a:p>
                  </a:txBody>
                  <a:tcPr marL="99060" marR="99060" marT="45716" marB="45716"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518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Type of operation </a:t>
                      </a:r>
                    </a:p>
                  </a:txBody>
                  <a:tcPr marL="99060" marR="99060" marT="45716" marB="45716"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of operations</a:t>
                      </a:r>
                    </a:p>
                  </a:txBody>
                  <a:tcPr marL="99060" marR="99060" marT="45716" marB="45716"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Transgressors</a:t>
                      </a:r>
                    </a:p>
                  </a:txBody>
                  <a:tcPr marL="99060" marR="99060"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Employers</a:t>
                      </a:r>
                    </a:p>
                  </a:txBody>
                  <a:tcPr marL="99060" marR="99060"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Deportation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Transfers</a:t>
                      </a:r>
                    </a:p>
                  </a:txBody>
                  <a:tcPr marL="99060" marR="99060" marT="45716" marB="45716"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Number of operations</a:t>
                      </a:r>
                    </a:p>
                  </a:txBody>
                  <a:tcPr marL="99060" marR="99060" marT="45716" marB="45716"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Transgressors</a:t>
                      </a:r>
                    </a:p>
                  </a:txBody>
                  <a:tcPr marL="99060" marR="99060"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Employers</a:t>
                      </a:r>
                    </a:p>
                  </a:txBody>
                  <a:tcPr marL="99060" marR="99060"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Deportation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Transfers</a:t>
                      </a:r>
                    </a:p>
                  </a:txBody>
                  <a:tcPr marL="99060" marR="99060"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55011">
                <a:tc>
                  <a:txBody>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Fiela</a:t>
                      </a: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II</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Thunderstorm</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Road Blocks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Farm Inspections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Cross Border</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Basadi</a:t>
                      </a:r>
                      <a:endPar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Arrive Alive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Festive Season</a:t>
                      </a:r>
                    </a:p>
                  </a:txBody>
                  <a:tcPr marL="99060" marR="99060" marT="45716" marB="45716"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112</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991</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38</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628</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33</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373</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a:solidFill>
                            <a:srgbClr val="000000"/>
                          </a:solidFill>
                          <a:effectLst/>
                          <a:latin typeface="Arial" pitchFamily="34" charset="0"/>
                          <a:cs typeface="Arial"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210</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026" name="Picture 2" descr="C:\Documents and Settings\all users.DHA-7371CBEABB2\My Documents\Bluetooth Exchange Folder\IMG-20170627-WA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343" y="4080759"/>
            <a:ext cx="4706821" cy="26475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349507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233149"/>
            <a:ext cx="8915400" cy="228600"/>
          </a:xfrm>
        </p:spPr>
        <p:txBody>
          <a:bodyPr>
            <a:noAutofit/>
          </a:bodyPr>
          <a:lstStyle/>
          <a:p>
            <a:pPr>
              <a:lnSpc>
                <a:spcPct val="90000"/>
              </a:lnSpc>
            </a:pPr>
            <a:r>
              <a:rPr lang="en-US" altLang="en-US" sz="2000" b="1" dirty="0" smtClean="0">
                <a:latin typeface="Arial" pitchFamily="34" charset="0"/>
                <a:cs typeface="Arial" pitchFamily="34" charset="0"/>
              </a:rPr>
              <a:t>CASES WITHDRAWN BY COURT </a:t>
            </a:r>
            <a:endParaRPr lang="en-GB" altLang="en-US" sz="2000" b="1" dirty="0">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46606418"/>
              </p:ext>
            </p:extLst>
          </p:nvPr>
        </p:nvGraphicFramePr>
        <p:xfrm>
          <a:off x="153063" y="865275"/>
          <a:ext cx="9557122" cy="4843614"/>
        </p:xfrm>
        <a:graphic>
          <a:graphicData uri="http://schemas.openxmlformats.org/drawingml/2006/table">
            <a:tbl>
              <a:tblPr firstRow="1" firstCol="1" bandRow="1"/>
              <a:tblGrid>
                <a:gridCol w="938758"/>
                <a:gridCol w="1009934"/>
                <a:gridCol w="1637732"/>
                <a:gridCol w="1340220"/>
                <a:gridCol w="898012"/>
                <a:gridCol w="1037230"/>
                <a:gridCol w="1460311"/>
                <a:gridCol w="1234925"/>
              </a:tblGrid>
              <a:tr h="527932">
                <a:tc gridSpan="4">
                  <a:txBody>
                    <a:bodyPr/>
                    <a:lstStyle/>
                    <a:p>
                      <a:pPr algn="ctr" fontAlgn="b"/>
                      <a:r>
                        <a:rPr lang="en-US" sz="1400" b="1" i="0" u="none" strike="noStrike" dirty="0" smtClean="0">
                          <a:solidFill>
                            <a:srgbClr val="000000"/>
                          </a:solidFill>
                          <a:effectLst/>
                          <a:latin typeface="Arial" pitchFamily="34" charset="0"/>
                          <a:cs typeface="Arial" pitchFamily="34" charset="0"/>
                        </a:rPr>
                        <a:t>2016/2017</a:t>
                      </a:r>
                      <a:endParaRPr lang="en-US" sz="1400" b="1" i="0" u="none" strike="noStrike" dirty="0">
                        <a:solidFill>
                          <a:srgbClr val="000000"/>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fontAlgn="b"/>
                      <a:endParaRPr lang="en-US" sz="1400" b="1" i="0" u="none" strike="noStrike" dirty="0">
                        <a:solidFill>
                          <a:srgbClr val="000000"/>
                        </a:solidFill>
                        <a:effectLst/>
                        <a:latin typeface="Arial" pitchFamily="34" charset="0"/>
                        <a:cs typeface="Arial" pitchFamily="34" charset="0"/>
                      </a:endParaRPr>
                    </a:p>
                  </a:txBody>
                  <a:tcPr marL="9524" marR="9524"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gn="ctr" fontAlgn="b"/>
                      <a:endParaRPr lang="en-US" sz="1400" b="1" i="0" u="none" strike="noStrike" dirty="0">
                        <a:solidFill>
                          <a:srgbClr val="000000"/>
                        </a:solidFill>
                        <a:effectLst/>
                        <a:latin typeface="Arial" pitchFamily="34" charset="0"/>
                        <a:cs typeface="Arial" pitchFamily="34" charset="0"/>
                      </a:endParaRPr>
                    </a:p>
                  </a:txBody>
                  <a:tcPr marL="9524" marR="9524"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400" b="1" i="0" u="none" strike="noStrike" dirty="0" smtClean="0">
                        <a:solidFill>
                          <a:srgbClr val="000000"/>
                        </a:solidFill>
                        <a:effectLst/>
                        <a:latin typeface="Arial" pitchFamily="34" charset="0"/>
                        <a:cs typeface="Arial" pitchFamily="34" charset="0"/>
                      </a:endParaRPr>
                    </a:p>
                  </a:txBody>
                  <a:tcPr marL="9524" marR="9524"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4">
                  <a:txBody>
                    <a:bodyPr/>
                    <a:lstStyle/>
                    <a:p>
                      <a:pPr algn="ctr" fontAlgn="b"/>
                      <a:r>
                        <a:rPr lang="en-US" sz="1400" b="1" i="0" u="none" strike="noStrike" dirty="0" smtClean="0">
                          <a:solidFill>
                            <a:srgbClr val="000000"/>
                          </a:solidFill>
                          <a:effectLst/>
                          <a:latin typeface="Arial" pitchFamily="34" charset="0"/>
                          <a:cs typeface="Arial" pitchFamily="34" charset="0"/>
                        </a:rPr>
                        <a:t>Quarter 1</a:t>
                      </a:r>
                    </a:p>
                    <a:p>
                      <a:pPr algn="ctr" fontAlgn="b"/>
                      <a:r>
                        <a:rPr lang="en-US" sz="1400" b="1" i="0" u="none" strike="noStrike" dirty="0" smtClean="0">
                          <a:solidFill>
                            <a:srgbClr val="000000"/>
                          </a:solidFill>
                          <a:effectLst/>
                          <a:latin typeface="Arial" pitchFamily="34" charset="0"/>
                          <a:cs typeface="Arial" pitchFamily="34" charset="0"/>
                        </a:rPr>
                        <a:t>2017/18</a:t>
                      </a:r>
                      <a:endParaRPr lang="en-US" sz="1400" b="1" i="0" u="none" strike="noStrike" dirty="0">
                        <a:solidFill>
                          <a:srgbClr val="000000"/>
                        </a:solidFill>
                        <a:effectLst/>
                        <a:latin typeface="Arial" pitchFamily="34" charset="0"/>
                        <a:cs typeface="Arial" pitchFamily="34" charset="0"/>
                      </a:endParaRPr>
                    </a:p>
                  </a:txBody>
                  <a:tcPr marL="10318" marR="10318" marT="9526"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fontAlgn="b"/>
                      <a:endParaRPr lang="en-US" sz="1400" b="1" i="0" u="none" strike="noStrike" dirty="0">
                        <a:solidFill>
                          <a:srgbClr val="000000"/>
                        </a:solidFill>
                        <a:effectLst/>
                        <a:latin typeface="Arial" pitchFamily="34" charset="0"/>
                        <a:cs typeface="Arial" pitchFamily="34" charset="0"/>
                      </a:endParaRPr>
                    </a:p>
                  </a:txBody>
                  <a:tcPr marL="9524" marR="9524"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gn="ctr" fontAlgn="b"/>
                      <a:endParaRPr lang="en-US" sz="1400" b="1" i="0" u="none" strike="noStrike" dirty="0">
                        <a:solidFill>
                          <a:srgbClr val="000000"/>
                        </a:solidFill>
                        <a:effectLst/>
                        <a:latin typeface="Arial" pitchFamily="34" charset="0"/>
                        <a:cs typeface="Arial" pitchFamily="34" charset="0"/>
                      </a:endParaRPr>
                    </a:p>
                  </a:txBody>
                  <a:tcPr marL="9524" marR="9524"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gn="ctr" fontAlgn="b"/>
                      <a:endParaRPr lang="en-US" sz="1400" b="1" i="0" u="none" strike="noStrike" dirty="0">
                        <a:solidFill>
                          <a:srgbClr val="000000"/>
                        </a:solidFill>
                        <a:effectLst/>
                        <a:latin typeface="Arial" pitchFamily="34" charset="0"/>
                        <a:cs typeface="Arial" pitchFamily="34" charset="0"/>
                      </a:endParaRPr>
                    </a:p>
                  </a:txBody>
                  <a:tcPr marL="9524" marR="9524"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31436">
                <a:tc>
                  <a:txBody>
                    <a:bodyPr/>
                    <a:lstStyle/>
                    <a:p>
                      <a:pPr algn="ctr" fontAlgn="b"/>
                      <a:r>
                        <a:rPr lang="en-US" sz="1200" b="1" i="0" u="none" strike="noStrike" dirty="0" smtClean="0">
                          <a:solidFill>
                            <a:srgbClr val="000000"/>
                          </a:solidFill>
                          <a:effectLst/>
                          <a:latin typeface="Arial" pitchFamily="34" charset="0"/>
                          <a:cs typeface="Arial" pitchFamily="34" charset="0"/>
                        </a:rPr>
                        <a:t>Number of Cases withdrawn</a:t>
                      </a:r>
                      <a:endParaRPr lang="en-US" sz="1200" b="1" i="0" u="none" strike="noStrike" dirty="0">
                        <a:solidFill>
                          <a:srgbClr val="000000"/>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200" b="1" i="0" u="none" strike="noStrike" dirty="0" smtClean="0">
                          <a:solidFill>
                            <a:srgbClr val="000000"/>
                          </a:solidFill>
                          <a:effectLst/>
                          <a:latin typeface="Arial" pitchFamily="34" charset="0"/>
                          <a:cs typeface="Arial" pitchFamily="34" charset="0"/>
                        </a:rPr>
                        <a:t>Country of Origin</a:t>
                      </a:r>
                      <a:endParaRPr lang="en-US" sz="1200" b="1" i="0" u="none" strike="noStrike" dirty="0">
                        <a:solidFill>
                          <a:srgbClr val="000000"/>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200" b="1" i="0" u="none" strike="noStrike" dirty="0" smtClean="0">
                          <a:solidFill>
                            <a:srgbClr val="000000"/>
                          </a:solidFill>
                          <a:effectLst/>
                          <a:latin typeface="Arial" pitchFamily="34" charset="0"/>
                          <a:cs typeface="Arial" pitchFamily="34" charset="0"/>
                        </a:rPr>
                        <a:t>Reasons for withdrawal</a:t>
                      </a:r>
                      <a:endParaRPr lang="en-US" sz="1200" b="1" i="0" u="none" strike="noStrike" dirty="0">
                        <a:solidFill>
                          <a:srgbClr val="000000"/>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effectLst/>
                          <a:latin typeface="Arial" pitchFamily="34" charset="0"/>
                          <a:cs typeface="Arial" pitchFamily="34" charset="0"/>
                        </a:rPr>
                        <a:t>After withdrawal what was the role of </a:t>
                      </a:r>
                      <a:r>
                        <a:rPr lang="en-US" sz="1200" b="1" i="0" u="none" strike="noStrike" dirty="0" err="1" smtClean="0">
                          <a:solidFill>
                            <a:srgbClr val="000000"/>
                          </a:solidFill>
                          <a:effectLst/>
                          <a:latin typeface="Arial" pitchFamily="34" charset="0"/>
                          <a:cs typeface="Arial" pitchFamily="34" charset="0"/>
                        </a:rPr>
                        <a:t>DHA</a:t>
                      </a:r>
                      <a:endParaRPr lang="en-US" sz="1200" b="1" i="0" u="none" strike="noStrike" dirty="0" smtClean="0">
                        <a:solidFill>
                          <a:srgbClr val="000000"/>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200" b="1" i="0" u="none" strike="noStrike" dirty="0" smtClean="0">
                          <a:solidFill>
                            <a:srgbClr val="000000"/>
                          </a:solidFill>
                          <a:effectLst/>
                          <a:latin typeface="Arial" pitchFamily="34" charset="0"/>
                          <a:cs typeface="Arial" pitchFamily="34" charset="0"/>
                        </a:rPr>
                        <a:t>Number of Cases withdrawn</a:t>
                      </a:r>
                      <a:endParaRPr lang="en-US" sz="1200" b="1" i="0" u="none" strike="noStrike" dirty="0">
                        <a:solidFill>
                          <a:srgbClr val="000000"/>
                        </a:solidFill>
                        <a:effectLst/>
                        <a:latin typeface="Arial" pitchFamily="34" charset="0"/>
                        <a:cs typeface="Arial" pitchFamily="34" charset="0"/>
                      </a:endParaRPr>
                    </a:p>
                  </a:txBody>
                  <a:tcPr marL="10318" marR="10318" marT="9526"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200" b="1" i="0" u="none" strike="noStrike" dirty="0" smtClean="0">
                          <a:solidFill>
                            <a:srgbClr val="000000"/>
                          </a:solidFill>
                          <a:effectLst/>
                          <a:latin typeface="Arial" pitchFamily="34" charset="0"/>
                          <a:cs typeface="Arial" pitchFamily="34" charset="0"/>
                        </a:rPr>
                        <a:t>Country of Origin</a:t>
                      </a:r>
                      <a:endParaRPr lang="en-US" sz="1200" b="1" i="0" u="none" strike="noStrike" dirty="0">
                        <a:solidFill>
                          <a:srgbClr val="000000"/>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b"/>
                      <a:r>
                        <a:rPr lang="en-US" sz="1200" b="1" i="0" u="none" strike="noStrike" dirty="0" smtClean="0">
                          <a:solidFill>
                            <a:srgbClr val="000000"/>
                          </a:solidFill>
                          <a:effectLst/>
                          <a:latin typeface="Arial" pitchFamily="34" charset="0"/>
                          <a:cs typeface="Arial" pitchFamily="34" charset="0"/>
                        </a:rPr>
                        <a:t>Reasons for withdrawal</a:t>
                      </a:r>
                      <a:endParaRPr lang="en-US" sz="1200" b="1" i="0" u="none" strike="noStrike" dirty="0">
                        <a:solidFill>
                          <a:srgbClr val="000000"/>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effectLst/>
                          <a:latin typeface="Arial" pitchFamily="34" charset="0"/>
                          <a:cs typeface="Arial" pitchFamily="34" charset="0"/>
                        </a:rPr>
                        <a:t>After withdrawal what was the role of </a:t>
                      </a:r>
                      <a:r>
                        <a:rPr lang="en-US" sz="1200" b="1" i="0" u="none" strike="noStrike" dirty="0" err="1" smtClean="0">
                          <a:solidFill>
                            <a:srgbClr val="000000"/>
                          </a:solidFill>
                          <a:effectLst/>
                          <a:latin typeface="Arial" pitchFamily="34" charset="0"/>
                          <a:cs typeface="Arial" pitchFamily="34" charset="0"/>
                        </a:rPr>
                        <a:t>DHA</a:t>
                      </a:r>
                      <a:endParaRPr lang="en-US" sz="1200" b="1" i="0" u="none" strike="noStrike" dirty="0" smtClean="0">
                        <a:solidFill>
                          <a:srgbClr val="000000"/>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75933">
                <a:tc>
                  <a:txBody>
                    <a:bodyPr/>
                    <a:lstStyle/>
                    <a:p>
                      <a:pPr algn="ctr" fontAlgn="b"/>
                      <a:r>
                        <a:rPr lang="en-US" sz="1200" b="0" i="0" u="none" strike="noStrike" dirty="0" smtClean="0">
                          <a:solidFill>
                            <a:schemeClr val="tx1"/>
                          </a:solidFill>
                          <a:effectLst/>
                          <a:latin typeface="Arial" pitchFamily="34" charset="0"/>
                          <a:cs typeface="Arial" pitchFamily="34" charset="0"/>
                        </a:rPr>
                        <a:t>108</a:t>
                      </a:r>
                      <a:endParaRPr lang="en-US" sz="1200" b="0" i="0" u="none" strike="noStrike" dirty="0">
                        <a:solidFill>
                          <a:schemeClr val="tx1"/>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dirty="0" smtClean="0">
                          <a:solidFill>
                            <a:schemeClr val="tx1"/>
                          </a:solidFill>
                          <a:effectLst/>
                          <a:latin typeface="Arial" pitchFamily="34" charset="0"/>
                          <a:cs typeface="Arial" pitchFamily="34" charset="0"/>
                        </a:rPr>
                        <a:t>Mozambique</a:t>
                      </a:r>
                    </a:p>
                    <a:p>
                      <a:pPr algn="l" fontAlgn="b"/>
                      <a:r>
                        <a:rPr lang="en-US" sz="1200" b="0" i="0" u="none" strike="noStrike" baseline="0" dirty="0" smtClean="0">
                          <a:solidFill>
                            <a:schemeClr val="tx1"/>
                          </a:solidFill>
                          <a:effectLst/>
                          <a:latin typeface="Arial" pitchFamily="34" charset="0"/>
                          <a:cs typeface="Arial" pitchFamily="34" charset="0"/>
                        </a:rPr>
                        <a:t>India</a:t>
                      </a:r>
                    </a:p>
                    <a:p>
                      <a:pPr algn="l" fontAlgn="b"/>
                      <a:r>
                        <a:rPr lang="en-US" sz="1200" b="0" i="0" u="none" strike="noStrike" baseline="0" dirty="0" smtClean="0">
                          <a:solidFill>
                            <a:schemeClr val="tx1"/>
                          </a:solidFill>
                          <a:effectLst/>
                          <a:latin typeface="Arial" pitchFamily="34" charset="0"/>
                          <a:cs typeface="Arial" pitchFamily="34" charset="0"/>
                        </a:rPr>
                        <a:t>Pakistan</a:t>
                      </a:r>
                    </a:p>
                    <a:p>
                      <a:pPr algn="l" fontAlgn="b"/>
                      <a:r>
                        <a:rPr lang="en-US" sz="1200" b="0" i="0" u="none" strike="noStrike" baseline="0" dirty="0" smtClean="0">
                          <a:solidFill>
                            <a:schemeClr val="tx1"/>
                          </a:solidFill>
                          <a:effectLst/>
                          <a:latin typeface="Arial" pitchFamily="34" charset="0"/>
                          <a:cs typeface="Arial" pitchFamily="34" charset="0"/>
                        </a:rPr>
                        <a:t>Zimbabwe</a:t>
                      </a:r>
                    </a:p>
                    <a:p>
                      <a:pPr algn="l" fontAlgn="b"/>
                      <a:r>
                        <a:rPr lang="en-US" sz="1200" b="0" i="0" u="none" strike="noStrike" baseline="0" dirty="0" smtClean="0">
                          <a:solidFill>
                            <a:schemeClr val="tx1"/>
                          </a:solidFill>
                          <a:effectLst/>
                          <a:latin typeface="Arial" pitchFamily="34" charset="0"/>
                          <a:cs typeface="Arial" pitchFamily="34" charset="0"/>
                        </a:rPr>
                        <a:t>Malawi</a:t>
                      </a:r>
                    </a:p>
                    <a:p>
                      <a:pPr algn="l" fontAlgn="b"/>
                      <a:r>
                        <a:rPr lang="en-US" sz="1200" b="0" i="0" u="none" strike="noStrike" baseline="0" dirty="0" smtClean="0">
                          <a:solidFill>
                            <a:schemeClr val="tx1"/>
                          </a:solidFill>
                          <a:effectLst/>
                          <a:latin typeface="Arial" pitchFamily="34" charset="0"/>
                          <a:cs typeface="Arial" pitchFamily="34" charset="0"/>
                        </a:rPr>
                        <a:t>Tanzania</a:t>
                      </a:r>
                    </a:p>
                    <a:p>
                      <a:pPr algn="l" fontAlgn="b"/>
                      <a:r>
                        <a:rPr lang="en-US" sz="1200" b="0" i="0" u="none" strike="noStrike" baseline="0" dirty="0" smtClean="0">
                          <a:solidFill>
                            <a:schemeClr val="tx1"/>
                          </a:solidFill>
                          <a:effectLst/>
                          <a:latin typeface="Arial" pitchFamily="34" charset="0"/>
                          <a:cs typeface="Arial" pitchFamily="34" charset="0"/>
                        </a:rPr>
                        <a:t>Swaziland</a:t>
                      </a:r>
                    </a:p>
                    <a:p>
                      <a:pPr algn="l" fontAlgn="b"/>
                      <a:r>
                        <a:rPr lang="en-US" sz="1200" b="0" i="0" u="none" strike="noStrike" baseline="0" dirty="0" smtClean="0">
                          <a:solidFill>
                            <a:schemeClr val="tx1"/>
                          </a:solidFill>
                          <a:effectLst/>
                          <a:latin typeface="Arial" pitchFamily="34" charset="0"/>
                          <a:cs typeface="Arial" pitchFamily="34" charset="0"/>
                        </a:rPr>
                        <a:t>Somalia</a:t>
                      </a:r>
                    </a:p>
                    <a:p>
                      <a:pPr algn="l" fontAlgn="b"/>
                      <a:r>
                        <a:rPr lang="en-US" sz="1200" b="0" i="0" u="none" strike="noStrike" baseline="0" dirty="0" smtClean="0">
                          <a:solidFill>
                            <a:schemeClr val="tx1"/>
                          </a:solidFill>
                          <a:effectLst/>
                          <a:latin typeface="Arial" pitchFamily="34" charset="0"/>
                          <a:cs typeface="Arial" pitchFamily="34" charset="0"/>
                        </a:rPr>
                        <a:t>Ethiopia</a:t>
                      </a:r>
                    </a:p>
                    <a:p>
                      <a:pPr algn="l" fontAlgn="b"/>
                      <a:r>
                        <a:rPr lang="en-US" sz="1200" b="0" i="0" u="none" strike="noStrike" baseline="0" dirty="0" smtClean="0">
                          <a:solidFill>
                            <a:schemeClr val="tx1"/>
                          </a:solidFill>
                          <a:effectLst/>
                          <a:latin typeface="Arial" pitchFamily="34" charset="0"/>
                          <a:cs typeface="Arial" pitchFamily="34" charset="0"/>
                        </a:rPr>
                        <a:t>Bangladesh</a:t>
                      </a:r>
                    </a:p>
                    <a:p>
                      <a:pPr algn="l" fontAlgn="b"/>
                      <a:r>
                        <a:rPr lang="en-US" sz="1200" b="0" i="0" u="none" strike="noStrike" baseline="0" dirty="0" smtClean="0">
                          <a:solidFill>
                            <a:schemeClr val="tx1"/>
                          </a:solidFill>
                          <a:effectLst/>
                          <a:latin typeface="Arial" pitchFamily="34" charset="0"/>
                          <a:cs typeface="Arial" pitchFamily="34" charset="0"/>
                        </a:rPr>
                        <a:t>Cameroon</a:t>
                      </a: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No proof of ownership of the business. </a:t>
                      </a:r>
                    </a:p>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No interpreter</a:t>
                      </a:r>
                    </a:p>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Valid documentation produced </a:t>
                      </a:r>
                    </a:p>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Insufficient evidence </a:t>
                      </a:r>
                    </a:p>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Asylum Seekers</a:t>
                      </a:r>
                    </a:p>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Minor</a:t>
                      </a:r>
                    </a:p>
                    <a:p>
                      <a:pPr marL="171450" indent="-171450" algn="l" fontAlgn="b">
                        <a:buFont typeface="Arial" pitchFamily="34" charset="0"/>
                        <a:buChar char="•"/>
                      </a:pPr>
                      <a:endParaRPr lang="en-US" sz="1200" b="0" i="0" u="none" strike="noStrike" dirty="0" smtClean="0">
                        <a:solidFill>
                          <a:schemeClr val="tx1"/>
                        </a:solidFill>
                        <a:effectLst/>
                        <a:latin typeface="Arial" pitchFamily="34" charset="0"/>
                        <a:cs typeface="Arial" pitchFamily="34" charset="0"/>
                      </a:endParaRPr>
                    </a:p>
                    <a:p>
                      <a:pPr marL="171450" indent="-171450" algn="l" fontAlgn="b">
                        <a:buFont typeface="Arial" pitchFamily="34" charset="0"/>
                        <a:buChar char="•"/>
                      </a:pPr>
                      <a:endParaRPr lang="en-US" sz="1200" b="0" i="0" u="none" strike="noStrike" dirty="0" smtClean="0">
                        <a:solidFill>
                          <a:schemeClr val="tx1"/>
                        </a:solidFill>
                        <a:effectLst/>
                        <a:latin typeface="Arial" pitchFamily="34" charset="0"/>
                        <a:cs typeface="Arial" pitchFamily="34" charset="0"/>
                      </a:endParaRPr>
                    </a:p>
                    <a:p>
                      <a:pPr marL="171450" indent="-171450" algn="l" fontAlgn="b">
                        <a:buFont typeface="Arial" pitchFamily="34" charset="0"/>
                        <a:buChar char="•"/>
                      </a:pPr>
                      <a:endParaRPr lang="en-US" sz="1200" b="0" i="0" u="none" strike="noStrike" dirty="0" smtClean="0">
                        <a:solidFill>
                          <a:schemeClr val="tx1"/>
                        </a:solidFill>
                        <a:effectLst/>
                        <a:latin typeface="Arial" pitchFamily="34" charset="0"/>
                        <a:cs typeface="Arial" pitchFamily="34" charset="0"/>
                      </a:endParaRPr>
                    </a:p>
                    <a:p>
                      <a:pPr marL="171450" indent="-171450" algn="l" fontAlgn="b">
                        <a:buFont typeface="Arial" pitchFamily="34" charset="0"/>
                        <a:buChar char="•"/>
                      </a:pPr>
                      <a:endParaRPr lang="en-US" sz="1200" b="0" i="0" u="none" strike="noStrike" dirty="0" smtClean="0">
                        <a:solidFill>
                          <a:schemeClr val="tx1"/>
                        </a:solidFill>
                        <a:effectLst/>
                        <a:latin typeface="Arial" pitchFamily="34" charset="0"/>
                        <a:cs typeface="Arial" pitchFamily="34" charset="0"/>
                      </a:endParaRPr>
                    </a:p>
                    <a:p>
                      <a:pPr marL="0" indent="0" algn="l" fontAlgn="b">
                        <a:buFont typeface="Arial" pitchFamily="34" charset="0"/>
                        <a:buNone/>
                      </a:pPr>
                      <a:endParaRPr lang="en-US" sz="1200" b="0" i="0" u="none" strike="noStrike" dirty="0" smtClean="0">
                        <a:solidFill>
                          <a:schemeClr val="tx1"/>
                        </a:solidFill>
                        <a:effectLst/>
                        <a:latin typeface="Arial" pitchFamily="34" charset="0"/>
                        <a:cs typeface="Arial" pitchFamily="34" charset="0"/>
                      </a:endParaRPr>
                    </a:p>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Prosecutor indicated she was not informed about the operation  and released all detainees</a:t>
                      </a:r>
                      <a:endParaRPr lang="en-US" sz="1200" b="0" i="0" u="none" strike="noStrike" dirty="0">
                        <a:solidFill>
                          <a:schemeClr val="tx1"/>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Order to report at refugee office.</a:t>
                      </a:r>
                    </a:p>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Minors</a:t>
                      </a:r>
                      <a:r>
                        <a:rPr lang="en-US" sz="1200" b="0" i="0" u="none" strike="noStrike" baseline="0" dirty="0" smtClean="0">
                          <a:solidFill>
                            <a:schemeClr val="tx1"/>
                          </a:solidFill>
                          <a:effectLst/>
                          <a:latin typeface="Arial" pitchFamily="34" charset="0"/>
                          <a:cs typeface="Arial" pitchFamily="34" charset="0"/>
                        </a:rPr>
                        <a:t> </a:t>
                      </a:r>
                      <a:r>
                        <a:rPr lang="en-US" sz="1200" b="0" i="0" u="none" strike="noStrike" dirty="0" smtClean="0">
                          <a:solidFill>
                            <a:schemeClr val="tx1"/>
                          </a:solidFill>
                          <a:effectLst/>
                          <a:latin typeface="Arial" pitchFamily="34" charset="0"/>
                          <a:cs typeface="Arial" pitchFamily="34" charset="0"/>
                        </a:rPr>
                        <a:t>were handed to social services</a:t>
                      </a:r>
                    </a:p>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Orders</a:t>
                      </a:r>
                      <a:r>
                        <a:rPr lang="en-US" sz="1200" b="0" i="0" u="none" strike="noStrike" baseline="0" dirty="0" smtClean="0">
                          <a:solidFill>
                            <a:schemeClr val="tx1"/>
                          </a:solidFill>
                          <a:effectLst/>
                          <a:latin typeface="Arial" pitchFamily="34" charset="0"/>
                          <a:cs typeface="Arial" pitchFamily="34" charset="0"/>
                        </a:rPr>
                        <a:t> </a:t>
                      </a:r>
                      <a:r>
                        <a:rPr lang="en-US" sz="1200" b="0" i="0" u="none" strike="noStrike" dirty="0" smtClean="0">
                          <a:solidFill>
                            <a:schemeClr val="tx1"/>
                          </a:solidFill>
                          <a:effectLst/>
                          <a:latin typeface="Arial" pitchFamily="34" charset="0"/>
                          <a:cs typeface="Arial" pitchFamily="34" charset="0"/>
                        </a:rPr>
                        <a:t> to leave issued</a:t>
                      </a:r>
                    </a:p>
                    <a:p>
                      <a:pPr marL="171450" indent="-171450" algn="l" fontAlgn="b">
                        <a:buFont typeface="Arial" pitchFamily="34" charset="0"/>
                        <a:buChar char="•"/>
                      </a:pPr>
                      <a:r>
                        <a:rPr lang="en-US" sz="1200" b="0" i="0" u="none" strike="noStrike" baseline="0" dirty="0" smtClean="0">
                          <a:solidFill>
                            <a:schemeClr val="tx1"/>
                          </a:solidFill>
                          <a:effectLst/>
                          <a:latin typeface="Arial" pitchFamily="34" charset="0"/>
                          <a:cs typeface="Arial" pitchFamily="34" charset="0"/>
                        </a:rPr>
                        <a:t>Matter was reported to the detective branch Commander to look into</a:t>
                      </a:r>
                    </a:p>
                    <a:p>
                      <a:pPr marL="171450" indent="-171450" algn="l" fontAlgn="b">
                        <a:buFont typeface="Arial" pitchFamily="34" charset="0"/>
                        <a:buChar char="•"/>
                      </a:pPr>
                      <a:r>
                        <a:rPr lang="en-US" sz="1200" b="0" i="0" u="none" strike="noStrike" baseline="0" dirty="0" smtClean="0">
                          <a:solidFill>
                            <a:schemeClr val="tx1"/>
                          </a:solidFill>
                          <a:effectLst/>
                          <a:latin typeface="Arial" pitchFamily="34" charset="0"/>
                          <a:cs typeface="Arial" pitchFamily="34" charset="0"/>
                        </a:rPr>
                        <a:t>Matter escalated to the Judicial Magistrate </a:t>
                      </a:r>
                    </a:p>
                  </a:txBody>
                  <a:tcPr marL="10318" marR="10318" marT="9526"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Arial" pitchFamily="34" charset="0"/>
                          <a:cs typeface="Arial" pitchFamily="34" charset="0"/>
                        </a:rPr>
                        <a:t>32</a:t>
                      </a:r>
                      <a:endParaRPr lang="en-US" sz="1200" b="0" i="0" u="none" strike="noStrike" dirty="0">
                        <a:solidFill>
                          <a:schemeClr val="tx1"/>
                        </a:solidFill>
                        <a:effectLst/>
                        <a:latin typeface="Arial" pitchFamily="34" charset="0"/>
                        <a:cs typeface="Arial" pitchFamily="34" charset="0"/>
                      </a:endParaRPr>
                    </a:p>
                  </a:txBody>
                  <a:tcPr marL="10318" marR="10318" marT="9526"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smtClean="0">
                          <a:solidFill>
                            <a:schemeClr val="tx1"/>
                          </a:solidFill>
                          <a:effectLst/>
                          <a:latin typeface="Arial" pitchFamily="34" charset="0"/>
                          <a:cs typeface="Arial" pitchFamily="34" charset="0"/>
                        </a:rPr>
                        <a:t>Malawi</a:t>
                      </a:r>
                    </a:p>
                    <a:p>
                      <a:pPr algn="l" fontAlgn="b"/>
                      <a:r>
                        <a:rPr lang="en-US" sz="1200" b="0" i="0" u="none" strike="noStrike" dirty="0" smtClean="0">
                          <a:solidFill>
                            <a:schemeClr val="tx1"/>
                          </a:solidFill>
                          <a:effectLst/>
                          <a:latin typeface="Arial" pitchFamily="34" charset="0"/>
                          <a:cs typeface="Arial" pitchFamily="34" charset="0"/>
                        </a:rPr>
                        <a:t>Bangladesh</a:t>
                      </a:r>
                    </a:p>
                    <a:p>
                      <a:pPr algn="l" fontAlgn="b"/>
                      <a:r>
                        <a:rPr lang="en-US" sz="1200" b="0" i="0" u="none" strike="noStrike" dirty="0" smtClean="0">
                          <a:solidFill>
                            <a:schemeClr val="tx1"/>
                          </a:solidFill>
                          <a:effectLst/>
                          <a:latin typeface="Arial" pitchFamily="34" charset="0"/>
                          <a:cs typeface="Arial" pitchFamily="34" charset="0"/>
                        </a:rPr>
                        <a:t>Ethiopia</a:t>
                      </a:r>
                    </a:p>
                    <a:p>
                      <a:pPr algn="l" fontAlgn="b"/>
                      <a:r>
                        <a:rPr lang="en-US" sz="1200" b="0" i="0" u="none" strike="noStrike" dirty="0" smtClean="0">
                          <a:solidFill>
                            <a:schemeClr val="tx1"/>
                          </a:solidFill>
                          <a:effectLst/>
                          <a:latin typeface="Arial" pitchFamily="34" charset="0"/>
                          <a:cs typeface="Arial" pitchFamily="34" charset="0"/>
                        </a:rPr>
                        <a:t>Mozambique</a:t>
                      </a:r>
                      <a:endParaRPr lang="en-US" sz="1200" b="0" i="0" u="none" strike="noStrike" dirty="0">
                        <a:solidFill>
                          <a:schemeClr val="tx1"/>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indent="-171450" algn="l" defTabSz="457200" rtl="0" eaLnBrk="1" fontAlgn="b" latinLnBrk="0" hangingPunct="1">
                        <a:lnSpc>
                          <a:spcPct val="100000"/>
                        </a:lnSpc>
                        <a:spcBef>
                          <a:spcPts val="0"/>
                        </a:spcBef>
                        <a:spcAft>
                          <a:spcPts val="0"/>
                        </a:spcAft>
                        <a:buClrTx/>
                        <a:buSzTx/>
                        <a:buFont typeface="Arial" pitchFamily="34" charset="0"/>
                        <a:buChar char="•"/>
                        <a:tabLst/>
                        <a:defRPr/>
                      </a:pPr>
                      <a:r>
                        <a:rPr lang="en-US" sz="1200" b="0" i="0" u="none" strike="noStrike" dirty="0" smtClean="0">
                          <a:solidFill>
                            <a:schemeClr val="tx1"/>
                          </a:solidFill>
                          <a:effectLst/>
                          <a:latin typeface="Arial" pitchFamily="34" charset="0"/>
                          <a:cs typeface="Arial" pitchFamily="34" charset="0"/>
                        </a:rPr>
                        <a:t>Asylum Seekers</a:t>
                      </a:r>
                    </a:p>
                    <a:p>
                      <a:pPr marL="171450" marR="0" indent="-171450" algn="l" defTabSz="457200" rtl="0" eaLnBrk="1" fontAlgn="b" latinLnBrk="0" hangingPunct="1">
                        <a:lnSpc>
                          <a:spcPct val="100000"/>
                        </a:lnSpc>
                        <a:spcBef>
                          <a:spcPts val="0"/>
                        </a:spcBef>
                        <a:spcAft>
                          <a:spcPts val="0"/>
                        </a:spcAft>
                        <a:buClrTx/>
                        <a:buSzTx/>
                        <a:buFont typeface="Arial" pitchFamily="34" charset="0"/>
                        <a:buChar char="•"/>
                        <a:tabLst/>
                        <a:defRPr/>
                      </a:pPr>
                      <a:r>
                        <a:rPr lang="en-US" sz="1200" b="0" i="0" u="none" strike="noStrike" dirty="0" smtClean="0">
                          <a:solidFill>
                            <a:schemeClr val="tx1"/>
                          </a:solidFill>
                          <a:effectLst/>
                          <a:latin typeface="Arial" pitchFamily="34" charset="0"/>
                          <a:cs typeface="Arial" pitchFamily="34" charset="0"/>
                        </a:rPr>
                        <a:t>Area of Jurisdiction </a:t>
                      </a:r>
                    </a:p>
                    <a:p>
                      <a:pPr algn="l" fontAlgn="b"/>
                      <a:endParaRPr lang="en-US" sz="1200" b="0" i="0" u="none" strike="noStrike" dirty="0">
                        <a:solidFill>
                          <a:schemeClr val="tx1"/>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Order to report at refugee office.</a:t>
                      </a:r>
                    </a:p>
                    <a:p>
                      <a:pPr marL="171450" indent="-171450" algn="l" fontAlgn="b">
                        <a:buFont typeface="Arial" pitchFamily="34" charset="0"/>
                        <a:buChar char="•"/>
                      </a:pPr>
                      <a:r>
                        <a:rPr lang="en-US" sz="1200" b="0" i="0" u="none" strike="noStrike" dirty="0" smtClean="0">
                          <a:solidFill>
                            <a:schemeClr val="tx1"/>
                          </a:solidFill>
                          <a:effectLst/>
                          <a:latin typeface="Arial" pitchFamily="34" charset="0"/>
                          <a:cs typeface="Arial" pitchFamily="34" charset="0"/>
                        </a:rPr>
                        <a:t>Orders</a:t>
                      </a:r>
                      <a:r>
                        <a:rPr lang="en-US" sz="1200" b="0" i="0" u="none" strike="noStrike" baseline="0" dirty="0" smtClean="0">
                          <a:solidFill>
                            <a:schemeClr val="tx1"/>
                          </a:solidFill>
                          <a:effectLst/>
                          <a:latin typeface="Arial" pitchFamily="34" charset="0"/>
                          <a:cs typeface="Arial" pitchFamily="34" charset="0"/>
                        </a:rPr>
                        <a:t> </a:t>
                      </a:r>
                      <a:r>
                        <a:rPr lang="en-US" sz="1200" b="0" i="0" u="none" strike="noStrike" dirty="0" smtClean="0">
                          <a:solidFill>
                            <a:schemeClr val="tx1"/>
                          </a:solidFill>
                          <a:effectLst/>
                          <a:latin typeface="Arial" pitchFamily="34" charset="0"/>
                          <a:cs typeface="Arial" pitchFamily="34" charset="0"/>
                        </a:rPr>
                        <a:t> to leave issued</a:t>
                      </a:r>
                    </a:p>
                    <a:p>
                      <a:pPr marL="171450" indent="-171450" algn="l" fontAlgn="b">
                        <a:buFont typeface="Arial" pitchFamily="34" charset="0"/>
                        <a:buChar char="•"/>
                      </a:pPr>
                      <a:r>
                        <a:rPr lang="en-US" sz="1200" b="0" i="0" u="none" strike="noStrike" baseline="0" dirty="0" smtClean="0">
                          <a:solidFill>
                            <a:schemeClr val="tx1"/>
                          </a:solidFill>
                          <a:effectLst/>
                          <a:latin typeface="Arial" pitchFamily="34" charset="0"/>
                          <a:cs typeface="Arial" pitchFamily="34" charset="0"/>
                        </a:rPr>
                        <a:t>Matter was reported to the detective branch Commander to look into</a:t>
                      </a:r>
                    </a:p>
                    <a:p>
                      <a:pPr marL="171450" indent="-171450" algn="l" fontAlgn="b">
                        <a:buFont typeface="Arial" pitchFamily="34" charset="0"/>
                        <a:buChar char="•"/>
                      </a:pPr>
                      <a:r>
                        <a:rPr lang="en-US" sz="1200" b="0" i="0" u="none" strike="noStrike" baseline="0" dirty="0" smtClean="0">
                          <a:solidFill>
                            <a:schemeClr val="tx1"/>
                          </a:solidFill>
                          <a:effectLst/>
                          <a:latin typeface="Arial" pitchFamily="34" charset="0"/>
                          <a:cs typeface="Arial" pitchFamily="34" charset="0"/>
                        </a:rPr>
                        <a:t>Matter escalated to the Judicial Magistrate </a:t>
                      </a:r>
                    </a:p>
                    <a:p>
                      <a:pPr algn="l" fontAlgn="b"/>
                      <a:endParaRPr lang="en-US" sz="1200" b="0" i="0" u="none" strike="noStrike" dirty="0">
                        <a:solidFill>
                          <a:schemeClr val="tx1"/>
                        </a:solidFill>
                        <a:effectLst/>
                        <a:latin typeface="Arial" pitchFamily="34" charset="0"/>
                        <a:cs typeface="Arial" pitchFamily="34" charset="0"/>
                      </a:endParaRPr>
                    </a:p>
                  </a:txBody>
                  <a:tcPr marL="10318" marR="10318"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39</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913666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5300" y="104047"/>
            <a:ext cx="8915400" cy="341182"/>
          </a:xfrm>
        </p:spPr>
        <p:txBody>
          <a:bodyPr>
            <a:noAutofit/>
          </a:bodyPr>
          <a:lstStyle/>
          <a:p>
            <a:r>
              <a:rPr lang="en-US" sz="2000" b="1" dirty="0" smtClean="0">
                <a:solidFill>
                  <a:prstClr val="black"/>
                </a:solidFill>
                <a:latin typeface="Arial" panose="020B0604020202020204" pitchFamily="34" charset="0"/>
                <a:cs typeface="Arial" panose="020B0604020202020204" pitchFamily="34" charset="0"/>
              </a:rPr>
              <a:t>PROVINCIAL OVERVIEW</a:t>
            </a:r>
            <a:endParaRPr lang="en-US" sz="2000" b="1" dirty="0">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263288" y="445229"/>
            <a:ext cx="9493250" cy="5102935"/>
          </a:xfrm>
          <a:prstGeom prst="rect">
            <a:avLst/>
          </a:prstGeom>
        </p:spPr>
        <p:txBody>
          <a:bodyPr wrap="square">
            <a:spAutoFit/>
          </a:bodyPr>
          <a:lstStyle/>
          <a:p>
            <a:pPr marL="0" indent="0" algn="just">
              <a:buNone/>
            </a:pPr>
            <a:r>
              <a:rPr lang="en-US" sz="1400" dirty="0" smtClean="0">
                <a:latin typeface="Arial" pitchFamily="34" charset="0"/>
                <a:cs typeface="Arial" pitchFamily="34" charset="0"/>
              </a:rPr>
              <a:t>An </a:t>
            </a:r>
            <a:r>
              <a:rPr lang="en-US" sz="1400" dirty="0">
                <a:latin typeface="Arial" pitchFamily="34" charset="0"/>
                <a:cs typeface="Arial" pitchFamily="34" charset="0"/>
              </a:rPr>
              <a:t>abundance of citrus fruit and many other subtropical fruit – mangoes, avocados, litchis, bananas, papayas, granadillas, guavas – as well as nuts and a variety of vegetables are produced </a:t>
            </a:r>
            <a:r>
              <a:rPr lang="en-US" sz="1400" dirty="0" smtClean="0">
                <a:latin typeface="Arial" pitchFamily="34" charset="0"/>
                <a:cs typeface="Arial" pitchFamily="34" charset="0"/>
              </a:rPr>
              <a:t>here. </a:t>
            </a:r>
            <a:r>
              <a:rPr lang="en-US" sz="1400" dirty="0" err="1" smtClean="0">
                <a:latin typeface="Arial" pitchFamily="34" charset="0"/>
                <a:cs typeface="Arial" pitchFamily="34" charset="0"/>
              </a:rPr>
              <a:t>Mbombela</a:t>
            </a:r>
            <a:r>
              <a:rPr lang="en-US" sz="1400" dirty="0" smtClean="0">
                <a:latin typeface="Arial" pitchFamily="34" charset="0"/>
                <a:cs typeface="Arial" pitchFamily="34" charset="0"/>
              </a:rPr>
              <a:t> </a:t>
            </a:r>
            <a:r>
              <a:rPr lang="en-US" sz="1400" dirty="0">
                <a:latin typeface="Arial" pitchFamily="34" charset="0"/>
                <a:cs typeface="Arial" pitchFamily="34" charset="0"/>
              </a:rPr>
              <a:t>is the second-largest citrus-producing area in South Africa and is responsible for one third of the country's export in </a:t>
            </a:r>
            <a:r>
              <a:rPr lang="en-US" sz="1400" dirty="0" smtClean="0">
                <a:latin typeface="Arial" pitchFamily="34" charset="0"/>
                <a:cs typeface="Arial" pitchFamily="34" charset="0"/>
              </a:rPr>
              <a:t>oranges. The </a:t>
            </a:r>
            <a:r>
              <a:rPr lang="en-US" sz="1400" dirty="0">
                <a:latin typeface="Arial" pitchFamily="34" charset="0"/>
                <a:cs typeface="Arial" pitchFamily="34" charset="0"/>
              </a:rPr>
              <a:t>Institute for Tropical and Subtropical Crops is situated in </a:t>
            </a:r>
            <a:r>
              <a:rPr lang="en-US" sz="1400" dirty="0" err="1" smtClean="0">
                <a:latin typeface="Arial" pitchFamily="34" charset="0"/>
                <a:cs typeface="Arial" pitchFamily="34" charset="0"/>
              </a:rPr>
              <a:t>Mbombela</a:t>
            </a:r>
            <a:r>
              <a:rPr lang="en-US" sz="1400" dirty="0" smtClean="0">
                <a:latin typeface="Arial" pitchFamily="34" charset="0"/>
                <a:cs typeface="Arial" pitchFamily="34" charset="0"/>
              </a:rPr>
              <a:t>.</a:t>
            </a:r>
          </a:p>
          <a:p>
            <a:pPr marL="0" indent="0" algn="just">
              <a:buNone/>
            </a:pPr>
            <a:endParaRPr lang="en-US" sz="1400" dirty="0" smtClean="0">
              <a:latin typeface="Arial" pitchFamily="34" charset="0"/>
              <a:cs typeface="Arial" pitchFamily="34" charset="0"/>
            </a:endParaRPr>
          </a:p>
          <a:p>
            <a:pPr marL="0" indent="0" algn="just">
              <a:buNone/>
            </a:pPr>
            <a:r>
              <a:rPr lang="en-US" sz="1400" dirty="0" smtClean="0">
                <a:latin typeface="Arial" pitchFamily="34" charset="0"/>
                <a:cs typeface="Arial" pitchFamily="34" charset="0"/>
              </a:rPr>
              <a:t>Carolina-</a:t>
            </a:r>
            <a:r>
              <a:rPr lang="en-US" sz="1400" dirty="0" err="1" smtClean="0">
                <a:latin typeface="Arial" pitchFamily="34" charset="0"/>
                <a:cs typeface="Arial" pitchFamily="34" charset="0"/>
              </a:rPr>
              <a:t>Bethal</a:t>
            </a:r>
            <a:r>
              <a:rPr lang="en-US" sz="1400" dirty="0" smtClean="0">
                <a:latin typeface="Arial" pitchFamily="34" charset="0"/>
                <a:cs typeface="Arial" pitchFamily="34" charset="0"/>
              </a:rPr>
              <a:t>-Ermelo </a:t>
            </a:r>
            <a:r>
              <a:rPr lang="en-US" sz="1400" dirty="0">
                <a:latin typeface="Arial" pitchFamily="34" charset="0"/>
                <a:cs typeface="Arial" pitchFamily="34" charset="0"/>
              </a:rPr>
              <a:t>is mainly a sheep-farming area, but potatoes, sunflowers, maize and peanuts are also produced in this region</a:t>
            </a:r>
            <a:r>
              <a:rPr lang="en-US" sz="1400" dirty="0" smtClean="0">
                <a:latin typeface="Arial" pitchFamily="34" charset="0"/>
                <a:cs typeface="Arial" pitchFamily="34" charset="0"/>
              </a:rPr>
              <a:t>.</a:t>
            </a:r>
          </a:p>
          <a:p>
            <a:pPr marL="0" indent="0" algn="just">
              <a:buNone/>
            </a:pPr>
            <a:r>
              <a:rPr lang="en-US" sz="1400" dirty="0">
                <a:latin typeface="Arial" pitchFamily="34" charset="0"/>
                <a:cs typeface="Arial" pitchFamily="34" charset="0"/>
              </a:rPr>
              <a:t/>
            </a:r>
            <a:br>
              <a:rPr lang="en-US" sz="1400" dirty="0">
                <a:latin typeface="Arial" pitchFamily="34" charset="0"/>
                <a:cs typeface="Arial" pitchFamily="34" charset="0"/>
              </a:rPr>
            </a:br>
            <a:r>
              <a:rPr lang="en-US" sz="1400" dirty="0" smtClean="0">
                <a:latin typeface="Arial" pitchFamily="34" charset="0"/>
                <a:cs typeface="Arial" pitchFamily="34" charset="0"/>
              </a:rPr>
              <a:t>Most </a:t>
            </a:r>
            <a:r>
              <a:rPr lang="en-US" sz="1400" dirty="0">
                <a:latin typeface="Arial" pitchFamily="34" charset="0"/>
                <a:cs typeface="Arial" pitchFamily="34" charset="0"/>
              </a:rPr>
              <a:t>of the manufacturing production in Mpumalanga occurs in the southern Highveld region, especially in the Highveld Ridge where large petrochemical industries such as Sasol II and III are located. </a:t>
            </a:r>
            <a:br>
              <a:rPr lang="en-US" sz="1400" dirty="0">
                <a:latin typeface="Arial" pitchFamily="34" charset="0"/>
                <a:cs typeface="Arial" pitchFamily="34" charset="0"/>
              </a:rPr>
            </a:br>
            <a:r>
              <a:rPr lang="en-US" sz="1400" dirty="0">
                <a:latin typeface="Arial" pitchFamily="34" charset="0"/>
                <a:cs typeface="Arial" pitchFamily="34" charset="0"/>
              </a:rPr>
              <a:t>Large-scale manufacturing occurs especially in the northern Highveld area, in particular, chrome alloy and steel manufacturing</a:t>
            </a:r>
            <a:r>
              <a:rPr lang="en-US" sz="1400" dirty="0" smtClean="0">
                <a:latin typeface="Arial" pitchFamily="34" charset="0"/>
                <a:cs typeface="Arial" pitchFamily="34" charset="0"/>
              </a:rPr>
              <a:t>. In </a:t>
            </a:r>
            <a:r>
              <a:rPr lang="en-US" sz="1400" dirty="0">
                <a:latin typeface="Arial" pitchFamily="34" charset="0"/>
                <a:cs typeface="Arial" pitchFamily="34" charset="0"/>
              </a:rPr>
              <a:t>the </a:t>
            </a:r>
            <a:r>
              <a:rPr lang="en-US" sz="1400" dirty="0" err="1">
                <a:latin typeface="Arial" pitchFamily="34" charset="0"/>
                <a:cs typeface="Arial" pitchFamily="34" charset="0"/>
              </a:rPr>
              <a:t>Lowveld</a:t>
            </a:r>
            <a:r>
              <a:rPr lang="en-US" sz="1400" dirty="0">
                <a:latin typeface="Arial" pitchFamily="34" charset="0"/>
                <a:cs typeface="Arial" pitchFamily="34" charset="0"/>
              </a:rPr>
              <a:t> </a:t>
            </a:r>
            <a:r>
              <a:rPr lang="en-US" sz="1400" dirty="0" err="1">
                <a:latin typeface="Arial" pitchFamily="34" charset="0"/>
                <a:cs typeface="Arial" pitchFamily="34" charset="0"/>
              </a:rPr>
              <a:t>subregion</a:t>
            </a:r>
            <a:r>
              <a:rPr lang="en-US" sz="1400" dirty="0">
                <a:latin typeface="Arial" pitchFamily="34" charset="0"/>
                <a:cs typeface="Arial" pitchFamily="34" charset="0"/>
              </a:rPr>
              <a:t>, industries are concentrated around the manufacturing of products from agricultural and raw forestry material. The growth in demand for goods and services for export via Maputo will stimulate manufacturing in the province. </a:t>
            </a:r>
            <a:endParaRPr lang="en-US" sz="1400" dirty="0" smtClean="0">
              <a:latin typeface="Arial" pitchFamily="34" charset="0"/>
              <a:cs typeface="Arial" pitchFamily="34" charset="0"/>
            </a:endParaRPr>
          </a:p>
          <a:p>
            <a:pPr marL="0" indent="0" algn="just">
              <a:buNone/>
            </a:pPr>
            <a:endParaRPr lang="en-US" sz="1400" cap="all" dirty="0">
              <a:latin typeface="Arial" pitchFamily="34" charset="0"/>
              <a:cs typeface="Arial" pitchFamily="34" charset="0"/>
            </a:endParaRPr>
          </a:p>
          <a:p>
            <a:pPr marL="0" indent="0">
              <a:buNone/>
            </a:pPr>
            <a:r>
              <a:rPr lang="en-US" sz="1400" dirty="0">
                <a:latin typeface="Arial" pitchFamily="34" charset="0"/>
                <a:cs typeface="Arial" pitchFamily="34" charset="0"/>
              </a:rPr>
              <a:t>Mpumalanga is very rich in coal reserves. The country’s major power stations, three of which are the biggest in the southern hemisphere, are situated in this province. </a:t>
            </a:r>
            <a:br>
              <a:rPr lang="en-US" sz="1400" dirty="0">
                <a:latin typeface="Arial" pitchFamily="34" charset="0"/>
                <a:cs typeface="Arial" pitchFamily="34" charset="0"/>
              </a:rPr>
            </a:br>
            <a:endParaRPr lang="en-US" sz="1400" dirty="0">
              <a:latin typeface="Arial" pitchFamily="34" charset="0"/>
              <a:cs typeface="Arial" pitchFamily="34" charset="0"/>
            </a:endParaRPr>
          </a:p>
          <a:p>
            <a:pPr marL="0" indent="0" algn="just">
              <a:buNone/>
            </a:pPr>
            <a:r>
              <a:rPr lang="en-US" sz="1400" dirty="0">
                <a:latin typeface="Arial" pitchFamily="34" charset="0"/>
                <a:cs typeface="Arial" pitchFamily="34" charset="0"/>
              </a:rPr>
              <a:t>One of the country’s largest paper mills is situated at </a:t>
            </a:r>
            <a:r>
              <a:rPr lang="en-US" sz="1400" dirty="0" err="1">
                <a:latin typeface="Arial" pitchFamily="34" charset="0"/>
                <a:cs typeface="Arial" pitchFamily="34" charset="0"/>
              </a:rPr>
              <a:t>Ngodwana</a:t>
            </a:r>
            <a:r>
              <a:rPr lang="en-US" sz="1400" dirty="0">
                <a:latin typeface="Arial" pitchFamily="34" charset="0"/>
                <a:cs typeface="Arial" pitchFamily="34" charset="0"/>
              </a:rPr>
              <a:t>, close to its timber source. Middelburg produces steel and vanadium, while Witbank is the biggest coal producer in Africa</a:t>
            </a:r>
            <a:r>
              <a:rPr lang="en-US" sz="1400" dirty="0" smtClean="0">
                <a:latin typeface="Arial" pitchFamily="34" charset="0"/>
                <a:cs typeface="Arial" pitchFamily="34" charset="0"/>
              </a:rPr>
              <a:t>.</a:t>
            </a:r>
          </a:p>
          <a:p>
            <a:pPr marL="0" indent="0">
              <a:buNone/>
            </a:pPr>
            <a:endParaRPr lang="en-US" sz="1400" dirty="0">
              <a:latin typeface="Arial" pitchFamily="34" charset="0"/>
              <a:cs typeface="Arial" pitchFamily="34" charset="0"/>
            </a:endParaRPr>
          </a:p>
          <a:p>
            <a:pPr marL="0" indent="0" algn="r">
              <a:buNone/>
            </a:pPr>
            <a:r>
              <a:rPr lang="en-US" sz="1000" b="1" cap="all" dirty="0">
                <a:latin typeface="Arial" pitchFamily="34" charset="0"/>
                <a:cs typeface="Arial" pitchFamily="34" charset="0"/>
              </a:rPr>
              <a:t>INFORMATION GATHERED FROM: </a:t>
            </a:r>
            <a:r>
              <a:rPr lang="en-US" sz="1000" b="1" u="sng" cap="all" dirty="0">
                <a:latin typeface="Arial" pitchFamily="34" charset="0"/>
                <a:cs typeface="Arial" pitchFamily="34" charset="0"/>
                <a:hlinkClick r:id="rId2" tooltip="opens in new window"/>
              </a:rPr>
              <a:t>HTTP://GOV.ZA</a:t>
            </a:r>
            <a:r>
              <a:rPr lang="en-US" sz="1000" b="1" u="sng" cap="all" dirty="0" smtClean="0">
                <a:latin typeface="Arial" pitchFamily="34" charset="0"/>
                <a:cs typeface="Arial" pitchFamily="34" charset="0"/>
                <a:hlinkClick r:id="rId2" tooltip="opens in new window"/>
              </a:rPr>
              <a:t>/</a:t>
            </a:r>
            <a:endParaRPr lang="en-US" sz="1000" b="1" u="sng" cap="all" dirty="0">
              <a:latin typeface="Arial" pitchFamily="34" charset="0"/>
              <a:cs typeface="Arial" pitchFamily="34" charset="0"/>
            </a:endParaRPr>
          </a:p>
        </p:txBody>
      </p:sp>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973994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38100"/>
            <a:ext cx="8915400" cy="228600"/>
          </a:xfrm>
        </p:spPr>
        <p:txBody>
          <a:bodyPr>
            <a:noAutofit/>
          </a:bodyPr>
          <a:lstStyle/>
          <a:p>
            <a:pPr>
              <a:lnSpc>
                <a:spcPct val="90000"/>
              </a:lnSpc>
            </a:pPr>
            <a:r>
              <a:rPr lang="en-US" altLang="en-US" sz="2000" b="1" dirty="0">
                <a:latin typeface="Arial" pitchFamily="34" charset="0"/>
                <a:cs typeface="Arial" pitchFamily="34" charset="0"/>
              </a:rPr>
              <a:t>EMPLOYERS CHARGED</a:t>
            </a:r>
            <a:endParaRPr lang="en-GB" altLang="en-US" sz="2000" b="1" dirty="0">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53936507"/>
              </p:ext>
            </p:extLst>
          </p:nvPr>
        </p:nvGraphicFramePr>
        <p:xfrm>
          <a:off x="286603" y="280821"/>
          <a:ext cx="9262798" cy="5657422"/>
        </p:xfrm>
        <a:graphic>
          <a:graphicData uri="http://schemas.openxmlformats.org/drawingml/2006/table">
            <a:tbl>
              <a:tblPr firstRow="1" firstCol="1" bandRow="1"/>
              <a:tblGrid>
                <a:gridCol w="1173707"/>
                <a:gridCol w="1351129"/>
                <a:gridCol w="2279176"/>
                <a:gridCol w="4458786"/>
              </a:tblGrid>
              <a:tr h="498424">
                <a:tc rowSpan="2">
                  <a:txBody>
                    <a:bodyPr/>
                    <a:lstStyle/>
                    <a:p>
                      <a:pPr algn="ctr" fontAlgn="ctr"/>
                      <a:r>
                        <a:rPr lang="en-US" sz="1200" b="1" i="0" u="none" strike="noStrike" dirty="0" smtClean="0">
                          <a:solidFill>
                            <a:srgbClr val="000000"/>
                          </a:solidFill>
                          <a:effectLst/>
                          <a:latin typeface="Arial" panose="020B0604020202020204" pitchFamily="34" charset="0"/>
                          <a:cs typeface="Arial" panose="020B0604020202020204" pitchFamily="34" charset="0"/>
                        </a:rPr>
                        <a:t>District</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3">
                  <a:txBody>
                    <a:bodyPr/>
                    <a:lstStyle/>
                    <a:p>
                      <a:pPr algn="ctr" fontAlgn="ctr"/>
                      <a:r>
                        <a:rPr lang="en-US" sz="1200" b="1" i="0" u="none" strike="noStrike" dirty="0" smtClean="0">
                          <a:solidFill>
                            <a:srgbClr val="000000"/>
                          </a:solidFill>
                          <a:effectLst/>
                          <a:latin typeface="Arial" panose="020B0604020202020204" pitchFamily="34" charset="0"/>
                          <a:cs typeface="Arial" panose="020B0604020202020204" pitchFamily="34" charset="0"/>
                        </a:rPr>
                        <a:t>2016/2017</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fontAlgn="ctr"/>
                      <a:endParaRPr lang="en-US" sz="900" b="1" i="0" u="none" strike="noStrike" dirty="0">
                        <a:solidFill>
                          <a:srgbClr val="000000"/>
                        </a:solidFill>
                        <a:effectLst/>
                        <a:latin typeface="Arial Narrow"/>
                      </a:endParaRPr>
                    </a:p>
                  </a:txBody>
                  <a:tcPr marL="9525" marR="9525"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gn="ctr" fontAlgn="ctr"/>
                      <a:endParaRPr lang="en-US" sz="900" b="1" i="0" u="none" strike="noStrike" dirty="0">
                        <a:solidFill>
                          <a:srgbClr val="000000"/>
                        </a:solidFill>
                        <a:effectLst/>
                        <a:latin typeface="Arial Narrow"/>
                      </a:endParaRPr>
                    </a:p>
                  </a:txBody>
                  <a:tcPr marL="9525" marR="9525"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741312">
                <a:tc vMerge="1">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none" strike="noStrike" dirty="0" smtClean="0">
                          <a:solidFill>
                            <a:srgbClr val="000000"/>
                          </a:solidFill>
                          <a:effectLst/>
                          <a:latin typeface="Arial" panose="020B0604020202020204" pitchFamily="34" charset="0"/>
                          <a:cs typeface="Arial" panose="020B0604020202020204" pitchFamily="34" charset="0"/>
                        </a:rPr>
                        <a:t>Number</a:t>
                      </a:r>
                      <a:r>
                        <a:rPr lang="en-US" sz="1200" b="1" i="0" u="none" strike="noStrike" baseline="0" dirty="0" smtClean="0">
                          <a:solidFill>
                            <a:srgbClr val="000000"/>
                          </a:solidFill>
                          <a:effectLst/>
                          <a:latin typeface="Arial" panose="020B0604020202020204" pitchFamily="34" charset="0"/>
                          <a:cs typeface="Arial" panose="020B0604020202020204" pitchFamily="34" charset="0"/>
                        </a:rPr>
                        <a:t> of Employers Charged</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ctr"/>
                      <a:r>
                        <a:rPr lang="en-US" sz="1200" b="1" i="0" u="none" strike="noStrike" dirty="0" smtClean="0">
                          <a:solidFill>
                            <a:srgbClr val="000000"/>
                          </a:solidFill>
                          <a:effectLst/>
                          <a:latin typeface="Arial" panose="020B0604020202020204" pitchFamily="34" charset="0"/>
                          <a:cs typeface="Arial" panose="020B0604020202020204" pitchFamily="34" charset="0"/>
                        </a:rPr>
                        <a:t>Transgression</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ctr"/>
                      <a:r>
                        <a:rPr lang="en-US" sz="1200" b="1" i="0" u="none" strike="noStrike" dirty="0" smtClean="0">
                          <a:solidFill>
                            <a:srgbClr val="000000"/>
                          </a:solidFill>
                          <a:effectLst/>
                          <a:latin typeface="Arial" panose="020B0604020202020204" pitchFamily="34" charset="0"/>
                          <a:cs typeface="Arial" panose="020B0604020202020204" pitchFamily="34" charset="0"/>
                        </a:rPr>
                        <a:t>Outcome of Cases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548640">
                <a:tc>
                  <a:txBody>
                    <a:bodyPr/>
                    <a:lstStyle/>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Ehlanzeni</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smtClean="0">
                          <a:solidFill>
                            <a:srgbClr val="000000"/>
                          </a:solidFill>
                          <a:effectLst/>
                          <a:latin typeface="Arial" panose="020B0604020202020204" pitchFamily="34" charset="0"/>
                          <a:cs typeface="Arial" panose="020B0604020202020204" pitchFamily="34" charset="0"/>
                        </a:rPr>
                        <a:t>36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Employing illegal </a:t>
                      </a:r>
                    </a:p>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immigrants</a:t>
                      </a:r>
                    </a:p>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Sec 49</a:t>
                      </a:r>
                      <a:r>
                        <a:rPr lang="en-US" sz="1400" b="0" i="0" u="none" strike="noStrike" baseline="0" dirty="0" smtClean="0">
                          <a:solidFill>
                            <a:srgbClr val="000000"/>
                          </a:solidFill>
                          <a:effectLst/>
                          <a:latin typeface="Arial" panose="020B0604020202020204" pitchFamily="34" charset="0"/>
                          <a:cs typeface="Arial" panose="020B0604020202020204" pitchFamily="34" charset="0"/>
                        </a:rPr>
                        <a:t> (3)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lgn="l" fontAlgn="ctr">
                        <a:buFont typeface="Arial" pitchFamily="34" charset="0"/>
                        <a:buChar char="•"/>
                      </a:pPr>
                      <a:r>
                        <a:rPr lang="en-US" sz="1400" b="0" i="0" u="none" strike="noStrike" dirty="0" smtClean="0">
                          <a:solidFill>
                            <a:srgbClr val="000000"/>
                          </a:solidFill>
                          <a:effectLst/>
                          <a:latin typeface="Arial" panose="020B0604020202020204" pitchFamily="34" charset="0"/>
                          <a:cs typeface="Arial" panose="020B0604020202020204" pitchFamily="34" charset="0"/>
                        </a:rPr>
                        <a:t>28 x Admission</a:t>
                      </a:r>
                      <a:r>
                        <a:rPr lang="en-US" sz="1400" b="0" i="0" u="none" strike="noStrike" baseline="0" dirty="0" smtClean="0">
                          <a:solidFill>
                            <a:srgbClr val="000000"/>
                          </a:solidFill>
                          <a:effectLst/>
                          <a:latin typeface="Arial" panose="020B0604020202020204" pitchFamily="34" charset="0"/>
                          <a:cs typeface="Arial" panose="020B0604020202020204" pitchFamily="34" charset="0"/>
                        </a:rPr>
                        <a:t> of guild paid: </a:t>
                      </a:r>
                      <a:r>
                        <a:rPr lang="en-US" sz="1400" b="0" i="0" u="none" strike="noStrike" dirty="0" smtClean="0">
                          <a:solidFill>
                            <a:srgbClr val="000000"/>
                          </a:solidFill>
                          <a:effectLst/>
                          <a:latin typeface="Arial" panose="020B0604020202020204" pitchFamily="34" charset="0"/>
                          <a:cs typeface="Arial" panose="020B0604020202020204" pitchFamily="34" charset="0"/>
                        </a:rPr>
                        <a:t>R43,900</a:t>
                      </a:r>
                    </a:p>
                    <a:p>
                      <a:pPr marL="285750" indent="-285750" algn="l" fontAlgn="ctr">
                        <a:buFont typeface="Arial" pitchFamily="34" charset="0"/>
                        <a:buChar char="•"/>
                      </a:pPr>
                      <a:r>
                        <a:rPr lang="en-US" sz="1400" b="0" i="0" u="none" strike="noStrike" dirty="0" smtClean="0">
                          <a:solidFill>
                            <a:srgbClr val="000000"/>
                          </a:solidFill>
                          <a:effectLst/>
                          <a:latin typeface="Arial" panose="020B0604020202020204" pitchFamily="34" charset="0"/>
                          <a:cs typeface="Arial" panose="020B0604020202020204" pitchFamily="34" charset="0"/>
                        </a:rPr>
                        <a:t>4</a:t>
                      </a:r>
                      <a:r>
                        <a:rPr lang="en-US" sz="1400" b="0" i="0" u="none" strike="noStrike" baseline="0" dirty="0" smtClean="0">
                          <a:solidFill>
                            <a:srgbClr val="000000"/>
                          </a:solidFill>
                          <a:effectLst/>
                          <a:latin typeface="Arial" panose="020B0604020202020204" pitchFamily="34" charset="0"/>
                          <a:cs typeface="Arial" panose="020B0604020202020204" pitchFamily="34" charset="0"/>
                        </a:rPr>
                        <a:t> x Cases withdrawn</a:t>
                      </a:r>
                    </a:p>
                    <a:p>
                      <a:pPr marL="285750" indent="-285750" algn="l" fontAlgn="ctr">
                        <a:buFont typeface="Arial" pitchFamily="34" charset="0"/>
                        <a:buChar char="•"/>
                      </a:pPr>
                      <a:r>
                        <a:rPr lang="en-US" sz="1400" b="0" i="0" u="none" strike="noStrike" baseline="0" dirty="0" smtClean="0">
                          <a:solidFill>
                            <a:srgbClr val="000000"/>
                          </a:solidFill>
                          <a:effectLst/>
                          <a:latin typeface="Arial" panose="020B0604020202020204" pitchFamily="34" charset="0"/>
                          <a:cs typeface="Arial" panose="020B0604020202020204" pitchFamily="34" charset="0"/>
                        </a:rPr>
                        <a:t>1 x Case struck from roll due to area of jurisdiction</a:t>
                      </a:r>
                    </a:p>
                    <a:p>
                      <a:pPr marL="285750" indent="-285750" algn="l" fontAlgn="ctr">
                        <a:buFont typeface="Arial" pitchFamily="34" charset="0"/>
                        <a:buChar char="•"/>
                      </a:pPr>
                      <a:r>
                        <a:rPr lang="en-US" sz="1400" b="0" i="0" u="none" strike="noStrike" baseline="0" dirty="0" smtClean="0">
                          <a:solidFill>
                            <a:srgbClr val="000000"/>
                          </a:solidFill>
                          <a:effectLst/>
                          <a:latin typeface="Arial" panose="020B0604020202020204" pitchFamily="34" charset="0"/>
                          <a:cs typeface="Arial" panose="020B0604020202020204" pitchFamily="34" charset="0"/>
                        </a:rPr>
                        <a:t>1 x Lawyer produced documents to prove that accused is not the director of the company and is therefore not responsible for employing illegal Foreigners.</a:t>
                      </a:r>
                    </a:p>
                    <a:p>
                      <a:pPr marL="285750" indent="-285750" algn="l" fontAlgn="ctr">
                        <a:buFont typeface="Arial" pitchFamily="34" charset="0"/>
                        <a:buChar char="•"/>
                      </a:pPr>
                      <a:r>
                        <a:rPr lang="en-US" sz="1400" b="0" i="0" u="none" strike="noStrike" baseline="0" dirty="0" smtClean="0">
                          <a:solidFill>
                            <a:srgbClr val="000000"/>
                          </a:solidFill>
                          <a:effectLst/>
                          <a:latin typeface="Arial" panose="020B0604020202020204" pitchFamily="34" charset="0"/>
                          <a:cs typeface="Arial" panose="020B0604020202020204" pitchFamily="34" charset="0"/>
                        </a:rPr>
                        <a:t>1 x Docket missing (Detectives)</a:t>
                      </a:r>
                    </a:p>
                    <a:p>
                      <a:pPr marL="285750" indent="-285750" algn="l" fontAlgn="ctr">
                        <a:buFont typeface="Arial" pitchFamily="34" charset="0"/>
                        <a:buChar char="•"/>
                      </a:pPr>
                      <a:r>
                        <a:rPr lang="en-US" sz="1400" b="0" i="0" u="none" strike="noStrike" baseline="0" dirty="0" smtClean="0">
                          <a:solidFill>
                            <a:srgbClr val="000000"/>
                          </a:solidFill>
                          <a:effectLst/>
                          <a:latin typeface="Arial" panose="020B0604020202020204" pitchFamily="34" charset="0"/>
                          <a:cs typeface="Arial" panose="020B0604020202020204" pitchFamily="34" charset="0"/>
                        </a:rPr>
                        <a:t>1 x Judge indicated that there is no proof that illegal foreigners found in truck are working for company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640">
                <a:tc>
                  <a:txBody>
                    <a:bodyPr/>
                    <a:lstStyle/>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Nkangala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effectLst/>
                          <a:latin typeface="Arial" panose="020B0604020202020204" pitchFamily="34" charset="0"/>
                          <a:cs typeface="Arial" panose="020B0604020202020204" pitchFamily="34" charset="0"/>
                        </a:rPr>
                        <a:t>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Employing illegal </a:t>
                      </a:r>
                    </a:p>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immigrants</a:t>
                      </a:r>
                    </a:p>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Sec 49</a:t>
                      </a:r>
                      <a:r>
                        <a:rPr lang="en-US" sz="1400" b="0" i="0" u="none" strike="noStrike" baseline="0" dirty="0" smtClean="0">
                          <a:solidFill>
                            <a:srgbClr val="000000"/>
                          </a:solidFill>
                          <a:effectLst/>
                          <a:latin typeface="Arial" panose="020B0604020202020204" pitchFamily="34" charset="0"/>
                          <a:cs typeface="Arial" panose="020B0604020202020204" pitchFamily="34" charset="0"/>
                        </a:rPr>
                        <a:t> (3)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lgn="l" fontAlgn="ctr">
                        <a:buFont typeface="Arial" pitchFamily="34" charset="0"/>
                        <a:buChar char="•"/>
                      </a:pPr>
                      <a:r>
                        <a:rPr lang="en-US" sz="1400" b="0" i="0" u="none" strike="noStrike" dirty="0" smtClean="0">
                          <a:solidFill>
                            <a:srgbClr val="000000"/>
                          </a:solidFill>
                          <a:effectLst/>
                          <a:latin typeface="Arial" panose="020B0604020202020204" pitchFamily="34" charset="0"/>
                          <a:cs typeface="Arial" panose="020B0604020202020204" pitchFamily="34" charset="0"/>
                        </a:rPr>
                        <a:t>Case postponed</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640">
                <a:tc>
                  <a:txBody>
                    <a:bodyPr/>
                    <a:lstStyle/>
                    <a:p>
                      <a:pPr algn="l" fontAlgn="b"/>
                      <a:r>
                        <a:rPr lang="en-US" sz="1400" b="0" i="0" u="none" strike="noStrike" dirty="0" err="1" smtClean="0">
                          <a:solidFill>
                            <a:srgbClr val="000000"/>
                          </a:solidFill>
                          <a:effectLst/>
                          <a:latin typeface="Arial" panose="020B0604020202020204" pitchFamily="34" charset="0"/>
                          <a:cs typeface="Arial" panose="020B0604020202020204" pitchFamily="34" charset="0"/>
                        </a:rPr>
                        <a:t>Gert</a:t>
                      </a:r>
                      <a:r>
                        <a:rPr lang="en-US" sz="1400" b="0" i="0" u="none" strike="noStrike" dirty="0" smtClean="0">
                          <a:solidFill>
                            <a:srgbClr val="000000"/>
                          </a:solidFill>
                          <a:effectLst/>
                          <a:latin typeface="Arial" panose="020B0604020202020204" pitchFamily="34" charset="0"/>
                          <a:cs typeface="Arial" panose="020B0604020202020204" pitchFamily="34" charset="0"/>
                        </a:rPr>
                        <a:t> </a:t>
                      </a:r>
                      <a:r>
                        <a:rPr lang="en-US" sz="1400" b="0" i="0" u="none" strike="noStrike" dirty="0" err="1" smtClean="0">
                          <a:solidFill>
                            <a:srgbClr val="000000"/>
                          </a:solidFill>
                          <a:effectLst/>
                          <a:latin typeface="Arial" panose="020B0604020202020204" pitchFamily="34" charset="0"/>
                          <a:cs typeface="Arial" panose="020B0604020202020204" pitchFamily="34" charset="0"/>
                        </a:rPr>
                        <a:t>Sibande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smtClean="0">
                          <a:solidFill>
                            <a:srgbClr val="000000"/>
                          </a:solidFill>
                          <a:effectLst/>
                          <a:latin typeface="Arial" panose="020B0604020202020204" pitchFamily="34" charset="0"/>
                          <a:cs typeface="Arial" panose="020B0604020202020204" pitchFamily="34" charset="0"/>
                        </a:rPr>
                        <a:t>10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Employing illegal </a:t>
                      </a:r>
                    </a:p>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immigrants</a:t>
                      </a:r>
                    </a:p>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Sec 49</a:t>
                      </a:r>
                      <a:r>
                        <a:rPr lang="en-US" sz="1400" b="0" i="0" u="none" strike="noStrike" baseline="0" dirty="0" smtClean="0">
                          <a:solidFill>
                            <a:srgbClr val="000000"/>
                          </a:solidFill>
                          <a:effectLst/>
                          <a:latin typeface="Arial" panose="020B0604020202020204" pitchFamily="34" charset="0"/>
                          <a:cs typeface="Arial" panose="020B0604020202020204" pitchFamily="34" charset="0"/>
                        </a:rPr>
                        <a:t> (3)</a:t>
                      </a:r>
                    </a:p>
                    <a:p>
                      <a:pPr algn="l" fontAlgn="ctr"/>
                      <a:endParaRPr lang="en-US" sz="1400" b="0" i="0" u="none" strike="noStrike" baseline="0" dirty="0" smtClean="0">
                        <a:solidFill>
                          <a:srgbClr val="000000"/>
                        </a:solidFill>
                        <a:effectLst/>
                        <a:latin typeface="Arial" panose="020B0604020202020204" pitchFamily="34" charset="0"/>
                        <a:cs typeface="Arial" panose="020B0604020202020204" pitchFamily="34" charset="0"/>
                      </a:endParaRPr>
                    </a:p>
                    <a:p>
                      <a:pPr algn="l" fontAlgn="ctr"/>
                      <a:r>
                        <a:rPr lang="en-US" sz="1400" b="0" i="0" u="none" strike="noStrike" baseline="0" dirty="0" smtClean="0">
                          <a:solidFill>
                            <a:srgbClr val="000000"/>
                          </a:solidFill>
                          <a:effectLst/>
                          <a:latin typeface="Arial" panose="020B0604020202020204" pitchFamily="34" charset="0"/>
                          <a:cs typeface="Arial" panose="020B0604020202020204" pitchFamily="34" charset="0"/>
                        </a:rPr>
                        <a:t>Aiding and abetting</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285750" indent="-285750" algn="l" fontAlgn="ctr">
                        <a:buFont typeface="Arial" pitchFamily="34" charset="0"/>
                        <a:buChar char="•"/>
                      </a:pPr>
                      <a:r>
                        <a:rPr lang="en-US" sz="1400" b="0" i="0" u="none" strike="noStrike" dirty="0" smtClean="0">
                          <a:solidFill>
                            <a:schemeClr val="tx1"/>
                          </a:solidFill>
                          <a:effectLst/>
                          <a:latin typeface="Arial" panose="020B0604020202020204" pitchFamily="34" charset="0"/>
                          <a:cs typeface="Arial" panose="020B0604020202020204" pitchFamily="34" charset="0"/>
                        </a:rPr>
                        <a:t>6 x Admission of guild paid: R5,800</a:t>
                      </a:r>
                    </a:p>
                    <a:p>
                      <a:pPr marL="285750" indent="-285750" algn="l" fontAlgn="ctr">
                        <a:buFont typeface="Arial" pitchFamily="34" charset="0"/>
                        <a:buChar char="•"/>
                      </a:pPr>
                      <a:r>
                        <a:rPr lang="en-US" sz="1400" b="0" i="0" u="none" strike="noStrike" dirty="0" smtClean="0">
                          <a:solidFill>
                            <a:schemeClr val="tx1"/>
                          </a:solidFill>
                          <a:effectLst/>
                          <a:latin typeface="Arial" panose="020B0604020202020204" pitchFamily="34" charset="0"/>
                          <a:cs typeface="Arial" panose="020B0604020202020204" pitchFamily="34" charset="0"/>
                        </a:rPr>
                        <a:t>1 x Case withdrawn</a:t>
                      </a:r>
                    </a:p>
                    <a:p>
                      <a:pPr marL="285750" indent="-285750" algn="l" fontAlgn="ctr">
                        <a:buFont typeface="Arial" pitchFamily="34" charset="0"/>
                        <a:buChar char="•"/>
                      </a:pPr>
                      <a:r>
                        <a:rPr lang="en-US" sz="1400" b="0" i="0" u="none" strike="noStrike" dirty="0" smtClean="0">
                          <a:solidFill>
                            <a:schemeClr val="tx1"/>
                          </a:solidFill>
                          <a:effectLst/>
                          <a:latin typeface="Arial" panose="020B0604020202020204" pitchFamily="34" charset="0"/>
                          <a:cs typeface="Arial" panose="020B0604020202020204" pitchFamily="34" charset="0"/>
                        </a:rPr>
                        <a:t>2 x </a:t>
                      </a:r>
                      <a:r>
                        <a:rPr lang="en-US" sz="1400" b="0" i="0" u="none" strike="noStrike" baseline="0" dirty="0" smtClean="0">
                          <a:solidFill>
                            <a:schemeClr val="tx1"/>
                          </a:solidFill>
                          <a:effectLst/>
                          <a:latin typeface="Arial" panose="020B0604020202020204" pitchFamily="34" charset="0"/>
                          <a:cs typeface="Arial" panose="020B0604020202020204" pitchFamily="34" charset="0"/>
                        </a:rPr>
                        <a:t> Pending case</a:t>
                      </a:r>
                    </a:p>
                    <a:p>
                      <a:pPr marL="0" indent="0" algn="l" fontAlgn="ctr">
                        <a:buFont typeface="Arial" pitchFamily="34" charset="0"/>
                        <a:buNone/>
                      </a:pPr>
                      <a:endParaRPr lang="en-US" sz="1400" b="0" i="0" u="none" strike="noStrike" baseline="0" dirty="0" smtClean="0">
                        <a:solidFill>
                          <a:schemeClr val="tx1"/>
                        </a:solidFill>
                        <a:effectLst/>
                        <a:latin typeface="Arial" panose="020B0604020202020204" pitchFamily="34" charset="0"/>
                        <a:cs typeface="Arial" panose="020B0604020202020204" pitchFamily="34" charset="0"/>
                      </a:endParaRPr>
                    </a:p>
                    <a:p>
                      <a:pPr marL="285750" indent="-285750" algn="l" fontAlgn="ctr">
                        <a:buFont typeface="Arial" pitchFamily="34" charset="0"/>
                        <a:buChar char="•"/>
                      </a:pPr>
                      <a:r>
                        <a:rPr lang="en-US" sz="1400" b="0" i="0" u="none" strike="noStrike" dirty="0" smtClean="0">
                          <a:solidFill>
                            <a:schemeClr val="tx1"/>
                          </a:solidFill>
                          <a:effectLst/>
                          <a:latin typeface="Arial" panose="020B0604020202020204" pitchFamily="34" charset="0"/>
                          <a:cs typeface="Arial" panose="020B0604020202020204" pitchFamily="34" charset="0"/>
                        </a:rPr>
                        <a:t>1 x Suspended sentence</a:t>
                      </a: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48640">
                <a:tc>
                  <a:txBody>
                    <a:bodyPr/>
                    <a:lstStyle/>
                    <a:p>
                      <a:pPr algn="l" fontAlgn="b"/>
                      <a:r>
                        <a:rPr lang="en-US" sz="1400" b="1" i="0" u="none" strike="noStrike" dirty="0" smtClean="0">
                          <a:solidFill>
                            <a:srgbClr val="000000"/>
                          </a:solidFill>
                          <a:effectLst/>
                          <a:latin typeface="Arial" panose="020B0604020202020204" pitchFamily="34" charset="0"/>
                          <a:cs typeface="Arial" panose="020B0604020202020204" pitchFamily="34" charset="0"/>
                        </a:rPr>
                        <a:t>TOTAL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47</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ct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40</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5476894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52400"/>
            <a:ext cx="8915400" cy="228600"/>
          </a:xfrm>
        </p:spPr>
        <p:txBody>
          <a:bodyPr>
            <a:noAutofit/>
          </a:bodyPr>
          <a:lstStyle/>
          <a:p>
            <a:pPr>
              <a:lnSpc>
                <a:spcPct val="90000"/>
              </a:lnSpc>
            </a:pPr>
            <a:r>
              <a:rPr lang="en-US" altLang="en-US" sz="2000" b="1" dirty="0">
                <a:latin typeface="Arial" pitchFamily="34" charset="0"/>
                <a:cs typeface="Arial" pitchFamily="34" charset="0"/>
              </a:rPr>
              <a:t>EMPLOYERS CHARGED</a:t>
            </a:r>
            <a:endParaRPr lang="en-GB" altLang="en-US" sz="2000" b="1"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59560587"/>
              </p:ext>
            </p:extLst>
          </p:nvPr>
        </p:nvGraphicFramePr>
        <p:xfrm>
          <a:off x="120606" y="551408"/>
          <a:ext cx="9553382" cy="4897336"/>
        </p:xfrm>
        <a:graphic>
          <a:graphicData uri="http://schemas.openxmlformats.org/drawingml/2006/table">
            <a:tbl>
              <a:tblPr firstRow="1" firstCol="1" bandRow="1"/>
              <a:tblGrid>
                <a:gridCol w="1395808"/>
                <a:gridCol w="1463894"/>
                <a:gridCol w="2942820"/>
                <a:gridCol w="3750860"/>
              </a:tblGrid>
              <a:tr h="498424">
                <a:tc rowSpan="2">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District</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3">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Quarter 1</a:t>
                      </a:r>
                    </a:p>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2017/18</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fontAlgn="ctr"/>
                      <a:endParaRPr lang="en-US" sz="900" b="1" i="0" u="none" strike="noStrike" dirty="0">
                        <a:solidFill>
                          <a:srgbClr val="000000"/>
                        </a:solidFill>
                        <a:effectLst/>
                        <a:latin typeface="Arial Narrow"/>
                      </a:endParaRPr>
                    </a:p>
                  </a:txBody>
                  <a:tcPr marL="9525" marR="9525"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gn="ctr" fontAlgn="ctr"/>
                      <a:endParaRPr lang="en-US" sz="900" b="1" i="0" u="none" strike="noStrike" dirty="0">
                        <a:solidFill>
                          <a:srgbClr val="000000"/>
                        </a:solidFill>
                        <a:effectLst/>
                        <a:latin typeface="Arial Narrow"/>
                      </a:endParaRPr>
                    </a:p>
                  </a:txBody>
                  <a:tcPr marL="9525" marR="9525"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741312">
                <a:tc vMerge="1">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Number</a:t>
                      </a:r>
                      <a:r>
                        <a:rPr lang="en-US" sz="1400" b="1" i="0" u="none" strike="noStrike" baseline="0" dirty="0" smtClean="0">
                          <a:solidFill>
                            <a:srgbClr val="000000"/>
                          </a:solidFill>
                          <a:effectLst/>
                          <a:latin typeface="Arial" panose="020B0604020202020204" pitchFamily="34" charset="0"/>
                          <a:cs typeface="Arial" panose="020B0604020202020204" pitchFamily="34" charset="0"/>
                        </a:rPr>
                        <a:t> of Employers Charged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Transgression/s</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Outcome of Cases</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914400">
                <a:tc>
                  <a:txBody>
                    <a:bodyPr/>
                    <a:lstStyle/>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Ehlanzeni</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effectLst/>
                          <a:latin typeface="Arial" pitchFamily="34" charset="0"/>
                          <a:cs typeface="Arial" pitchFamily="34" charset="0"/>
                        </a:rPr>
                        <a:t>8</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Employing illegal immigrants</a:t>
                      </a:r>
                    </a:p>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Sec 49</a:t>
                      </a:r>
                      <a:r>
                        <a:rPr lang="en-US" sz="1400" b="0" i="0" u="none" strike="noStrike" baseline="0" dirty="0" smtClean="0">
                          <a:solidFill>
                            <a:srgbClr val="000000"/>
                          </a:solidFill>
                          <a:effectLst/>
                          <a:latin typeface="Arial" panose="020B0604020202020204" pitchFamily="34" charset="0"/>
                          <a:cs typeface="Arial" panose="020B0604020202020204" pitchFamily="34" charset="0"/>
                        </a:rPr>
                        <a:t> (3)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lgn="l" fontAlgn="ctr">
                        <a:buFont typeface="Arial" pitchFamily="34" charset="0"/>
                        <a:buChar char="•"/>
                      </a:pPr>
                      <a:r>
                        <a:rPr lang="en-US" sz="1400" b="0" i="0" u="none" strike="noStrike" dirty="0" smtClean="0">
                          <a:solidFill>
                            <a:srgbClr val="000000"/>
                          </a:solidFill>
                          <a:effectLst/>
                          <a:latin typeface="Arial" panose="020B0604020202020204" pitchFamily="34" charset="0"/>
                          <a:cs typeface="Arial" panose="020B0604020202020204" pitchFamily="34" charset="0"/>
                        </a:rPr>
                        <a:t>5 x Admission of  Guild fines paid: R10,000</a:t>
                      </a:r>
                    </a:p>
                    <a:p>
                      <a:pPr marL="285750" indent="-285750" algn="l" fontAlgn="ctr">
                        <a:buFont typeface="Arial" pitchFamily="34" charset="0"/>
                        <a:buChar char="•"/>
                      </a:pPr>
                      <a:r>
                        <a:rPr lang="en-US" sz="1400" b="0" i="0" u="none" strike="noStrike" dirty="0" smtClean="0">
                          <a:solidFill>
                            <a:srgbClr val="000000"/>
                          </a:solidFill>
                          <a:effectLst/>
                          <a:latin typeface="Arial" panose="020B0604020202020204" pitchFamily="34" charset="0"/>
                          <a:cs typeface="Arial" panose="020B0604020202020204" pitchFamily="34" charset="0"/>
                        </a:rPr>
                        <a:t>2 x Postponed</a:t>
                      </a:r>
                    </a:p>
                    <a:p>
                      <a:pPr marL="285750" indent="-285750" algn="l" fontAlgn="ctr">
                        <a:buFont typeface="Arial" pitchFamily="34" charset="0"/>
                        <a:buChar char="•"/>
                      </a:pPr>
                      <a:r>
                        <a:rPr lang="en-US" sz="1400" b="0" i="0" u="none" strike="noStrike" dirty="0" smtClean="0">
                          <a:solidFill>
                            <a:srgbClr val="000000"/>
                          </a:solidFill>
                          <a:effectLst/>
                          <a:latin typeface="Arial" panose="020B0604020202020204" pitchFamily="34" charset="0"/>
                          <a:cs typeface="Arial" panose="020B0604020202020204" pitchFamily="34" charset="0"/>
                        </a:rPr>
                        <a:t>1 x Further investigation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400">
                <a:tc>
                  <a:txBody>
                    <a:bodyPr/>
                    <a:lstStyle/>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Nkangala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400" b="0" i="0" u="none" strike="noStrike" smtClean="0">
                          <a:solidFill>
                            <a:srgbClr val="000000"/>
                          </a:solidFill>
                          <a:effectLst/>
                          <a:latin typeface="Arial" panose="020B0604020202020204" pitchFamily="34" charset="0"/>
                          <a:cs typeface="Arial" panose="020B0604020202020204" pitchFamily="34" charset="0"/>
                        </a:rPr>
                        <a:t>Employing illegal immigrants</a:t>
                      </a:r>
                    </a:p>
                    <a:p>
                      <a:pPr algn="l" fontAlgn="ctr"/>
                      <a:r>
                        <a:rPr lang="en-US" sz="1400" b="0" i="0" u="none" strike="noStrike" smtClean="0">
                          <a:solidFill>
                            <a:srgbClr val="000000"/>
                          </a:solidFill>
                          <a:effectLst/>
                          <a:latin typeface="Arial" panose="020B0604020202020204" pitchFamily="34" charset="0"/>
                          <a:cs typeface="Arial" panose="020B0604020202020204" pitchFamily="34" charset="0"/>
                        </a:rPr>
                        <a:t>Sec 49</a:t>
                      </a:r>
                      <a:r>
                        <a:rPr lang="en-US" sz="1400" b="0" i="0" u="none" strike="noStrike" baseline="0" smtClean="0">
                          <a:solidFill>
                            <a:srgbClr val="000000"/>
                          </a:solidFill>
                          <a:effectLst/>
                          <a:latin typeface="Arial" panose="020B0604020202020204" pitchFamily="34" charset="0"/>
                          <a:cs typeface="Arial" panose="020B0604020202020204" pitchFamily="34" charset="0"/>
                        </a:rPr>
                        <a:t> (3)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lgn="l" fontAlgn="ctr">
                        <a:buFont typeface="Arial" pitchFamily="34" charset="0"/>
                        <a:buChar char="•"/>
                      </a:pPr>
                      <a:r>
                        <a:rPr lang="en-US" sz="1400" b="0" i="0" u="none" strike="noStrike" dirty="0" smtClean="0">
                          <a:solidFill>
                            <a:srgbClr val="000000"/>
                          </a:solidFill>
                          <a:effectLst/>
                          <a:latin typeface="Arial" panose="020B0604020202020204" pitchFamily="34" charset="0"/>
                          <a:cs typeface="Arial" panose="020B0604020202020204" pitchFamily="34" charset="0"/>
                        </a:rPr>
                        <a:t>1 x Admission of  Guild fines paid: R500</a:t>
                      </a:r>
                    </a:p>
                    <a:p>
                      <a:pPr marL="285750" indent="-285750" algn="l" fontAlgn="ctr">
                        <a:buFont typeface="Arial" pitchFamily="34" charset="0"/>
                        <a:buChar char="•"/>
                      </a:pPr>
                      <a:r>
                        <a:rPr lang="en-US" sz="1400" b="0" i="0" u="none" strike="noStrike" dirty="0" smtClean="0">
                          <a:solidFill>
                            <a:srgbClr val="000000"/>
                          </a:solidFill>
                          <a:effectLst/>
                          <a:latin typeface="Arial" panose="020B0604020202020204" pitchFamily="34" charset="0"/>
                          <a:cs typeface="Arial" panose="020B0604020202020204" pitchFamily="34" charset="0"/>
                        </a:rPr>
                        <a:t>1 x Postponed</a:t>
                      </a:r>
                    </a:p>
                    <a:p>
                      <a:pPr marL="285750" indent="-285750" algn="l" fontAlgn="ctr">
                        <a:buFont typeface="Arial" pitchFamily="34" charset="0"/>
                        <a:buChar char="•"/>
                      </a:pPr>
                      <a:r>
                        <a:rPr lang="en-US" sz="1400" b="0" i="0" u="none" strike="noStrike" dirty="0" smtClean="0">
                          <a:solidFill>
                            <a:schemeClr val="tx1"/>
                          </a:solidFill>
                          <a:effectLst/>
                          <a:latin typeface="Arial" panose="020B0604020202020204" pitchFamily="34" charset="0"/>
                          <a:cs typeface="Arial" panose="020B0604020202020204" pitchFamily="34" charset="0"/>
                        </a:rPr>
                        <a:t>1 x Withdrawn due to insufficient</a:t>
                      </a:r>
                      <a:r>
                        <a:rPr lang="en-US" sz="1400" b="0" i="0" u="none" strike="noStrike" baseline="0" dirty="0" smtClean="0">
                          <a:solidFill>
                            <a:schemeClr val="tx1"/>
                          </a:solidFill>
                          <a:effectLst/>
                          <a:latin typeface="Arial" panose="020B0604020202020204" pitchFamily="34" charset="0"/>
                          <a:cs typeface="Arial" panose="020B0604020202020204" pitchFamily="34" charset="0"/>
                        </a:rPr>
                        <a:t> </a:t>
                      </a:r>
                      <a:r>
                        <a:rPr lang="en-US" sz="1400" b="0" i="0" u="none" strike="noStrike" baseline="0" dirty="0" smtClean="0">
                          <a:solidFill>
                            <a:schemeClr val="tx1"/>
                          </a:solidFill>
                          <a:effectLst/>
                          <a:latin typeface="Arial" panose="020B0604020202020204" pitchFamily="34" charset="0"/>
                          <a:cs typeface="Arial" panose="020B0604020202020204" pitchFamily="34" charset="0"/>
                        </a:rPr>
                        <a:t>evidence</a:t>
                      </a:r>
                      <a:endParaRPr lang="en-US" sz="1400" b="0" i="0" u="none" strike="noStrike" dirty="0" smtClean="0">
                        <a:solidFill>
                          <a:schemeClr val="tx1"/>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400">
                <a:tc>
                  <a:txBody>
                    <a:bodyPr/>
                    <a:lstStyle/>
                    <a:p>
                      <a:pPr algn="l" fontAlgn="b"/>
                      <a:r>
                        <a:rPr lang="en-US" sz="1400" b="0" i="0" u="none" strike="noStrike" dirty="0" err="1" smtClean="0">
                          <a:solidFill>
                            <a:srgbClr val="000000"/>
                          </a:solidFill>
                          <a:effectLst/>
                          <a:latin typeface="Arial" panose="020B0604020202020204" pitchFamily="34" charset="0"/>
                          <a:cs typeface="Arial" panose="020B0604020202020204" pitchFamily="34" charset="0"/>
                        </a:rPr>
                        <a:t>Gert</a:t>
                      </a:r>
                      <a:r>
                        <a:rPr lang="en-US" sz="1400" b="0" i="0" u="none" strike="noStrike" dirty="0" smtClean="0">
                          <a:solidFill>
                            <a:srgbClr val="000000"/>
                          </a:solidFill>
                          <a:effectLst/>
                          <a:latin typeface="Arial" panose="020B0604020202020204" pitchFamily="34" charset="0"/>
                          <a:cs typeface="Arial" panose="020B0604020202020204" pitchFamily="34" charset="0"/>
                        </a:rPr>
                        <a:t> </a:t>
                      </a:r>
                      <a:r>
                        <a:rPr lang="en-US" sz="1400" b="0" i="0" u="none" strike="noStrike" dirty="0" err="1" smtClean="0">
                          <a:solidFill>
                            <a:srgbClr val="000000"/>
                          </a:solidFill>
                          <a:effectLst/>
                          <a:latin typeface="Arial" panose="020B0604020202020204" pitchFamily="34" charset="0"/>
                          <a:cs typeface="Arial" panose="020B0604020202020204" pitchFamily="34" charset="0"/>
                        </a:rPr>
                        <a:t>Sibande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effectLst/>
                          <a:latin typeface="Arial" pitchFamily="34" charset="0"/>
                          <a:cs typeface="Arial" pitchFamily="34" charset="0"/>
                        </a:rPr>
                        <a:t>1</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Employing illegal immigrants</a:t>
                      </a:r>
                    </a:p>
                    <a:p>
                      <a:pPr algn="l" fontAlgn="ctr"/>
                      <a:r>
                        <a:rPr lang="en-US" sz="1400" b="0" i="0" u="none" strike="noStrike" dirty="0" smtClean="0">
                          <a:solidFill>
                            <a:srgbClr val="000000"/>
                          </a:solidFill>
                          <a:effectLst/>
                          <a:latin typeface="Arial" panose="020B0604020202020204" pitchFamily="34" charset="0"/>
                          <a:cs typeface="Arial" panose="020B0604020202020204" pitchFamily="34" charset="0"/>
                        </a:rPr>
                        <a:t>Sec 49</a:t>
                      </a:r>
                      <a:r>
                        <a:rPr lang="en-US" sz="1400" b="0" i="0" u="none" strike="noStrike" baseline="0" dirty="0" smtClean="0">
                          <a:solidFill>
                            <a:srgbClr val="000000"/>
                          </a:solidFill>
                          <a:effectLst/>
                          <a:latin typeface="Arial" panose="020B0604020202020204" pitchFamily="34" charset="0"/>
                          <a:cs typeface="Arial" panose="020B0604020202020204" pitchFamily="34" charset="0"/>
                        </a:rPr>
                        <a:t> (3)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285750" indent="-285750" algn="l" fontAlgn="ctr">
                        <a:buFont typeface="Arial" pitchFamily="34" charset="0"/>
                        <a:buChar char="•"/>
                      </a:pPr>
                      <a:r>
                        <a:rPr lang="en-US" sz="1400" b="0" i="0" u="none" strike="noStrike" dirty="0" smtClean="0">
                          <a:solidFill>
                            <a:srgbClr val="000000"/>
                          </a:solidFill>
                          <a:effectLst/>
                          <a:latin typeface="Arial" panose="020B0604020202020204" pitchFamily="34" charset="0"/>
                          <a:cs typeface="Arial" panose="020B0604020202020204" pitchFamily="34" charset="0"/>
                        </a:rPr>
                        <a:t>Employer still to appear</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914400">
                <a:tc>
                  <a:txBody>
                    <a:bodyPr/>
                    <a:lstStyle/>
                    <a:p>
                      <a:pPr algn="l" fontAlgn="b"/>
                      <a:r>
                        <a:rPr lang="en-US" sz="1400" b="1" i="0" u="none" strike="noStrike" dirty="0" smtClean="0">
                          <a:solidFill>
                            <a:srgbClr val="000000"/>
                          </a:solidFill>
                          <a:effectLst/>
                          <a:latin typeface="Arial" panose="020B0604020202020204" pitchFamily="34" charset="0"/>
                          <a:cs typeface="Arial" panose="020B0604020202020204" pitchFamily="34" charset="0"/>
                        </a:rPr>
                        <a:t>TOTAL</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228600" marR="10318" marT="9522"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smtClean="0">
                          <a:solidFill>
                            <a:srgbClr val="000000"/>
                          </a:solidFill>
                          <a:effectLst/>
                          <a:latin typeface="Arial" pitchFamily="34" charset="0"/>
                          <a:cs typeface="Arial" pitchFamily="34" charset="0"/>
                        </a:rPr>
                        <a:t>12</a:t>
                      </a:r>
                      <a:endParaRPr lang="en-US" sz="1400" b="1"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ct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ct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10318" marR="10318" marT="952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41</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621600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2438400"/>
            <a:ext cx="8915400" cy="1143000"/>
          </a:xfrm>
        </p:spPr>
        <p:txBody>
          <a:bodyPr/>
          <a:lstStyle/>
          <a:p>
            <a:r>
              <a:rPr lang="en-ZA" b="1" dirty="0" smtClean="0">
                <a:solidFill>
                  <a:srgbClr val="008000"/>
                </a:solidFill>
              </a:rPr>
              <a:t>HUMAN RESOURCE MANAGEMENT</a:t>
            </a:r>
            <a:endParaRPr lang="en-ZA" b="1" dirty="0">
              <a:solidFill>
                <a:srgbClr val="008000"/>
              </a:solidFill>
            </a:endParaRPr>
          </a:p>
        </p:txBody>
      </p:sp>
      <p:sp>
        <p:nvSpPr>
          <p:cNvPr id="3" name="TextBox 2"/>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42</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516119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panose="020B0604020202020204" pitchFamily="34" charset="0"/>
                <a:cs typeface="Arial" panose="020B0604020202020204" pitchFamily="34" charset="0"/>
              </a:rPr>
              <a:t>CAPACITY LEVELS </a:t>
            </a:r>
          </a:p>
        </p:txBody>
      </p:sp>
      <p:graphicFrame>
        <p:nvGraphicFramePr>
          <p:cNvPr id="3" name="Table 2"/>
          <p:cNvGraphicFramePr>
            <a:graphicFrameLocks noGrp="1"/>
          </p:cNvGraphicFramePr>
          <p:nvPr>
            <p:extLst>
              <p:ext uri="{D42A27DB-BD31-4B8C-83A1-F6EECF244321}">
                <p14:modId xmlns:p14="http://schemas.microsoft.com/office/powerpoint/2010/main" val="2211526978"/>
              </p:ext>
            </p:extLst>
          </p:nvPr>
        </p:nvGraphicFramePr>
        <p:xfrm>
          <a:off x="247650" y="372302"/>
          <a:ext cx="9245597" cy="5659525"/>
        </p:xfrm>
        <a:graphic>
          <a:graphicData uri="http://schemas.openxmlformats.org/drawingml/2006/table">
            <a:tbl>
              <a:tblPr/>
              <a:tblGrid>
                <a:gridCol w="1540933"/>
                <a:gridCol w="1718892"/>
                <a:gridCol w="1319283"/>
                <a:gridCol w="1319283"/>
                <a:gridCol w="1319283"/>
                <a:gridCol w="2027923"/>
              </a:tblGrid>
              <a:tr h="51898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Districts</a:t>
                      </a:r>
                      <a:endParaRPr kumimoji="0" lang="en-ZA" sz="1400" b="1" i="0" u="none" strike="noStrike" cap="none" normalizeH="0" baseline="0" dirty="0" smtClean="0">
                        <a:ln>
                          <a:noFill/>
                        </a:ln>
                        <a:solidFill>
                          <a:srgbClr val="000000"/>
                        </a:solidFill>
                        <a:effectLst/>
                        <a:latin typeface="Arial" charset="0"/>
                        <a:cs typeface="Arial" charset="0"/>
                      </a:endParaRPr>
                    </a:p>
                  </a:txBody>
                  <a:tcPr marL="5258" marR="5258" marT="4858"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Offices</a:t>
                      </a:r>
                    </a:p>
                  </a:txBody>
                  <a:tcPr marL="5258" marR="5258" marT="485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Establishment </a:t>
                      </a:r>
                    </a:p>
                  </a:txBody>
                  <a:tcPr marL="5258" marR="5258" marT="485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ZA" sz="1400" b="1" i="0" u="none" strike="noStrike" cap="none" normalizeH="0" baseline="0" dirty="0" smtClean="0">
                          <a:ln>
                            <a:noFill/>
                          </a:ln>
                          <a:solidFill>
                            <a:srgbClr val="000000"/>
                          </a:solidFill>
                          <a:effectLst/>
                          <a:latin typeface="Arial" charset="0"/>
                          <a:cs typeface="Arial" charset="0"/>
                        </a:rPr>
                        <a:t>Filled</a:t>
                      </a:r>
                    </a:p>
                  </a:txBody>
                  <a:tcPr marL="5258" marR="5258" marT="485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US" sz="1400" b="1" i="0" u="none" strike="noStrike" cap="none" normalizeH="0" baseline="0" dirty="0" smtClean="0">
                          <a:ln>
                            <a:noFill/>
                          </a:ln>
                          <a:solidFill>
                            <a:srgbClr val="000000"/>
                          </a:solidFill>
                          <a:effectLst/>
                          <a:latin typeface="Arial" charset="0"/>
                          <a:cs typeface="Arial" charset="0"/>
                        </a:rPr>
                        <a:t>Interns </a:t>
                      </a:r>
                      <a:endParaRPr kumimoji="0" lang="en-ZA" sz="1400" b="1" i="0" u="none" strike="noStrike" cap="none" normalizeH="0" baseline="0" dirty="0" smtClean="0">
                        <a:ln>
                          <a:noFill/>
                        </a:ln>
                        <a:solidFill>
                          <a:srgbClr val="000000"/>
                        </a:solidFill>
                        <a:effectLst/>
                        <a:latin typeface="Arial" charset="0"/>
                        <a:cs typeface="Arial" charset="0"/>
                      </a:endParaRPr>
                    </a:p>
                  </a:txBody>
                  <a:tcPr marL="5258" marR="5258" marT="485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ZA" sz="1400" b="1" i="0" u="none" strike="noStrike" cap="none" normalizeH="0" baseline="0" dirty="0" smtClean="0">
                          <a:ln>
                            <a:noFill/>
                          </a:ln>
                          <a:solidFill>
                            <a:srgbClr val="000000"/>
                          </a:solidFill>
                          <a:effectLst/>
                          <a:latin typeface="Arial" charset="0"/>
                          <a:cs typeface="Arial" charset="0"/>
                        </a:rPr>
                        <a:t>Funded &amp; Vacant</a:t>
                      </a:r>
                    </a:p>
                  </a:txBody>
                  <a:tcPr marL="5258" marR="5258" marT="485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5720">
                <a:tc>
                  <a:txBody>
                    <a:bodyPr/>
                    <a:lstStyle/>
                    <a:p>
                      <a:pPr algn="ctr" fontAlgn="b"/>
                      <a:endParaRPr lang="en-US" sz="1400" b="1" i="0" u="none" strike="noStrike" dirty="0">
                        <a:solidFill>
                          <a:srgbClr val="000000"/>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l" fontAlgn="b"/>
                      <a:r>
                        <a:rPr lang="en-US" sz="1400" b="0" i="0" u="none" strike="noStrike" dirty="0" smtClean="0">
                          <a:solidFill>
                            <a:schemeClr val="tx1"/>
                          </a:solidFill>
                          <a:effectLst/>
                          <a:latin typeface="Arial" pitchFamily="34" charset="0"/>
                          <a:cs typeface="Arial" pitchFamily="34" charset="0"/>
                        </a:rPr>
                        <a:t>Provincial Office</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21</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20</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12</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 (PM and 2 Interns)</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
                <a:tc rowSpan="20">
                  <a:txBody>
                    <a:bodyPr/>
                    <a:lstStyle/>
                    <a:p>
                      <a:pPr algn="l" fontAlgn="b"/>
                      <a:r>
                        <a:rPr lang="en-US" sz="1400" b="1" i="0" u="none" strike="noStrike" dirty="0" smtClean="0">
                          <a:solidFill>
                            <a:srgbClr val="000000"/>
                          </a:solidFill>
                          <a:effectLst/>
                          <a:latin typeface="Arial" pitchFamily="34" charset="0"/>
                          <a:cs typeface="Arial" pitchFamily="34" charset="0"/>
                        </a:rPr>
                        <a:t>Ehlanzeni</a:t>
                      </a:r>
                      <a:endParaRPr lang="en-US" sz="1400" b="1" i="0" u="none" strike="noStrike" dirty="0">
                        <a:solidFill>
                          <a:srgbClr val="000000"/>
                        </a:solidFill>
                        <a:effectLst/>
                        <a:latin typeface="Arial" pitchFamily="34" charset="0"/>
                        <a:cs typeface="Arial" pitchFamily="34" charset="0"/>
                      </a:endParaRPr>
                    </a:p>
                  </a:txBody>
                  <a:tcPr marL="228600" marR="10321" marT="9531"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l" fontAlgn="b"/>
                      <a:r>
                        <a:rPr lang="en-US" sz="1400" b="0" i="0" u="none" strike="noStrike" dirty="0" smtClean="0">
                          <a:solidFill>
                            <a:schemeClr val="tx1"/>
                          </a:solidFill>
                          <a:effectLst/>
                          <a:latin typeface="Arial" pitchFamily="34" charset="0"/>
                          <a:cs typeface="Arial" pitchFamily="34" charset="0"/>
                        </a:rPr>
                        <a:t>DMO Ehlanzeni</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baseline="0" dirty="0" smtClean="0">
                          <a:solidFill>
                            <a:schemeClr val="tx1"/>
                          </a:solidFill>
                          <a:effectLst/>
                          <a:latin typeface="Arial" pitchFamily="34" charset="0"/>
                          <a:cs typeface="Arial" pitchFamily="34" charset="0"/>
                        </a:rPr>
                        <a:t>6</a:t>
                      </a:r>
                      <a:endParaRPr lang="en-US" sz="1400" b="0" i="0" u="none" strike="noStrike" baseline="0"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pitchFamily="34" charset="0"/>
                          <a:cs typeface="Arial" pitchFamily="34" charset="0"/>
                        </a:rPr>
                        <a:t>6</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400" b="0" i="0" u="none" strike="noStrike" baseline="0" dirty="0" smtClean="0">
                        <a:solidFill>
                          <a:schemeClr val="tx1"/>
                        </a:solidFill>
                        <a:effectLst/>
                        <a:latin typeface="Arial" pitchFamily="34" charset="0"/>
                        <a:cs typeface="Arial" pitchFamily="34" charset="0"/>
                      </a:endParaRPr>
                    </a:p>
                  </a:txBody>
                  <a:tcPr marL="10320" marR="10320" marT="95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baseline="0" dirty="0" smtClean="0">
                          <a:solidFill>
                            <a:schemeClr val="tx1"/>
                          </a:solidFill>
                          <a:effectLst/>
                          <a:latin typeface="Arial" pitchFamily="34" charset="0"/>
                          <a:cs typeface="Arial" pitchFamily="34" charset="0"/>
                        </a:rPr>
                        <a:t>0</a:t>
                      </a:r>
                    </a:p>
                  </a:txBody>
                  <a:tcPr marL="10320" marR="10320" marT="95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l" fontAlgn="b"/>
                      <a:r>
                        <a:rPr lang="en-US" sz="1400" b="0" i="0" u="none" strike="noStrike" dirty="0" smtClean="0">
                          <a:solidFill>
                            <a:schemeClr val="tx1"/>
                          </a:solidFill>
                          <a:effectLst/>
                          <a:latin typeface="Arial" pitchFamily="34" charset="0"/>
                          <a:cs typeface="Arial" pitchFamily="34" charset="0"/>
                        </a:rPr>
                        <a:t>Nelspruit</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pitchFamily="34" charset="0"/>
                          <a:cs typeface="Arial" pitchFamily="34" charset="0"/>
                        </a:rPr>
                        <a:t>47</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pitchFamily="34" charset="0"/>
                          <a:cs typeface="Arial" pitchFamily="34" charset="0"/>
                        </a:rPr>
                        <a:t>47</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endParaRPr lang="en-US"/>
                    </a:p>
                  </a:txBody>
                  <a:tcPr/>
                </a:tc>
                <a:tc>
                  <a:txBody>
                    <a:bodyPr/>
                    <a:lstStyle/>
                    <a:p>
                      <a:pPr lvl="0" algn="l" fontAlgn="b"/>
                      <a:r>
                        <a:rPr lang="en-US" sz="1400" b="0" i="0" u="none" strike="noStrike" dirty="0" smtClean="0">
                          <a:solidFill>
                            <a:schemeClr val="tx1"/>
                          </a:solidFill>
                          <a:effectLst/>
                          <a:latin typeface="Arial" pitchFamily="34" charset="0"/>
                          <a:cs typeface="Arial" pitchFamily="34" charset="0"/>
                        </a:rPr>
                        <a:t>Civic Centre</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endParaRPr lang="en-US"/>
                    </a:p>
                  </a:txBody>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Kanyamazane</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l" fontAlgn="b"/>
                      <a:endParaRPr lang="en-US" sz="1200" b="0" i="0" u="none" strike="noStrike" dirty="0">
                        <a:solidFill>
                          <a:srgbClr val="000000"/>
                        </a:solidFill>
                        <a:effectLst/>
                        <a:latin typeface="Arial"/>
                      </a:endParaRPr>
                    </a:p>
                  </a:txBody>
                  <a:tcPr marL="9527" marR="9527" marT="953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l" fontAlgn="b"/>
                      <a:r>
                        <a:rPr lang="en-US" sz="1400" b="0" i="0" u="none" strike="noStrike" dirty="0" smtClean="0">
                          <a:solidFill>
                            <a:schemeClr val="tx1"/>
                          </a:solidFill>
                          <a:effectLst/>
                          <a:latin typeface="Arial" pitchFamily="34" charset="0"/>
                          <a:cs typeface="Arial" pitchFamily="34" charset="0"/>
                        </a:rPr>
                        <a:t>Barberton</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pitchFamily="34" charset="0"/>
                          <a:cs typeface="Arial" pitchFamily="34" charset="0"/>
                        </a:rPr>
                        <a:t>9</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pitchFamily="34" charset="0"/>
                          <a:cs typeface="Arial" pitchFamily="34" charset="0"/>
                        </a:rPr>
                        <a:t>8</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10)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l" fontAlgn="b"/>
                      <a:endParaRPr lang="en-US" sz="1200" b="0" i="0" u="none" strike="noStrike" dirty="0">
                        <a:solidFill>
                          <a:srgbClr val="000000"/>
                        </a:solidFill>
                        <a:effectLst/>
                        <a:latin typeface="Arial"/>
                      </a:endParaRPr>
                    </a:p>
                  </a:txBody>
                  <a:tcPr marL="9527" marR="9527" marT="953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Hazyyview</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19</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18</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6)</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endParaRPr lang="en-US"/>
                    </a:p>
                  </a:txBody>
                  <a:tcPr/>
                </a:tc>
                <a:tc>
                  <a:txBody>
                    <a:bodyPr/>
                    <a:lstStyle/>
                    <a:p>
                      <a:pPr lvl="0" algn="l" fontAlgn="b"/>
                      <a:r>
                        <a:rPr lang="en-US" sz="1400" b="0" i="0" u="none" strike="noStrike" dirty="0" smtClean="0">
                          <a:solidFill>
                            <a:schemeClr val="tx1"/>
                          </a:solidFill>
                          <a:effectLst/>
                          <a:latin typeface="Arial" pitchFamily="34" charset="0"/>
                          <a:cs typeface="Arial" pitchFamily="34" charset="0"/>
                        </a:rPr>
                        <a:t>Oakley</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l" fontAlgn="b"/>
                      <a:endParaRPr lang="en-US" sz="1200" b="0" i="0" u="none" strike="noStrike" dirty="0">
                        <a:solidFill>
                          <a:srgbClr val="000000"/>
                        </a:solidFill>
                        <a:effectLst/>
                        <a:latin typeface="Arial"/>
                      </a:endParaRPr>
                    </a:p>
                  </a:txBody>
                  <a:tcPr marL="9527" marR="9527" marT="953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Malelane</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8</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7</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10)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endParaRPr lang="en-US"/>
                    </a:p>
                  </a:txBody>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Komatipoort</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16</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16</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l" fontAlgn="b"/>
                      <a:endParaRPr lang="en-US" sz="1200" b="0" i="0" u="none" strike="noStrike" dirty="0">
                        <a:solidFill>
                          <a:srgbClr val="000000"/>
                        </a:solidFill>
                        <a:effectLst/>
                        <a:latin typeface="Arial"/>
                      </a:endParaRPr>
                    </a:p>
                  </a:txBody>
                  <a:tcPr marL="9527" marR="9527" marT="953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Matsulu</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l" fontAlgn="b"/>
                      <a:endParaRPr lang="en-US" sz="1200" b="0" i="0" u="none" strike="noStrike" dirty="0">
                        <a:solidFill>
                          <a:srgbClr val="000000"/>
                        </a:solidFill>
                        <a:effectLst/>
                        <a:latin typeface="Arial"/>
                      </a:endParaRPr>
                    </a:p>
                  </a:txBody>
                  <a:tcPr marL="9527" marR="9527" marT="953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Mashishing</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16</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16</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l" fontAlgn="b"/>
                      <a:endParaRPr lang="en-US" sz="1200" b="0" i="0" u="none" strike="noStrike" dirty="0">
                        <a:solidFill>
                          <a:srgbClr val="000000"/>
                        </a:solidFill>
                        <a:effectLst/>
                        <a:latin typeface="Arial"/>
                      </a:endParaRPr>
                    </a:p>
                  </a:txBody>
                  <a:tcPr marL="9527" marR="9527" marT="953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Sabie</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3</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3</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Mapulaneng</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8</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8</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smtClean="0">
                          <a:solidFill>
                            <a:schemeClr val="tx1"/>
                          </a:solidFill>
                          <a:effectLst/>
                          <a:latin typeface="Arial" pitchFamily="34" charset="0"/>
                          <a:cs typeface="Arial" pitchFamily="34" charset="0"/>
                        </a:rPr>
                        <a:t>Casteel</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Mhala</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24</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24</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smtClean="0">
                          <a:solidFill>
                            <a:schemeClr val="tx1"/>
                          </a:solidFill>
                          <a:effectLst/>
                          <a:latin typeface="Arial" pitchFamily="34" charset="0"/>
                          <a:cs typeface="Arial" pitchFamily="34" charset="0"/>
                        </a:rPr>
                        <a:t>Nkomazi</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18</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17</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6)</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Mgobodzi</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1</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pitchFamily="34" charset="0"/>
                          <a:cs typeface="Arial" pitchFamily="34" charset="0"/>
                        </a:rPr>
                        <a:t>Matsamo</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3</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3</a:t>
                      </a:r>
                      <a:endParaRPr lang="en-US" sz="1400" b="0" i="0" u="none" strike="noStrike" dirty="0">
                        <a:solidFill>
                          <a:schemeClr val="tx1"/>
                        </a:solidFill>
                        <a:effectLst/>
                        <a:latin typeface="Arial" pitchFamily="34" charset="0"/>
                        <a:cs typeface="Arial" pitchFamily="34" charset="0"/>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
                <a:tc vMerge="1">
                  <a:txBody>
                    <a:bodyPr/>
                    <a:lstStyle/>
                    <a:p>
                      <a:pPr algn="l" fontAlgn="b"/>
                      <a:endParaRPr lang="en-US" sz="1400" b="1" i="0" u="none" strike="noStrike" dirty="0">
                        <a:solidFill>
                          <a:srgbClr val="000000"/>
                        </a:solidFill>
                        <a:effectLst/>
                        <a:latin typeface="Arial" pitchFamily="34" charset="0"/>
                        <a:cs typeface="Arial" pitchFamily="34" charset="0"/>
                      </a:endParaRPr>
                    </a:p>
                  </a:txBody>
                  <a:tcPr marL="228600"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smtClean="0">
                          <a:solidFill>
                            <a:schemeClr val="tx1"/>
                          </a:solidFill>
                          <a:effectLst/>
                          <a:latin typeface="Arial"/>
                        </a:rPr>
                        <a:t>White River</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15</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15</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46432">
                <a:tc vMerge="1">
                  <a:txBody>
                    <a:bodyPr/>
                    <a:lstStyle/>
                    <a:p>
                      <a:pPr algn="l" fontAlgn="b"/>
                      <a:endParaRPr lang="en-US" sz="1400" b="1" i="0" u="none" strike="noStrike" dirty="0">
                        <a:solidFill>
                          <a:srgbClr val="000000"/>
                        </a:solidFill>
                        <a:effectLst/>
                        <a:latin typeface="Arial" pitchFamily="34" charset="0"/>
                        <a:cs typeface="Arial" pitchFamily="34" charset="0"/>
                      </a:endParaRPr>
                    </a:p>
                  </a:txBody>
                  <a:tcPr marL="228600"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a:rPr>
                        <a:t>Kabokweni</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r h="45720">
                <a:tc>
                  <a:txBody>
                    <a:bodyPr/>
                    <a:lstStyle/>
                    <a:p>
                      <a:pPr algn="l" fontAlgn="b"/>
                      <a:r>
                        <a:rPr lang="en-US" sz="1400" b="1" i="0" u="none" strike="noStrike" dirty="0" smtClean="0">
                          <a:solidFill>
                            <a:srgbClr val="000000"/>
                          </a:solidFill>
                          <a:effectLst/>
                          <a:latin typeface="Arial" pitchFamily="34" charset="0"/>
                          <a:cs typeface="Arial" pitchFamily="34" charset="0"/>
                        </a:rPr>
                        <a:t>Sub</a:t>
                      </a:r>
                      <a:r>
                        <a:rPr lang="en-US" sz="1400" b="1" i="0" u="none" strike="noStrike" baseline="0" dirty="0" smtClean="0">
                          <a:solidFill>
                            <a:srgbClr val="000000"/>
                          </a:solidFill>
                          <a:effectLst/>
                          <a:latin typeface="Arial" pitchFamily="34" charset="0"/>
                          <a:cs typeface="Arial" pitchFamily="34" charset="0"/>
                        </a:rPr>
                        <a:t> Total</a:t>
                      </a:r>
                      <a:endParaRPr lang="en-US" sz="1400" b="1" i="0" u="none" strike="noStrike" dirty="0">
                        <a:solidFill>
                          <a:srgbClr val="000000"/>
                        </a:solidFill>
                        <a:effectLst/>
                        <a:latin typeface="Arial" pitchFamily="34" charset="0"/>
                        <a:cs typeface="Arial" pitchFamily="34" charset="0"/>
                      </a:endParaRPr>
                    </a:p>
                  </a:txBody>
                  <a:tcPr marL="228600" marR="10321" marT="9531"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lvl="0" algn="l" fontAlgn="b"/>
                      <a:endParaRPr lang="en-US" sz="1400" b="1"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202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198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smtClean="0">
                          <a:solidFill>
                            <a:schemeClr val="tx1"/>
                          </a:solidFill>
                          <a:effectLst/>
                          <a:latin typeface="Arial"/>
                        </a:rPr>
                        <a:t>4</a:t>
                      </a:r>
                    </a:p>
                    <a:p>
                      <a:pPr algn="ctr" rtl="0" fontAlgn="b"/>
                      <a:r>
                        <a:rPr lang="en-US" sz="1400" b="1" i="0" u="none" strike="noStrike" dirty="0" smtClean="0">
                          <a:solidFill>
                            <a:schemeClr val="tx1"/>
                          </a:solidFill>
                          <a:effectLst/>
                          <a:latin typeface="Arial"/>
                        </a:rPr>
                        <a:t>(excluding 2 interns)</a:t>
                      </a:r>
                      <a:endParaRPr lang="en-US" sz="1400" b="1" i="0" u="none" strike="noStrike" dirty="0">
                        <a:solidFill>
                          <a:schemeClr val="tx1"/>
                        </a:solidFill>
                        <a:effectLst/>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43</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54153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panose="020B0604020202020204" pitchFamily="34" charset="0"/>
                <a:cs typeface="Arial" panose="020B0604020202020204" pitchFamily="34" charset="0"/>
              </a:rPr>
              <a:t>CAPACITY LEVELS </a:t>
            </a:r>
          </a:p>
        </p:txBody>
      </p:sp>
      <p:graphicFrame>
        <p:nvGraphicFramePr>
          <p:cNvPr id="3" name="Table 2"/>
          <p:cNvGraphicFramePr>
            <a:graphicFrameLocks noGrp="1"/>
          </p:cNvGraphicFramePr>
          <p:nvPr>
            <p:extLst>
              <p:ext uri="{D42A27DB-BD31-4B8C-83A1-F6EECF244321}">
                <p14:modId xmlns:p14="http://schemas.microsoft.com/office/powerpoint/2010/main" val="2836748455"/>
              </p:ext>
            </p:extLst>
          </p:nvPr>
        </p:nvGraphicFramePr>
        <p:xfrm>
          <a:off x="247652" y="645996"/>
          <a:ext cx="9377431" cy="4702895"/>
        </p:xfrm>
        <a:graphic>
          <a:graphicData uri="http://schemas.openxmlformats.org/drawingml/2006/table">
            <a:tbl>
              <a:tblPr/>
              <a:tblGrid>
                <a:gridCol w="1532558"/>
                <a:gridCol w="1945629"/>
                <a:gridCol w="1375013"/>
                <a:gridCol w="1277032"/>
                <a:gridCol w="1532558"/>
                <a:gridCol w="1714641"/>
              </a:tblGrid>
              <a:tr h="51898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Districts</a:t>
                      </a:r>
                    </a:p>
                  </a:txBody>
                  <a:tcPr marL="5258" marR="5258" marT="4858"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Offices</a:t>
                      </a:r>
                    </a:p>
                  </a:txBody>
                  <a:tcPr marL="5258" marR="5258" marT="485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Establishment </a:t>
                      </a:r>
                    </a:p>
                  </a:txBody>
                  <a:tcPr marL="5258" marR="5258" marT="485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ZA" sz="1400" b="1" i="0" u="none" strike="noStrike" cap="none" normalizeH="0" baseline="0" dirty="0" smtClean="0">
                          <a:ln>
                            <a:noFill/>
                          </a:ln>
                          <a:solidFill>
                            <a:srgbClr val="000000"/>
                          </a:solidFill>
                          <a:effectLst/>
                          <a:latin typeface="Arial" charset="0"/>
                          <a:cs typeface="Arial" charset="0"/>
                        </a:rPr>
                        <a:t>Filled</a:t>
                      </a:r>
                    </a:p>
                  </a:txBody>
                  <a:tcPr marL="5258" marR="5258" marT="485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US" sz="1400" b="1" i="0" u="none" strike="noStrike" cap="none" normalizeH="0" baseline="0" dirty="0" smtClean="0">
                          <a:ln>
                            <a:noFill/>
                          </a:ln>
                          <a:solidFill>
                            <a:srgbClr val="000000"/>
                          </a:solidFill>
                          <a:effectLst/>
                          <a:latin typeface="Arial" charset="0"/>
                          <a:cs typeface="Arial" charset="0"/>
                        </a:rPr>
                        <a:t>Interns </a:t>
                      </a:r>
                      <a:endParaRPr kumimoji="0" lang="en-ZA" sz="1400" b="1" i="0" u="none" strike="noStrike" cap="none" normalizeH="0" baseline="0" dirty="0" smtClean="0">
                        <a:ln>
                          <a:noFill/>
                        </a:ln>
                        <a:solidFill>
                          <a:srgbClr val="000000"/>
                        </a:solidFill>
                        <a:effectLst/>
                        <a:latin typeface="Arial" charset="0"/>
                        <a:cs typeface="Arial" charset="0"/>
                      </a:endParaRPr>
                    </a:p>
                  </a:txBody>
                  <a:tcPr marL="5258" marR="5258" marT="485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ZA" sz="1400" b="1" i="0" u="none" strike="noStrike" cap="none" normalizeH="0" baseline="0" dirty="0" smtClean="0">
                          <a:ln>
                            <a:noFill/>
                          </a:ln>
                          <a:solidFill>
                            <a:srgbClr val="000000"/>
                          </a:solidFill>
                          <a:effectLst/>
                          <a:latin typeface="Arial" charset="0"/>
                          <a:cs typeface="Arial" charset="0"/>
                        </a:rPr>
                        <a:t>Funded &amp; Vacant</a:t>
                      </a:r>
                    </a:p>
                  </a:txBody>
                  <a:tcPr marL="5258" marR="5258" marT="485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26954">
                <a:tc rowSpan="13">
                  <a:txBody>
                    <a:bodyPr/>
                    <a:lstStyle/>
                    <a:p>
                      <a:pPr algn="l" fontAlgn="b"/>
                      <a:r>
                        <a:rPr lang="en-US" sz="1400" b="1" i="0" u="none" strike="noStrike" dirty="0" smtClean="0">
                          <a:solidFill>
                            <a:schemeClr val="tx1"/>
                          </a:solidFill>
                          <a:effectLst/>
                          <a:latin typeface="Arial"/>
                        </a:rPr>
                        <a:t>Nkangala</a:t>
                      </a:r>
                      <a:endParaRPr lang="en-US" sz="1400" b="1" i="0" u="none" strike="noStrike" dirty="0">
                        <a:solidFill>
                          <a:schemeClr val="tx1"/>
                        </a:solidFill>
                        <a:effectLst/>
                        <a:latin typeface="Arial"/>
                      </a:endParaRPr>
                    </a:p>
                  </a:txBody>
                  <a:tcPr marL="228600" marR="10321" marT="9531"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l" fontAlgn="b"/>
                      <a:r>
                        <a:rPr lang="en-US" sz="1400" b="0" i="0" u="none" strike="noStrike" dirty="0" err="1" smtClean="0">
                          <a:solidFill>
                            <a:schemeClr val="tx1"/>
                          </a:solidFill>
                          <a:effectLst/>
                          <a:latin typeface="Arial"/>
                        </a:rPr>
                        <a:t>DMO:Nkangala</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3</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3</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endParaRPr lang="en-US" sz="1400" b="0" i="0" u="none" strike="noStrike" baseline="0" dirty="0" smtClean="0">
                        <a:solidFill>
                          <a:schemeClr val="tx1"/>
                        </a:solidFill>
                        <a:effectLst/>
                        <a:latin typeface="Arial"/>
                      </a:endParaRPr>
                    </a:p>
                  </a:txBody>
                  <a:tcPr marL="10320" marR="10320" marT="95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baseline="0" dirty="0" smtClean="0">
                          <a:solidFill>
                            <a:schemeClr val="tx1"/>
                          </a:solidFill>
                          <a:effectLst/>
                          <a:latin typeface="Arial"/>
                        </a:rPr>
                        <a:t>0</a:t>
                      </a:r>
                    </a:p>
                  </a:txBody>
                  <a:tcPr marL="10320" marR="10320" marT="95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l" fontAlgn="b"/>
                      <a:r>
                        <a:rPr lang="en-US" sz="1400" b="0" i="0" u="none" strike="noStrike" dirty="0" smtClean="0">
                          <a:solidFill>
                            <a:schemeClr val="tx1"/>
                          </a:solidFill>
                          <a:effectLst/>
                          <a:latin typeface="Arial"/>
                        </a:rPr>
                        <a:t>Witbank</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47</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44</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8)</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6)</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7)</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a:rPr>
                        <a:t>Kriel</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a:rPr>
                        <a:t>Delmas</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7</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6</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10)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smtClean="0">
                          <a:solidFill>
                            <a:schemeClr val="tx1"/>
                          </a:solidFill>
                          <a:effectLst/>
                          <a:latin typeface="Arial"/>
                        </a:rPr>
                        <a:t>Belfast</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7</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5</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2 (Level 6)</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a:rPr>
                        <a:t>Kwa</a:t>
                      </a:r>
                      <a:r>
                        <a:rPr lang="en-US" sz="1400" b="0" i="0" u="none" strike="noStrike" dirty="0" smtClean="0">
                          <a:solidFill>
                            <a:schemeClr val="tx1"/>
                          </a:solidFill>
                          <a:effectLst/>
                          <a:latin typeface="Arial"/>
                        </a:rPr>
                        <a:t>-Mhlanga</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19</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19</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smtClean="0">
                          <a:solidFill>
                            <a:schemeClr val="tx1"/>
                          </a:solidFill>
                          <a:effectLst/>
                          <a:latin typeface="Arial"/>
                        </a:rPr>
                        <a:t>Middelburg</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smtClean="0">
                          <a:solidFill>
                            <a:schemeClr val="tx1"/>
                          </a:solidFill>
                          <a:effectLst/>
                          <a:latin typeface="Arial"/>
                        </a:rPr>
                        <a:t>Mkobola</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9</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10)</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6)</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a:rPr>
                        <a:t>Verena</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a:rPr>
                        <a:t>Siyabuswa</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14</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14</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a:rPr>
                        <a:t>Mbibane</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a:rPr>
                        <a:t>Mmamehlake</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98940">
                <a:tc vMerge="1">
                  <a:txBody>
                    <a:bodyPr/>
                    <a:lstStyle/>
                    <a:p>
                      <a:pPr algn="l" fontAlgn="b"/>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lvl="0" algn="l" fontAlgn="b"/>
                      <a:r>
                        <a:rPr lang="en-US" sz="1400" b="0" i="0" u="none" strike="noStrike" dirty="0" err="1" smtClean="0">
                          <a:solidFill>
                            <a:schemeClr val="tx1"/>
                          </a:solidFill>
                          <a:effectLst/>
                          <a:latin typeface="Arial"/>
                        </a:rPr>
                        <a:t>Marapyane</a:t>
                      </a:r>
                      <a:endParaRPr lang="en-US" sz="1400" b="0" i="0" u="none" strike="noStrike" dirty="0">
                        <a:solidFill>
                          <a:schemeClr val="tx1"/>
                        </a:solidFill>
                        <a:effectLst/>
                        <a:latin typeface="Arial"/>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r h="271924">
                <a:tc>
                  <a:txBody>
                    <a:bodyPr/>
                    <a:lstStyle/>
                    <a:p>
                      <a:pPr algn="l" fontAlgn="b"/>
                      <a:r>
                        <a:rPr lang="en-US" sz="1400" b="1" i="0" u="none" strike="noStrike" dirty="0" smtClean="0">
                          <a:solidFill>
                            <a:schemeClr val="tx1"/>
                          </a:solidFill>
                          <a:effectLst/>
                          <a:latin typeface="Arial"/>
                        </a:rPr>
                        <a:t>Sub Total</a:t>
                      </a:r>
                      <a:endParaRPr lang="en-US" sz="1400" b="1" i="0" u="none" strike="noStrike" dirty="0">
                        <a:solidFill>
                          <a:schemeClr val="tx1"/>
                        </a:solidFill>
                        <a:effectLst/>
                        <a:latin typeface="Arial"/>
                      </a:endParaRPr>
                    </a:p>
                  </a:txBody>
                  <a:tcPr marL="228600" marR="10321" marT="9531"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l" fontAlgn="b"/>
                      <a:endParaRPr lang="en-US" sz="1400" b="1" i="0" u="none" strike="noStrike" dirty="0">
                        <a:solidFill>
                          <a:schemeClr val="tx1"/>
                        </a:solidFill>
                        <a:effectLst/>
                        <a:latin typeface="Arial"/>
                      </a:endParaRPr>
                    </a:p>
                  </a:txBody>
                  <a:tcPr marL="10321"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137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129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44</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1470760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panose="020B0604020202020204" pitchFamily="34" charset="0"/>
                <a:cs typeface="Arial" panose="020B0604020202020204" pitchFamily="34" charset="0"/>
              </a:rPr>
              <a:t>CAPACITY LEVELS </a:t>
            </a:r>
          </a:p>
        </p:txBody>
      </p:sp>
      <p:graphicFrame>
        <p:nvGraphicFramePr>
          <p:cNvPr id="3" name="Table 2"/>
          <p:cNvGraphicFramePr>
            <a:graphicFrameLocks noGrp="1"/>
          </p:cNvGraphicFramePr>
          <p:nvPr>
            <p:extLst>
              <p:ext uri="{D42A27DB-BD31-4B8C-83A1-F6EECF244321}">
                <p14:modId xmlns:p14="http://schemas.microsoft.com/office/powerpoint/2010/main" val="608665984"/>
              </p:ext>
            </p:extLst>
          </p:nvPr>
        </p:nvGraphicFramePr>
        <p:xfrm>
          <a:off x="247651" y="782473"/>
          <a:ext cx="9245601" cy="4587342"/>
        </p:xfrm>
        <a:graphic>
          <a:graphicData uri="http://schemas.openxmlformats.org/drawingml/2006/table">
            <a:tbl>
              <a:tblPr/>
              <a:tblGrid>
                <a:gridCol w="1840212"/>
                <a:gridCol w="1830183"/>
                <a:gridCol w="1567218"/>
                <a:gridCol w="1153237"/>
                <a:gridCol w="887103"/>
                <a:gridCol w="1967648"/>
              </a:tblGrid>
              <a:tr h="51898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Districts</a:t>
                      </a:r>
                      <a:endParaRPr kumimoji="0" lang="en-ZA" sz="1400" b="1" i="0" u="none" strike="noStrike" cap="none" normalizeH="0" baseline="0" dirty="0" smtClean="0">
                        <a:ln>
                          <a:noFill/>
                        </a:ln>
                        <a:solidFill>
                          <a:srgbClr val="000000"/>
                        </a:solidFill>
                        <a:effectLst/>
                        <a:latin typeface="Arial" charset="0"/>
                        <a:cs typeface="Arial" charset="0"/>
                      </a:endParaRPr>
                    </a:p>
                  </a:txBody>
                  <a:tcPr marL="5258" marR="5258" marT="4858"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Offices</a:t>
                      </a:r>
                    </a:p>
                  </a:txBody>
                  <a:tcPr marL="5258" marR="5258" marT="485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Establishment </a:t>
                      </a:r>
                    </a:p>
                  </a:txBody>
                  <a:tcPr marL="5258" marR="5258" marT="485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ZA" sz="1400" b="1" i="0" u="none" strike="noStrike" cap="none" normalizeH="0" baseline="0" dirty="0" smtClean="0">
                          <a:ln>
                            <a:noFill/>
                          </a:ln>
                          <a:solidFill>
                            <a:srgbClr val="000000"/>
                          </a:solidFill>
                          <a:effectLst/>
                          <a:latin typeface="Arial" charset="0"/>
                          <a:cs typeface="Arial" charset="0"/>
                        </a:rPr>
                        <a:t>Filled</a:t>
                      </a:r>
                    </a:p>
                  </a:txBody>
                  <a:tcPr marL="5258" marR="5258" marT="485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US" sz="1400" b="1" i="0" u="none" strike="noStrike" cap="none" normalizeH="0" baseline="0" dirty="0" smtClean="0">
                          <a:ln>
                            <a:noFill/>
                          </a:ln>
                          <a:solidFill>
                            <a:srgbClr val="000000"/>
                          </a:solidFill>
                          <a:effectLst/>
                          <a:latin typeface="Arial" charset="0"/>
                          <a:cs typeface="Arial" charset="0"/>
                        </a:rPr>
                        <a:t>Interns </a:t>
                      </a:r>
                      <a:endParaRPr kumimoji="0" lang="en-ZA" sz="1400" b="1" i="0" u="none" strike="noStrike" cap="none" normalizeH="0" baseline="0" dirty="0" smtClean="0">
                        <a:ln>
                          <a:noFill/>
                        </a:ln>
                        <a:solidFill>
                          <a:srgbClr val="000000"/>
                        </a:solidFill>
                        <a:effectLst/>
                        <a:latin typeface="Arial" charset="0"/>
                        <a:cs typeface="Arial" charset="0"/>
                      </a:endParaRPr>
                    </a:p>
                  </a:txBody>
                  <a:tcPr marL="5258" marR="5258" marT="485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ZA" sz="1400" b="1" i="0" u="none" strike="noStrike" cap="none" normalizeH="0" baseline="0" dirty="0" smtClean="0">
                          <a:ln>
                            <a:noFill/>
                          </a:ln>
                          <a:solidFill>
                            <a:srgbClr val="000000"/>
                          </a:solidFill>
                          <a:effectLst/>
                          <a:latin typeface="Arial" charset="0"/>
                          <a:cs typeface="Arial" charset="0"/>
                        </a:rPr>
                        <a:t>Funded &amp; Vacant</a:t>
                      </a:r>
                    </a:p>
                  </a:txBody>
                  <a:tcPr marL="5258" marR="5258" marT="485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81466">
                <a:tc rowSpan="13">
                  <a:txBody>
                    <a:bodyPr/>
                    <a:lstStyle/>
                    <a:p>
                      <a:pPr algn="l" fontAlgn="b"/>
                      <a:r>
                        <a:rPr lang="en-US" sz="1400" b="1" i="0" u="none" strike="noStrike" dirty="0" smtClean="0">
                          <a:solidFill>
                            <a:srgbClr val="000000"/>
                          </a:solidFill>
                          <a:effectLst/>
                          <a:latin typeface="Arial"/>
                        </a:rPr>
                        <a:t>Gert</a:t>
                      </a:r>
                      <a:r>
                        <a:rPr lang="en-US" sz="1400" b="1" i="0" u="none" strike="noStrike" baseline="0" dirty="0" smtClean="0">
                          <a:solidFill>
                            <a:srgbClr val="000000"/>
                          </a:solidFill>
                          <a:effectLst/>
                          <a:latin typeface="Arial"/>
                        </a:rPr>
                        <a:t> Sibande</a:t>
                      </a:r>
                      <a:r>
                        <a:rPr lang="en-US" sz="1400" b="1" i="0" u="none" strike="noStrike" dirty="0" smtClean="0">
                          <a:solidFill>
                            <a:srgbClr val="000000"/>
                          </a:solidFill>
                          <a:effectLst/>
                          <a:latin typeface="Arial"/>
                        </a:rPr>
                        <a:t> District </a:t>
                      </a:r>
                      <a:endParaRPr lang="en-US" sz="1400" b="1" i="0" u="none" strike="noStrike" dirty="0">
                        <a:solidFill>
                          <a:srgbClr val="000000"/>
                        </a:solidFill>
                        <a:effectLst/>
                        <a:latin typeface="Arial"/>
                      </a:endParaRPr>
                    </a:p>
                  </a:txBody>
                  <a:tcPr marL="228600" marR="10321" marT="9531"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b"/>
                      <a:r>
                        <a:rPr lang="en-US" sz="1400" b="0" i="0" u="none" strike="noStrike" dirty="0" smtClean="0">
                          <a:solidFill>
                            <a:schemeClr val="tx1"/>
                          </a:solidFill>
                          <a:effectLst/>
                          <a:latin typeface="Arial" pitchFamily="34" charset="0"/>
                          <a:cs typeface="Arial" pitchFamily="34" charset="0"/>
                        </a:rPr>
                        <a:t>DMO: Gert</a:t>
                      </a:r>
                      <a:r>
                        <a:rPr lang="en-US" sz="1400" b="0" i="0" u="none" strike="noStrike" baseline="0" dirty="0" smtClean="0">
                          <a:solidFill>
                            <a:schemeClr val="tx1"/>
                          </a:solidFill>
                          <a:effectLst/>
                          <a:latin typeface="Arial" pitchFamily="34" charset="0"/>
                          <a:cs typeface="Arial" pitchFamily="34" charset="0"/>
                        </a:rPr>
                        <a:t> Sibande</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400" b="0" i="0" u="none" strike="noStrike" baseline="0" dirty="0" smtClean="0">
                        <a:solidFill>
                          <a:schemeClr val="tx1"/>
                        </a:solidFill>
                        <a:effectLst/>
                        <a:latin typeface="Arial"/>
                      </a:endParaRPr>
                    </a:p>
                  </a:txBody>
                  <a:tcPr marL="10320" marR="10320" marT="95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baseline="0" dirty="0" smtClean="0">
                          <a:solidFill>
                            <a:schemeClr val="tx1"/>
                          </a:solidFill>
                          <a:effectLst/>
                          <a:latin typeface="Arial"/>
                        </a:rPr>
                        <a:t>0</a:t>
                      </a:r>
                    </a:p>
                  </a:txBody>
                  <a:tcPr marL="10320" marR="10320" marT="95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1466">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b"/>
                      <a:r>
                        <a:rPr lang="en-US" sz="1400" b="0" i="0" u="none" strike="noStrike" dirty="0" smtClean="0">
                          <a:solidFill>
                            <a:schemeClr val="tx1"/>
                          </a:solidFill>
                          <a:effectLst/>
                          <a:latin typeface="Arial" pitchFamily="34" charset="0"/>
                          <a:cs typeface="Arial" pitchFamily="34" charset="0"/>
                        </a:rPr>
                        <a:t>Ermelo</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26</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25</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7)</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93293">
                <a:tc vMerge="1">
                  <a:txBody>
                    <a:bodyPr/>
                    <a:lstStyle/>
                    <a:p>
                      <a:endParaRPr lang="en-US"/>
                    </a:p>
                  </a:txBody>
                  <a:tcPr/>
                </a:tc>
                <a:tc>
                  <a:txBody>
                    <a:bodyPr/>
                    <a:lstStyle/>
                    <a:p>
                      <a:pPr algn="l" fontAlgn="b"/>
                      <a:r>
                        <a:rPr lang="en-US" sz="1400" b="0" i="0" u="none" strike="noStrike" dirty="0" smtClean="0">
                          <a:solidFill>
                            <a:schemeClr val="tx1"/>
                          </a:solidFill>
                          <a:effectLst/>
                          <a:latin typeface="Arial" pitchFamily="34" charset="0"/>
                          <a:cs typeface="Arial" pitchFamily="34" charset="0"/>
                        </a:rPr>
                        <a:t>Carolina</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4</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2 (Level 6)</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09062">
                <a:tc vMerge="1">
                  <a:txBody>
                    <a:bodyPr/>
                    <a:lstStyle/>
                    <a:p>
                      <a:endParaRPr lang="en-US"/>
                    </a:p>
                  </a:txBody>
                  <a:tcPr/>
                </a:tc>
                <a:tc>
                  <a:txBody>
                    <a:bodyPr/>
                    <a:lstStyle/>
                    <a:p>
                      <a:r>
                        <a:rPr lang="en-US" sz="1400" dirty="0" err="1" smtClean="0">
                          <a:latin typeface="Arial" pitchFamily="34" charset="0"/>
                          <a:cs typeface="Arial" pitchFamily="34" charset="0"/>
                        </a:rPr>
                        <a:t>Bethal</a:t>
                      </a:r>
                      <a:endParaRPr lang="en-US" sz="1400" dirty="0">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09</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FF0000"/>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8)</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2 (Level 7)</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26954">
                <a:tc vMerge="1">
                  <a:txBody>
                    <a:bodyPr/>
                    <a:lstStyle/>
                    <a:p>
                      <a:pPr algn="l" fontAlgn="b"/>
                      <a:endParaRPr lang="en-US" sz="1200" b="0" i="0" u="none" strike="noStrike" dirty="0">
                        <a:solidFill>
                          <a:srgbClr val="000000"/>
                        </a:solidFill>
                        <a:effectLst/>
                        <a:latin typeface="Arial"/>
                      </a:endParaRPr>
                    </a:p>
                  </a:txBody>
                  <a:tcPr marL="9527" marR="9527" marT="953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l" fontAlgn="b"/>
                      <a:r>
                        <a:rPr lang="en-US" sz="1400" b="0" i="0" u="none" strike="noStrike" dirty="0" err="1" smtClean="0">
                          <a:solidFill>
                            <a:schemeClr val="tx1"/>
                          </a:solidFill>
                          <a:effectLst/>
                          <a:latin typeface="Arial" pitchFamily="34" charset="0"/>
                          <a:cs typeface="Arial" pitchFamily="34" charset="0"/>
                        </a:rPr>
                        <a:t>Eerstehoek</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17</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b"/>
                      <a:r>
                        <a:rPr lang="en-US" sz="1400" b="0" i="0" u="none" strike="noStrike" dirty="0" smtClean="0">
                          <a:solidFill>
                            <a:schemeClr val="tx1"/>
                          </a:solidFill>
                          <a:effectLst/>
                          <a:latin typeface="Arial"/>
                        </a:rPr>
                        <a:t>17</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vMerge="1">
                  <a:txBody>
                    <a:bodyPr/>
                    <a:lstStyle/>
                    <a:p>
                      <a:endParaRPr lang="en-US"/>
                    </a:p>
                  </a:txBody>
                  <a:tcPr/>
                </a:tc>
                <a:tc>
                  <a:txBody>
                    <a:bodyPr/>
                    <a:lstStyle/>
                    <a:p>
                      <a:pPr algn="l" fontAlgn="b"/>
                      <a:r>
                        <a:rPr lang="en-US" sz="1400" b="0" i="0" u="none" strike="noStrike" dirty="0" err="1" smtClean="0">
                          <a:solidFill>
                            <a:schemeClr val="tx1"/>
                          </a:solidFill>
                          <a:effectLst/>
                          <a:latin typeface="Arial" pitchFamily="34" charset="0"/>
                          <a:cs typeface="Arial" pitchFamily="34" charset="0"/>
                        </a:rPr>
                        <a:t>Mpuluzi</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0</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 (Level 6)</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vMerge="1">
                  <a:txBody>
                    <a:bodyPr/>
                    <a:lstStyle/>
                    <a:p>
                      <a:pPr algn="l" fontAlgn="b"/>
                      <a:endParaRPr lang="en-US" sz="1200" b="0" i="0" u="none" strike="noStrike" dirty="0">
                        <a:solidFill>
                          <a:srgbClr val="000000"/>
                        </a:solidFill>
                        <a:effectLst/>
                        <a:latin typeface="Arial"/>
                      </a:endParaRPr>
                    </a:p>
                  </a:txBody>
                  <a:tcPr marL="9527" marR="9527" marT="953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l" fontAlgn="b"/>
                      <a:r>
                        <a:rPr lang="en-US" sz="1400" b="0" i="0" u="none" strike="noStrike" dirty="0" smtClean="0">
                          <a:solidFill>
                            <a:schemeClr val="tx1"/>
                          </a:solidFill>
                          <a:effectLst/>
                          <a:latin typeface="Arial" pitchFamily="34" charset="0"/>
                          <a:cs typeface="Arial" pitchFamily="34" charset="0"/>
                        </a:rPr>
                        <a:t>Piet Retief</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15</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15</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vMerge="1">
                  <a:txBody>
                    <a:bodyPr/>
                    <a:lstStyle/>
                    <a:p>
                      <a:pPr algn="l" fontAlgn="b"/>
                      <a:endParaRPr lang="en-US" sz="1200" b="0" i="0" u="none" strike="noStrike" dirty="0">
                        <a:solidFill>
                          <a:srgbClr val="000000"/>
                        </a:solidFill>
                        <a:effectLst/>
                        <a:latin typeface="Arial"/>
                      </a:endParaRPr>
                    </a:p>
                  </a:txBody>
                  <a:tcPr marL="9527" marR="9527" marT="953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l" fontAlgn="b"/>
                      <a:r>
                        <a:rPr lang="en-US" sz="1400" b="0" i="0" u="none" strike="noStrike" dirty="0" err="1" smtClean="0">
                          <a:solidFill>
                            <a:schemeClr val="tx1"/>
                          </a:solidFill>
                          <a:effectLst/>
                          <a:latin typeface="Arial" pitchFamily="34" charset="0"/>
                          <a:cs typeface="Arial" pitchFamily="34" charset="0"/>
                        </a:rPr>
                        <a:t>Secunda</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13</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13</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l" fontAlgn="b"/>
                      <a:endParaRPr lang="en-US" sz="1200" b="0" i="0" u="none" strike="noStrike" dirty="0">
                        <a:solidFill>
                          <a:srgbClr val="000000"/>
                        </a:solidFill>
                        <a:effectLst/>
                        <a:latin typeface="Arial"/>
                      </a:endParaRPr>
                    </a:p>
                  </a:txBody>
                  <a:tcPr marL="9527" marR="9527" marT="953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l" fontAlgn="b"/>
                      <a:r>
                        <a:rPr lang="en-US" sz="1400" b="0" i="0" u="none" strike="noStrike" dirty="0" smtClean="0">
                          <a:solidFill>
                            <a:schemeClr val="tx1"/>
                          </a:solidFill>
                          <a:effectLst/>
                          <a:latin typeface="Arial" pitchFamily="34" charset="0"/>
                          <a:cs typeface="Arial" pitchFamily="34" charset="0"/>
                        </a:rPr>
                        <a:t>Balfour</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l" fontAlgn="b"/>
                      <a:r>
                        <a:rPr lang="en-US" sz="1400" b="0" i="0" u="none" strike="noStrike" dirty="0" err="1" smtClean="0">
                          <a:solidFill>
                            <a:schemeClr val="tx1"/>
                          </a:solidFill>
                          <a:effectLst/>
                          <a:latin typeface="Arial" pitchFamily="34" charset="0"/>
                          <a:cs typeface="Arial" pitchFamily="34" charset="0"/>
                        </a:rPr>
                        <a:t>Tholulwazi</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2</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l" fontAlgn="b"/>
                      <a:r>
                        <a:rPr lang="en-US" sz="1400" b="0" i="0" u="none" strike="noStrike" dirty="0" smtClean="0">
                          <a:solidFill>
                            <a:schemeClr val="tx1"/>
                          </a:solidFill>
                          <a:effectLst/>
                          <a:latin typeface="Arial" pitchFamily="34" charset="0"/>
                          <a:cs typeface="Arial" pitchFamily="34" charset="0"/>
                        </a:rPr>
                        <a:t>Standerton</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8</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8</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l" fontAlgn="b"/>
                      <a:r>
                        <a:rPr lang="en-US" sz="1400" b="0" i="0" u="none" strike="noStrike" dirty="0" err="1" smtClean="0">
                          <a:solidFill>
                            <a:schemeClr val="tx1"/>
                          </a:solidFill>
                          <a:effectLst/>
                          <a:latin typeface="Arial" pitchFamily="34" charset="0"/>
                          <a:cs typeface="Arial" pitchFamily="34" charset="0"/>
                        </a:rPr>
                        <a:t>Thuthukani</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1</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vMerge="1">
                  <a:txBody>
                    <a:bodyPr/>
                    <a:lstStyle/>
                    <a:p>
                      <a:pPr algn="ctr" fontAlgn="b"/>
                      <a:endParaRPr lang="en-US" sz="1200" b="1" i="0" u="none" strike="noStrike" dirty="0">
                        <a:solidFill>
                          <a:srgbClr val="000000"/>
                        </a:solidFill>
                        <a:effectLst/>
                        <a:latin typeface="Arial"/>
                      </a:endParaRPr>
                    </a:p>
                  </a:txBody>
                  <a:tcPr marL="9527" marR="9527"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l" fontAlgn="b"/>
                      <a:r>
                        <a:rPr lang="en-US" sz="1400" b="0" i="0" u="none" strike="noStrike" dirty="0" err="1" smtClean="0">
                          <a:solidFill>
                            <a:schemeClr val="tx1"/>
                          </a:solidFill>
                          <a:effectLst/>
                          <a:latin typeface="Arial" pitchFamily="34" charset="0"/>
                          <a:cs typeface="Arial" pitchFamily="34" charset="0"/>
                        </a:rPr>
                        <a:t>Volksrust</a:t>
                      </a:r>
                      <a:endParaRPr lang="en-US" sz="1400" b="0" i="0" u="none" strike="noStrike" dirty="0">
                        <a:solidFill>
                          <a:schemeClr val="tx1"/>
                        </a:solidFill>
                        <a:effectLst/>
                        <a:latin typeface="Arial" pitchFamily="34" charset="0"/>
                        <a:cs typeface="Arial" pitchFamily="34" charset="0"/>
                      </a:endParaRPr>
                    </a:p>
                  </a:txBody>
                  <a:tcPr marL="228600"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7</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a:rPr>
                        <a:t>7</a:t>
                      </a:r>
                      <a:endParaRPr lang="en-US" sz="1400" b="0" i="0" u="none" strike="noStrike" dirty="0">
                        <a:solidFill>
                          <a:schemeClr val="tx1"/>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a:t>
                      </a:r>
                    </a:p>
                  </a:txBody>
                  <a:tcPr marL="10318" marR="10318" marT="953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r h="271924">
                <a:tc>
                  <a:txBody>
                    <a:bodyPr/>
                    <a:lstStyle/>
                    <a:p>
                      <a:pPr algn="l" fontAlgn="b"/>
                      <a:r>
                        <a:rPr lang="en-US" sz="1400" b="1" i="0" u="none" strike="noStrike" dirty="0" smtClean="0">
                          <a:solidFill>
                            <a:srgbClr val="000000"/>
                          </a:solidFill>
                          <a:effectLst/>
                          <a:latin typeface="Arial"/>
                        </a:rPr>
                        <a:t>Sub Total</a:t>
                      </a:r>
                      <a:endParaRPr lang="en-US" sz="1400" b="1" i="0" u="none" strike="noStrike" dirty="0">
                        <a:solidFill>
                          <a:srgbClr val="000000"/>
                        </a:solidFill>
                        <a:effectLst/>
                        <a:latin typeface="Arial"/>
                      </a:endParaRPr>
                    </a:p>
                  </a:txBody>
                  <a:tcPr marL="228600" marR="10321" marT="9531"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l" fontAlgn="b"/>
                      <a:endParaRPr lang="en-US" sz="1400" b="1" i="0" u="none" strike="noStrike" dirty="0">
                        <a:solidFill>
                          <a:schemeClr val="tx1"/>
                        </a:solidFill>
                        <a:effectLst/>
                        <a:latin typeface="Arial"/>
                      </a:endParaRPr>
                    </a:p>
                  </a:txBody>
                  <a:tcPr marL="10321"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109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102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rtl="0" fontAlgn="b"/>
                      <a:r>
                        <a:rPr lang="en-US" sz="1400" b="1" i="0" u="none" strike="noStrike" dirty="0">
                          <a:solidFill>
                            <a:schemeClr val="tx1"/>
                          </a:solidFill>
                          <a:effectLst/>
                          <a:latin typeface="Arial"/>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271924">
                <a:tc>
                  <a:txBody>
                    <a:bodyPr/>
                    <a:lstStyle/>
                    <a:p>
                      <a:pPr algn="ctr" fontAlgn="b"/>
                      <a:r>
                        <a:rPr lang="en-US" sz="1600" b="1" i="0" u="none" strike="noStrike" dirty="0" smtClean="0">
                          <a:solidFill>
                            <a:srgbClr val="000000"/>
                          </a:solidFill>
                          <a:effectLst/>
                          <a:latin typeface="Arial"/>
                        </a:rPr>
                        <a:t>Provincial</a:t>
                      </a:r>
                      <a:r>
                        <a:rPr lang="en-US" sz="1600" b="1" i="0" u="none" strike="noStrike" baseline="0" dirty="0" smtClean="0">
                          <a:solidFill>
                            <a:srgbClr val="000000"/>
                          </a:solidFill>
                          <a:effectLst/>
                          <a:latin typeface="Arial"/>
                        </a:rPr>
                        <a:t> Total</a:t>
                      </a:r>
                      <a:endParaRPr lang="en-US" sz="1600" b="1" i="0" u="none" strike="noStrike" dirty="0">
                        <a:solidFill>
                          <a:srgbClr val="000000"/>
                        </a:solidFill>
                        <a:effectLst/>
                        <a:latin typeface="Arial"/>
                      </a:endParaRPr>
                    </a:p>
                  </a:txBody>
                  <a:tcPr marL="10321" marR="10321" marT="9531"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l" fontAlgn="b"/>
                      <a:endParaRPr lang="en-US" sz="1600" b="1" i="0" u="none" strike="noStrike" dirty="0">
                        <a:solidFill>
                          <a:schemeClr val="tx1"/>
                        </a:solidFill>
                        <a:effectLst/>
                        <a:latin typeface="Arial"/>
                      </a:endParaRPr>
                    </a:p>
                  </a:txBody>
                  <a:tcPr marL="10321" marR="10321" marT="9531"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rtl="0" fontAlgn="b"/>
                      <a:r>
                        <a:rPr lang="en-US" sz="1400" b="1" i="0" u="none" strike="noStrike" dirty="0">
                          <a:solidFill>
                            <a:schemeClr val="tx1"/>
                          </a:solidFill>
                          <a:effectLst/>
                          <a:latin typeface="Arial"/>
                        </a:rPr>
                        <a:t>469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rtl="0" fontAlgn="b"/>
                      <a:r>
                        <a:rPr lang="en-US" sz="1400" b="1" i="0" u="none" strike="noStrike" dirty="0">
                          <a:solidFill>
                            <a:schemeClr val="tx1"/>
                          </a:solidFill>
                          <a:effectLst/>
                          <a:latin typeface="Arial"/>
                        </a:rPr>
                        <a:t>449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rtl="0" fontAlgn="b"/>
                      <a:r>
                        <a:rPr lang="en-US" sz="1400" b="1" i="0" u="none" strike="noStrike" dirty="0">
                          <a:solidFill>
                            <a:schemeClr val="tx1"/>
                          </a:solidFill>
                          <a:effectLst/>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rtl="0" fontAlgn="b"/>
                      <a:r>
                        <a:rPr lang="en-US" sz="1400" b="1" i="0" u="none" strike="noStrike" dirty="0" smtClean="0">
                          <a:solidFill>
                            <a:schemeClr val="tx1"/>
                          </a:solidFill>
                          <a:effectLst/>
                          <a:latin typeface="Arial"/>
                        </a:rPr>
                        <a:t>20</a:t>
                      </a:r>
                    </a:p>
                    <a:p>
                      <a:pPr algn="ctr" rtl="0" fontAlgn="b"/>
                      <a:r>
                        <a:rPr lang="en-US" sz="1400" b="1" i="0" u="none" strike="noStrike" dirty="0" smtClean="0">
                          <a:solidFill>
                            <a:schemeClr val="tx1"/>
                          </a:solidFill>
                          <a:effectLst/>
                          <a:latin typeface="Arial"/>
                        </a:rPr>
                        <a:t>2 Interns</a:t>
                      </a:r>
                      <a:endParaRPr lang="en-US" sz="1400" b="1" i="0" u="none" strike="noStrike" dirty="0">
                        <a:solidFill>
                          <a:schemeClr val="tx1"/>
                        </a:solidFill>
                        <a:effectLst/>
                        <a:latin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45</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2351315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panose="020B0604020202020204" pitchFamily="34" charset="0"/>
                <a:cs typeface="Arial" panose="020B0604020202020204" pitchFamily="34" charset="0"/>
              </a:rPr>
              <a:t>CAPACITY LEVELS </a:t>
            </a:r>
          </a:p>
        </p:txBody>
      </p:sp>
      <p:graphicFrame>
        <p:nvGraphicFramePr>
          <p:cNvPr id="4" name="Table 3"/>
          <p:cNvGraphicFramePr>
            <a:graphicFrameLocks noGrp="1"/>
          </p:cNvGraphicFramePr>
          <p:nvPr>
            <p:extLst>
              <p:ext uri="{D42A27DB-BD31-4B8C-83A1-F6EECF244321}">
                <p14:modId xmlns:p14="http://schemas.microsoft.com/office/powerpoint/2010/main" val="1676486208"/>
              </p:ext>
            </p:extLst>
          </p:nvPr>
        </p:nvGraphicFramePr>
        <p:xfrm>
          <a:off x="247651" y="915253"/>
          <a:ext cx="9451976" cy="3657600"/>
        </p:xfrm>
        <a:graphic>
          <a:graphicData uri="http://schemas.openxmlformats.org/drawingml/2006/table">
            <a:tbl>
              <a:tblPr/>
              <a:tblGrid>
                <a:gridCol w="3045026"/>
                <a:gridCol w="1997866"/>
                <a:gridCol w="2273433"/>
                <a:gridCol w="2135651"/>
              </a:tblGrid>
              <a:tr h="457200">
                <a:tc gridSpan="4">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pitchFamily="34" charset="0"/>
                          <a:cs typeface="Arial" pitchFamily="34" charset="0"/>
                        </a:rPr>
                        <a:t>SUMMARY OF PROVINCE (as at 31 July 2017)</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defRPr/>
                      </a:pPr>
                      <a:endParaRPr kumimoji="0" lang="en-ZA" sz="1200" b="1" i="0" u="none" strike="noStrike" cap="none" normalizeH="0" baseline="0" dirty="0" smtClean="0">
                        <a:ln>
                          <a:noFill/>
                        </a:ln>
                        <a:solidFill>
                          <a:srgbClr val="000000"/>
                        </a:solidFill>
                        <a:effectLst/>
                        <a:latin typeface="Arial" charset="0"/>
                        <a:cs typeface="Arial" charset="0"/>
                      </a:endParaRPr>
                    </a:p>
                  </a:txBody>
                  <a:tcPr marL="4854" marR="4854" marT="4853"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Arial" charset="0"/>
                        <a:cs typeface="Arial" charset="0"/>
                      </a:endParaRPr>
                    </a:p>
                  </a:txBody>
                  <a:tcPr marL="4854" marR="4854" marT="4853"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en-ZA" sz="1200" b="1" i="0" u="none" strike="noStrike" cap="none" normalizeH="0" baseline="0" dirty="0" smtClean="0">
                        <a:ln>
                          <a:noFill/>
                        </a:ln>
                        <a:solidFill>
                          <a:srgbClr val="000000"/>
                        </a:solidFill>
                        <a:effectLst/>
                        <a:latin typeface="Arial" charset="0"/>
                        <a:cs typeface="Arial" charset="0"/>
                      </a:endParaRPr>
                    </a:p>
                  </a:txBody>
                  <a:tcPr marL="4854" marR="4854" marT="4853"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pitchFamily="34" charset="0"/>
                          <a:cs typeface="Arial" pitchFamily="34" charset="0"/>
                        </a:rPr>
                        <a:t>Area</a:t>
                      </a:r>
                    </a:p>
                  </a:txBody>
                  <a:tcPr marL="5258" marR="5258" marT="4852"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Establishment</a:t>
                      </a:r>
                      <a:endParaRPr kumimoji="0" lang="en-ZA" sz="1400" b="1" i="0" u="none" strike="noStrike" cap="none" normalizeH="0" baseline="0" dirty="0" smtClean="0">
                        <a:ln>
                          <a:noFill/>
                        </a:ln>
                        <a:solidFill>
                          <a:schemeClr val="tx1"/>
                        </a:solidFill>
                        <a:effectLst/>
                        <a:latin typeface="Arial" pitchFamily="34" charset="0"/>
                        <a:cs typeface="Arial" pitchFamily="34" charset="0"/>
                      </a:endParaRPr>
                    </a:p>
                  </a:txBody>
                  <a:tcPr marL="5258" marR="5258" marT="4852"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pitchFamily="34" charset="0"/>
                          <a:cs typeface="Arial" pitchFamily="34" charset="0"/>
                        </a:rPr>
                        <a:t>Filled</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pitchFamily="34" charset="0"/>
                          <a:cs typeface="Arial" pitchFamily="34" charset="0"/>
                        </a:rPr>
                        <a:t>Vacant</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572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Civic Affairs</a:t>
                      </a:r>
                    </a:p>
                  </a:txBody>
                  <a:tcPr marL="228600" marR="5258" marT="4852"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337</a:t>
                      </a:r>
                    </a:p>
                  </a:txBody>
                  <a:tcPr marL="5258" marR="5258" marT="4852"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320</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17</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Immigration Inspectorate</a:t>
                      </a:r>
                    </a:p>
                  </a:txBody>
                  <a:tcPr marL="228600" marR="5258" marT="4852"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74</a:t>
                      </a:r>
                    </a:p>
                  </a:txBody>
                  <a:tcPr marL="5258" marR="5258" marT="4852"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72</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2</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DMO</a:t>
                      </a:r>
                      <a:r>
                        <a:rPr kumimoji="0" lang="en-US" sz="1400" b="0" i="0" u="none" strike="noStrike" cap="none" normalizeH="0" baseline="0" dirty="0" smtClean="0">
                          <a:ln>
                            <a:noFill/>
                          </a:ln>
                          <a:solidFill>
                            <a:schemeClr val="tx1"/>
                          </a:solidFill>
                          <a:effectLst/>
                          <a:latin typeface="Arial" pitchFamily="34" charset="0"/>
                          <a:cs typeface="Arial" pitchFamily="34" charset="0"/>
                        </a:rPr>
                        <a:t> Structure</a:t>
                      </a: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228600" marR="5258" marT="4852"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10</a:t>
                      </a:r>
                    </a:p>
                  </a:txBody>
                  <a:tcPr marL="5258" marR="5258" marT="4852"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10</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0</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Support Services</a:t>
                      </a:r>
                    </a:p>
                  </a:txBody>
                  <a:tcPr marL="228600" marR="5258" marT="4852"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48</a:t>
                      </a:r>
                    </a:p>
                  </a:txBody>
                  <a:tcPr marL="5258" marR="5258" marT="4852"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47</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1</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Interns</a:t>
                      </a:r>
                    </a:p>
                  </a:txBody>
                  <a:tcPr marL="228600" marR="5258" marT="4852"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14</a:t>
                      </a:r>
                    </a:p>
                  </a:txBody>
                  <a:tcPr marL="5258" marR="5258" marT="4852"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12</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2</a:t>
                      </a:r>
                    </a:p>
                  </a:txBody>
                  <a:tcPr marL="5258" marR="5258" marT="485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r>
              <a:tr h="4572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chemeClr val="tx1"/>
                          </a:solidFill>
                          <a:effectLst/>
                          <a:latin typeface="Arial" pitchFamily="34" charset="0"/>
                          <a:cs typeface="Arial" pitchFamily="34" charset="0"/>
                        </a:rPr>
                        <a:t>Total</a:t>
                      </a:r>
                    </a:p>
                  </a:txBody>
                  <a:tcPr marL="228600" marR="5258" marT="4852"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0A0A0">
                        <a:lumMod val="60000"/>
                        <a:lumOff val="40000"/>
                      </a:srgbClr>
                    </a:solidFill>
                  </a:tcPr>
                </a:tc>
                <a:tc>
                  <a:txBody>
                    <a:bodyPr/>
                    <a:lstStyle/>
                    <a:p>
                      <a:pPr algn="ctr" fontAlgn="b"/>
                      <a:r>
                        <a:rPr lang="en-US" sz="1400" b="0" i="0" u="none" strike="noStrike" dirty="0">
                          <a:solidFill>
                            <a:srgbClr val="000000"/>
                          </a:solidFill>
                          <a:effectLst/>
                          <a:latin typeface="Arial"/>
                        </a:rPr>
                        <a:t>483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0A0A0">
                        <a:lumMod val="60000"/>
                        <a:lumOff val="40000"/>
                      </a:srgbClr>
                    </a:solidFill>
                  </a:tcPr>
                </a:tc>
                <a:tc>
                  <a:txBody>
                    <a:bodyPr/>
                    <a:lstStyle/>
                    <a:p>
                      <a:pPr algn="ctr" fontAlgn="b"/>
                      <a:r>
                        <a:rPr lang="en-US" sz="1400" b="0" i="0" u="none" strike="noStrike" dirty="0">
                          <a:solidFill>
                            <a:srgbClr val="000000"/>
                          </a:solidFill>
                          <a:effectLst/>
                          <a:latin typeface="Arial"/>
                        </a:rPr>
                        <a:t>461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0A0A0">
                        <a:lumMod val="60000"/>
                        <a:lumOff val="40000"/>
                      </a:srgbClr>
                    </a:solidFill>
                  </a:tcPr>
                </a:tc>
                <a:tc>
                  <a:txBody>
                    <a:bodyPr/>
                    <a:lstStyle/>
                    <a:p>
                      <a:pPr algn="ctr" fontAlgn="b"/>
                      <a:r>
                        <a:rPr lang="en-US" sz="1400" b="0" i="0" u="none" strike="noStrike" dirty="0">
                          <a:solidFill>
                            <a:srgbClr val="000000"/>
                          </a:solidFill>
                          <a:effectLst/>
                          <a:latin typeface="Arial"/>
                        </a:rPr>
                        <a:t>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0A0A0">
                        <a:lumMod val="60000"/>
                        <a:lumOff val="40000"/>
                      </a:srgbClr>
                    </a:solid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46</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4621769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panose="020B0604020202020204" pitchFamily="34" charset="0"/>
                <a:cs typeface="Arial" panose="020B0604020202020204" pitchFamily="34" charset="0"/>
              </a:rPr>
              <a:t>DETAILS OF ADVERTISED POSTS </a:t>
            </a:r>
          </a:p>
        </p:txBody>
      </p:sp>
      <p:graphicFrame>
        <p:nvGraphicFramePr>
          <p:cNvPr id="3" name="Table 2"/>
          <p:cNvGraphicFramePr>
            <a:graphicFrameLocks noGrp="1"/>
          </p:cNvGraphicFramePr>
          <p:nvPr>
            <p:extLst>
              <p:ext uri="{D42A27DB-BD31-4B8C-83A1-F6EECF244321}">
                <p14:modId xmlns:p14="http://schemas.microsoft.com/office/powerpoint/2010/main" val="4245696930"/>
              </p:ext>
            </p:extLst>
          </p:nvPr>
        </p:nvGraphicFramePr>
        <p:xfrm>
          <a:off x="118280" y="918949"/>
          <a:ext cx="9654656" cy="4630032"/>
        </p:xfrm>
        <a:graphic>
          <a:graphicData uri="http://schemas.openxmlformats.org/drawingml/2006/table">
            <a:tbl>
              <a:tblPr/>
              <a:tblGrid>
                <a:gridCol w="1577864"/>
                <a:gridCol w="2003147"/>
                <a:gridCol w="1415663"/>
                <a:gridCol w="1314786"/>
                <a:gridCol w="1577864"/>
                <a:gridCol w="1765332"/>
              </a:tblGrid>
              <a:tr h="5189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Post</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n-GB" sz="1400" b="1" i="0" u="none" strike="noStrike" cap="none" normalizeH="0" baseline="0" dirty="0" smtClean="0">
                          <a:ln>
                            <a:noFill/>
                          </a:ln>
                          <a:solidFill>
                            <a:schemeClr val="tx1"/>
                          </a:solidFill>
                          <a:effectLst/>
                          <a:latin typeface="Arial" pitchFamily="34" charset="0"/>
                          <a:cs typeface="Arial" pitchFamily="34" charset="0"/>
                        </a:rPr>
                        <a:t>Date advertised</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Circular</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Short listed</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Interviewed</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Offer letter issued</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(Y / N)</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81466">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lang="en-US" sz="1400" baseline="0" dirty="0" smtClean="0">
                          <a:latin typeface="Arial" pitchFamily="34" charset="0"/>
                          <a:cs typeface="Arial" pitchFamily="34" charset="0"/>
                        </a:rPr>
                        <a:t>Chief Administration Clerk (</a:t>
                      </a:r>
                      <a:r>
                        <a:rPr lang="en-US" sz="1400" baseline="0" dirty="0" err="1" smtClean="0">
                          <a:latin typeface="Arial" pitchFamily="34" charset="0"/>
                          <a:cs typeface="Arial" pitchFamily="34" charset="0"/>
                        </a:rPr>
                        <a:t>Bethal</a:t>
                      </a:r>
                      <a:r>
                        <a:rPr lang="en-US" sz="1400" baseline="0" dirty="0" smtClean="0">
                          <a:latin typeface="Arial" pitchFamily="34" charset="0"/>
                          <a:cs typeface="Arial" pitchFamily="34" charset="0"/>
                        </a:rPr>
                        <a:t>)</a:t>
                      </a:r>
                      <a:endParaRPr lang="en-US" sz="1400" dirty="0" smtClean="0">
                        <a:latin typeface="Arial" pitchFamily="34" charset="0"/>
                        <a:cs typeface="Arial" pitchFamily="34" charset="0"/>
                      </a:endParaRP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 March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HRMC 21/17/7L</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10 May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13 June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No, awaiting HO to give go ahead with extending of letters </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1466">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lang="en-US" sz="1400" baseline="0" dirty="0" smtClean="0">
                          <a:latin typeface="Arial" pitchFamily="34" charset="0"/>
                          <a:cs typeface="Arial" pitchFamily="34" charset="0"/>
                        </a:rPr>
                        <a:t>Administration Clerk (</a:t>
                      </a:r>
                      <a:r>
                        <a:rPr lang="en-US" sz="1400" baseline="0" dirty="0" err="1" smtClean="0">
                          <a:latin typeface="Arial" pitchFamily="34" charset="0"/>
                          <a:cs typeface="Arial" pitchFamily="34" charset="0"/>
                        </a:rPr>
                        <a:t>Mpuluzi</a:t>
                      </a:r>
                      <a:r>
                        <a:rPr lang="en-US" sz="1400" baseline="0" dirty="0" smtClean="0">
                          <a:latin typeface="Arial" pitchFamily="34" charset="0"/>
                          <a:cs typeface="Arial" pitchFamily="34" charset="0"/>
                        </a:rPr>
                        <a:t>)</a:t>
                      </a:r>
                      <a:endParaRPr lang="en-US" sz="1400" dirty="0" smtClean="0">
                        <a:latin typeface="Arial" pitchFamily="34" charset="0"/>
                        <a:cs typeface="Arial" pitchFamily="34" charset="0"/>
                      </a:endParaRP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 March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HRMC 21/17/9NN</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11 May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15 June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No, awaiting HO to give go ahead with extending of letters </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93293">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lang="en-US" sz="1400" dirty="0" smtClean="0">
                          <a:latin typeface="Arial" pitchFamily="34" charset="0"/>
                          <a:cs typeface="Arial" pitchFamily="34" charset="0"/>
                        </a:rPr>
                        <a:t>Administration</a:t>
                      </a:r>
                      <a:r>
                        <a:rPr lang="en-US" sz="1400" baseline="0" dirty="0" smtClean="0">
                          <a:latin typeface="Arial" pitchFamily="34" charset="0"/>
                          <a:cs typeface="Arial" pitchFamily="34" charset="0"/>
                        </a:rPr>
                        <a:t> Clerk</a:t>
                      </a:r>
                      <a:r>
                        <a:rPr lang="en-US" sz="1400" dirty="0" smtClean="0">
                          <a:latin typeface="Arial" pitchFamily="34" charset="0"/>
                          <a:cs typeface="Arial" pitchFamily="34" charset="0"/>
                        </a:rPr>
                        <a:t> (Witbank)</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11 July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HRMC 47/17/16t</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Capturing of applications</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Capturing of applications </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lang="en-US" sz="1400" dirty="0" smtClean="0">
                          <a:latin typeface="Arial" pitchFamily="34" charset="0"/>
                          <a:cs typeface="Arial" pitchFamily="34" charset="0"/>
                        </a:rPr>
                        <a:t>Senior Administrative Officer (Witbank)</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 March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kumimoji="0" lang="en-US" sz="1400" b="0" i="0" u="none" strike="noStrike" cap="none" normalizeH="0" baseline="0" dirty="0" smtClean="0">
                          <a:ln>
                            <a:noFill/>
                          </a:ln>
                          <a:solidFill>
                            <a:schemeClr val="tx1"/>
                          </a:solidFill>
                          <a:effectLst/>
                          <a:latin typeface="Arial" pitchFamily="34" charset="0"/>
                          <a:cs typeface="Arial" pitchFamily="34" charset="0"/>
                        </a:rPr>
                        <a:t>HRMC 21/17/4B</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kumimoji="0" lang="en-US" sz="1400" b="0" i="0" u="none" strike="noStrike" cap="none" normalizeH="0" baseline="0" dirty="0" smtClean="0">
                          <a:ln>
                            <a:noFill/>
                          </a:ln>
                          <a:solidFill>
                            <a:schemeClr val="tx1"/>
                          </a:solidFill>
                          <a:effectLst/>
                          <a:latin typeface="Arial" pitchFamily="34" charset="0"/>
                          <a:cs typeface="Arial" pitchFamily="34" charset="0"/>
                        </a:rPr>
                        <a:t>Awaiting re-advertising </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kumimoji="0" lang="en-US" sz="1400" b="0" i="0" u="none" strike="noStrike" cap="none" normalizeH="0" baseline="0" dirty="0" smtClean="0">
                          <a:ln>
                            <a:noFill/>
                          </a:ln>
                          <a:solidFill>
                            <a:schemeClr val="tx1"/>
                          </a:solidFill>
                          <a:effectLst/>
                          <a:latin typeface="Arial" pitchFamily="34" charset="0"/>
                          <a:cs typeface="Arial" pitchFamily="34" charset="0"/>
                        </a:rPr>
                        <a:t>Awaiting re-advertising </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N/A</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lang="en-US" sz="1400" baseline="0" dirty="0" smtClean="0">
                          <a:latin typeface="Arial" pitchFamily="34" charset="0"/>
                          <a:cs typeface="Arial" pitchFamily="34" charset="0"/>
                        </a:rPr>
                        <a:t>ASD</a:t>
                      </a:r>
                    </a:p>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lang="en-US" sz="1400" baseline="0" dirty="0" smtClean="0">
                          <a:latin typeface="Arial" pitchFamily="34" charset="0"/>
                          <a:cs typeface="Arial" pitchFamily="34" charset="0"/>
                        </a:rPr>
                        <a:t>Local Office Manager   (</a:t>
                      </a:r>
                      <a:r>
                        <a:rPr lang="en-US" sz="1400" baseline="0" dirty="0" err="1" smtClean="0">
                          <a:latin typeface="Arial" pitchFamily="34" charset="0"/>
                          <a:cs typeface="Arial" pitchFamily="34" charset="0"/>
                        </a:rPr>
                        <a:t>Malelane</a:t>
                      </a:r>
                      <a:r>
                        <a:rPr lang="en-US" sz="1400" baseline="0" dirty="0" smtClean="0">
                          <a:latin typeface="Arial" pitchFamily="34" charset="0"/>
                          <a:cs typeface="Arial" pitchFamily="34" charset="0"/>
                        </a:rPr>
                        <a:t>)</a:t>
                      </a:r>
                      <a:endParaRPr lang="en-US" sz="1400" dirty="0" smtClean="0">
                        <a:latin typeface="Arial" pitchFamily="34" charset="0"/>
                        <a:cs typeface="Arial" pitchFamily="34" charset="0"/>
                      </a:endParaRP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 March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HRMC 21/17/1o</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12 May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05 June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No, awaiting HO to give go ahead with extending of letters </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lang="en-US" sz="1400" dirty="0" smtClean="0">
                          <a:latin typeface="Arial" pitchFamily="34" charset="0"/>
                          <a:cs typeface="Arial" pitchFamily="34" charset="0"/>
                        </a:rPr>
                        <a:t>ASD</a:t>
                      </a:r>
                    </a:p>
                    <a:p>
                      <a:pPr marL="0" marR="0" lvl="0" indent="0" algn="l" defTabSz="914400" rtl="0" eaLnBrk="1" fontAlgn="b" latinLnBrk="0" hangingPunct="1">
                        <a:lnSpc>
                          <a:spcPct val="100000"/>
                        </a:lnSpc>
                        <a:spcBef>
                          <a:spcPct val="0"/>
                        </a:spcBef>
                        <a:spcAft>
                          <a:spcPct val="0"/>
                        </a:spcAft>
                        <a:buClrTx/>
                        <a:buSzTx/>
                        <a:buFont typeface="Arial" pitchFamily="34" charset="0"/>
                        <a:buNone/>
                        <a:tabLst/>
                        <a:defRPr/>
                      </a:pPr>
                      <a:r>
                        <a:rPr lang="en-US" sz="1400" dirty="0" smtClean="0">
                          <a:latin typeface="Arial" pitchFamily="34" charset="0"/>
                          <a:cs typeface="Arial" pitchFamily="34" charset="0"/>
                        </a:rPr>
                        <a:t>Local</a:t>
                      </a:r>
                      <a:r>
                        <a:rPr lang="en-US" sz="1400" baseline="0" dirty="0" smtClean="0">
                          <a:latin typeface="Arial" pitchFamily="34" charset="0"/>
                          <a:cs typeface="Arial" pitchFamily="34" charset="0"/>
                        </a:rPr>
                        <a:t> Office Manager  </a:t>
                      </a:r>
                      <a:r>
                        <a:rPr lang="en-US" sz="1400" dirty="0" smtClean="0">
                          <a:latin typeface="Arial" pitchFamily="34" charset="0"/>
                          <a:cs typeface="Arial" pitchFamily="34" charset="0"/>
                        </a:rPr>
                        <a:t>(Mkobola)</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 March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HRMC 21/17/1P</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12 May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07 June 2017</a:t>
                      </a: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No, awaiting HO to give go ahead with extending of letters </a:t>
                      </a:r>
                    </a:p>
                    <a:p>
                      <a:pPr marL="0" marR="0" lvl="0" indent="0" algn="l" defTabSz="914400" rtl="0" eaLnBrk="1" fontAlgn="b" latinLnBrk="0" hangingPunct="1">
                        <a:lnSpc>
                          <a:spcPct val="100000"/>
                        </a:lnSpc>
                        <a:spcBef>
                          <a:spcPct val="0"/>
                        </a:spcBef>
                        <a:spcAft>
                          <a:spcPct val="0"/>
                        </a:spcAft>
                        <a:buClrTx/>
                        <a:buSzTx/>
                        <a:buFont typeface="Arial" pitchFamily="34" charset="0"/>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97500" marR="97500" marT="95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47</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8255399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panose="020B0604020202020204" pitchFamily="34" charset="0"/>
                <a:cs typeface="Arial" panose="020B0604020202020204" pitchFamily="34" charset="0"/>
              </a:rPr>
              <a:t>DETAILS OF ADVERTISED POSTS </a:t>
            </a:r>
          </a:p>
        </p:txBody>
      </p:sp>
      <p:graphicFrame>
        <p:nvGraphicFramePr>
          <p:cNvPr id="3" name="Table 2"/>
          <p:cNvGraphicFramePr>
            <a:graphicFrameLocks noGrp="1"/>
          </p:cNvGraphicFramePr>
          <p:nvPr>
            <p:extLst>
              <p:ext uri="{D42A27DB-BD31-4B8C-83A1-F6EECF244321}">
                <p14:modId xmlns:p14="http://schemas.microsoft.com/office/powerpoint/2010/main" val="912801149"/>
              </p:ext>
            </p:extLst>
          </p:nvPr>
        </p:nvGraphicFramePr>
        <p:xfrm>
          <a:off x="247652" y="495868"/>
          <a:ext cx="9377431" cy="4389948"/>
        </p:xfrm>
        <a:graphic>
          <a:graphicData uri="http://schemas.openxmlformats.org/drawingml/2006/table">
            <a:tbl>
              <a:tblPr/>
              <a:tblGrid>
                <a:gridCol w="1532558"/>
                <a:gridCol w="1945629"/>
                <a:gridCol w="1375013"/>
                <a:gridCol w="1277032"/>
                <a:gridCol w="1532558"/>
                <a:gridCol w="1714641"/>
              </a:tblGrid>
              <a:tr h="5189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Post</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n-GB" sz="1400" b="1" i="0" u="none" strike="noStrike" cap="none" normalizeH="0" baseline="0" dirty="0" smtClean="0">
                          <a:ln>
                            <a:noFill/>
                          </a:ln>
                          <a:solidFill>
                            <a:schemeClr val="tx1"/>
                          </a:solidFill>
                          <a:effectLst/>
                          <a:latin typeface="Arial" pitchFamily="34" charset="0"/>
                          <a:cs typeface="Arial" pitchFamily="34" charset="0"/>
                        </a:rPr>
                        <a:t>Date advertised</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Circular</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Short listed</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Interviewed</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Offer letter issued</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(Y / N)</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81466">
                <a:tc>
                  <a:txBody>
                    <a:bodyPr/>
                    <a:lstStyle/>
                    <a:p>
                      <a:r>
                        <a:rPr lang="en-US" sz="1400" dirty="0" smtClean="0">
                          <a:latin typeface="Arial" pitchFamily="34" charset="0"/>
                          <a:cs typeface="Arial" pitchFamily="34" charset="0"/>
                        </a:rPr>
                        <a:t>Local Office Manager (</a:t>
                      </a:r>
                      <a:r>
                        <a:rPr lang="en-US" sz="1400" dirty="0" err="1" smtClean="0">
                          <a:latin typeface="Arial" pitchFamily="34" charset="0"/>
                          <a:cs typeface="Arial" pitchFamily="34" charset="0"/>
                        </a:rPr>
                        <a:t>Delmas</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3 March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HRMC 21/17/1N</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12 May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06 June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 awaiting HO to give go ahead with extending of letters </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a:txBody>
                    <a:bodyPr/>
                    <a:lstStyle/>
                    <a:p>
                      <a:r>
                        <a:rPr lang="en-US" sz="1400" baseline="0" dirty="0" smtClean="0">
                          <a:latin typeface="Arial" pitchFamily="34" charset="0"/>
                          <a:cs typeface="Arial" pitchFamily="34" charset="0"/>
                        </a:rPr>
                        <a:t>Front Office Clerk (Carolina)  2 Posts</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3 March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HRMC 21/17/9MM</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10 May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14 June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 awaiting HO to give go ahead with extending of letters </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1466">
                <a:tc>
                  <a:txBody>
                    <a:bodyPr/>
                    <a:lstStyle/>
                    <a:p>
                      <a:r>
                        <a:rPr lang="en-US" sz="1400" baseline="0" dirty="0" smtClean="0">
                          <a:latin typeface="Arial" pitchFamily="34" charset="0"/>
                          <a:cs typeface="Arial" pitchFamily="34" charset="0"/>
                        </a:rPr>
                        <a:t>Front Office Clerk (Belfast)</a:t>
                      </a:r>
                    </a:p>
                    <a:p>
                      <a:r>
                        <a:rPr lang="en-US" sz="1400" baseline="0" dirty="0" smtClean="0">
                          <a:latin typeface="Arial" pitchFamily="34" charset="0"/>
                          <a:cs typeface="Arial" pitchFamily="34" charset="0"/>
                        </a:rPr>
                        <a:t> 2 Posts</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3 March</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HRMC 21/17/9LL</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10 May</a:t>
                      </a:r>
                      <a:r>
                        <a:rPr lang="en-US" sz="1400" baseline="0" dirty="0" smtClean="0">
                          <a:latin typeface="Arial" pitchFamily="34" charset="0"/>
                          <a:cs typeface="Arial" pitchFamily="34" charset="0"/>
                        </a:rPr>
                        <a:t>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20 June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 awaiting HO to give go ahead with extending of letters </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a:txBody>
                    <a:bodyPr/>
                    <a:lstStyle/>
                    <a:p>
                      <a:r>
                        <a:rPr lang="en-US" sz="1400" dirty="0" smtClean="0">
                          <a:latin typeface="Arial" pitchFamily="34" charset="0"/>
                          <a:cs typeface="Arial" pitchFamily="34" charset="0"/>
                        </a:rPr>
                        <a:t>ASD</a:t>
                      </a:r>
                    </a:p>
                    <a:p>
                      <a:r>
                        <a:rPr lang="en-US" sz="1400" dirty="0" smtClean="0">
                          <a:latin typeface="Arial" pitchFamily="34" charset="0"/>
                          <a:cs typeface="Arial" pitchFamily="34" charset="0"/>
                        </a:rPr>
                        <a:t>Local</a:t>
                      </a:r>
                      <a:r>
                        <a:rPr lang="en-US" sz="1400" baseline="0" dirty="0" smtClean="0">
                          <a:latin typeface="Arial" pitchFamily="34" charset="0"/>
                          <a:cs typeface="Arial" pitchFamily="34" charset="0"/>
                        </a:rPr>
                        <a:t> Office Manager </a:t>
                      </a:r>
                      <a:r>
                        <a:rPr lang="en-US" sz="1400" dirty="0" smtClean="0">
                          <a:latin typeface="Arial" pitchFamily="34" charset="0"/>
                          <a:cs typeface="Arial" pitchFamily="34" charset="0"/>
                        </a:rPr>
                        <a:t>(Barberton)</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19 May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HRMC 39/17/1a</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Not</a:t>
                      </a:r>
                      <a:r>
                        <a:rPr lang="en-US" sz="1400" baseline="0" dirty="0" smtClean="0">
                          <a:latin typeface="Arial" pitchFamily="34" charset="0"/>
                          <a:cs typeface="Arial" pitchFamily="34" charset="0"/>
                        </a:rPr>
                        <a:t> shortlisted yet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Not</a:t>
                      </a:r>
                      <a:r>
                        <a:rPr lang="en-US" sz="1400" baseline="0" dirty="0" smtClean="0">
                          <a:latin typeface="Arial" pitchFamily="34" charset="0"/>
                          <a:cs typeface="Arial" pitchFamily="34" charset="0"/>
                        </a:rPr>
                        <a:t> interviewed yet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N/A</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a:txBody>
                    <a:bodyPr/>
                    <a:lstStyle/>
                    <a:p>
                      <a:r>
                        <a:rPr lang="en-US" sz="1400" dirty="0" smtClean="0">
                          <a:latin typeface="Arial" pitchFamily="34" charset="0"/>
                          <a:cs typeface="Arial" pitchFamily="34" charset="0"/>
                        </a:rPr>
                        <a:t>Chief</a:t>
                      </a:r>
                      <a:r>
                        <a:rPr lang="en-US" sz="1400" baseline="0" dirty="0" smtClean="0">
                          <a:latin typeface="Arial" pitchFamily="34" charset="0"/>
                          <a:cs typeface="Arial" pitchFamily="34" charset="0"/>
                        </a:rPr>
                        <a:t> Administration Clerk</a:t>
                      </a:r>
                      <a:r>
                        <a:rPr lang="en-US" sz="1400" dirty="0" smtClean="0">
                          <a:latin typeface="Arial" pitchFamily="34" charset="0"/>
                          <a:cs typeface="Arial" pitchFamily="34" charset="0"/>
                        </a:rPr>
                        <a:t> (Ermelo)</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19 May</a:t>
                      </a:r>
                      <a:r>
                        <a:rPr lang="en-US" sz="1400" baseline="0" dirty="0" smtClean="0">
                          <a:latin typeface="Arial" pitchFamily="34" charset="0"/>
                          <a:cs typeface="Arial" pitchFamily="34" charset="0"/>
                        </a:rPr>
                        <a:t>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HRMC 39/17/5</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Not</a:t>
                      </a:r>
                      <a:r>
                        <a:rPr lang="en-US" sz="1400" baseline="0" dirty="0" smtClean="0">
                          <a:latin typeface="Arial" pitchFamily="34" charset="0"/>
                          <a:cs typeface="Arial" pitchFamily="34" charset="0"/>
                        </a:rPr>
                        <a:t> shortlisted yet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Not</a:t>
                      </a:r>
                      <a:r>
                        <a:rPr lang="en-US" sz="1400" baseline="0" dirty="0" smtClean="0">
                          <a:latin typeface="Arial" pitchFamily="34" charset="0"/>
                          <a:cs typeface="Arial" pitchFamily="34" charset="0"/>
                        </a:rPr>
                        <a:t> interviewed yet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N/A</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851170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panose="020B0604020202020204" pitchFamily="34" charset="0"/>
                <a:cs typeface="Arial" panose="020B0604020202020204" pitchFamily="34" charset="0"/>
              </a:rPr>
              <a:t>DETAILS OF ADVERTISED POSTS </a:t>
            </a:r>
          </a:p>
        </p:txBody>
      </p:sp>
      <p:graphicFrame>
        <p:nvGraphicFramePr>
          <p:cNvPr id="3" name="Table 2"/>
          <p:cNvGraphicFramePr>
            <a:graphicFrameLocks noGrp="1"/>
          </p:cNvGraphicFramePr>
          <p:nvPr>
            <p:extLst>
              <p:ext uri="{D42A27DB-BD31-4B8C-83A1-F6EECF244321}">
                <p14:modId xmlns:p14="http://schemas.microsoft.com/office/powerpoint/2010/main" val="602821803"/>
              </p:ext>
            </p:extLst>
          </p:nvPr>
        </p:nvGraphicFramePr>
        <p:xfrm>
          <a:off x="247652" y="673289"/>
          <a:ext cx="9377431" cy="2713548"/>
        </p:xfrm>
        <a:graphic>
          <a:graphicData uri="http://schemas.openxmlformats.org/drawingml/2006/table">
            <a:tbl>
              <a:tblPr/>
              <a:tblGrid>
                <a:gridCol w="1532558"/>
                <a:gridCol w="1945629"/>
                <a:gridCol w="1375013"/>
                <a:gridCol w="1277032"/>
                <a:gridCol w="1532558"/>
                <a:gridCol w="1714641"/>
              </a:tblGrid>
              <a:tr h="51898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Post</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n-GB" sz="1400" b="1" i="0" u="none" strike="noStrike" cap="none" normalizeH="0" baseline="0" dirty="0" smtClean="0">
                          <a:ln>
                            <a:noFill/>
                          </a:ln>
                          <a:solidFill>
                            <a:schemeClr val="tx1"/>
                          </a:solidFill>
                          <a:effectLst/>
                          <a:latin typeface="Arial" pitchFamily="34" charset="0"/>
                          <a:cs typeface="Arial" pitchFamily="34" charset="0"/>
                        </a:rPr>
                        <a:t>Date advertised</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Circular</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Short listed</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Interviewed</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Offer letter issued</a:t>
                      </a:r>
                    </a:p>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(Y / N)</a:t>
                      </a:r>
                    </a:p>
                  </a:txBody>
                  <a:tcPr marL="99064" marR="99064" marT="45739" marB="457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71924">
                <a:tc>
                  <a:txBody>
                    <a:bodyPr/>
                    <a:lstStyle/>
                    <a:p>
                      <a:r>
                        <a:rPr lang="en-US" sz="1400" dirty="0" smtClean="0">
                          <a:latin typeface="Arial" pitchFamily="34" charset="0"/>
                          <a:cs typeface="Arial" pitchFamily="34" charset="0"/>
                        </a:rPr>
                        <a:t>Front</a:t>
                      </a:r>
                      <a:r>
                        <a:rPr lang="en-US" sz="1400" baseline="0" dirty="0" smtClean="0">
                          <a:latin typeface="Arial" pitchFamily="34" charset="0"/>
                          <a:cs typeface="Arial" pitchFamily="34" charset="0"/>
                        </a:rPr>
                        <a:t> Office Clerk</a:t>
                      </a:r>
                      <a:r>
                        <a:rPr lang="en-US" sz="1400" dirty="0" smtClean="0">
                          <a:latin typeface="Arial" pitchFamily="34" charset="0"/>
                          <a:cs typeface="Arial" pitchFamily="34" charset="0"/>
                        </a:rPr>
                        <a:t> (Mkobola)</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19 May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HRMC 39/17/6h</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Not</a:t>
                      </a:r>
                      <a:r>
                        <a:rPr lang="en-US" sz="1400" baseline="0" dirty="0" smtClean="0">
                          <a:latin typeface="Arial" pitchFamily="34" charset="0"/>
                          <a:cs typeface="Arial" pitchFamily="34" charset="0"/>
                        </a:rPr>
                        <a:t> shortlisted yet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Not</a:t>
                      </a:r>
                      <a:r>
                        <a:rPr lang="en-US" sz="1400" baseline="0" dirty="0" smtClean="0">
                          <a:latin typeface="Arial" pitchFamily="34" charset="0"/>
                          <a:cs typeface="Arial" pitchFamily="34" charset="0"/>
                        </a:rPr>
                        <a:t> interviewed yet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N/A</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a:txBody>
                    <a:bodyPr/>
                    <a:lstStyle/>
                    <a:p>
                      <a:r>
                        <a:rPr lang="en-US" sz="1400" dirty="0" smtClean="0">
                          <a:latin typeface="Arial" pitchFamily="34" charset="0"/>
                          <a:cs typeface="Arial" pitchFamily="34" charset="0"/>
                        </a:rPr>
                        <a:t>Immigration</a:t>
                      </a:r>
                      <a:r>
                        <a:rPr lang="en-US" sz="1400" baseline="0" dirty="0" smtClean="0">
                          <a:latin typeface="Arial" pitchFamily="34" charset="0"/>
                          <a:cs typeface="Arial" pitchFamily="34" charset="0"/>
                        </a:rPr>
                        <a:t> Officers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Hazyview</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19 May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HRMC 39/17/8a</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Not</a:t>
                      </a:r>
                      <a:r>
                        <a:rPr lang="en-US" sz="1400" baseline="0" dirty="0" smtClean="0">
                          <a:latin typeface="Arial" pitchFamily="34" charset="0"/>
                          <a:cs typeface="Arial" pitchFamily="34" charset="0"/>
                        </a:rPr>
                        <a:t> shortlisted yet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Not</a:t>
                      </a:r>
                      <a:r>
                        <a:rPr lang="en-US" sz="1400" baseline="0" dirty="0" smtClean="0">
                          <a:latin typeface="Arial" pitchFamily="34" charset="0"/>
                          <a:cs typeface="Arial" pitchFamily="34" charset="0"/>
                        </a:rPr>
                        <a:t> interviewed yet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N/A</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1924">
                <a:tc>
                  <a:txBody>
                    <a:bodyPr/>
                    <a:lstStyle/>
                    <a:p>
                      <a:r>
                        <a:rPr lang="en-US" sz="1400" dirty="0" smtClean="0">
                          <a:latin typeface="Arial" pitchFamily="34" charset="0"/>
                          <a:cs typeface="Arial" pitchFamily="34" charset="0"/>
                        </a:rPr>
                        <a:t>Immigration</a:t>
                      </a:r>
                      <a:r>
                        <a:rPr lang="en-US" sz="1400" baseline="0" dirty="0" smtClean="0">
                          <a:latin typeface="Arial" pitchFamily="34" charset="0"/>
                          <a:cs typeface="Arial" pitchFamily="34" charset="0"/>
                        </a:rPr>
                        <a:t> Officer </a:t>
                      </a:r>
                      <a:r>
                        <a:rPr lang="en-US" sz="1400" dirty="0" smtClean="0">
                          <a:latin typeface="Arial" pitchFamily="34" charset="0"/>
                          <a:cs typeface="Arial" pitchFamily="34" charset="0"/>
                        </a:rPr>
                        <a:t>(Nkomazi)</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19 May 2017</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HRMC 39/17/8b</a:t>
                      </a: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Not</a:t>
                      </a:r>
                      <a:r>
                        <a:rPr lang="en-US" sz="1400" baseline="0" dirty="0" smtClean="0">
                          <a:latin typeface="Arial" pitchFamily="34" charset="0"/>
                          <a:cs typeface="Arial" pitchFamily="34" charset="0"/>
                        </a:rPr>
                        <a:t> shortlisted yet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Not</a:t>
                      </a:r>
                      <a:r>
                        <a:rPr lang="en-US" sz="1400" baseline="0" dirty="0" smtClean="0">
                          <a:latin typeface="Arial" pitchFamily="34" charset="0"/>
                          <a:cs typeface="Arial" pitchFamily="34" charset="0"/>
                        </a:rPr>
                        <a:t> interviewed yet</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r>
                        <a:rPr lang="en-US" sz="1400" dirty="0" smtClean="0">
                          <a:latin typeface="Arial" pitchFamily="34" charset="0"/>
                          <a:cs typeface="Arial" pitchFamily="34" charset="0"/>
                        </a:rPr>
                        <a:t>N/A</a:t>
                      </a:r>
                      <a:endParaRPr lang="en-US" sz="1400" dirty="0">
                        <a:latin typeface="Arial" pitchFamily="34" charset="0"/>
                        <a:cs typeface="Arial" pitchFamily="34" charset="0"/>
                      </a:endParaRPr>
                    </a:p>
                  </a:txBody>
                  <a:tcPr marL="99060" marR="990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49</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835127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95300" y="0"/>
            <a:ext cx="8915400" cy="533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prstClr val="black"/>
                </a:solidFill>
                <a:latin typeface="Arial" panose="020B0604020202020204" pitchFamily="34" charset="0"/>
                <a:cs typeface="Arial" panose="020B0604020202020204" pitchFamily="34" charset="0"/>
              </a:rPr>
              <a:t>PROVINCIAL DEMOGRAPHICS AS PER MID YEAR REVIEW 2016                         </a:t>
            </a:r>
            <a:endParaRPr lang="en-US" sz="2000" i="1" dirty="0">
              <a:latin typeface="Arial" panose="020B0604020202020204" pitchFamily="34" charset="0"/>
              <a:cs typeface="Arial" panose="020B0604020202020204" pitchFamily="34" charset="0"/>
            </a:endParaRPr>
          </a:p>
        </p:txBody>
      </p:sp>
      <p:graphicFrame>
        <p:nvGraphicFramePr>
          <p:cNvPr id="5" name="Group 103"/>
          <p:cNvGraphicFramePr>
            <a:graphicFrameLocks noGrp="1"/>
          </p:cNvGraphicFramePr>
          <p:nvPr>
            <p:extLst>
              <p:ext uri="{D42A27DB-BD31-4B8C-83A1-F6EECF244321}">
                <p14:modId xmlns:p14="http://schemas.microsoft.com/office/powerpoint/2010/main" val="2166139892"/>
              </p:ext>
            </p:extLst>
          </p:nvPr>
        </p:nvGraphicFramePr>
        <p:xfrm>
          <a:off x="309563" y="1009297"/>
          <a:ext cx="9286877" cy="4768703"/>
        </p:xfrm>
        <a:graphic>
          <a:graphicData uri="http://schemas.openxmlformats.org/drawingml/2006/table">
            <a:tbl>
              <a:tblPr/>
              <a:tblGrid>
                <a:gridCol w="2321719"/>
                <a:gridCol w="2301082"/>
                <a:gridCol w="2156619"/>
                <a:gridCol w="2507457"/>
              </a:tblGrid>
              <a:tr h="448703">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pitchFamily="34" charset="0"/>
                          <a:cs typeface="Arial" pitchFamily="34" charset="0"/>
                        </a:rPr>
                        <a:t>District Municipality</a:t>
                      </a:r>
                    </a:p>
                  </a:txBody>
                  <a:tcPr marL="5258" marR="5258" marT="4854"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pitchFamily="34" charset="0"/>
                          <a:cs typeface="Arial" pitchFamily="34" charset="0"/>
                        </a:rPr>
                        <a:t>Local Municipality</a:t>
                      </a:r>
                    </a:p>
                  </a:txBody>
                  <a:tcPr marL="5258" marR="5258" marT="485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pitchFamily="34" charset="0"/>
                          <a:cs typeface="Arial" pitchFamily="34" charset="0"/>
                        </a:rPr>
                        <a:t>²m Land mass</a:t>
                      </a:r>
                    </a:p>
                  </a:txBody>
                  <a:tcPr marL="5258" marR="5258" marT="485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pitchFamily="34" charset="0"/>
                          <a:cs typeface="Arial" pitchFamily="34" charset="0"/>
                        </a:rPr>
                        <a:t>Population </a:t>
                      </a:r>
                    </a:p>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pitchFamily="34" charset="0"/>
                          <a:cs typeface="Arial" pitchFamily="34" charset="0"/>
                        </a:rPr>
                        <a:t>(2016)</a:t>
                      </a:r>
                    </a:p>
                  </a:txBody>
                  <a:tcPr marL="5258" marR="5258" marT="485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Ehlanzeni</a:t>
                      </a:r>
                    </a:p>
                  </a:txBody>
                  <a:tcPr marL="10318" marR="10318"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City of </a:t>
                      </a:r>
                      <a:r>
                        <a:rPr kumimoji="0" lang="en-US" sz="1400" b="0" i="0" u="none" strike="noStrike" cap="none" normalizeH="0" baseline="0" dirty="0" err="1" smtClean="0">
                          <a:ln>
                            <a:noFill/>
                          </a:ln>
                          <a:solidFill>
                            <a:srgbClr val="000000"/>
                          </a:solidFill>
                          <a:effectLst/>
                          <a:latin typeface="Arial" pitchFamily="34" charset="0"/>
                          <a:cs typeface="Arial" pitchFamily="34" charset="0"/>
                        </a:rPr>
                        <a:t>Mbombela</a:t>
                      </a:r>
                      <a:endParaRPr kumimoji="0" lang="en-US" sz="1400" b="0" i="0" u="none" strike="noStrike" cap="none" normalizeH="0" baseline="0" dirty="0" smtClean="0">
                        <a:ln>
                          <a:noFill/>
                        </a:ln>
                        <a:solidFill>
                          <a:srgbClr val="000000"/>
                        </a:solidFill>
                        <a:effectLst/>
                        <a:latin typeface="Arial" pitchFamily="34" charset="0"/>
                        <a:cs typeface="Arial" pitchFamily="34" charset="0"/>
                      </a:endParaRPr>
                    </a:p>
                  </a:txBody>
                  <a:tcPr marL="10318" marR="10318"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7,141</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695,913</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pitchFamily="34" charset="0"/>
                        <a:cs typeface="Arial" pitchFamily="34" charset="0"/>
                      </a:endParaRPr>
                    </a:p>
                  </a:txBody>
                  <a:tcPr marL="10318" marR="10318"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Bushbuckridge</a:t>
                      </a:r>
                    </a:p>
                  </a:txBody>
                  <a:tcPr marL="10318" marR="10318"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10,248</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546,215</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pitchFamily="34" charset="0"/>
                        <a:cs typeface="Arial" pitchFamily="34" charset="0"/>
                      </a:endParaRPr>
                    </a:p>
                  </a:txBody>
                  <a:tcPr marL="10318" marR="10318"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Nkomazi</a:t>
                      </a:r>
                    </a:p>
                  </a:txBody>
                  <a:tcPr marL="10318" marR="10318"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4,787</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410,907</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txBody>
                  <a:tcPr marL="10317" marR="10317"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Thaba</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r>
                        <a:rPr kumimoji="0" lang="en-US" sz="1400" b="0" i="0" u="none" strike="noStrike" cap="none" normalizeH="0" baseline="0" dirty="0" err="1" smtClean="0">
                          <a:ln>
                            <a:noFill/>
                          </a:ln>
                          <a:solidFill>
                            <a:schemeClr val="tx1"/>
                          </a:solidFill>
                          <a:effectLst/>
                          <a:latin typeface="Arial" pitchFamily="34" charset="0"/>
                          <a:cs typeface="Arial" pitchFamily="34" charset="0"/>
                        </a:rPr>
                        <a:t>Chweu</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10317" marR="10317"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5,719</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101,895</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Arial" pitchFamily="34" charset="0"/>
                          <a:cs typeface="Arial" pitchFamily="34" charset="0"/>
                        </a:rPr>
                        <a:t>Sub Total</a:t>
                      </a:r>
                    </a:p>
                  </a:txBody>
                  <a:tcPr marL="10318" marR="10318"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          4</a:t>
                      </a:r>
                    </a:p>
                  </a:txBody>
                  <a:tcPr marL="10318" marR="10318"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27,895</a:t>
                      </a:r>
                    </a:p>
                  </a:txBody>
                  <a:tcPr marL="10318" marR="10318"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1,754,930</a:t>
                      </a:r>
                    </a:p>
                  </a:txBody>
                  <a:tcPr marL="10318" marR="10318"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Nkangala</a:t>
                      </a:r>
                    </a:p>
                  </a:txBody>
                  <a:tcPr marL="10318" marR="10318"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Emalahleni</a:t>
                      </a:r>
                    </a:p>
                  </a:txBody>
                  <a:tcPr marL="10318" marR="10318"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2,678</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455,228</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pitchFamily="34" charset="0"/>
                        <a:cs typeface="Arial" pitchFamily="34" charset="0"/>
                      </a:endParaRPr>
                    </a:p>
                  </a:txBody>
                  <a:tcPr marL="10317" marR="10317"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Dr JS </a:t>
                      </a:r>
                      <a:r>
                        <a:rPr kumimoji="0" lang="en-GB" sz="1400" b="0" i="0" u="none" strike="noStrike" cap="none" normalizeH="0" baseline="0" dirty="0" err="1" smtClean="0">
                          <a:ln>
                            <a:noFill/>
                          </a:ln>
                          <a:solidFill>
                            <a:srgbClr val="000000"/>
                          </a:solidFill>
                          <a:effectLst/>
                          <a:latin typeface="Arial" pitchFamily="34" charset="0"/>
                          <a:cs typeface="Arial" pitchFamily="34" charset="0"/>
                        </a:rPr>
                        <a:t>Moroka</a:t>
                      </a:r>
                      <a:endParaRPr kumimoji="0" lang="en-GB" sz="1400" b="0" i="0" u="none" strike="noStrike" cap="none" normalizeH="0" baseline="0" dirty="0" smtClean="0">
                        <a:ln>
                          <a:noFill/>
                        </a:ln>
                        <a:solidFill>
                          <a:srgbClr val="000000"/>
                        </a:solidFill>
                        <a:effectLst/>
                        <a:latin typeface="Arial" pitchFamily="34" charset="0"/>
                        <a:cs typeface="Arial" pitchFamily="34" charset="0"/>
                      </a:endParaRPr>
                    </a:p>
                  </a:txBody>
                  <a:tcPr marL="10317" marR="10317"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1,416</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246,016</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pitchFamily="34" charset="0"/>
                        <a:cs typeface="Arial" pitchFamily="34" charset="0"/>
                      </a:endParaRPr>
                    </a:p>
                  </a:txBody>
                  <a:tcPr marL="10318" marR="10318"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00"/>
                          </a:solidFill>
                          <a:effectLst/>
                          <a:latin typeface="Arial" pitchFamily="34" charset="0"/>
                          <a:cs typeface="Arial" pitchFamily="34" charset="0"/>
                        </a:rPr>
                        <a:t>Emakhazeni</a:t>
                      </a:r>
                      <a:endParaRPr kumimoji="0" lang="en-US" sz="1400" b="0" i="0" u="none" strike="noStrike" cap="none" normalizeH="0" baseline="0" dirty="0" smtClean="0">
                        <a:ln>
                          <a:noFill/>
                        </a:ln>
                        <a:solidFill>
                          <a:srgbClr val="000000"/>
                        </a:solidFill>
                        <a:effectLst/>
                        <a:latin typeface="Arial" pitchFamily="34" charset="0"/>
                        <a:cs typeface="Arial" pitchFamily="34" charset="0"/>
                      </a:endParaRPr>
                    </a:p>
                  </a:txBody>
                  <a:tcPr marL="10318" marR="10318"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4,736</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48,149</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pitchFamily="34" charset="0"/>
                        <a:cs typeface="Arial" pitchFamily="34" charset="0"/>
                      </a:endParaRPr>
                    </a:p>
                  </a:txBody>
                  <a:tcPr marL="10317" marR="10317"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Steve Tshwete</a:t>
                      </a:r>
                    </a:p>
                  </a:txBody>
                  <a:tcPr marL="10317" marR="10317"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3,976</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278,749</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pitchFamily="34" charset="0"/>
                        <a:cs typeface="Arial" pitchFamily="34" charset="0"/>
                      </a:endParaRPr>
                    </a:p>
                  </a:txBody>
                  <a:tcPr marL="10317" marR="10317"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00"/>
                          </a:solidFill>
                          <a:effectLst/>
                          <a:latin typeface="Arial" pitchFamily="34" charset="0"/>
                          <a:cs typeface="Arial" pitchFamily="34" charset="0"/>
                        </a:rPr>
                        <a:t>Thembisile</a:t>
                      </a:r>
                      <a:r>
                        <a:rPr kumimoji="0" lang="en-US" sz="1400" b="0" i="0" u="none" strike="noStrike" cap="none" normalizeH="0" baseline="0" dirty="0" smtClean="0">
                          <a:ln>
                            <a:noFill/>
                          </a:ln>
                          <a:solidFill>
                            <a:srgbClr val="000000"/>
                          </a:solidFill>
                          <a:effectLst/>
                          <a:latin typeface="Arial" pitchFamily="34" charset="0"/>
                          <a:cs typeface="Arial" pitchFamily="34" charset="0"/>
                        </a:rPr>
                        <a:t> Hani</a:t>
                      </a:r>
                    </a:p>
                  </a:txBody>
                  <a:tcPr marL="10317" marR="10317"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2,384</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333,331</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000000"/>
                        </a:solidFill>
                        <a:effectLst/>
                        <a:latin typeface="Arial" pitchFamily="34" charset="0"/>
                        <a:cs typeface="Arial" pitchFamily="34" charset="0"/>
                      </a:endParaRPr>
                    </a:p>
                  </a:txBody>
                  <a:tcPr marL="10318" marR="10318"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Victor </a:t>
                      </a:r>
                      <a:r>
                        <a:rPr kumimoji="0" lang="en-US" sz="1400" b="0" i="0" u="none" strike="noStrike" cap="none" normalizeH="0" baseline="0" dirty="0" err="1" smtClean="0">
                          <a:ln>
                            <a:noFill/>
                          </a:ln>
                          <a:solidFill>
                            <a:srgbClr val="000000"/>
                          </a:solidFill>
                          <a:effectLst/>
                          <a:latin typeface="Arial" pitchFamily="34" charset="0"/>
                          <a:cs typeface="Arial" pitchFamily="34" charset="0"/>
                        </a:rPr>
                        <a:t>Khanye</a:t>
                      </a:r>
                      <a:endParaRPr kumimoji="0" lang="en-US" sz="1400" b="0" i="0" u="none" strike="noStrike" cap="none" normalizeH="0" baseline="0" dirty="0" smtClean="0">
                        <a:ln>
                          <a:noFill/>
                        </a:ln>
                        <a:solidFill>
                          <a:srgbClr val="000000"/>
                        </a:solidFill>
                        <a:effectLst/>
                        <a:latin typeface="Arial" pitchFamily="34" charset="0"/>
                        <a:cs typeface="Arial" pitchFamily="34" charset="0"/>
                      </a:endParaRPr>
                    </a:p>
                  </a:txBody>
                  <a:tcPr marL="10318" marR="10318"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1,568</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84,151</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360000">
                <a:tc>
                  <a:txBody>
                    <a:bodyPr/>
                    <a:lstStyle/>
                    <a:p>
                      <a:pPr marL="457200" marR="0" lvl="1" indent="0" algn="l" defTabSz="914400" rtl="0" eaLnBrk="1" fontAlgn="b" latinLnBrk="0" hangingPunct="1">
                        <a:lnSpc>
                          <a:spcPct val="100000"/>
                        </a:lnSpc>
                        <a:spcBef>
                          <a:spcPct val="0"/>
                        </a:spcBef>
                        <a:spcAft>
                          <a:spcPct val="0"/>
                        </a:spcAft>
                        <a:buClrTx/>
                        <a:buSzTx/>
                        <a:buFontTx/>
                        <a:buNone/>
                        <a:tabLst/>
                        <a:defRPr/>
                      </a:pPr>
                      <a:r>
                        <a:rPr kumimoji="0" lang="en-US" sz="1400" b="1" i="0" u="none" strike="noStrike" cap="none" normalizeH="0" baseline="0" dirty="0" smtClean="0">
                          <a:ln>
                            <a:noFill/>
                          </a:ln>
                          <a:solidFill>
                            <a:srgbClr val="000000"/>
                          </a:solidFill>
                          <a:effectLst/>
                          <a:latin typeface="Arial" pitchFamily="34" charset="0"/>
                          <a:cs typeface="Arial" pitchFamily="34" charset="0"/>
                        </a:rPr>
                        <a:t>Sub Total</a:t>
                      </a:r>
                    </a:p>
                  </a:txBody>
                  <a:tcPr marL="10318" marR="10318" marT="9526"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457200" marR="0" lvl="1"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           6</a:t>
                      </a:r>
                    </a:p>
                  </a:txBody>
                  <a:tcPr marL="10318" marR="10318"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16,758</a:t>
                      </a:r>
                    </a:p>
                  </a:txBody>
                  <a:tcPr marL="10318" marR="10318"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pitchFamily="34" charset="0"/>
                          <a:cs typeface="Arial" pitchFamily="34" charset="0"/>
                        </a:rPr>
                        <a:t>1,445,624</a:t>
                      </a:r>
                    </a:p>
                  </a:txBody>
                  <a:tcPr marL="10318" marR="10318"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657592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14300"/>
            <a:ext cx="8915400" cy="228600"/>
          </a:xfrm>
        </p:spPr>
        <p:txBody>
          <a:bodyPr>
            <a:noAutofit/>
          </a:bodyPr>
          <a:lstStyle/>
          <a:p>
            <a:r>
              <a:rPr lang="en-US" sz="2000" b="1" dirty="0" smtClean="0">
                <a:latin typeface="Arial" panose="020B0604020202020204" pitchFamily="34" charset="0"/>
                <a:cs typeface="Arial" panose="020B0604020202020204" pitchFamily="34" charset="0"/>
              </a:rPr>
              <a:t>PROVINCIAL EQUITY</a:t>
            </a:r>
          </a:p>
        </p:txBody>
      </p:sp>
      <p:graphicFrame>
        <p:nvGraphicFramePr>
          <p:cNvPr id="3" name="Table 2"/>
          <p:cNvGraphicFramePr>
            <a:graphicFrameLocks noGrp="1"/>
          </p:cNvGraphicFramePr>
          <p:nvPr>
            <p:extLst>
              <p:ext uri="{D42A27DB-BD31-4B8C-83A1-F6EECF244321}">
                <p14:modId xmlns:p14="http://schemas.microsoft.com/office/powerpoint/2010/main" val="155482256"/>
              </p:ext>
            </p:extLst>
          </p:nvPr>
        </p:nvGraphicFramePr>
        <p:xfrm>
          <a:off x="126710" y="432318"/>
          <a:ext cx="9664056" cy="5511133"/>
        </p:xfrm>
        <a:graphic>
          <a:graphicData uri="http://schemas.openxmlformats.org/drawingml/2006/table">
            <a:tbl>
              <a:tblPr firstRow="1" bandRow="1"/>
              <a:tblGrid>
                <a:gridCol w="1019702"/>
                <a:gridCol w="616866"/>
                <a:gridCol w="616866"/>
                <a:gridCol w="616866"/>
                <a:gridCol w="616866"/>
                <a:gridCol w="616866"/>
                <a:gridCol w="616866"/>
                <a:gridCol w="616866"/>
                <a:gridCol w="616866"/>
                <a:gridCol w="616866"/>
                <a:gridCol w="616866"/>
                <a:gridCol w="616866"/>
                <a:gridCol w="616866"/>
                <a:gridCol w="616866"/>
                <a:gridCol w="625096"/>
              </a:tblGrid>
              <a:tr h="310026">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fontAlgn="ctr"/>
                      <a:r>
                        <a:rPr lang="en-US" sz="1000" b="1" i="0" u="none" strike="noStrike" dirty="0" smtClean="0">
                          <a:solidFill>
                            <a:srgbClr val="000000"/>
                          </a:solidFill>
                          <a:effectLst/>
                          <a:latin typeface="Arial" pitchFamily="34" charset="0"/>
                          <a:cs typeface="Arial" pitchFamily="34" charset="0"/>
                        </a:rPr>
                        <a:t> Per salary level</a:t>
                      </a:r>
                      <a:endParaRPr lang="en-US" sz="1000" b="1" i="0" u="none" strike="noStrike" dirty="0">
                        <a:solidFill>
                          <a:srgbClr val="000000"/>
                        </a:solidFill>
                        <a:effectLst/>
                        <a:latin typeface="Arial" pitchFamily="34" charset="0"/>
                        <a:cs typeface="Arial" pitchFamily="34" charset="0"/>
                      </a:endParaRPr>
                    </a:p>
                  </a:txBody>
                  <a:tcPr marL="10318" marR="10318" marT="9528"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3">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fontAlgn="ctr"/>
                      <a:r>
                        <a:rPr lang="en-US" sz="900" b="1" i="0" u="none" strike="noStrike" dirty="0">
                          <a:solidFill>
                            <a:srgbClr val="000000"/>
                          </a:solidFill>
                          <a:effectLst/>
                          <a:latin typeface="Arial" pitchFamily="34" charset="0"/>
                          <a:cs typeface="Arial" pitchFamily="34" charset="0"/>
                        </a:rPr>
                        <a:t>AFRICAN </a:t>
                      </a: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c hMerge="1">
                  <a:txBody>
                    <a:bodyPr/>
                    <a:lstStyle/>
                    <a:p>
                      <a:endParaRPr lang="en-US"/>
                    </a:p>
                  </a:txBody>
                  <a:tcPr/>
                </a:tc>
                <a:tc gridSpan="3">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fontAlgn="ctr"/>
                      <a:r>
                        <a:rPr lang="en-US" sz="900" b="1" i="0" u="none" strike="noStrike" dirty="0">
                          <a:solidFill>
                            <a:srgbClr val="000000"/>
                          </a:solidFill>
                          <a:effectLst/>
                          <a:latin typeface="Arial" pitchFamily="34" charset="0"/>
                          <a:cs typeface="Arial" pitchFamily="34" charset="0"/>
                        </a:rPr>
                        <a:t>COLOURED</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c hMerge="1">
                  <a:txBody>
                    <a:bodyPr/>
                    <a:lstStyle/>
                    <a:p>
                      <a:endParaRPr lang="en-US"/>
                    </a:p>
                  </a:txBody>
                  <a:tcPr/>
                </a:tc>
                <a:tc gridSpan="3">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fontAlgn="ctr"/>
                      <a:r>
                        <a:rPr lang="en-US" sz="900" b="1" i="0" u="none" strike="noStrike" dirty="0">
                          <a:solidFill>
                            <a:srgbClr val="000000"/>
                          </a:solidFill>
                          <a:effectLst/>
                          <a:latin typeface="Arial" pitchFamily="34" charset="0"/>
                          <a:cs typeface="Arial" pitchFamily="34" charset="0"/>
                        </a:rPr>
                        <a:t>INDIAN  </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c hMerge="1">
                  <a:txBody>
                    <a:bodyPr/>
                    <a:lstStyle/>
                    <a:p>
                      <a:endParaRPr lang="en-US"/>
                    </a:p>
                  </a:txBody>
                  <a:tcPr/>
                </a:tc>
                <a:tc gridSpan="3">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fontAlgn="ctr"/>
                      <a:r>
                        <a:rPr lang="en-US" sz="900" b="1" i="0" u="none" strike="noStrike" dirty="0">
                          <a:solidFill>
                            <a:srgbClr val="000000"/>
                          </a:solidFill>
                          <a:effectLst/>
                          <a:latin typeface="Arial" pitchFamily="34" charset="0"/>
                          <a:cs typeface="Arial" pitchFamily="34" charset="0"/>
                        </a:rPr>
                        <a:t>WHITE   </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c hMerge="1">
                  <a:txBody>
                    <a:bodyPr/>
                    <a:lstStyle/>
                    <a:p>
                      <a:endParaRPr lang="en-US"/>
                    </a:p>
                  </a:txBody>
                  <a:tcPr/>
                </a:tc>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fontAlgn="ctr"/>
                      <a:r>
                        <a:rPr lang="en-US" sz="1000" b="1" i="0" u="none" strike="noStrike" dirty="0" smtClean="0">
                          <a:solidFill>
                            <a:srgbClr val="000000"/>
                          </a:solidFill>
                          <a:effectLst/>
                          <a:latin typeface="Arial" pitchFamily="34" charset="0"/>
                          <a:cs typeface="Arial" pitchFamily="34" charset="0"/>
                        </a:rPr>
                        <a:t>PEOPLE WITH DISABILITY</a:t>
                      </a:r>
                      <a:endParaRPr lang="en-US" sz="1000" b="1" i="0" u="none" strike="noStrike" dirty="0">
                        <a:solidFill>
                          <a:srgbClr val="000000"/>
                        </a:solidFill>
                        <a:effectLst/>
                        <a:latin typeface="Arial" pitchFamily="34" charset="0"/>
                        <a:cs typeface="Arial" pitchFamily="34" charset="0"/>
                      </a:endParaRPr>
                    </a:p>
                  </a:txBody>
                  <a:tcPr marL="10318" marR="10318" marT="9528"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fontAlgn="ctr"/>
                      <a:r>
                        <a:rPr lang="en-US" sz="1000" b="1" i="0" u="none" strike="noStrike" dirty="0">
                          <a:solidFill>
                            <a:srgbClr val="000000"/>
                          </a:solidFill>
                          <a:effectLst/>
                          <a:latin typeface="Arial" pitchFamily="34" charset="0"/>
                          <a:cs typeface="Arial" pitchFamily="34" charset="0"/>
                        </a:rPr>
                        <a:t>GRAND TOTAL</a:t>
                      </a: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10026">
                <a:tc vMerge="1">
                  <a:txBody>
                    <a:bodyPr/>
                    <a:lstStyle/>
                    <a:p>
                      <a:endParaRPr lang="en-US"/>
                    </a:p>
                  </a:txBody>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FEMALE</a:t>
                      </a: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MALE  </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TOTAL</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FEMALE</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MALE  </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TOTAL</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FEMALE</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MALE  </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TOTAL</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FEMALE</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MALE  </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fontAlgn="ctr"/>
                      <a:r>
                        <a:rPr lang="en-US" sz="1000" b="1" i="0" u="none" strike="noStrike" dirty="0">
                          <a:solidFill>
                            <a:srgbClr val="000000"/>
                          </a:solidFill>
                          <a:effectLst/>
                          <a:latin typeface="Arial" pitchFamily="34" charset="0"/>
                          <a:cs typeface="Arial" pitchFamily="34" charset="0"/>
                        </a:rPr>
                        <a:t>TOTAL</a:t>
                      </a:r>
                    </a:p>
                  </a:txBody>
                  <a:tcPr marL="10318" marR="10318" marT="95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vMerge="1">
                  <a:txBody>
                    <a:bodyPr/>
                    <a:lstStyle/>
                    <a:p>
                      <a:endParaRPr lang="en-US"/>
                    </a:p>
                  </a:txBody>
                  <a:tcPr/>
                </a:tc>
                <a:tc vMerge="1">
                  <a:txBody>
                    <a:bodyPr/>
                    <a:lstStyle/>
                    <a:p>
                      <a:endParaRPr lang="en-US"/>
                    </a:p>
                  </a:txBody>
                  <a:tcPr/>
                </a:tc>
              </a:tr>
              <a:tr h="313690">
                <a:tc>
                  <a:txBody>
                    <a:bodyPr/>
                    <a:lstStyle/>
                    <a:p>
                      <a:pPr algn="ctr" rtl="0" fontAlgn="b"/>
                      <a:r>
                        <a:rPr lang="en-US" sz="1000" b="1" i="0" u="none" strike="noStrike" dirty="0" smtClean="0">
                          <a:solidFill>
                            <a:srgbClr val="000000"/>
                          </a:solidFill>
                          <a:effectLst/>
                          <a:latin typeface="Arial" pitchFamily="34" charset="0"/>
                          <a:cs typeface="Arial" pitchFamily="34" charset="0"/>
                        </a:rPr>
                        <a:t>Province</a:t>
                      </a:r>
                      <a:r>
                        <a:rPr lang="en-US" sz="1000" b="1" i="0" u="none" strike="noStrike" baseline="0" dirty="0" smtClean="0">
                          <a:solidFill>
                            <a:srgbClr val="000000"/>
                          </a:solidFill>
                          <a:effectLst/>
                          <a:latin typeface="Arial" pitchFamily="34" charset="0"/>
                          <a:cs typeface="Arial" pitchFamily="34" charset="0"/>
                        </a:rPr>
                        <a:t> </a:t>
                      </a:r>
                      <a:endParaRPr lang="en-US" sz="10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245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435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a:solidFill>
                            <a:srgbClr val="000000"/>
                          </a:solidFill>
                          <a:effectLst/>
                          <a:latin typeface="Arial" pitchFamily="34" charset="0"/>
                          <a:cs typeface="Arial"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en-US" sz="1100" b="1" i="0" u="none" strike="noStrike" dirty="0">
                          <a:solidFill>
                            <a:srgbClr val="000000"/>
                          </a:solidFill>
                          <a:effectLst/>
                          <a:latin typeface="Arial" pitchFamily="34" charset="0"/>
                          <a:cs typeface="Arial" pitchFamily="34" charset="0"/>
                        </a:rPr>
                        <a:t>18</a:t>
                      </a: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1" i="0" u="none" strike="noStrike" dirty="0">
                          <a:solidFill>
                            <a:srgbClr val="000000"/>
                          </a:solidFill>
                          <a:effectLst/>
                          <a:latin typeface="Arial" pitchFamily="34" charset="0"/>
                          <a:cs typeface="Arial" pitchFamily="34" charset="0"/>
                        </a:rPr>
                        <a:t>461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0026">
                <a:tc>
                  <a:txBody>
                    <a:bodyPr/>
                    <a:lstStyle/>
                    <a:p>
                      <a:pPr algn="ctr" rtl="0" fontAlgn="b"/>
                      <a:r>
                        <a:rPr lang="en-US" sz="1000" b="1" i="0" u="none" strike="noStrike" dirty="0">
                          <a:solidFill>
                            <a:srgbClr val="000000"/>
                          </a:solidFill>
                          <a:effectLst/>
                          <a:latin typeface="Arial" pitchFamily="34" charset="0"/>
                          <a:cs typeface="Arial" pitchFamily="34" charset="0"/>
                        </a:rPr>
                        <a:t>Demographic targets</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c>
                  <a:txBody>
                    <a:bodyPr/>
                    <a:lstStyle/>
                    <a:p>
                      <a:pPr algn="ctr" fontAlgn="b"/>
                      <a:r>
                        <a:rPr lang="en-US" sz="1100" b="1" i="0" u="none" strike="noStrike" dirty="0">
                          <a:solidFill>
                            <a:srgbClr val="000000"/>
                          </a:solidFill>
                          <a:effectLst/>
                          <a:latin typeface="Arial" pitchFamily="34" charset="0"/>
                          <a:cs typeface="Arial" pitchFamily="34" charset="0"/>
                        </a:rPr>
                        <a:t>42.1%</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c>
                  <a:txBody>
                    <a:bodyPr/>
                    <a:lstStyle/>
                    <a:p>
                      <a:pPr algn="ctr" fontAlgn="b"/>
                      <a:r>
                        <a:rPr lang="en-US" sz="1100" b="1" i="0" u="none" strike="noStrike" dirty="0">
                          <a:solidFill>
                            <a:srgbClr val="000000"/>
                          </a:solidFill>
                          <a:effectLst/>
                          <a:latin typeface="Arial" pitchFamily="34" charset="0"/>
                          <a:cs typeface="Arial" pitchFamily="34" charset="0"/>
                        </a:rPr>
                        <a:t>51.0%</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c>
                  <a:txBody>
                    <a:bodyPr/>
                    <a:lstStyle/>
                    <a:p>
                      <a:pPr algn="ctr" fontAlgn="b"/>
                      <a:r>
                        <a:rPr lang="en-US" sz="1100" b="1" i="0" u="none" strike="noStrike" dirty="0">
                          <a:solidFill>
                            <a:srgbClr val="00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1" i="0" u="none" strike="noStrike">
                          <a:solidFill>
                            <a:srgbClr val="000000"/>
                          </a:solidFill>
                          <a:effectLst/>
                          <a:latin typeface="Arial" pitchFamily="34" charset="0"/>
                          <a:cs typeface="Arial" pitchFamily="34" charset="0"/>
                        </a:rPr>
                        <a:t>0.1%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c>
                  <a:txBody>
                    <a:bodyPr/>
                    <a:lstStyle/>
                    <a:p>
                      <a:pPr algn="ctr" fontAlgn="b"/>
                      <a:r>
                        <a:rPr lang="en-US" sz="1100" b="1" i="0" u="none" strike="noStrike">
                          <a:solidFill>
                            <a:srgbClr val="000000"/>
                          </a:solidFill>
                          <a:effectLst/>
                          <a:latin typeface="Arial" pitchFamily="34" charset="0"/>
                          <a:cs typeface="Arial" pitchFamily="34" charset="0"/>
                        </a:rPr>
                        <a:t>0.2%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c>
                  <a:txBody>
                    <a:bodyPr/>
                    <a:lstStyle/>
                    <a:p>
                      <a:pPr algn="ctr" fontAlgn="b"/>
                      <a:r>
                        <a:rPr lang="en-US" sz="1100" b="1" i="0" u="none" strike="noStrike" dirty="0">
                          <a:solidFill>
                            <a:srgbClr val="00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1" i="0" u="none" strike="noStrike">
                          <a:solidFill>
                            <a:srgbClr val="000000"/>
                          </a:solidFill>
                          <a:effectLst/>
                          <a:latin typeface="Arial" pitchFamily="34" charset="0"/>
                          <a:cs typeface="Arial" pitchFamily="34" charset="0"/>
                        </a:rPr>
                        <a:t>0.1%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c>
                  <a:txBody>
                    <a:bodyPr/>
                    <a:lstStyle/>
                    <a:p>
                      <a:pPr algn="ctr" fontAlgn="b"/>
                      <a:r>
                        <a:rPr lang="en-US" sz="1100" b="1" i="0" u="none" strike="noStrike">
                          <a:solidFill>
                            <a:srgbClr val="000000"/>
                          </a:solidFill>
                          <a:effectLst/>
                          <a:latin typeface="Arial" pitchFamily="34" charset="0"/>
                          <a:cs typeface="Arial" pitchFamily="34" charset="0"/>
                        </a:rPr>
                        <a:t>0.6%</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c>
                  <a:txBody>
                    <a:bodyPr/>
                    <a:lstStyle/>
                    <a:p>
                      <a:pPr algn="ctr" fontAlgn="b"/>
                      <a:r>
                        <a:rPr lang="en-US" sz="1100" b="1" i="0" u="none" strike="noStrike" dirty="0">
                          <a:solidFill>
                            <a:srgbClr val="00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1" i="0" u="none" strike="noStrike">
                          <a:solidFill>
                            <a:srgbClr val="000000"/>
                          </a:solidFill>
                          <a:effectLst/>
                          <a:latin typeface="Arial" pitchFamily="34" charset="0"/>
                          <a:cs typeface="Arial" pitchFamily="34" charset="0"/>
                        </a:rPr>
                        <a:t>2.5%</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c>
                  <a:txBody>
                    <a:bodyPr/>
                    <a:lstStyle/>
                    <a:p>
                      <a:pPr algn="ctr" fontAlgn="b"/>
                      <a:r>
                        <a:rPr lang="en-US" sz="1100" b="1" i="0" u="none" strike="noStrike">
                          <a:solidFill>
                            <a:srgbClr val="000000"/>
                          </a:solidFill>
                          <a:effectLst/>
                          <a:latin typeface="Arial" pitchFamily="34" charset="0"/>
                          <a:cs typeface="Arial" pitchFamily="34" charset="0"/>
                        </a:rPr>
                        <a:t>3.5%</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c>
                  <a:txBody>
                    <a:bodyPr/>
                    <a:lstStyle/>
                    <a:p>
                      <a:pPr algn="ctr" fontAlgn="b"/>
                      <a:r>
                        <a:rPr lang="en-US" sz="1100" b="1" i="0" u="none" strike="noStrike" dirty="0">
                          <a:solidFill>
                            <a:srgbClr val="00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1" i="0" u="none" strike="noStrike">
                          <a:solidFill>
                            <a:srgbClr val="000000"/>
                          </a:solidFill>
                          <a:effectLst/>
                          <a:latin typeface="Arial" pitchFamily="34" charset="0"/>
                          <a:cs typeface="Arial" pitchFamily="34" charset="0"/>
                        </a:rPr>
                        <a:t>2.0%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c>
                  <a:txBody>
                    <a:bodyPr/>
                    <a:lstStyle/>
                    <a:p>
                      <a:pPr algn="ctr" fontAlgn="b"/>
                      <a:r>
                        <a:rPr lang="en-US" sz="1100" b="1" i="0" u="none" strike="noStrike" dirty="0">
                          <a:solidFill>
                            <a:srgbClr val="000000"/>
                          </a:solidFill>
                          <a:effectLst/>
                          <a:latin typeface="Arial" pitchFamily="34" charset="0"/>
                          <a:cs typeface="Arial" pitchFamily="34" charset="0"/>
                        </a:rPr>
                        <a:t>100%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tcPr>
                </a:tc>
              </a:tr>
              <a:tr h="405352">
                <a:tc>
                  <a:txBody>
                    <a:bodyPr/>
                    <a:lstStyle/>
                    <a:p>
                      <a:pPr algn="ctr" rtl="0" fontAlgn="b"/>
                      <a:r>
                        <a:rPr lang="en-US" sz="1000" b="1" i="0" u="none" strike="noStrike" dirty="0">
                          <a:solidFill>
                            <a:srgbClr val="000000"/>
                          </a:solidFill>
                          <a:effectLst/>
                          <a:latin typeface="Arial" pitchFamily="34" charset="0"/>
                          <a:cs typeface="Arial" pitchFamily="34" charset="0"/>
                        </a:rPr>
                        <a:t>Percentage Representation</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c>
                  <a:txBody>
                    <a:bodyPr/>
                    <a:lstStyle/>
                    <a:p>
                      <a:pPr algn="ctr" fontAlgn="b"/>
                      <a:r>
                        <a:rPr lang="en-US" sz="1100" b="1" i="0" u="none" strike="noStrike" dirty="0" smtClean="0">
                          <a:solidFill>
                            <a:srgbClr val="000000"/>
                          </a:solidFill>
                          <a:effectLst/>
                          <a:latin typeface="Arial" pitchFamily="34" charset="0"/>
                          <a:cs typeface="Arial" pitchFamily="34" charset="0"/>
                        </a:rPr>
                        <a:t>53.1%</a:t>
                      </a:r>
                      <a:endParaRPr lang="en-US" sz="1100" b="1"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c>
                  <a:txBody>
                    <a:bodyPr/>
                    <a:lstStyle/>
                    <a:p>
                      <a:pPr algn="ctr" fontAlgn="b"/>
                      <a:r>
                        <a:rPr lang="en-US" sz="1100" b="1" i="0" u="none" strike="noStrike" dirty="0" smtClean="0">
                          <a:solidFill>
                            <a:srgbClr val="000000"/>
                          </a:solidFill>
                          <a:effectLst/>
                          <a:latin typeface="Arial" pitchFamily="34" charset="0"/>
                          <a:cs typeface="Arial" pitchFamily="34" charset="0"/>
                        </a:rPr>
                        <a:t>41.2%</a:t>
                      </a:r>
                      <a:endParaRPr lang="en-US" sz="11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c>
                  <a:txBody>
                    <a:bodyPr/>
                    <a:lstStyle/>
                    <a:p>
                      <a:pPr algn="ctr" fontAlgn="b"/>
                      <a:endParaRPr lang="en-US" sz="11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1" i="0" u="none" strike="noStrike" dirty="0" smtClean="0">
                          <a:solidFill>
                            <a:srgbClr val="000000"/>
                          </a:solidFill>
                          <a:effectLst/>
                          <a:latin typeface="Arial" pitchFamily="34" charset="0"/>
                          <a:cs typeface="Arial" pitchFamily="34" charset="0"/>
                        </a:rPr>
                        <a:t>1.3%</a:t>
                      </a:r>
                      <a:endParaRPr lang="en-US" sz="11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c>
                  <a:txBody>
                    <a:bodyPr/>
                    <a:lstStyle/>
                    <a:p>
                      <a:pPr algn="ctr" fontAlgn="b"/>
                      <a:r>
                        <a:rPr lang="en-US" sz="1100" b="1" i="0" u="none" strike="noStrike" dirty="0">
                          <a:solidFill>
                            <a:srgbClr val="000000"/>
                          </a:solidFill>
                          <a:effectLst/>
                          <a:latin typeface="Arial" pitchFamily="34" charset="0"/>
                          <a:cs typeface="Arial" pitchFamily="34" charset="0"/>
                        </a:rPr>
                        <a:t>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c>
                  <a:txBody>
                    <a:bodyPr/>
                    <a:lstStyle/>
                    <a:p>
                      <a:pPr algn="ctr" fontAlgn="b"/>
                      <a:endParaRPr lang="en-US" sz="11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1" i="0" u="none" strike="noStrike" dirty="0" smtClean="0">
                          <a:solidFill>
                            <a:srgbClr val="000000"/>
                          </a:solidFill>
                          <a:effectLst/>
                          <a:latin typeface="Arial" pitchFamily="34" charset="0"/>
                          <a:cs typeface="Arial" pitchFamily="34" charset="0"/>
                        </a:rPr>
                        <a:t>0.4%</a:t>
                      </a:r>
                      <a:endParaRPr lang="en-US" sz="11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c>
                  <a:txBody>
                    <a:bodyPr/>
                    <a:lstStyle/>
                    <a:p>
                      <a:pPr algn="ctr" fontAlgn="b"/>
                      <a:r>
                        <a:rPr lang="en-US" sz="1100" b="1" i="0" u="none" strike="noStrike" dirty="0">
                          <a:solidFill>
                            <a:srgbClr val="000000"/>
                          </a:solidFill>
                          <a:effectLst/>
                          <a:latin typeface="Arial" pitchFamily="34" charset="0"/>
                          <a:cs typeface="Arial" pitchFamily="34" charset="0"/>
                        </a:rPr>
                        <a:t>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c>
                  <a:txBody>
                    <a:bodyPr/>
                    <a:lstStyle/>
                    <a:p>
                      <a:pPr algn="ctr" fontAlgn="b"/>
                      <a:endParaRPr lang="en-US" sz="11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1" i="0" u="none" strike="noStrike" dirty="0" smtClean="0">
                          <a:solidFill>
                            <a:srgbClr val="000000"/>
                          </a:solidFill>
                          <a:effectLst/>
                          <a:latin typeface="Arial" pitchFamily="34" charset="0"/>
                          <a:cs typeface="Arial" pitchFamily="34" charset="0"/>
                        </a:rPr>
                        <a:t>2.2%</a:t>
                      </a:r>
                      <a:endParaRPr lang="en-US" sz="11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c>
                  <a:txBody>
                    <a:bodyPr/>
                    <a:lstStyle/>
                    <a:p>
                      <a:pPr algn="ctr" fontAlgn="b"/>
                      <a:r>
                        <a:rPr lang="en-US" sz="1100" b="1" i="0" u="none" strike="noStrike" dirty="0" smtClean="0">
                          <a:solidFill>
                            <a:srgbClr val="000000"/>
                          </a:solidFill>
                          <a:effectLst/>
                          <a:latin typeface="Arial" pitchFamily="34" charset="0"/>
                          <a:cs typeface="Arial" pitchFamily="34" charset="0"/>
                        </a:rPr>
                        <a:t>1.7%</a:t>
                      </a:r>
                      <a:endParaRPr lang="en-US" sz="11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c>
                  <a:txBody>
                    <a:bodyPr/>
                    <a:lstStyle/>
                    <a:p>
                      <a:pPr algn="ctr" fontAlgn="b"/>
                      <a:endParaRPr lang="en-US" sz="11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1" i="0" u="none" strike="noStrike" dirty="0" smtClean="0">
                          <a:solidFill>
                            <a:srgbClr val="000000"/>
                          </a:solidFill>
                          <a:effectLst/>
                          <a:latin typeface="Arial" pitchFamily="34" charset="0"/>
                          <a:cs typeface="Arial" pitchFamily="34" charset="0"/>
                        </a:rPr>
                        <a:t>3.9%</a:t>
                      </a:r>
                      <a:endParaRPr lang="en-US" sz="1100" b="1"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c>
                  <a:txBody>
                    <a:bodyPr/>
                    <a:lstStyle/>
                    <a:p>
                      <a:pPr algn="ctr" fontAlgn="b"/>
                      <a:r>
                        <a:rPr lang="en-US" sz="1100" b="1" i="0" u="none" strike="noStrike" dirty="0">
                          <a:solidFill>
                            <a:srgbClr val="000000"/>
                          </a:solidFill>
                          <a:effectLst/>
                          <a:latin typeface="Arial" pitchFamily="34" charset="0"/>
                          <a:cs typeface="Arial" pitchFamily="34" charset="0"/>
                        </a:rPr>
                        <a:t>100%</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8C08">
                            <a:tint val="66000"/>
                            <a:satMod val="160000"/>
                          </a:srgbClr>
                        </a:gs>
                        <a:gs pos="50000">
                          <a:srgbClr val="FF8C08">
                            <a:tint val="44500"/>
                            <a:satMod val="160000"/>
                          </a:srgbClr>
                        </a:gs>
                        <a:gs pos="100000">
                          <a:srgbClr val="FF8C08">
                            <a:tint val="23500"/>
                            <a:satMod val="160000"/>
                          </a:srgbClr>
                        </a:gs>
                      </a:gsLst>
                      <a:lin ang="8100000" scaled="1"/>
                      <a:tileRect/>
                    </a:gradFill>
                  </a:tcPr>
                </a:tc>
              </a:tr>
              <a:tr h="310026">
                <a:tc>
                  <a:txBody>
                    <a:bodyPr/>
                    <a:lstStyle/>
                    <a:p>
                      <a:pPr algn="ctr" rtl="0" fontAlgn="b"/>
                      <a:r>
                        <a:rPr lang="en-US" sz="1100" b="0" i="0" u="none" strike="noStrike" dirty="0">
                          <a:solidFill>
                            <a:srgbClr val="000000"/>
                          </a:solidFill>
                          <a:effectLst/>
                          <a:latin typeface="Arial" pitchFamily="34" charset="0"/>
                          <a:cs typeface="Arial" pitchFamily="34" charset="0"/>
                        </a:rPr>
                        <a:t>3</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chemeClr val="tx1"/>
                          </a:solidFill>
                          <a:effectLst/>
                          <a:latin typeface="Arial" pitchFamily="34" charset="0"/>
                          <a:cs typeface="Arial" pitchFamily="34" charset="0"/>
                        </a:rPr>
                        <a:t>16</a:t>
                      </a:r>
                      <a:endParaRPr lang="en-US" sz="1100" b="0" i="0" u="none" strike="noStrike" dirty="0">
                        <a:solidFill>
                          <a:schemeClr val="tx1"/>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chemeClr val="tx1"/>
                          </a:solidFill>
                          <a:effectLst/>
                          <a:latin typeface="Arial" pitchFamily="34" charset="0"/>
                          <a:cs typeface="Arial" pitchFamily="34" charset="0"/>
                        </a:rPr>
                        <a:t>7</a:t>
                      </a:r>
                      <a:endParaRPr lang="en-US" sz="1100" b="0" i="0" u="none" strike="noStrike" dirty="0">
                        <a:solidFill>
                          <a:schemeClr val="tx1"/>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n-US" sz="11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chemeClr val="tx1"/>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chemeClr val="tx1"/>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000000"/>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a:solidFill>
                            <a:srgbClr val="000000"/>
                          </a:solidFill>
                          <a:effectLst/>
                          <a:latin typeface="Arial" pitchFamily="34" charset="0"/>
                          <a:cs typeface="Arial" pitchFamily="34" charset="0"/>
                        </a:rPr>
                        <a:t>24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22542">
                <a:tc>
                  <a:txBody>
                    <a:bodyPr/>
                    <a:lstStyle/>
                    <a:p>
                      <a:pPr algn="ctr" rtl="0" fontAlgn="b"/>
                      <a:r>
                        <a:rPr lang="en-US" sz="1100" b="0" i="0" u="none" strike="noStrike" dirty="0">
                          <a:solidFill>
                            <a:srgbClr val="000000"/>
                          </a:solidFill>
                          <a:effectLst/>
                          <a:latin typeface="Arial" pitchFamily="34" charset="0"/>
                          <a:cs typeface="Arial" pitchFamily="34" charset="0"/>
                        </a:rPr>
                        <a:t>5</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7</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5</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n-US" sz="11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000000"/>
                          </a:solidFill>
                          <a:effectLst/>
                          <a:latin typeface="Arial" pitchFamily="34" charset="0"/>
                          <a:cs typeface="Arial" pitchFamily="34" charset="0"/>
                        </a:rPr>
                        <a:t>3</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a:solidFill>
                            <a:srgbClr val="000000"/>
                          </a:solidFill>
                          <a:effectLst/>
                          <a:latin typeface="Arial" pitchFamily="34" charset="0"/>
                          <a:cs typeface="Arial" pitchFamily="34" charset="0"/>
                        </a:rPr>
                        <a:t>12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34912">
                <a:tc>
                  <a:txBody>
                    <a:bodyPr/>
                    <a:lstStyle/>
                    <a:p>
                      <a:pPr algn="ctr" rtl="0" fontAlgn="b"/>
                      <a:r>
                        <a:rPr lang="en-US" sz="1100" b="0" i="0" u="none" strike="noStrike" dirty="0">
                          <a:solidFill>
                            <a:srgbClr val="000000"/>
                          </a:solidFill>
                          <a:effectLst/>
                          <a:latin typeface="Arial" pitchFamily="34" charset="0"/>
                          <a:cs typeface="Arial" pitchFamily="34" charset="0"/>
                        </a:rPr>
                        <a:t>6</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chemeClr val="tx1"/>
                          </a:solidFill>
                          <a:effectLst/>
                          <a:latin typeface="Arial" pitchFamily="34" charset="0"/>
                          <a:cs typeface="Arial" pitchFamily="34" charset="0"/>
                        </a:rPr>
                        <a:t>157</a:t>
                      </a:r>
                      <a:endParaRPr lang="en-US" sz="1100" b="0" i="0" u="none" strike="noStrike" dirty="0">
                        <a:solidFill>
                          <a:schemeClr val="tx1"/>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chemeClr val="tx1"/>
                          </a:solidFill>
                          <a:effectLst/>
                          <a:latin typeface="Arial" pitchFamily="34" charset="0"/>
                          <a:cs typeface="Arial" pitchFamily="34" charset="0"/>
                        </a:rPr>
                        <a:t>100</a:t>
                      </a:r>
                      <a:endParaRPr lang="en-US" sz="1100" b="0" i="0" u="none" strike="noStrike" dirty="0">
                        <a:solidFill>
                          <a:schemeClr val="tx1"/>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257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n-US" sz="11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pitchFamily="34" charset="0"/>
                          <a:cs typeface="Arial"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000000"/>
                          </a:solidFill>
                          <a:effectLst/>
                          <a:latin typeface="Arial" pitchFamily="34" charset="0"/>
                          <a:cs typeface="Arial" pitchFamily="34" charset="0"/>
                        </a:rPr>
                        <a:t>9</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a:solidFill>
                            <a:srgbClr val="000000"/>
                          </a:solidFill>
                          <a:effectLst/>
                          <a:latin typeface="Arial" pitchFamily="34" charset="0"/>
                          <a:cs typeface="Arial" pitchFamily="34" charset="0"/>
                        </a:rPr>
                        <a:t>262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0026">
                <a:tc>
                  <a:txBody>
                    <a:bodyPr/>
                    <a:lstStyle/>
                    <a:p>
                      <a:pPr algn="ctr" rtl="0" fontAlgn="b"/>
                      <a:r>
                        <a:rPr lang="en-US" sz="1100" b="0" i="0" u="none" strike="noStrike" dirty="0">
                          <a:solidFill>
                            <a:srgbClr val="000000"/>
                          </a:solidFill>
                          <a:effectLst/>
                          <a:latin typeface="Arial" pitchFamily="34" charset="0"/>
                          <a:cs typeface="Arial" pitchFamily="34" charset="0"/>
                        </a:rPr>
                        <a:t>7</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smtClean="0">
                          <a:solidFill>
                            <a:schemeClr val="tx1"/>
                          </a:solidFill>
                          <a:effectLst/>
                          <a:latin typeface="Arial" pitchFamily="34" charset="0"/>
                          <a:cs typeface="Arial" pitchFamily="34" charset="0"/>
                        </a:rPr>
                        <a:t>28</a:t>
                      </a:r>
                      <a:endParaRPr lang="en-US" sz="1100" b="0" i="0" u="none" strike="noStrike" dirty="0">
                        <a:solidFill>
                          <a:schemeClr val="tx1"/>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33</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n-US" sz="11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5</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pitchFamily="34" charset="0"/>
                          <a:cs typeface="Arial"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000000"/>
                          </a:solidFill>
                          <a:effectLst/>
                          <a:latin typeface="Arial" pitchFamily="34" charset="0"/>
                          <a:cs typeface="Arial" pitchFamily="34" charset="0"/>
                        </a:rPr>
                        <a:t>2</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a:solidFill>
                            <a:srgbClr val="000000"/>
                          </a:solidFill>
                          <a:effectLst/>
                          <a:latin typeface="Arial" pitchFamily="34" charset="0"/>
                          <a:cs typeface="Arial" pitchFamily="34" charset="0"/>
                        </a:rPr>
                        <a:t>69</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0026">
                <a:tc>
                  <a:txBody>
                    <a:bodyPr/>
                    <a:lstStyle/>
                    <a:p>
                      <a:pPr algn="ctr" rtl="0" fontAlgn="b"/>
                      <a:r>
                        <a:rPr lang="en-US" sz="1100" b="0" i="0" u="none" strike="noStrike" dirty="0">
                          <a:solidFill>
                            <a:srgbClr val="000000"/>
                          </a:solidFill>
                          <a:effectLst/>
                          <a:latin typeface="Arial" pitchFamily="34" charset="0"/>
                          <a:cs typeface="Arial" pitchFamily="34" charset="0"/>
                        </a:rPr>
                        <a:t>8</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13</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22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n-US" sz="11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n-US" sz="11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pitchFamily="34" charset="0"/>
                          <a:cs typeface="Arial"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000000"/>
                          </a:solidFill>
                          <a:effectLst/>
                          <a:latin typeface="Arial" pitchFamily="34" charset="0"/>
                          <a:cs typeface="Arial" pitchFamily="34" charset="0"/>
                        </a:rPr>
                        <a:t>2</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a:solidFill>
                            <a:srgbClr val="000000"/>
                          </a:solidFill>
                          <a:effectLst/>
                          <a:latin typeface="Arial" pitchFamily="34" charset="0"/>
                          <a:cs typeface="Arial" pitchFamily="34" charset="0"/>
                        </a:rPr>
                        <a:t>43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0026">
                <a:tc>
                  <a:txBody>
                    <a:bodyPr/>
                    <a:lstStyle/>
                    <a:p>
                      <a:pPr algn="ctr" rtl="0" fontAlgn="b"/>
                      <a:r>
                        <a:rPr lang="en-US" sz="1100" b="0" i="0" u="none" strike="noStrike" dirty="0">
                          <a:solidFill>
                            <a:srgbClr val="000000"/>
                          </a:solidFill>
                          <a:effectLst/>
                          <a:latin typeface="Arial" pitchFamily="34" charset="0"/>
                          <a:cs typeface="Arial" pitchFamily="34" charset="0"/>
                        </a:rPr>
                        <a:t>9</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endParaRPr lang="en-US" sz="1100" b="1" i="0" u="none" strike="noStrike" dirty="0">
                        <a:solidFill>
                          <a:srgbClr val="FF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n-US" sz="11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pitchFamily="34" charset="0"/>
                          <a:cs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000000"/>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a:solidFill>
                            <a:srgbClr val="000000"/>
                          </a:solidFill>
                          <a:effectLst/>
                          <a:latin typeface="Arial" pitchFamily="34" charset="0"/>
                          <a:cs typeface="Arial" pitchFamily="34" charset="0"/>
                        </a:rPr>
                        <a:t>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0026">
                <a:tc>
                  <a:txBody>
                    <a:bodyPr/>
                    <a:lstStyle/>
                    <a:p>
                      <a:pPr algn="ctr" rtl="0" fontAlgn="b"/>
                      <a:r>
                        <a:rPr lang="en-US" sz="1100" b="0" i="0" u="none" strike="noStrike" dirty="0">
                          <a:solidFill>
                            <a:srgbClr val="000000"/>
                          </a:solidFill>
                          <a:effectLst/>
                          <a:latin typeface="Arial" pitchFamily="34" charset="0"/>
                          <a:cs typeface="Arial" pitchFamily="34" charset="0"/>
                        </a:rPr>
                        <a:t>10</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14</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pitchFamily="34" charset="0"/>
                          <a:cs typeface="Arial"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00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a:solidFill>
                            <a:srgbClr val="000000"/>
                          </a:solidFill>
                          <a:effectLst/>
                          <a:latin typeface="Arial" pitchFamily="34" charset="0"/>
                          <a:cs typeface="Arial" pitchFamily="34" charset="0"/>
                        </a:rPr>
                        <a:t>26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0026">
                <a:tc>
                  <a:txBody>
                    <a:bodyPr/>
                    <a:lstStyle/>
                    <a:p>
                      <a:pPr algn="ctr" rtl="0" fontAlgn="b"/>
                      <a:r>
                        <a:rPr lang="en-US" sz="1100" b="0" i="0" u="none" strike="noStrike" dirty="0">
                          <a:solidFill>
                            <a:srgbClr val="000000"/>
                          </a:solidFill>
                          <a:effectLst/>
                          <a:latin typeface="Arial" pitchFamily="34" charset="0"/>
                          <a:cs typeface="Arial" pitchFamily="34" charset="0"/>
                        </a:rPr>
                        <a:t>11</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pitchFamily="34" charset="0"/>
                          <a:cs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00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a:solidFill>
                            <a:srgbClr val="000000"/>
                          </a:solidFill>
                          <a:effectLst/>
                          <a:latin typeface="Arial" pitchFamily="34" charset="0"/>
                          <a:cs typeface="Arial" pitchFamily="34" charset="0"/>
                        </a:rPr>
                        <a:t>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0026">
                <a:tc>
                  <a:txBody>
                    <a:bodyPr/>
                    <a:lstStyle/>
                    <a:p>
                      <a:pPr algn="ctr" rtl="0" fontAlgn="b"/>
                      <a:r>
                        <a:rPr lang="en-US" sz="1100" b="0" i="0" u="none" strike="noStrike" dirty="0">
                          <a:solidFill>
                            <a:srgbClr val="000000"/>
                          </a:solidFill>
                          <a:effectLst/>
                          <a:latin typeface="Arial" pitchFamily="34" charset="0"/>
                          <a:cs typeface="Arial" pitchFamily="34" charset="0"/>
                        </a:rPr>
                        <a:t>12</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2</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pitchFamily="34" charset="0"/>
                          <a:cs typeface="Arial"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00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a:solidFill>
                            <a:srgbClr val="000000"/>
                          </a:solidFill>
                          <a:effectLst/>
                          <a:latin typeface="Arial" pitchFamily="34" charset="0"/>
                          <a:cs typeface="Arial" pitchFamily="34" charset="0"/>
                        </a:rPr>
                        <a:t>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0026">
                <a:tc>
                  <a:txBody>
                    <a:bodyPr/>
                    <a:lstStyle/>
                    <a:p>
                      <a:pPr algn="ctr" rtl="0" fontAlgn="b"/>
                      <a:r>
                        <a:rPr lang="en-US" sz="1100" b="0" i="0" u="none" strike="noStrike" dirty="0">
                          <a:solidFill>
                            <a:srgbClr val="000000"/>
                          </a:solidFill>
                          <a:effectLst/>
                          <a:latin typeface="Arial" pitchFamily="34" charset="0"/>
                          <a:cs typeface="Arial" pitchFamily="34" charset="0"/>
                        </a:rPr>
                        <a:t>13</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2</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chemeClr val="tx1"/>
                          </a:solidFill>
                          <a:effectLst/>
                          <a:latin typeface="Arial" pitchFamily="34" charset="0"/>
                          <a:cs typeface="Arial" pitchFamily="34" charset="0"/>
                        </a:rPr>
                        <a:t>1</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a:solidFill>
                            <a:srgbClr val="000000"/>
                          </a:solidFill>
                          <a:effectLst/>
                          <a:latin typeface="Arial" pitchFamily="34" charset="0"/>
                          <a:cs typeface="Arial"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00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a:solidFill>
                            <a:srgbClr val="000000"/>
                          </a:solidFill>
                          <a:effectLst/>
                          <a:latin typeface="Arial" pitchFamily="34" charset="0"/>
                          <a:cs typeface="Arial" pitchFamily="34" charset="0"/>
                        </a:rPr>
                        <a:t>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0026">
                <a:tc>
                  <a:txBody>
                    <a:bodyPr/>
                    <a:lstStyle/>
                    <a:p>
                      <a:pPr algn="ctr" rtl="0" fontAlgn="b"/>
                      <a:r>
                        <a:rPr lang="en-US" sz="1100" b="0" i="0" u="none" strike="noStrike" dirty="0">
                          <a:solidFill>
                            <a:srgbClr val="000000"/>
                          </a:solidFill>
                          <a:effectLst/>
                          <a:latin typeface="Arial" pitchFamily="34" charset="0"/>
                          <a:cs typeface="Arial" pitchFamily="34" charset="0"/>
                        </a:rPr>
                        <a:t>14</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endParaRPr lang="en-US" sz="11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0" i="0" u="none" strike="noStrike">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100" b="1" i="0" u="none" strike="noStrike" dirty="0">
                          <a:solidFill>
                            <a:srgbClr val="FF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b="0" i="0" u="none" strike="noStrike" dirty="0">
                          <a:solidFill>
                            <a:srgbClr val="000000"/>
                          </a:solidFill>
                          <a:effectLst/>
                          <a:latin typeface="Arial" pitchFamily="34" charset="0"/>
                          <a:cs typeface="Arial" pitchFamily="34" charset="0"/>
                        </a:rPr>
                        <a:t> </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endParaRPr lang="en-US" sz="1100" b="1"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10026">
                <a:tc>
                  <a:txBody>
                    <a:bodyPr/>
                    <a:lstStyle/>
                    <a:p>
                      <a:pPr algn="ctr" rtl="0" fontAlgn="b"/>
                      <a:r>
                        <a:rPr lang="en-US" sz="1100" b="0" i="0" u="none" strike="noStrike" dirty="0" smtClean="0">
                          <a:solidFill>
                            <a:schemeClr val="tx1"/>
                          </a:solidFill>
                          <a:effectLst/>
                          <a:latin typeface="Arial" pitchFamily="34" charset="0"/>
                          <a:cs typeface="Arial" pitchFamily="34" charset="0"/>
                        </a:rPr>
                        <a:t> (Interns</a:t>
                      </a:r>
                      <a:r>
                        <a:rPr lang="en-US" sz="1100" b="0" i="0" u="none" strike="noStrike" dirty="0">
                          <a:solidFill>
                            <a:schemeClr val="tx1"/>
                          </a:solidFill>
                          <a:effectLst/>
                          <a:latin typeface="Arial" pitchFamily="34" charset="0"/>
                          <a:cs typeface="Arial" pitchFamily="34" charset="0"/>
                        </a:rPr>
                        <a:t>)</a:t>
                      </a: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0" i="0" u="none" strike="noStrike" dirty="0" smtClean="0">
                          <a:solidFill>
                            <a:schemeClr val="tx1"/>
                          </a:solidFill>
                          <a:effectLst/>
                          <a:latin typeface="Arial" pitchFamily="34" charset="0"/>
                          <a:cs typeface="Arial" pitchFamily="34" charset="0"/>
                        </a:rPr>
                        <a:t>5</a:t>
                      </a:r>
                      <a:endParaRPr lang="en-US" sz="1100" b="0" i="0" u="none" strike="noStrike" dirty="0">
                        <a:solidFill>
                          <a:schemeClr val="tx1"/>
                        </a:solidFill>
                        <a:effectLst/>
                        <a:latin typeface="Arial" pitchFamily="34" charset="0"/>
                        <a:cs typeface="Arial" pitchFamily="34" charset="0"/>
                      </a:endParaRP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0" i="0" u="none" strike="noStrike" dirty="0" smtClean="0">
                          <a:solidFill>
                            <a:schemeClr val="tx1"/>
                          </a:solidFill>
                          <a:effectLst/>
                          <a:latin typeface="Arial" pitchFamily="34" charset="0"/>
                          <a:cs typeface="Arial" pitchFamily="34" charset="0"/>
                        </a:rPr>
                        <a:t>7</a:t>
                      </a:r>
                      <a:endParaRPr lang="en-US" sz="1100" b="0" i="0" u="none" strike="noStrike" dirty="0">
                        <a:solidFill>
                          <a:schemeClr val="tx1"/>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1100" b="0" i="0" u="none" strike="noStrike" dirty="0">
                          <a:solidFill>
                            <a:srgbClr val="000000"/>
                          </a:solidFill>
                          <a:effectLst/>
                          <a:latin typeface="Arial" pitchFamily="34" charset="0"/>
                          <a:cs typeface="Arial" pitchFamily="34"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endParaRPr lang="en-US" sz="1100" b="0" i="0" u="none" strike="noStrike" dirty="0">
                        <a:solidFill>
                          <a:srgbClr val="FF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endParaRPr lang="en-US" sz="1100" b="0" i="0" u="none" strike="noStrike" dirty="0">
                        <a:solidFill>
                          <a:srgbClr val="FF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endParaRPr lang="en-US" sz="1100" b="1" i="0" u="none" strike="noStrike" dirty="0">
                        <a:solidFill>
                          <a:srgbClr val="FF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0" i="0" u="none" strike="noStrike" dirty="0">
                        <a:solidFill>
                          <a:srgbClr val="FF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endParaRPr lang="en-US" sz="1100" b="0" i="0" u="none" strike="noStrike" dirty="0">
                        <a:solidFill>
                          <a:srgbClr val="FF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endParaRPr lang="en-US" sz="1100" b="0" i="0" u="none" strike="noStrike" dirty="0">
                        <a:solidFill>
                          <a:srgbClr val="FF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0" i="0" u="none" strike="noStrike" dirty="0">
                        <a:solidFill>
                          <a:srgbClr val="FF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endParaRPr lang="en-US" sz="1100" b="0" i="0" u="none" strike="noStrike" dirty="0">
                        <a:solidFill>
                          <a:srgbClr val="FF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endParaRPr lang="en-US" sz="1100" b="1" i="0" u="none" strike="noStrike" dirty="0">
                        <a:solidFill>
                          <a:srgbClr val="FF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0"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100" b="1" i="0" u="none" strike="noStrike" dirty="0">
                          <a:solidFill>
                            <a:srgbClr val="000000"/>
                          </a:solidFill>
                          <a:effectLst/>
                          <a:latin typeface="Arial" pitchFamily="34" charset="0"/>
                          <a:cs typeface="Arial" pitchFamily="34" charset="0"/>
                        </a:rPr>
                        <a:t>12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50</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4765601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57969" y="123825"/>
            <a:ext cx="950651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r>
              <a:rPr lang="en-US" altLang="en-US" sz="2000" dirty="0" smtClean="0"/>
              <a:t>PEOPLE MANAGEMENT AND PERFORMANCE</a:t>
            </a:r>
            <a:endParaRPr lang="en-US" altLang="en-US" sz="2000" dirty="0"/>
          </a:p>
        </p:txBody>
      </p:sp>
      <p:sp>
        <p:nvSpPr>
          <p:cNvPr id="3" name="TextBox 3"/>
          <p:cNvSpPr txBox="1">
            <a:spLocks noChangeArrowheads="1"/>
          </p:cNvSpPr>
          <p:nvPr/>
        </p:nvSpPr>
        <p:spPr bwMode="auto">
          <a:xfrm>
            <a:off x="257969" y="998419"/>
            <a:ext cx="1645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r>
              <a:rPr lang="en-US" altLang="en-US" dirty="0" err="1" smtClean="0"/>
              <a:t>PMDS</a:t>
            </a:r>
            <a:r>
              <a:rPr lang="en-US" altLang="en-US" dirty="0" smtClean="0"/>
              <a:t>:  Status </a:t>
            </a:r>
            <a:endParaRPr lang="en-US" altLang="en-US" dirty="0"/>
          </a:p>
        </p:txBody>
      </p:sp>
      <p:graphicFrame>
        <p:nvGraphicFramePr>
          <p:cNvPr id="4" name="Table 3"/>
          <p:cNvGraphicFramePr>
            <a:graphicFrameLocks noGrp="1"/>
          </p:cNvGraphicFramePr>
          <p:nvPr>
            <p:extLst>
              <p:ext uri="{D42A27DB-BD31-4B8C-83A1-F6EECF244321}">
                <p14:modId xmlns:p14="http://schemas.microsoft.com/office/powerpoint/2010/main" val="3159898802"/>
              </p:ext>
            </p:extLst>
          </p:nvPr>
        </p:nvGraphicFramePr>
        <p:xfrm>
          <a:off x="257969" y="1637224"/>
          <a:ext cx="9317832" cy="3840480"/>
        </p:xfrm>
        <a:graphic>
          <a:graphicData uri="http://schemas.openxmlformats.org/drawingml/2006/table">
            <a:tbl>
              <a:tblPr firstRow="1" bandRow="1">
                <a:tableStyleId>{5C22544A-7EE6-4342-B048-85BDC9FD1C3A}</a:tableStyleId>
              </a:tblPr>
              <a:tblGrid>
                <a:gridCol w="2703595"/>
                <a:gridCol w="2565779"/>
                <a:gridCol w="4048458"/>
              </a:tblGrid>
              <a:tr h="914400">
                <a:tc>
                  <a:txBody>
                    <a:bodyPr/>
                    <a:lstStyle/>
                    <a:p>
                      <a:r>
                        <a:rPr lang="en-US" sz="1400" b="0" dirty="0" smtClean="0">
                          <a:solidFill>
                            <a:schemeClr val="tx1"/>
                          </a:solidFill>
                          <a:latin typeface="Arial" pitchFamily="34" charset="0"/>
                          <a:cs typeface="Arial" pitchFamily="34" charset="0"/>
                        </a:rPr>
                        <a:t>People management</a:t>
                      </a:r>
                      <a:endParaRPr lang="en-US" sz="1400" b="0" dirty="0">
                        <a:solidFill>
                          <a:schemeClr val="tx1"/>
                        </a:solidFill>
                        <a:latin typeface="Arial" pitchFamily="34" charset="0"/>
                        <a:cs typeface="Arial" pitchFamily="34" charset="0"/>
                      </a:endParaRPr>
                    </a:p>
                  </a:txBody>
                  <a:tcPr marL="99060" marR="99060"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r>
                        <a:rPr lang="en-US" sz="1400" b="0" dirty="0" smtClean="0">
                          <a:solidFill>
                            <a:schemeClr val="tx1"/>
                          </a:solidFill>
                          <a:latin typeface="Arial" pitchFamily="34" charset="0"/>
                          <a:cs typeface="Arial" pitchFamily="34" charset="0"/>
                        </a:rPr>
                        <a:t>Achievement </a:t>
                      </a:r>
                    </a:p>
                  </a:txBody>
                  <a:tcPr marL="99060" marR="99060"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r>
                        <a:rPr lang="en-US" sz="1400" b="0" dirty="0" smtClean="0">
                          <a:solidFill>
                            <a:schemeClr val="tx1"/>
                          </a:solidFill>
                          <a:latin typeface="Arial" pitchFamily="34" charset="0"/>
                          <a:cs typeface="Arial" pitchFamily="34" charset="0"/>
                        </a:rPr>
                        <a:t>Status summary</a:t>
                      </a:r>
                      <a:endParaRPr lang="en-US" sz="1400" b="0" dirty="0">
                        <a:solidFill>
                          <a:schemeClr val="tx1"/>
                        </a:solidFill>
                        <a:latin typeface="Arial" pitchFamily="34" charset="0"/>
                        <a:cs typeface="Arial" pitchFamily="34" charset="0"/>
                      </a:endParaRPr>
                    </a:p>
                  </a:txBody>
                  <a:tcPr marL="99060" marR="99060"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463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Performance agreements signed  (2017/18)</a:t>
                      </a:r>
                    </a:p>
                  </a:txBody>
                  <a:tcPr marL="99060" marR="99060"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99%</a:t>
                      </a:r>
                    </a:p>
                  </a:txBody>
                  <a:tcPr marL="99060" marR="99060" marT="45676" marB="456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rial" pitchFamily="34" charset="0"/>
                          <a:cs typeface="Arial" pitchFamily="34" charset="0"/>
                        </a:rPr>
                        <a:t>3 outstanding Performance</a:t>
                      </a:r>
                      <a:r>
                        <a:rPr lang="en-US" sz="1400" b="0" baseline="0" dirty="0" smtClean="0">
                          <a:solidFill>
                            <a:schemeClr val="tx1"/>
                          </a:solidFill>
                          <a:latin typeface="Arial" pitchFamily="34" charset="0"/>
                          <a:cs typeface="Arial" pitchFamily="34" charset="0"/>
                        </a:rPr>
                        <a:t> Agreements</a:t>
                      </a:r>
                      <a:endParaRPr lang="en-US" sz="1400" b="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latin typeface="Arial" pitchFamily="34" charset="0"/>
                          <a:cs typeface="Arial" pitchFamily="34" charset="0"/>
                        </a:rPr>
                        <a:t>Reasons: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000" b="0" dirty="0" smtClean="0">
                          <a:solidFill>
                            <a:schemeClr val="tx1"/>
                          </a:solidFill>
                          <a:latin typeface="Arial" pitchFamily="34" charset="0"/>
                          <a:cs typeface="Arial" pitchFamily="34" charset="0"/>
                        </a:rPr>
                        <a:t>Cross Transfer</a:t>
                      </a:r>
                      <a:r>
                        <a:rPr lang="en-US" sz="1000" b="0" baseline="0" dirty="0" smtClean="0">
                          <a:solidFill>
                            <a:schemeClr val="tx1"/>
                          </a:solidFill>
                          <a:latin typeface="Arial" pitchFamily="34" charset="0"/>
                          <a:cs typeface="Arial" pitchFamily="34" charset="0"/>
                        </a:rPr>
                        <a:t> – official not on MP establishment yet. Agreement was done but not captured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000" b="0" baseline="0" dirty="0" smtClean="0">
                          <a:solidFill>
                            <a:schemeClr val="tx1"/>
                          </a:solidFill>
                          <a:latin typeface="Arial" pitchFamily="34" charset="0"/>
                          <a:cs typeface="Arial" pitchFamily="34" charset="0"/>
                        </a:rPr>
                        <a:t>Official on Sick Leave (TIL submitted)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000" b="0" baseline="0" dirty="0" smtClean="0">
                          <a:solidFill>
                            <a:schemeClr val="tx1"/>
                          </a:solidFill>
                          <a:latin typeface="Arial" pitchFamily="34" charset="0"/>
                          <a:cs typeface="Arial" pitchFamily="34" charset="0"/>
                        </a:rPr>
                        <a:t>Dispute – escalated to </a:t>
                      </a:r>
                      <a:r>
                        <a:rPr lang="en-US" sz="1000" b="0" baseline="0" dirty="0" err="1" smtClean="0">
                          <a:solidFill>
                            <a:schemeClr val="tx1"/>
                          </a:solidFill>
                          <a:latin typeface="Arial" pitchFamily="34" charset="0"/>
                          <a:cs typeface="Arial" pitchFamily="34" charset="0"/>
                        </a:rPr>
                        <a:t>Labour</a:t>
                      </a:r>
                      <a:r>
                        <a:rPr lang="en-US" sz="1000" b="0" baseline="0" dirty="0" smtClean="0">
                          <a:solidFill>
                            <a:schemeClr val="tx1"/>
                          </a:solidFill>
                          <a:latin typeface="Arial" pitchFamily="34" charset="0"/>
                          <a:cs typeface="Arial" pitchFamily="34" charset="0"/>
                        </a:rPr>
                        <a:t> Relations</a:t>
                      </a:r>
                      <a:endParaRPr lang="en-US" sz="1000" b="0" dirty="0" smtClean="0">
                        <a:solidFill>
                          <a:schemeClr val="tx1"/>
                        </a:solidFill>
                        <a:latin typeface="Arial" pitchFamily="34" charset="0"/>
                        <a:cs typeface="Arial" pitchFamily="34" charset="0"/>
                      </a:endParaRPr>
                    </a:p>
                  </a:txBody>
                  <a:tcPr marL="99060" marR="99060" marT="45676" marB="456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63040">
                <a:tc>
                  <a:txBody>
                    <a:bodyPr/>
                    <a:lstStyle/>
                    <a:p>
                      <a:pPr algn="l"/>
                      <a:r>
                        <a:rPr lang="en-US" sz="1400" b="0" dirty="0" smtClean="0">
                          <a:solidFill>
                            <a:schemeClr val="tx1"/>
                          </a:solidFill>
                          <a:latin typeface="Arial" pitchFamily="34" charset="0"/>
                          <a:cs typeface="Arial" pitchFamily="34" charset="0"/>
                        </a:rPr>
                        <a:t>Moderation (2016/17)</a:t>
                      </a:r>
                      <a:endParaRPr lang="en-US" sz="1400" b="0" dirty="0">
                        <a:solidFill>
                          <a:schemeClr val="tx1"/>
                        </a:solidFill>
                        <a:latin typeface="Arial" pitchFamily="34" charset="0"/>
                        <a:cs typeface="Arial" pitchFamily="34" charset="0"/>
                      </a:endParaRPr>
                    </a:p>
                  </a:txBody>
                  <a:tcPr marL="99060" marR="99060"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lang="en-US" sz="1400" b="0" dirty="0" smtClean="0">
                          <a:solidFill>
                            <a:schemeClr val="tx1"/>
                          </a:solidFill>
                          <a:latin typeface="Arial" pitchFamily="34" charset="0"/>
                          <a:cs typeface="Arial" pitchFamily="34" charset="0"/>
                        </a:rPr>
                        <a:t>All Districts</a:t>
                      </a:r>
                      <a:r>
                        <a:rPr lang="en-US" sz="1400" b="0" baseline="0" dirty="0" smtClean="0">
                          <a:solidFill>
                            <a:schemeClr val="tx1"/>
                          </a:solidFill>
                          <a:latin typeface="Arial" pitchFamily="34" charset="0"/>
                          <a:cs typeface="Arial" pitchFamily="34" charset="0"/>
                        </a:rPr>
                        <a:t> have been assessed. Outstanding are PM’s office. Proposed dates for </a:t>
                      </a:r>
                      <a:r>
                        <a:rPr lang="en-US" sz="1400" b="0" baseline="0" dirty="0" err="1" smtClean="0">
                          <a:solidFill>
                            <a:schemeClr val="tx1"/>
                          </a:solidFill>
                          <a:latin typeface="Arial" pitchFamily="34" charset="0"/>
                          <a:cs typeface="Arial" pitchFamily="34" charset="0"/>
                        </a:rPr>
                        <a:t>finalisation</a:t>
                      </a:r>
                      <a:r>
                        <a:rPr lang="en-US" sz="1400" b="0" baseline="0" dirty="0" smtClean="0">
                          <a:solidFill>
                            <a:schemeClr val="tx1"/>
                          </a:solidFill>
                          <a:latin typeface="Arial" pitchFamily="34" charset="0"/>
                          <a:cs typeface="Arial" pitchFamily="34" charset="0"/>
                        </a:rPr>
                        <a:t> of bonus cases: 24 – 25 August 2017.</a:t>
                      </a:r>
                    </a:p>
                    <a:p>
                      <a:pPr algn="l"/>
                      <a:r>
                        <a:rPr lang="en-US" sz="1400" b="0" dirty="0" smtClean="0">
                          <a:solidFill>
                            <a:schemeClr val="tx1"/>
                          </a:solidFill>
                          <a:latin typeface="Arial" pitchFamily="34" charset="0"/>
                          <a:cs typeface="Arial" pitchFamily="34" charset="0"/>
                        </a:rPr>
                        <a:t>Due date for moderation: 31 August 2017</a:t>
                      </a:r>
                      <a:endParaRPr lang="en-US" sz="1400" b="0" dirty="0">
                        <a:solidFill>
                          <a:schemeClr val="tx1"/>
                        </a:solidFill>
                        <a:latin typeface="Arial" pitchFamily="34" charset="0"/>
                        <a:cs typeface="Arial" pitchFamily="34" charset="0"/>
                      </a:endParaRPr>
                    </a:p>
                  </a:txBody>
                  <a:tcPr marL="99060" marR="99060" marT="45676" marB="456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b="0" dirty="0">
                        <a:solidFill>
                          <a:schemeClr val="tx1"/>
                        </a:solidFill>
                        <a:latin typeface="Arial" pitchFamily="34" charset="0"/>
                        <a:cs typeface="Arial" pitchFamily="34" charset="0"/>
                      </a:endParaRPr>
                    </a:p>
                  </a:txBody>
                  <a:tcPr marT="45676" marB="456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TextBox 5"/>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51</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445313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57969" y="123825"/>
            <a:ext cx="950651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r>
              <a:rPr lang="en-US" altLang="en-US" sz="2000" dirty="0" smtClean="0"/>
              <a:t>PEOPLE MANAGEMENT AND PERFORMANCE</a:t>
            </a:r>
            <a:endParaRPr lang="en-US" altLang="en-US" sz="2000" dirty="0"/>
          </a:p>
        </p:txBody>
      </p:sp>
      <p:sp>
        <p:nvSpPr>
          <p:cNvPr id="5" name="TextBox 8"/>
          <p:cNvSpPr txBox="1">
            <a:spLocks noChangeArrowheads="1"/>
          </p:cNvSpPr>
          <p:nvPr/>
        </p:nvSpPr>
        <p:spPr bwMode="auto">
          <a:xfrm>
            <a:off x="257969" y="570556"/>
            <a:ext cx="7616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eaLnBrk="1" fontAlgn="auto" hangingPunct="1">
              <a:spcBef>
                <a:spcPts val="0"/>
              </a:spcBef>
              <a:spcAft>
                <a:spcPts val="0"/>
              </a:spcAft>
              <a:defRPr/>
            </a:pPr>
            <a:r>
              <a:rPr lang="en-GB" b="1" kern="0" dirty="0" smtClean="0">
                <a:solidFill>
                  <a:srgbClr val="000000"/>
                </a:solidFill>
              </a:rPr>
              <a:t>Analysis of staff patterns: Policy on Incapacity Leave &amp; Ill-health Retirement</a:t>
            </a:r>
            <a:endParaRPr lang="en-ZA" b="1" kern="0" dirty="0" smtClean="0">
              <a:solidFill>
                <a:srgbClr val="0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03160654"/>
              </p:ext>
            </p:extLst>
          </p:nvPr>
        </p:nvGraphicFramePr>
        <p:xfrm>
          <a:off x="223044" y="1256272"/>
          <a:ext cx="9352755" cy="4434840"/>
        </p:xfrm>
        <a:graphic>
          <a:graphicData uri="http://schemas.openxmlformats.org/drawingml/2006/table">
            <a:tbl>
              <a:tblPr/>
              <a:tblGrid>
                <a:gridCol w="1039195"/>
                <a:gridCol w="784925"/>
                <a:gridCol w="1160060"/>
                <a:gridCol w="1172600"/>
                <a:gridCol w="1039195"/>
                <a:gridCol w="790712"/>
                <a:gridCol w="1187356"/>
                <a:gridCol w="1139517"/>
                <a:gridCol w="1039195"/>
              </a:tblGrid>
              <a:tr h="184182">
                <a:tc>
                  <a:txBody>
                    <a:bodyPr/>
                    <a:lstStyle/>
                    <a:p>
                      <a:pPr algn="ctr">
                        <a:lnSpc>
                          <a:spcPct val="150000"/>
                        </a:lnSpc>
                        <a:spcAft>
                          <a:spcPts val="600"/>
                        </a:spcAft>
                      </a:pPr>
                      <a:endParaRPr lang="en-ZA" sz="1400" i="0" dirty="0">
                        <a:latin typeface="Arial"/>
                        <a:ea typeface="Times New Roman"/>
                        <a:cs typeface="Times New Roman"/>
                      </a:endParaRPr>
                    </a:p>
                  </a:txBody>
                  <a:tcPr marL="74298" marR="74298"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4">
                  <a:txBody>
                    <a:bodyPr/>
                    <a:lstStyle/>
                    <a:p>
                      <a:pPr algn="ctr">
                        <a:lnSpc>
                          <a:spcPct val="150000"/>
                        </a:lnSpc>
                        <a:spcAft>
                          <a:spcPts val="600"/>
                        </a:spcAft>
                      </a:pPr>
                      <a:r>
                        <a:rPr lang="en-ZA" sz="1400" b="1" i="0" dirty="0" smtClean="0">
                          <a:latin typeface="Arial"/>
                          <a:ea typeface="Times New Roman"/>
                          <a:cs typeface="Times New Roman"/>
                        </a:rPr>
                        <a:t>2016/17</a:t>
                      </a:r>
                      <a:endParaRPr lang="en-ZA" sz="1400" b="1" i="0" dirty="0">
                        <a:latin typeface="Arial"/>
                        <a:ea typeface="Times New Roman"/>
                        <a:cs typeface="Times New Roman"/>
                      </a:endParaRPr>
                    </a:p>
                  </a:txBody>
                  <a:tcPr marL="74298" marR="74298"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c hMerge="1">
                  <a:txBody>
                    <a:bodyPr/>
                    <a:lstStyle/>
                    <a:p>
                      <a:pPr algn="ctr">
                        <a:lnSpc>
                          <a:spcPct val="150000"/>
                        </a:lnSpc>
                        <a:spcAft>
                          <a:spcPts val="600"/>
                        </a:spcAft>
                      </a:pPr>
                      <a:endParaRPr lang="en-ZA" sz="1400" i="0" dirty="0">
                        <a:latin typeface="Arial"/>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lnSpc>
                          <a:spcPct val="150000"/>
                        </a:lnSpc>
                        <a:spcAft>
                          <a:spcPts val="600"/>
                        </a:spcAft>
                      </a:pPr>
                      <a:endParaRPr lang="en-ZA" sz="1400" i="0" dirty="0">
                        <a:latin typeface="Arial"/>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4">
                  <a:txBody>
                    <a:bodyPr/>
                    <a:lstStyle/>
                    <a:p>
                      <a:pPr algn="ctr">
                        <a:lnSpc>
                          <a:spcPct val="150000"/>
                        </a:lnSpc>
                        <a:spcAft>
                          <a:spcPts val="600"/>
                        </a:spcAft>
                      </a:pPr>
                      <a:r>
                        <a:rPr lang="en-ZA" sz="1400" b="1" i="0" dirty="0" smtClean="0">
                          <a:latin typeface="Arial"/>
                          <a:ea typeface="Times New Roman"/>
                          <a:cs typeface="Times New Roman"/>
                        </a:rPr>
                        <a:t>2017/18</a:t>
                      </a:r>
                      <a:endParaRPr lang="en-ZA" sz="1400" b="1" i="0" dirty="0">
                        <a:latin typeface="Arial"/>
                        <a:ea typeface="Times New Roman"/>
                        <a:cs typeface="Times New Roman"/>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a:p>
                  </a:txBody>
                  <a:tcPr/>
                </a:tc>
                <a:tc hMerge="1">
                  <a:txBody>
                    <a:bodyPr/>
                    <a:lstStyle/>
                    <a:p>
                      <a:pPr algn="ctr">
                        <a:lnSpc>
                          <a:spcPct val="150000"/>
                        </a:lnSpc>
                        <a:spcAft>
                          <a:spcPts val="600"/>
                        </a:spcAft>
                      </a:pPr>
                      <a:endParaRPr lang="en-ZA" sz="1400" i="0" dirty="0">
                        <a:latin typeface="Arial"/>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lnSpc>
                          <a:spcPct val="150000"/>
                        </a:lnSpc>
                        <a:spcAft>
                          <a:spcPts val="600"/>
                        </a:spcAft>
                      </a:pPr>
                      <a:endParaRPr lang="en-ZA" sz="1400" i="0" dirty="0">
                        <a:latin typeface="Arial"/>
                        <a:ea typeface="Times New Roman"/>
                        <a:cs typeface="Times New Roman"/>
                      </a:endParaRPr>
                    </a:p>
                  </a:txBody>
                  <a:tcPr marL="68582" marR="6858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9144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GB" sz="1200" b="1" i="0" dirty="0">
                          <a:latin typeface="Arial"/>
                          <a:ea typeface="Times New Roman"/>
                          <a:cs typeface="Times New Roman"/>
                        </a:rPr>
                        <a:t>Salary Levels</a:t>
                      </a:r>
                      <a:endParaRPr lang="en-ZA" sz="1200" i="0" dirty="0">
                        <a:latin typeface="Arial"/>
                        <a:ea typeface="Times New Roman"/>
                        <a:cs typeface="Times New Roman"/>
                      </a:endParaRPr>
                    </a:p>
                  </a:txBody>
                  <a:tcPr marL="74298" marR="74298"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GB" sz="1200" b="1" i="0" dirty="0">
                          <a:latin typeface="Arial"/>
                          <a:ea typeface="Times New Roman"/>
                          <a:cs typeface="Times New Roman"/>
                        </a:rPr>
                        <a:t>Total days</a:t>
                      </a:r>
                      <a:endParaRPr lang="en-ZA" sz="1200" i="0" dirty="0">
                        <a:latin typeface="Arial"/>
                        <a:ea typeface="Times New Roman"/>
                        <a:cs typeface="Times New Roman"/>
                      </a:endParaRPr>
                    </a:p>
                  </a:txBody>
                  <a:tcPr marL="74298" marR="74298" marT="0"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lnSpc>
                          <a:spcPct val="150000"/>
                        </a:lnSpc>
                        <a:spcAft>
                          <a:spcPts val="600"/>
                        </a:spcAft>
                      </a:pPr>
                      <a:r>
                        <a:rPr lang="en-ZA" sz="1200" b="1" i="0" dirty="0" smtClean="0">
                          <a:latin typeface="Arial"/>
                          <a:ea typeface="Times New Roman"/>
                          <a:cs typeface="Times New Roman"/>
                        </a:rPr>
                        <a:t>Number of Employees on PILIR</a:t>
                      </a:r>
                      <a:endParaRPr lang="en-ZA" sz="1200" b="1" i="0" dirty="0">
                        <a:latin typeface="Arial"/>
                        <a:ea typeface="Times New Roman"/>
                        <a:cs typeface="Times New Roman"/>
                      </a:endParaRPr>
                    </a:p>
                  </a:txBody>
                  <a:tcPr marL="74298" marR="7429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GB" sz="1200" b="1" i="0" dirty="0">
                          <a:latin typeface="Arial"/>
                          <a:ea typeface="Times New Roman"/>
                          <a:cs typeface="Times New Roman"/>
                        </a:rPr>
                        <a:t>Number of </a:t>
                      </a:r>
                      <a:r>
                        <a:rPr lang="en-GB" sz="1200" b="1" i="0" dirty="0" smtClean="0">
                          <a:latin typeface="Arial"/>
                          <a:ea typeface="Times New Roman"/>
                          <a:cs typeface="Times New Roman"/>
                        </a:rPr>
                        <a:t> PILIR applications</a:t>
                      </a:r>
                      <a:endParaRPr lang="en-ZA" sz="1200" i="0" dirty="0">
                        <a:latin typeface="Arial"/>
                        <a:ea typeface="Times New Roman"/>
                        <a:cs typeface="Times New Roman"/>
                      </a:endParaRPr>
                    </a:p>
                  </a:txBody>
                  <a:tcPr marL="74298" marR="7429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GB" sz="1200" b="1" i="0" dirty="0">
                          <a:latin typeface="Arial"/>
                          <a:ea typeface="Times New Roman"/>
                          <a:cs typeface="Times New Roman"/>
                        </a:rPr>
                        <a:t>Average days per employee</a:t>
                      </a:r>
                      <a:endParaRPr lang="en-ZA" sz="1200" i="0" dirty="0">
                        <a:latin typeface="Arial"/>
                        <a:ea typeface="Times New Roman"/>
                        <a:cs typeface="Times New Roman"/>
                      </a:endParaRPr>
                    </a:p>
                  </a:txBody>
                  <a:tcPr marL="74298" marR="74298"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GB" sz="1200" b="1" i="0" dirty="0">
                          <a:latin typeface="Arial"/>
                          <a:ea typeface="Times New Roman"/>
                          <a:cs typeface="Times New Roman"/>
                        </a:rPr>
                        <a:t>Total days</a:t>
                      </a:r>
                      <a:endParaRPr lang="en-ZA" sz="1200" i="0" dirty="0">
                        <a:latin typeface="Arial"/>
                        <a:ea typeface="Times New Roman"/>
                        <a:cs typeface="Times New Roman"/>
                      </a:endParaRPr>
                    </a:p>
                  </a:txBody>
                  <a:tcPr marL="74298" marR="74298" marT="0"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457200" rtl="0" eaLnBrk="1" fontAlgn="auto" latinLnBrk="0" hangingPunct="1">
                        <a:lnSpc>
                          <a:spcPct val="150000"/>
                        </a:lnSpc>
                        <a:spcBef>
                          <a:spcPts val="0"/>
                        </a:spcBef>
                        <a:spcAft>
                          <a:spcPts val="600"/>
                        </a:spcAft>
                        <a:buClrTx/>
                        <a:buSzTx/>
                        <a:buFontTx/>
                        <a:buNone/>
                        <a:tabLst/>
                        <a:defRPr/>
                      </a:pPr>
                      <a:r>
                        <a:rPr lang="en-ZA" sz="1200" b="1" i="0" dirty="0" smtClean="0">
                          <a:latin typeface="Arial"/>
                          <a:ea typeface="Times New Roman"/>
                          <a:cs typeface="Times New Roman"/>
                        </a:rPr>
                        <a:t>Number of Employees on PILIR</a:t>
                      </a:r>
                    </a:p>
                  </a:txBody>
                  <a:tcPr marL="74298" marR="7429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GB" sz="1200" b="1" i="0" dirty="0" smtClean="0">
                          <a:latin typeface="Arial"/>
                          <a:ea typeface="Times New Roman"/>
                          <a:cs typeface="Times New Roman"/>
                        </a:rPr>
                        <a:t>Number of  PILIR applications</a:t>
                      </a:r>
                      <a:endParaRPr lang="en-ZA" sz="1200" i="0" dirty="0">
                        <a:latin typeface="Arial"/>
                        <a:ea typeface="Times New Roman"/>
                        <a:cs typeface="Times New Roman"/>
                      </a:endParaRPr>
                    </a:p>
                  </a:txBody>
                  <a:tcPr marL="74298" marR="7429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GB" sz="1200" b="1" i="0" dirty="0">
                          <a:latin typeface="Arial"/>
                          <a:ea typeface="Times New Roman"/>
                          <a:cs typeface="Times New Roman"/>
                        </a:rPr>
                        <a:t>Average days per employee</a:t>
                      </a:r>
                      <a:endParaRPr lang="en-ZA" sz="1200" i="0" dirty="0">
                        <a:latin typeface="Arial"/>
                        <a:ea typeface="Times New Roman"/>
                        <a:cs typeface="Times New Roman"/>
                      </a:endParaRPr>
                    </a:p>
                  </a:txBody>
                  <a:tcPr marL="74298" marR="7429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64008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nSpc>
                          <a:spcPct val="150000"/>
                        </a:lnSpc>
                        <a:spcAft>
                          <a:spcPts val="600"/>
                        </a:spcAft>
                      </a:pPr>
                      <a:r>
                        <a:rPr lang="en-GB" sz="1400" dirty="0">
                          <a:solidFill>
                            <a:schemeClr val="tx1"/>
                          </a:solidFill>
                          <a:latin typeface="Arial"/>
                          <a:ea typeface="Times New Roman"/>
                          <a:cs typeface="Times New Roman"/>
                        </a:rPr>
                        <a:t> (13-16)</a:t>
                      </a:r>
                      <a:endParaRPr lang="en-ZA" sz="1400" dirty="0">
                        <a:solidFill>
                          <a:schemeClr val="tx1"/>
                        </a:solidFill>
                        <a:latin typeface="Arial"/>
                        <a:ea typeface="Times New Roman"/>
                        <a:cs typeface="Times New Roman"/>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0</a:t>
                      </a:r>
                      <a:endParaRPr lang="en-US" sz="1400" dirty="0">
                        <a:solidFill>
                          <a:schemeClr val="tx1"/>
                        </a:solidFill>
                        <a:latin typeface="Arial" pitchFamily="34" charset="0"/>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0</a:t>
                      </a:r>
                      <a:endParaRPr lang="en-US" sz="1400" dirty="0">
                        <a:solidFill>
                          <a:schemeClr val="tx1"/>
                        </a:solidFill>
                        <a:latin typeface="Arial" pitchFamily="34" charset="0"/>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0</a:t>
                      </a:r>
                      <a:endParaRPr lang="en-US" sz="1400" dirty="0">
                        <a:solidFill>
                          <a:schemeClr val="tx1"/>
                        </a:solidFill>
                        <a:latin typeface="Arial" pitchFamily="34" charset="0"/>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0</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0</a:t>
                      </a:r>
                      <a:endParaRPr lang="en-ZA" sz="1400" dirty="0">
                        <a:solidFill>
                          <a:schemeClr val="tx1"/>
                        </a:solidFill>
                        <a:latin typeface="Arial" pitchFamily="34" charset="0"/>
                        <a:ea typeface="Times New Roman"/>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0</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0</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0</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4008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nSpc>
                          <a:spcPct val="150000"/>
                        </a:lnSpc>
                        <a:spcAft>
                          <a:spcPts val="600"/>
                        </a:spcAft>
                      </a:pPr>
                      <a:r>
                        <a:rPr lang="en-GB" sz="1400" dirty="0">
                          <a:solidFill>
                            <a:schemeClr val="tx1"/>
                          </a:solidFill>
                          <a:latin typeface="Arial"/>
                          <a:ea typeface="Times New Roman"/>
                          <a:cs typeface="Times New Roman"/>
                        </a:rPr>
                        <a:t> (9-12)</a:t>
                      </a:r>
                      <a:endParaRPr lang="en-ZA" sz="1400" dirty="0">
                        <a:solidFill>
                          <a:schemeClr val="tx1"/>
                        </a:solidFill>
                        <a:latin typeface="Arial"/>
                        <a:ea typeface="Times New Roman"/>
                        <a:cs typeface="Times New Roman"/>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127</a:t>
                      </a:r>
                      <a:endParaRPr lang="en-US" sz="1400" dirty="0">
                        <a:solidFill>
                          <a:schemeClr val="tx1"/>
                        </a:solidFill>
                        <a:latin typeface="Arial" pitchFamily="34" charset="0"/>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1</a:t>
                      </a:r>
                      <a:endParaRPr lang="en-US" sz="1400" dirty="0">
                        <a:solidFill>
                          <a:schemeClr val="tx1"/>
                        </a:solidFill>
                        <a:latin typeface="Arial" pitchFamily="34" charset="0"/>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1</a:t>
                      </a:r>
                      <a:endParaRPr lang="en-US" sz="1400" dirty="0">
                        <a:solidFill>
                          <a:schemeClr val="tx1"/>
                        </a:solidFill>
                        <a:latin typeface="Arial" pitchFamily="34" charset="0"/>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127</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59</a:t>
                      </a:r>
                      <a:endParaRPr lang="en-ZA" sz="1400" dirty="0">
                        <a:solidFill>
                          <a:schemeClr val="tx1"/>
                        </a:solidFill>
                        <a:latin typeface="Arial" pitchFamily="34" charset="0"/>
                        <a:ea typeface="Times New Roman"/>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2</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2</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29.5</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4008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nSpc>
                          <a:spcPct val="150000"/>
                        </a:lnSpc>
                        <a:spcAft>
                          <a:spcPts val="600"/>
                        </a:spcAft>
                      </a:pPr>
                      <a:r>
                        <a:rPr lang="en-GB" sz="1400" dirty="0">
                          <a:solidFill>
                            <a:schemeClr val="tx1"/>
                          </a:solidFill>
                          <a:latin typeface="Arial"/>
                          <a:ea typeface="Times New Roman"/>
                          <a:cs typeface="Times New Roman"/>
                        </a:rPr>
                        <a:t> (6-8)</a:t>
                      </a:r>
                      <a:endParaRPr lang="en-ZA" sz="1400" dirty="0">
                        <a:solidFill>
                          <a:schemeClr val="tx1"/>
                        </a:solidFill>
                        <a:latin typeface="Arial"/>
                        <a:ea typeface="Times New Roman"/>
                        <a:cs typeface="Times New Roman"/>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536</a:t>
                      </a:r>
                      <a:endParaRPr lang="en-US" sz="1400" dirty="0">
                        <a:solidFill>
                          <a:schemeClr val="tx1"/>
                        </a:solidFill>
                        <a:latin typeface="Arial" pitchFamily="34" charset="0"/>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15</a:t>
                      </a:r>
                      <a:endParaRPr lang="en-US" sz="1400" dirty="0">
                        <a:solidFill>
                          <a:schemeClr val="tx1"/>
                        </a:solidFill>
                        <a:latin typeface="Arial" pitchFamily="34" charset="0"/>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33</a:t>
                      </a:r>
                      <a:endParaRPr lang="en-US" sz="1400" dirty="0">
                        <a:solidFill>
                          <a:schemeClr val="tx1"/>
                        </a:solidFill>
                        <a:latin typeface="Arial" pitchFamily="34" charset="0"/>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35.7</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300</a:t>
                      </a:r>
                      <a:endParaRPr lang="en-ZA" sz="1400" dirty="0">
                        <a:solidFill>
                          <a:schemeClr val="tx1"/>
                        </a:solidFill>
                        <a:latin typeface="Arial" pitchFamily="34" charset="0"/>
                        <a:ea typeface="Times New Roman"/>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9</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21</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33.33</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4008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nSpc>
                          <a:spcPct val="150000"/>
                        </a:lnSpc>
                        <a:spcAft>
                          <a:spcPts val="600"/>
                        </a:spcAft>
                      </a:pPr>
                      <a:r>
                        <a:rPr lang="en-GB" sz="1400" dirty="0">
                          <a:solidFill>
                            <a:schemeClr val="tx1"/>
                          </a:solidFill>
                          <a:latin typeface="Arial"/>
                          <a:ea typeface="Times New Roman"/>
                          <a:cs typeface="Times New Roman"/>
                        </a:rPr>
                        <a:t> (3-5)</a:t>
                      </a:r>
                      <a:endParaRPr lang="en-ZA" sz="1400" dirty="0">
                        <a:solidFill>
                          <a:schemeClr val="tx1"/>
                        </a:solidFill>
                        <a:latin typeface="Arial"/>
                        <a:ea typeface="Times New Roman"/>
                        <a:cs typeface="Times New Roman"/>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0</a:t>
                      </a:r>
                      <a:endParaRPr lang="en-US" sz="1400" dirty="0">
                        <a:solidFill>
                          <a:schemeClr val="tx1"/>
                        </a:solidFill>
                        <a:latin typeface="Arial" pitchFamily="34" charset="0"/>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0</a:t>
                      </a: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smtClean="0">
                          <a:solidFill>
                            <a:schemeClr val="tx1"/>
                          </a:solidFill>
                          <a:latin typeface="Arial" pitchFamily="34" charset="0"/>
                          <a:cs typeface="Arial" pitchFamily="34" charset="0"/>
                        </a:rPr>
                        <a:t>0</a:t>
                      </a: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0</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49</a:t>
                      </a:r>
                      <a:endParaRPr lang="en-ZA" sz="1400" dirty="0">
                        <a:solidFill>
                          <a:schemeClr val="tx1"/>
                        </a:solidFill>
                        <a:latin typeface="Arial" pitchFamily="34" charset="0"/>
                        <a:ea typeface="Times New Roman"/>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3</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3</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n-ZA" sz="1400" dirty="0" smtClean="0">
                          <a:solidFill>
                            <a:schemeClr val="tx1"/>
                          </a:solidFill>
                          <a:latin typeface="Arial" pitchFamily="34" charset="0"/>
                          <a:ea typeface="Times New Roman"/>
                          <a:cs typeface="Arial" pitchFamily="34" charset="0"/>
                        </a:rPr>
                        <a:t>16.33</a:t>
                      </a:r>
                      <a:endParaRPr lang="en-ZA" sz="1400"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4008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nSpc>
                          <a:spcPct val="150000"/>
                        </a:lnSpc>
                        <a:spcAft>
                          <a:spcPts val="600"/>
                        </a:spcAft>
                      </a:pPr>
                      <a:r>
                        <a:rPr lang="en-GB" sz="1400" b="1" dirty="0">
                          <a:solidFill>
                            <a:schemeClr val="tx1"/>
                          </a:solidFill>
                          <a:latin typeface="Arial"/>
                          <a:ea typeface="Times New Roman"/>
                          <a:cs typeface="Times New Roman"/>
                        </a:rPr>
                        <a:t> TOTALS</a:t>
                      </a:r>
                      <a:endParaRPr lang="en-ZA" sz="1400" b="1" dirty="0">
                        <a:solidFill>
                          <a:schemeClr val="tx1"/>
                        </a:solidFill>
                        <a:latin typeface="Arial"/>
                        <a:ea typeface="Times New Roman"/>
                        <a:cs typeface="Times New Roman"/>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dirty="0" smtClean="0">
                          <a:solidFill>
                            <a:schemeClr val="tx1"/>
                          </a:solidFill>
                          <a:latin typeface="Arial" pitchFamily="34" charset="0"/>
                          <a:cs typeface="Arial" pitchFamily="34" charset="0"/>
                        </a:rPr>
                        <a:t>663</a:t>
                      </a:r>
                      <a:endParaRPr lang="en-US" sz="1400" b="1" dirty="0">
                        <a:solidFill>
                          <a:schemeClr val="tx1"/>
                        </a:solidFill>
                        <a:latin typeface="Arial" pitchFamily="34" charset="0"/>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dirty="0" smtClean="0">
                          <a:solidFill>
                            <a:schemeClr val="tx1"/>
                          </a:solidFill>
                          <a:latin typeface="Arial" pitchFamily="34" charset="0"/>
                          <a:cs typeface="Arial" pitchFamily="34" charset="0"/>
                        </a:rPr>
                        <a:t>16</a:t>
                      </a:r>
                      <a:endParaRPr lang="en-US" sz="1400" b="1" dirty="0">
                        <a:solidFill>
                          <a:schemeClr val="tx1"/>
                        </a:solidFill>
                        <a:latin typeface="Arial" pitchFamily="34" charset="0"/>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dirty="0" smtClean="0">
                          <a:solidFill>
                            <a:schemeClr val="tx1"/>
                          </a:solidFill>
                          <a:latin typeface="Arial" pitchFamily="34" charset="0"/>
                          <a:cs typeface="Arial" pitchFamily="34" charset="0"/>
                        </a:rPr>
                        <a:t>34</a:t>
                      </a:r>
                      <a:endParaRPr lang="en-US" sz="1400" b="1" dirty="0">
                        <a:solidFill>
                          <a:schemeClr val="tx1"/>
                        </a:solidFill>
                        <a:latin typeface="Arial" pitchFamily="34" charset="0"/>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600"/>
                        </a:spcAft>
                      </a:pPr>
                      <a:r>
                        <a:rPr lang="en-GB" sz="1400" b="1" dirty="0" smtClean="0">
                          <a:solidFill>
                            <a:schemeClr val="tx1"/>
                          </a:solidFill>
                          <a:latin typeface="Arial" pitchFamily="34" charset="0"/>
                          <a:ea typeface="Times New Roman"/>
                          <a:cs typeface="Arial" pitchFamily="34" charset="0"/>
                        </a:rPr>
                        <a:t>41.44</a:t>
                      </a:r>
                      <a:endParaRPr lang="en-GB" sz="1400" b="1"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lnSpc>
                          <a:spcPct val="150000"/>
                        </a:lnSpc>
                        <a:spcAft>
                          <a:spcPts val="600"/>
                        </a:spcAft>
                      </a:pPr>
                      <a:r>
                        <a:rPr lang="en-GB" sz="1400" b="1" dirty="0" smtClean="0">
                          <a:solidFill>
                            <a:schemeClr val="tx1"/>
                          </a:solidFill>
                          <a:latin typeface="Arial" pitchFamily="34" charset="0"/>
                          <a:ea typeface="Times New Roman"/>
                          <a:cs typeface="Arial" pitchFamily="34" charset="0"/>
                        </a:rPr>
                        <a:t>408</a:t>
                      </a:r>
                      <a:endParaRPr lang="en-GB" sz="1400" b="1" dirty="0">
                        <a:solidFill>
                          <a:schemeClr val="tx1"/>
                        </a:solidFill>
                        <a:latin typeface="Arial" pitchFamily="34" charset="0"/>
                        <a:ea typeface="Times New Roman"/>
                        <a:cs typeface="Arial" pitchFamily="34" charset="0"/>
                      </a:endParaRPr>
                    </a:p>
                  </a:txBody>
                  <a:tcPr marL="74298" marR="742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lnSpc>
                          <a:spcPct val="150000"/>
                        </a:lnSpc>
                        <a:spcAft>
                          <a:spcPts val="600"/>
                        </a:spcAft>
                      </a:pPr>
                      <a:r>
                        <a:rPr lang="en-GB" sz="1400" b="1" dirty="0" smtClean="0">
                          <a:solidFill>
                            <a:schemeClr val="tx1"/>
                          </a:solidFill>
                          <a:latin typeface="Arial" pitchFamily="34" charset="0"/>
                          <a:ea typeface="Times New Roman"/>
                          <a:cs typeface="Arial" pitchFamily="34" charset="0"/>
                        </a:rPr>
                        <a:t>14</a:t>
                      </a:r>
                      <a:endParaRPr lang="en-GB" sz="1400" b="1"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lnSpc>
                          <a:spcPct val="150000"/>
                        </a:lnSpc>
                        <a:spcAft>
                          <a:spcPts val="600"/>
                        </a:spcAft>
                      </a:pPr>
                      <a:r>
                        <a:rPr lang="en-GB" sz="1400" b="1" dirty="0" smtClean="0">
                          <a:solidFill>
                            <a:schemeClr val="tx1"/>
                          </a:solidFill>
                          <a:latin typeface="Arial" pitchFamily="34" charset="0"/>
                          <a:ea typeface="Times New Roman"/>
                          <a:cs typeface="Arial" pitchFamily="34" charset="0"/>
                        </a:rPr>
                        <a:t>26</a:t>
                      </a:r>
                      <a:endParaRPr lang="en-GB" sz="1400" b="1"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lnSpc>
                          <a:spcPct val="150000"/>
                        </a:lnSpc>
                        <a:spcAft>
                          <a:spcPts val="600"/>
                        </a:spcAft>
                      </a:pPr>
                      <a:r>
                        <a:rPr lang="en-GB" sz="1400" b="1" dirty="0" smtClean="0">
                          <a:solidFill>
                            <a:schemeClr val="tx1"/>
                          </a:solidFill>
                          <a:latin typeface="Arial" pitchFamily="34" charset="0"/>
                          <a:ea typeface="Times New Roman"/>
                          <a:cs typeface="Arial" pitchFamily="34" charset="0"/>
                        </a:rPr>
                        <a:t>29.14</a:t>
                      </a:r>
                      <a:endParaRPr lang="en-GB" sz="1400" b="1" dirty="0">
                        <a:solidFill>
                          <a:schemeClr val="tx1"/>
                        </a:solidFill>
                        <a:latin typeface="Arial" pitchFamily="34" charset="0"/>
                        <a:ea typeface="Times New Roman"/>
                        <a:cs typeface="Arial" pitchFamily="34" charset="0"/>
                      </a:endParaRPr>
                    </a:p>
                  </a:txBody>
                  <a:tcPr marL="74298" marR="742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sp>
        <p:nvSpPr>
          <p:cNvPr id="7" name="TextBox 6"/>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52</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41850101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7331" y="155575"/>
            <a:ext cx="939178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0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0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0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000" b="1">
                <a:solidFill>
                  <a:schemeClr val="tx1"/>
                </a:solidFill>
                <a:latin typeface="Arial" charset="0"/>
                <a:cs typeface="Arial" charset="0"/>
              </a:defRPr>
            </a:lvl9pPr>
          </a:lstStyle>
          <a:p>
            <a:pPr algn="ctr">
              <a:defRPr/>
            </a:pPr>
            <a:r>
              <a:rPr lang="en-ZA" kern="0" dirty="0" smtClean="0">
                <a:latin typeface="Arial"/>
                <a:cs typeface="Arial"/>
              </a:rPr>
              <a:t>SKILLS OVERVIEW</a:t>
            </a:r>
          </a:p>
        </p:txBody>
      </p:sp>
      <p:graphicFrame>
        <p:nvGraphicFramePr>
          <p:cNvPr id="4" name="Table Placeholder 3"/>
          <p:cNvGraphicFramePr>
            <a:graphicFrameLocks/>
          </p:cNvGraphicFramePr>
          <p:nvPr>
            <p:extLst>
              <p:ext uri="{D42A27DB-BD31-4B8C-83A1-F6EECF244321}">
                <p14:modId xmlns:p14="http://schemas.microsoft.com/office/powerpoint/2010/main" val="720680191"/>
              </p:ext>
            </p:extLst>
          </p:nvPr>
        </p:nvGraphicFramePr>
        <p:xfrm>
          <a:off x="323323" y="431800"/>
          <a:ext cx="9305792" cy="5029200"/>
        </p:xfrm>
        <a:graphic>
          <a:graphicData uri="http://schemas.openxmlformats.org/drawingml/2006/table">
            <a:tbl>
              <a:tblPr/>
              <a:tblGrid>
                <a:gridCol w="4116350"/>
                <a:gridCol w="2350579"/>
                <a:gridCol w="2838863"/>
              </a:tblGrid>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r>
                        <a:rPr lang="en-GB" sz="1400" b="1" i="0" dirty="0">
                          <a:latin typeface="Arial"/>
                          <a:ea typeface="Times New Roman"/>
                          <a:cs typeface="Times New Roman"/>
                        </a:rPr>
                        <a:t>Highest Qualification</a:t>
                      </a:r>
                      <a:endParaRPr lang="en-ZA" sz="1400" b="1" i="0" dirty="0">
                        <a:latin typeface="Arial"/>
                        <a:ea typeface="Times New Roman"/>
                        <a:cs typeface="Times New Roman"/>
                      </a:endParaRPr>
                    </a:p>
                  </a:txBody>
                  <a:tcPr marL="47752"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r>
                        <a:rPr lang="en-GB" sz="1400" b="1" i="0" dirty="0">
                          <a:latin typeface="Arial"/>
                          <a:ea typeface="Times New Roman"/>
                          <a:cs typeface="Times New Roman"/>
                        </a:rPr>
                        <a:t>Total Number</a:t>
                      </a:r>
                      <a:endParaRPr lang="en-ZA" sz="1400" b="1" i="0" dirty="0">
                        <a:latin typeface="Arial"/>
                        <a:ea typeface="Times New Roman"/>
                        <a:cs typeface="Times New Roman"/>
                      </a:endParaRPr>
                    </a:p>
                  </a:txBody>
                  <a:tcPr marL="47752" marR="47752"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r>
                        <a:rPr lang="en-GB" sz="1400" b="1" i="0" dirty="0" smtClean="0">
                          <a:latin typeface="Arial"/>
                          <a:ea typeface="Times New Roman"/>
                          <a:cs typeface="Times New Roman"/>
                        </a:rPr>
                        <a:t>         % </a:t>
                      </a:r>
                      <a:r>
                        <a:rPr lang="en-GB" sz="1400" b="1" i="0" dirty="0">
                          <a:latin typeface="Arial"/>
                          <a:ea typeface="Times New Roman"/>
                          <a:cs typeface="Times New Roman"/>
                        </a:rPr>
                        <a:t>Total</a:t>
                      </a:r>
                      <a:endParaRPr lang="en-ZA" sz="1400" b="1" i="0" dirty="0">
                        <a:latin typeface="Arial"/>
                        <a:ea typeface="Times New Roman"/>
                        <a:cs typeface="Times New Roman"/>
                      </a:endParaRPr>
                    </a:p>
                  </a:txBody>
                  <a:tcPr marL="47752" marR="477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ZA" sz="1400" dirty="0" smtClean="0">
                          <a:latin typeface="Arial"/>
                          <a:ea typeface="Times New Roman"/>
                          <a:cs typeface="Times New Roman"/>
                        </a:rPr>
                        <a:t>Below matric</a:t>
                      </a:r>
                      <a:endParaRPr lang="en-ZA" sz="1400" dirty="0">
                        <a:latin typeface="Arial"/>
                        <a:ea typeface="Times New Roman"/>
                        <a:cs typeface="Times New Roman"/>
                      </a:endParaRPr>
                    </a:p>
                  </a:txBody>
                  <a:tcPr marL="228600"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i="0" u="none" strike="noStrike">
                          <a:solidFill>
                            <a:srgbClr val="000000"/>
                          </a:solidFill>
                          <a:effectLst/>
                          <a:latin typeface="Arial"/>
                        </a:rPr>
                        <a:t>24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5.35%</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GB" sz="1400" dirty="0" smtClean="0">
                          <a:latin typeface="Arial"/>
                          <a:ea typeface="Times New Roman"/>
                          <a:cs typeface="Times New Roman"/>
                        </a:rPr>
                        <a:t>Grade</a:t>
                      </a:r>
                      <a:r>
                        <a:rPr lang="en-GB" sz="1400" baseline="0" dirty="0" smtClean="0">
                          <a:latin typeface="Arial"/>
                          <a:ea typeface="Times New Roman"/>
                          <a:cs typeface="Times New Roman"/>
                        </a:rPr>
                        <a:t> 12/FET</a:t>
                      </a:r>
                      <a:endParaRPr lang="en-ZA" sz="1400" dirty="0">
                        <a:latin typeface="Arial"/>
                        <a:ea typeface="Times New Roman"/>
                        <a:cs typeface="Times New Roman"/>
                      </a:endParaRPr>
                    </a:p>
                  </a:txBody>
                  <a:tcPr marL="228600"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i="0" u="none" strike="noStrike" dirty="0" smtClean="0">
                          <a:solidFill>
                            <a:srgbClr val="000000"/>
                          </a:solidFill>
                          <a:effectLst/>
                          <a:latin typeface="Arial"/>
                        </a:rPr>
                        <a:t>248</a:t>
                      </a:r>
                      <a:endParaRPr lang="en-US" sz="1400" b="0"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55.23%</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GB" sz="1400" dirty="0" smtClean="0">
                          <a:latin typeface="Arial"/>
                          <a:ea typeface="Times New Roman"/>
                          <a:cs typeface="Times New Roman"/>
                        </a:rPr>
                        <a:t>National</a:t>
                      </a:r>
                      <a:r>
                        <a:rPr lang="en-GB" sz="1400" baseline="0" dirty="0" smtClean="0">
                          <a:latin typeface="Arial"/>
                          <a:ea typeface="Times New Roman"/>
                          <a:cs typeface="Times New Roman"/>
                        </a:rPr>
                        <a:t> </a:t>
                      </a:r>
                      <a:r>
                        <a:rPr lang="en-GB" sz="1400" dirty="0" smtClean="0">
                          <a:latin typeface="Arial"/>
                          <a:ea typeface="Times New Roman"/>
                          <a:cs typeface="Times New Roman"/>
                        </a:rPr>
                        <a:t>Diploma</a:t>
                      </a:r>
                      <a:endParaRPr lang="en-ZA" sz="1400" dirty="0">
                        <a:latin typeface="Arial"/>
                        <a:ea typeface="Times New Roman"/>
                        <a:cs typeface="Times New Roman"/>
                      </a:endParaRPr>
                    </a:p>
                  </a:txBody>
                  <a:tcPr marL="228600"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i="0" u="none" strike="noStrike">
                          <a:solidFill>
                            <a:srgbClr val="000000"/>
                          </a:solidFill>
                          <a:effectLst/>
                          <a:latin typeface="Arial"/>
                        </a:rPr>
                        <a:t>131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29.18%</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GB" sz="1400" dirty="0">
                          <a:latin typeface="Arial"/>
                          <a:ea typeface="Times New Roman"/>
                          <a:cs typeface="Times New Roman"/>
                        </a:rPr>
                        <a:t>Degree</a:t>
                      </a:r>
                      <a:endParaRPr lang="en-ZA" sz="1400" dirty="0">
                        <a:latin typeface="Arial"/>
                        <a:ea typeface="Times New Roman"/>
                        <a:cs typeface="Times New Roman"/>
                      </a:endParaRPr>
                    </a:p>
                  </a:txBody>
                  <a:tcPr marL="228600"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i="0" u="none" strike="noStrike" dirty="0" smtClean="0">
                          <a:solidFill>
                            <a:srgbClr val="000000"/>
                          </a:solidFill>
                          <a:effectLst/>
                          <a:latin typeface="Arial"/>
                        </a:rPr>
                        <a:t>42</a:t>
                      </a:r>
                      <a:endParaRPr lang="en-US" sz="1400" b="0" i="0" u="none" strike="noStrike" dirty="0">
                        <a:solidFill>
                          <a:srgbClr val="000000"/>
                        </a:solidFill>
                        <a:effectLst/>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9.35%</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GB" sz="1400" dirty="0">
                          <a:latin typeface="Arial"/>
                          <a:ea typeface="Times New Roman"/>
                          <a:cs typeface="Times New Roman"/>
                        </a:rPr>
                        <a:t>Post Grad Diploma</a:t>
                      </a:r>
                      <a:endParaRPr lang="en-ZA" sz="1400" dirty="0">
                        <a:latin typeface="Arial"/>
                        <a:ea typeface="Times New Roman"/>
                        <a:cs typeface="Times New Roman"/>
                      </a:endParaRPr>
                    </a:p>
                  </a:txBody>
                  <a:tcPr marL="228600"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i="0" u="none" strike="noStrike">
                          <a:solidFill>
                            <a:srgbClr val="000000"/>
                          </a:solidFill>
                          <a:effectLst/>
                          <a:latin typeface="Arial"/>
                        </a:rPr>
                        <a:t>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0.45%</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GB" sz="1400" dirty="0">
                          <a:latin typeface="Arial"/>
                          <a:ea typeface="Times New Roman"/>
                          <a:cs typeface="Times New Roman"/>
                        </a:rPr>
                        <a:t>Honours</a:t>
                      </a:r>
                      <a:endParaRPr lang="en-ZA" sz="1400" dirty="0">
                        <a:latin typeface="Arial"/>
                        <a:ea typeface="Times New Roman"/>
                        <a:cs typeface="Times New Roman"/>
                      </a:endParaRPr>
                    </a:p>
                  </a:txBody>
                  <a:tcPr marL="228600"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400" b="0" i="0" u="none" strike="noStrike" dirty="0">
                          <a:solidFill>
                            <a:srgbClr val="000000"/>
                          </a:solidFill>
                          <a:effectLst/>
                          <a:latin typeface="Arial"/>
                        </a:rPr>
                        <a:t>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0.22%</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GB" sz="1400" dirty="0">
                          <a:latin typeface="Arial"/>
                          <a:ea typeface="Times New Roman"/>
                          <a:cs typeface="Times New Roman"/>
                        </a:rPr>
                        <a:t>Masters</a:t>
                      </a:r>
                      <a:endParaRPr lang="en-ZA" sz="1400" dirty="0">
                        <a:latin typeface="Arial"/>
                        <a:ea typeface="Times New Roman"/>
                        <a:cs typeface="Times New Roman"/>
                      </a:endParaRPr>
                    </a:p>
                  </a:txBody>
                  <a:tcPr marL="228600"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r>
                        <a:rPr lang="en-ZA" sz="1400" dirty="0" smtClean="0">
                          <a:latin typeface="Arial"/>
                          <a:ea typeface="Times New Roman"/>
                          <a:cs typeface="Times New Roman"/>
                        </a:rPr>
                        <a:t>1</a:t>
                      </a:r>
                      <a:endParaRPr lang="en-ZA" sz="1400" dirty="0">
                        <a:latin typeface="Arial"/>
                        <a:ea typeface="Times New Roman"/>
                        <a:cs typeface="Times New Roman"/>
                      </a:endParaRPr>
                    </a:p>
                  </a:txBody>
                  <a:tcPr marL="47752" marR="47752"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r>
                        <a:rPr lang="en-ZA" sz="1400" dirty="0" smtClean="0">
                          <a:latin typeface="Arial"/>
                          <a:ea typeface="Times New Roman"/>
                          <a:cs typeface="Times New Roman"/>
                        </a:rPr>
                        <a:t>0.22%</a:t>
                      </a:r>
                      <a:endParaRPr lang="en-ZA" sz="1400" dirty="0">
                        <a:latin typeface="Arial"/>
                        <a:ea typeface="Times New Roman"/>
                        <a:cs typeface="Times New Roman"/>
                      </a:endParaRPr>
                    </a:p>
                  </a:txBody>
                  <a:tcPr marL="47752" marR="477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GB" sz="1400" dirty="0" smtClean="0">
                          <a:latin typeface="Arial"/>
                          <a:ea typeface="Times New Roman"/>
                          <a:cs typeface="Times New Roman"/>
                        </a:rPr>
                        <a:t>Ph. D</a:t>
                      </a:r>
                      <a:endParaRPr lang="en-ZA" sz="1400" dirty="0">
                        <a:latin typeface="Arial"/>
                        <a:ea typeface="Times New Roman"/>
                        <a:cs typeface="Times New Roman"/>
                      </a:endParaRPr>
                    </a:p>
                  </a:txBody>
                  <a:tcPr marL="228600"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endParaRPr lang="en-ZA" sz="1400" dirty="0">
                        <a:latin typeface="Arial"/>
                        <a:ea typeface="Times New Roman"/>
                        <a:cs typeface="Times New Roman"/>
                      </a:endParaRPr>
                    </a:p>
                  </a:txBody>
                  <a:tcPr marL="47752" marR="47752"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endParaRPr lang="en-ZA" sz="1400" dirty="0">
                        <a:latin typeface="Arial"/>
                        <a:ea typeface="Times New Roman"/>
                        <a:cs typeface="Times New Roman"/>
                      </a:endParaRPr>
                    </a:p>
                  </a:txBody>
                  <a:tcPr marL="47752" marR="477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GB" sz="1400" dirty="0">
                          <a:latin typeface="Arial"/>
                          <a:ea typeface="Times New Roman"/>
                          <a:cs typeface="Times New Roman"/>
                        </a:rPr>
                        <a:t>Post Grad </a:t>
                      </a:r>
                      <a:r>
                        <a:rPr lang="en-GB" sz="1400" dirty="0" smtClean="0">
                          <a:latin typeface="Arial"/>
                          <a:ea typeface="Times New Roman"/>
                          <a:cs typeface="Times New Roman"/>
                        </a:rPr>
                        <a:t>Degree</a:t>
                      </a:r>
                      <a:endParaRPr lang="en-ZA" sz="1400" dirty="0">
                        <a:latin typeface="Arial"/>
                        <a:ea typeface="Times New Roman"/>
                        <a:cs typeface="Times New Roman"/>
                      </a:endParaRPr>
                    </a:p>
                  </a:txBody>
                  <a:tcPr marL="228600"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endParaRPr lang="en-ZA" sz="1400" dirty="0">
                        <a:latin typeface="Arial"/>
                        <a:ea typeface="Times New Roman"/>
                        <a:cs typeface="Times New Roman"/>
                      </a:endParaRPr>
                    </a:p>
                  </a:txBody>
                  <a:tcPr marL="47752" marR="47752"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endParaRPr lang="en-ZA" sz="1400" dirty="0">
                        <a:latin typeface="Arial"/>
                        <a:ea typeface="Times New Roman"/>
                        <a:cs typeface="Times New Roman"/>
                      </a:endParaRPr>
                    </a:p>
                  </a:txBody>
                  <a:tcPr marL="47752" marR="477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572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GB" sz="1400" b="1" dirty="0" smtClean="0">
                          <a:latin typeface="Arial"/>
                          <a:ea typeface="Times New Roman"/>
                          <a:cs typeface="Times New Roman"/>
                        </a:rPr>
                        <a:t>Total</a:t>
                      </a:r>
                      <a:endParaRPr lang="en-ZA" sz="1400" b="1" dirty="0">
                        <a:latin typeface="Arial"/>
                        <a:ea typeface="Times New Roman"/>
                        <a:cs typeface="Times New Roman"/>
                      </a:endParaRPr>
                    </a:p>
                  </a:txBody>
                  <a:tcPr marL="228600" marR="47752"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r>
                        <a:rPr lang="en-ZA" sz="1400" b="1" dirty="0" smtClean="0">
                          <a:latin typeface="Arial"/>
                          <a:ea typeface="Times New Roman"/>
                          <a:cs typeface="Times New Roman"/>
                        </a:rPr>
                        <a:t>449</a:t>
                      </a:r>
                      <a:endParaRPr lang="en-ZA" sz="1400" b="1" dirty="0">
                        <a:latin typeface="Arial"/>
                        <a:ea typeface="Times New Roman"/>
                        <a:cs typeface="Times New Roman"/>
                      </a:endParaRPr>
                    </a:p>
                  </a:txBody>
                  <a:tcPr marL="47752" marR="47752"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r>
                        <a:rPr lang="en-ZA" sz="1400" b="1" dirty="0" smtClean="0">
                          <a:latin typeface="Arial"/>
                          <a:ea typeface="Times New Roman"/>
                          <a:cs typeface="Times New Roman"/>
                        </a:rPr>
                        <a:t>100%</a:t>
                      </a:r>
                      <a:endParaRPr lang="en-ZA" sz="1400" b="1" dirty="0">
                        <a:latin typeface="Arial"/>
                        <a:ea typeface="Times New Roman"/>
                        <a:cs typeface="Times New Roman"/>
                      </a:endParaRPr>
                    </a:p>
                  </a:txBody>
                  <a:tcPr marL="47752" marR="477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53</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1038176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28818222"/>
              </p:ext>
            </p:extLst>
          </p:nvPr>
        </p:nvGraphicFramePr>
        <p:xfrm>
          <a:off x="323323" y="887361"/>
          <a:ext cx="9396942" cy="4206240"/>
        </p:xfrm>
        <a:graphic>
          <a:graphicData uri="http://schemas.openxmlformats.org/drawingml/2006/table">
            <a:tbl>
              <a:tblPr/>
              <a:tblGrid>
                <a:gridCol w="2746309"/>
                <a:gridCol w="2746309"/>
                <a:gridCol w="3904324"/>
              </a:tblGrid>
              <a:tr h="18808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r>
                        <a:rPr lang="en-ZA" sz="1400" b="1" i="0" dirty="0" smtClean="0">
                          <a:latin typeface="Arial"/>
                          <a:ea typeface="Times New Roman"/>
                          <a:cs typeface="Times New Roman"/>
                        </a:rPr>
                        <a:t>District</a:t>
                      </a:r>
                      <a:endParaRPr lang="en-ZA" sz="1400" b="1" i="0" dirty="0">
                        <a:latin typeface="Arial"/>
                        <a:ea typeface="Times New Roman"/>
                        <a:cs typeface="Times New Roman"/>
                      </a:endParaRPr>
                    </a:p>
                  </a:txBody>
                  <a:tcPr marL="47746" marR="47746"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ZA" sz="1400" b="1" i="0" dirty="0" smtClean="0">
                          <a:latin typeface="Arial"/>
                          <a:ea typeface="Times New Roman"/>
                          <a:cs typeface="Times New Roman"/>
                        </a:rPr>
                        <a:t>Total</a:t>
                      </a:r>
                    </a:p>
                  </a:txBody>
                  <a:tcPr marL="47746" marR="4774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ctr">
                        <a:lnSpc>
                          <a:spcPct val="150000"/>
                        </a:lnSpc>
                        <a:spcAft>
                          <a:spcPts val="0"/>
                        </a:spcAft>
                      </a:pPr>
                      <a:r>
                        <a:rPr lang="en-ZA" sz="1400" b="1" i="0" dirty="0" smtClean="0">
                          <a:latin typeface="Arial"/>
                          <a:ea typeface="Times New Roman"/>
                          <a:cs typeface="Times New Roman"/>
                        </a:rPr>
                        <a:t>Course</a:t>
                      </a:r>
                      <a:endParaRPr lang="en-ZA" sz="1400" b="1" i="0" dirty="0">
                        <a:latin typeface="Arial"/>
                        <a:ea typeface="Times New Roman"/>
                        <a:cs typeface="Times New Roman"/>
                      </a:endParaRPr>
                    </a:p>
                  </a:txBody>
                  <a:tcPr marL="47746" marR="477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50729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ZA" sz="1400" dirty="0" smtClean="0">
                          <a:latin typeface="Arial"/>
                          <a:ea typeface="Times New Roman"/>
                          <a:cs typeface="Times New Roman"/>
                        </a:rPr>
                        <a:t>Ehlanzeni</a:t>
                      </a:r>
                      <a:endParaRPr lang="en-ZA" sz="1400" dirty="0">
                        <a:latin typeface="Arial"/>
                        <a:ea typeface="Times New Roman"/>
                        <a:cs typeface="Times New Roman"/>
                      </a:endParaRPr>
                    </a:p>
                  </a:txBody>
                  <a:tcPr marL="228600" marR="47746"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ZA" sz="1400" dirty="0" smtClean="0">
                          <a:latin typeface="Arial"/>
                          <a:ea typeface="Times New Roman"/>
                          <a:cs typeface="Times New Roman"/>
                        </a:rPr>
                        <a:t>9</a:t>
                      </a:r>
                      <a:endParaRPr lang="en-ZA" sz="1400" dirty="0">
                        <a:latin typeface="Arial"/>
                        <a:ea typeface="Times New Roman"/>
                        <a:cs typeface="Times New Roman"/>
                      </a:endParaRPr>
                    </a:p>
                  </a:txBody>
                  <a:tcPr marL="47746" marR="4774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ZA" sz="1400" b="0" i="0" u="none" strike="noStrike" kern="1200" cap="none" spc="0" normalizeH="0" baseline="0" noProof="0" dirty="0" smtClean="0">
                          <a:ln>
                            <a:noFill/>
                          </a:ln>
                          <a:solidFill>
                            <a:srgbClr val="000000"/>
                          </a:solidFill>
                          <a:effectLst/>
                          <a:uLnTx/>
                          <a:uFillTx/>
                          <a:latin typeface="Arial"/>
                          <a:ea typeface="Times New Roman"/>
                          <a:cs typeface="Times New Roman"/>
                        </a:rPr>
                        <a:t>B-Tech Public Management</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ZA" sz="1400" b="0" i="0" u="none" strike="noStrike" kern="1200" cap="none" spc="0" normalizeH="0" baseline="0" noProof="0" dirty="0" smtClean="0">
                          <a:ln>
                            <a:noFill/>
                          </a:ln>
                          <a:solidFill>
                            <a:srgbClr val="000000"/>
                          </a:solidFill>
                          <a:effectLst/>
                          <a:uLnTx/>
                          <a:uFillTx/>
                          <a:latin typeface="Arial"/>
                          <a:ea typeface="Times New Roman"/>
                          <a:cs typeface="Times New Roman"/>
                        </a:rPr>
                        <a:t>Masters in Business Administration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ZA" sz="1400" b="0" i="0" u="none" strike="noStrike" kern="1200" cap="none" spc="0" normalizeH="0" baseline="0" noProof="0" dirty="0" smtClean="0">
                          <a:ln>
                            <a:noFill/>
                          </a:ln>
                          <a:solidFill>
                            <a:srgbClr val="000000"/>
                          </a:solidFill>
                          <a:effectLst/>
                          <a:uLnTx/>
                          <a:uFillTx/>
                          <a:latin typeface="Arial"/>
                          <a:ea typeface="Times New Roman"/>
                          <a:cs typeface="Times New Roman"/>
                        </a:rPr>
                        <a:t>Masters in Public Management</a:t>
                      </a:r>
                    </a:p>
                    <a:p>
                      <a:pPr marL="0" marR="0" lvl="0" indent="0" algn="l" defTabSz="914400" rtl="0" eaLnBrk="1" fontAlgn="base" latinLnBrk="0" hangingPunct="1">
                        <a:lnSpc>
                          <a:spcPct val="150000"/>
                        </a:lnSpc>
                        <a:spcBef>
                          <a:spcPct val="0"/>
                        </a:spcBef>
                        <a:spcAft>
                          <a:spcPct val="0"/>
                        </a:spcAft>
                        <a:buClrTx/>
                        <a:buSzTx/>
                        <a:buFontTx/>
                        <a:buNone/>
                        <a:tabLst/>
                        <a:defRPr/>
                      </a:pPr>
                      <a:r>
                        <a:rPr lang="en-ZA" sz="1400" dirty="0" smtClean="0">
                          <a:latin typeface="Arial"/>
                          <a:ea typeface="Times New Roman"/>
                          <a:cs typeface="Times New Roman"/>
                        </a:rPr>
                        <a:t>Bachelor in Commence</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ZA" sz="1400" b="0" i="0" u="none" strike="noStrike" kern="1200" cap="none" spc="0" normalizeH="0" baseline="0" noProof="0" dirty="0" smtClean="0">
                          <a:ln>
                            <a:noFill/>
                          </a:ln>
                          <a:solidFill>
                            <a:srgbClr val="000000"/>
                          </a:solidFill>
                          <a:effectLst/>
                          <a:uLnTx/>
                          <a:uFillTx/>
                          <a:latin typeface="Arial"/>
                          <a:ea typeface="Times New Roman"/>
                          <a:cs typeface="Times New Roman"/>
                        </a:rPr>
                        <a:t>Public Administration</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ZA" sz="1400" b="0" i="0" u="none" strike="noStrike" kern="1200" cap="none" spc="0" normalizeH="0" baseline="0" noProof="0" dirty="0" smtClean="0">
                          <a:ln>
                            <a:noFill/>
                          </a:ln>
                          <a:solidFill>
                            <a:srgbClr val="000000"/>
                          </a:solidFill>
                          <a:effectLst/>
                          <a:uLnTx/>
                          <a:uFillTx/>
                          <a:latin typeface="Arial"/>
                          <a:ea typeface="Times New Roman"/>
                          <a:cs typeface="Times New Roman"/>
                        </a:rPr>
                        <a:t>ND: Public Relations Management</a:t>
                      </a:r>
                    </a:p>
                  </a:txBody>
                  <a:tcPr marL="47746" marR="4774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1302">
                <a:tc>
                  <a:txBody>
                    <a:bodyPr/>
                    <a:lstStyle/>
                    <a:p>
                      <a:pPr algn="l">
                        <a:lnSpc>
                          <a:spcPct val="150000"/>
                        </a:lnSpc>
                        <a:spcAft>
                          <a:spcPts val="0"/>
                        </a:spcAft>
                      </a:pPr>
                      <a:r>
                        <a:rPr lang="en-ZA" sz="1400" dirty="0" smtClean="0">
                          <a:latin typeface="Arial"/>
                          <a:ea typeface="Times New Roman"/>
                          <a:cs typeface="Times New Roman"/>
                        </a:rPr>
                        <a:t>Nkangala</a:t>
                      </a:r>
                      <a:endParaRPr lang="en-ZA" sz="1400" dirty="0">
                        <a:latin typeface="Arial"/>
                        <a:ea typeface="Times New Roman"/>
                        <a:cs typeface="Times New Roman"/>
                      </a:endParaRPr>
                    </a:p>
                  </a:txBody>
                  <a:tcPr marL="228600" marR="47746"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ZA" sz="1400" dirty="0" smtClean="0">
                          <a:latin typeface="Arial"/>
                          <a:ea typeface="Times New Roman"/>
                          <a:cs typeface="Times New Roman"/>
                        </a:rPr>
                        <a:t>2</a:t>
                      </a:r>
                      <a:endParaRPr lang="en-ZA" sz="1400" dirty="0">
                        <a:latin typeface="Arial"/>
                        <a:ea typeface="Times New Roman"/>
                        <a:cs typeface="Times New Roman"/>
                      </a:endParaRPr>
                    </a:p>
                  </a:txBody>
                  <a:tcPr marL="47746" marR="4774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ZA" sz="1400" b="0" i="0" u="none" strike="noStrike" kern="1200" cap="none" spc="0" normalizeH="0" baseline="0" noProof="0" dirty="0" smtClean="0">
                          <a:ln>
                            <a:noFill/>
                          </a:ln>
                          <a:solidFill>
                            <a:srgbClr val="000000"/>
                          </a:solidFill>
                          <a:effectLst/>
                          <a:uLnTx/>
                          <a:uFillTx/>
                          <a:latin typeface="Arial"/>
                          <a:ea typeface="Times New Roman"/>
                          <a:cs typeface="Times New Roman"/>
                        </a:rPr>
                        <a:t>B-Admin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ZA" sz="1400" b="0" i="0" u="none" strike="noStrike" kern="1200" cap="none" spc="0" normalizeH="0" baseline="0" noProof="0" dirty="0" smtClean="0">
                          <a:ln>
                            <a:noFill/>
                          </a:ln>
                          <a:solidFill>
                            <a:srgbClr val="000000"/>
                          </a:solidFill>
                          <a:effectLst/>
                          <a:uLnTx/>
                          <a:uFillTx/>
                          <a:latin typeface="Arial"/>
                          <a:ea typeface="Times New Roman"/>
                          <a:cs typeface="Times New Roman"/>
                        </a:rPr>
                        <a:t>BCOM Business administration</a:t>
                      </a:r>
                    </a:p>
                  </a:txBody>
                  <a:tcPr marL="47746" marR="4774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1302">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gn="l">
                        <a:lnSpc>
                          <a:spcPct val="150000"/>
                        </a:lnSpc>
                        <a:spcAft>
                          <a:spcPts val="0"/>
                        </a:spcAft>
                      </a:pPr>
                      <a:r>
                        <a:rPr lang="en-ZA" sz="1400" dirty="0" err="1" smtClean="0">
                          <a:latin typeface="Arial"/>
                          <a:ea typeface="Times New Roman"/>
                          <a:cs typeface="Times New Roman"/>
                        </a:rPr>
                        <a:t>Gert</a:t>
                      </a:r>
                      <a:r>
                        <a:rPr lang="en-ZA" sz="1400" dirty="0" smtClean="0">
                          <a:latin typeface="Arial"/>
                          <a:ea typeface="Times New Roman"/>
                          <a:cs typeface="Times New Roman"/>
                        </a:rPr>
                        <a:t> </a:t>
                      </a:r>
                      <a:r>
                        <a:rPr lang="en-ZA" sz="1400" dirty="0" err="1" smtClean="0">
                          <a:latin typeface="Arial"/>
                          <a:ea typeface="Times New Roman"/>
                          <a:cs typeface="Times New Roman"/>
                        </a:rPr>
                        <a:t>Sibande</a:t>
                      </a:r>
                      <a:endParaRPr lang="en-ZA" sz="1400" dirty="0">
                        <a:latin typeface="Arial"/>
                        <a:ea typeface="Times New Roman"/>
                        <a:cs typeface="Times New Roman"/>
                      </a:endParaRPr>
                    </a:p>
                  </a:txBody>
                  <a:tcPr marL="228600" marR="47746"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n-ZA" sz="1400" dirty="0" smtClean="0">
                          <a:latin typeface="Arial"/>
                          <a:ea typeface="Times New Roman"/>
                          <a:cs typeface="Times New Roman"/>
                        </a:rPr>
                        <a:t>3</a:t>
                      </a:r>
                      <a:endParaRPr lang="en-ZA" sz="1400" dirty="0">
                        <a:latin typeface="Arial"/>
                        <a:ea typeface="Times New Roman"/>
                        <a:cs typeface="Times New Roman"/>
                      </a:endParaRPr>
                    </a:p>
                  </a:txBody>
                  <a:tcPr marL="47746" marR="4774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ZA" sz="1400" b="0" i="0" u="none" strike="noStrike" kern="1200" cap="none" spc="0" normalizeH="0" baseline="0" noProof="0" dirty="0" smtClean="0">
                          <a:ln>
                            <a:noFill/>
                          </a:ln>
                          <a:solidFill>
                            <a:srgbClr val="000000"/>
                          </a:solidFill>
                          <a:effectLst/>
                          <a:uLnTx/>
                          <a:uFillTx/>
                          <a:latin typeface="Arial"/>
                          <a:ea typeface="Times New Roman"/>
                          <a:cs typeface="Times New Roman"/>
                        </a:rPr>
                        <a:t>Post graduate in HR</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ZA" sz="1400" b="0" i="0" u="none" strike="noStrike" cap="none" normalizeH="0" baseline="0" dirty="0" smtClean="0">
                          <a:ln>
                            <a:noFill/>
                          </a:ln>
                          <a:solidFill>
                            <a:srgbClr val="000000"/>
                          </a:solidFill>
                          <a:effectLst/>
                          <a:latin typeface="Arial" charset="0"/>
                          <a:cs typeface="Times New Roman" pitchFamily="18" charset="0"/>
                        </a:rPr>
                        <a:t>Communication Science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ZA" sz="1400" b="0" i="0" u="none" strike="noStrike" kern="1200" cap="none" spc="0" normalizeH="0" baseline="0" noProof="0" dirty="0" smtClean="0">
                          <a:ln>
                            <a:noFill/>
                          </a:ln>
                          <a:solidFill>
                            <a:srgbClr val="000000"/>
                          </a:solidFill>
                          <a:effectLst/>
                          <a:uLnTx/>
                          <a:uFillTx/>
                          <a:latin typeface="Arial"/>
                          <a:ea typeface="Times New Roman"/>
                          <a:cs typeface="Times New Roman"/>
                        </a:rPr>
                        <a:t>Masters in Business Leadership</a:t>
                      </a:r>
                    </a:p>
                  </a:txBody>
                  <a:tcPr marL="47746" marR="4774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5760">
                <a:tc>
                  <a:txBody>
                    <a:bodyPr/>
                    <a:lstStyle/>
                    <a:p>
                      <a:pPr algn="l">
                        <a:lnSpc>
                          <a:spcPct val="150000"/>
                        </a:lnSpc>
                        <a:spcAft>
                          <a:spcPts val="0"/>
                        </a:spcAft>
                      </a:pPr>
                      <a:r>
                        <a:rPr lang="en-ZA" sz="1400" b="1" i="0" dirty="0" smtClean="0">
                          <a:latin typeface="Arial"/>
                          <a:ea typeface="Times New Roman"/>
                          <a:cs typeface="Times New Roman"/>
                        </a:rPr>
                        <a:t>TOTAL</a:t>
                      </a:r>
                      <a:endParaRPr lang="en-ZA" sz="1400" b="1" i="0" dirty="0">
                        <a:latin typeface="Arial"/>
                        <a:ea typeface="Times New Roman"/>
                        <a:cs typeface="Times New Roman"/>
                      </a:endParaRPr>
                    </a:p>
                  </a:txBody>
                  <a:tcPr marL="228600" marR="47746"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lnSpc>
                          <a:spcPct val="150000"/>
                        </a:lnSpc>
                        <a:spcAft>
                          <a:spcPts val="0"/>
                        </a:spcAft>
                      </a:pPr>
                      <a:r>
                        <a:rPr lang="en-ZA" sz="1400" b="1" i="0" dirty="0" smtClean="0">
                          <a:latin typeface="Arial"/>
                          <a:ea typeface="Times New Roman"/>
                          <a:cs typeface="Times New Roman"/>
                        </a:rPr>
                        <a:t>14</a:t>
                      </a:r>
                      <a:endParaRPr lang="en-ZA" sz="1400" b="1" i="0" dirty="0">
                        <a:latin typeface="Arial"/>
                        <a:ea typeface="Times New Roman"/>
                        <a:cs typeface="Times New Roman"/>
                      </a:endParaRPr>
                    </a:p>
                  </a:txBody>
                  <a:tcPr marL="47746" marR="4774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lnSpc>
                          <a:spcPct val="150000"/>
                        </a:lnSpc>
                        <a:spcAft>
                          <a:spcPts val="0"/>
                        </a:spcAft>
                      </a:pPr>
                      <a:endParaRPr lang="en-ZA" sz="1000" b="1" i="0" dirty="0">
                        <a:latin typeface="Arial"/>
                        <a:ea typeface="Times New Roman"/>
                        <a:cs typeface="Times New Roman"/>
                      </a:endParaRPr>
                    </a:p>
                  </a:txBody>
                  <a:tcPr marL="47746" marR="4774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sp>
        <p:nvSpPr>
          <p:cNvPr id="7" name="Title 1"/>
          <p:cNvSpPr txBox="1">
            <a:spLocks/>
          </p:cNvSpPr>
          <p:nvPr/>
        </p:nvSpPr>
        <p:spPr bwMode="auto">
          <a:xfrm>
            <a:off x="2461255" y="194752"/>
            <a:ext cx="529877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0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0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0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000" b="1">
                <a:solidFill>
                  <a:schemeClr val="tx1"/>
                </a:solidFill>
                <a:latin typeface="Arial" charset="0"/>
                <a:cs typeface="Arial" charset="0"/>
              </a:defRPr>
            </a:lvl9pPr>
          </a:lstStyle>
          <a:p>
            <a:pPr algn="ctr">
              <a:defRPr/>
            </a:pPr>
            <a:r>
              <a:rPr lang="en-ZA" kern="0" dirty="0" smtClean="0">
                <a:solidFill>
                  <a:srgbClr val="000000"/>
                </a:solidFill>
                <a:latin typeface="Arial"/>
                <a:cs typeface="Arial"/>
              </a:rPr>
              <a:t>BURSARY INFORMATION</a:t>
            </a:r>
          </a:p>
        </p:txBody>
      </p:sp>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54</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5867603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charset="0"/>
                <a:cs typeface="Arial" charset="0"/>
              </a:rPr>
              <a:t>SKILLS DEVELOPMENT</a:t>
            </a:r>
          </a:p>
        </p:txBody>
      </p:sp>
      <p:graphicFrame>
        <p:nvGraphicFramePr>
          <p:cNvPr id="3" name="Group 178"/>
          <p:cNvGraphicFramePr>
            <a:graphicFrameLocks noGrp="1"/>
          </p:cNvGraphicFramePr>
          <p:nvPr>
            <p:extLst>
              <p:ext uri="{D42A27DB-BD31-4B8C-83A1-F6EECF244321}">
                <p14:modId xmlns:p14="http://schemas.microsoft.com/office/powerpoint/2010/main" val="2379625221"/>
              </p:ext>
            </p:extLst>
          </p:nvPr>
        </p:nvGraphicFramePr>
        <p:xfrm>
          <a:off x="247650" y="381000"/>
          <a:ext cx="9469173" cy="4007085"/>
        </p:xfrm>
        <a:graphic>
          <a:graphicData uri="http://schemas.openxmlformats.org/drawingml/2006/table">
            <a:tbl>
              <a:tblPr/>
              <a:tblGrid>
                <a:gridCol w="6216590"/>
                <a:gridCol w="3252583"/>
              </a:tblGrid>
              <a:tr h="28876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Training Intervention                                     </a:t>
                      </a:r>
                    </a:p>
                  </a:txBody>
                  <a:tcPr marL="99060" marR="99060" marT="45701" marB="45701"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A07400"/>
                        </a:gs>
                        <a:gs pos="50000">
                          <a:srgbClr val="E6A900"/>
                        </a:gs>
                        <a:gs pos="100000">
                          <a:srgbClr val="FFCA00"/>
                        </a:gs>
                      </a:gsLst>
                      <a:lin ang="8100000" scaled="1"/>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Number attending</a:t>
                      </a:r>
                    </a:p>
                  </a:txBody>
                  <a:tcPr marL="99060" marR="99060" marT="45701" marB="45701"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A07400"/>
                        </a:gs>
                        <a:gs pos="50000">
                          <a:srgbClr val="E6A900"/>
                        </a:gs>
                        <a:gs pos="100000">
                          <a:srgbClr val="FFCA00"/>
                        </a:gs>
                      </a:gsLst>
                      <a:lin ang="8100000" scaled="1"/>
                    </a:gradFill>
                  </a:tcPr>
                </a:tc>
              </a:tr>
              <a:tr h="27236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0" i="0" kern="1200" dirty="0" smtClean="0">
                          <a:solidFill>
                            <a:schemeClr val="tx1"/>
                          </a:solidFill>
                          <a:effectLst/>
                          <a:latin typeface="Arial" pitchFamily="34" charset="0"/>
                          <a:ea typeface="+mn-ea"/>
                          <a:cs typeface="Arial" pitchFamily="34" charset="0"/>
                        </a:rPr>
                        <a:t>Induction training</a:t>
                      </a: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21</a:t>
                      </a:r>
                    </a:p>
                  </a:txBody>
                  <a:tcPr marL="99060" marR="99060" marT="45701" marB="45701"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996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0" i="0" kern="1200" dirty="0" smtClean="0">
                          <a:solidFill>
                            <a:schemeClr val="tx1"/>
                          </a:solidFill>
                          <a:effectLst/>
                          <a:latin typeface="Arial" pitchFamily="34" charset="0"/>
                          <a:ea typeface="+mn-ea"/>
                          <a:cs typeface="Arial" pitchFamily="34" charset="0"/>
                        </a:rPr>
                        <a:t>Induction training to Cleaners</a:t>
                      </a: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8</a:t>
                      </a:r>
                    </a:p>
                  </a:txBody>
                  <a:tcPr marL="99060" marR="99060" marT="45701" marB="45701"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988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lang="en-US" sz="1400" b="0" i="0" kern="1200" dirty="0" smtClean="0">
                          <a:solidFill>
                            <a:schemeClr val="tx1"/>
                          </a:solidFill>
                          <a:effectLst/>
                          <a:latin typeface="Arial" pitchFamily="34" charset="0"/>
                          <a:ea typeface="+mn-ea"/>
                          <a:cs typeface="Arial" pitchFamily="34" charset="0"/>
                        </a:rPr>
                        <a:t>Civic Services Uniform training</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01" marB="45701"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48</a:t>
                      </a:r>
                    </a:p>
                  </a:txBody>
                  <a:tcPr marL="99060" marR="99060" marT="45701" marB="45701"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805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0" i="0" kern="1200" dirty="0" smtClean="0">
                          <a:solidFill>
                            <a:schemeClr val="tx1"/>
                          </a:solidFill>
                          <a:effectLst/>
                          <a:latin typeface="Arial" pitchFamily="34" charset="0"/>
                          <a:ea typeface="+mn-ea"/>
                          <a:cs typeface="Arial" pitchFamily="34" charset="0"/>
                        </a:rPr>
                        <a:t>Anger Management:</a:t>
                      </a: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12</a:t>
                      </a:r>
                    </a:p>
                  </a:txBody>
                  <a:tcPr marL="99060" marR="99060" marT="45745" marB="4574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7236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0" i="0" kern="1200" dirty="0" smtClean="0">
                          <a:solidFill>
                            <a:schemeClr val="tx1"/>
                          </a:solidFill>
                          <a:effectLst/>
                          <a:latin typeface="Arial" pitchFamily="34" charset="0"/>
                          <a:ea typeface="+mn-ea"/>
                          <a:cs typeface="Arial" pitchFamily="34" charset="0"/>
                        </a:rPr>
                        <a:t>Diversity Management</a:t>
                      </a: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12</a:t>
                      </a:r>
                    </a:p>
                  </a:txBody>
                  <a:tcPr marL="99060" marR="99060" marT="45745" marB="4574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916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0" i="0" kern="1200" dirty="0" smtClean="0">
                          <a:solidFill>
                            <a:schemeClr val="tx1"/>
                          </a:solidFill>
                          <a:effectLst/>
                          <a:latin typeface="Arial" pitchFamily="34" charset="0"/>
                          <a:ea typeface="+mn-ea"/>
                          <a:cs typeface="Arial" pitchFamily="34" charset="0"/>
                        </a:rPr>
                        <a:t>IRE training</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14</a:t>
                      </a:r>
                    </a:p>
                  </a:txBody>
                  <a:tcPr marL="99060" marR="99060" marT="45745" marB="4574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916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0" i="0" kern="1200" dirty="0" smtClean="0">
                          <a:solidFill>
                            <a:schemeClr val="tx1"/>
                          </a:solidFill>
                          <a:effectLst/>
                          <a:latin typeface="Arial" pitchFamily="34" charset="0"/>
                          <a:ea typeface="+mn-ea"/>
                          <a:cs typeface="Arial" pitchFamily="34" charset="0"/>
                        </a:rPr>
                        <a:t>Training on Recruitment and Selection practices </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43</a:t>
                      </a:r>
                    </a:p>
                  </a:txBody>
                  <a:tcPr marL="99060" marR="99060" marT="45745" marB="4574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9160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Cadet / </a:t>
                      </a:r>
                      <a:r>
                        <a:rPr kumimoji="0" lang="en-US"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Learnership</a:t>
                      </a: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r>
                        <a:rPr kumimoji="0" lang="en-US"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Programme</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11</a:t>
                      </a:r>
                    </a:p>
                  </a:txBody>
                  <a:tcPr marL="99060" marR="99060" marT="45745" marB="4574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101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Supply Chain Management training</a:t>
                      </a: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3</a:t>
                      </a:r>
                    </a:p>
                  </a:txBody>
                  <a:tcPr marL="99060" marR="99060" marT="45745" marB="4574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101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Mentorship</a:t>
                      </a: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a:t>
                      </a:r>
                    </a:p>
                  </a:txBody>
                  <a:tcPr marL="99060" marR="99060" marT="45745" marB="4574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101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 x </a:t>
                      </a:r>
                      <a:r>
                        <a:rPr kumimoji="0" lang="en-US"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Labour</a:t>
                      </a: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Relations and Security workshops</a:t>
                      </a: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48</a:t>
                      </a:r>
                    </a:p>
                  </a:txBody>
                  <a:tcPr marL="99060" marR="99060" marT="45745" marB="4574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r>
              <a:tr h="3100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Total </a:t>
                      </a:r>
                    </a:p>
                  </a:txBody>
                  <a:tcPr marL="99060" marR="99060" marT="45745" marB="45745"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222</a:t>
                      </a:r>
                    </a:p>
                  </a:txBody>
                  <a:tcPr marL="99060" marR="99060" marT="45701" marB="45701"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587395406"/>
              </p:ext>
            </p:extLst>
          </p:nvPr>
        </p:nvGraphicFramePr>
        <p:xfrm>
          <a:off x="247650" y="4628463"/>
          <a:ext cx="9469173" cy="1067075"/>
        </p:xfrm>
        <a:graphic>
          <a:graphicData uri="http://schemas.openxmlformats.org/drawingml/2006/table">
            <a:tbl>
              <a:tblPr/>
              <a:tblGrid>
                <a:gridCol w="4127500"/>
                <a:gridCol w="3054350"/>
                <a:gridCol w="2287323"/>
              </a:tblGrid>
              <a:tr h="29317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Training Intervention                                     </a:t>
                      </a:r>
                    </a:p>
                  </a:txBody>
                  <a:tcPr marL="99060" marR="99060"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Stakeholders</a:t>
                      </a:r>
                    </a:p>
                  </a:txBody>
                  <a:tcPr marL="99060" marR="99060"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Number attending</a:t>
                      </a:r>
                    </a:p>
                  </a:txBody>
                  <a:tcPr marL="99060" marR="99060"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762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Training for Funeral Undertakers (training was presented by Learning Academy as well as 1 official from Witbank)</a:t>
                      </a:r>
                    </a:p>
                  </a:txBody>
                  <a:tcPr marL="99060" marR="99060" marT="45745" marB="457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Funeral Undertakers</a:t>
                      </a:r>
                    </a:p>
                  </a:txBody>
                  <a:tcPr marL="99060" marR="99060"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105</a:t>
                      </a:r>
                    </a:p>
                  </a:txBody>
                  <a:tcPr marL="99060" marR="99060" marT="45745" marB="4574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55</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42170370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6200"/>
            <a:ext cx="8915400" cy="228600"/>
          </a:xfrm>
        </p:spPr>
        <p:txBody>
          <a:bodyPr>
            <a:noAutofit/>
          </a:bodyPr>
          <a:lstStyle/>
          <a:p>
            <a:r>
              <a:rPr lang="en-US" sz="2000" b="1" dirty="0" smtClean="0">
                <a:latin typeface="Arial" panose="020B0604020202020204" pitchFamily="34" charset="0"/>
                <a:cs typeface="Arial" panose="020B0604020202020204" pitchFamily="34" charset="0"/>
              </a:rPr>
              <a:t>EMPLOYEE WELLNESS PROGRAMMES </a:t>
            </a:r>
          </a:p>
        </p:txBody>
      </p:sp>
      <p:graphicFrame>
        <p:nvGraphicFramePr>
          <p:cNvPr id="3" name="Table 2"/>
          <p:cNvGraphicFramePr>
            <a:graphicFrameLocks noGrp="1"/>
          </p:cNvGraphicFramePr>
          <p:nvPr>
            <p:extLst>
              <p:ext uri="{D42A27DB-BD31-4B8C-83A1-F6EECF244321}">
                <p14:modId xmlns:p14="http://schemas.microsoft.com/office/powerpoint/2010/main" val="3212683097"/>
              </p:ext>
            </p:extLst>
          </p:nvPr>
        </p:nvGraphicFramePr>
        <p:xfrm>
          <a:off x="247649" y="357401"/>
          <a:ext cx="9508610" cy="5045528"/>
        </p:xfrm>
        <a:graphic>
          <a:graphicData uri="http://schemas.openxmlformats.org/drawingml/2006/table">
            <a:tbl>
              <a:tblPr/>
              <a:tblGrid>
                <a:gridCol w="1089832"/>
                <a:gridCol w="4626591"/>
                <a:gridCol w="818865"/>
                <a:gridCol w="2973322"/>
              </a:tblGrid>
              <a:tr h="270396">
                <a:tc gridSpan="2">
                  <a:txBody>
                    <a:bodyPr/>
                    <a:lstStyle/>
                    <a:p>
                      <a:pPr algn="ctr">
                        <a:lnSpc>
                          <a:spcPct val="100000"/>
                        </a:lnSpc>
                      </a:pPr>
                      <a:r>
                        <a:rPr lang="en-ZA" sz="1400" b="1" dirty="0" smtClean="0">
                          <a:latin typeface="Arial" panose="020B0604020202020204" pitchFamily="34" charset="0"/>
                          <a:cs typeface="Arial" panose="020B0604020202020204" pitchFamily="34" charset="0"/>
                        </a:rPr>
                        <a:t>2016/2017</a:t>
                      </a:r>
                      <a:endParaRPr lang="en-ZA" sz="1400" b="1" dirty="0">
                        <a:latin typeface="Arial" panose="020B0604020202020204" pitchFamily="34" charset="0"/>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lnSpc>
                          <a:spcPct val="100000"/>
                        </a:lnSpc>
                      </a:pPr>
                      <a:endParaRPr lang="en-US" sz="1400" b="1" dirty="0">
                        <a:latin typeface="Arial" panose="020B0604020202020204" pitchFamily="34" charset="0"/>
                        <a:cs typeface="Arial" panose="020B0604020202020204" pitchFamily="34" charset="0"/>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2">
                  <a:txBody>
                    <a:bodyPr/>
                    <a:lstStyle/>
                    <a:p>
                      <a:pPr algn="ctr">
                        <a:lnSpc>
                          <a:spcPct val="100000"/>
                        </a:lnSpc>
                      </a:pPr>
                      <a:r>
                        <a:rPr lang="en-US" sz="1400" b="1" dirty="0" smtClean="0">
                          <a:latin typeface="Arial" panose="020B0604020202020204" pitchFamily="34" charset="0"/>
                          <a:cs typeface="Arial" panose="020B0604020202020204" pitchFamily="34" charset="0"/>
                        </a:rPr>
                        <a:t>Quarter 1 2017/18</a:t>
                      </a:r>
                      <a:endParaRPr lang="en-US" sz="1400" b="1" dirty="0">
                        <a:latin typeface="Arial" panose="020B0604020202020204" pitchFamily="34" charset="0"/>
                        <a:cs typeface="Arial" panose="020B0604020202020204" pitchFamily="34" charset="0"/>
                      </a:endParaRPr>
                    </a:p>
                  </a:txBody>
                  <a:tcPr marL="74293" marR="74293"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lnSpc>
                          <a:spcPct val="100000"/>
                        </a:lnSpc>
                      </a:pPr>
                      <a:endParaRPr lang="en-US" sz="1400" b="1" dirty="0">
                        <a:latin typeface="Arial" panose="020B0604020202020204" pitchFamily="34" charset="0"/>
                        <a:cs typeface="Arial" panose="020B0604020202020204" pitchFamily="34" charset="0"/>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66353">
                <a:tc>
                  <a:txBody>
                    <a:bodyPr/>
                    <a:lstStyle/>
                    <a:p>
                      <a:pPr algn="ctr">
                        <a:lnSpc>
                          <a:spcPct val="100000"/>
                        </a:lnSpc>
                      </a:pPr>
                      <a:r>
                        <a:rPr lang="en-US" sz="1400" b="1" dirty="0" smtClean="0">
                          <a:latin typeface="Arial" panose="020B0604020202020204" pitchFamily="34" charset="0"/>
                          <a:cs typeface="Arial" panose="020B0604020202020204" pitchFamily="34" charset="0"/>
                        </a:rPr>
                        <a:t>Month</a:t>
                      </a:r>
                      <a:endParaRPr lang="en-ZA" sz="1400" b="1" dirty="0">
                        <a:latin typeface="Arial" panose="020B0604020202020204" pitchFamily="34" charset="0"/>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pPr>
                      <a:r>
                        <a:rPr lang="en-US" sz="1400" b="1" dirty="0" err="1" smtClean="0">
                          <a:latin typeface="Arial" panose="020B0604020202020204" pitchFamily="34" charset="0"/>
                          <a:cs typeface="Arial" panose="020B0604020202020204" pitchFamily="34" charset="0"/>
                        </a:rPr>
                        <a:t>Programme</a:t>
                      </a:r>
                      <a:endParaRPr lang="en-US" sz="1400" b="1" dirty="0">
                        <a:latin typeface="Arial" panose="020B0604020202020204" pitchFamily="34" charset="0"/>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lnSpc>
                          <a:spcPct val="100000"/>
                        </a:lnSpc>
                      </a:pPr>
                      <a:r>
                        <a:rPr lang="en-US" sz="1400" b="1" dirty="0" smtClean="0">
                          <a:latin typeface="Arial" panose="020B0604020202020204" pitchFamily="34" charset="0"/>
                          <a:cs typeface="Arial" panose="020B0604020202020204" pitchFamily="34" charset="0"/>
                        </a:rPr>
                        <a:t>Month</a:t>
                      </a:r>
                      <a:endParaRPr lang="en-ZA" sz="1400" b="1" dirty="0">
                        <a:latin typeface="Arial" panose="020B0604020202020204" pitchFamily="34" charset="0"/>
                        <a:cs typeface="Arial" panose="020B0604020202020204" pitchFamily="34" charset="0"/>
                      </a:endParaRPr>
                    </a:p>
                  </a:txBody>
                  <a:tcPr marL="74293" marR="74293"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00000"/>
                        </a:lnSpc>
                      </a:pPr>
                      <a:r>
                        <a:rPr lang="en-US" sz="1400" b="1" dirty="0" err="1" smtClean="0">
                          <a:latin typeface="Arial" panose="020B0604020202020204" pitchFamily="34" charset="0"/>
                          <a:cs typeface="Arial" panose="020B0604020202020204" pitchFamily="34" charset="0"/>
                        </a:rPr>
                        <a:t>Programme</a:t>
                      </a:r>
                      <a:endParaRPr lang="en-US" sz="1400" b="1" dirty="0">
                        <a:latin typeface="Arial" panose="020B0604020202020204" pitchFamily="34" charset="0"/>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14478">
                <a:tc rowSpan="2">
                  <a:txBody>
                    <a:bodyPr/>
                    <a:lstStyle/>
                    <a:p>
                      <a:pPr>
                        <a:lnSpc>
                          <a:spcPct val="100000"/>
                        </a:lnSpc>
                        <a:spcAft>
                          <a:spcPts val="600"/>
                        </a:spcAft>
                      </a:pPr>
                      <a:r>
                        <a:rPr lang="en-ZA" sz="1200" dirty="0" smtClean="0">
                          <a:latin typeface="Arial" panose="020B0604020202020204" pitchFamily="34" charset="0"/>
                          <a:ea typeface="Times New Roman"/>
                          <a:cs typeface="Arial" panose="020B0604020202020204" pitchFamily="34" charset="0"/>
                        </a:rPr>
                        <a:t>May</a:t>
                      </a:r>
                      <a:endParaRPr lang="en-ZA" sz="1200" dirty="0">
                        <a:latin typeface="Arial" panose="020B0604020202020204" pitchFamily="34" charset="0"/>
                        <a:ea typeface="Times New Roman"/>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Tekkie</a:t>
                      </a: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Day - stickers bought to support casual day and people with disabilities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Employees attended Wellness day presented by Vision World SA for Optometrist, Audiologist and Physiotherapy</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ICAS Marketing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Candle light  Memorial </a:t>
                      </a: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nSpc>
                          <a:spcPct val="100000"/>
                        </a:lnSpc>
                        <a:spcAft>
                          <a:spcPts val="0"/>
                        </a:spcAft>
                        <a:buFont typeface="Arial" panose="020B0604020202020204" pitchFamily="34" charset="0"/>
                        <a:buNone/>
                      </a:pPr>
                      <a:r>
                        <a:rPr lang="en-US" sz="1200" baseline="0" dirty="0" smtClean="0">
                          <a:latin typeface="Arial" panose="020B0604020202020204" pitchFamily="34" charset="0"/>
                          <a:ea typeface="Times New Roman"/>
                          <a:cs typeface="Arial" panose="020B0604020202020204" pitchFamily="34" charset="0"/>
                        </a:rPr>
                        <a:t>April</a:t>
                      </a:r>
                    </a:p>
                  </a:txBody>
                  <a:tcPr marL="74293" marR="74293"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Soccer matches</a:t>
                      </a:r>
                      <a:endParaRPr lang="en-US" sz="1200" b="0" baseline="0" dirty="0" smtClean="0">
                        <a:latin typeface="Arial" panose="020B0604020202020204" pitchFamily="34" charset="0"/>
                        <a:ea typeface="Times New Roman"/>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519391">
                <a:tc vMerge="1">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nSpc>
                          <a:spcPct val="100000"/>
                        </a:lnSpc>
                        <a:spcAft>
                          <a:spcPts val="600"/>
                        </a:spcAft>
                      </a:pPr>
                      <a:endParaRPr lang="en-ZA" sz="1200" dirty="0">
                        <a:latin typeface="Arial" panose="020B0604020202020204" pitchFamily="34" charset="0"/>
                        <a:ea typeface="Times New Roman"/>
                        <a:cs typeface="Arial" panose="020B0604020202020204" pitchFamily="34" charset="0"/>
                      </a:endParaRPr>
                    </a:p>
                  </a:txBody>
                  <a:tcPr marL="74293" marR="74293" marT="0" marB="0" anchor="b">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txBody>
                  <a:tcPr marL="74293" marR="74293" marT="0" marB="0" anchor="b">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defTabSz="914400" rtl="0" eaLnBrk="1" latinLnBrk="0" hangingPunct="1">
                        <a:lnSpc>
                          <a:spcPct val="100000"/>
                        </a:lnSpc>
                        <a:spcAft>
                          <a:spcPts val="0"/>
                        </a:spcAft>
                        <a:buFont typeface="Arial" panose="020B0604020202020204" pitchFamily="34" charset="0"/>
                        <a:buNone/>
                      </a:pPr>
                      <a:r>
                        <a:rPr lang="en-ZA" sz="1200" kern="1200" dirty="0" smtClean="0">
                          <a:solidFill>
                            <a:schemeClr val="tx1"/>
                          </a:solidFill>
                          <a:latin typeface="Arial" panose="020B0604020202020204" pitchFamily="34" charset="0"/>
                          <a:ea typeface="Times New Roman"/>
                          <a:cs typeface="Arial" panose="020B0604020202020204" pitchFamily="34" charset="0"/>
                        </a:rPr>
                        <a:t>May</a:t>
                      </a:r>
                      <a:r>
                        <a:rPr lang="en-ZA" sz="1200" kern="1200" baseline="0" dirty="0" smtClean="0">
                          <a:solidFill>
                            <a:schemeClr val="tx1"/>
                          </a:solidFill>
                          <a:latin typeface="Arial" panose="020B0604020202020204" pitchFamily="34" charset="0"/>
                          <a:ea typeface="Times New Roman"/>
                          <a:cs typeface="Arial" panose="020B0604020202020204" pitchFamily="34" charset="0"/>
                        </a:rPr>
                        <a:t> </a:t>
                      </a:r>
                      <a:endParaRPr lang="en-ZA" sz="1200" kern="120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Soccer matches</a:t>
                      </a:r>
                      <a:endParaRPr lang="en-ZA" sz="1200" kern="120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2651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nSpc>
                          <a:spcPct val="100000"/>
                        </a:lnSpc>
                        <a:spcAft>
                          <a:spcPts val="600"/>
                        </a:spcAft>
                      </a:pPr>
                      <a:r>
                        <a:rPr lang="en-ZA" sz="1200" dirty="0" smtClean="0">
                          <a:latin typeface="Arial" panose="020B0604020202020204" pitchFamily="34" charset="0"/>
                          <a:ea typeface="Times New Roman"/>
                          <a:cs typeface="Arial" panose="020B0604020202020204" pitchFamily="34" charset="0"/>
                        </a:rPr>
                        <a:t>June</a:t>
                      </a:r>
                      <a:endParaRPr lang="en-ZA" sz="1200" dirty="0">
                        <a:latin typeface="Arial" panose="020B0604020202020204" pitchFamily="34" charset="0"/>
                        <a:ea typeface="Times New Roman"/>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GEMS Fitness and Substance Abuse awareness.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Blood drive </a:t>
                      </a: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defTabSz="914400" rtl="0" eaLnBrk="1" latinLnBrk="0" hangingPunct="1">
                        <a:lnSpc>
                          <a:spcPct val="100000"/>
                        </a:lnSpc>
                        <a:spcAft>
                          <a:spcPts val="0"/>
                        </a:spcAft>
                        <a:buFont typeface="Arial" panose="020B0604020202020204" pitchFamily="34" charset="0"/>
                        <a:buNone/>
                      </a:pPr>
                      <a:r>
                        <a:rPr lang="en-ZA" sz="1200" kern="1200" dirty="0" smtClean="0">
                          <a:solidFill>
                            <a:schemeClr val="tx1"/>
                          </a:solidFill>
                          <a:latin typeface="Arial" panose="020B0604020202020204" pitchFamily="34" charset="0"/>
                          <a:ea typeface="Times New Roman"/>
                          <a:cs typeface="Arial" panose="020B0604020202020204" pitchFamily="34" charset="0"/>
                        </a:rPr>
                        <a:t>June </a:t>
                      </a:r>
                      <a:endParaRPr lang="en-ZA" sz="1200" kern="120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Alcohol, drug and substance abuse </a:t>
                      </a:r>
                    </a:p>
                    <a:p>
                      <a:pPr marL="228600" marR="0" lvl="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Old mutual did a presentation </a:t>
                      </a:r>
                    </a:p>
                    <a:p>
                      <a:pPr marL="228600" marR="0" lvl="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Condom distribution</a:t>
                      </a:r>
                    </a:p>
                    <a:p>
                      <a:pPr marL="228600" marR="0" lvl="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Healthy eating (matching blood type)</a:t>
                      </a:r>
                    </a:p>
                    <a:p>
                      <a:pPr marL="228600" marR="0" lvl="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Sport</a:t>
                      </a:r>
                      <a:endParaRPr lang="en-ZA" sz="1200" kern="120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4626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nSpc>
                          <a:spcPct val="100000"/>
                        </a:lnSpc>
                        <a:spcAft>
                          <a:spcPts val="600"/>
                        </a:spcAft>
                      </a:pPr>
                      <a:r>
                        <a:rPr lang="en-ZA" sz="1200" dirty="0" smtClean="0">
                          <a:latin typeface="Arial" panose="020B0604020202020204" pitchFamily="34" charset="0"/>
                          <a:ea typeface="Times New Roman"/>
                          <a:cs typeface="Arial" panose="020B0604020202020204" pitchFamily="34" charset="0"/>
                        </a:rPr>
                        <a:t>July</a:t>
                      </a:r>
                      <a:endParaRPr lang="en-ZA" sz="1200" dirty="0">
                        <a:latin typeface="Arial" panose="020B0604020202020204" pitchFamily="34" charset="0"/>
                        <a:ea typeface="Times New Roman"/>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ICAS presentation during the provincial meeting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Men’s Forum</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ICAS presentation on Stress</a:t>
                      </a: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8" gridSpan="2">
                  <a:txBody>
                    <a:bodyPr/>
                    <a:lstStyle/>
                    <a:p>
                      <a:pPr marL="0" indent="0" algn="l" defTabSz="914400" rtl="0" eaLnBrk="1" latinLnBrk="0" hangingPunct="1">
                        <a:lnSpc>
                          <a:spcPct val="100000"/>
                        </a:lnSpc>
                        <a:spcAft>
                          <a:spcPts val="600"/>
                        </a:spcAft>
                        <a:buFont typeface="Arial" panose="020B0604020202020204" pitchFamily="34" charset="0"/>
                        <a:buNone/>
                      </a:pPr>
                      <a:endParaRPr lang="en-ZA" sz="1200" kern="120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8" hMerge="1">
                  <a:txBody>
                    <a:bodyPr/>
                    <a:lstStyle/>
                    <a:p>
                      <a:pPr marL="171450" indent="-171450" algn="l" defTabSz="914400" rtl="0" eaLnBrk="1" latinLnBrk="0" hangingPunct="1">
                        <a:lnSpc>
                          <a:spcPct val="100000"/>
                        </a:lnSpc>
                        <a:spcAft>
                          <a:spcPts val="600"/>
                        </a:spcAft>
                        <a:buFont typeface="Arial" panose="020B0604020202020204" pitchFamily="34" charset="0"/>
                        <a:buChar char="•"/>
                      </a:pPr>
                      <a:endParaRPr lang="en-ZA" sz="130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48101">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00000"/>
                        </a:lnSpc>
                        <a:spcAft>
                          <a:spcPts val="600"/>
                        </a:spcAft>
                      </a:pPr>
                      <a:r>
                        <a:rPr lang="en-ZA" sz="1200" dirty="0" smtClean="0">
                          <a:latin typeface="Arial" panose="020B0604020202020204" pitchFamily="34" charset="0"/>
                          <a:ea typeface="Times New Roman"/>
                          <a:cs typeface="Arial" panose="020B0604020202020204" pitchFamily="34" charset="0"/>
                        </a:rPr>
                        <a:t>August</a:t>
                      </a:r>
                      <a:endParaRPr lang="en-ZA" sz="1200" dirty="0">
                        <a:latin typeface="Arial" panose="020B0604020202020204" pitchFamily="34" charset="0"/>
                        <a:ea typeface="Times New Roman"/>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indent="-171450" algn="l" defTabSz="914400" rtl="0" eaLnBrk="1" latinLnBrk="0" hangingPunct="1">
                        <a:lnSpc>
                          <a:spcPct val="100000"/>
                        </a:lnSpc>
                        <a:spcAft>
                          <a:spcPts val="0"/>
                        </a:spcAft>
                        <a:buFont typeface="Arial" panose="020B0604020202020204" pitchFamily="34" charset="0"/>
                        <a:buChar char="•"/>
                      </a:pPr>
                      <a:r>
                        <a:rPr lang="en-ZA" sz="1200" b="0" kern="1200" dirty="0" smtClean="0">
                          <a:solidFill>
                            <a:schemeClr val="tx1"/>
                          </a:solidFill>
                          <a:latin typeface="Arial" panose="020B0604020202020204" pitchFamily="34" charset="0"/>
                          <a:ea typeface="Times New Roman"/>
                          <a:cs typeface="Arial" panose="020B0604020202020204" pitchFamily="34" charset="0"/>
                        </a:rPr>
                        <a:t>Soccer</a:t>
                      </a:r>
                      <a:r>
                        <a:rPr lang="en-ZA" sz="1200" b="0" kern="1200" baseline="0" dirty="0" smtClean="0">
                          <a:solidFill>
                            <a:schemeClr val="tx1"/>
                          </a:solidFill>
                          <a:latin typeface="Arial" panose="020B0604020202020204" pitchFamily="34" charset="0"/>
                          <a:ea typeface="Times New Roman"/>
                          <a:cs typeface="Arial" panose="020B0604020202020204" pitchFamily="34" charset="0"/>
                        </a:rPr>
                        <a:t> matches</a:t>
                      </a:r>
                      <a:endParaRPr lang="en-ZA" sz="1200" b="0" kern="120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vMerge="1">
                  <a:txBody>
                    <a:bodyPr/>
                    <a:lstStyle/>
                    <a:p>
                      <a:pPr marL="171450" indent="-171450" algn="l" defTabSz="914400" rtl="0" eaLnBrk="1" latinLnBrk="0" hangingPunct="1">
                        <a:lnSpc>
                          <a:spcPct val="100000"/>
                        </a:lnSpc>
                        <a:spcAft>
                          <a:spcPts val="0"/>
                        </a:spcAft>
                        <a:buFont typeface="Arial" panose="020B0604020202020204" pitchFamily="34" charset="0"/>
                        <a:buChar char="•"/>
                      </a:pPr>
                      <a:endParaRPr lang="en-ZA" sz="130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171450" indent="-171450" algn="l" defTabSz="914400" rtl="0" eaLnBrk="1" latinLnBrk="0" hangingPunct="1">
                        <a:lnSpc>
                          <a:spcPct val="100000"/>
                        </a:lnSpc>
                        <a:spcAft>
                          <a:spcPts val="0"/>
                        </a:spcAft>
                        <a:buFont typeface="Arial" panose="020B0604020202020204" pitchFamily="34" charset="0"/>
                        <a:buChar char="•"/>
                      </a:pPr>
                      <a:endParaRPr lang="en-ZA" sz="130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3390">
                <a:tc>
                  <a:txBody>
                    <a:bodyPr/>
                    <a:lstStyle/>
                    <a:p>
                      <a:pPr>
                        <a:lnSpc>
                          <a:spcPct val="100000"/>
                        </a:lnSpc>
                        <a:spcAft>
                          <a:spcPts val="600"/>
                        </a:spcAft>
                      </a:pPr>
                      <a:r>
                        <a:rPr lang="en-ZA" sz="1200" dirty="0" smtClean="0">
                          <a:latin typeface="Arial" panose="020B0604020202020204" pitchFamily="34" charset="0"/>
                          <a:ea typeface="Times New Roman"/>
                          <a:cs typeface="Arial" panose="020B0604020202020204" pitchFamily="34" charset="0"/>
                        </a:rPr>
                        <a:t>September</a:t>
                      </a:r>
                      <a:endParaRPr lang="en-ZA" sz="1200" dirty="0">
                        <a:latin typeface="Arial" panose="020B0604020202020204" pitchFamily="34" charset="0"/>
                        <a:ea typeface="Times New Roman"/>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Heritage and wellness day</a:t>
                      </a:r>
                      <a:endParaRPr lang="en-ZA" sz="1200" b="0" kern="120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vMerge="1">
                  <a:txBody>
                    <a:bodyPr/>
                    <a:lstStyle/>
                    <a:p>
                      <a:pPr marL="171450" indent="-171450" algn="l" defTabSz="914400" rtl="0" eaLnBrk="1" latinLnBrk="0" hangingPunct="1">
                        <a:lnSpc>
                          <a:spcPct val="100000"/>
                        </a:lnSpc>
                        <a:spcAft>
                          <a:spcPts val="0"/>
                        </a:spcAft>
                        <a:buFont typeface="Arial" panose="020B0604020202020204" pitchFamily="34" charset="0"/>
                        <a:buChar char="•"/>
                      </a:pPr>
                      <a:endParaRPr lang="en-ZA" sz="130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171450" indent="-171450" algn="l" defTabSz="914400" rtl="0" eaLnBrk="1" latinLnBrk="0" hangingPunct="1">
                        <a:lnSpc>
                          <a:spcPct val="100000"/>
                        </a:lnSpc>
                        <a:spcAft>
                          <a:spcPts val="0"/>
                        </a:spcAft>
                        <a:buFont typeface="Arial" panose="020B0604020202020204" pitchFamily="34" charset="0"/>
                        <a:buChar char="•"/>
                      </a:pPr>
                      <a:endParaRPr lang="en-ZA" sz="130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35225">
                <a:tc>
                  <a:txBody>
                    <a:bodyPr/>
                    <a:lstStyle/>
                    <a:p>
                      <a:pPr>
                        <a:lnSpc>
                          <a:spcPct val="100000"/>
                        </a:lnSpc>
                      </a:pPr>
                      <a:r>
                        <a:rPr lang="en-ZA" sz="1200" dirty="0" smtClean="0">
                          <a:latin typeface="Arial" panose="020B0604020202020204" pitchFamily="34" charset="0"/>
                          <a:cs typeface="Arial" panose="020B0604020202020204" pitchFamily="34" charset="0"/>
                        </a:rPr>
                        <a:t>October</a:t>
                      </a:r>
                      <a:endParaRPr lang="en-ZA" sz="1200" dirty="0">
                        <a:latin typeface="Arial" panose="020B0604020202020204" pitchFamily="34" charset="0"/>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171450" indent="-171450">
                        <a:lnSpc>
                          <a:spcPct val="100000"/>
                        </a:lnSpc>
                        <a:spcAft>
                          <a:spcPts val="600"/>
                        </a:spcAft>
                        <a:buFont typeface="Arial" panose="020B0604020202020204" pitchFamily="34" charset="0"/>
                        <a:buChar cha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Breast cancer</a:t>
                      </a:r>
                      <a:endParaRPr lang="en-ZA" sz="1200" b="0" dirty="0">
                        <a:latin typeface="Arial" panose="020B0604020202020204" pitchFamily="34" charset="0"/>
                        <a:ea typeface="Times New Roman"/>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vMerge="1">
                  <a:txBody>
                    <a:bodyPr/>
                    <a:lstStyle/>
                    <a:p>
                      <a:pPr marL="171450" indent="-171450">
                        <a:lnSpc>
                          <a:spcPct val="100000"/>
                        </a:lnSpc>
                        <a:spcAft>
                          <a:spcPts val="600"/>
                        </a:spcAft>
                        <a:buFont typeface="Arial" panose="020B0604020202020204" pitchFamily="34" charset="0"/>
                        <a:buChar char="•"/>
                      </a:pPr>
                      <a:endParaRPr lang="en-ZA" sz="1300" dirty="0">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171450" indent="-171450">
                        <a:lnSpc>
                          <a:spcPct val="100000"/>
                        </a:lnSpc>
                        <a:spcAft>
                          <a:spcPts val="600"/>
                        </a:spcAft>
                        <a:buFont typeface="Arial" panose="020B0604020202020204" pitchFamily="34" charset="0"/>
                        <a:buChar char="•"/>
                      </a:pPr>
                      <a:endParaRPr lang="en-ZA" sz="1300" dirty="0">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71179">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a:lnSpc>
                          <a:spcPct val="100000"/>
                        </a:lnSpc>
                        <a:spcAft>
                          <a:spcPts val="600"/>
                        </a:spcAft>
                      </a:pPr>
                      <a:r>
                        <a:rPr lang="en-ZA" sz="1200" dirty="0" smtClean="0">
                          <a:latin typeface="Arial" panose="020B0604020202020204" pitchFamily="34" charset="0"/>
                          <a:ea typeface="Times New Roman"/>
                          <a:cs typeface="Arial" panose="020B0604020202020204" pitchFamily="34" charset="0"/>
                        </a:rPr>
                        <a:t>November</a:t>
                      </a:r>
                      <a:endParaRPr lang="en-ZA" sz="1200" dirty="0">
                        <a:latin typeface="Arial" panose="020B0604020202020204" pitchFamily="34" charset="0"/>
                        <a:ea typeface="Times New Roman"/>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indent="-171450" algn="l" defTabSz="914400" rtl="0" eaLnBrk="1" latinLnBrk="0" hangingPunct="1">
                        <a:lnSpc>
                          <a:spcPct val="100000"/>
                        </a:lnSpc>
                        <a:spcAft>
                          <a:spcPts val="600"/>
                        </a:spcAft>
                        <a:buFont typeface="Arial" panose="020B0604020202020204" pitchFamily="34" charset="0"/>
                        <a:buChar char="•"/>
                      </a:pPr>
                      <a:r>
                        <a:rPr lang="en-ZA" sz="1200" kern="1200" dirty="0" smtClean="0">
                          <a:solidFill>
                            <a:schemeClr val="tx1"/>
                          </a:solidFill>
                          <a:latin typeface="Arial" panose="020B0604020202020204" pitchFamily="34" charset="0"/>
                          <a:ea typeface="Times New Roman"/>
                          <a:cs typeface="Arial" panose="020B0604020202020204" pitchFamily="34" charset="0"/>
                        </a:rPr>
                        <a:t>Red</a:t>
                      </a:r>
                      <a:r>
                        <a:rPr lang="en-ZA" sz="1200" kern="1200" baseline="0" dirty="0" smtClean="0">
                          <a:solidFill>
                            <a:schemeClr val="tx1"/>
                          </a:solidFill>
                          <a:latin typeface="Arial" panose="020B0604020202020204" pitchFamily="34" charset="0"/>
                          <a:ea typeface="Times New Roman"/>
                          <a:cs typeface="Arial" panose="020B0604020202020204" pitchFamily="34" charset="0"/>
                        </a:rPr>
                        <a:t> Ribbon month</a:t>
                      </a:r>
                      <a:endParaRPr lang="en-ZA" sz="1200" kern="120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vMerge="1">
                  <a:txBody>
                    <a:bodyPr/>
                    <a:lstStyle/>
                    <a:p>
                      <a:pPr marL="171450" indent="-171450" algn="l" defTabSz="914400" rtl="0" eaLnBrk="1" latinLnBrk="0" hangingPunct="1">
                        <a:lnSpc>
                          <a:spcPct val="100000"/>
                        </a:lnSpc>
                        <a:spcAft>
                          <a:spcPts val="600"/>
                        </a:spcAft>
                        <a:buFont typeface="Arial" panose="020B0604020202020204" pitchFamily="34" charset="0"/>
                        <a:buChar char="•"/>
                      </a:pPr>
                      <a:endParaRPr lang="en-ZA" sz="130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171450" indent="-171450" algn="l" defTabSz="914400" rtl="0" eaLnBrk="1" latinLnBrk="0" hangingPunct="1">
                        <a:lnSpc>
                          <a:spcPct val="100000"/>
                        </a:lnSpc>
                        <a:spcAft>
                          <a:spcPts val="600"/>
                        </a:spcAft>
                        <a:buFont typeface="Arial" panose="020B0604020202020204" pitchFamily="34" charset="0"/>
                        <a:buChar char="•"/>
                      </a:pPr>
                      <a:endParaRPr lang="en-ZA" sz="130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72402">
                <a:tc>
                  <a:txBody>
                    <a:bodyPr/>
                    <a:lstStyle/>
                    <a:p>
                      <a:pPr>
                        <a:lnSpc>
                          <a:spcPct val="100000"/>
                        </a:lnSpc>
                      </a:pPr>
                      <a:r>
                        <a:rPr lang="en-ZA" sz="1200" dirty="0" smtClean="0">
                          <a:latin typeface="Arial" panose="020B0604020202020204" pitchFamily="34" charset="0"/>
                          <a:cs typeface="Arial" panose="020B0604020202020204" pitchFamily="34" charset="0"/>
                        </a:rPr>
                        <a:t>December</a:t>
                      </a:r>
                      <a:endParaRPr lang="en-ZA" sz="1200" dirty="0">
                        <a:latin typeface="Arial" panose="020B0604020202020204" pitchFamily="34" charset="0"/>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indent="-171450" algn="l" defTabSz="914400" rtl="0" eaLnBrk="1" latinLnBrk="0" hangingPunct="1">
                        <a:lnSpc>
                          <a:spcPct val="100000"/>
                        </a:lnSpc>
                        <a:spcAft>
                          <a:spcPts val="600"/>
                        </a:spcAft>
                        <a:buFont typeface="Arial" panose="020B0604020202020204" pitchFamily="34" charset="0"/>
                        <a:buChar cha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HIV and AIDS awareness</a:t>
                      </a:r>
                      <a:endParaRPr lang="en-ZA" sz="1200" b="0" kern="120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vMerge="1">
                  <a:txBody>
                    <a:bodyPr/>
                    <a:lstStyle/>
                    <a:p>
                      <a:pPr marL="285750" indent="-285750" algn="l" defTabSz="914400" rtl="0" eaLnBrk="1" latinLnBrk="0" hangingPunct="1">
                        <a:lnSpc>
                          <a:spcPct val="100000"/>
                        </a:lnSpc>
                        <a:spcAft>
                          <a:spcPts val="600"/>
                        </a:spcAft>
                        <a:buFont typeface="Arial" panose="020B0604020202020204" pitchFamily="34" charset="0"/>
                        <a:buChar char="•"/>
                      </a:pPr>
                      <a:endParaRPr lang="en-ZA" sz="1300" b="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285750" indent="-285750" algn="l" defTabSz="914400" rtl="0" eaLnBrk="1" latinLnBrk="0" hangingPunct="1">
                        <a:lnSpc>
                          <a:spcPct val="100000"/>
                        </a:lnSpc>
                        <a:spcAft>
                          <a:spcPts val="600"/>
                        </a:spcAft>
                        <a:buFont typeface="Arial" panose="020B0604020202020204" pitchFamily="34" charset="0"/>
                        <a:buChar char="•"/>
                      </a:pPr>
                      <a:endParaRPr lang="en-ZA" sz="1300" b="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72402">
                <a:tc>
                  <a:txBody>
                    <a:bodyPr/>
                    <a:lstStyle/>
                    <a:p>
                      <a:pPr algn="l">
                        <a:lnSpc>
                          <a:spcPct val="100000"/>
                        </a:lnSpc>
                        <a:spcAft>
                          <a:spcPts val="600"/>
                        </a:spcAft>
                      </a:pPr>
                      <a:r>
                        <a:rPr lang="en-ZA" sz="1200" b="0" dirty="0" smtClean="0">
                          <a:solidFill>
                            <a:schemeClr val="tx1"/>
                          </a:solidFill>
                          <a:latin typeface="Arial" panose="020B0604020202020204" pitchFamily="34" charset="0"/>
                          <a:ea typeface="Times New Roman"/>
                          <a:cs typeface="Arial" panose="020B0604020202020204" pitchFamily="34" charset="0"/>
                        </a:rPr>
                        <a:t>February</a:t>
                      </a:r>
                      <a:endParaRPr lang="en-ZA" sz="1200" b="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Mpumalanga hosted National Peer educators meeting</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STI &amp; Condom awareness </a:t>
                      </a: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vMerge="1">
                  <a:txBody>
                    <a:bodyPr/>
                    <a:lstStyle/>
                    <a:p>
                      <a:pPr marL="285750" indent="-285750" algn="l" defTabSz="914400" rtl="0" eaLnBrk="1" latinLnBrk="0" hangingPunct="1">
                        <a:lnSpc>
                          <a:spcPct val="100000"/>
                        </a:lnSpc>
                        <a:spcAft>
                          <a:spcPts val="600"/>
                        </a:spcAft>
                        <a:buFont typeface="Arial" panose="020B0604020202020204" pitchFamily="34" charset="0"/>
                        <a:buChar char="•"/>
                      </a:pPr>
                      <a:endParaRPr lang="en-ZA" sz="1300" b="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285750" indent="-285750" algn="l" defTabSz="914400" rtl="0" eaLnBrk="1" latinLnBrk="0" hangingPunct="1">
                        <a:lnSpc>
                          <a:spcPct val="100000"/>
                        </a:lnSpc>
                        <a:spcAft>
                          <a:spcPts val="600"/>
                        </a:spcAft>
                        <a:buFont typeface="Arial" panose="020B0604020202020204" pitchFamily="34" charset="0"/>
                        <a:buChar char="•"/>
                      </a:pPr>
                      <a:endParaRPr lang="en-ZA" sz="1300" b="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72402">
                <a:tc>
                  <a:txBody>
                    <a:bodyPr/>
                    <a:lstStyle/>
                    <a:p>
                      <a:pPr algn="l">
                        <a:lnSpc>
                          <a:spcPct val="100000"/>
                        </a:lnSpc>
                        <a:spcAft>
                          <a:spcPts val="600"/>
                        </a:spcAft>
                      </a:pPr>
                      <a:r>
                        <a:rPr lang="en-ZA" sz="1200" b="0" dirty="0" smtClean="0">
                          <a:solidFill>
                            <a:schemeClr val="tx1"/>
                          </a:solidFill>
                          <a:latin typeface="Arial" panose="020B0604020202020204" pitchFamily="34" charset="0"/>
                          <a:ea typeface="Times New Roman"/>
                          <a:cs typeface="Arial" panose="020B0604020202020204" pitchFamily="34" charset="0"/>
                        </a:rPr>
                        <a:t>March</a:t>
                      </a:r>
                      <a:endParaRPr lang="en-ZA" sz="1200" b="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Sport month. </a:t>
                      </a:r>
                      <a:endParaRPr lang="en-ZA" sz="1200" b="0" kern="1200" dirty="0">
                        <a:solidFill>
                          <a:schemeClr val="tx1"/>
                        </a:solidFill>
                        <a:latin typeface="Arial" panose="020B0604020202020204" pitchFamily="34" charset="0"/>
                        <a:ea typeface="Times New Roman"/>
                        <a:cs typeface="Arial" panose="020B0604020202020204" pitchFamily="34" charset="0"/>
                      </a:endParaRPr>
                    </a:p>
                  </a:txBody>
                  <a:tcPr marL="74293" marR="74293" marT="0" marB="0" anchor="ct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vMerge="1">
                  <a:txBody>
                    <a:bodyPr/>
                    <a:lstStyle/>
                    <a:p>
                      <a:pPr marL="285750" indent="-285750" algn="l" defTabSz="914400" rtl="0" eaLnBrk="1" latinLnBrk="0" hangingPunct="1">
                        <a:lnSpc>
                          <a:spcPct val="100000"/>
                        </a:lnSpc>
                        <a:spcAft>
                          <a:spcPts val="600"/>
                        </a:spcAft>
                        <a:buFont typeface="Arial" panose="020B0604020202020204" pitchFamily="34" charset="0"/>
                        <a:buChar char="•"/>
                      </a:pPr>
                      <a:endParaRPr lang="en-ZA" sz="1300" b="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285750" indent="-285750" algn="l" defTabSz="914400" rtl="0" eaLnBrk="1" latinLnBrk="0" hangingPunct="1">
                        <a:lnSpc>
                          <a:spcPct val="100000"/>
                        </a:lnSpc>
                        <a:spcAft>
                          <a:spcPts val="600"/>
                        </a:spcAft>
                        <a:buFont typeface="Arial" panose="020B0604020202020204" pitchFamily="34" charset="0"/>
                        <a:buChar char="•"/>
                      </a:pPr>
                      <a:endParaRPr lang="en-ZA" sz="1300" b="0" kern="1200" dirty="0">
                        <a:solidFill>
                          <a:schemeClr val="tx1"/>
                        </a:solidFill>
                        <a:latin typeface="Arial" panose="020B0604020202020204" pitchFamily="34" charset="0"/>
                        <a:ea typeface="Times New Roman"/>
                        <a:cs typeface="Arial" panose="020B0604020202020204" pitchFamily="34" charset="0"/>
                      </a:endParaRPr>
                    </a:p>
                  </a:txBody>
                  <a:tcPr marL="68578" marR="6857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pic>
        <p:nvPicPr>
          <p:cNvPr id="4098" name="Picture 2" descr="C:\Documents and Settings\all users.DHA-7371CBEABB2\My Documents\Bluetooth Exchange Folder\20151121_121551.jpg"/>
          <p:cNvPicPr>
            <a:picLocks noChangeAspect="1" noChangeArrowheads="1"/>
          </p:cNvPicPr>
          <p:nvPr/>
        </p:nvPicPr>
        <p:blipFill rotWithShape="1">
          <a:blip r:embed="rId2">
            <a:extLst>
              <a:ext uri="{28A0092B-C50C-407E-A947-70E740481C1C}">
                <a14:useLocalDpi xmlns:a14="http://schemas.microsoft.com/office/drawing/2010/main" val="0"/>
              </a:ext>
            </a:extLst>
          </a:blip>
          <a:srcRect b="32232"/>
          <a:stretch/>
        </p:blipFill>
        <p:spPr bwMode="auto">
          <a:xfrm>
            <a:off x="6511158" y="3294993"/>
            <a:ext cx="2823357" cy="26948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56</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3326087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577850" y="95250"/>
            <a:ext cx="8915400" cy="228600"/>
          </a:xfrm>
        </p:spPr>
        <p:txBody>
          <a:bodyPr>
            <a:noAutofit/>
          </a:bodyPr>
          <a:lstStyle/>
          <a:p>
            <a:r>
              <a:rPr lang="en-US" sz="2000" b="1" dirty="0" smtClean="0">
                <a:latin typeface="Arial" panose="020B0604020202020204" pitchFamily="34" charset="0"/>
                <a:cs typeface="Arial" panose="020B0604020202020204" pitchFamily="34" charset="0"/>
              </a:rPr>
              <a:t>LABOUR RELATIONS CASES  </a:t>
            </a:r>
          </a:p>
        </p:txBody>
      </p:sp>
      <p:graphicFrame>
        <p:nvGraphicFramePr>
          <p:cNvPr id="3" name="Table 2"/>
          <p:cNvGraphicFramePr>
            <a:graphicFrameLocks noGrp="1"/>
          </p:cNvGraphicFramePr>
          <p:nvPr>
            <p:extLst>
              <p:ext uri="{D42A27DB-BD31-4B8C-83A1-F6EECF244321}">
                <p14:modId xmlns:p14="http://schemas.microsoft.com/office/powerpoint/2010/main" val="751764584"/>
              </p:ext>
            </p:extLst>
          </p:nvPr>
        </p:nvGraphicFramePr>
        <p:xfrm>
          <a:off x="150125" y="466724"/>
          <a:ext cx="9629171" cy="5697177"/>
        </p:xfrm>
        <a:graphic>
          <a:graphicData uri="http://schemas.openxmlformats.org/drawingml/2006/table">
            <a:tbl>
              <a:tblPr firstRow="1" bandRow="1"/>
              <a:tblGrid>
                <a:gridCol w="1501254"/>
                <a:gridCol w="941696"/>
                <a:gridCol w="1009934"/>
                <a:gridCol w="1427818"/>
                <a:gridCol w="1260791"/>
                <a:gridCol w="1337481"/>
                <a:gridCol w="1160059"/>
                <a:gridCol w="990138"/>
              </a:tblGrid>
              <a:tr h="234794">
                <a:tc gridSpan="4">
                  <a:txBody>
                    <a:bodyPr/>
                    <a:lstStyle/>
                    <a:p>
                      <a:pPr algn="ctr"/>
                      <a:r>
                        <a:rPr lang="en-US" sz="1400" b="1" dirty="0" smtClean="0">
                          <a:solidFill>
                            <a:schemeClr val="tx1"/>
                          </a:solidFill>
                          <a:latin typeface="Arial" panose="020B0604020202020204" pitchFamily="34" charset="0"/>
                          <a:cs typeface="Arial" panose="020B0604020202020204" pitchFamily="34" charset="0"/>
                        </a:rPr>
                        <a:t>2016/17</a:t>
                      </a:r>
                      <a:endParaRPr lang="en-US" sz="1400" b="1" dirty="0">
                        <a:solidFill>
                          <a:schemeClr val="tx1"/>
                        </a:solidFill>
                        <a:latin typeface="Arial" panose="020B0604020202020204" pitchFamily="34" charset="0"/>
                        <a:cs typeface="Arial" panose="020B0604020202020204" pitchFamily="34" charset="0"/>
                      </a:endParaRPr>
                    </a:p>
                  </a:txBody>
                  <a:tcPr marL="99058" marR="99058" marT="45697" marB="45697"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b="1" dirty="0">
                        <a:solidFill>
                          <a:schemeClr val="tx1"/>
                        </a:solidFill>
                        <a:latin typeface="Arial" panose="020B0604020202020204" pitchFamily="34" charset="0"/>
                        <a:cs typeface="Arial" panose="020B0604020202020204" pitchFamily="34" charset="0"/>
                      </a:endParaRPr>
                    </a:p>
                  </a:txBody>
                  <a:tcPr marL="91439" marR="91439" marT="45697" marB="4569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b="1" dirty="0">
                        <a:solidFill>
                          <a:schemeClr val="tx1"/>
                        </a:solidFill>
                        <a:latin typeface="Arial" panose="020B0604020202020204" pitchFamily="34" charset="0"/>
                        <a:cs typeface="Arial" panose="020B0604020202020204" pitchFamily="34" charset="0"/>
                      </a:endParaRPr>
                    </a:p>
                  </a:txBody>
                  <a:tcPr marL="91439" marR="91439" marT="45697" marB="4569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b="1" dirty="0">
                        <a:solidFill>
                          <a:schemeClr val="tx1"/>
                        </a:solidFill>
                        <a:latin typeface="Arial" panose="020B0604020202020204" pitchFamily="34" charset="0"/>
                        <a:cs typeface="Arial" panose="020B0604020202020204" pitchFamily="34" charset="0"/>
                      </a:endParaRPr>
                    </a:p>
                  </a:txBody>
                  <a:tcPr marL="91439" marR="91439" marT="45697" marB="4569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4">
                  <a:txBody>
                    <a:bodyPr/>
                    <a:lstStyle/>
                    <a:p>
                      <a:pPr algn="ctr"/>
                      <a:r>
                        <a:rPr lang="en-US" sz="1400" b="1" dirty="0" smtClean="0">
                          <a:solidFill>
                            <a:schemeClr val="tx1"/>
                          </a:solidFill>
                          <a:latin typeface="Arial" panose="020B0604020202020204" pitchFamily="34" charset="0"/>
                          <a:cs typeface="Arial" panose="020B0604020202020204" pitchFamily="34" charset="0"/>
                        </a:rPr>
                        <a:t>2017/18</a:t>
                      </a:r>
                      <a:endParaRPr lang="en-US" sz="1400" b="1" dirty="0">
                        <a:solidFill>
                          <a:schemeClr val="tx1"/>
                        </a:solidFill>
                        <a:latin typeface="Arial" panose="020B0604020202020204" pitchFamily="34" charset="0"/>
                        <a:cs typeface="Arial" panose="020B0604020202020204" pitchFamily="34" charset="0"/>
                      </a:endParaRPr>
                    </a:p>
                  </a:txBody>
                  <a:tcPr marL="99058" marR="99058" marT="45697" marB="45697" anchor="ctr">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b="1" dirty="0">
                        <a:solidFill>
                          <a:schemeClr val="tx1"/>
                        </a:solidFill>
                        <a:latin typeface="Arial" panose="020B0604020202020204" pitchFamily="34" charset="0"/>
                        <a:cs typeface="Arial" panose="020B0604020202020204" pitchFamily="34" charset="0"/>
                      </a:endParaRPr>
                    </a:p>
                  </a:txBody>
                  <a:tcPr marL="91439" marR="91439" marT="45697" marB="4569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b="1" dirty="0">
                        <a:solidFill>
                          <a:schemeClr val="tx1"/>
                        </a:solidFill>
                        <a:latin typeface="Arial" panose="020B0604020202020204" pitchFamily="34" charset="0"/>
                        <a:cs typeface="Arial" panose="020B0604020202020204" pitchFamily="34" charset="0"/>
                      </a:endParaRPr>
                    </a:p>
                  </a:txBody>
                  <a:tcPr marL="91439" marR="91439" marT="45697" marB="4569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b="1" dirty="0">
                        <a:solidFill>
                          <a:schemeClr val="tx1"/>
                        </a:solidFill>
                        <a:latin typeface="Arial" panose="020B0604020202020204" pitchFamily="34" charset="0"/>
                        <a:cs typeface="Arial" panose="020B0604020202020204" pitchFamily="34" charset="0"/>
                      </a:endParaRPr>
                    </a:p>
                  </a:txBody>
                  <a:tcPr marL="91439" marR="91439" marT="45697" marB="45697" anchor="b">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502898">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anose="020B0604020202020204" pitchFamily="34" charset="0"/>
                          <a:cs typeface="Arial" panose="020B0604020202020204" pitchFamily="34" charset="0"/>
                        </a:rPr>
                        <a:t>Allegations</a:t>
                      </a:r>
                      <a:endParaRPr lang="en-US" sz="1400" b="1" dirty="0">
                        <a:solidFill>
                          <a:schemeClr val="tx1"/>
                        </a:solidFill>
                        <a:latin typeface="Arial" panose="020B0604020202020204" pitchFamily="34" charset="0"/>
                        <a:cs typeface="Arial" panose="020B0604020202020204" pitchFamily="34" charset="0"/>
                      </a:endParaRPr>
                    </a:p>
                  </a:txBody>
                  <a:tcPr marL="99058" marR="99058" marT="45697" marB="45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Number </a:t>
                      </a:r>
                    </a:p>
                    <a:p>
                      <a:pPr algn="ctr"/>
                      <a:r>
                        <a:rPr lang="en-US" sz="1400" b="1" dirty="0" smtClean="0">
                          <a:solidFill>
                            <a:schemeClr val="tx1"/>
                          </a:solidFill>
                          <a:latin typeface="Arial" panose="020B0604020202020204" pitchFamily="34" charset="0"/>
                          <a:cs typeface="Arial" panose="020B0604020202020204" pitchFamily="34" charset="0"/>
                        </a:rPr>
                        <a:t>of cases </a:t>
                      </a:r>
                      <a:endParaRPr lang="en-US" sz="1400" b="1" dirty="0">
                        <a:solidFill>
                          <a:schemeClr val="tx1"/>
                        </a:solidFill>
                        <a:latin typeface="Arial" panose="020B0604020202020204" pitchFamily="34" charset="0"/>
                        <a:cs typeface="Arial" panose="020B0604020202020204" pitchFamily="34" charset="0"/>
                      </a:endParaRPr>
                    </a:p>
                  </a:txBody>
                  <a:tcPr marL="99058" marR="99058" marT="45697" marB="45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anose="020B0604020202020204" pitchFamily="34" charset="0"/>
                          <a:cs typeface="Arial" panose="020B0604020202020204" pitchFamily="34" charset="0"/>
                        </a:rPr>
                        <a:t>Status</a:t>
                      </a:r>
                      <a:endParaRPr lang="en-US" sz="1400" b="1" dirty="0">
                        <a:solidFill>
                          <a:schemeClr val="tx1"/>
                        </a:solidFill>
                        <a:latin typeface="Arial" panose="020B0604020202020204" pitchFamily="34" charset="0"/>
                        <a:cs typeface="Arial" panose="020B0604020202020204" pitchFamily="34" charset="0"/>
                      </a:endParaRPr>
                    </a:p>
                  </a:txBody>
                  <a:tcPr marL="99058" marR="99058" marT="45697" marB="45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anose="020B0604020202020204" pitchFamily="34" charset="0"/>
                          <a:cs typeface="Arial" panose="020B0604020202020204" pitchFamily="34" charset="0"/>
                        </a:rPr>
                        <a:t>Outcome</a:t>
                      </a:r>
                      <a:endParaRPr lang="en-US" sz="1400" b="1" dirty="0">
                        <a:solidFill>
                          <a:schemeClr val="tx1"/>
                        </a:solidFill>
                        <a:latin typeface="Arial" panose="020B0604020202020204" pitchFamily="34" charset="0"/>
                        <a:cs typeface="Arial" panose="020B0604020202020204" pitchFamily="34" charset="0"/>
                      </a:endParaRPr>
                    </a:p>
                  </a:txBody>
                  <a:tcPr marL="99058" marR="99058" marT="45697" marB="45697"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anose="020B0604020202020204" pitchFamily="34" charset="0"/>
                          <a:cs typeface="Arial" panose="020B0604020202020204" pitchFamily="34" charset="0"/>
                        </a:rPr>
                        <a:t>Allegations</a:t>
                      </a:r>
                      <a:endParaRPr lang="en-US" sz="1400" b="1" dirty="0">
                        <a:solidFill>
                          <a:schemeClr val="tx1"/>
                        </a:solidFill>
                        <a:latin typeface="Arial" panose="020B0604020202020204" pitchFamily="34" charset="0"/>
                        <a:cs typeface="Arial" panose="020B0604020202020204" pitchFamily="34" charset="0"/>
                      </a:endParaRPr>
                    </a:p>
                  </a:txBody>
                  <a:tcPr marL="99058" marR="99058" marT="45697" marB="45697"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Number</a:t>
                      </a:r>
                    </a:p>
                    <a:p>
                      <a:pPr algn="ctr"/>
                      <a:r>
                        <a:rPr lang="en-US" sz="1400" b="1" dirty="0" smtClean="0">
                          <a:solidFill>
                            <a:schemeClr val="tx1"/>
                          </a:solidFill>
                          <a:latin typeface="Arial" panose="020B0604020202020204" pitchFamily="34" charset="0"/>
                          <a:cs typeface="Arial" panose="020B0604020202020204" pitchFamily="34" charset="0"/>
                        </a:rPr>
                        <a:t>of cases </a:t>
                      </a:r>
                      <a:endParaRPr lang="en-US" sz="1400" b="1" dirty="0">
                        <a:solidFill>
                          <a:schemeClr val="tx1"/>
                        </a:solidFill>
                        <a:latin typeface="Arial" panose="020B0604020202020204" pitchFamily="34" charset="0"/>
                        <a:cs typeface="Arial" panose="020B0604020202020204" pitchFamily="34" charset="0"/>
                      </a:endParaRPr>
                    </a:p>
                  </a:txBody>
                  <a:tcPr marL="99058" marR="99058" marT="45697" marB="45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anose="020B0604020202020204" pitchFamily="34" charset="0"/>
                          <a:cs typeface="Arial" panose="020B0604020202020204" pitchFamily="34" charset="0"/>
                        </a:rPr>
                        <a:t>Status</a:t>
                      </a:r>
                      <a:endParaRPr lang="en-US" sz="1400" b="1" dirty="0">
                        <a:solidFill>
                          <a:schemeClr val="tx1"/>
                        </a:solidFill>
                        <a:latin typeface="Arial" panose="020B0604020202020204" pitchFamily="34" charset="0"/>
                        <a:cs typeface="Arial" panose="020B0604020202020204" pitchFamily="34" charset="0"/>
                      </a:endParaRPr>
                    </a:p>
                  </a:txBody>
                  <a:tcPr marL="99058" marR="99058" marT="45697" marB="45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anose="020B0604020202020204" pitchFamily="34" charset="0"/>
                          <a:cs typeface="Arial" panose="020B0604020202020204" pitchFamily="34" charset="0"/>
                        </a:rPr>
                        <a:t>Outcome</a:t>
                      </a:r>
                      <a:endParaRPr lang="en-US" sz="1400" b="1" dirty="0">
                        <a:solidFill>
                          <a:schemeClr val="tx1"/>
                        </a:solidFill>
                        <a:latin typeface="Arial" panose="020B0604020202020204" pitchFamily="34" charset="0"/>
                        <a:cs typeface="Arial" panose="020B0604020202020204" pitchFamily="34" charset="0"/>
                      </a:endParaRPr>
                    </a:p>
                  </a:txBody>
                  <a:tcPr marL="99058" marR="99058" marT="45697" marB="45697"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502888">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Gross Dishonesty </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US" sz="1400" b="0" dirty="0" smtClean="0">
                          <a:latin typeface="Arial" pitchFamily="34" charset="0"/>
                          <a:cs typeface="Arial" pitchFamily="34" charset="0"/>
                        </a:rPr>
                        <a:t>02</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indent="0" algn="l">
                        <a:buFont typeface="Arial" pitchFamily="34" charset="0"/>
                        <a:buNone/>
                      </a:pPr>
                      <a:r>
                        <a:rPr lang="en-US" sz="1400" b="0" dirty="0" smtClean="0">
                          <a:latin typeface="Arial" pitchFamily="34" charset="0"/>
                          <a:cs typeface="Arial" pitchFamily="34" charset="0"/>
                        </a:rPr>
                        <a:t>Finalized</a:t>
                      </a:r>
                      <a:endParaRPr lang="en-US" sz="1400" b="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indent="0">
                        <a:buFont typeface="Arial" pitchFamily="34" charset="0"/>
                        <a:buNone/>
                      </a:pPr>
                      <a:r>
                        <a:rPr lang="en-ZA" sz="1400" dirty="0" smtClean="0">
                          <a:latin typeface="Arial" pitchFamily="34" charset="0"/>
                          <a:cs typeface="Arial" pitchFamily="34" charset="0"/>
                        </a:rPr>
                        <a:t>Dismissal</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ZA" sz="1400" dirty="0" smtClean="0">
                          <a:latin typeface="Arial" pitchFamily="34" charset="0"/>
                          <a:cs typeface="Arial" pitchFamily="34" charset="0"/>
                        </a:rPr>
                        <a:t>Fraud</a:t>
                      </a:r>
                      <a:endParaRPr lang="en-ZA" sz="1400" dirty="0">
                        <a:latin typeface="Arial" pitchFamily="34" charset="0"/>
                        <a:cs typeface="Arial" pitchFamily="34" charset="0"/>
                      </a:endParaRPr>
                    </a:p>
                  </a:txBody>
                  <a:tcPr marL="99058" marR="99058" marT="45691" marB="45691"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ZA" sz="1400" dirty="0" smtClean="0">
                          <a:latin typeface="Arial" pitchFamily="34" charset="0"/>
                          <a:cs typeface="Arial" pitchFamily="34" charset="0"/>
                        </a:rPr>
                        <a:t>01</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ZA" sz="1400" dirty="0" smtClean="0">
                          <a:latin typeface="Arial" pitchFamily="34" charset="0"/>
                          <a:cs typeface="Arial" pitchFamily="34" charset="0"/>
                        </a:rPr>
                        <a:t>Pending </a:t>
                      </a:r>
                    </a:p>
                    <a:p>
                      <a:pPr marL="0" indent="0">
                        <a:buFont typeface="Arial" pitchFamily="34" charset="0"/>
                        <a:buNone/>
                      </a:pPr>
                      <a:r>
                        <a:rPr lang="en-ZA" sz="1400" dirty="0" smtClean="0">
                          <a:latin typeface="Arial" pitchFamily="34" charset="0"/>
                          <a:cs typeface="Arial" pitchFamily="34" charset="0"/>
                        </a:rPr>
                        <a:t>disciplinary hearing</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85750" indent="-285750">
                        <a:buFont typeface="Arial" pitchFamily="34" charset="0"/>
                        <a:buChar char="•"/>
                      </a:pP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502888">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Dishonesty </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US" sz="1400" b="0" dirty="0" smtClean="0">
                          <a:latin typeface="Arial" pitchFamily="34" charset="0"/>
                          <a:cs typeface="Arial" pitchFamily="34" charset="0"/>
                        </a:rPr>
                        <a:t>02</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itchFamily="34" charset="0"/>
                        <a:buNone/>
                      </a:pPr>
                      <a:r>
                        <a:rPr lang="en-US" sz="1400" b="0" dirty="0" smtClean="0">
                          <a:latin typeface="Arial" pitchFamily="34" charset="0"/>
                          <a:cs typeface="Arial" pitchFamily="34" charset="0"/>
                        </a:rPr>
                        <a:t>Finalized </a:t>
                      </a:r>
                      <a:endParaRPr lang="en-US" sz="1400" b="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ZA" sz="1400" dirty="0" smtClean="0">
                          <a:latin typeface="Arial" pitchFamily="34" charset="0"/>
                          <a:cs typeface="Arial" pitchFamily="34" charset="0"/>
                        </a:rPr>
                        <a:t>Three (3) months suspension without pay.</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kumimoji="0" lang="en-US"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Contravening Civic Service Act/Policy</a:t>
                      </a:r>
                      <a:endParaRPr lang="en-ZA" sz="1400" dirty="0">
                        <a:latin typeface="Arial" pitchFamily="34" charset="0"/>
                        <a:cs typeface="Arial" pitchFamily="34" charset="0"/>
                      </a:endParaRPr>
                    </a:p>
                  </a:txBody>
                  <a:tcPr marL="99058" marR="99058" marT="45691" marB="45691"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ZA" sz="1400" dirty="0" smtClean="0">
                          <a:latin typeface="Arial" pitchFamily="34" charset="0"/>
                          <a:cs typeface="Arial" pitchFamily="34" charset="0"/>
                        </a:rPr>
                        <a:t>01</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ZA" sz="1400" dirty="0" smtClean="0">
                          <a:latin typeface="Arial" pitchFamily="34" charset="0"/>
                          <a:cs typeface="Arial" pitchFamily="34" charset="0"/>
                        </a:rPr>
                        <a:t>Pending </a:t>
                      </a:r>
                    </a:p>
                    <a:p>
                      <a:pPr marL="0" indent="0">
                        <a:buFont typeface="Arial" pitchFamily="34" charset="0"/>
                        <a:buNone/>
                      </a:pPr>
                      <a:r>
                        <a:rPr lang="en-ZA" sz="1400" dirty="0" smtClean="0">
                          <a:latin typeface="Arial" pitchFamily="34" charset="0"/>
                          <a:cs typeface="Arial" pitchFamily="34" charset="0"/>
                        </a:rPr>
                        <a:t>disciplinary hearing</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790279">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Negligence </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US" sz="1400" b="0" dirty="0" smtClean="0">
                          <a:latin typeface="Arial" pitchFamily="34" charset="0"/>
                          <a:cs typeface="Arial" pitchFamily="34" charset="0"/>
                        </a:rPr>
                        <a:t>01</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itchFamily="34" charset="0"/>
                        <a:buNone/>
                      </a:pPr>
                      <a:r>
                        <a:rPr lang="en-US" sz="1400" b="0" dirty="0" smtClean="0">
                          <a:latin typeface="Arial" pitchFamily="34" charset="0"/>
                          <a:cs typeface="Arial" pitchFamily="34" charset="0"/>
                        </a:rPr>
                        <a:t>Finalized</a:t>
                      </a:r>
                      <a:endParaRPr lang="en-US" sz="1400" b="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ZA" sz="1400" dirty="0" smtClean="0">
                          <a:latin typeface="Arial" pitchFamily="34" charset="0"/>
                          <a:cs typeface="Arial" pitchFamily="34" charset="0"/>
                        </a:rPr>
                        <a:t>Final Written Warning</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ZA" sz="1400" dirty="0" smtClean="0">
                          <a:latin typeface="Arial" pitchFamily="34" charset="0"/>
                          <a:cs typeface="Arial" pitchFamily="34" charset="0"/>
                        </a:rPr>
                        <a:t>Gross</a:t>
                      </a:r>
                      <a:r>
                        <a:rPr lang="en-ZA" sz="1400" baseline="0" dirty="0" smtClean="0">
                          <a:latin typeface="Arial" pitchFamily="34" charset="0"/>
                          <a:cs typeface="Arial" pitchFamily="34" charset="0"/>
                        </a:rPr>
                        <a:t> negligence</a:t>
                      </a:r>
                      <a:endParaRPr lang="en-ZA" sz="1400" dirty="0">
                        <a:latin typeface="Arial" pitchFamily="34" charset="0"/>
                        <a:cs typeface="Arial" pitchFamily="34" charset="0"/>
                      </a:endParaRPr>
                    </a:p>
                  </a:txBody>
                  <a:tcPr marL="99058" marR="99058" marT="45691" marB="45691"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ZA" sz="1400" dirty="0" smtClean="0">
                          <a:latin typeface="Arial" pitchFamily="34" charset="0"/>
                          <a:cs typeface="Arial" pitchFamily="34" charset="0"/>
                        </a:rPr>
                        <a:t>01</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ZA" sz="1400" dirty="0" smtClean="0">
                          <a:latin typeface="Arial" pitchFamily="34" charset="0"/>
                          <a:cs typeface="Arial" pitchFamily="34" charset="0"/>
                        </a:rPr>
                        <a:t>Pending </a:t>
                      </a:r>
                    </a:p>
                    <a:p>
                      <a:pPr marL="0" indent="0">
                        <a:buFont typeface="Arial" pitchFamily="34" charset="0"/>
                        <a:buNone/>
                      </a:pPr>
                      <a:r>
                        <a:rPr lang="en-ZA" sz="1400" dirty="0" smtClean="0">
                          <a:latin typeface="Arial" pitchFamily="34" charset="0"/>
                          <a:cs typeface="Arial" pitchFamily="34" charset="0"/>
                        </a:rPr>
                        <a:t>disciplinary hearing</a:t>
                      </a:r>
                    </a:p>
                    <a:p>
                      <a:pPr marL="0" indent="0">
                        <a:buFont typeface="Arial" pitchFamily="34" charset="0"/>
                        <a:buNone/>
                      </a:pPr>
                      <a:r>
                        <a:rPr lang="en-ZA" sz="1400" smtClean="0">
                          <a:latin typeface="Arial" pitchFamily="34" charset="0"/>
                          <a:cs typeface="Arial" pitchFamily="34" charset="0"/>
                        </a:rPr>
                        <a:t> </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790279">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Improper conduct</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US" sz="1400" b="0" dirty="0" smtClean="0">
                          <a:latin typeface="Arial" pitchFamily="34" charset="0"/>
                          <a:cs typeface="Arial" pitchFamily="34" charset="0"/>
                        </a:rPr>
                        <a:t>02</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itchFamily="34" charset="0"/>
                        <a:buNone/>
                      </a:pPr>
                      <a:r>
                        <a:rPr lang="en-US" sz="1400" b="0" dirty="0" smtClean="0">
                          <a:latin typeface="Arial" pitchFamily="34" charset="0"/>
                          <a:cs typeface="Arial" pitchFamily="34" charset="0"/>
                        </a:rPr>
                        <a:t>Finalized </a:t>
                      </a:r>
                      <a:endParaRPr lang="en-US" sz="1400" b="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ZA" sz="1400" dirty="0" smtClean="0">
                          <a:latin typeface="Arial" pitchFamily="34" charset="0"/>
                          <a:cs typeface="Arial" pitchFamily="34" charset="0"/>
                        </a:rPr>
                        <a:t>Written Warnings</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gridSpan="4">
                  <a:txBody>
                    <a:bodyPr/>
                    <a:lstStyle/>
                    <a:p>
                      <a:pPr marL="0" indent="0">
                        <a:buFont typeface="Arial" pitchFamily="34" charset="0"/>
                        <a:buNone/>
                      </a:pPr>
                      <a:endParaRPr lang="en-ZA" sz="1400" dirty="0">
                        <a:latin typeface="Arial" pitchFamily="34" charset="0"/>
                        <a:cs typeface="Arial" pitchFamily="34" charset="0"/>
                      </a:endParaRPr>
                    </a:p>
                  </a:txBody>
                  <a:tcPr marL="99058" marR="99058" marT="45691" marB="45691" anchor="ctr">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h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h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h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67746">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None compliance with leave policy</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US" sz="1400" b="0" dirty="0" smtClean="0">
                          <a:latin typeface="Arial" pitchFamily="34" charset="0"/>
                          <a:cs typeface="Arial" pitchFamily="34" charset="0"/>
                        </a:rPr>
                        <a:t>01</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itchFamily="34" charset="0"/>
                        <a:buNone/>
                      </a:pPr>
                      <a:r>
                        <a:rPr lang="en-US" sz="1400" b="0" dirty="0" smtClean="0">
                          <a:latin typeface="Arial" pitchFamily="34" charset="0"/>
                          <a:cs typeface="Arial" pitchFamily="34" charset="0"/>
                        </a:rPr>
                        <a:t>Finalized</a:t>
                      </a:r>
                      <a:endParaRPr lang="en-US" sz="1400" b="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ZA" sz="1400" dirty="0" smtClean="0">
                          <a:latin typeface="Arial" pitchFamily="34" charset="0"/>
                          <a:cs typeface="Arial" pitchFamily="34" charset="0"/>
                        </a:rPr>
                        <a:t>Written Warning</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4" v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646583">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Contravening Civic Service Act/Policy</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US" sz="1400" b="0" dirty="0" smtClean="0">
                          <a:latin typeface="Arial" pitchFamily="34" charset="0"/>
                          <a:cs typeface="Arial" pitchFamily="34" charset="0"/>
                        </a:rPr>
                        <a:t>01</a:t>
                      </a: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itchFamily="34" charset="0"/>
                        <a:buNone/>
                      </a:pPr>
                      <a:r>
                        <a:rPr lang="en-US" sz="1400" b="0" dirty="0" smtClean="0">
                          <a:latin typeface="Arial" pitchFamily="34" charset="0"/>
                          <a:cs typeface="Arial" pitchFamily="34" charset="0"/>
                        </a:rPr>
                        <a:t>Not Guilty</a:t>
                      </a:r>
                      <a:endParaRPr lang="en-US" sz="1400" b="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ZA" sz="1400" dirty="0" smtClean="0">
                          <a:latin typeface="Arial" pitchFamily="34" charset="0"/>
                          <a:cs typeface="Arial" pitchFamily="34" charset="0"/>
                        </a:rPr>
                        <a:t>N/A</a:t>
                      </a:r>
                      <a:endParaRPr lang="en-ZA" sz="1400" dirty="0">
                        <a:latin typeface="Arial" pitchFamily="34" charset="0"/>
                        <a:cs typeface="Arial" pitchFamily="34" charset="0"/>
                      </a:endParaRPr>
                    </a:p>
                  </a:txBody>
                  <a:tcPr marL="99058" marR="99058" marT="45691" marB="45691"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4" v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vMerge="1">
                  <a:txBody>
                    <a:bodyPr/>
                    <a:lstStyle/>
                    <a:p>
                      <a:pPr marL="0" indent="0">
                        <a:buFont typeface="Arial" pitchFamily="34" charset="0"/>
                        <a:buNone/>
                      </a:pPr>
                      <a:endParaRPr lang="en-ZA" sz="1200" dirty="0">
                        <a:latin typeface="Arial" pitchFamily="34" charset="0"/>
                        <a:cs typeface="Arial" pitchFamily="34" charset="0"/>
                      </a:endParaRPr>
                    </a:p>
                  </a:txBody>
                  <a:tcPr marL="99058" marR="99058" marT="45691" marB="45691" anchor="b">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57</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839779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12750" y="76200"/>
            <a:ext cx="8915400" cy="228600"/>
          </a:xfrm>
        </p:spPr>
        <p:txBody>
          <a:bodyPr>
            <a:noAutofit/>
          </a:bodyPr>
          <a:lstStyle/>
          <a:p>
            <a:r>
              <a:rPr lang="en-US" sz="1800" b="1" dirty="0" smtClean="0">
                <a:latin typeface="Arial" panose="020B0604020202020204" pitchFamily="34" charset="0"/>
                <a:cs typeface="Arial" panose="020B0604020202020204" pitchFamily="34" charset="0"/>
              </a:rPr>
              <a:t>COUNTER CORRUPTION CASES 2016/17</a:t>
            </a:r>
            <a:endParaRPr lang="en-US" sz="2400" b="1" dirty="0" smtClean="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60412109"/>
              </p:ext>
            </p:extLst>
          </p:nvPr>
        </p:nvGraphicFramePr>
        <p:xfrm>
          <a:off x="82549" y="370960"/>
          <a:ext cx="9661952" cy="5888868"/>
        </p:xfrm>
        <a:graphic>
          <a:graphicData uri="http://schemas.openxmlformats.org/drawingml/2006/table">
            <a:tbl>
              <a:tblPr firstRow="1" bandRow="1"/>
              <a:tblGrid>
                <a:gridCol w="4926179"/>
                <a:gridCol w="1850583"/>
                <a:gridCol w="2885190"/>
              </a:tblGrid>
              <a:tr h="0">
                <a:tc gridSpan="3">
                  <a:txBody>
                    <a:bodyPr/>
                    <a:lstStyle/>
                    <a:p>
                      <a:pPr algn="ctr"/>
                      <a:r>
                        <a:rPr lang="en-US" sz="1400" b="1" dirty="0" smtClean="0">
                          <a:solidFill>
                            <a:schemeClr val="tx1"/>
                          </a:solidFill>
                          <a:latin typeface="Arial" panose="020B0604020202020204" pitchFamily="34" charset="0"/>
                          <a:cs typeface="Arial" panose="020B0604020202020204" pitchFamily="34" charset="0"/>
                        </a:rPr>
                        <a:t>2016/2017</a:t>
                      </a:r>
                      <a:endParaRPr lang="en-US" sz="1400" b="1" dirty="0">
                        <a:solidFill>
                          <a:schemeClr val="tx1"/>
                        </a:solidFill>
                        <a:latin typeface="Arial" panose="020B0604020202020204" pitchFamily="34" charset="0"/>
                        <a:cs typeface="Arial" panose="020B0604020202020204" pitchFamily="34" charset="0"/>
                      </a:endParaRPr>
                    </a:p>
                  </a:txBody>
                  <a:tcPr marL="99059" marR="99059" marT="45701" marB="4570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algn="ctr"/>
                      <a:endParaRPr lang="en-US" sz="1200" b="1" dirty="0">
                        <a:solidFill>
                          <a:schemeClr val="tx1"/>
                        </a:solidFill>
                        <a:latin typeface="Arial" panose="020B0604020202020204" pitchFamily="34" charset="0"/>
                        <a:cs typeface="Arial" panose="020B0604020202020204" pitchFamily="34" charset="0"/>
                      </a:endParaRPr>
                    </a:p>
                  </a:txBody>
                  <a:tcPr marL="91439" marR="91439" marT="45701" marB="4570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latin typeface="Arial" panose="020B0604020202020204" pitchFamily="34" charset="0"/>
                        <a:cs typeface="Arial" panose="020B0604020202020204" pitchFamily="34" charset="0"/>
                      </a:endParaRPr>
                    </a:p>
                  </a:txBody>
                  <a:tcPr marL="91439" marR="91439" marT="45701" marB="4570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0">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anose="020B0604020202020204" pitchFamily="34" charset="0"/>
                          <a:cs typeface="Arial" panose="020B0604020202020204" pitchFamily="34" charset="0"/>
                        </a:rPr>
                        <a:t>Allegations</a:t>
                      </a:r>
                    </a:p>
                  </a:txBody>
                  <a:tcPr marL="99059" marR="99059" marT="45701" marB="457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err="1" smtClean="0">
                          <a:solidFill>
                            <a:schemeClr val="tx1"/>
                          </a:solidFill>
                          <a:latin typeface="Arial" panose="020B0604020202020204" pitchFamily="34" charset="0"/>
                          <a:cs typeface="Arial" panose="020B0604020202020204" pitchFamily="34" charset="0"/>
                        </a:rPr>
                        <a:t>Finalised</a:t>
                      </a:r>
                      <a:r>
                        <a:rPr lang="en-US" sz="1400" b="1" baseline="0" dirty="0" smtClean="0">
                          <a:solidFill>
                            <a:schemeClr val="tx1"/>
                          </a:solidFill>
                          <a:latin typeface="Arial" panose="020B0604020202020204" pitchFamily="34" charset="0"/>
                          <a:cs typeface="Arial" panose="020B0604020202020204" pitchFamily="34" charset="0"/>
                        </a:rPr>
                        <a:t> / pending</a:t>
                      </a:r>
                      <a:endParaRPr lang="en-US" sz="1400" b="1" dirty="0">
                        <a:solidFill>
                          <a:schemeClr val="tx1"/>
                        </a:solidFill>
                        <a:latin typeface="Arial" panose="020B0604020202020204" pitchFamily="34" charset="0"/>
                        <a:cs typeface="Arial" panose="020B0604020202020204" pitchFamily="34" charset="0"/>
                      </a:endParaRPr>
                    </a:p>
                  </a:txBody>
                  <a:tcPr marL="99059" marR="99059" marT="45701" marB="457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anose="020B0604020202020204" pitchFamily="34" charset="0"/>
                          <a:cs typeface="Arial" panose="020B0604020202020204" pitchFamily="34" charset="0"/>
                        </a:rPr>
                        <a:t>Outcome/ Impact</a:t>
                      </a:r>
                    </a:p>
                  </a:txBody>
                  <a:tcPr marL="99059" marR="99059" marT="45701" marB="457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62763">
                <a:tc>
                  <a:txBody>
                    <a:bodyPr/>
                    <a:lstStyle/>
                    <a:p>
                      <a:pPr algn="l" fontAlgn="b"/>
                      <a:r>
                        <a:rPr lang="en-US" sz="1200" b="0" i="0" u="none" strike="noStrike" dirty="0" smtClean="0">
                          <a:solidFill>
                            <a:schemeClr val="tx1"/>
                          </a:solidFill>
                          <a:effectLst/>
                          <a:latin typeface="Arial" pitchFamily="34" charset="0"/>
                          <a:cs typeface="Arial" pitchFamily="34" charset="0"/>
                        </a:rPr>
                        <a:t>Smart ID Cards </a:t>
                      </a:r>
                      <a:r>
                        <a:rPr lang="en-US" sz="1200" b="0" i="0" u="none" strike="noStrike" dirty="0">
                          <a:solidFill>
                            <a:schemeClr val="tx1"/>
                          </a:solidFill>
                          <a:effectLst/>
                          <a:latin typeface="Arial" pitchFamily="34" charset="0"/>
                          <a:cs typeface="Arial" pitchFamily="34" charset="0"/>
                        </a:rPr>
                        <a:t>stolen </a:t>
                      </a:r>
                      <a:r>
                        <a:rPr lang="en-US" sz="1200" b="0" i="0" u="none" strike="noStrike" dirty="0" smtClean="0">
                          <a:solidFill>
                            <a:schemeClr val="tx1"/>
                          </a:solidFill>
                          <a:effectLst/>
                          <a:latin typeface="Arial" pitchFamily="34" charset="0"/>
                          <a:cs typeface="Arial" pitchFamily="34" charset="0"/>
                        </a:rPr>
                        <a:t>/ lost due to negligence</a:t>
                      </a:r>
                      <a:endParaRPr lang="en-US" sz="1200" b="0" i="0" u="none" strike="noStrike" dirty="0">
                        <a:solidFill>
                          <a:schemeClr val="tx1"/>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a:solidFill>
                            <a:srgbClr val="000000"/>
                          </a:solidFill>
                          <a:effectLst/>
                          <a:latin typeface="Arial" pitchFamily="34" charset="0"/>
                          <a:cs typeface="Arial" pitchFamily="34" charset="0"/>
                        </a:rPr>
                        <a:t>Finalised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anose="020B0604020202020204" pitchFamily="34" charset="0"/>
                        <a:buNone/>
                      </a:pPr>
                      <a:r>
                        <a:rPr lang="en-ZA" sz="1200" dirty="0" smtClean="0">
                          <a:latin typeface="Arial" pitchFamily="34" charset="0"/>
                          <a:cs typeface="Arial" pitchFamily="34" charset="0"/>
                        </a:rPr>
                        <a:t>Official pleaded guilty</a:t>
                      </a:r>
                      <a:r>
                        <a:rPr lang="en-ZA" sz="1200" baseline="0" dirty="0" smtClean="0">
                          <a:latin typeface="Arial" pitchFamily="34" charset="0"/>
                          <a:cs typeface="Arial" pitchFamily="34" charset="0"/>
                        </a:rPr>
                        <a:t> and paid for lost cards</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smtClean="0">
                          <a:solidFill>
                            <a:srgbClr val="000000"/>
                          </a:solidFill>
                          <a:effectLst/>
                          <a:latin typeface="Arial" pitchFamily="34" charset="0"/>
                          <a:cs typeface="Arial" pitchFamily="34" charset="0"/>
                        </a:rPr>
                        <a:t>Loss of Stamps.</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a:solidFill>
                            <a:srgbClr val="000000"/>
                          </a:solidFill>
                          <a:effectLst/>
                          <a:latin typeface="Arial" pitchFamily="34" charset="0"/>
                          <a:cs typeface="Arial" pitchFamily="34" charset="0"/>
                        </a:rPr>
                        <a:t>Finalised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anose="020B0604020202020204" pitchFamily="34" charset="0"/>
                        <a:buNone/>
                      </a:pPr>
                      <a:r>
                        <a:rPr lang="en-ZA" sz="1200" dirty="0" smtClean="0">
                          <a:latin typeface="Arial" pitchFamily="34" charset="0"/>
                          <a:cs typeface="Arial" pitchFamily="34" charset="0"/>
                        </a:rPr>
                        <a:t>Official was</a:t>
                      </a:r>
                      <a:r>
                        <a:rPr lang="en-ZA" sz="1200" baseline="0" dirty="0" smtClean="0">
                          <a:latin typeface="Arial" pitchFamily="34" charset="0"/>
                          <a:cs typeface="Arial" pitchFamily="34" charset="0"/>
                        </a:rPr>
                        <a:t> referred to Employee Wellness</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smtClean="0">
                          <a:solidFill>
                            <a:srgbClr val="000000"/>
                          </a:solidFill>
                          <a:effectLst/>
                          <a:latin typeface="Arial" pitchFamily="34" charset="0"/>
                          <a:cs typeface="Arial" pitchFamily="34" charset="0"/>
                        </a:rPr>
                        <a:t>Processing passports </a:t>
                      </a:r>
                      <a:r>
                        <a:rPr lang="en-US" sz="1200" b="0" i="0" u="none" strike="noStrike" dirty="0">
                          <a:solidFill>
                            <a:srgbClr val="000000"/>
                          </a:solidFill>
                          <a:effectLst/>
                          <a:latin typeface="Arial" pitchFamily="34" charset="0"/>
                          <a:cs typeface="Arial" pitchFamily="34" charset="0"/>
                        </a:rPr>
                        <a:t>without </a:t>
                      </a:r>
                      <a:r>
                        <a:rPr lang="en-US" sz="1200" b="0" i="0" u="none" strike="noStrike" dirty="0" smtClean="0">
                          <a:solidFill>
                            <a:srgbClr val="000000"/>
                          </a:solidFill>
                          <a:effectLst/>
                          <a:latin typeface="Arial" pitchFamily="34" charset="0"/>
                          <a:cs typeface="Arial" pitchFamily="34" charset="0"/>
                        </a:rPr>
                        <a:t> </a:t>
                      </a:r>
                      <a:r>
                        <a:rPr lang="en-US" sz="1200" b="0" i="0" u="none" strike="noStrike" dirty="0">
                          <a:solidFill>
                            <a:srgbClr val="000000"/>
                          </a:solidFill>
                          <a:effectLst/>
                          <a:latin typeface="Arial" pitchFamily="34" charset="0"/>
                          <a:cs typeface="Arial" pitchFamily="34" charset="0"/>
                        </a:rPr>
                        <a:t>owners </a:t>
                      </a:r>
                      <a:r>
                        <a:rPr lang="en-US" sz="1200" b="0" i="0" u="none" strike="noStrike" dirty="0" smtClean="0">
                          <a:solidFill>
                            <a:srgbClr val="000000"/>
                          </a:solidFill>
                          <a:effectLst/>
                          <a:latin typeface="Arial" pitchFamily="34" charset="0"/>
                          <a:cs typeface="Arial" pitchFamily="34" charset="0"/>
                        </a:rPr>
                        <a:t> being present</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dirty="0" err="1">
                          <a:solidFill>
                            <a:srgbClr val="000000"/>
                          </a:solidFill>
                          <a:effectLst/>
                          <a:latin typeface="Arial" pitchFamily="34" charset="0"/>
                          <a:cs typeface="Arial" pitchFamily="34" charset="0"/>
                        </a:rPr>
                        <a:t>Finalised</a:t>
                      </a:r>
                      <a:endParaRPr lang="en-US" sz="1200" b="0"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anose="020B0604020202020204" pitchFamily="34" charset="0"/>
                        <a:buNone/>
                      </a:pPr>
                      <a:r>
                        <a:rPr lang="en-ZA" sz="1200" dirty="0" smtClean="0">
                          <a:latin typeface="Arial" pitchFamily="34" charset="0"/>
                          <a:cs typeface="Arial" pitchFamily="34" charset="0"/>
                        </a:rPr>
                        <a:t>Pending</a:t>
                      </a:r>
                      <a:r>
                        <a:rPr lang="en-ZA" sz="1200" baseline="0" dirty="0" smtClean="0">
                          <a:latin typeface="Arial" pitchFamily="34" charset="0"/>
                          <a:cs typeface="Arial" pitchFamily="34" charset="0"/>
                        </a:rPr>
                        <a:t> at Labour Relations</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smtClean="0">
                          <a:solidFill>
                            <a:srgbClr val="000000"/>
                          </a:solidFill>
                          <a:effectLst/>
                          <a:latin typeface="Arial" pitchFamily="34" charset="0"/>
                          <a:cs typeface="Arial" pitchFamily="34" charset="0"/>
                        </a:rPr>
                        <a:t>Demanding</a:t>
                      </a:r>
                      <a:r>
                        <a:rPr lang="en-US" sz="1200" b="0" i="0" u="none" strike="noStrike" baseline="0" dirty="0" smtClean="0">
                          <a:solidFill>
                            <a:srgbClr val="000000"/>
                          </a:solidFill>
                          <a:effectLst/>
                          <a:latin typeface="Arial" pitchFamily="34" charset="0"/>
                          <a:cs typeface="Arial" pitchFamily="34" charset="0"/>
                        </a:rPr>
                        <a:t> money from deportees</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dirty="0" err="1">
                          <a:solidFill>
                            <a:srgbClr val="000000"/>
                          </a:solidFill>
                          <a:effectLst/>
                          <a:latin typeface="Arial" pitchFamily="34" charset="0"/>
                          <a:cs typeface="Arial" pitchFamily="34" charset="0"/>
                        </a:rPr>
                        <a:t>Finalised</a:t>
                      </a:r>
                      <a:endParaRPr lang="en-US" sz="1200" b="0"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200" dirty="0" smtClean="0">
                          <a:latin typeface="Arial" pitchFamily="34" charset="0"/>
                          <a:cs typeface="Arial" pitchFamily="34" charset="0"/>
                        </a:rPr>
                        <a:t>Pending</a:t>
                      </a:r>
                      <a:r>
                        <a:rPr lang="en-ZA" sz="1200" baseline="0" dirty="0" smtClean="0">
                          <a:latin typeface="Arial" pitchFamily="34" charset="0"/>
                          <a:cs typeface="Arial" pitchFamily="34" charset="0"/>
                        </a:rPr>
                        <a:t> at Labour Relations</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smtClean="0">
                          <a:solidFill>
                            <a:srgbClr val="000000"/>
                          </a:solidFill>
                          <a:effectLst/>
                          <a:latin typeface="Arial" pitchFamily="34" charset="0"/>
                          <a:cs typeface="Arial" pitchFamily="34" charset="0"/>
                        </a:rPr>
                        <a:t>Discrepancies </a:t>
                      </a:r>
                      <a:r>
                        <a:rPr lang="en-US" sz="1200" b="0" i="0" u="none" strike="noStrike" dirty="0">
                          <a:solidFill>
                            <a:srgbClr val="000000"/>
                          </a:solidFill>
                          <a:effectLst/>
                          <a:latin typeface="Arial" pitchFamily="34" charset="0"/>
                          <a:cs typeface="Arial" pitchFamily="34" charset="0"/>
                        </a:rPr>
                        <a:t>in financial </a:t>
                      </a:r>
                      <a:r>
                        <a:rPr lang="en-US" sz="1200" b="0" i="0" u="none" strike="noStrike" dirty="0" smtClean="0">
                          <a:solidFill>
                            <a:srgbClr val="000000"/>
                          </a:solidFill>
                          <a:effectLst/>
                          <a:latin typeface="Arial" pitchFamily="34" charset="0"/>
                          <a:cs typeface="Arial" pitchFamily="34" charset="0"/>
                        </a:rPr>
                        <a:t>records</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dirty="0" err="1">
                          <a:solidFill>
                            <a:srgbClr val="000000"/>
                          </a:solidFill>
                          <a:effectLst/>
                          <a:latin typeface="Arial" pitchFamily="34" charset="0"/>
                          <a:cs typeface="Arial" pitchFamily="34" charset="0"/>
                        </a:rPr>
                        <a:t>Finalised</a:t>
                      </a:r>
                      <a:endParaRPr lang="en-US" sz="1200" b="0"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anose="020B0604020202020204" pitchFamily="34" charset="0"/>
                        <a:buNone/>
                      </a:pPr>
                      <a:r>
                        <a:rPr lang="en-ZA" sz="1200" dirty="0" smtClean="0">
                          <a:latin typeface="Arial" pitchFamily="34" charset="0"/>
                          <a:cs typeface="Arial" pitchFamily="34" charset="0"/>
                        </a:rPr>
                        <a:t>Official involved was dismissed on another charge and this case was referred</a:t>
                      </a:r>
                      <a:r>
                        <a:rPr lang="en-ZA" sz="1200" baseline="0" dirty="0" smtClean="0">
                          <a:latin typeface="Arial" pitchFamily="34" charset="0"/>
                          <a:cs typeface="Arial" pitchFamily="34" charset="0"/>
                        </a:rPr>
                        <a:t> to SAPS (criminal case)</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a:solidFill>
                            <a:srgbClr val="000000"/>
                          </a:solidFill>
                          <a:effectLst/>
                          <a:latin typeface="Arial" pitchFamily="34" charset="0"/>
                          <a:cs typeface="Arial" pitchFamily="34" charset="0"/>
                        </a:rPr>
                        <a:t>Fraudulent </a:t>
                      </a:r>
                      <a:r>
                        <a:rPr lang="en-US" sz="1200" b="0" i="0" u="none" strike="noStrike" dirty="0" smtClean="0">
                          <a:solidFill>
                            <a:srgbClr val="000000"/>
                          </a:solidFill>
                          <a:effectLst/>
                          <a:latin typeface="Arial" pitchFamily="34" charset="0"/>
                          <a:cs typeface="Arial" pitchFamily="34" charset="0"/>
                        </a:rPr>
                        <a:t>birth registration (2</a:t>
                      </a:r>
                      <a:r>
                        <a:rPr lang="en-US" sz="1200" b="0" i="0" u="none" strike="noStrike" baseline="0" dirty="0" smtClean="0">
                          <a:solidFill>
                            <a:srgbClr val="000000"/>
                          </a:solidFill>
                          <a:effectLst/>
                          <a:latin typeface="Arial" pitchFamily="34" charset="0"/>
                          <a:cs typeface="Arial" pitchFamily="34" charset="0"/>
                        </a:rPr>
                        <a:t> x </a:t>
                      </a:r>
                      <a:r>
                        <a:rPr lang="en-US" sz="1200" b="0" i="0" u="none" strike="noStrike" dirty="0" smtClean="0">
                          <a:solidFill>
                            <a:srgbClr val="000000"/>
                          </a:solidFill>
                          <a:effectLst/>
                          <a:latin typeface="Arial" pitchFamily="34" charset="0"/>
                          <a:cs typeface="Arial" pitchFamily="34" charset="0"/>
                        </a:rPr>
                        <a:t>cases)</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dirty="0" err="1">
                          <a:solidFill>
                            <a:srgbClr val="000000"/>
                          </a:solidFill>
                          <a:effectLst/>
                          <a:latin typeface="Arial" pitchFamily="34" charset="0"/>
                          <a:cs typeface="Arial" pitchFamily="34" charset="0"/>
                        </a:rPr>
                        <a:t>Finalised</a:t>
                      </a:r>
                      <a:endParaRPr lang="en-US" sz="1200" b="0"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200" dirty="0" smtClean="0">
                          <a:latin typeface="Arial" pitchFamily="34" charset="0"/>
                          <a:cs typeface="Arial" pitchFamily="34" charset="0"/>
                        </a:rPr>
                        <a:t>Pending</a:t>
                      </a:r>
                      <a:r>
                        <a:rPr lang="en-ZA" sz="1200" baseline="0" dirty="0" smtClean="0">
                          <a:latin typeface="Arial" pitchFamily="34" charset="0"/>
                          <a:cs typeface="Arial" pitchFamily="34" charset="0"/>
                        </a:rPr>
                        <a:t> at Labour Relations</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rial" pitchFamily="34" charset="0"/>
                          <a:cs typeface="Arial" pitchFamily="34" charset="0"/>
                        </a:rPr>
                        <a:t>Fraudulent birth registration (2 cases)</a:t>
                      </a: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dirty="0" err="1" smtClean="0">
                          <a:solidFill>
                            <a:srgbClr val="000000"/>
                          </a:solidFill>
                          <a:effectLst/>
                          <a:latin typeface="Arial" pitchFamily="34" charset="0"/>
                          <a:cs typeface="Arial" pitchFamily="34" charset="0"/>
                        </a:rPr>
                        <a:t>Finalised</a:t>
                      </a:r>
                      <a:endParaRPr lang="en-US" sz="1200" b="0"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anose="020B0604020202020204" pitchFamily="34" charset="0"/>
                        <a:buNone/>
                      </a:pPr>
                      <a:r>
                        <a:rPr lang="en-ZA" sz="1200" dirty="0" smtClean="0">
                          <a:latin typeface="Arial" pitchFamily="34" charset="0"/>
                          <a:cs typeface="Arial" pitchFamily="34" charset="0"/>
                        </a:rPr>
                        <a:t>Official</a:t>
                      </a:r>
                      <a:r>
                        <a:rPr lang="en-ZA" sz="1200" baseline="0" dirty="0" smtClean="0">
                          <a:latin typeface="Arial" pitchFamily="34" charset="0"/>
                          <a:cs typeface="Arial" pitchFamily="34" charset="0"/>
                        </a:rPr>
                        <a:t> dismissed, but appealed </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smtClean="0">
                          <a:solidFill>
                            <a:srgbClr val="000000"/>
                          </a:solidFill>
                          <a:effectLst/>
                          <a:latin typeface="Arial" pitchFamily="34" charset="0"/>
                          <a:cs typeface="Arial" pitchFamily="34" charset="0"/>
                        </a:rPr>
                        <a:t>Suspected fraudulent registration of marriage </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dirty="0" err="1">
                          <a:solidFill>
                            <a:srgbClr val="000000"/>
                          </a:solidFill>
                          <a:effectLst/>
                          <a:latin typeface="Arial" pitchFamily="34" charset="0"/>
                          <a:cs typeface="Arial" pitchFamily="34" charset="0"/>
                        </a:rPr>
                        <a:t>Finalised</a:t>
                      </a:r>
                      <a:endParaRPr lang="en-US" sz="1200" b="0" i="0" u="none" strike="noStrike" dirty="0">
                        <a:solidFill>
                          <a:srgbClr val="000000"/>
                        </a:solidFill>
                        <a:effectLst/>
                        <a:latin typeface="Arial" pitchFamily="34" charset="0"/>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200" dirty="0" smtClean="0">
                          <a:latin typeface="Arial" pitchFamily="34" charset="0"/>
                          <a:cs typeface="Arial" pitchFamily="34" charset="0"/>
                        </a:rPr>
                        <a:t>Official</a:t>
                      </a:r>
                      <a:r>
                        <a:rPr lang="en-ZA" sz="1200" baseline="0" dirty="0" smtClean="0">
                          <a:latin typeface="Arial" pitchFamily="34" charset="0"/>
                          <a:cs typeface="Arial" pitchFamily="34" charset="0"/>
                        </a:rPr>
                        <a:t> dismissed, but appealed </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a:solidFill>
                            <a:srgbClr val="000000"/>
                          </a:solidFill>
                          <a:effectLst/>
                          <a:latin typeface="Arial" pitchFamily="34" charset="0"/>
                          <a:cs typeface="Arial" pitchFamily="34" charset="0"/>
                        </a:rPr>
                        <a:t>Alleged selling of </a:t>
                      </a:r>
                      <a:r>
                        <a:rPr lang="en-US" sz="1200" b="0" i="0" u="none" strike="noStrike" dirty="0" smtClean="0">
                          <a:solidFill>
                            <a:srgbClr val="000000"/>
                          </a:solidFill>
                          <a:effectLst/>
                          <a:latin typeface="Arial" pitchFamily="34" charset="0"/>
                          <a:cs typeface="Arial" pitchFamily="34" charset="0"/>
                        </a:rPr>
                        <a:t>Identity Document of a deceased person</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a:solidFill>
                            <a:srgbClr val="000000"/>
                          </a:solidFill>
                          <a:effectLst/>
                          <a:latin typeface="Arial" pitchFamily="34" charset="0"/>
                          <a:cs typeface="Arial" pitchFamily="34" charset="0"/>
                        </a:rPr>
                        <a:t>Finalised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anose="020B0604020202020204" pitchFamily="34" charset="0"/>
                        <a:buNone/>
                      </a:pPr>
                      <a:r>
                        <a:rPr lang="en-ZA" sz="1200" dirty="0" smtClean="0">
                          <a:latin typeface="Arial" pitchFamily="34" charset="0"/>
                          <a:cs typeface="Arial" pitchFamily="34" charset="0"/>
                        </a:rPr>
                        <a:t>Case was investigated. Allegations unfounded</a:t>
                      </a: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smtClean="0">
                          <a:solidFill>
                            <a:srgbClr val="000000"/>
                          </a:solidFill>
                          <a:effectLst/>
                          <a:latin typeface="Arial" pitchFamily="34" charset="0"/>
                          <a:cs typeface="Arial" pitchFamily="34" charset="0"/>
                        </a:rPr>
                        <a:t>Processing a passport </a:t>
                      </a:r>
                      <a:r>
                        <a:rPr lang="en-US" sz="1200" b="0" i="0" u="none" strike="noStrike" baseline="0" dirty="0" smtClean="0">
                          <a:solidFill>
                            <a:srgbClr val="000000"/>
                          </a:solidFill>
                          <a:effectLst/>
                          <a:latin typeface="Arial" pitchFamily="34" charset="0"/>
                          <a:cs typeface="Arial" pitchFamily="34" charset="0"/>
                        </a:rPr>
                        <a:t> of a wanted person (without person being present)</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a:solidFill>
                            <a:srgbClr val="000000"/>
                          </a:solidFill>
                          <a:effectLst/>
                          <a:latin typeface="Arial" pitchFamily="34" charset="0"/>
                          <a:cs typeface="Arial" pitchFamily="34" charset="0"/>
                        </a:rPr>
                        <a:t>Finalised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200" dirty="0" smtClean="0">
                          <a:latin typeface="Arial" pitchFamily="34" charset="0"/>
                          <a:cs typeface="Arial" pitchFamily="34" charset="0"/>
                        </a:rPr>
                        <a:t>Pending</a:t>
                      </a:r>
                      <a:r>
                        <a:rPr lang="en-ZA" sz="1200" baseline="0" dirty="0" smtClean="0">
                          <a:latin typeface="Arial" pitchFamily="34" charset="0"/>
                          <a:cs typeface="Arial" pitchFamily="34" charset="0"/>
                        </a:rPr>
                        <a:t> at Labour Relations</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smtClean="0">
                          <a:solidFill>
                            <a:srgbClr val="000000"/>
                          </a:solidFill>
                          <a:effectLst/>
                          <a:latin typeface="Arial" pitchFamily="34" charset="0"/>
                          <a:cs typeface="Arial" pitchFamily="34" charset="0"/>
                        </a:rPr>
                        <a:t>Fraudulent Birth</a:t>
                      </a:r>
                      <a:r>
                        <a:rPr lang="en-US" sz="1200" b="0" i="0" u="none" strike="noStrike" baseline="0" dirty="0" smtClean="0">
                          <a:solidFill>
                            <a:srgbClr val="000000"/>
                          </a:solidFill>
                          <a:effectLst/>
                          <a:latin typeface="Arial" pitchFamily="34" charset="0"/>
                          <a:cs typeface="Arial" pitchFamily="34" charset="0"/>
                        </a:rPr>
                        <a:t> Certificate issued</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a:solidFill>
                            <a:srgbClr val="000000"/>
                          </a:solidFill>
                          <a:effectLst/>
                          <a:latin typeface="Arial" pitchFamily="34" charset="0"/>
                          <a:cs typeface="Arial" pitchFamily="34" charset="0"/>
                        </a:rPr>
                        <a:t>Pending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200" dirty="0" smtClean="0">
                          <a:latin typeface="Arial" pitchFamily="34" charset="0"/>
                          <a:cs typeface="Arial" pitchFamily="34" charset="0"/>
                        </a:rPr>
                        <a:t>Pending</a:t>
                      </a:r>
                      <a:r>
                        <a:rPr lang="en-ZA" sz="1200" baseline="0" dirty="0" smtClean="0">
                          <a:latin typeface="Arial" pitchFamily="34" charset="0"/>
                          <a:cs typeface="Arial" pitchFamily="34" charset="0"/>
                        </a:rPr>
                        <a:t> at Labour Relations</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smtClean="0">
                          <a:solidFill>
                            <a:srgbClr val="000000"/>
                          </a:solidFill>
                          <a:effectLst/>
                          <a:latin typeface="Arial" pitchFamily="34" charset="0"/>
                          <a:cs typeface="Arial" pitchFamily="34" charset="0"/>
                        </a:rPr>
                        <a:t>Mission </a:t>
                      </a:r>
                      <a:r>
                        <a:rPr lang="en-US" sz="1200" b="0" i="0" u="none" strike="noStrike" dirty="0">
                          <a:solidFill>
                            <a:srgbClr val="000000"/>
                          </a:solidFill>
                          <a:effectLst/>
                          <a:latin typeface="Arial" pitchFamily="34" charset="0"/>
                          <a:cs typeface="Arial" pitchFamily="34" charset="0"/>
                        </a:rPr>
                        <a:t>is alleged to have issued </a:t>
                      </a:r>
                      <a:r>
                        <a:rPr lang="en-US" sz="1200" b="0" i="0" u="none" strike="noStrike" dirty="0" smtClean="0">
                          <a:solidFill>
                            <a:srgbClr val="000000"/>
                          </a:solidFill>
                          <a:effectLst/>
                          <a:latin typeface="Arial" pitchFamily="34" charset="0"/>
                          <a:cs typeface="Arial" pitchFamily="34" charset="0"/>
                        </a:rPr>
                        <a:t>visitors</a:t>
                      </a:r>
                      <a:r>
                        <a:rPr lang="en-US" sz="1200" b="0" i="0" u="none" strike="noStrike" baseline="0" dirty="0" smtClean="0">
                          <a:solidFill>
                            <a:srgbClr val="000000"/>
                          </a:solidFill>
                          <a:effectLst/>
                          <a:latin typeface="Arial" pitchFamily="34" charset="0"/>
                          <a:cs typeface="Arial" pitchFamily="34" charset="0"/>
                        </a:rPr>
                        <a:t> </a:t>
                      </a:r>
                      <a:r>
                        <a:rPr lang="en-US" sz="1200" b="0" i="0" u="none" strike="noStrike" dirty="0" smtClean="0">
                          <a:solidFill>
                            <a:srgbClr val="000000"/>
                          </a:solidFill>
                          <a:effectLst/>
                          <a:latin typeface="Arial" pitchFamily="34" charset="0"/>
                          <a:cs typeface="Arial" pitchFamily="34" charset="0"/>
                        </a:rPr>
                        <a:t> </a:t>
                      </a:r>
                      <a:r>
                        <a:rPr lang="en-US" sz="1200" b="0" i="0" u="none" strike="noStrike" dirty="0">
                          <a:solidFill>
                            <a:srgbClr val="000000"/>
                          </a:solidFill>
                          <a:effectLst/>
                          <a:latin typeface="Arial" pitchFamily="34" charset="0"/>
                          <a:cs typeface="Arial" pitchFamily="34" charset="0"/>
                        </a:rPr>
                        <a:t>visa </a:t>
                      </a:r>
                      <a:r>
                        <a:rPr lang="en-US" sz="1200" b="0" i="0" u="none" strike="noStrike" dirty="0" err="1" smtClean="0">
                          <a:solidFill>
                            <a:srgbClr val="000000"/>
                          </a:solidFill>
                          <a:effectLst/>
                          <a:latin typeface="Arial" pitchFamily="34" charset="0"/>
                          <a:cs typeface="Arial" pitchFamily="34" charset="0"/>
                        </a:rPr>
                        <a:t>unprocedurally</a:t>
                      </a:r>
                      <a:r>
                        <a:rPr lang="en-US" sz="1200" b="0" i="0" u="none" strike="noStrike" dirty="0" smtClean="0">
                          <a:solidFill>
                            <a:srgbClr val="000000"/>
                          </a:solidFill>
                          <a:effectLst/>
                          <a:latin typeface="Arial" pitchFamily="34" charset="0"/>
                          <a:cs typeface="Arial" pitchFamily="34" charset="0"/>
                        </a:rPr>
                        <a:t>.</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dirty="0" err="1">
                          <a:solidFill>
                            <a:schemeClr val="tx1"/>
                          </a:solidFill>
                          <a:effectLst/>
                          <a:latin typeface="Arial" pitchFamily="34" charset="0"/>
                          <a:cs typeface="Arial" pitchFamily="34" charset="0"/>
                        </a:rPr>
                        <a:t>Finalised</a:t>
                      </a:r>
                      <a:endParaRPr lang="en-US" sz="1200" b="0" i="0" u="none" strike="noStrike" dirty="0">
                        <a:solidFill>
                          <a:schemeClr val="tx1"/>
                        </a:solidFill>
                        <a:effectLst/>
                        <a:latin typeface="Arial" pitchFamily="34" charset="0"/>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200" dirty="0" smtClean="0">
                          <a:latin typeface="Arial" pitchFamily="34" charset="0"/>
                          <a:cs typeface="Arial" pitchFamily="34" charset="0"/>
                        </a:rPr>
                        <a:t>Pending</a:t>
                      </a:r>
                      <a:r>
                        <a:rPr lang="en-ZA" sz="1200" baseline="0" dirty="0" smtClean="0">
                          <a:latin typeface="Arial" pitchFamily="34" charset="0"/>
                          <a:cs typeface="Arial" pitchFamily="34" charset="0"/>
                        </a:rPr>
                        <a:t> at Labour Relations</a:t>
                      </a:r>
                      <a:endParaRPr lang="en-ZA" sz="1200" dirty="0" smtClean="0">
                        <a:latin typeface="Arial" pitchFamily="34" charset="0"/>
                        <a:cs typeface="Arial" pitchFamily="34" charset="0"/>
                      </a:endParaRP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200" b="0" i="0" u="none" strike="noStrike" dirty="0">
                          <a:solidFill>
                            <a:srgbClr val="000000"/>
                          </a:solidFill>
                          <a:effectLst/>
                          <a:latin typeface="Arial" pitchFamily="34" charset="0"/>
                          <a:cs typeface="Arial" pitchFamily="34" charset="0"/>
                        </a:rPr>
                        <a:t>Alleged unlawful release of </a:t>
                      </a:r>
                      <a:r>
                        <a:rPr lang="en-US" sz="1200" b="0" i="0" u="none" strike="noStrike" dirty="0" smtClean="0">
                          <a:solidFill>
                            <a:srgbClr val="000000"/>
                          </a:solidFill>
                          <a:effectLst/>
                          <a:latin typeface="Arial" pitchFamily="34" charset="0"/>
                          <a:cs typeface="Arial" pitchFamily="34" charset="0"/>
                        </a:rPr>
                        <a:t>Illegal Foreigners</a:t>
                      </a:r>
                      <a:endParaRPr lang="en-US" sz="1200" b="0" i="0" u="none" strike="noStrike" dirty="0">
                        <a:solidFill>
                          <a:srgbClr val="000000"/>
                        </a:solidFill>
                        <a:effectLst/>
                        <a:latin typeface="Arial" pitchFamily="34" charset="0"/>
                        <a:cs typeface="Arial" pitchFamily="34" charset="0"/>
                      </a:endParaRPr>
                    </a:p>
                  </a:txBody>
                  <a:tcPr marL="975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0" i="0" u="none" strike="noStrike" dirty="0">
                          <a:solidFill>
                            <a:srgbClr val="000000"/>
                          </a:solidFill>
                          <a:effectLst/>
                          <a:latin typeface="Arial" pitchFamily="34" charset="0"/>
                          <a:cs typeface="Arial" pitchFamily="34" charset="0"/>
                        </a:rPr>
                        <a:t>Pending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a:buFont typeface="Arial" panose="020B0604020202020204" pitchFamily="34" charset="0"/>
                        <a:buNone/>
                      </a:pPr>
                      <a:r>
                        <a:rPr lang="en-ZA" sz="1200" dirty="0" smtClean="0">
                          <a:latin typeface="Arial" pitchFamily="34" charset="0"/>
                          <a:cs typeface="Arial" pitchFamily="34" charset="0"/>
                        </a:rPr>
                        <a:t>Official was dismissed</a:t>
                      </a:r>
                    </a:p>
                  </a:txBody>
                  <a:tcPr marL="99059" marR="99059" marT="45695" marB="456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6817398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12750" y="76200"/>
            <a:ext cx="8915400" cy="228600"/>
          </a:xfrm>
        </p:spPr>
        <p:txBody>
          <a:bodyPr>
            <a:noAutofit/>
          </a:bodyPr>
          <a:lstStyle/>
          <a:p>
            <a:r>
              <a:rPr lang="en-US" sz="1800" b="1" dirty="0" smtClean="0">
                <a:latin typeface="Arial" panose="020B0604020202020204" pitchFamily="34" charset="0"/>
                <a:cs typeface="Arial" panose="020B0604020202020204" pitchFamily="34" charset="0"/>
              </a:rPr>
              <a:t>COUNTER CORRUPTION CASES - Q1 2017/18</a:t>
            </a:r>
            <a:endParaRPr lang="en-US" sz="2400" b="1" dirty="0" smtClean="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056699726"/>
              </p:ext>
            </p:extLst>
          </p:nvPr>
        </p:nvGraphicFramePr>
        <p:xfrm>
          <a:off x="301252" y="881599"/>
          <a:ext cx="9245600" cy="2551253"/>
        </p:xfrm>
        <a:graphic>
          <a:graphicData uri="http://schemas.openxmlformats.org/drawingml/2006/table">
            <a:tbl>
              <a:tblPr firstRow="1" bandRow="1"/>
              <a:tblGrid>
                <a:gridCol w="4270748"/>
                <a:gridCol w="2333767"/>
                <a:gridCol w="2641085"/>
              </a:tblGrid>
              <a:tr h="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anose="020B0604020202020204" pitchFamily="34" charset="0"/>
                          <a:cs typeface="Arial" panose="020B0604020202020204" pitchFamily="34" charset="0"/>
                        </a:rPr>
                        <a:t>Quarter 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anose="020B0604020202020204" pitchFamily="34" charset="0"/>
                          <a:cs typeface="Arial" panose="020B0604020202020204" pitchFamily="34" charset="0"/>
                        </a:rPr>
                        <a:t>2017/18</a:t>
                      </a:r>
                    </a:p>
                  </a:txBody>
                  <a:tcPr marL="99059" marR="99059" marT="45701" marB="45701"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latin typeface="Arial" panose="020B0604020202020204" pitchFamily="34" charset="0"/>
                        <a:cs typeface="Arial" panose="020B0604020202020204" pitchFamily="34" charset="0"/>
                      </a:endParaRPr>
                    </a:p>
                  </a:txBody>
                  <a:tcPr marL="91439" marR="91439" marT="45701" marB="45701"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latin typeface="Arial" panose="020B0604020202020204" pitchFamily="34" charset="0"/>
                        <a:cs typeface="Arial" panose="020B0604020202020204" pitchFamily="34" charset="0"/>
                      </a:endParaRPr>
                    </a:p>
                  </a:txBody>
                  <a:tcPr marL="91439" marR="91439" marT="45701" marB="45701" anchor="b">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0">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anose="020B0604020202020204" pitchFamily="34" charset="0"/>
                          <a:cs typeface="Arial" panose="020B0604020202020204" pitchFamily="34" charset="0"/>
                        </a:rPr>
                        <a:t>Allegations</a:t>
                      </a:r>
                    </a:p>
                    <a:p>
                      <a:pPr algn="ctr"/>
                      <a:endParaRPr lang="en-US" sz="1400" b="1" dirty="0">
                        <a:solidFill>
                          <a:schemeClr val="tx1"/>
                        </a:solidFill>
                        <a:latin typeface="Arial" panose="020B0604020202020204" pitchFamily="34" charset="0"/>
                        <a:cs typeface="Arial" panose="020B0604020202020204" pitchFamily="34" charset="0"/>
                      </a:endParaRPr>
                    </a:p>
                  </a:txBody>
                  <a:tcPr marL="99059" marR="99059" marT="45701" marB="457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err="1" smtClean="0">
                          <a:solidFill>
                            <a:schemeClr val="tx1"/>
                          </a:solidFill>
                          <a:latin typeface="Arial" panose="020B0604020202020204" pitchFamily="34" charset="0"/>
                          <a:cs typeface="Arial" panose="020B0604020202020204" pitchFamily="34" charset="0"/>
                        </a:rPr>
                        <a:t>Finalised</a:t>
                      </a:r>
                      <a:r>
                        <a:rPr lang="en-US" sz="1400" b="1" baseline="0" dirty="0" smtClean="0">
                          <a:solidFill>
                            <a:schemeClr val="tx1"/>
                          </a:solidFill>
                          <a:latin typeface="Arial" panose="020B0604020202020204" pitchFamily="34" charset="0"/>
                          <a:cs typeface="Arial" panose="020B0604020202020204" pitchFamily="34" charset="0"/>
                        </a:rPr>
                        <a:t> / pending</a:t>
                      </a:r>
                      <a:endParaRPr lang="en-US" sz="1400" b="1" dirty="0">
                        <a:solidFill>
                          <a:schemeClr val="tx1"/>
                        </a:solidFill>
                        <a:latin typeface="Arial" panose="020B0604020202020204" pitchFamily="34" charset="0"/>
                        <a:cs typeface="Arial" panose="020B0604020202020204" pitchFamily="34" charset="0"/>
                      </a:endParaRPr>
                    </a:p>
                  </a:txBody>
                  <a:tcPr marL="99059" marR="99059" marT="45701" marB="457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anose="020B0604020202020204" pitchFamily="34" charset="0"/>
                          <a:cs typeface="Arial" panose="020B0604020202020204" pitchFamily="34" charset="0"/>
                        </a:rPr>
                        <a:t>Outcome/ Impact</a:t>
                      </a:r>
                    </a:p>
                  </a:txBody>
                  <a:tcPr marL="99059" marR="99059" marT="45701" marB="45701"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62763">
                <a:tc>
                  <a:txBody>
                    <a:bodyPr/>
                    <a:lstStyle/>
                    <a:p>
                      <a:pPr algn="l" fontAlgn="b"/>
                      <a:r>
                        <a:rPr lang="en-US" sz="1400" b="0" i="0" u="none" strike="noStrike" dirty="0">
                          <a:solidFill>
                            <a:srgbClr val="000000"/>
                          </a:solidFill>
                          <a:effectLst/>
                          <a:latin typeface="Arial" pitchFamily="34" charset="0"/>
                          <a:cs typeface="Arial" pitchFamily="34" charset="0"/>
                        </a:rPr>
                        <a:t>Alleged fraudulent </a:t>
                      </a:r>
                      <a:r>
                        <a:rPr lang="en-US" sz="1400" b="0" i="0" u="none" strike="noStrike" dirty="0" smtClean="0">
                          <a:solidFill>
                            <a:srgbClr val="000000"/>
                          </a:solidFill>
                          <a:effectLst/>
                          <a:latin typeface="Arial" pitchFamily="34" charset="0"/>
                          <a:cs typeface="Arial" pitchFamily="34" charset="0"/>
                        </a:rPr>
                        <a:t>birth</a:t>
                      </a:r>
                      <a:r>
                        <a:rPr lang="en-US" sz="1400" b="0" i="0" u="none" strike="noStrike" baseline="0" dirty="0" smtClean="0">
                          <a:solidFill>
                            <a:srgbClr val="000000"/>
                          </a:solidFill>
                          <a:effectLst/>
                          <a:latin typeface="Arial" pitchFamily="34" charset="0"/>
                          <a:cs typeface="Arial" pitchFamily="34" charset="0"/>
                        </a:rPr>
                        <a:t> </a:t>
                      </a:r>
                      <a:r>
                        <a:rPr lang="en-US" sz="1400" b="0" i="0" u="none" strike="noStrike" dirty="0" smtClean="0">
                          <a:solidFill>
                            <a:srgbClr val="000000"/>
                          </a:solidFill>
                          <a:effectLst/>
                          <a:latin typeface="Arial" pitchFamily="34" charset="0"/>
                          <a:cs typeface="Arial" pitchFamily="34" charset="0"/>
                        </a:rPr>
                        <a:t>registration</a:t>
                      </a:r>
                      <a:endParaRPr lang="en-US" sz="1400" b="0" i="0" u="none" strike="noStrike" dirty="0">
                        <a:solidFill>
                          <a:srgbClr val="000000"/>
                        </a:solidFill>
                        <a:effectLst/>
                        <a:latin typeface="Arial" pitchFamily="34" charset="0"/>
                        <a:cs typeface="Arial" pitchFamily="34" charset="0"/>
                      </a:endParaRPr>
                    </a:p>
                  </a:txBody>
                  <a:tcPr marL="228600" marR="9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Arial" pitchFamily="34" charset="0"/>
                          <a:cs typeface="Arial" pitchFamily="34" charset="0"/>
                        </a:rPr>
                        <a:t>Pending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anose="020B0604020202020204" pitchFamily="34" charset="0"/>
                        <a:buNone/>
                      </a:pPr>
                      <a:r>
                        <a:rPr lang="en-ZA" sz="1400" dirty="0" smtClean="0">
                          <a:latin typeface="Arial" pitchFamily="34" charset="0"/>
                          <a:cs typeface="Arial" pitchFamily="34" charset="0"/>
                        </a:rPr>
                        <a:t>n/a</a:t>
                      </a:r>
                    </a:p>
                  </a:txBody>
                  <a:tcPr marL="99059" marR="99059" marT="45695" marB="45695"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400" b="0" i="0" u="none" strike="noStrike" dirty="0" smtClean="0">
                          <a:solidFill>
                            <a:srgbClr val="000000"/>
                          </a:solidFill>
                          <a:effectLst/>
                          <a:latin typeface="Arial" pitchFamily="34" charset="0"/>
                          <a:cs typeface="Arial" pitchFamily="34" charset="0"/>
                        </a:rPr>
                        <a:t>A Public </a:t>
                      </a:r>
                      <a:r>
                        <a:rPr lang="en-US" sz="1400" b="0" i="0" u="none" strike="noStrike" dirty="0">
                          <a:solidFill>
                            <a:srgbClr val="000000"/>
                          </a:solidFill>
                          <a:effectLst/>
                          <a:latin typeface="Arial" pitchFamily="34" charset="0"/>
                          <a:cs typeface="Arial" pitchFamily="34" charset="0"/>
                        </a:rPr>
                        <a:t>member fraudulently registered children of foreigners </a:t>
                      </a:r>
                      <a:r>
                        <a:rPr lang="en-US" sz="1400" b="0" i="0" u="none" strike="noStrike" dirty="0" smtClean="0">
                          <a:solidFill>
                            <a:srgbClr val="000000"/>
                          </a:solidFill>
                          <a:effectLst/>
                          <a:latin typeface="Arial" pitchFamily="34" charset="0"/>
                          <a:cs typeface="Arial" pitchFamily="34" charset="0"/>
                        </a:rPr>
                        <a:t>in</a:t>
                      </a:r>
                      <a:r>
                        <a:rPr lang="en-US" sz="1400" b="0" i="0" u="none" strike="noStrike" baseline="0" dirty="0" smtClean="0">
                          <a:solidFill>
                            <a:srgbClr val="000000"/>
                          </a:solidFill>
                          <a:effectLst/>
                          <a:latin typeface="Arial" pitchFamily="34" charset="0"/>
                          <a:cs typeface="Arial" pitchFamily="34" charset="0"/>
                        </a:rPr>
                        <a:t> order to </a:t>
                      </a:r>
                      <a:r>
                        <a:rPr lang="en-US" sz="1400" b="0" i="0" u="none" strike="noStrike" dirty="0" smtClean="0">
                          <a:solidFill>
                            <a:srgbClr val="000000"/>
                          </a:solidFill>
                          <a:effectLst/>
                          <a:latin typeface="Arial" pitchFamily="34" charset="0"/>
                          <a:cs typeface="Arial" pitchFamily="34" charset="0"/>
                        </a:rPr>
                        <a:t>receive SASSA grants</a:t>
                      </a:r>
                      <a:endParaRPr lang="en-US" sz="1400" b="0" i="0" u="none" strike="noStrike" dirty="0">
                        <a:solidFill>
                          <a:srgbClr val="000000"/>
                        </a:solidFill>
                        <a:effectLst/>
                        <a:latin typeface="Arial" pitchFamily="34" charset="0"/>
                        <a:cs typeface="Arial" pitchFamily="34" charset="0"/>
                      </a:endParaRPr>
                    </a:p>
                  </a:txBody>
                  <a:tcPr marL="228600" marR="9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Arial" pitchFamily="34" charset="0"/>
                          <a:cs typeface="Arial" pitchFamily="34" charset="0"/>
                        </a:rPr>
                        <a:t>Pending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anose="020B0604020202020204" pitchFamily="34" charset="0"/>
                        <a:buNone/>
                      </a:pPr>
                      <a:r>
                        <a:rPr lang="en-ZA" sz="1400" dirty="0" smtClean="0">
                          <a:latin typeface="Arial" pitchFamily="34" charset="0"/>
                          <a:cs typeface="Arial" pitchFamily="34" charset="0"/>
                        </a:rPr>
                        <a:t>n/a</a:t>
                      </a:r>
                    </a:p>
                  </a:txBody>
                  <a:tcPr marL="99059" marR="99059" marT="45695" marB="45695"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400" b="0" i="0" u="none" strike="noStrike" dirty="0" smtClean="0">
                          <a:solidFill>
                            <a:srgbClr val="000000"/>
                          </a:solidFill>
                          <a:effectLst/>
                          <a:latin typeface="Arial" pitchFamily="34" charset="0"/>
                          <a:cs typeface="Arial" pitchFamily="34" charset="0"/>
                        </a:rPr>
                        <a:t>Fraudulent</a:t>
                      </a:r>
                      <a:r>
                        <a:rPr lang="en-US" sz="1400" b="0" i="0" u="none" strike="noStrike" baseline="0" dirty="0" smtClean="0">
                          <a:solidFill>
                            <a:srgbClr val="000000"/>
                          </a:solidFill>
                          <a:effectLst/>
                          <a:latin typeface="Arial" pitchFamily="34" charset="0"/>
                          <a:cs typeface="Arial" pitchFamily="34" charset="0"/>
                        </a:rPr>
                        <a:t> ID application</a:t>
                      </a:r>
                      <a:endParaRPr lang="en-US" sz="1400" b="0" i="0" u="none" strike="noStrike" dirty="0">
                        <a:solidFill>
                          <a:srgbClr val="000000"/>
                        </a:solidFill>
                        <a:effectLst/>
                        <a:latin typeface="Arial" pitchFamily="34" charset="0"/>
                        <a:cs typeface="Arial" pitchFamily="34" charset="0"/>
                      </a:endParaRPr>
                    </a:p>
                  </a:txBody>
                  <a:tcPr marL="228600" marR="9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Arial" pitchFamily="34" charset="0"/>
                          <a:cs typeface="Arial" pitchFamily="34" charset="0"/>
                        </a:rPr>
                        <a:t>Pending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anose="020B0604020202020204" pitchFamily="34" charset="0"/>
                        <a:buNone/>
                      </a:pPr>
                      <a:r>
                        <a:rPr lang="en-ZA" sz="1400" dirty="0" smtClean="0">
                          <a:latin typeface="Arial" pitchFamily="34" charset="0"/>
                          <a:cs typeface="Arial" pitchFamily="34" charset="0"/>
                        </a:rPr>
                        <a:t>n/a</a:t>
                      </a:r>
                    </a:p>
                  </a:txBody>
                  <a:tcPr marL="99059" marR="99059" marT="45695" marB="45695"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62763">
                <a:tc>
                  <a:txBody>
                    <a:bodyPr/>
                    <a:lstStyle/>
                    <a:p>
                      <a:pPr algn="l" fontAlgn="b"/>
                      <a:r>
                        <a:rPr lang="en-US" sz="1400" b="0" i="0" u="none" strike="noStrike" dirty="0" smtClean="0">
                          <a:solidFill>
                            <a:schemeClr val="tx1"/>
                          </a:solidFill>
                          <a:effectLst/>
                          <a:latin typeface="Arial" pitchFamily="34" charset="0"/>
                          <a:cs typeface="Arial" pitchFamily="34" charset="0"/>
                        </a:rPr>
                        <a:t>Unlawful</a:t>
                      </a:r>
                      <a:r>
                        <a:rPr lang="en-US" sz="1400" b="0" i="0" u="none" strike="noStrike" baseline="0" dirty="0" smtClean="0">
                          <a:solidFill>
                            <a:schemeClr val="tx1"/>
                          </a:solidFill>
                          <a:effectLst/>
                          <a:latin typeface="Arial" pitchFamily="34" charset="0"/>
                          <a:cs typeface="Arial" pitchFamily="34" charset="0"/>
                        </a:rPr>
                        <a:t> issuance of enabling documents</a:t>
                      </a:r>
                      <a:endParaRPr lang="en-US" sz="1400" b="0" i="0" u="none" strike="noStrike" dirty="0">
                        <a:solidFill>
                          <a:schemeClr val="tx1"/>
                        </a:solidFill>
                        <a:effectLst/>
                        <a:latin typeface="Arial" pitchFamily="34" charset="0"/>
                        <a:cs typeface="Arial" pitchFamily="34" charset="0"/>
                      </a:endParaRPr>
                    </a:p>
                  </a:txBody>
                  <a:tcPr marL="228600" marR="9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Arial" pitchFamily="34" charset="0"/>
                          <a:cs typeface="Arial" pitchFamily="34" charset="0"/>
                        </a:rPr>
                        <a:t>Pending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anose="020B0604020202020204" pitchFamily="34" charset="0"/>
                        <a:buNone/>
                      </a:pPr>
                      <a:r>
                        <a:rPr lang="en-ZA" sz="1400" dirty="0" smtClean="0">
                          <a:latin typeface="Arial" pitchFamily="34" charset="0"/>
                          <a:cs typeface="Arial" pitchFamily="34" charset="0"/>
                        </a:rPr>
                        <a:t>n/a</a:t>
                      </a:r>
                    </a:p>
                  </a:txBody>
                  <a:tcPr marL="99059" marR="99059" marT="45695" marB="45695"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59</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994451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25902072"/>
              </p:ext>
            </p:extLst>
          </p:nvPr>
        </p:nvGraphicFramePr>
        <p:xfrm>
          <a:off x="495301" y="685800"/>
          <a:ext cx="9173369" cy="2897156"/>
        </p:xfrm>
        <a:graphic>
          <a:graphicData uri="http://schemas.openxmlformats.org/drawingml/2006/table">
            <a:tbl>
              <a:tblPr/>
              <a:tblGrid>
                <a:gridCol w="2280444"/>
                <a:gridCol w="2208213"/>
                <a:gridCol w="2074069"/>
                <a:gridCol w="2610643"/>
              </a:tblGrid>
              <a:tr h="377412">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District Municipality</a:t>
                      </a:r>
                    </a:p>
                  </a:txBody>
                  <a:tcPr marL="5258" marR="5258" marT="4854"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Local Municipality</a:t>
                      </a:r>
                    </a:p>
                  </a:txBody>
                  <a:tcPr marL="5258" marR="5258" marT="4854"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²m Land mass</a:t>
                      </a:r>
                    </a:p>
                  </a:txBody>
                  <a:tcPr marL="5258" marR="5258" marT="485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Population </a:t>
                      </a:r>
                    </a:p>
                  </a:txBody>
                  <a:tcPr marL="5258" marR="5258" marT="485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14968">
                <a:tc>
                  <a:txBody>
                    <a:bodyPr/>
                    <a:lstStyle/>
                    <a:p>
                      <a:pPr lvl="1" algn="l" fontAlgn="b"/>
                      <a:r>
                        <a:rPr lang="en-US" sz="1400" b="0" i="0" u="none" strike="noStrike" dirty="0" smtClean="0">
                          <a:solidFill>
                            <a:srgbClr val="000000"/>
                          </a:solidFill>
                          <a:effectLst/>
                          <a:latin typeface="Arial"/>
                        </a:rPr>
                        <a:t>Gert Sibande</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1" algn="l" fontAlgn="b"/>
                      <a:r>
                        <a:rPr lang="en-US" sz="1400" b="0" i="0" u="none" strike="noStrike" dirty="0" err="1" smtClean="0">
                          <a:solidFill>
                            <a:srgbClr val="000000"/>
                          </a:solidFill>
                          <a:effectLst/>
                          <a:latin typeface="Arial"/>
                        </a:rPr>
                        <a:t>Msukaligwa</a:t>
                      </a:r>
                      <a:endParaRPr lang="en-US" sz="1400" b="0" i="0" u="none" strike="noStrike" dirty="0">
                        <a:solidFill>
                          <a:srgbClr val="000000"/>
                        </a:solidFill>
                        <a:effectLst/>
                        <a:latin typeface="Arial"/>
                      </a:endParaRP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6,016</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164,608</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968">
                <a:tc>
                  <a:txBody>
                    <a:bodyPr/>
                    <a:lstStyle/>
                    <a:p>
                      <a:pPr lvl="1" algn="l" fontAlgn="b"/>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1" algn="l" fontAlgn="b"/>
                      <a:r>
                        <a:rPr lang="en-US" sz="1400" b="0" i="0" u="none" strike="noStrike" dirty="0" smtClean="0">
                          <a:solidFill>
                            <a:srgbClr val="000000"/>
                          </a:solidFill>
                          <a:effectLst/>
                          <a:latin typeface="Arial"/>
                        </a:rPr>
                        <a:t>Albert Luthuli</a:t>
                      </a:r>
                      <a:endParaRPr lang="en-US" sz="1400" b="0" i="0" u="none" strike="noStrike" dirty="0">
                        <a:solidFill>
                          <a:srgbClr val="000000"/>
                        </a:solidFill>
                        <a:effectLst/>
                        <a:latin typeface="Arial"/>
                      </a:endParaRP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5,559</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187,629</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968">
                <a:tc>
                  <a:txBody>
                    <a:bodyPr/>
                    <a:lstStyle/>
                    <a:p>
                      <a:pPr lvl="1" algn="l" fontAlgn="b"/>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1" algn="l" fontAlgn="b"/>
                      <a:r>
                        <a:rPr lang="en-US" sz="1400" b="0" i="0" u="none" strike="noStrike" dirty="0" err="1" smtClean="0">
                          <a:solidFill>
                            <a:srgbClr val="000000"/>
                          </a:solidFill>
                          <a:effectLst/>
                          <a:latin typeface="Arial"/>
                        </a:rPr>
                        <a:t>Dipaleseng</a:t>
                      </a:r>
                      <a:endParaRPr lang="en-US" sz="1400" b="0" i="0" u="none" strike="noStrike" dirty="0">
                        <a:solidFill>
                          <a:srgbClr val="000000"/>
                        </a:solidFill>
                        <a:effectLst/>
                        <a:latin typeface="Arial"/>
                      </a:endParaRP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2,645</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45,232</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968">
                <a:tc>
                  <a:txBody>
                    <a:bodyPr/>
                    <a:lstStyle/>
                    <a:p>
                      <a:pPr lvl="1" algn="l" fontAlgn="b"/>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1" algn="l" fontAlgn="b"/>
                      <a:r>
                        <a:rPr lang="en-US" sz="1400" b="0" i="0" u="none" strike="noStrike" dirty="0" err="1" smtClean="0">
                          <a:solidFill>
                            <a:srgbClr val="000000"/>
                          </a:solidFill>
                          <a:effectLst/>
                          <a:latin typeface="Arial"/>
                        </a:rPr>
                        <a:t>Goven</a:t>
                      </a:r>
                      <a:r>
                        <a:rPr lang="en-US" sz="1400" b="0" i="0" u="none" strike="noStrike" dirty="0" smtClean="0">
                          <a:solidFill>
                            <a:srgbClr val="000000"/>
                          </a:solidFill>
                          <a:effectLst/>
                          <a:latin typeface="Arial"/>
                        </a:rPr>
                        <a:t> Mbeki</a:t>
                      </a:r>
                      <a:endParaRPr lang="en-US" sz="1400" b="0" i="0" u="none" strike="noStrike" dirty="0">
                        <a:solidFill>
                          <a:srgbClr val="000000"/>
                        </a:solidFill>
                        <a:effectLst/>
                        <a:latin typeface="Arial"/>
                      </a:endParaRP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2,955</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340,091</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968">
                <a:tc>
                  <a:txBody>
                    <a:bodyPr/>
                    <a:lstStyle/>
                    <a:p>
                      <a:pPr lvl="1" algn="l" fontAlgn="b"/>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1" algn="l" fontAlgn="b"/>
                      <a:r>
                        <a:rPr lang="en-US" sz="1400" b="0" i="0" u="none" strike="noStrike" dirty="0" err="1" smtClean="0">
                          <a:solidFill>
                            <a:srgbClr val="000000"/>
                          </a:solidFill>
                          <a:effectLst/>
                          <a:latin typeface="Arial"/>
                        </a:rPr>
                        <a:t>Lekwa</a:t>
                      </a:r>
                      <a:endParaRPr lang="en-US" sz="1400" b="0" i="0" u="none" strike="noStrike" dirty="0">
                        <a:solidFill>
                          <a:srgbClr val="000000"/>
                        </a:solidFill>
                        <a:effectLst/>
                        <a:latin typeface="Arial"/>
                      </a:endParaRP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4,557</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123,419</a:t>
                      </a: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968">
                <a:tc>
                  <a:txBody>
                    <a:bodyPr/>
                    <a:lstStyle/>
                    <a:p>
                      <a:pPr lvl="1" algn="l" fontAlgn="b"/>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1" algn="l" fontAlgn="b"/>
                      <a:r>
                        <a:rPr lang="en-US" sz="1400" b="0" i="0" u="none" strike="noStrike" dirty="0" err="1" smtClean="0">
                          <a:solidFill>
                            <a:srgbClr val="000000"/>
                          </a:solidFill>
                          <a:effectLst/>
                          <a:latin typeface="Arial"/>
                        </a:rPr>
                        <a:t>Mkhondo</a:t>
                      </a:r>
                      <a:endParaRPr lang="en-US" sz="1400" b="0" i="0" u="none" strike="noStrike" dirty="0">
                        <a:solidFill>
                          <a:srgbClr val="000000"/>
                        </a:solidFill>
                        <a:effectLst/>
                        <a:latin typeface="Arial"/>
                      </a:endParaRP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4,882</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189,036</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968">
                <a:tc>
                  <a:txBody>
                    <a:bodyPr/>
                    <a:lstStyle/>
                    <a:p>
                      <a:pPr lvl="1" algn="ctr" fontAlgn="b"/>
                      <a:endParaRPr lang="en-US" sz="1400" b="1"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lvl="1" algn="l" fontAlgn="b"/>
                      <a:r>
                        <a:rPr lang="en-US" sz="1400" b="0" i="0" u="none" strike="noStrike" dirty="0" err="1" smtClean="0">
                          <a:solidFill>
                            <a:srgbClr val="000000"/>
                          </a:solidFill>
                          <a:effectLst/>
                          <a:latin typeface="Arial"/>
                        </a:rPr>
                        <a:t>Pixley</a:t>
                      </a:r>
                      <a:r>
                        <a:rPr lang="en-US" sz="1400" b="0" i="0" u="none" strike="noStrike" dirty="0" smtClean="0">
                          <a:solidFill>
                            <a:srgbClr val="000000"/>
                          </a:solidFill>
                          <a:effectLst/>
                          <a:latin typeface="Arial"/>
                        </a:rPr>
                        <a:t> </a:t>
                      </a:r>
                      <a:r>
                        <a:rPr lang="en-US" sz="1400" b="0" i="0" u="none" strike="noStrike" dirty="0" err="1" smtClean="0">
                          <a:solidFill>
                            <a:srgbClr val="000000"/>
                          </a:solidFill>
                          <a:effectLst/>
                          <a:latin typeface="Arial"/>
                        </a:rPr>
                        <a:t>Ka</a:t>
                      </a:r>
                      <a:r>
                        <a:rPr lang="en-US" sz="1400" b="0" i="0" u="none" strike="noStrike" dirty="0" smtClean="0">
                          <a:solidFill>
                            <a:srgbClr val="000000"/>
                          </a:solidFill>
                          <a:effectLst/>
                          <a:latin typeface="Arial"/>
                        </a:rPr>
                        <a:t> </a:t>
                      </a:r>
                      <a:r>
                        <a:rPr lang="en-US" sz="1400" b="0" i="0" u="none" strike="noStrike" dirty="0" err="1" smtClean="0">
                          <a:solidFill>
                            <a:srgbClr val="000000"/>
                          </a:solidFill>
                          <a:effectLst/>
                          <a:latin typeface="Arial"/>
                        </a:rPr>
                        <a:t>Seme</a:t>
                      </a:r>
                      <a:endParaRPr lang="en-US" sz="1400" b="0" i="0" u="none" strike="noStrike" dirty="0">
                        <a:solidFill>
                          <a:srgbClr val="000000"/>
                        </a:solidFill>
                        <a:effectLst/>
                        <a:latin typeface="Arial"/>
                      </a:endParaRP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5,227</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0" i="0" u="none" strike="noStrike" dirty="0" smtClean="0">
                          <a:solidFill>
                            <a:srgbClr val="000000"/>
                          </a:solidFill>
                          <a:effectLst/>
                          <a:latin typeface="Arial"/>
                        </a:rPr>
                        <a:t>85,395</a:t>
                      </a:r>
                      <a:endParaRPr lang="en-US" sz="1400" b="0"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314968">
                <a:tc>
                  <a:txBody>
                    <a:bodyPr/>
                    <a:lstStyle/>
                    <a:p>
                      <a:pPr lvl="1" algn="l" fontAlgn="b"/>
                      <a:r>
                        <a:rPr lang="en-US" sz="1400" b="1" i="0" u="none" strike="noStrike" dirty="0" smtClean="0">
                          <a:solidFill>
                            <a:srgbClr val="000000"/>
                          </a:solidFill>
                          <a:effectLst/>
                          <a:latin typeface="Arial"/>
                        </a:rPr>
                        <a:t>Sub Total</a:t>
                      </a:r>
                      <a:endParaRPr lang="en-US" sz="1400" b="1" i="0" u="none" strike="noStrike" dirty="0">
                        <a:solidFill>
                          <a:srgbClr val="000000"/>
                        </a:solidFill>
                        <a:effectLst/>
                        <a:latin typeface="Arial"/>
                      </a:endParaRPr>
                    </a:p>
                  </a:txBody>
                  <a:tcPr marL="10318" marR="10318" marT="9528"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lvl="1" algn="l" fontAlgn="b"/>
                      <a:r>
                        <a:rPr lang="en-US" sz="1400" b="1" i="0" u="none" strike="noStrike" dirty="0" smtClean="0">
                          <a:solidFill>
                            <a:srgbClr val="000000"/>
                          </a:solidFill>
                          <a:effectLst/>
                          <a:latin typeface="Arial"/>
                        </a:rPr>
                        <a:t>           7</a:t>
                      </a:r>
                      <a:endParaRPr lang="en-US" sz="1400" b="1" i="0" u="none" strike="noStrike" dirty="0">
                        <a:solidFill>
                          <a:srgbClr val="000000"/>
                        </a:solidFill>
                        <a:effectLst/>
                        <a:latin typeface="Arial"/>
                      </a:endParaRPr>
                    </a:p>
                  </a:txBody>
                  <a:tcPr marL="10318" marR="10318" marT="9528"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a:rPr>
                        <a:t>31,841</a:t>
                      </a:r>
                    </a:p>
                  </a:txBody>
                  <a:tcPr marL="10318" marR="10318"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400" b="1" i="0" u="none" strike="noStrike" dirty="0">
                          <a:solidFill>
                            <a:srgbClr val="000000"/>
                          </a:solidFill>
                          <a:effectLst/>
                          <a:latin typeface="Arial"/>
                        </a:rPr>
                        <a:t>1,135,410</a:t>
                      </a:r>
                    </a:p>
                  </a:txBody>
                  <a:tcPr marL="10318" marR="10318"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5" name="Title 1"/>
          <p:cNvSpPr>
            <a:spLocks noGrp="1"/>
          </p:cNvSpPr>
          <p:nvPr>
            <p:ph type="title"/>
          </p:nvPr>
        </p:nvSpPr>
        <p:spPr>
          <a:xfrm>
            <a:off x="495300" y="152400"/>
            <a:ext cx="8915400" cy="533400"/>
          </a:xfrm>
        </p:spPr>
        <p:txBody>
          <a:bodyPr>
            <a:normAutofit fontScale="90000"/>
          </a:bodyPr>
          <a:lstStyle/>
          <a:p>
            <a:r>
              <a:rPr lang="en-US" sz="2000" b="1" dirty="0" smtClean="0">
                <a:solidFill>
                  <a:prstClr val="black"/>
                </a:solidFill>
                <a:latin typeface="Arial" panose="020B0604020202020204" pitchFamily="34" charset="0"/>
                <a:cs typeface="Arial" panose="020B0604020202020204" pitchFamily="34" charset="0"/>
              </a:rPr>
              <a:t>PROVINCIAL DEMOGRAPHICS </a:t>
            </a:r>
            <a:r>
              <a:rPr lang="en-US" sz="2000" b="1" dirty="0">
                <a:solidFill>
                  <a:prstClr val="black"/>
                </a:solidFill>
                <a:latin typeface="Arial" panose="020B0604020202020204" pitchFamily="34" charset="0"/>
                <a:cs typeface="Arial" panose="020B0604020202020204" pitchFamily="34" charset="0"/>
              </a:rPr>
              <a:t>AS PER MID YEAR REVIEW 2016 </a:t>
            </a:r>
            <a:r>
              <a:rPr lang="en-US" sz="2000" b="1" i="1" dirty="0" smtClean="0">
                <a:solidFill>
                  <a:prstClr val="black"/>
                </a:solidFill>
                <a:latin typeface="Arial" panose="020B0604020202020204" pitchFamily="34" charset="0"/>
                <a:cs typeface="Arial" panose="020B0604020202020204" pitchFamily="34" charset="0"/>
              </a:rPr>
              <a:t>continue </a:t>
            </a:r>
            <a:r>
              <a:rPr lang="en-US" sz="2000" b="1" dirty="0" smtClean="0">
                <a:solidFill>
                  <a:prstClr val="black"/>
                </a:solidFill>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96158061"/>
              </p:ext>
            </p:extLst>
          </p:nvPr>
        </p:nvGraphicFramePr>
        <p:xfrm>
          <a:off x="495299" y="4047118"/>
          <a:ext cx="9133817" cy="1828800"/>
        </p:xfrm>
        <a:graphic>
          <a:graphicData uri="http://schemas.openxmlformats.org/drawingml/2006/table">
            <a:tbl>
              <a:tblPr/>
              <a:tblGrid>
                <a:gridCol w="2310313"/>
                <a:gridCol w="2162173"/>
                <a:gridCol w="2142699"/>
                <a:gridCol w="2518632"/>
              </a:tblGrid>
              <a:tr h="36576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District Municipality</a:t>
                      </a:r>
                    </a:p>
                  </a:txBody>
                  <a:tcPr marL="5258" marR="5258" marT="4853"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²m Land mass</a:t>
                      </a:r>
                    </a:p>
                  </a:txBody>
                  <a:tcPr marL="5258" marR="5258" marT="4854"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Population </a:t>
                      </a:r>
                    </a:p>
                  </a:txBody>
                  <a:tcPr marL="5258" marR="5258" marT="485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ZA" sz="1400" b="1" i="0" u="none" strike="noStrike" cap="none" normalizeH="0" baseline="0" dirty="0" smtClean="0">
                          <a:ln>
                            <a:noFill/>
                          </a:ln>
                          <a:solidFill>
                            <a:srgbClr val="000000"/>
                          </a:solidFill>
                          <a:effectLst/>
                          <a:latin typeface="Arial" charset="0"/>
                          <a:cs typeface="Arial" charset="0"/>
                        </a:rPr>
                        <a:t>Comment</a:t>
                      </a:r>
                    </a:p>
                  </a:txBody>
                  <a:tcPr marL="5258" marR="5258" marT="485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6576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1" algn="l" fontAlgn="b"/>
                      <a:r>
                        <a:rPr lang="en-US" sz="1400" b="0" i="0" u="none" strike="noStrike" dirty="0" smtClean="0">
                          <a:solidFill>
                            <a:srgbClr val="000000"/>
                          </a:solidFill>
                          <a:effectLst/>
                          <a:latin typeface="Arial" pitchFamily="34" charset="0"/>
                          <a:cs typeface="Arial" pitchFamily="34" charset="0"/>
                        </a:rPr>
                        <a:t>Ehlanzeni</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27,896</a:t>
                      </a:r>
                    </a:p>
                  </a:txBody>
                  <a:tcPr marL="10318" marR="10318" marT="9526"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1,754,931</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b"/>
                      <a:r>
                        <a:rPr lang="en-US" sz="1400" b="0" i="0" u="none" strike="noStrike" dirty="0" smtClean="0">
                          <a:solidFill>
                            <a:srgbClr val="000000"/>
                          </a:solidFill>
                          <a:effectLst/>
                          <a:latin typeface="Arial" pitchFamily="34" charset="0"/>
                          <a:cs typeface="Arial" pitchFamily="34" charset="0"/>
                        </a:rPr>
                        <a:t>Largest population </a:t>
                      </a:r>
                      <a:endParaRPr lang="en-US" sz="1400" b="0" i="0" u="none" strike="noStrike" dirty="0">
                        <a:solidFill>
                          <a:srgbClr val="000000"/>
                        </a:solidFill>
                        <a:effectLst/>
                        <a:latin typeface="Arial" pitchFamily="34" charset="0"/>
                        <a:cs typeface="Arial" pitchFamily="34" charset="0"/>
                      </a:endParaRPr>
                    </a:p>
                  </a:txBody>
                  <a:tcPr marL="247650" marR="2476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576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1" algn="l" fontAlgn="b"/>
                      <a:r>
                        <a:rPr lang="en-US" sz="1400" b="0" i="0" u="none" strike="noStrike" dirty="0" smtClean="0">
                          <a:solidFill>
                            <a:srgbClr val="000000"/>
                          </a:solidFill>
                          <a:effectLst/>
                          <a:latin typeface="Arial" pitchFamily="34" charset="0"/>
                          <a:cs typeface="Arial" pitchFamily="34" charset="0"/>
                        </a:rPr>
                        <a:t>Nkangala</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00"/>
                          </a:solidFill>
                          <a:effectLst/>
                          <a:latin typeface="Arial" pitchFamily="34" charset="0"/>
                          <a:cs typeface="Arial" pitchFamily="34" charset="0"/>
                        </a:rPr>
                        <a:t>16,758</a:t>
                      </a:r>
                    </a:p>
                  </a:txBody>
                  <a:tcPr marL="10318" marR="10318" marT="9526"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1,445,624</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b"/>
                      <a:endParaRPr lang="en-US" sz="1400" b="0" i="0" u="none" strike="noStrike" dirty="0">
                        <a:solidFill>
                          <a:srgbClr val="000000"/>
                        </a:solidFill>
                        <a:effectLst/>
                        <a:latin typeface="Arial" pitchFamily="34" charset="0"/>
                        <a:cs typeface="Arial" pitchFamily="34" charset="0"/>
                      </a:endParaRPr>
                    </a:p>
                  </a:txBody>
                  <a:tcPr marL="247650" marR="2476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576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1" algn="l" fontAlgn="b"/>
                      <a:r>
                        <a:rPr lang="en-US" sz="1400" b="0" i="0" u="none" strike="noStrike" dirty="0" smtClean="0">
                          <a:solidFill>
                            <a:srgbClr val="000000"/>
                          </a:solidFill>
                          <a:effectLst/>
                          <a:latin typeface="Arial" pitchFamily="34" charset="0"/>
                          <a:cs typeface="Arial" pitchFamily="34" charset="0"/>
                        </a:rPr>
                        <a:t>Gert Sibande</a:t>
                      </a:r>
                      <a:endParaRPr lang="en-US" sz="1400" b="0"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31,841</a:t>
                      </a:r>
                    </a:p>
                  </a:txBody>
                  <a:tcPr marL="10318" marR="10318" marT="9527"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Arial" pitchFamily="34" charset="0"/>
                          <a:cs typeface="Arial" pitchFamily="34" charset="0"/>
                        </a:rPr>
                        <a:t>1,135,409</a:t>
                      </a:r>
                    </a:p>
                  </a:txBody>
                  <a:tcPr marL="10318" marR="10318" marT="952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b"/>
                      <a:r>
                        <a:rPr lang="en-US" sz="1400" b="0" i="0" u="none" strike="noStrike" dirty="0" smtClean="0">
                          <a:solidFill>
                            <a:schemeClr val="tx1"/>
                          </a:solidFill>
                          <a:effectLst/>
                          <a:latin typeface="Arial" pitchFamily="34" charset="0"/>
                          <a:cs typeface="Arial" pitchFamily="34" charset="0"/>
                        </a:rPr>
                        <a:t>Largest</a:t>
                      </a:r>
                      <a:r>
                        <a:rPr lang="en-US" sz="1400" b="0" i="0" u="none" strike="noStrike" baseline="0" dirty="0" smtClean="0">
                          <a:solidFill>
                            <a:schemeClr val="tx1"/>
                          </a:solidFill>
                          <a:effectLst/>
                          <a:latin typeface="Arial" pitchFamily="34" charset="0"/>
                          <a:cs typeface="Arial" pitchFamily="34" charset="0"/>
                        </a:rPr>
                        <a:t> land mass</a:t>
                      </a:r>
                      <a:endParaRPr lang="en-US" sz="1400" b="0" i="0" u="none" strike="noStrike" dirty="0">
                        <a:solidFill>
                          <a:schemeClr val="tx1"/>
                        </a:solidFill>
                        <a:effectLst/>
                        <a:latin typeface="Arial" pitchFamily="34" charset="0"/>
                        <a:cs typeface="Arial" pitchFamily="34" charset="0"/>
                      </a:endParaRPr>
                    </a:p>
                  </a:txBody>
                  <a:tcPr marL="247650" marR="24765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r>
              <a:tr h="36576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1" algn="l" fontAlgn="b"/>
                      <a:r>
                        <a:rPr lang="en-US" sz="1400" b="1" i="0" u="none" strike="noStrike" dirty="0" smtClean="0">
                          <a:solidFill>
                            <a:srgbClr val="000000"/>
                          </a:solidFill>
                          <a:effectLst/>
                          <a:latin typeface="Arial" pitchFamily="34" charset="0"/>
                          <a:cs typeface="Arial" pitchFamily="34" charset="0"/>
                        </a:rPr>
                        <a:t>Provincial Total</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400" b="1" i="0" u="none" strike="noStrike" dirty="0">
                          <a:solidFill>
                            <a:srgbClr val="000000"/>
                          </a:solidFill>
                          <a:effectLst/>
                          <a:latin typeface="Arial" pitchFamily="34" charset="0"/>
                          <a:cs typeface="Arial" pitchFamily="34" charset="0"/>
                        </a:rPr>
                        <a:t>76,495</a:t>
                      </a:r>
                    </a:p>
                  </a:txBody>
                  <a:tcPr marL="10318" marR="10318"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400" b="1" i="0" u="none" strike="noStrike" dirty="0">
                          <a:solidFill>
                            <a:srgbClr val="000000"/>
                          </a:solidFill>
                          <a:effectLst/>
                          <a:latin typeface="Arial" pitchFamily="34" charset="0"/>
                          <a:cs typeface="Arial" pitchFamily="34" charset="0"/>
                        </a:rPr>
                        <a:t>4,335,964</a:t>
                      </a: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fontAlgn="b"/>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7" name="TextBox 6"/>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4475380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14300"/>
            <a:ext cx="8915400" cy="228600"/>
          </a:xfrm>
        </p:spPr>
        <p:txBody>
          <a:bodyPr>
            <a:noAutofit/>
          </a:bodyPr>
          <a:lstStyle/>
          <a:p>
            <a:r>
              <a:rPr lang="en-US" sz="2000" b="1" dirty="0" smtClean="0">
                <a:latin typeface="Arial" panose="020B0604020202020204" pitchFamily="34" charset="0"/>
                <a:cs typeface="Arial" panose="020B0604020202020204" pitchFamily="34" charset="0"/>
              </a:rPr>
              <a:t>SECURITY SERVICES </a:t>
            </a:r>
            <a:r>
              <a:rPr lang="en-US" sz="1200" b="1" dirty="0" smtClean="0">
                <a:latin typeface="Arial" panose="020B0604020202020204" pitchFamily="34" charset="0"/>
                <a:cs typeface="Arial" panose="020B0604020202020204" pitchFamily="34" charset="0"/>
              </a:rPr>
              <a:t>(as at 31 June 2017)</a:t>
            </a:r>
            <a:endParaRPr lang="en-US" sz="2000" b="1" dirty="0" smtClean="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713389297"/>
              </p:ext>
            </p:extLst>
          </p:nvPr>
        </p:nvGraphicFramePr>
        <p:xfrm>
          <a:off x="330201" y="365646"/>
          <a:ext cx="9427899" cy="5775796"/>
        </p:xfrm>
        <a:graphic>
          <a:graphicData uri="http://schemas.openxmlformats.org/drawingml/2006/table">
            <a:tbl>
              <a:tblPr firstRow="1" bandRow="1"/>
              <a:tblGrid>
                <a:gridCol w="1238250"/>
                <a:gridCol w="945012"/>
                <a:gridCol w="1005385"/>
                <a:gridCol w="780197"/>
                <a:gridCol w="1304498"/>
                <a:gridCol w="1611573"/>
                <a:gridCol w="2542984"/>
              </a:tblGrid>
              <a:tr h="158199">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Office</a:t>
                      </a:r>
                    </a:p>
                  </a:txBody>
                  <a:tcPr marL="99058" marR="99058" marT="45718" marB="45718"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Cash in Transit services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(Yes / No)</a:t>
                      </a:r>
                    </a:p>
                  </a:txBody>
                  <a:tcPr marL="99058" marR="99058" marT="45718" marB="45718"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Frequency of collection</a:t>
                      </a: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latin typeface="Arial" pitchFamily="34" charset="0"/>
                          <a:cs typeface="Arial" pitchFamily="34" charset="0"/>
                        </a:rPr>
                        <a:t>Alarm system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latin typeface="Arial" pitchFamily="34" charset="0"/>
                          <a:cs typeface="Arial" pitchFamily="34" charset="0"/>
                        </a:rPr>
                        <a:t>(Y / N)</a:t>
                      </a: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latin typeface="Arial" pitchFamily="34" charset="0"/>
                          <a:cs typeface="Arial" pitchFamily="34" charset="0"/>
                        </a:rPr>
                        <a:t>Security guard</a:t>
                      </a:r>
                      <a:r>
                        <a:rPr lang="en-US" sz="1100" b="1" baseline="0" dirty="0" smtClean="0">
                          <a:solidFill>
                            <a:schemeClr val="tx1"/>
                          </a:solidFill>
                          <a:latin typeface="Arial" pitchFamily="34" charset="0"/>
                          <a:cs typeface="Arial" pitchFamily="34" charset="0"/>
                        </a:rPr>
                        <a:t> structure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tx1"/>
                          </a:solidFill>
                          <a:latin typeface="Arial" pitchFamily="34" charset="0"/>
                          <a:cs typeface="Arial" pitchFamily="34" charset="0"/>
                        </a:rPr>
                        <a:t>(how many day and how many nights)</a:t>
                      </a:r>
                      <a:endParaRPr lang="en-US" sz="1100" b="1" dirty="0" smtClean="0">
                        <a:solidFill>
                          <a:schemeClr val="tx1"/>
                        </a:solidFill>
                        <a:latin typeface="Arial" pitchFamily="34" charset="0"/>
                        <a:cs typeface="Arial" pitchFamily="34" charset="0"/>
                      </a:endParaRP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dirty="0" smtClean="0">
                          <a:solidFill>
                            <a:schemeClr val="tx1"/>
                          </a:solidFill>
                          <a:latin typeface="Arial" pitchFamily="34" charset="0"/>
                          <a:cs typeface="Arial" pitchFamily="34" charset="0"/>
                        </a:rPr>
                        <a:t>Security Equipment</a:t>
                      </a: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ZA"/>
                    </a:p>
                  </a:txBody>
                  <a:tcPr/>
                </a:tc>
              </a:tr>
              <a:tr h="204732">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US"/>
                    </a:p>
                  </a:txBody>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000" b="1" dirty="0" smtClean="0">
                          <a:solidFill>
                            <a:schemeClr val="tx1"/>
                          </a:solidFill>
                          <a:latin typeface="Arial" pitchFamily="34" charset="0"/>
                          <a:cs typeface="Arial" pitchFamily="34" charset="0"/>
                        </a:rPr>
                        <a:t>Are</a:t>
                      </a:r>
                      <a:r>
                        <a:rPr lang="en-US" sz="1000" b="1" baseline="0" dirty="0" smtClean="0">
                          <a:solidFill>
                            <a:schemeClr val="tx1"/>
                          </a:solidFill>
                          <a:latin typeface="Arial" pitchFamily="34" charset="0"/>
                          <a:cs typeface="Arial" pitchFamily="34" charset="0"/>
                        </a:rPr>
                        <a:t> there any other security equipment in the offices? If there is please indicate what it is</a:t>
                      </a:r>
                      <a:endParaRPr lang="en-US" sz="1000" b="1" dirty="0">
                        <a:solidFill>
                          <a:schemeClr val="tx1"/>
                        </a:solidFill>
                        <a:latin typeface="Arial" pitchFamily="34" charset="0"/>
                        <a:cs typeface="Arial" pitchFamily="34" charset="0"/>
                      </a:endParaRP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000" b="1" dirty="0" smtClean="0">
                          <a:solidFill>
                            <a:schemeClr val="tx1"/>
                          </a:solidFill>
                          <a:latin typeface="Arial" pitchFamily="34" charset="0"/>
                          <a:cs typeface="Arial" pitchFamily="34" charset="0"/>
                        </a:rPr>
                        <a:t>Status of the equipment</a:t>
                      </a: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90652">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Nelspruit</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Yes </a:t>
                      </a: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5 x weekly</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US" sz="1200" dirty="0" smtClean="0">
                          <a:latin typeface="Arial" pitchFamily="34" charset="0"/>
                          <a:cs typeface="Arial" pitchFamily="34" charset="0"/>
                        </a:rPr>
                        <a:t>No</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indent="0">
                        <a:buFont typeface="Arial" pitchFamily="34" charset="0"/>
                        <a:buNone/>
                      </a:pPr>
                      <a:r>
                        <a:rPr lang="en-US" sz="1200" dirty="0" smtClean="0">
                          <a:solidFill>
                            <a:schemeClr val="tx1"/>
                          </a:solidFill>
                          <a:latin typeface="Arial" pitchFamily="34" charset="0"/>
                          <a:cs typeface="Arial" pitchFamily="34" charset="0"/>
                        </a:rPr>
                        <a:t>3 days/1 night</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indent="0">
                        <a:buFont typeface="Arial" pitchFamily="34" charset="0"/>
                        <a:buNone/>
                      </a:pPr>
                      <a:r>
                        <a:rPr lang="en-US" sz="1200" dirty="0" smtClean="0">
                          <a:latin typeface="Arial" pitchFamily="34" charset="0"/>
                          <a:cs typeface="Arial" pitchFamily="34" charset="0"/>
                        </a:rPr>
                        <a:t>CCTV</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Not functioning</a:t>
                      </a:r>
                      <a:r>
                        <a:rPr lang="en-US" sz="1200" baseline="0" dirty="0" smtClean="0">
                          <a:solidFill>
                            <a:schemeClr val="tx1"/>
                          </a:solidFill>
                          <a:latin typeface="Arial" pitchFamily="34" charset="0"/>
                          <a:cs typeface="Arial" pitchFamily="34" charset="0"/>
                        </a:rPr>
                        <a:t> neither control room</a:t>
                      </a:r>
                      <a:endParaRPr lang="en-US" sz="1200" dirty="0" smtClean="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30586">
                <a:tc>
                  <a:txBody>
                    <a:bodyPr/>
                    <a:lstStyle/>
                    <a:p>
                      <a:r>
                        <a:rPr lang="en-US" sz="1200" dirty="0" smtClean="0">
                          <a:latin typeface="Arial" pitchFamily="34" charset="0"/>
                          <a:cs typeface="Arial" pitchFamily="34" charset="0"/>
                        </a:rPr>
                        <a:t>Barberton</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Yes</a:t>
                      </a:r>
                      <a:endParaRPr lang="en-US" sz="120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smtClean="0">
                          <a:latin typeface="Arial" pitchFamily="34" charset="0"/>
                          <a:cs typeface="Arial" pitchFamily="34" charset="0"/>
                        </a:rPr>
                        <a:t>5 x weekly</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No</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smtClean="0">
                          <a:solidFill>
                            <a:schemeClr val="tx1"/>
                          </a:solidFill>
                          <a:latin typeface="Arial" pitchFamily="34" charset="0"/>
                          <a:cs typeface="Arial" pitchFamily="34" charset="0"/>
                        </a:rPr>
                        <a:t>2 days/2 nights</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smtClean="0">
                          <a:latin typeface="Arial" pitchFamily="34" charset="0"/>
                          <a:cs typeface="Arial" pitchFamily="34" charset="0"/>
                        </a:rPr>
                        <a:t>CCTV, Walkthrough detector/x-ray</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smtClean="0">
                          <a:solidFill>
                            <a:schemeClr val="tx1"/>
                          </a:solidFill>
                          <a:latin typeface="Arial" pitchFamily="34" charset="0"/>
                          <a:cs typeface="Arial" pitchFamily="34" charset="0"/>
                        </a:rPr>
                        <a:t>50% cameras are functioning,</a:t>
                      </a:r>
                      <a:r>
                        <a:rPr lang="en-US" sz="1200" baseline="0" dirty="0" smtClean="0">
                          <a:solidFill>
                            <a:schemeClr val="tx1"/>
                          </a:solidFill>
                          <a:latin typeface="Arial" pitchFamily="34" charset="0"/>
                          <a:cs typeface="Arial" pitchFamily="34" charset="0"/>
                        </a:rPr>
                        <a:t> walkthrough  detector and x-ray machine not functioning</a:t>
                      </a:r>
                      <a:endParaRPr lang="en-US" sz="1200" dirty="0" smtClean="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30586">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err="1" smtClean="0">
                          <a:latin typeface="Arial" pitchFamily="34" charset="0"/>
                          <a:cs typeface="Arial" pitchFamily="34" charset="0"/>
                        </a:rPr>
                        <a:t>Hazyview</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dirty="0" smtClean="0">
                          <a:latin typeface="Arial" pitchFamily="34" charset="0"/>
                          <a:cs typeface="Arial" pitchFamily="34" charset="0"/>
                        </a:rPr>
                        <a:t>Yes</a:t>
                      </a:r>
                      <a:endParaRPr lang="en-US" sz="120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5 x weekly</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No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1 day/2 nights</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None</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30586">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err="1" smtClean="0">
                          <a:latin typeface="Arial" pitchFamily="34" charset="0"/>
                          <a:cs typeface="Arial" pitchFamily="34" charset="0"/>
                        </a:rPr>
                        <a:t>Komatipoort</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dirty="0" smtClean="0">
                          <a:latin typeface="Arial" pitchFamily="34" charset="0"/>
                          <a:cs typeface="Arial" pitchFamily="34" charset="0"/>
                        </a:rPr>
                        <a:t>Yes </a:t>
                      </a:r>
                      <a:endParaRPr lang="en-US" sz="120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5 x weekly</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No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1 day/2 nights</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None</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675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err="1" smtClean="0">
                          <a:latin typeface="Arial" pitchFamily="34" charset="0"/>
                          <a:cs typeface="Arial" pitchFamily="34" charset="0"/>
                        </a:rPr>
                        <a:t>Mashishing</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baseline="0" dirty="0" smtClean="0">
                          <a:latin typeface="Arial" pitchFamily="34" charset="0"/>
                          <a:cs typeface="Arial" pitchFamily="34" charset="0"/>
                        </a:rPr>
                        <a:t>Yes </a:t>
                      </a: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5 x weekly</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No </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1 day/2 nights</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CCTV</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Needs</a:t>
                      </a:r>
                      <a:r>
                        <a:rPr lang="en-US" sz="1200" baseline="0" dirty="0" smtClean="0">
                          <a:solidFill>
                            <a:schemeClr val="tx1"/>
                          </a:solidFill>
                          <a:latin typeface="Arial" pitchFamily="34" charset="0"/>
                          <a:cs typeface="Arial" pitchFamily="34" charset="0"/>
                        </a:rPr>
                        <a:t> major service</a:t>
                      </a:r>
                      <a:endParaRPr lang="en-US" sz="1200" dirty="0" smtClean="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67501">
                <a:tc>
                  <a:txBody>
                    <a:bodyPr/>
                    <a:lstStyle/>
                    <a:p>
                      <a:r>
                        <a:rPr lang="en-US" sz="1200" dirty="0" err="1" smtClean="0">
                          <a:solidFill>
                            <a:schemeClr val="tx1"/>
                          </a:solidFill>
                          <a:latin typeface="Arial" pitchFamily="34" charset="0"/>
                          <a:cs typeface="Arial" pitchFamily="34" charset="0"/>
                        </a:rPr>
                        <a:t>Sabie</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dirty="0" smtClean="0">
                          <a:solidFill>
                            <a:schemeClr val="tx1"/>
                          </a:solidFill>
                          <a:latin typeface="Arial" pitchFamily="34" charset="0"/>
                          <a:cs typeface="Arial" pitchFamily="34" charset="0"/>
                        </a:rPr>
                        <a:t>No </a:t>
                      </a:r>
                      <a:endParaRPr lang="en-US" sz="1200" dirty="0">
                        <a:solidFill>
                          <a:schemeClr val="tx1"/>
                        </a:solidFill>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n/a</a:t>
                      </a:r>
                      <a:r>
                        <a:rPr lang="en-US" sz="1200" baseline="0" dirty="0" smtClean="0">
                          <a:solidFill>
                            <a:schemeClr val="tx1"/>
                          </a:solidFill>
                          <a:latin typeface="Arial" pitchFamily="34" charset="0"/>
                          <a:cs typeface="Arial" pitchFamily="34" charset="0"/>
                        </a:rPr>
                        <a:t> </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No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1 day/1 night</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None</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200" b="0" dirty="0" err="1" smtClean="0">
                          <a:latin typeface="Arial" pitchFamily="34" charset="0"/>
                          <a:cs typeface="Arial" pitchFamily="34" charset="0"/>
                        </a:rPr>
                        <a:t>Mapulaneng</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b="0" dirty="0" smtClean="0">
                          <a:latin typeface="Arial" pitchFamily="34" charset="0"/>
                          <a:cs typeface="Arial" pitchFamily="34" charset="0"/>
                        </a:rPr>
                        <a:t>Yes </a:t>
                      </a:r>
                      <a:endParaRPr lang="en-US" sz="1200" b="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200" b="0" dirty="0" smtClean="0">
                          <a:latin typeface="Arial" pitchFamily="34" charset="0"/>
                          <a:cs typeface="Arial" pitchFamily="34" charset="0"/>
                        </a:rPr>
                        <a:t>5 x weekly</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200" b="0" dirty="0" smtClean="0">
                          <a:solidFill>
                            <a:schemeClr val="tx1"/>
                          </a:solidFill>
                          <a:latin typeface="Arial" pitchFamily="34" charset="0"/>
                          <a:cs typeface="Arial" pitchFamily="34" charset="0"/>
                        </a:rPr>
                        <a:t>1 day/1 night</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200" b="0" dirty="0" smtClean="0">
                          <a:latin typeface="Arial" pitchFamily="34" charset="0"/>
                          <a:cs typeface="Arial" pitchFamily="34" charset="0"/>
                        </a:rPr>
                        <a:t>None</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p>
                      <a:pPr algn="l"/>
                      <a:r>
                        <a:rPr lang="en-US" sz="1200" b="0" dirty="0" err="1" smtClean="0">
                          <a:latin typeface="Arial" pitchFamily="34" charset="0"/>
                          <a:cs typeface="Arial" pitchFamily="34" charset="0"/>
                        </a:rPr>
                        <a:t>Malalane</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Yes </a:t>
                      </a:r>
                      <a:endParaRPr lang="en-US" sz="1200" b="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5 x weekly</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1 day/2 nights</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None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p>
                      <a:pPr algn="l"/>
                      <a:r>
                        <a:rPr lang="en-US" sz="1200" b="0" dirty="0" err="1" smtClean="0">
                          <a:latin typeface="Arial" pitchFamily="34" charset="0"/>
                          <a:cs typeface="Arial" pitchFamily="34" charset="0"/>
                        </a:rPr>
                        <a:t>Mhala</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Yes </a:t>
                      </a:r>
                      <a:endParaRPr lang="en-US" sz="1200" b="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5 x weekly</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2 days/1 night</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CCTV, walkthrough</a:t>
                      </a:r>
                      <a:r>
                        <a:rPr lang="en-US" sz="1200" b="0" baseline="0" dirty="0" smtClean="0">
                          <a:latin typeface="Arial" pitchFamily="34" charset="0"/>
                          <a:cs typeface="Arial" pitchFamily="34" charset="0"/>
                        </a:rPr>
                        <a:t> detector/x-ray</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70% cameras are functioning</a:t>
                      </a:r>
                      <a:r>
                        <a:rPr lang="en-US" sz="1200" b="0" baseline="0" dirty="0" smtClean="0">
                          <a:solidFill>
                            <a:schemeClr val="tx1"/>
                          </a:solidFill>
                          <a:latin typeface="Arial" pitchFamily="34" charset="0"/>
                          <a:cs typeface="Arial" pitchFamily="34" charset="0"/>
                        </a:rPr>
                        <a:t> w</a:t>
                      </a:r>
                      <a:r>
                        <a:rPr lang="en-US" sz="1200" b="0" dirty="0" smtClean="0">
                          <a:solidFill>
                            <a:schemeClr val="tx1"/>
                          </a:solidFill>
                          <a:latin typeface="Arial" pitchFamily="34" charset="0"/>
                          <a:cs typeface="Arial" pitchFamily="34" charset="0"/>
                        </a:rPr>
                        <a:t>alkthrough detector and x-ray</a:t>
                      </a:r>
                      <a:r>
                        <a:rPr lang="en-US" sz="1200" b="0" baseline="0" dirty="0" smtClean="0">
                          <a:solidFill>
                            <a:schemeClr val="tx1"/>
                          </a:solidFill>
                          <a:latin typeface="Arial" pitchFamily="34" charset="0"/>
                          <a:cs typeface="Arial" pitchFamily="34" charset="0"/>
                        </a:rPr>
                        <a:t> not functioning</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p>
                      <a:pPr algn="l"/>
                      <a:r>
                        <a:rPr lang="en-US" sz="1200" b="0" dirty="0" smtClean="0">
                          <a:latin typeface="Arial" pitchFamily="34" charset="0"/>
                          <a:cs typeface="Arial" pitchFamily="34" charset="0"/>
                        </a:rPr>
                        <a:t>Nkomazi</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Yes </a:t>
                      </a:r>
                      <a:endParaRPr lang="en-US" sz="1200" b="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5 x weekly</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1 day only</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None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In the process of relocating</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p>
                      <a:pPr algn="l"/>
                      <a:r>
                        <a:rPr lang="en-US" sz="1200" b="0" dirty="0" smtClean="0">
                          <a:latin typeface="Arial" pitchFamily="34" charset="0"/>
                          <a:cs typeface="Arial" pitchFamily="34" charset="0"/>
                        </a:rPr>
                        <a:t>White River</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Yes </a:t>
                      </a:r>
                      <a:endParaRPr lang="en-US" sz="1200" b="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5 x weekly</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1 day/2 nights</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None</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Strongly recommended, CCTV</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p>
                      <a:pPr algn="l"/>
                      <a:r>
                        <a:rPr lang="en-US" sz="1200" b="0" dirty="0" smtClean="0">
                          <a:latin typeface="Arial" pitchFamily="34" charset="0"/>
                          <a:cs typeface="Arial" pitchFamily="34" charset="0"/>
                        </a:rPr>
                        <a:t>Witbank</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Yes </a:t>
                      </a:r>
                      <a:endParaRPr lang="en-US" sz="1200" b="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5 x weekly</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3 days/2 nights</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CCTV,</a:t>
                      </a:r>
                      <a:r>
                        <a:rPr lang="en-US" sz="1200" b="0" baseline="0" dirty="0" smtClean="0">
                          <a:latin typeface="Arial" pitchFamily="34" charset="0"/>
                          <a:cs typeface="Arial" pitchFamily="34" charset="0"/>
                        </a:rPr>
                        <a:t> x-ray machine</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Both</a:t>
                      </a:r>
                      <a:r>
                        <a:rPr lang="en-US" sz="1200" b="0" baseline="0" dirty="0" smtClean="0">
                          <a:solidFill>
                            <a:schemeClr val="tx1"/>
                          </a:solidFill>
                          <a:latin typeface="Arial" pitchFamily="34" charset="0"/>
                          <a:cs typeface="Arial" pitchFamily="34" charset="0"/>
                        </a:rPr>
                        <a:t> need major services</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p>
                      <a:pPr algn="l"/>
                      <a:r>
                        <a:rPr lang="en-US" sz="1200" b="0" dirty="0" smtClean="0">
                          <a:latin typeface="Arial" pitchFamily="34" charset="0"/>
                          <a:cs typeface="Arial" pitchFamily="34" charset="0"/>
                        </a:rPr>
                        <a:t>Belfast</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Yes </a:t>
                      </a:r>
                      <a:endParaRPr lang="en-US" sz="1200" b="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5 x</a:t>
                      </a:r>
                      <a:r>
                        <a:rPr lang="en-US" sz="1200" b="0" baseline="0" dirty="0" smtClean="0">
                          <a:latin typeface="Arial" pitchFamily="34" charset="0"/>
                          <a:cs typeface="Arial" pitchFamily="34" charset="0"/>
                        </a:rPr>
                        <a:t> </a:t>
                      </a:r>
                      <a:r>
                        <a:rPr lang="en-US" sz="1200" b="0" dirty="0" smtClean="0">
                          <a:latin typeface="Arial" pitchFamily="34" charset="0"/>
                          <a:cs typeface="Arial" pitchFamily="34" charset="0"/>
                        </a:rPr>
                        <a:t>weekly</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1 day/1 night</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None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60</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5598974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228600"/>
            <a:ext cx="8915400" cy="228600"/>
          </a:xfrm>
        </p:spPr>
        <p:txBody>
          <a:bodyPr>
            <a:noAutofit/>
          </a:bodyPr>
          <a:lstStyle/>
          <a:p>
            <a:r>
              <a:rPr lang="en-US" sz="2000" b="1" dirty="0" smtClean="0">
                <a:latin typeface="Arial" panose="020B0604020202020204" pitchFamily="34" charset="0"/>
                <a:cs typeface="Arial" panose="020B0604020202020204" pitchFamily="34" charset="0"/>
              </a:rPr>
              <a:t>SECURITY SERVICES</a:t>
            </a:r>
          </a:p>
        </p:txBody>
      </p:sp>
      <p:graphicFrame>
        <p:nvGraphicFramePr>
          <p:cNvPr id="3" name="Table 2"/>
          <p:cNvGraphicFramePr>
            <a:graphicFrameLocks noGrp="1"/>
          </p:cNvGraphicFramePr>
          <p:nvPr>
            <p:extLst>
              <p:ext uri="{D42A27DB-BD31-4B8C-83A1-F6EECF244321}">
                <p14:modId xmlns:p14="http://schemas.microsoft.com/office/powerpoint/2010/main" val="3157507409"/>
              </p:ext>
            </p:extLst>
          </p:nvPr>
        </p:nvGraphicFramePr>
        <p:xfrm>
          <a:off x="330201" y="609600"/>
          <a:ext cx="9427900" cy="5172920"/>
        </p:xfrm>
        <a:graphic>
          <a:graphicData uri="http://schemas.openxmlformats.org/drawingml/2006/table">
            <a:tbl>
              <a:tblPr firstRow="1" bandRow="1"/>
              <a:tblGrid>
                <a:gridCol w="1238250"/>
                <a:gridCol w="1073150"/>
                <a:gridCol w="990600"/>
                <a:gridCol w="1158163"/>
                <a:gridCol w="1375013"/>
                <a:gridCol w="1626358"/>
                <a:gridCol w="1966366"/>
              </a:tblGrid>
              <a:tr h="158199">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Office</a:t>
                      </a:r>
                    </a:p>
                  </a:txBody>
                  <a:tcPr marL="99058" marR="99058" marT="45718" marB="45718"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Cash in Transit services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(Yes / No)</a:t>
                      </a:r>
                    </a:p>
                  </a:txBody>
                  <a:tcPr marL="99058" marR="99058" marT="45718" marB="45718"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Frequency of collection</a:t>
                      </a: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latin typeface="Arial" pitchFamily="34" charset="0"/>
                          <a:cs typeface="Arial" pitchFamily="34" charset="0"/>
                        </a:rPr>
                        <a:t>Alarm system</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latin typeface="Arial" pitchFamily="34" charset="0"/>
                          <a:cs typeface="Arial" pitchFamily="34" charset="0"/>
                        </a:rPr>
                        <a:t>(Y / N)</a:t>
                      </a: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row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latin typeface="Arial" pitchFamily="34" charset="0"/>
                          <a:cs typeface="Arial" pitchFamily="34" charset="0"/>
                        </a:rPr>
                        <a:t>Security guard</a:t>
                      </a:r>
                      <a:r>
                        <a:rPr lang="en-US" sz="1100" b="1" baseline="0" dirty="0" smtClean="0">
                          <a:solidFill>
                            <a:schemeClr val="tx1"/>
                          </a:solidFill>
                          <a:latin typeface="Arial" pitchFamily="34" charset="0"/>
                          <a:cs typeface="Arial" pitchFamily="34" charset="0"/>
                        </a:rPr>
                        <a:t> structure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tx1"/>
                          </a:solidFill>
                          <a:latin typeface="Arial" pitchFamily="34" charset="0"/>
                          <a:cs typeface="Arial" pitchFamily="34" charset="0"/>
                        </a:rPr>
                        <a:t>(how many day and how many nights)</a:t>
                      </a:r>
                      <a:endParaRPr lang="en-US" sz="1100" b="1" dirty="0" smtClean="0">
                        <a:solidFill>
                          <a:schemeClr val="tx1"/>
                        </a:solidFill>
                        <a:latin typeface="Arial" pitchFamily="34" charset="0"/>
                        <a:cs typeface="Arial" pitchFamily="34" charset="0"/>
                      </a:endParaRP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2">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100" b="1" dirty="0" smtClean="0">
                          <a:solidFill>
                            <a:schemeClr val="tx1"/>
                          </a:solidFill>
                          <a:latin typeface="Arial" pitchFamily="34" charset="0"/>
                          <a:cs typeface="Arial" pitchFamily="34" charset="0"/>
                        </a:rPr>
                        <a:t>Security Equipment</a:t>
                      </a: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ZA"/>
                    </a:p>
                  </a:txBody>
                  <a:tcPr/>
                </a:tc>
              </a:tr>
              <a:tr h="204732">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ZA"/>
                    </a:p>
                  </a:txBody>
                  <a:tcPr/>
                </a:tc>
                <a:tc vMerge="1">
                  <a:txBody>
                    <a:bodyPr/>
                    <a:lstStyle/>
                    <a:p>
                      <a:endParaRPr lang="en-US"/>
                    </a:p>
                  </a:txBody>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000" b="1" dirty="0" smtClean="0">
                          <a:solidFill>
                            <a:schemeClr val="tx1"/>
                          </a:solidFill>
                          <a:latin typeface="Arial" pitchFamily="34" charset="0"/>
                          <a:cs typeface="Arial" pitchFamily="34" charset="0"/>
                        </a:rPr>
                        <a:t>Are</a:t>
                      </a:r>
                      <a:r>
                        <a:rPr lang="en-US" sz="1000" b="1" baseline="0" dirty="0" smtClean="0">
                          <a:solidFill>
                            <a:schemeClr val="tx1"/>
                          </a:solidFill>
                          <a:latin typeface="Arial" pitchFamily="34" charset="0"/>
                          <a:cs typeface="Arial" pitchFamily="34" charset="0"/>
                        </a:rPr>
                        <a:t> there any other security equipment in the offices? If there is please indicate what it is</a:t>
                      </a:r>
                      <a:endParaRPr lang="en-US" sz="1000" b="1" dirty="0">
                        <a:solidFill>
                          <a:schemeClr val="tx1"/>
                        </a:solidFill>
                        <a:latin typeface="Arial" pitchFamily="34" charset="0"/>
                        <a:cs typeface="Arial" pitchFamily="34" charset="0"/>
                      </a:endParaRP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000" b="1" dirty="0" smtClean="0">
                          <a:solidFill>
                            <a:schemeClr val="tx1"/>
                          </a:solidFill>
                          <a:latin typeface="Arial" pitchFamily="34" charset="0"/>
                          <a:cs typeface="Arial" pitchFamily="34" charset="0"/>
                        </a:rPr>
                        <a:t>Status of the equipment</a:t>
                      </a:r>
                    </a:p>
                  </a:txBody>
                  <a:tcPr marL="99058" marR="99058" marT="45718" marB="457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90652">
                <a:tc>
                  <a:txBody>
                    <a:bodyPr/>
                    <a:lstStyle/>
                    <a:p>
                      <a:r>
                        <a:rPr lang="en-US" sz="1200" dirty="0" err="1" smtClean="0">
                          <a:latin typeface="Arial" pitchFamily="34" charset="0"/>
                          <a:cs typeface="Arial" pitchFamily="34" charset="0"/>
                        </a:rPr>
                        <a:t>Siyabuswa</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Yes </a:t>
                      </a: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5 x weekly</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US" sz="1200" dirty="0" smtClean="0">
                          <a:latin typeface="Arial" pitchFamily="34" charset="0"/>
                          <a:cs typeface="Arial" pitchFamily="34" charset="0"/>
                        </a:rPr>
                        <a:t>No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US" sz="1200" dirty="0" smtClean="0">
                          <a:solidFill>
                            <a:schemeClr val="tx1"/>
                          </a:solidFill>
                          <a:latin typeface="Arial" pitchFamily="34" charset="0"/>
                          <a:cs typeface="Arial" pitchFamily="34" charset="0"/>
                        </a:rPr>
                        <a:t>1 day only</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US" sz="1200" dirty="0" smtClean="0">
                          <a:latin typeface="Arial" pitchFamily="34" charset="0"/>
                          <a:cs typeface="Arial" pitchFamily="34" charset="0"/>
                        </a:rPr>
                        <a:t>None</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smtClean="0">
                        <a:solidFill>
                          <a:srgbClr val="FF0000"/>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90652">
                <a:tc>
                  <a:txBody>
                    <a:bodyPr/>
                    <a:lstStyle/>
                    <a:p>
                      <a:r>
                        <a:rPr lang="en-US" sz="1200" dirty="0" smtClean="0">
                          <a:latin typeface="Arial" pitchFamily="34" charset="0"/>
                          <a:cs typeface="Arial" pitchFamily="34" charset="0"/>
                        </a:rPr>
                        <a:t>Ermelo</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Yes </a:t>
                      </a: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5 x weekly</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US" sz="1200" dirty="0" smtClean="0">
                          <a:latin typeface="Arial" pitchFamily="34" charset="0"/>
                          <a:cs typeface="Arial" pitchFamily="34" charset="0"/>
                        </a:rPr>
                        <a:t>No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US" sz="1200" dirty="0" smtClean="0">
                          <a:solidFill>
                            <a:schemeClr val="tx1"/>
                          </a:solidFill>
                          <a:latin typeface="Arial" pitchFamily="34" charset="0"/>
                          <a:cs typeface="Arial" pitchFamily="34" charset="0"/>
                        </a:rPr>
                        <a:t>2 days/2 nights</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itchFamily="34" charset="0"/>
                        <a:buNone/>
                      </a:pPr>
                      <a:r>
                        <a:rPr lang="en-US" sz="1200" dirty="0" smtClean="0">
                          <a:latin typeface="Arial" pitchFamily="34" charset="0"/>
                          <a:cs typeface="Arial" pitchFamily="34" charset="0"/>
                        </a:rPr>
                        <a:t>None</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smtClean="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90652">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err="1" smtClean="0">
                          <a:solidFill>
                            <a:schemeClr val="tx1"/>
                          </a:solidFill>
                          <a:latin typeface="Arial" pitchFamily="34" charset="0"/>
                          <a:cs typeface="Arial" pitchFamily="34" charset="0"/>
                        </a:rPr>
                        <a:t>Bethal</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Yes</a:t>
                      </a: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5 x weekly</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Font typeface="Arial" pitchFamily="34" charset="0"/>
                        <a:buNone/>
                      </a:pPr>
                      <a:r>
                        <a:rPr lang="en-US" sz="1200" dirty="0" smtClean="0">
                          <a:latin typeface="Arial" pitchFamily="34" charset="0"/>
                          <a:cs typeface="Arial" pitchFamily="34" charset="0"/>
                        </a:rPr>
                        <a:t>No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indent="0">
                        <a:buFont typeface="Arial" pitchFamily="34" charset="0"/>
                        <a:buNone/>
                      </a:pPr>
                      <a:r>
                        <a:rPr lang="en-US" sz="1200" dirty="0" smtClean="0">
                          <a:solidFill>
                            <a:schemeClr val="tx1"/>
                          </a:solidFill>
                          <a:latin typeface="Arial" pitchFamily="34" charset="0"/>
                          <a:cs typeface="Arial" pitchFamily="34" charset="0"/>
                        </a:rPr>
                        <a:t>1 day/2 nights</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indent="0">
                        <a:buFont typeface="Arial" pitchFamily="34" charset="0"/>
                        <a:buNone/>
                      </a:pPr>
                      <a:r>
                        <a:rPr lang="en-US" sz="1200" dirty="0" smtClean="0">
                          <a:latin typeface="Arial" pitchFamily="34" charset="0"/>
                          <a:cs typeface="Arial" pitchFamily="34" charset="0"/>
                        </a:rPr>
                        <a:t>None</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endParaRPr lang="en-US" sz="1200" dirty="0" smtClean="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30586">
                <a:tc>
                  <a:txBody>
                    <a:bodyPr/>
                    <a:lstStyle/>
                    <a:p>
                      <a:r>
                        <a:rPr lang="en-US" sz="1200" dirty="0" err="1" smtClean="0">
                          <a:solidFill>
                            <a:schemeClr val="tx1"/>
                          </a:solidFill>
                          <a:latin typeface="Arial" pitchFamily="34" charset="0"/>
                          <a:cs typeface="Arial" pitchFamily="34" charset="0"/>
                        </a:rPr>
                        <a:t>Eerstehoek</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solidFill>
                            <a:schemeClr val="tx1"/>
                          </a:solidFill>
                          <a:latin typeface="Arial" pitchFamily="34" charset="0"/>
                          <a:cs typeface="Arial" pitchFamily="34" charset="0"/>
                        </a:rPr>
                        <a:t>No</a:t>
                      </a:r>
                      <a:r>
                        <a:rPr lang="en-US" sz="1200" baseline="0" dirty="0" smtClean="0">
                          <a:solidFill>
                            <a:schemeClr val="tx1"/>
                          </a:solidFill>
                          <a:latin typeface="Arial" pitchFamily="34" charset="0"/>
                          <a:cs typeface="Arial" pitchFamily="34" charset="0"/>
                        </a:rPr>
                        <a:t> </a:t>
                      </a:r>
                      <a:endParaRPr lang="en-US" sz="1200" dirty="0">
                        <a:solidFill>
                          <a:schemeClr val="tx1"/>
                        </a:solidFill>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smtClean="0">
                          <a:solidFill>
                            <a:schemeClr val="tx1"/>
                          </a:solidFill>
                          <a:latin typeface="Arial" pitchFamily="34" charset="0"/>
                          <a:cs typeface="Arial" pitchFamily="34" charset="0"/>
                        </a:rPr>
                        <a:t>n/a</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No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smtClean="0">
                          <a:solidFill>
                            <a:schemeClr val="tx1"/>
                          </a:solidFill>
                          <a:latin typeface="Arial" pitchFamily="34" charset="0"/>
                          <a:cs typeface="Arial" pitchFamily="34" charset="0"/>
                        </a:rPr>
                        <a:t>2 days/2 nights</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smtClean="0">
                          <a:latin typeface="Arial" pitchFamily="34" charset="0"/>
                          <a:cs typeface="Arial" pitchFamily="34" charset="0"/>
                        </a:rPr>
                        <a:t>CCTV, X-RAY</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200" dirty="0" smtClean="0">
                          <a:solidFill>
                            <a:schemeClr val="tx1"/>
                          </a:solidFill>
                          <a:latin typeface="Arial" pitchFamily="34" charset="0"/>
                          <a:cs typeface="Arial" pitchFamily="34" charset="0"/>
                        </a:rPr>
                        <a:t>Both</a:t>
                      </a:r>
                      <a:r>
                        <a:rPr lang="en-US" sz="1200" baseline="0" dirty="0" smtClean="0">
                          <a:solidFill>
                            <a:schemeClr val="tx1"/>
                          </a:solidFill>
                          <a:latin typeface="Arial" pitchFamily="34" charset="0"/>
                          <a:cs typeface="Arial" pitchFamily="34" charset="0"/>
                        </a:rPr>
                        <a:t> not functioning</a:t>
                      </a:r>
                      <a:endParaRPr lang="en-US" sz="1200" dirty="0" smtClean="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30586">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Piet Retief</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dirty="0" smtClean="0">
                          <a:solidFill>
                            <a:schemeClr val="tx1"/>
                          </a:solidFill>
                          <a:latin typeface="Arial" pitchFamily="34" charset="0"/>
                          <a:cs typeface="Arial" pitchFamily="34" charset="0"/>
                        </a:rPr>
                        <a:t>Yes </a:t>
                      </a:r>
                      <a:endParaRPr lang="en-US" sz="1200" dirty="0">
                        <a:solidFill>
                          <a:schemeClr val="tx1"/>
                        </a:solidFill>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5 x weekly</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No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1 day/2 nights</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None</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endParaRPr lang="en-US" sz="1200" dirty="0">
                        <a:solidFill>
                          <a:srgbClr val="FF0000"/>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30586">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err="1" smtClean="0">
                          <a:solidFill>
                            <a:schemeClr val="tx1"/>
                          </a:solidFill>
                          <a:latin typeface="Arial" pitchFamily="34" charset="0"/>
                          <a:cs typeface="Arial" pitchFamily="34" charset="0"/>
                        </a:rPr>
                        <a:t>Secunda</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dirty="0" smtClean="0">
                          <a:solidFill>
                            <a:schemeClr val="tx1"/>
                          </a:solidFill>
                          <a:latin typeface="Arial" pitchFamily="34" charset="0"/>
                          <a:cs typeface="Arial" pitchFamily="34" charset="0"/>
                        </a:rPr>
                        <a:t>Yes </a:t>
                      </a:r>
                      <a:endParaRPr lang="en-US" sz="1200" dirty="0">
                        <a:solidFill>
                          <a:schemeClr val="tx1"/>
                        </a:solidFill>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5 x weekly</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No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1 day/2 nights</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None</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endParaRPr lang="en-US" sz="1200" dirty="0">
                        <a:solidFill>
                          <a:srgbClr val="FF0000"/>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67501">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Standerton</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baseline="0" dirty="0" smtClean="0">
                          <a:solidFill>
                            <a:schemeClr val="tx1"/>
                          </a:solidFill>
                          <a:latin typeface="Arial" pitchFamily="34" charset="0"/>
                          <a:cs typeface="Arial" pitchFamily="34" charset="0"/>
                        </a:rPr>
                        <a:t>No </a:t>
                      </a: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n/a</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No </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2 days/2 nights</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None </a:t>
                      </a: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endParaRPr lang="en-US" sz="1200" dirty="0" smtClean="0">
                        <a:solidFill>
                          <a:srgbClr val="FF0000"/>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67501">
                <a:tc>
                  <a:txBody>
                    <a:bodyPr/>
                    <a:lstStyle/>
                    <a:p>
                      <a:r>
                        <a:rPr lang="en-US" sz="1200" dirty="0" err="1" smtClean="0">
                          <a:solidFill>
                            <a:schemeClr val="tx1"/>
                          </a:solidFill>
                          <a:latin typeface="Arial" pitchFamily="34" charset="0"/>
                          <a:cs typeface="Arial" pitchFamily="34" charset="0"/>
                        </a:rPr>
                        <a:t>Volksrust</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200" dirty="0" smtClean="0">
                          <a:solidFill>
                            <a:schemeClr val="tx1"/>
                          </a:solidFill>
                          <a:latin typeface="Arial" pitchFamily="34" charset="0"/>
                          <a:cs typeface="Arial" pitchFamily="34" charset="0"/>
                        </a:rPr>
                        <a:t>Yes </a:t>
                      </a:r>
                      <a:endParaRPr lang="en-US" sz="1200" dirty="0">
                        <a:solidFill>
                          <a:schemeClr val="tx1"/>
                        </a:solidFill>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5 x</a:t>
                      </a:r>
                      <a:r>
                        <a:rPr lang="en-US" sz="1200" baseline="0" dirty="0" smtClean="0">
                          <a:solidFill>
                            <a:schemeClr val="tx1"/>
                          </a:solidFill>
                          <a:latin typeface="Arial" pitchFamily="34" charset="0"/>
                          <a:cs typeface="Arial" pitchFamily="34" charset="0"/>
                        </a:rPr>
                        <a:t> weekly</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latin typeface="Arial" pitchFamily="34" charset="0"/>
                          <a:cs typeface="Arial" pitchFamily="34" charset="0"/>
                        </a:rPr>
                        <a:t>No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solidFill>
                            <a:schemeClr val="tx1"/>
                          </a:solidFill>
                          <a:latin typeface="Arial" pitchFamily="34" charset="0"/>
                          <a:cs typeface="Arial" pitchFamily="34" charset="0"/>
                        </a:rPr>
                        <a:t>1 day/1 night</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200" dirty="0" smtClean="0">
                          <a:latin typeface="Arial" pitchFamily="34" charset="0"/>
                          <a:cs typeface="Arial" pitchFamily="34" charset="0"/>
                        </a:rPr>
                        <a:t>None </a:t>
                      </a:r>
                      <a:endParaRPr lang="en-US" sz="120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endParaRPr lang="en-US" sz="1200" dirty="0">
                        <a:solidFill>
                          <a:srgbClr val="FF0000"/>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p>
                      <a:r>
                        <a:rPr lang="en-US" sz="1200" dirty="0" err="1" smtClean="0">
                          <a:solidFill>
                            <a:schemeClr val="tx1"/>
                          </a:solidFill>
                          <a:latin typeface="Arial" pitchFamily="34" charset="0"/>
                          <a:cs typeface="Arial" pitchFamily="34" charset="0"/>
                        </a:rPr>
                        <a:t>Mkobola</a:t>
                      </a:r>
                      <a:r>
                        <a:rPr lang="en-US" sz="1200" dirty="0" smtClean="0">
                          <a:solidFill>
                            <a:schemeClr val="tx1"/>
                          </a:solidFill>
                          <a:latin typeface="Arial" pitchFamily="34" charset="0"/>
                          <a:cs typeface="Arial" pitchFamily="34" charset="0"/>
                        </a:rPr>
                        <a:t> </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solidFill>
                            <a:schemeClr val="tx1"/>
                          </a:solidFill>
                          <a:latin typeface="Arial" pitchFamily="34" charset="0"/>
                          <a:cs typeface="Arial" pitchFamily="34" charset="0"/>
                        </a:rPr>
                        <a:t>Yes </a:t>
                      </a:r>
                      <a:endParaRPr lang="en-US" sz="1200" dirty="0">
                        <a:solidFill>
                          <a:schemeClr val="tx1"/>
                        </a:solidFill>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200" b="0" dirty="0" smtClean="0">
                          <a:solidFill>
                            <a:schemeClr val="tx1"/>
                          </a:solidFill>
                          <a:latin typeface="Arial" pitchFamily="34" charset="0"/>
                          <a:cs typeface="Arial" pitchFamily="34" charset="0"/>
                        </a:rPr>
                        <a:t>5 x weekly</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200" b="0" dirty="0" smtClean="0">
                          <a:solidFill>
                            <a:schemeClr val="tx1"/>
                          </a:solidFill>
                          <a:latin typeface="Arial" pitchFamily="34" charset="0"/>
                          <a:cs typeface="Arial" pitchFamily="34" charset="0"/>
                        </a:rPr>
                        <a:t>1day only</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200" b="0" dirty="0" smtClean="0">
                          <a:latin typeface="Arial" pitchFamily="34" charset="0"/>
                          <a:cs typeface="Arial" pitchFamily="34" charset="0"/>
                        </a:rPr>
                        <a:t>None</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endParaRPr lang="en-US" sz="1200" b="0" dirty="0">
                        <a:solidFill>
                          <a:srgbClr val="FF0000"/>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53920">
                <a:tc>
                  <a:txBody>
                    <a:bodyPr/>
                    <a:lstStyle/>
                    <a:p>
                      <a:r>
                        <a:rPr lang="en-US" sz="1200" dirty="0" smtClean="0">
                          <a:solidFill>
                            <a:schemeClr val="tx1"/>
                          </a:solidFill>
                          <a:latin typeface="Arial" pitchFamily="34" charset="0"/>
                          <a:cs typeface="Arial" pitchFamily="34" charset="0"/>
                        </a:rPr>
                        <a:t>Middelburg</a:t>
                      </a:r>
                      <a:endParaRPr lang="en-US" sz="120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dirty="0" smtClean="0">
                          <a:solidFill>
                            <a:schemeClr val="tx1"/>
                          </a:solidFill>
                          <a:latin typeface="Arial" pitchFamily="34" charset="0"/>
                          <a:cs typeface="Arial" pitchFamily="34" charset="0"/>
                        </a:rPr>
                        <a:t>Yes </a:t>
                      </a:r>
                      <a:endParaRPr lang="en-US" sz="1200" dirty="0">
                        <a:solidFill>
                          <a:schemeClr val="tx1"/>
                        </a:solidFill>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5 x</a:t>
                      </a:r>
                      <a:r>
                        <a:rPr lang="en-US" sz="1200" b="0" baseline="0" dirty="0" smtClean="0">
                          <a:solidFill>
                            <a:schemeClr val="tx1"/>
                          </a:solidFill>
                          <a:latin typeface="Arial" pitchFamily="34" charset="0"/>
                          <a:cs typeface="Arial" pitchFamily="34" charset="0"/>
                        </a:rPr>
                        <a:t> weekly</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2 days/1 night</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None</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US" sz="1200" b="0" dirty="0">
                        <a:solidFill>
                          <a:srgbClr val="FF0000"/>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p>
                      <a:pPr algn="l"/>
                      <a:r>
                        <a:rPr lang="en-US" sz="1200" b="0" dirty="0" smtClean="0">
                          <a:solidFill>
                            <a:schemeClr val="tx1"/>
                          </a:solidFill>
                          <a:latin typeface="Arial" pitchFamily="34" charset="0"/>
                          <a:cs typeface="Arial" pitchFamily="34" charset="0"/>
                        </a:rPr>
                        <a:t>Carolina</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solidFill>
                            <a:schemeClr val="tx1"/>
                          </a:solidFill>
                          <a:latin typeface="Arial" pitchFamily="34" charset="0"/>
                          <a:cs typeface="Arial" pitchFamily="34" charset="0"/>
                        </a:rPr>
                        <a:t>No</a:t>
                      </a:r>
                      <a:endParaRPr lang="en-US" sz="1200" b="0" dirty="0">
                        <a:solidFill>
                          <a:schemeClr val="tx1"/>
                        </a:solidFill>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n/a</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1 day/1 night</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None</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US" sz="1200" b="0" dirty="0">
                        <a:solidFill>
                          <a:srgbClr val="FF0000"/>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p>
                      <a:pPr algn="l"/>
                      <a:r>
                        <a:rPr lang="en-US" sz="1200" b="0" dirty="0" err="1" smtClean="0">
                          <a:latin typeface="Arial" pitchFamily="34" charset="0"/>
                          <a:cs typeface="Arial" pitchFamily="34" charset="0"/>
                        </a:rPr>
                        <a:t>KwaMhlanga</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Yes </a:t>
                      </a:r>
                      <a:endParaRPr lang="en-US" sz="1200" b="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5 x weekly</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In</a:t>
                      </a:r>
                      <a:r>
                        <a:rPr lang="en-US" sz="1200" b="0" baseline="0" dirty="0" smtClean="0">
                          <a:solidFill>
                            <a:schemeClr val="tx1"/>
                          </a:solidFill>
                          <a:latin typeface="Arial" pitchFamily="34" charset="0"/>
                          <a:cs typeface="Arial" pitchFamily="34" charset="0"/>
                        </a:rPr>
                        <a:t> Government Complex with own security</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None</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US" sz="1200" b="0" dirty="0">
                        <a:solidFill>
                          <a:srgbClr val="FF0000"/>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76809">
                <a:tc>
                  <a:txBody>
                    <a:bodyPr/>
                    <a:lstStyle/>
                    <a:p>
                      <a:pPr algn="l"/>
                      <a:r>
                        <a:rPr lang="en-US" sz="1200" b="0" dirty="0" err="1" smtClean="0">
                          <a:latin typeface="Arial" pitchFamily="34" charset="0"/>
                          <a:cs typeface="Arial" pitchFamily="34" charset="0"/>
                        </a:rPr>
                        <a:t>Delmas</a:t>
                      </a:r>
                      <a:r>
                        <a:rPr lang="en-US" sz="1200" b="0" dirty="0" smtClean="0">
                          <a:latin typeface="Arial" pitchFamily="34" charset="0"/>
                          <a:cs typeface="Arial" pitchFamily="34" charset="0"/>
                        </a:rPr>
                        <a:t>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Yes</a:t>
                      </a:r>
                      <a:endParaRPr lang="en-US" sz="1200" b="0" dirty="0">
                        <a:latin typeface="Arial" pitchFamily="34" charset="0"/>
                        <a:cs typeface="Arial" pitchFamily="34" charset="0"/>
                      </a:endParaRPr>
                    </a:p>
                  </a:txBody>
                  <a:tcPr marL="99057" marR="99057" marT="45714" marB="4571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5 x weekly</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dirty="0" smtClean="0">
                          <a:latin typeface="Arial" pitchFamily="34" charset="0"/>
                          <a:cs typeface="Arial" pitchFamily="34" charset="0"/>
                        </a:rPr>
                        <a:t>No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solidFill>
                            <a:schemeClr val="tx1"/>
                          </a:solidFill>
                          <a:latin typeface="Arial" pitchFamily="34" charset="0"/>
                          <a:cs typeface="Arial" pitchFamily="34" charset="0"/>
                        </a:rPr>
                        <a:t>1 day/1 night</a:t>
                      </a:r>
                      <a:endParaRPr lang="en-US" sz="1200" b="0" dirty="0">
                        <a:solidFill>
                          <a:schemeClr val="tx1"/>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r>
                        <a:rPr lang="en-US" sz="1200" b="0" dirty="0" smtClean="0">
                          <a:latin typeface="Arial" pitchFamily="34" charset="0"/>
                          <a:cs typeface="Arial" pitchFamily="34" charset="0"/>
                        </a:rPr>
                        <a:t>None </a:t>
                      </a:r>
                      <a:endParaRPr lang="en-US" sz="1200" b="0" dirty="0">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US" sz="1200" b="0" dirty="0">
                        <a:solidFill>
                          <a:srgbClr val="FF0000"/>
                        </a:solidFill>
                        <a:latin typeface="Arial" pitchFamily="34" charset="0"/>
                        <a:cs typeface="Arial" pitchFamily="34" charset="0"/>
                      </a:endParaRPr>
                    </a:p>
                  </a:txBody>
                  <a:tcPr marL="99057" marR="99057" marT="45714" marB="457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61</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8721613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435" y="239660"/>
            <a:ext cx="7843935" cy="5632311"/>
          </a:xfrm>
          <a:prstGeom prst="rect">
            <a:avLst/>
          </a:prstGeom>
        </p:spPr>
        <p:txBody>
          <a:bodyPr wrap="square">
            <a:spAutoFit/>
          </a:bodyPr>
          <a:lstStyle/>
          <a:p>
            <a:pPr algn="ctr"/>
            <a:r>
              <a:rPr lang="en-ZA" sz="6000" b="1" dirty="0">
                <a:solidFill>
                  <a:srgbClr val="008000"/>
                </a:solidFill>
                <a:latin typeface="Arial" pitchFamily="34" charset="0"/>
                <a:cs typeface="Arial" pitchFamily="34" charset="0"/>
              </a:rPr>
              <a:t>FINANCE,</a:t>
            </a:r>
            <a:br>
              <a:rPr lang="en-ZA" sz="6000" b="1" dirty="0">
                <a:solidFill>
                  <a:srgbClr val="008000"/>
                </a:solidFill>
                <a:latin typeface="Arial" pitchFamily="34" charset="0"/>
                <a:cs typeface="Arial" pitchFamily="34" charset="0"/>
              </a:rPr>
            </a:br>
            <a:r>
              <a:rPr lang="en-ZA" sz="6000" b="1" dirty="0">
                <a:solidFill>
                  <a:srgbClr val="008000"/>
                </a:solidFill>
                <a:latin typeface="Arial" pitchFamily="34" charset="0"/>
                <a:cs typeface="Arial" pitchFamily="34" charset="0"/>
              </a:rPr>
              <a:t> ASSET MANAGEMENT </a:t>
            </a:r>
            <a:br>
              <a:rPr lang="en-ZA" sz="6000" b="1" dirty="0">
                <a:solidFill>
                  <a:srgbClr val="008000"/>
                </a:solidFill>
                <a:latin typeface="Arial" pitchFamily="34" charset="0"/>
                <a:cs typeface="Arial" pitchFamily="34" charset="0"/>
              </a:rPr>
            </a:br>
            <a:r>
              <a:rPr lang="en-ZA" sz="6000" b="1" dirty="0">
                <a:solidFill>
                  <a:srgbClr val="008000"/>
                </a:solidFill>
                <a:latin typeface="Arial" pitchFamily="34" charset="0"/>
                <a:cs typeface="Arial" pitchFamily="34" charset="0"/>
              </a:rPr>
              <a:t>&amp; </a:t>
            </a:r>
            <a:br>
              <a:rPr lang="en-ZA" sz="6000" b="1" dirty="0">
                <a:solidFill>
                  <a:srgbClr val="008000"/>
                </a:solidFill>
                <a:latin typeface="Arial" pitchFamily="34" charset="0"/>
                <a:cs typeface="Arial" pitchFamily="34" charset="0"/>
              </a:rPr>
            </a:br>
            <a:r>
              <a:rPr lang="en-ZA" sz="6000" b="1" dirty="0">
                <a:solidFill>
                  <a:srgbClr val="008000"/>
                </a:solidFill>
                <a:latin typeface="Arial" pitchFamily="34" charset="0"/>
                <a:cs typeface="Arial" pitchFamily="34" charset="0"/>
              </a:rPr>
              <a:t>SUPPLY CHAIN MANAGEMENT</a:t>
            </a:r>
            <a:endParaRPr lang="en-US" sz="6000" b="1" dirty="0">
              <a:solidFill>
                <a:srgbClr val="008000"/>
              </a:solidFill>
              <a:latin typeface="Arial" pitchFamily="34" charset="0"/>
              <a:cs typeface="Arial" pitchFamily="34" charset="0"/>
            </a:endParaRPr>
          </a:p>
        </p:txBody>
      </p:sp>
      <p:pic>
        <p:nvPicPr>
          <p:cNvPr id="4098" name="Picture 2" descr="C:\Documents and Settings\all users.DHA-7371CBEABB2\My Documents\Bluetooth Exchange Folder\20161223_123222.jpg"/>
          <p:cNvPicPr>
            <a:picLocks noChangeAspect="1" noChangeArrowheads="1"/>
          </p:cNvPicPr>
          <p:nvPr/>
        </p:nvPicPr>
        <p:blipFill rotWithShape="1">
          <a:blip r:embed="rId2">
            <a:extLst>
              <a:ext uri="{28A0092B-C50C-407E-A947-70E740481C1C}">
                <a14:useLocalDpi xmlns:a14="http://schemas.microsoft.com/office/drawing/2010/main" val="0"/>
              </a:ext>
            </a:extLst>
          </a:blip>
          <a:srcRect b="38424"/>
          <a:stretch/>
        </p:blipFill>
        <p:spPr bwMode="auto">
          <a:xfrm>
            <a:off x="6405448" y="239660"/>
            <a:ext cx="3322212" cy="3636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62</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733588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90500"/>
            <a:ext cx="8915400" cy="228600"/>
          </a:xfrm>
        </p:spPr>
        <p:txBody>
          <a:bodyPr>
            <a:noAutofit/>
          </a:bodyPr>
          <a:lstStyle/>
          <a:p>
            <a:r>
              <a:rPr lang="en-US" sz="2000" b="1" dirty="0" smtClean="0">
                <a:latin typeface="Arial" panose="020B0604020202020204" pitchFamily="34" charset="0"/>
                <a:cs typeface="Arial" panose="020B0604020202020204" pitchFamily="34" charset="0"/>
              </a:rPr>
              <a:t>BUDGET AND EXPENDITURE</a:t>
            </a:r>
            <a:br>
              <a:rPr lang="en-US" sz="2000" b="1" dirty="0" smtClean="0">
                <a:latin typeface="Arial" panose="020B0604020202020204" pitchFamily="34" charset="0"/>
                <a:cs typeface="Arial" panose="020B0604020202020204" pitchFamily="34" charset="0"/>
              </a:rPr>
            </a:br>
            <a:r>
              <a:rPr lang="en-US" sz="1400" b="1" dirty="0" smtClean="0">
                <a:latin typeface="Arial" panose="020B0604020202020204" pitchFamily="34" charset="0"/>
                <a:cs typeface="Arial" panose="020B0604020202020204" pitchFamily="34" charset="0"/>
              </a:rPr>
              <a:t>(as at 31 June 2017)</a:t>
            </a:r>
            <a:endParaRPr lang="en-US" sz="2000" b="1" dirty="0" smtClean="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10321210"/>
              </p:ext>
            </p:extLst>
          </p:nvPr>
        </p:nvGraphicFramePr>
        <p:xfrm>
          <a:off x="247651" y="1057277"/>
          <a:ext cx="9386623" cy="3046055"/>
        </p:xfrm>
        <a:graphic>
          <a:graphicData uri="http://schemas.openxmlformats.org/drawingml/2006/table">
            <a:tbl>
              <a:tblPr firstRow="1" bandRow="1"/>
              <a:tblGrid>
                <a:gridCol w="3136900"/>
                <a:gridCol w="1568450"/>
                <a:gridCol w="1485900"/>
                <a:gridCol w="1568450"/>
                <a:gridCol w="1626923"/>
              </a:tblGrid>
              <a:tr h="738459">
                <a:tc>
                  <a:txBody>
                    <a:bodyPr/>
                    <a:lstStyle>
                      <a:lvl1pPr marL="0" algn="l" defTabSz="914400" rtl="0" eaLnBrk="1" latinLnBrk="0" hangingPunct="1">
                        <a:defRPr sz="1800" b="1" kern="1200">
                          <a:solidFill>
                            <a:schemeClr val="tx1"/>
                          </a:solidFill>
                          <a:latin typeface="Arial"/>
                          <a:cs typeface="Arial"/>
                        </a:defRPr>
                      </a:lvl1pPr>
                      <a:lvl2pPr marL="457200" algn="l" defTabSz="914400" rtl="0" eaLnBrk="1" latinLnBrk="0" hangingPunct="1">
                        <a:defRPr sz="1800" b="1" kern="1200">
                          <a:solidFill>
                            <a:schemeClr val="tx1"/>
                          </a:solidFill>
                          <a:latin typeface="Arial"/>
                          <a:cs typeface="Arial"/>
                        </a:defRPr>
                      </a:lvl2pPr>
                      <a:lvl3pPr marL="914400" algn="l" defTabSz="914400" rtl="0" eaLnBrk="1" latinLnBrk="0" hangingPunct="1">
                        <a:defRPr sz="1800" b="1" kern="1200">
                          <a:solidFill>
                            <a:schemeClr val="tx1"/>
                          </a:solidFill>
                          <a:latin typeface="Arial"/>
                          <a:cs typeface="Arial"/>
                        </a:defRPr>
                      </a:lvl3pPr>
                      <a:lvl4pPr marL="1371600" algn="l" defTabSz="914400" rtl="0" eaLnBrk="1" latinLnBrk="0" hangingPunct="1">
                        <a:defRPr sz="1800" b="1" kern="1200">
                          <a:solidFill>
                            <a:schemeClr val="tx1"/>
                          </a:solidFill>
                          <a:latin typeface="Arial"/>
                          <a:cs typeface="Arial"/>
                        </a:defRPr>
                      </a:lvl4pPr>
                      <a:lvl5pPr marL="1828800" algn="l" defTabSz="914400" rtl="0" eaLnBrk="1" latinLnBrk="0" hangingPunct="1">
                        <a:defRPr sz="1800" b="1" kern="1200">
                          <a:solidFill>
                            <a:schemeClr val="tx1"/>
                          </a:solidFill>
                          <a:latin typeface="Arial"/>
                          <a:cs typeface="Arial"/>
                        </a:defRPr>
                      </a:lvl5pPr>
                      <a:lvl6pPr marL="2286000" algn="l" defTabSz="914400" rtl="0" eaLnBrk="1" latinLnBrk="0" hangingPunct="1">
                        <a:defRPr sz="1800" b="1" kern="1200">
                          <a:solidFill>
                            <a:schemeClr val="tx1"/>
                          </a:solidFill>
                          <a:latin typeface="Arial"/>
                          <a:cs typeface="Arial"/>
                        </a:defRPr>
                      </a:lvl6pPr>
                      <a:lvl7pPr marL="2743200" algn="l" defTabSz="914400" rtl="0" eaLnBrk="1" latinLnBrk="0" hangingPunct="1">
                        <a:defRPr sz="1800" b="1" kern="1200">
                          <a:solidFill>
                            <a:schemeClr val="tx1"/>
                          </a:solidFill>
                          <a:latin typeface="Arial"/>
                          <a:cs typeface="Arial"/>
                        </a:defRPr>
                      </a:lvl7pPr>
                      <a:lvl8pPr marL="3200400" algn="l" defTabSz="914400" rtl="0" eaLnBrk="1" latinLnBrk="0" hangingPunct="1">
                        <a:defRPr sz="1800" b="1" kern="1200">
                          <a:solidFill>
                            <a:schemeClr val="tx1"/>
                          </a:solidFill>
                          <a:latin typeface="Arial"/>
                          <a:cs typeface="Arial"/>
                        </a:defRPr>
                      </a:lvl8pPr>
                      <a:lvl9pPr marL="3657600" algn="l" defTabSz="914400" rtl="0" eaLnBrk="1" latinLnBrk="0" hangingPunct="1">
                        <a:defRPr sz="1800" b="1" kern="1200">
                          <a:solidFill>
                            <a:schemeClr val="tx1"/>
                          </a:solidFill>
                          <a:latin typeface="Arial"/>
                          <a:cs typeface="Arial"/>
                        </a:defRPr>
                      </a:lvl9pPr>
                    </a:lstStyle>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Budget Item</a:t>
                      </a:r>
                      <a:endParaRPr kumimoji="0" lang="en-US" sz="1400" b="0" i="0" u="none" strike="noStrike" cap="none" normalizeH="0" baseline="0" dirty="0" smtClean="0">
                        <a:ln>
                          <a:noFill/>
                        </a:ln>
                        <a:solidFill>
                          <a:schemeClr val="tx1"/>
                        </a:solidFill>
                        <a:effectLst/>
                        <a:latin typeface="Arial" charset="0"/>
                        <a:cs typeface="Arial" charset="0"/>
                      </a:endParaRPr>
                    </a:p>
                  </a:txBody>
                  <a:tcPr marL="99039" marR="99039" marT="45684" marB="45684"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tx1"/>
                          </a:solidFill>
                          <a:latin typeface="Arial"/>
                          <a:cs typeface="Arial"/>
                        </a:defRPr>
                      </a:lvl1pPr>
                      <a:lvl2pPr marL="457200" algn="l" defTabSz="914400" rtl="0" eaLnBrk="1" latinLnBrk="0" hangingPunct="1">
                        <a:defRPr sz="1800" b="1" kern="1200">
                          <a:solidFill>
                            <a:schemeClr val="tx1"/>
                          </a:solidFill>
                          <a:latin typeface="Arial"/>
                          <a:cs typeface="Arial"/>
                        </a:defRPr>
                      </a:lvl2pPr>
                      <a:lvl3pPr marL="914400" algn="l" defTabSz="914400" rtl="0" eaLnBrk="1" latinLnBrk="0" hangingPunct="1">
                        <a:defRPr sz="1800" b="1" kern="1200">
                          <a:solidFill>
                            <a:schemeClr val="tx1"/>
                          </a:solidFill>
                          <a:latin typeface="Arial"/>
                          <a:cs typeface="Arial"/>
                        </a:defRPr>
                      </a:lvl3pPr>
                      <a:lvl4pPr marL="1371600" algn="l" defTabSz="914400" rtl="0" eaLnBrk="1" latinLnBrk="0" hangingPunct="1">
                        <a:defRPr sz="1800" b="1" kern="1200">
                          <a:solidFill>
                            <a:schemeClr val="tx1"/>
                          </a:solidFill>
                          <a:latin typeface="Arial"/>
                          <a:cs typeface="Arial"/>
                        </a:defRPr>
                      </a:lvl4pPr>
                      <a:lvl5pPr marL="1828800" algn="l" defTabSz="914400" rtl="0" eaLnBrk="1" latinLnBrk="0" hangingPunct="1">
                        <a:defRPr sz="1800" b="1" kern="1200">
                          <a:solidFill>
                            <a:schemeClr val="tx1"/>
                          </a:solidFill>
                          <a:latin typeface="Arial"/>
                          <a:cs typeface="Arial"/>
                        </a:defRPr>
                      </a:lvl5pPr>
                      <a:lvl6pPr marL="2286000" algn="l" defTabSz="914400" rtl="0" eaLnBrk="1" latinLnBrk="0" hangingPunct="1">
                        <a:defRPr sz="1800" b="1" kern="1200">
                          <a:solidFill>
                            <a:schemeClr val="tx1"/>
                          </a:solidFill>
                          <a:latin typeface="Arial"/>
                          <a:cs typeface="Arial"/>
                        </a:defRPr>
                      </a:lvl6pPr>
                      <a:lvl7pPr marL="2743200" algn="l" defTabSz="914400" rtl="0" eaLnBrk="1" latinLnBrk="0" hangingPunct="1">
                        <a:defRPr sz="1800" b="1" kern="1200">
                          <a:solidFill>
                            <a:schemeClr val="tx1"/>
                          </a:solidFill>
                          <a:latin typeface="Arial"/>
                          <a:cs typeface="Arial"/>
                        </a:defRPr>
                      </a:lvl7pPr>
                      <a:lvl8pPr marL="3200400" algn="l" defTabSz="914400" rtl="0" eaLnBrk="1" latinLnBrk="0" hangingPunct="1">
                        <a:defRPr sz="1800" b="1" kern="1200">
                          <a:solidFill>
                            <a:schemeClr val="tx1"/>
                          </a:solidFill>
                          <a:latin typeface="Arial"/>
                          <a:cs typeface="Arial"/>
                        </a:defRPr>
                      </a:lvl8pPr>
                      <a:lvl9pPr marL="3657600" algn="l" defTabSz="914400" rtl="0" eaLnBrk="1" latinLnBrk="0" hangingPunct="1">
                        <a:defRPr sz="1800" b="1" kern="1200">
                          <a:solidFill>
                            <a:schemeClr val="tx1"/>
                          </a:solidFill>
                          <a:latin typeface="Arial"/>
                          <a:cs typeface="Arial"/>
                        </a:defRPr>
                      </a:lvl9pPr>
                    </a:lstStyle>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Budget </a:t>
                      </a:r>
                    </a:p>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2017/18                        </a:t>
                      </a:r>
                    </a:p>
                  </a:txBody>
                  <a:tcPr marL="99039" marR="99039" marT="45684" marB="45684"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tx1"/>
                          </a:solidFill>
                          <a:latin typeface="Arial"/>
                          <a:cs typeface="Arial"/>
                        </a:defRPr>
                      </a:lvl1pPr>
                      <a:lvl2pPr marL="457200" algn="l" defTabSz="914400" rtl="0" eaLnBrk="1" latinLnBrk="0" hangingPunct="1">
                        <a:defRPr sz="1800" b="1" kern="1200">
                          <a:solidFill>
                            <a:schemeClr val="tx1"/>
                          </a:solidFill>
                          <a:latin typeface="Arial"/>
                          <a:cs typeface="Arial"/>
                        </a:defRPr>
                      </a:lvl2pPr>
                      <a:lvl3pPr marL="914400" algn="l" defTabSz="914400" rtl="0" eaLnBrk="1" latinLnBrk="0" hangingPunct="1">
                        <a:defRPr sz="1800" b="1" kern="1200">
                          <a:solidFill>
                            <a:schemeClr val="tx1"/>
                          </a:solidFill>
                          <a:latin typeface="Arial"/>
                          <a:cs typeface="Arial"/>
                        </a:defRPr>
                      </a:lvl3pPr>
                      <a:lvl4pPr marL="1371600" algn="l" defTabSz="914400" rtl="0" eaLnBrk="1" latinLnBrk="0" hangingPunct="1">
                        <a:defRPr sz="1800" b="1" kern="1200">
                          <a:solidFill>
                            <a:schemeClr val="tx1"/>
                          </a:solidFill>
                          <a:latin typeface="Arial"/>
                          <a:cs typeface="Arial"/>
                        </a:defRPr>
                      </a:lvl4pPr>
                      <a:lvl5pPr marL="1828800" algn="l" defTabSz="914400" rtl="0" eaLnBrk="1" latinLnBrk="0" hangingPunct="1">
                        <a:defRPr sz="1800" b="1" kern="1200">
                          <a:solidFill>
                            <a:schemeClr val="tx1"/>
                          </a:solidFill>
                          <a:latin typeface="Arial"/>
                          <a:cs typeface="Arial"/>
                        </a:defRPr>
                      </a:lvl5pPr>
                      <a:lvl6pPr marL="2286000" algn="l" defTabSz="914400" rtl="0" eaLnBrk="1" latinLnBrk="0" hangingPunct="1">
                        <a:defRPr sz="1800" b="1" kern="1200">
                          <a:solidFill>
                            <a:schemeClr val="tx1"/>
                          </a:solidFill>
                          <a:latin typeface="Arial"/>
                          <a:cs typeface="Arial"/>
                        </a:defRPr>
                      </a:lvl6pPr>
                      <a:lvl7pPr marL="2743200" algn="l" defTabSz="914400" rtl="0" eaLnBrk="1" latinLnBrk="0" hangingPunct="1">
                        <a:defRPr sz="1800" b="1" kern="1200">
                          <a:solidFill>
                            <a:schemeClr val="tx1"/>
                          </a:solidFill>
                          <a:latin typeface="Arial"/>
                          <a:cs typeface="Arial"/>
                        </a:defRPr>
                      </a:lvl7pPr>
                      <a:lvl8pPr marL="3200400" algn="l" defTabSz="914400" rtl="0" eaLnBrk="1" latinLnBrk="0" hangingPunct="1">
                        <a:defRPr sz="1800" b="1" kern="1200">
                          <a:solidFill>
                            <a:schemeClr val="tx1"/>
                          </a:solidFill>
                          <a:latin typeface="Arial"/>
                          <a:cs typeface="Arial"/>
                        </a:defRPr>
                      </a:lvl8pPr>
                      <a:lvl9pPr marL="3657600" algn="l" defTabSz="914400" rtl="0" eaLnBrk="1" latinLnBrk="0" hangingPunct="1">
                        <a:defRPr sz="1800" b="1" kern="1200">
                          <a:solidFill>
                            <a:schemeClr val="tx1"/>
                          </a:solidFill>
                          <a:latin typeface="Arial"/>
                          <a:cs typeface="Arial"/>
                        </a:defRPr>
                      </a:lvl9pPr>
                    </a:lstStyle>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Actual </a:t>
                      </a:r>
                    </a:p>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Expenditure</a:t>
                      </a:r>
                    </a:p>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YTD                           </a:t>
                      </a:r>
                      <a:endParaRPr kumimoji="0" lang="en-US" sz="1400" b="0" i="0" u="none" strike="noStrike" cap="none" normalizeH="0" baseline="0" dirty="0" smtClean="0">
                        <a:ln>
                          <a:noFill/>
                        </a:ln>
                        <a:solidFill>
                          <a:schemeClr val="tx1"/>
                        </a:solidFill>
                        <a:effectLst/>
                        <a:latin typeface="Arial" charset="0"/>
                        <a:cs typeface="Arial" charset="0"/>
                      </a:endParaRPr>
                    </a:p>
                  </a:txBody>
                  <a:tcPr marL="99039" marR="99039"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tx1"/>
                          </a:solidFill>
                          <a:latin typeface="Arial"/>
                          <a:cs typeface="Arial"/>
                        </a:defRPr>
                      </a:lvl1pPr>
                      <a:lvl2pPr marL="457200" algn="l" defTabSz="914400" rtl="0" eaLnBrk="1" latinLnBrk="0" hangingPunct="1">
                        <a:defRPr sz="1800" b="1" kern="1200">
                          <a:solidFill>
                            <a:schemeClr val="tx1"/>
                          </a:solidFill>
                          <a:latin typeface="Arial"/>
                          <a:cs typeface="Arial"/>
                        </a:defRPr>
                      </a:lvl2pPr>
                      <a:lvl3pPr marL="914400" algn="l" defTabSz="914400" rtl="0" eaLnBrk="1" latinLnBrk="0" hangingPunct="1">
                        <a:defRPr sz="1800" b="1" kern="1200">
                          <a:solidFill>
                            <a:schemeClr val="tx1"/>
                          </a:solidFill>
                          <a:latin typeface="Arial"/>
                          <a:cs typeface="Arial"/>
                        </a:defRPr>
                      </a:lvl3pPr>
                      <a:lvl4pPr marL="1371600" algn="l" defTabSz="914400" rtl="0" eaLnBrk="1" latinLnBrk="0" hangingPunct="1">
                        <a:defRPr sz="1800" b="1" kern="1200">
                          <a:solidFill>
                            <a:schemeClr val="tx1"/>
                          </a:solidFill>
                          <a:latin typeface="Arial"/>
                          <a:cs typeface="Arial"/>
                        </a:defRPr>
                      </a:lvl4pPr>
                      <a:lvl5pPr marL="1828800" algn="l" defTabSz="914400" rtl="0" eaLnBrk="1" latinLnBrk="0" hangingPunct="1">
                        <a:defRPr sz="1800" b="1" kern="1200">
                          <a:solidFill>
                            <a:schemeClr val="tx1"/>
                          </a:solidFill>
                          <a:latin typeface="Arial"/>
                          <a:cs typeface="Arial"/>
                        </a:defRPr>
                      </a:lvl5pPr>
                      <a:lvl6pPr marL="2286000" algn="l" defTabSz="914400" rtl="0" eaLnBrk="1" latinLnBrk="0" hangingPunct="1">
                        <a:defRPr sz="1800" b="1" kern="1200">
                          <a:solidFill>
                            <a:schemeClr val="tx1"/>
                          </a:solidFill>
                          <a:latin typeface="Arial"/>
                          <a:cs typeface="Arial"/>
                        </a:defRPr>
                      </a:lvl6pPr>
                      <a:lvl7pPr marL="2743200" algn="l" defTabSz="914400" rtl="0" eaLnBrk="1" latinLnBrk="0" hangingPunct="1">
                        <a:defRPr sz="1800" b="1" kern="1200">
                          <a:solidFill>
                            <a:schemeClr val="tx1"/>
                          </a:solidFill>
                          <a:latin typeface="Arial"/>
                          <a:cs typeface="Arial"/>
                        </a:defRPr>
                      </a:lvl7pPr>
                      <a:lvl8pPr marL="3200400" algn="l" defTabSz="914400" rtl="0" eaLnBrk="1" latinLnBrk="0" hangingPunct="1">
                        <a:defRPr sz="1800" b="1" kern="1200">
                          <a:solidFill>
                            <a:schemeClr val="tx1"/>
                          </a:solidFill>
                          <a:latin typeface="Arial"/>
                          <a:cs typeface="Arial"/>
                        </a:defRPr>
                      </a:lvl8pPr>
                      <a:lvl9pPr marL="3657600" algn="l" defTabSz="914400" rtl="0" eaLnBrk="1" latinLnBrk="0" hangingPunct="1">
                        <a:defRPr sz="1800" b="1" kern="1200">
                          <a:solidFill>
                            <a:schemeClr val="tx1"/>
                          </a:solidFill>
                          <a:latin typeface="Arial"/>
                          <a:cs typeface="Arial"/>
                        </a:defRPr>
                      </a:lvl9pPr>
                    </a:lstStyle>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YTD</a:t>
                      </a:r>
                    </a:p>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Savings/ </a:t>
                      </a:r>
                    </a:p>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Overspending </a:t>
                      </a:r>
                      <a:endParaRPr kumimoji="0" lang="en-US" sz="1400" b="0" i="0" u="none" strike="noStrike" cap="none" normalizeH="0" baseline="0" dirty="0" smtClean="0">
                        <a:ln>
                          <a:noFill/>
                        </a:ln>
                        <a:solidFill>
                          <a:schemeClr val="tx1"/>
                        </a:solidFill>
                        <a:effectLst/>
                        <a:latin typeface="Arial" charset="0"/>
                        <a:cs typeface="Arial" charset="0"/>
                      </a:endParaRPr>
                    </a:p>
                  </a:txBody>
                  <a:tcPr marL="99039" marR="99039"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tx1"/>
                          </a:solidFill>
                          <a:latin typeface="Arial"/>
                          <a:cs typeface="Arial"/>
                        </a:defRPr>
                      </a:lvl1pPr>
                      <a:lvl2pPr marL="457200" algn="l" defTabSz="914400" rtl="0" eaLnBrk="1" latinLnBrk="0" hangingPunct="1">
                        <a:defRPr sz="1800" b="1" kern="1200">
                          <a:solidFill>
                            <a:schemeClr val="tx1"/>
                          </a:solidFill>
                          <a:latin typeface="Arial"/>
                          <a:cs typeface="Arial"/>
                        </a:defRPr>
                      </a:lvl2pPr>
                      <a:lvl3pPr marL="914400" algn="l" defTabSz="914400" rtl="0" eaLnBrk="1" latinLnBrk="0" hangingPunct="1">
                        <a:defRPr sz="1800" b="1" kern="1200">
                          <a:solidFill>
                            <a:schemeClr val="tx1"/>
                          </a:solidFill>
                          <a:latin typeface="Arial"/>
                          <a:cs typeface="Arial"/>
                        </a:defRPr>
                      </a:lvl3pPr>
                      <a:lvl4pPr marL="1371600" algn="l" defTabSz="914400" rtl="0" eaLnBrk="1" latinLnBrk="0" hangingPunct="1">
                        <a:defRPr sz="1800" b="1" kern="1200">
                          <a:solidFill>
                            <a:schemeClr val="tx1"/>
                          </a:solidFill>
                          <a:latin typeface="Arial"/>
                          <a:cs typeface="Arial"/>
                        </a:defRPr>
                      </a:lvl4pPr>
                      <a:lvl5pPr marL="1828800" algn="l" defTabSz="914400" rtl="0" eaLnBrk="1" latinLnBrk="0" hangingPunct="1">
                        <a:defRPr sz="1800" b="1" kern="1200">
                          <a:solidFill>
                            <a:schemeClr val="tx1"/>
                          </a:solidFill>
                          <a:latin typeface="Arial"/>
                          <a:cs typeface="Arial"/>
                        </a:defRPr>
                      </a:lvl5pPr>
                      <a:lvl6pPr marL="2286000" algn="l" defTabSz="914400" rtl="0" eaLnBrk="1" latinLnBrk="0" hangingPunct="1">
                        <a:defRPr sz="1800" b="1" kern="1200">
                          <a:solidFill>
                            <a:schemeClr val="tx1"/>
                          </a:solidFill>
                          <a:latin typeface="Arial"/>
                          <a:cs typeface="Arial"/>
                        </a:defRPr>
                      </a:lvl6pPr>
                      <a:lvl7pPr marL="2743200" algn="l" defTabSz="914400" rtl="0" eaLnBrk="1" latinLnBrk="0" hangingPunct="1">
                        <a:defRPr sz="1800" b="1" kern="1200">
                          <a:solidFill>
                            <a:schemeClr val="tx1"/>
                          </a:solidFill>
                          <a:latin typeface="Arial"/>
                          <a:cs typeface="Arial"/>
                        </a:defRPr>
                      </a:lvl7pPr>
                      <a:lvl8pPr marL="3200400" algn="l" defTabSz="914400" rtl="0" eaLnBrk="1" latinLnBrk="0" hangingPunct="1">
                        <a:defRPr sz="1800" b="1" kern="1200">
                          <a:solidFill>
                            <a:schemeClr val="tx1"/>
                          </a:solidFill>
                          <a:latin typeface="Arial"/>
                          <a:cs typeface="Arial"/>
                        </a:defRPr>
                      </a:lvl8pPr>
                      <a:lvl9pPr marL="3657600" algn="l" defTabSz="914400" rtl="0" eaLnBrk="1" latinLnBrk="0" hangingPunct="1">
                        <a:defRPr sz="1800" b="1" kern="1200">
                          <a:solidFill>
                            <a:schemeClr val="tx1"/>
                          </a:solidFill>
                          <a:latin typeface="Arial"/>
                          <a:cs typeface="Arial"/>
                        </a:defRPr>
                      </a:lvl9pPr>
                    </a:lstStyle>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YTD</a:t>
                      </a:r>
                    </a:p>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Budget </a:t>
                      </a:r>
                    </a:p>
                    <a:p>
                      <a:pPr marL="268288" marR="0" lvl="0" indent="-268288" algn="ctr"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Expenditure (%)</a:t>
                      </a:r>
                      <a:endParaRPr kumimoji="0" lang="en-US" sz="1400" b="0" i="0" u="none" strike="noStrike" cap="none" normalizeH="0" baseline="0" dirty="0" smtClean="0">
                        <a:ln>
                          <a:noFill/>
                        </a:ln>
                        <a:solidFill>
                          <a:schemeClr val="tx1"/>
                        </a:solidFill>
                        <a:effectLst/>
                        <a:latin typeface="Arial" charset="0"/>
                        <a:cs typeface="Arial" charset="0"/>
                      </a:endParaRPr>
                    </a:p>
                  </a:txBody>
                  <a:tcPr marL="99039" marR="99039" marT="45684" marB="4568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8459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268288" marR="0" lvl="0" indent="-268288" algn="l"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cs typeface="Arial" charset="0"/>
                        </a:rPr>
                        <a:t>Compensation of Employees</a:t>
                      </a:r>
                    </a:p>
                  </a:txBody>
                  <a:tcPr marL="99039" marR="99039" marT="45681" marB="45681"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146,593,000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36,432,257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110,160,743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8459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268288" marR="0" lvl="0" indent="-268288" algn="l"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cs typeface="Arial" charset="0"/>
                        </a:rPr>
                        <a:t>Goods and Services</a:t>
                      </a:r>
                    </a:p>
                  </a:txBody>
                  <a:tcPr marL="99039" marR="99039" marT="45681" marB="45681"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12,872,000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1,746,400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11,125,600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8459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268288" marR="0" lvl="0" indent="-268288" algn="l"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cs typeface="Arial" charset="0"/>
                        </a:rPr>
                        <a:t>Provincial &amp; Local Government</a:t>
                      </a:r>
                    </a:p>
                  </a:txBody>
                  <a:tcPr marL="99039" marR="99039" marT="45681" marB="45681"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112,000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400" b="0" i="0" u="none" strike="noStrike" dirty="0">
                          <a:solidFill>
                            <a:srgbClr val="000000"/>
                          </a:solidFill>
                          <a:effectLst/>
                          <a:latin typeface="Arial" pitchFamily="34" charset="0"/>
                          <a:cs typeface="Arial"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112,000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8459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268288" marR="0" lvl="0" indent="-268288" algn="l"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cs typeface="Arial" charset="0"/>
                        </a:rPr>
                        <a:t>Households</a:t>
                      </a:r>
                    </a:p>
                  </a:txBody>
                  <a:tcPr marL="99039" marR="99039" marT="45681" marB="45681"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145,000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400" b="0" i="0" u="none" strike="noStrike">
                          <a:solidFill>
                            <a:srgbClr val="000000"/>
                          </a:solidFill>
                          <a:effectLst/>
                          <a:latin typeface="Arial" pitchFamily="34" charset="0"/>
                          <a:cs typeface="Arial" pitchFamily="34" charset="0"/>
                        </a:rPr>
                        <a:t>6,507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138,493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8459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268288" marR="0" lvl="0" indent="-268288" algn="l"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cs typeface="Arial" charset="0"/>
                        </a:rPr>
                        <a:t>Machinery and Equipment</a:t>
                      </a:r>
                    </a:p>
                  </a:txBody>
                  <a:tcPr marL="99039" marR="99039" marT="45681" marB="45681"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1,037,000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n-US" sz="1400" b="0" i="0" u="none" strike="noStrike">
                          <a:solidFill>
                            <a:srgbClr val="000000"/>
                          </a:solidFill>
                          <a:effectLst/>
                          <a:latin typeface="Arial" pitchFamily="34" charset="0"/>
                          <a:cs typeface="Arial" pitchFamily="34" charset="0"/>
                        </a:rPr>
                        <a:t>53,962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a:solidFill>
                            <a:srgbClr val="000000"/>
                          </a:solidFill>
                          <a:effectLst/>
                          <a:latin typeface="Arial" pitchFamily="34" charset="0"/>
                          <a:cs typeface="Arial" pitchFamily="34" charset="0"/>
                        </a:rPr>
                        <a:t>983,038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b"/>
                      <a:r>
                        <a:rPr lang="en-US" sz="1400" b="0" i="0" u="none" strike="noStrike" dirty="0">
                          <a:solidFill>
                            <a:srgbClr val="000000"/>
                          </a:solidFill>
                          <a:effectLst/>
                          <a:latin typeface="Arial" pitchFamily="34" charset="0"/>
                          <a:cs typeface="Arial"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8460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268288" marR="0" lvl="0" indent="-268288" algn="l" defTabSz="914400" rtl="0" eaLnBrk="0" fontAlgn="ctr" latinLnBrk="0" hangingPunct="0">
                        <a:lnSpc>
                          <a:spcPct val="90000"/>
                        </a:lnSpc>
                        <a:spcBef>
                          <a:spcPct val="0"/>
                        </a:spcBef>
                        <a:spcAft>
                          <a:spcPct val="0"/>
                        </a:spcAft>
                        <a:buClr>
                          <a:schemeClr val="bg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cs typeface="Arial" charset="0"/>
                        </a:rPr>
                        <a:t>TOTAL</a:t>
                      </a:r>
                    </a:p>
                  </a:txBody>
                  <a:tcPr marL="99039" marR="99039" marT="45684" marB="45684"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rtl="0" fontAlgn="b"/>
                      <a:r>
                        <a:rPr lang="en-US" sz="1400" b="1" i="0" u="none" strike="noStrike" dirty="0">
                          <a:solidFill>
                            <a:srgbClr val="000000"/>
                          </a:solidFill>
                          <a:effectLst/>
                          <a:latin typeface="Arial" pitchFamily="34" charset="0"/>
                          <a:cs typeface="Arial" pitchFamily="34" charset="0"/>
                        </a:rPr>
                        <a:t>160,759,000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rtl="0" fontAlgn="b"/>
                      <a:r>
                        <a:rPr lang="en-US" sz="1400" b="1" i="0" u="none" strike="noStrike" dirty="0">
                          <a:solidFill>
                            <a:srgbClr val="000000"/>
                          </a:solidFill>
                          <a:effectLst/>
                          <a:latin typeface="Arial" pitchFamily="34" charset="0"/>
                          <a:cs typeface="Arial" pitchFamily="34" charset="0"/>
                        </a:rPr>
                        <a:t>38,239,126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rtl="0" fontAlgn="b"/>
                      <a:r>
                        <a:rPr lang="en-US" sz="1400" b="1" i="0" u="none" strike="noStrike" dirty="0">
                          <a:solidFill>
                            <a:srgbClr val="000000"/>
                          </a:solidFill>
                          <a:effectLst/>
                          <a:latin typeface="Arial" pitchFamily="34" charset="0"/>
                          <a:cs typeface="Arial" pitchFamily="34" charset="0"/>
                        </a:rPr>
                        <a:t>122,519,874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rtl="0" fontAlgn="b"/>
                      <a:r>
                        <a:rPr lang="en-US" sz="1400" b="1" i="0" u="none" strike="noStrike" dirty="0">
                          <a:solidFill>
                            <a:srgbClr val="000000"/>
                          </a:solidFill>
                          <a:effectLst/>
                          <a:latin typeface="Arial" pitchFamily="34" charset="0"/>
                          <a:cs typeface="Arial" pitchFamily="34" charset="0"/>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63</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8896080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114300"/>
            <a:ext cx="8915400" cy="228600"/>
          </a:xfrm>
        </p:spPr>
        <p:txBody>
          <a:bodyPr>
            <a:noAutofit/>
          </a:bodyPr>
          <a:lstStyle/>
          <a:p>
            <a:r>
              <a:rPr lang="en-US" sz="2000" b="1" dirty="0" smtClean="0">
                <a:latin typeface="Arial" panose="020B0604020202020204" pitchFamily="34" charset="0"/>
                <a:cs typeface="Arial" panose="020B0604020202020204" pitchFamily="34" charset="0"/>
              </a:rPr>
              <a:t>ASSET MANAGEMENT AND SCM FUNCTIONS</a:t>
            </a:r>
          </a:p>
        </p:txBody>
      </p:sp>
      <p:graphicFrame>
        <p:nvGraphicFramePr>
          <p:cNvPr id="3" name="Table 2"/>
          <p:cNvGraphicFramePr>
            <a:graphicFrameLocks noGrp="1"/>
          </p:cNvGraphicFramePr>
          <p:nvPr>
            <p:extLst>
              <p:ext uri="{D42A27DB-BD31-4B8C-83A1-F6EECF244321}">
                <p14:modId xmlns:p14="http://schemas.microsoft.com/office/powerpoint/2010/main" val="3624995106"/>
              </p:ext>
            </p:extLst>
          </p:nvPr>
        </p:nvGraphicFramePr>
        <p:xfrm>
          <a:off x="175418" y="502298"/>
          <a:ext cx="9565484" cy="1342268"/>
        </p:xfrm>
        <a:graphic>
          <a:graphicData uri="http://schemas.openxmlformats.org/drawingml/2006/table">
            <a:tbl>
              <a:tblPr firstRow="1" bandRow="1"/>
              <a:tblGrid>
                <a:gridCol w="1062833"/>
                <a:gridCol w="1630363"/>
                <a:gridCol w="1258888"/>
                <a:gridCol w="1733550"/>
                <a:gridCol w="1073150"/>
                <a:gridCol w="1485900"/>
                <a:gridCol w="1320800"/>
              </a:tblGrid>
              <a:tr h="762000">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400" dirty="0" smtClean="0">
                          <a:solidFill>
                            <a:schemeClr val="tx1"/>
                          </a:solidFill>
                          <a:latin typeface="Arial" pitchFamily="34" charset="0"/>
                          <a:cs typeface="Arial" pitchFamily="34" charset="0"/>
                        </a:rPr>
                        <a:t>Nr of Assets on BAUD</a:t>
                      </a:r>
                    </a:p>
                  </a:txBody>
                  <a:tcPr marL="99058" marR="99058" marT="45753" marB="4575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400" dirty="0" smtClean="0">
                          <a:solidFill>
                            <a:schemeClr val="tx1"/>
                          </a:solidFill>
                          <a:latin typeface="Arial" pitchFamily="34" charset="0"/>
                          <a:cs typeface="Arial" pitchFamily="34" charset="0"/>
                        </a:rPr>
                        <a:t>Value </a:t>
                      </a:r>
                      <a:endParaRPr lang="en-US" sz="1400" dirty="0">
                        <a:solidFill>
                          <a:schemeClr val="tx1"/>
                        </a:solidFill>
                        <a:latin typeface="Arial" pitchFamily="34" charset="0"/>
                        <a:cs typeface="Arial" pitchFamily="34" charset="0"/>
                      </a:endParaRPr>
                    </a:p>
                  </a:txBody>
                  <a:tcPr marL="99058" marR="99058" marT="45753" marB="4575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400" dirty="0" smtClean="0">
                          <a:solidFill>
                            <a:schemeClr val="tx1"/>
                          </a:solidFill>
                          <a:latin typeface="Arial" pitchFamily="34" charset="0"/>
                          <a:cs typeface="Arial" pitchFamily="34" charset="0"/>
                        </a:rPr>
                        <a:t>Verified  assets </a:t>
                      </a:r>
                    </a:p>
                  </a:txBody>
                  <a:tcPr marL="99058" marR="99058" marT="45753" marB="4575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itchFamily="34" charset="0"/>
                          <a:cs typeface="Arial" pitchFamily="34" charset="0"/>
                        </a:rPr>
                        <a:t>Value of assets verified</a:t>
                      </a:r>
                    </a:p>
                  </a:txBody>
                  <a:tcPr marL="99058" marR="99058" marT="45753" marB="4575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400" dirty="0" smtClean="0">
                          <a:solidFill>
                            <a:schemeClr val="tx1"/>
                          </a:solidFill>
                          <a:latin typeface="Arial" pitchFamily="34" charset="0"/>
                          <a:cs typeface="Arial" pitchFamily="34" charset="0"/>
                        </a:rPr>
                        <a:t>Assets not verified</a:t>
                      </a:r>
                      <a:endParaRPr lang="en-US" sz="1400" dirty="0">
                        <a:solidFill>
                          <a:schemeClr val="tx1"/>
                        </a:solidFill>
                        <a:latin typeface="Arial" pitchFamily="34" charset="0"/>
                        <a:cs typeface="Arial" pitchFamily="34" charset="0"/>
                      </a:endParaRPr>
                    </a:p>
                  </a:txBody>
                  <a:tcPr marL="99058" marR="99058" marT="45753" marB="4575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400" dirty="0" smtClean="0">
                          <a:solidFill>
                            <a:schemeClr val="tx1"/>
                          </a:solidFill>
                          <a:latin typeface="Arial" pitchFamily="34" charset="0"/>
                          <a:cs typeface="Arial" pitchFamily="34" charset="0"/>
                        </a:rPr>
                        <a:t>Value of assets not verified</a:t>
                      </a:r>
                      <a:endParaRPr lang="en-US" sz="1400" dirty="0">
                        <a:solidFill>
                          <a:schemeClr val="tx1"/>
                        </a:solidFill>
                        <a:latin typeface="Arial" pitchFamily="34" charset="0"/>
                        <a:cs typeface="Arial" pitchFamily="34" charset="0"/>
                      </a:endParaRPr>
                    </a:p>
                  </a:txBody>
                  <a:tcPr marL="99058" marR="99058" marT="45753" marB="4575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400" dirty="0" smtClean="0">
                          <a:solidFill>
                            <a:schemeClr val="tx1"/>
                          </a:solidFill>
                          <a:latin typeface="Arial" pitchFamily="34" charset="0"/>
                          <a:cs typeface="Arial" pitchFamily="34" charset="0"/>
                        </a:rPr>
                        <a:t>Percentage Compliance</a:t>
                      </a:r>
                      <a:endParaRPr lang="en-US" sz="1400" dirty="0">
                        <a:solidFill>
                          <a:schemeClr val="tx1"/>
                        </a:solidFill>
                        <a:latin typeface="Arial" pitchFamily="34" charset="0"/>
                        <a:cs typeface="Arial" pitchFamily="34" charset="0"/>
                      </a:endParaRPr>
                    </a:p>
                  </a:txBody>
                  <a:tcPr marL="99058" marR="99058" marT="45753" marB="4575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580268">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cs typeface="Arial" charset="0"/>
                        </a:rPr>
                        <a:t>12,179</a:t>
                      </a:r>
                    </a:p>
                  </a:txBody>
                  <a:tcPr marL="99058" marR="99058" marT="45770" marB="457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cs typeface="Arial" charset="0"/>
                        </a:rPr>
                        <a:t>R78,715,149.82</a:t>
                      </a:r>
                    </a:p>
                  </a:txBody>
                  <a:tcPr marL="99058" marR="99058" marT="45770" marB="457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00"/>
                          </a:solidFill>
                          <a:effectLst/>
                          <a:latin typeface="Arial" charset="0"/>
                          <a:cs typeface="Arial" charset="0"/>
                        </a:rPr>
                        <a:t>12,074</a:t>
                      </a:r>
                    </a:p>
                  </a:txBody>
                  <a:tcPr marL="99058" marR="99058" marT="45770" marB="457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00"/>
                          </a:solidFill>
                          <a:effectLst/>
                          <a:latin typeface="Arial" charset="0"/>
                          <a:cs typeface="Arial" charset="0"/>
                        </a:rPr>
                        <a:t>R78,233,426.11</a:t>
                      </a:r>
                    </a:p>
                  </a:txBody>
                  <a:tcPr marL="99058" marR="99058" marT="45770" marB="457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105</a:t>
                      </a:r>
                    </a:p>
                  </a:txBody>
                  <a:tcPr marL="99058" marR="99058" marT="45770" marB="457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R392,723.71</a:t>
                      </a:r>
                    </a:p>
                  </a:txBody>
                  <a:tcPr marL="99058" marR="99058" marT="45770" marB="457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99.14%</a:t>
                      </a:r>
                    </a:p>
                  </a:txBody>
                  <a:tcPr marL="99058" marR="99058" marT="45770" marB="457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4" name="TextBox 18"/>
          <p:cNvSpPr txBox="1">
            <a:spLocks noChangeArrowheads="1"/>
          </p:cNvSpPr>
          <p:nvPr/>
        </p:nvSpPr>
        <p:spPr bwMode="auto">
          <a:xfrm>
            <a:off x="3129529" y="2039836"/>
            <a:ext cx="34835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90000"/>
              </a:spcBef>
              <a:buClr>
                <a:schemeClr val="bg2"/>
              </a:buClr>
              <a:buFont typeface="Wingdings" pitchFamily="2" charset="2"/>
              <a:buChar char="n"/>
              <a:defRPr sz="1600">
                <a:solidFill>
                  <a:schemeClr val="tx1"/>
                </a:solidFill>
                <a:latin typeface="Arial" pitchFamily="34" charset="0"/>
              </a:defRPr>
            </a:lvl1pPr>
            <a:lvl2pPr marL="742950" indent="-285750" eaLnBrk="0" hangingPunct="0">
              <a:lnSpc>
                <a:spcPct val="90000"/>
              </a:lnSpc>
              <a:spcBef>
                <a:spcPct val="50000"/>
              </a:spcBef>
              <a:buClr>
                <a:schemeClr val="bg2"/>
              </a:buClr>
              <a:buFont typeface="Arial" pitchFamily="34" charset="0"/>
              <a:buChar char="•"/>
              <a:defRPr sz="1600">
                <a:solidFill>
                  <a:schemeClr val="tx1"/>
                </a:solidFill>
                <a:latin typeface="Arial" pitchFamily="34" charset="0"/>
              </a:defRPr>
            </a:lvl2pPr>
            <a:lvl3pPr marL="1143000" indent="-228600" eaLnBrk="0" hangingPunct="0">
              <a:lnSpc>
                <a:spcPct val="90000"/>
              </a:lnSpc>
              <a:spcBef>
                <a:spcPct val="30000"/>
              </a:spcBef>
              <a:buClr>
                <a:schemeClr val="bg2"/>
              </a:buClr>
              <a:buFont typeface="Arial" pitchFamily="34" charset="0"/>
              <a:buChar char="–"/>
              <a:defRPr sz="1600">
                <a:solidFill>
                  <a:schemeClr val="tx1"/>
                </a:solidFill>
                <a:latin typeface="Arial" pitchFamily="34" charset="0"/>
              </a:defRPr>
            </a:lvl3pPr>
            <a:lvl4pPr marL="1600200" indent="-228600" eaLnBrk="0" hangingPunct="0">
              <a:lnSpc>
                <a:spcPct val="90000"/>
              </a:lnSpc>
              <a:spcBef>
                <a:spcPct val="10000"/>
              </a:spcBef>
              <a:buClr>
                <a:schemeClr val="bg2"/>
              </a:buClr>
              <a:buFont typeface="Arial" pitchFamily="34" charset="0"/>
              <a:buChar char="-"/>
              <a:defRPr sz="1600">
                <a:solidFill>
                  <a:schemeClr val="tx1"/>
                </a:solidFill>
                <a:latin typeface="Arial" pitchFamily="34" charset="0"/>
              </a:defRPr>
            </a:lvl4pPr>
            <a:lvl5pPr marL="2057400" indent="-228600" eaLnBrk="0" hangingPunct="0">
              <a:lnSpc>
                <a:spcPct val="90000"/>
              </a:lnSpc>
              <a:buClr>
                <a:schemeClr val="bg2"/>
              </a:buClr>
              <a:buFont typeface="Arial" pitchFamily="34" charset="0"/>
              <a:buChar char="­"/>
              <a:defRPr sz="1600">
                <a:solidFill>
                  <a:schemeClr val="tx1"/>
                </a:solidFill>
                <a:latin typeface="Arial" pitchFamily="34" charset="0"/>
              </a:defRPr>
            </a:lvl5pPr>
            <a:lvl6pPr marL="2514600" indent="-228600" eaLnBrk="0" fontAlgn="base" hangingPunct="0">
              <a:lnSpc>
                <a:spcPct val="90000"/>
              </a:lnSpc>
              <a:spcBef>
                <a:spcPct val="0"/>
              </a:spcBef>
              <a:spcAft>
                <a:spcPct val="0"/>
              </a:spcAft>
              <a:buClr>
                <a:schemeClr val="bg2"/>
              </a:buClr>
              <a:buFont typeface="Arial" pitchFamily="34" charset="0"/>
              <a:buChar char="­"/>
              <a:defRPr sz="1600">
                <a:solidFill>
                  <a:schemeClr val="tx1"/>
                </a:solidFill>
                <a:latin typeface="Arial" pitchFamily="34" charset="0"/>
              </a:defRPr>
            </a:lvl6pPr>
            <a:lvl7pPr marL="2971800" indent="-228600" eaLnBrk="0" fontAlgn="base" hangingPunct="0">
              <a:lnSpc>
                <a:spcPct val="90000"/>
              </a:lnSpc>
              <a:spcBef>
                <a:spcPct val="0"/>
              </a:spcBef>
              <a:spcAft>
                <a:spcPct val="0"/>
              </a:spcAft>
              <a:buClr>
                <a:schemeClr val="bg2"/>
              </a:buClr>
              <a:buFont typeface="Arial" pitchFamily="34" charset="0"/>
              <a:buChar char="­"/>
              <a:defRPr sz="1600">
                <a:solidFill>
                  <a:schemeClr val="tx1"/>
                </a:solidFill>
                <a:latin typeface="Arial" pitchFamily="34" charset="0"/>
              </a:defRPr>
            </a:lvl7pPr>
            <a:lvl8pPr marL="3429000" indent="-228600" eaLnBrk="0" fontAlgn="base" hangingPunct="0">
              <a:lnSpc>
                <a:spcPct val="90000"/>
              </a:lnSpc>
              <a:spcBef>
                <a:spcPct val="0"/>
              </a:spcBef>
              <a:spcAft>
                <a:spcPct val="0"/>
              </a:spcAft>
              <a:buClr>
                <a:schemeClr val="bg2"/>
              </a:buClr>
              <a:buFont typeface="Arial" pitchFamily="34" charset="0"/>
              <a:buChar char="­"/>
              <a:defRPr sz="1600">
                <a:solidFill>
                  <a:schemeClr val="tx1"/>
                </a:solidFill>
                <a:latin typeface="Arial" pitchFamily="34" charset="0"/>
              </a:defRPr>
            </a:lvl8pPr>
            <a:lvl9pPr marL="3886200" indent="-228600" eaLnBrk="0" fontAlgn="base" hangingPunct="0">
              <a:lnSpc>
                <a:spcPct val="90000"/>
              </a:lnSpc>
              <a:spcBef>
                <a:spcPct val="0"/>
              </a:spcBef>
              <a:spcAft>
                <a:spcPct val="0"/>
              </a:spcAft>
              <a:buClr>
                <a:schemeClr val="bg2"/>
              </a:buClr>
              <a:buFont typeface="Arial" pitchFamily="34" charset="0"/>
              <a:buChar char="­"/>
              <a:defRPr sz="1600">
                <a:solidFill>
                  <a:schemeClr val="tx1"/>
                </a:solidFill>
                <a:latin typeface="Arial" pitchFamily="34" charset="0"/>
              </a:defRPr>
            </a:lvl9pPr>
          </a:lstStyle>
          <a:p>
            <a:pPr eaLnBrk="1" fontAlgn="base" hangingPunct="1">
              <a:lnSpc>
                <a:spcPct val="100000"/>
              </a:lnSpc>
              <a:spcBef>
                <a:spcPct val="0"/>
              </a:spcBef>
              <a:spcAft>
                <a:spcPct val="0"/>
              </a:spcAft>
              <a:buClrTx/>
              <a:buFontTx/>
              <a:buNone/>
            </a:pPr>
            <a:r>
              <a:rPr lang="en-US" altLang="en-US" b="1" dirty="0" smtClean="0">
                <a:cs typeface="Arial" pitchFamily="34" charset="0"/>
              </a:rPr>
              <a:t>Valid invoices paid within 30 days</a:t>
            </a:r>
          </a:p>
        </p:txBody>
      </p:sp>
      <p:graphicFrame>
        <p:nvGraphicFramePr>
          <p:cNvPr id="5" name="Table 4"/>
          <p:cNvGraphicFramePr>
            <a:graphicFrameLocks noGrp="1"/>
          </p:cNvGraphicFramePr>
          <p:nvPr>
            <p:extLst>
              <p:ext uri="{D42A27DB-BD31-4B8C-83A1-F6EECF244321}">
                <p14:modId xmlns:p14="http://schemas.microsoft.com/office/powerpoint/2010/main" val="578437499"/>
              </p:ext>
            </p:extLst>
          </p:nvPr>
        </p:nvGraphicFramePr>
        <p:xfrm>
          <a:off x="175418" y="2378390"/>
          <a:ext cx="9565483" cy="3494233"/>
        </p:xfrm>
        <a:graphic>
          <a:graphicData uri="http://schemas.openxmlformats.org/drawingml/2006/table">
            <a:tbl>
              <a:tblPr firstRow="1" bandRow="1"/>
              <a:tblGrid>
                <a:gridCol w="2173644"/>
                <a:gridCol w="1119352"/>
                <a:gridCol w="1103586"/>
                <a:gridCol w="1534910"/>
                <a:gridCol w="1235801"/>
                <a:gridCol w="1170668"/>
                <a:gridCol w="1227522"/>
              </a:tblGrid>
              <a:tr h="481766">
                <a:tc>
                  <a:txBody>
                    <a:bodyPr/>
                    <a:lstStyle/>
                    <a:p>
                      <a:pPr algn="ctr"/>
                      <a:endParaRPr lang="en-US" sz="1400" b="1" dirty="0">
                        <a:solidFill>
                          <a:schemeClr val="tx1"/>
                        </a:solidFill>
                        <a:latin typeface="Arial" pitchFamily="34" charset="0"/>
                        <a:cs typeface="Arial" pitchFamily="34" charset="0"/>
                      </a:endParaRPr>
                    </a:p>
                  </a:txBody>
                  <a:tcPr marL="99058" marR="99058" marT="45676" marB="45676"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3">
                  <a:txBody>
                    <a:bodyPr/>
                    <a:lstStyle/>
                    <a:p>
                      <a:pPr algn="ctr"/>
                      <a:r>
                        <a:rPr lang="en-US" sz="1400" b="1" dirty="0" smtClean="0">
                          <a:solidFill>
                            <a:schemeClr val="tx1"/>
                          </a:solidFill>
                          <a:latin typeface="Arial" pitchFamily="34" charset="0"/>
                          <a:cs typeface="Arial" pitchFamily="34" charset="0"/>
                        </a:rPr>
                        <a:t>2016/2017</a:t>
                      </a:r>
                      <a:endParaRPr lang="en-US" sz="1400" b="1" dirty="0">
                        <a:solidFill>
                          <a:schemeClr val="tx1"/>
                        </a:solidFill>
                        <a:latin typeface="Arial" pitchFamily="34" charset="0"/>
                        <a:cs typeface="Arial" pitchFamily="34" charset="0"/>
                      </a:endParaRPr>
                    </a:p>
                  </a:txBody>
                  <a:tcPr marL="99058" marR="99058" marT="45676" marB="4567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sz="1200" b="1" dirty="0">
                        <a:solidFill>
                          <a:schemeClr val="tx1"/>
                        </a:solidFill>
                        <a:latin typeface="Arial" pitchFamily="34" charset="0"/>
                        <a:cs typeface="Arial" pitchFamily="34" charset="0"/>
                      </a:endParaRPr>
                    </a:p>
                  </a:txBody>
                  <a:tcPr marL="91439" marR="91439" marT="45676" marB="4567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sz="1200" b="1" dirty="0">
                        <a:solidFill>
                          <a:schemeClr val="tx1"/>
                        </a:solidFill>
                        <a:latin typeface="Arial" pitchFamily="34" charset="0"/>
                        <a:cs typeface="Arial" pitchFamily="34" charset="0"/>
                      </a:endParaRPr>
                    </a:p>
                  </a:txBody>
                  <a:tcPr marL="91439" marR="91439" marT="45676" marB="4567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gridSpan="3">
                  <a:txBody>
                    <a:bodyPr/>
                    <a:lstStyle/>
                    <a:p>
                      <a:pPr algn="ctr"/>
                      <a:r>
                        <a:rPr lang="en-US" sz="1400" b="1" dirty="0" smtClean="0">
                          <a:solidFill>
                            <a:schemeClr val="tx1"/>
                          </a:solidFill>
                          <a:latin typeface="Arial" pitchFamily="34" charset="0"/>
                          <a:cs typeface="Arial" pitchFamily="34" charset="0"/>
                        </a:rPr>
                        <a:t>Quarter 1</a:t>
                      </a:r>
                    </a:p>
                    <a:p>
                      <a:pPr algn="ctr"/>
                      <a:r>
                        <a:rPr lang="en-US" sz="1400" b="1" dirty="0" smtClean="0">
                          <a:solidFill>
                            <a:schemeClr val="tx1"/>
                          </a:solidFill>
                          <a:latin typeface="Arial" pitchFamily="34" charset="0"/>
                          <a:cs typeface="Arial" pitchFamily="34" charset="0"/>
                        </a:rPr>
                        <a:t>2017/18</a:t>
                      </a:r>
                      <a:endParaRPr lang="en-US" sz="1400" b="1" dirty="0">
                        <a:solidFill>
                          <a:schemeClr val="tx1"/>
                        </a:solidFill>
                        <a:latin typeface="Arial" pitchFamily="34" charset="0"/>
                        <a:cs typeface="Arial" pitchFamily="34" charset="0"/>
                      </a:endParaRPr>
                    </a:p>
                  </a:txBody>
                  <a:tcPr marL="99058" marR="99058" marT="45676" marB="45676"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sz="1200" b="1" dirty="0">
                        <a:solidFill>
                          <a:schemeClr val="tx1"/>
                        </a:solidFill>
                        <a:latin typeface="Arial" pitchFamily="34" charset="0"/>
                        <a:cs typeface="Arial" pitchFamily="34" charset="0"/>
                      </a:endParaRPr>
                    </a:p>
                  </a:txBody>
                  <a:tcPr marL="91439" marR="91439" marT="45676" marB="4567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hMerge="1">
                  <a:txBody>
                    <a:bodyPr/>
                    <a:lstStyle/>
                    <a:p>
                      <a:endParaRPr lang="en-US" sz="1200" b="1" dirty="0">
                        <a:solidFill>
                          <a:schemeClr val="tx1"/>
                        </a:solidFill>
                        <a:latin typeface="Arial" pitchFamily="34" charset="0"/>
                        <a:cs typeface="Arial" pitchFamily="34" charset="0"/>
                      </a:endParaRPr>
                    </a:p>
                  </a:txBody>
                  <a:tcPr marL="91439" marR="91439" marT="45676" marB="4567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81766">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400" b="1" dirty="0" smtClean="0">
                          <a:solidFill>
                            <a:schemeClr val="tx1"/>
                          </a:solidFill>
                          <a:latin typeface="Arial" pitchFamily="34" charset="0"/>
                          <a:cs typeface="Arial" pitchFamily="34" charset="0"/>
                        </a:rPr>
                        <a:t>Type</a:t>
                      </a:r>
                      <a:endParaRPr lang="en-US" sz="1400" b="1" dirty="0">
                        <a:solidFill>
                          <a:schemeClr val="tx1"/>
                        </a:solidFill>
                        <a:latin typeface="Arial" pitchFamily="34" charset="0"/>
                        <a:cs typeface="Arial" pitchFamily="34" charset="0"/>
                      </a:endParaRPr>
                    </a:p>
                  </a:txBody>
                  <a:tcPr marL="99058" marR="99058" marT="45676" marB="45676"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400" b="1" dirty="0" smtClean="0">
                          <a:solidFill>
                            <a:schemeClr val="tx1"/>
                          </a:solidFill>
                          <a:latin typeface="Arial" pitchFamily="34" charset="0"/>
                          <a:cs typeface="Arial" pitchFamily="34" charset="0"/>
                        </a:rPr>
                        <a:t>Target  2016/17</a:t>
                      </a:r>
                      <a:endParaRPr lang="en-US" sz="1400" b="1" dirty="0">
                        <a:solidFill>
                          <a:schemeClr val="tx1"/>
                        </a:solidFill>
                        <a:latin typeface="Arial" pitchFamily="34" charset="0"/>
                        <a:cs typeface="Arial" pitchFamily="34" charset="0"/>
                      </a:endParaRPr>
                    </a:p>
                  </a:txBody>
                  <a:tcPr marL="99058" marR="99058" marT="45676" marB="45676"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itchFamily="34" charset="0"/>
                          <a:cs typeface="Arial" pitchFamily="34" charset="0"/>
                        </a:rPr>
                        <a:t>Number</a:t>
                      </a:r>
                      <a:r>
                        <a:rPr lang="en-US" sz="1400" b="1" baseline="0" dirty="0" smtClean="0">
                          <a:solidFill>
                            <a:schemeClr val="tx1"/>
                          </a:solidFill>
                          <a:latin typeface="Arial" pitchFamily="34" charset="0"/>
                          <a:cs typeface="Arial" pitchFamily="34" charset="0"/>
                        </a:rPr>
                        <a:t> of </a:t>
                      </a:r>
                      <a:r>
                        <a:rPr lang="en-US" sz="1400" b="1" dirty="0" smtClean="0">
                          <a:solidFill>
                            <a:schemeClr val="tx1"/>
                          </a:solidFill>
                          <a:latin typeface="Arial" pitchFamily="34" charset="0"/>
                          <a:cs typeface="Arial" pitchFamily="34" charset="0"/>
                        </a:rPr>
                        <a:t>Invoices</a:t>
                      </a:r>
                      <a:endParaRPr lang="en-US" sz="1400" b="1" dirty="0">
                        <a:solidFill>
                          <a:schemeClr val="tx1"/>
                        </a:solidFill>
                        <a:latin typeface="Arial" pitchFamily="34" charset="0"/>
                        <a:cs typeface="Arial" pitchFamily="34" charset="0"/>
                      </a:endParaRPr>
                    </a:p>
                  </a:txBody>
                  <a:tcPr marL="99058" marR="99058" marT="45676" marB="4567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itchFamily="34" charset="0"/>
                          <a:cs typeface="Arial" pitchFamily="34" charset="0"/>
                        </a:rPr>
                        <a:t>Value</a:t>
                      </a:r>
                      <a:endParaRPr lang="en-US" sz="1400" b="1" dirty="0">
                        <a:solidFill>
                          <a:schemeClr val="tx1"/>
                        </a:solidFill>
                        <a:latin typeface="Arial" pitchFamily="34" charset="0"/>
                        <a:cs typeface="Arial" pitchFamily="34" charset="0"/>
                      </a:endParaRPr>
                    </a:p>
                  </a:txBody>
                  <a:tcPr marL="99058" marR="99058" marT="45676" marB="45676"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algn="ctr"/>
                      <a:r>
                        <a:rPr lang="en-US" sz="1400" b="1" dirty="0" smtClean="0">
                          <a:solidFill>
                            <a:schemeClr val="tx1"/>
                          </a:solidFill>
                          <a:latin typeface="Arial" pitchFamily="34" charset="0"/>
                          <a:cs typeface="Arial" pitchFamily="34" charset="0"/>
                        </a:rPr>
                        <a:t>Target  2017/18</a:t>
                      </a:r>
                      <a:endParaRPr lang="en-US" sz="1400" b="1" dirty="0">
                        <a:solidFill>
                          <a:schemeClr val="tx1"/>
                        </a:solidFill>
                        <a:latin typeface="Arial" pitchFamily="34" charset="0"/>
                        <a:cs typeface="Arial" pitchFamily="34" charset="0"/>
                      </a:endParaRPr>
                    </a:p>
                  </a:txBody>
                  <a:tcPr marL="99058" marR="99058" marT="45676" marB="45676"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itchFamily="34" charset="0"/>
                          <a:cs typeface="Arial" pitchFamily="34" charset="0"/>
                        </a:rPr>
                        <a:t>Number</a:t>
                      </a:r>
                      <a:r>
                        <a:rPr lang="en-US" sz="1400" b="1" baseline="0" dirty="0" smtClean="0">
                          <a:solidFill>
                            <a:schemeClr val="tx1"/>
                          </a:solidFill>
                          <a:latin typeface="Arial" pitchFamily="34" charset="0"/>
                          <a:cs typeface="Arial" pitchFamily="34" charset="0"/>
                        </a:rPr>
                        <a:t> of </a:t>
                      </a:r>
                      <a:r>
                        <a:rPr lang="en-US" sz="1400" b="1" dirty="0" smtClean="0">
                          <a:solidFill>
                            <a:schemeClr val="tx1"/>
                          </a:solidFill>
                          <a:latin typeface="Arial" pitchFamily="34" charset="0"/>
                          <a:cs typeface="Arial" pitchFamily="34" charset="0"/>
                        </a:rPr>
                        <a:t>Invoices</a:t>
                      </a:r>
                      <a:endParaRPr lang="en-US" sz="1400" b="1" dirty="0">
                        <a:solidFill>
                          <a:schemeClr val="tx1"/>
                        </a:solidFill>
                        <a:latin typeface="Arial" pitchFamily="34" charset="0"/>
                        <a:cs typeface="Arial" pitchFamily="34" charset="0"/>
                      </a:endParaRPr>
                    </a:p>
                  </a:txBody>
                  <a:tcPr marL="99058" marR="99058" marT="45676" marB="4567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itchFamily="34" charset="0"/>
                          <a:cs typeface="Arial" pitchFamily="34" charset="0"/>
                        </a:rPr>
                        <a:t>Value</a:t>
                      </a:r>
                      <a:endParaRPr lang="en-US" sz="1400" b="1" dirty="0">
                        <a:solidFill>
                          <a:schemeClr val="tx1"/>
                        </a:solidFill>
                        <a:latin typeface="Arial" pitchFamily="34" charset="0"/>
                        <a:cs typeface="Arial" pitchFamily="34" charset="0"/>
                      </a:endParaRPr>
                    </a:p>
                  </a:txBody>
                  <a:tcPr marL="99058" marR="99058" marT="45676" marB="4567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81670">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400" dirty="0" smtClean="0">
                          <a:latin typeface="Arial" pitchFamily="34" charset="0"/>
                          <a:cs typeface="Arial" pitchFamily="34" charset="0"/>
                        </a:rPr>
                        <a:t>Invoices received</a:t>
                      </a:r>
                      <a:endParaRPr lang="en-US" sz="1400" dirty="0">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dirty="0" smtClean="0">
                          <a:latin typeface="Arial" pitchFamily="34" charset="0"/>
                          <a:cs typeface="Arial" pitchFamily="34" charset="0"/>
                        </a:rPr>
                        <a:t>100%</a:t>
                      </a:r>
                      <a:endParaRPr lang="en-US" sz="1400" dirty="0">
                        <a:latin typeface="Arial" pitchFamily="34" charset="0"/>
                        <a:cs typeface="Arial" pitchFamily="34" charset="0"/>
                      </a:endParaRPr>
                    </a:p>
                  </a:txBody>
                  <a:tcPr marL="99058" marR="99058" marT="45624" marB="4562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pitchFamily="34" charset="0"/>
                          <a:cs typeface="Arial" pitchFamily="34" charset="0"/>
                        </a:rPr>
                        <a:t>1,118</a:t>
                      </a:r>
                    </a:p>
                    <a:p>
                      <a:pPr algn="ctr"/>
                      <a:endParaRPr lang="en-US" sz="1400" dirty="0">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R5,022,966.84</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dirty="0" smtClean="0">
                          <a:latin typeface="Arial" pitchFamily="34" charset="0"/>
                          <a:cs typeface="Arial" pitchFamily="34" charset="0"/>
                        </a:rPr>
                        <a:t>100%</a:t>
                      </a:r>
                      <a:endParaRPr lang="en-US" sz="1400" dirty="0">
                        <a:latin typeface="Arial" pitchFamily="34" charset="0"/>
                        <a:cs typeface="Arial" pitchFamily="34" charset="0"/>
                      </a:endParaRPr>
                    </a:p>
                  </a:txBody>
                  <a:tcPr marL="99058" marR="99058" marT="45624" marB="4562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dirty="0" smtClean="0">
                          <a:latin typeface="Arial" pitchFamily="34" charset="0"/>
                          <a:cs typeface="Arial" pitchFamily="34" charset="0"/>
                        </a:rPr>
                        <a:t>184</a:t>
                      </a:r>
                      <a:endParaRPr lang="en-US" sz="1400" dirty="0">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R952,227.29</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81670">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l"/>
                      <a:r>
                        <a:rPr lang="en-US" sz="1400" dirty="0" smtClean="0">
                          <a:latin typeface="Arial" pitchFamily="34" charset="0"/>
                          <a:cs typeface="Arial" pitchFamily="34" charset="0"/>
                        </a:rPr>
                        <a:t>Invoices paid within 30 days</a:t>
                      </a:r>
                      <a:endParaRPr lang="en-US" sz="1400" dirty="0">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dirty="0" smtClean="0">
                          <a:latin typeface="Arial" pitchFamily="34" charset="0"/>
                          <a:cs typeface="Arial" pitchFamily="34" charset="0"/>
                        </a:rPr>
                        <a:t>100%</a:t>
                      </a:r>
                      <a:endParaRPr lang="en-US" sz="1400" dirty="0">
                        <a:latin typeface="Arial" pitchFamily="34" charset="0"/>
                        <a:cs typeface="Arial" pitchFamily="34" charset="0"/>
                      </a:endParaRPr>
                    </a:p>
                  </a:txBody>
                  <a:tcPr marL="99058" marR="99058" marT="45624" marB="4562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dirty="0" smtClean="0">
                          <a:latin typeface="Arial" pitchFamily="34" charset="0"/>
                          <a:cs typeface="Arial" pitchFamily="34" charset="0"/>
                        </a:rPr>
                        <a:t>1,091</a:t>
                      </a:r>
                      <a:endParaRPr lang="en-US" sz="1400" dirty="0">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R4,908,451.02</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dirty="0" smtClean="0">
                          <a:latin typeface="Arial" pitchFamily="34" charset="0"/>
                          <a:cs typeface="Arial" pitchFamily="34" charset="0"/>
                        </a:rPr>
                        <a:t>100%</a:t>
                      </a:r>
                      <a:endParaRPr lang="en-US" sz="1400" dirty="0">
                        <a:latin typeface="Arial" pitchFamily="34" charset="0"/>
                        <a:cs typeface="Arial" pitchFamily="34" charset="0"/>
                      </a:endParaRPr>
                    </a:p>
                  </a:txBody>
                  <a:tcPr marL="99058" marR="99058" marT="45624" marB="4562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dirty="0" smtClean="0">
                          <a:latin typeface="Arial" pitchFamily="34" charset="0"/>
                          <a:cs typeface="Arial" pitchFamily="34" charset="0"/>
                        </a:rPr>
                        <a:t>177</a:t>
                      </a:r>
                      <a:endParaRPr lang="en-US" sz="1400" dirty="0">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dirty="0" smtClean="0">
                          <a:latin typeface="Arial" pitchFamily="34" charset="0"/>
                          <a:cs typeface="Arial" pitchFamily="34" charset="0"/>
                        </a:rPr>
                        <a:t>R914,150.73</a:t>
                      </a:r>
                      <a:endParaRPr lang="en-US" sz="1400" dirty="0">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81670">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itchFamily="34" charset="0"/>
                          <a:cs typeface="Arial" pitchFamily="34" charset="0"/>
                        </a:rPr>
                        <a:t>Total</a:t>
                      </a:r>
                      <a:endParaRPr lang="en-US" sz="1400" b="1" dirty="0">
                        <a:solidFill>
                          <a:schemeClr val="tx1"/>
                        </a:solidFill>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400" b="1" dirty="0">
                        <a:solidFill>
                          <a:schemeClr val="tx1"/>
                        </a:solidFill>
                        <a:latin typeface="Arial" pitchFamily="34" charset="0"/>
                        <a:cs typeface="Arial" pitchFamily="34" charset="0"/>
                      </a:endParaRPr>
                    </a:p>
                  </a:txBody>
                  <a:tcPr marL="99058" marR="99058" marT="45624" marB="4562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400" b="1" dirty="0" smtClean="0">
                          <a:solidFill>
                            <a:schemeClr val="tx1"/>
                          </a:solidFill>
                          <a:latin typeface="Arial" pitchFamily="34" charset="0"/>
                          <a:cs typeface="Arial" pitchFamily="34" charset="0"/>
                        </a:rPr>
                        <a:t>97.58%</a:t>
                      </a:r>
                    </a:p>
                    <a:p>
                      <a:pPr algn="ctr"/>
                      <a:r>
                        <a:rPr lang="en-US" sz="1400" b="1" dirty="0" smtClean="0">
                          <a:solidFill>
                            <a:schemeClr val="tx1"/>
                          </a:solidFill>
                          <a:latin typeface="Arial" pitchFamily="34" charset="0"/>
                          <a:cs typeface="Arial" pitchFamily="34" charset="0"/>
                        </a:rPr>
                        <a:t>(27)</a:t>
                      </a:r>
                    </a:p>
                  </a:txBody>
                  <a:tcPr marL="99058" marR="99058" marT="45624" marB="456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endParaRPr lang="en-US" sz="1400" i="0" dirty="0">
                        <a:solidFill>
                          <a:schemeClr val="tx1"/>
                        </a:solidFill>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400" i="0" dirty="0">
                        <a:solidFill>
                          <a:schemeClr val="tx1"/>
                        </a:solidFill>
                        <a:latin typeface="Arial" pitchFamily="34" charset="0"/>
                        <a:cs typeface="Arial" pitchFamily="34" charset="0"/>
                      </a:endParaRPr>
                    </a:p>
                  </a:txBody>
                  <a:tcPr marL="99058" marR="99058" marT="45624" marB="45624" anchor="ctr">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i="0" dirty="0" smtClean="0">
                          <a:solidFill>
                            <a:schemeClr val="tx1"/>
                          </a:solidFill>
                          <a:latin typeface="Arial" pitchFamily="34" charset="0"/>
                          <a:cs typeface="Arial" pitchFamily="34" charset="0"/>
                        </a:rPr>
                        <a:t>96.20%</a:t>
                      </a:r>
                    </a:p>
                    <a:p>
                      <a:pPr algn="ctr"/>
                      <a:r>
                        <a:rPr lang="en-US" sz="1400" b="1" i="0" dirty="0" smtClean="0">
                          <a:solidFill>
                            <a:schemeClr val="tx1"/>
                          </a:solidFill>
                          <a:latin typeface="Arial" pitchFamily="34" charset="0"/>
                          <a:cs typeface="Arial" pitchFamily="34" charset="0"/>
                        </a:rPr>
                        <a:t>(7)</a:t>
                      </a:r>
                      <a:endParaRPr lang="en-US" sz="1400" b="1" i="0" dirty="0">
                        <a:solidFill>
                          <a:schemeClr val="tx1"/>
                        </a:solidFill>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400" i="0" dirty="0">
                        <a:solidFill>
                          <a:schemeClr val="tx1"/>
                        </a:solidFill>
                        <a:latin typeface="Arial" pitchFamily="34" charset="0"/>
                        <a:cs typeface="Arial" pitchFamily="34" charset="0"/>
                      </a:endParaRPr>
                    </a:p>
                  </a:txBody>
                  <a:tcPr marL="99058" marR="99058" marT="45624" marB="4562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904185">
                <a:tc gridSpan="7">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r>
                        <a:rPr lang="en-US" sz="1400" b="1" dirty="0" smtClean="0">
                          <a:latin typeface="Arial" pitchFamily="34" charset="0"/>
                          <a:cs typeface="Arial" pitchFamily="34" charset="0"/>
                        </a:rPr>
                        <a:t>Reasons</a:t>
                      </a:r>
                      <a:r>
                        <a:rPr lang="en-US" sz="1400" b="1" baseline="0" dirty="0" smtClean="0">
                          <a:latin typeface="Arial" pitchFamily="34" charset="0"/>
                          <a:cs typeface="Arial" pitchFamily="34" charset="0"/>
                        </a:rPr>
                        <a:t> for non-achievement:</a:t>
                      </a:r>
                    </a:p>
                    <a:p>
                      <a:r>
                        <a:rPr lang="en-GB" sz="800" kern="1200" dirty="0" smtClean="0">
                          <a:solidFill>
                            <a:schemeClr val="tx1"/>
                          </a:solidFill>
                          <a:effectLst/>
                          <a:latin typeface="Arial" pitchFamily="34" charset="0"/>
                          <a:ea typeface="+mn-ea"/>
                          <a:cs typeface="Arial" pitchFamily="34" charset="0"/>
                        </a:rPr>
                        <a:t>Roll back of the Receipt invoice link functionality which was included in Release 8.1 Interim 06. The Receipt Invoice functionality is now back to the original state.</a:t>
                      </a:r>
                      <a:endParaRPr lang="en-ZA" sz="800" kern="1200" dirty="0" smtClean="0">
                        <a:solidFill>
                          <a:schemeClr val="tx1"/>
                        </a:solidFill>
                        <a:effectLst/>
                        <a:latin typeface="Arial" pitchFamily="34" charset="0"/>
                        <a:ea typeface="+mn-ea"/>
                        <a:cs typeface="Arial" pitchFamily="34" charset="0"/>
                      </a:endParaRPr>
                    </a:p>
                    <a:p>
                      <a:r>
                        <a:rPr lang="en-ZA" sz="800" kern="1200" dirty="0" smtClean="0">
                          <a:solidFill>
                            <a:schemeClr val="tx1"/>
                          </a:solidFill>
                          <a:effectLst/>
                          <a:latin typeface="Arial" pitchFamily="34" charset="0"/>
                          <a:ea typeface="+mn-ea"/>
                          <a:cs typeface="Arial" pitchFamily="34" charset="0"/>
                        </a:rPr>
                        <a:t>Payment approval limit exceeded</a:t>
                      </a:r>
                    </a:p>
                    <a:p>
                      <a:pPr marL="0" marR="0" indent="0" algn="l" defTabSz="457200" rtl="0" eaLnBrk="1" fontAlgn="auto" latinLnBrk="0" hangingPunct="1">
                        <a:lnSpc>
                          <a:spcPct val="100000"/>
                        </a:lnSpc>
                        <a:spcBef>
                          <a:spcPts val="0"/>
                        </a:spcBef>
                        <a:spcAft>
                          <a:spcPts val="0"/>
                        </a:spcAft>
                        <a:buClrTx/>
                        <a:buSzTx/>
                        <a:buFontTx/>
                        <a:buNone/>
                        <a:tabLst/>
                        <a:defRPr/>
                      </a:pPr>
                      <a:r>
                        <a:rPr lang="en-GB" sz="800" b="0" kern="1200" dirty="0" smtClean="0">
                          <a:solidFill>
                            <a:schemeClr val="tx1"/>
                          </a:solidFill>
                          <a:effectLst/>
                          <a:latin typeface="Arial" pitchFamily="34" charset="0"/>
                          <a:ea typeface="+mn-ea"/>
                          <a:cs typeface="Arial" pitchFamily="34" charset="0"/>
                        </a:rPr>
                        <a:t>M024 0417 – Error experienced on Commitments and Payments</a:t>
                      </a:r>
                      <a:endParaRPr lang="en-ZA" sz="800" b="0" kern="1200" dirty="0" smtClean="0">
                        <a:solidFill>
                          <a:schemeClr val="tx1"/>
                        </a:solidFill>
                        <a:effectLst/>
                        <a:latin typeface="Arial" pitchFamily="34" charset="0"/>
                        <a:ea typeface="+mn-ea"/>
                        <a:cs typeface="Arial" pitchFamily="34" charset="0"/>
                      </a:endParaRPr>
                    </a:p>
                  </a:txBody>
                  <a:tcPr marL="99058" marR="99058" marT="45624" marB="456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ZA"/>
                    </a:p>
                  </a:txBody>
                  <a:tcPr/>
                </a:tc>
                <a:tc hMerge="1">
                  <a:txBody>
                    <a:bodyPr/>
                    <a:lstStyle/>
                    <a:p>
                      <a:endParaRPr lang="en-US" sz="1200" b="1" dirty="0">
                        <a:latin typeface="Arial" pitchFamily="34" charset="0"/>
                        <a:cs typeface="Arial" pitchFamily="34" charset="0"/>
                      </a:endParaRPr>
                    </a:p>
                  </a:txBody>
                  <a:tcPr marL="91439" marR="91439" marT="45609" marB="45609">
                    <a:solidFill>
                      <a:schemeClr val="accent2">
                        <a:lumMod val="20000"/>
                        <a:lumOff val="80000"/>
                      </a:schemeClr>
                    </a:solidFill>
                  </a:tcPr>
                </a:tc>
                <a:tc hMerge="1">
                  <a:txBody>
                    <a:bodyPr/>
                    <a:lstStyle/>
                    <a:p>
                      <a:endParaRPr lang="en-US" sz="1200" b="1" dirty="0">
                        <a:latin typeface="Arial" pitchFamily="34" charset="0"/>
                        <a:cs typeface="Arial" pitchFamily="34" charset="0"/>
                      </a:endParaRPr>
                    </a:p>
                  </a:txBody>
                  <a:tcPr marL="91439" marR="91439" marT="45609" marB="45609">
                    <a:lnL w="12700"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pPr marL="171450" indent="-171450">
                        <a:lnSpc>
                          <a:spcPct val="90000"/>
                        </a:lnSpc>
                        <a:buClrTx/>
                        <a:buFont typeface="Arial" pitchFamily="34" charset="0"/>
                        <a:buChar char="•"/>
                        <a:defRPr/>
                      </a:pPr>
                      <a:endParaRPr lang="en-US" altLang="en-US" sz="1200" dirty="0" smtClean="0">
                        <a:latin typeface="Arial" pitchFamily="34" charset="0"/>
                        <a:cs typeface="Arial" pitchFamily="34" charset="0"/>
                      </a:endParaRPr>
                    </a:p>
                  </a:txBody>
                  <a:tcPr marL="91439" marR="91439" marT="45624" marB="456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171450" indent="-171450">
                        <a:lnSpc>
                          <a:spcPct val="90000"/>
                        </a:lnSpc>
                        <a:buClrTx/>
                        <a:buFont typeface="Arial" pitchFamily="34" charset="0"/>
                        <a:buChar char="•"/>
                        <a:defRPr/>
                      </a:pPr>
                      <a:endParaRPr lang="en-US" altLang="en-US" sz="1200" dirty="0" smtClean="0">
                        <a:latin typeface="Arial" pitchFamily="34" charset="0"/>
                        <a:cs typeface="Arial" pitchFamily="34" charset="0"/>
                      </a:endParaRPr>
                    </a:p>
                  </a:txBody>
                  <a:tcPr marL="91439" marR="91439" marT="45624" marB="456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171450" indent="-171450">
                        <a:lnSpc>
                          <a:spcPct val="90000"/>
                        </a:lnSpc>
                        <a:buClrTx/>
                        <a:buFont typeface="Arial" pitchFamily="34" charset="0"/>
                        <a:buChar char="•"/>
                        <a:defRPr/>
                      </a:pPr>
                      <a:endParaRPr lang="en-US" altLang="en-US" sz="1200" dirty="0" smtClean="0">
                        <a:latin typeface="Arial" pitchFamily="34" charset="0"/>
                        <a:cs typeface="Arial" pitchFamily="34" charset="0"/>
                      </a:endParaRPr>
                    </a:p>
                  </a:txBody>
                  <a:tcPr marL="91439" marR="91439" marT="45624" marB="4562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6" name="TextBox 5"/>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64</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563005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66568" y="139703"/>
            <a:ext cx="9406944"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a:lnSpc>
                <a:spcPct val="90000"/>
              </a:lnSpc>
            </a:pPr>
            <a:r>
              <a:rPr lang="en-US" altLang="en-US" sz="2000" dirty="0" smtClean="0"/>
              <a:t>REVENUE COLLECTED </a:t>
            </a:r>
            <a:endParaRPr lang="en-ZA" alt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2507421521"/>
              </p:ext>
            </p:extLst>
          </p:nvPr>
        </p:nvGraphicFramePr>
        <p:xfrm>
          <a:off x="322522" y="663575"/>
          <a:ext cx="9260956" cy="1554258"/>
        </p:xfrm>
        <a:graphic>
          <a:graphicData uri="http://schemas.openxmlformats.org/drawingml/2006/table">
            <a:tbl>
              <a:tblPr firstRow="1" bandRow="1"/>
              <a:tblGrid>
                <a:gridCol w="2427880"/>
                <a:gridCol w="3786533"/>
                <a:gridCol w="3046543"/>
              </a:tblGrid>
              <a:tr h="518086">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en-ZA" sz="1400" b="1" dirty="0" smtClean="0">
                          <a:solidFill>
                            <a:schemeClr val="tx1"/>
                          </a:solidFill>
                          <a:latin typeface="Arial" pitchFamily="34" charset="0"/>
                          <a:cs typeface="Arial" pitchFamily="34" charset="0"/>
                        </a:rPr>
                        <a:t>Province</a:t>
                      </a:r>
                      <a:endParaRPr lang="en-ZA" sz="1400" b="1" dirty="0">
                        <a:solidFill>
                          <a:schemeClr val="tx1"/>
                        </a:solidFill>
                        <a:latin typeface="Arial" pitchFamily="34" charset="0"/>
                        <a:cs typeface="Arial" pitchFamily="34" charset="0"/>
                      </a:endParaRPr>
                    </a:p>
                  </a:txBody>
                  <a:tcPr marL="99060" marR="99060" marT="45683" marB="4568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400" b="1" dirty="0" smtClean="0">
                          <a:latin typeface="Arial" pitchFamily="34" charset="0"/>
                          <a:cs typeface="Arial" pitchFamily="34" charset="0"/>
                        </a:rPr>
                        <a:t>2016/2017</a:t>
                      </a:r>
                      <a:endParaRPr lang="en-ZA" sz="1400" b="1" dirty="0">
                        <a:latin typeface="Arial" pitchFamily="34" charset="0"/>
                        <a:cs typeface="Arial" pitchFamily="34" charset="0"/>
                      </a:endParaRPr>
                    </a:p>
                  </a:txBody>
                  <a:tcPr marL="99060" marR="99060" marT="45683" marB="4568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ZA" sz="1400" b="1" dirty="0" smtClean="0">
                          <a:latin typeface="Arial" pitchFamily="34" charset="0"/>
                          <a:cs typeface="Arial" pitchFamily="34" charset="0"/>
                        </a:rPr>
                        <a:t>Quarter 1 </a:t>
                      </a:r>
                    </a:p>
                    <a:p>
                      <a:pPr algn="ctr"/>
                      <a:r>
                        <a:rPr lang="en-ZA" sz="1400" b="1" dirty="0" smtClean="0">
                          <a:latin typeface="Arial" pitchFamily="34" charset="0"/>
                          <a:cs typeface="Arial" pitchFamily="34" charset="0"/>
                        </a:rPr>
                        <a:t>2017/18</a:t>
                      </a:r>
                      <a:endParaRPr lang="en-ZA" sz="1400" b="1" dirty="0">
                        <a:latin typeface="Arial" pitchFamily="34" charset="0"/>
                        <a:cs typeface="Arial" pitchFamily="34" charset="0"/>
                      </a:endParaRPr>
                    </a:p>
                  </a:txBody>
                  <a:tcPr marL="99060" marR="99060" marT="45683" marB="4568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036172">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en-US" sz="1400" dirty="0" smtClean="0">
                          <a:latin typeface="Arial" pitchFamily="34" charset="0"/>
                          <a:cs typeface="Arial" pitchFamily="34" charset="0"/>
                        </a:rPr>
                        <a:t>Cash and Point</a:t>
                      </a:r>
                      <a:r>
                        <a:rPr lang="en-US" sz="1400" baseline="0" dirty="0" smtClean="0">
                          <a:latin typeface="Arial" pitchFamily="34" charset="0"/>
                          <a:cs typeface="Arial" pitchFamily="34" charset="0"/>
                        </a:rPr>
                        <a:t> of Sale</a:t>
                      </a:r>
                      <a:endParaRPr lang="en-ZA" sz="1400" dirty="0">
                        <a:latin typeface="Arial" pitchFamily="34" charset="0"/>
                        <a:cs typeface="Arial" pitchFamily="34" charset="0"/>
                      </a:endParaRPr>
                    </a:p>
                  </a:txBody>
                  <a:tcPr marL="99060" marR="99060" marT="45683" marB="4568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R52,435,990.88</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R4,067,006.86</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65</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2243579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95300" y="77057"/>
            <a:ext cx="8915400" cy="228600"/>
          </a:xfrm>
        </p:spPr>
        <p:txBody>
          <a:bodyPr>
            <a:noAutofit/>
          </a:bodyPr>
          <a:lstStyle/>
          <a:p>
            <a:r>
              <a:rPr lang="en-US" sz="2000" b="1" dirty="0" smtClean="0">
                <a:latin typeface="Arial" panose="020B0604020202020204" pitchFamily="34" charset="0"/>
                <a:cs typeface="Arial" panose="020B0604020202020204" pitchFamily="34" charset="0"/>
              </a:rPr>
              <a:t>FLEET MANAGEMENT </a:t>
            </a:r>
            <a:r>
              <a:rPr lang="en-US" sz="1600" b="1" dirty="0" smtClean="0">
                <a:latin typeface="Arial" panose="020B0604020202020204" pitchFamily="34" charset="0"/>
                <a:cs typeface="Arial" panose="020B0604020202020204" pitchFamily="34" charset="0"/>
              </a:rPr>
              <a:t>(April 2016 – June 2017)</a:t>
            </a:r>
          </a:p>
        </p:txBody>
      </p:sp>
      <p:graphicFrame>
        <p:nvGraphicFramePr>
          <p:cNvPr id="3" name="Group 460"/>
          <p:cNvGraphicFramePr>
            <a:graphicFrameLocks noGrp="1"/>
          </p:cNvGraphicFramePr>
          <p:nvPr>
            <p:extLst>
              <p:ext uri="{D42A27DB-BD31-4B8C-83A1-F6EECF244321}">
                <p14:modId xmlns:p14="http://schemas.microsoft.com/office/powerpoint/2010/main" val="332001374"/>
              </p:ext>
            </p:extLst>
          </p:nvPr>
        </p:nvGraphicFramePr>
        <p:xfrm>
          <a:off x="141890" y="590113"/>
          <a:ext cx="9522372" cy="2438866"/>
        </p:xfrm>
        <a:graphic>
          <a:graphicData uri="http://schemas.openxmlformats.org/drawingml/2006/table">
            <a:tbl>
              <a:tblPr/>
              <a:tblGrid>
                <a:gridCol w="1277477"/>
                <a:gridCol w="2497540"/>
                <a:gridCol w="1282890"/>
                <a:gridCol w="1214651"/>
                <a:gridCol w="1637731"/>
                <a:gridCol w="1612083"/>
              </a:tblGrid>
              <a:tr h="442024">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District Municipality</a:t>
                      </a:r>
                    </a:p>
                  </a:txBody>
                  <a:tcPr marL="99056" marR="99056" marT="45726" marB="4572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Departmental vehicles </a:t>
                      </a:r>
                    </a:p>
                  </a:txBody>
                  <a:tcPr marL="99056" marR="99056" marT="45726" marB="45726"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G-Fleet Vehicles</a:t>
                      </a:r>
                    </a:p>
                  </a:txBody>
                  <a:tcPr marL="99056" marR="99056"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Vehicles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Disposed</a:t>
                      </a:r>
                    </a:p>
                  </a:txBody>
                  <a:tcPr marL="99056" marR="99056"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G-Fleet Vehicles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returned</a:t>
                      </a:r>
                    </a:p>
                  </a:txBody>
                  <a:tcPr marL="99056" marR="99056"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Number of Vehicles in use</a:t>
                      </a:r>
                    </a:p>
                  </a:txBody>
                  <a:tcPr marL="99056" marR="99056"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9246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Ehlanzeni</a:t>
                      </a:r>
                    </a:p>
                  </a:txBody>
                  <a:tcPr marL="99056" marR="99056" marT="45726" marB="4572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31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(including 5 Mobile Offices)</a:t>
                      </a:r>
                    </a:p>
                  </a:txBody>
                  <a:tcPr marL="99056" marR="99056" marT="45725" marB="4572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24</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0</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1</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55</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57231">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Nkangala</a:t>
                      </a:r>
                    </a:p>
                  </a:txBody>
                  <a:tcPr marL="99056" marR="99056" marT="45726" marB="4572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23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(including 4 Mobile Offices)</a:t>
                      </a:r>
                    </a:p>
                  </a:txBody>
                  <a:tcPr marL="99056" marR="99056" marT="45725" marB="4572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6</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0</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2</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29</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6208">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Gert Sibande</a:t>
                      </a:r>
                    </a:p>
                  </a:txBody>
                  <a:tcPr marL="99056" marR="99056" marT="45714" marB="45714"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14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(including 2 Mobile Offices)</a:t>
                      </a:r>
                    </a:p>
                  </a:txBody>
                  <a:tcPr marL="99056" marR="99056" marT="45713" marB="45713"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10</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0</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2</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24</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r>
              <a:tr h="366208">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Grand Total</a:t>
                      </a:r>
                      <a:endParaRPr kumimoji="0" lang="en-US" sz="1400" b="0" i="0" u="none" strike="noStrike" cap="none" normalizeH="0" baseline="0" dirty="0" smtClean="0">
                        <a:ln>
                          <a:noFill/>
                        </a:ln>
                        <a:solidFill>
                          <a:schemeClr val="tx1"/>
                        </a:solidFill>
                        <a:effectLst/>
                        <a:latin typeface="Arial" charset="0"/>
                        <a:cs typeface="Arial" charset="0"/>
                      </a:endParaRPr>
                    </a:p>
                  </a:txBody>
                  <a:tcPr marL="99056" marR="99056" marT="45714" marB="45714"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68</a:t>
                      </a:r>
                    </a:p>
                  </a:txBody>
                  <a:tcPr marL="99056" marR="99056" marT="45713" marB="45713"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40</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0</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5</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108</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graphicFrame>
        <p:nvGraphicFramePr>
          <p:cNvPr id="8" name="Group 460"/>
          <p:cNvGraphicFramePr>
            <a:graphicFrameLocks noGrp="1"/>
          </p:cNvGraphicFramePr>
          <p:nvPr>
            <p:extLst>
              <p:ext uri="{D42A27DB-BD31-4B8C-83A1-F6EECF244321}">
                <p14:modId xmlns:p14="http://schemas.microsoft.com/office/powerpoint/2010/main" val="3122977094"/>
              </p:ext>
            </p:extLst>
          </p:nvPr>
        </p:nvGraphicFramePr>
        <p:xfrm>
          <a:off x="141890" y="3478335"/>
          <a:ext cx="9522372" cy="1643048"/>
        </p:xfrm>
        <a:graphic>
          <a:graphicData uri="http://schemas.openxmlformats.org/drawingml/2006/table">
            <a:tbl>
              <a:tblPr/>
              <a:tblGrid>
                <a:gridCol w="1291125"/>
                <a:gridCol w="2470245"/>
                <a:gridCol w="1337480"/>
                <a:gridCol w="1160060"/>
                <a:gridCol w="1637731"/>
                <a:gridCol w="1625731"/>
              </a:tblGrid>
              <a:tr h="442024">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District Municipality</a:t>
                      </a:r>
                    </a:p>
                  </a:txBody>
                  <a:tcPr marL="99056" marR="99056" marT="45726" marB="4572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Departmental vehicles </a:t>
                      </a:r>
                    </a:p>
                  </a:txBody>
                  <a:tcPr marL="99056" marR="99056" marT="45726" marB="45726"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G-Fleet Vehicles</a:t>
                      </a:r>
                    </a:p>
                  </a:txBody>
                  <a:tcPr marL="99056" marR="99056"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Vehicles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Disposed</a:t>
                      </a:r>
                    </a:p>
                  </a:txBody>
                  <a:tcPr marL="99056" marR="99056"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G-Fleet Vehicles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returned</a:t>
                      </a:r>
                    </a:p>
                  </a:txBody>
                  <a:tcPr marL="99056" marR="99056"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Number of Vehicles in use</a:t>
                      </a:r>
                    </a:p>
                  </a:txBody>
                  <a:tcPr marL="99056" marR="99056"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39246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Ehlanzeni</a:t>
                      </a:r>
                    </a:p>
                  </a:txBody>
                  <a:tcPr marL="99056" marR="99056" marT="45726" marB="45726"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8</a:t>
                      </a:r>
                    </a:p>
                  </a:txBody>
                  <a:tcPr marL="99056" marR="99056" marT="45725" marB="45725"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4</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0</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2</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12</a:t>
                      </a:r>
                    </a:p>
                  </a:txBody>
                  <a:tcPr marL="99056" marR="99056"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6208">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Gert Sibande</a:t>
                      </a:r>
                    </a:p>
                  </a:txBody>
                  <a:tcPr marL="99056" marR="99056" marT="45714" marB="45714"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6</a:t>
                      </a:r>
                    </a:p>
                  </a:txBody>
                  <a:tcPr marL="99056" marR="99056" marT="45713" marB="45713"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2</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0</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0</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8</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r>
              <a:tr h="366208">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Grand Total</a:t>
                      </a:r>
                      <a:endParaRPr kumimoji="0" lang="en-US" sz="1400" b="0" i="0" u="none" strike="noStrike" cap="none" normalizeH="0" baseline="0" dirty="0" smtClean="0">
                        <a:ln>
                          <a:noFill/>
                        </a:ln>
                        <a:solidFill>
                          <a:schemeClr val="tx1"/>
                        </a:solidFill>
                        <a:effectLst/>
                        <a:latin typeface="Arial" charset="0"/>
                        <a:cs typeface="Arial" charset="0"/>
                      </a:endParaRPr>
                    </a:p>
                  </a:txBody>
                  <a:tcPr marL="99056" marR="99056" marT="45714" marB="45714" anchor="b"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14</a:t>
                      </a:r>
                    </a:p>
                  </a:txBody>
                  <a:tcPr marL="99056" marR="99056" marT="45713" marB="45713" anchor="b"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6</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0</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2</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20</a:t>
                      </a:r>
                    </a:p>
                  </a:txBody>
                  <a:tcPr marL="99056" marR="99056"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9" name="Rectangle 2"/>
          <p:cNvSpPr txBox="1">
            <a:spLocks noChangeArrowheads="1"/>
          </p:cNvSpPr>
          <p:nvPr/>
        </p:nvSpPr>
        <p:spPr>
          <a:xfrm>
            <a:off x="-818493" y="123407"/>
            <a:ext cx="4223845" cy="493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b="1" dirty="0" smtClean="0">
                <a:latin typeface="Arial" panose="020B0604020202020204" pitchFamily="34" charset="0"/>
                <a:cs typeface="Arial" panose="020B0604020202020204" pitchFamily="34" charset="0"/>
              </a:rPr>
              <a:t>Local Offices</a:t>
            </a:r>
          </a:p>
        </p:txBody>
      </p:sp>
      <p:sp>
        <p:nvSpPr>
          <p:cNvPr id="10" name="Rectangle 2"/>
          <p:cNvSpPr txBox="1">
            <a:spLocks noChangeArrowheads="1"/>
          </p:cNvSpPr>
          <p:nvPr/>
        </p:nvSpPr>
        <p:spPr>
          <a:xfrm>
            <a:off x="-818493" y="3028979"/>
            <a:ext cx="4223845" cy="493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b="1" dirty="0" smtClean="0">
                <a:latin typeface="Arial" panose="020B0604020202020204" pitchFamily="34" charset="0"/>
                <a:cs typeface="Arial" panose="020B0604020202020204" pitchFamily="34" charset="0"/>
              </a:rPr>
              <a:t>Ports of Entry</a:t>
            </a:r>
          </a:p>
        </p:txBody>
      </p:sp>
      <p:sp>
        <p:nvSpPr>
          <p:cNvPr id="7" name="TextBox 6"/>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66</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6605124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639762" y="63501"/>
            <a:ext cx="8915400" cy="228600"/>
          </a:xfrm>
        </p:spPr>
        <p:txBody>
          <a:bodyPr>
            <a:noAutofit/>
          </a:bodyPr>
          <a:lstStyle/>
          <a:p>
            <a:r>
              <a:rPr lang="en-US" sz="2000" b="1" dirty="0" smtClean="0">
                <a:latin typeface="Arial" panose="020B0604020202020204" pitchFamily="34" charset="0"/>
                <a:cs typeface="Arial" panose="020B0604020202020204" pitchFamily="34" charset="0"/>
              </a:rPr>
              <a:t>LEASE PERIOD OF OFFICES</a:t>
            </a:r>
          </a:p>
        </p:txBody>
      </p:sp>
      <p:graphicFrame>
        <p:nvGraphicFramePr>
          <p:cNvPr id="5" name="Group 187"/>
          <p:cNvGraphicFramePr>
            <a:graphicFrameLocks noGrp="1"/>
          </p:cNvGraphicFramePr>
          <p:nvPr>
            <p:extLst>
              <p:ext uri="{D42A27DB-BD31-4B8C-83A1-F6EECF244321}">
                <p14:modId xmlns:p14="http://schemas.microsoft.com/office/powerpoint/2010/main" val="3465307730"/>
              </p:ext>
            </p:extLst>
          </p:nvPr>
        </p:nvGraphicFramePr>
        <p:xfrm>
          <a:off x="237332" y="422275"/>
          <a:ext cx="9390063" cy="5746191"/>
        </p:xfrm>
        <a:graphic>
          <a:graphicData uri="http://schemas.openxmlformats.org/drawingml/2006/table">
            <a:tbl>
              <a:tblPr/>
              <a:tblGrid>
                <a:gridCol w="1468638"/>
                <a:gridCol w="1351129"/>
                <a:gridCol w="1198355"/>
                <a:gridCol w="1195320"/>
                <a:gridCol w="1211283"/>
                <a:gridCol w="2965338"/>
              </a:tblGrid>
              <a:tr h="328906">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District Municipality</a:t>
                      </a:r>
                    </a:p>
                  </a:txBody>
                  <a:tcPr marL="10318" marR="10318" marT="9527"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Office</a:t>
                      </a:r>
                    </a:p>
                  </a:txBody>
                  <a:tcPr marL="10318" marR="10318" marT="9527"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0"/>
                        </a:spcBef>
                        <a:spcAft>
                          <a:spcPct val="0"/>
                        </a:spcAft>
                        <a:buClr>
                          <a:schemeClr val="bg2"/>
                        </a:buClr>
                        <a:buSzTx/>
                        <a:buFont typeface="Wingdings" pitchFamily="2" charset="2"/>
                        <a:buNone/>
                        <a:tabLst/>
                      </a:pPr>
                      <a:r>
                        <a:rPr kumimoji="0" lang="en-ZA" sz="1400" b="1" i="0" u="none" strike="noStrike" cap="none" normalizeH="0" baseline="0" dirty="0" smtClean="0">
                          <a:ln>
                            <a:noFill/>
                          </a:ln>
                          <a:solidFill>
                            <a:schemeClr val="tx1"/>
                          </a:solidFill>
                          <a:effectLst/>
                          <a:latin typeface="Arial" pitchFamily="34" charset="0"/>
                          <a:cs typeface="Arial" pitchFamily="34" charset="0"/>
                        </a:rPr>
                        <a:t>Rental </a:t>
                      </a:r>
                    </a:p>
                    <a:p>
                      <a:pPr marL="0" marR="0" lvl="0" indent="0" algn="ctr" defTabSz="914400" rtl="0" eaLnBrk="0" fontAlgn="base" latinLnBrk="0" hangingPunct="0">
                        <a:lnSpc>
                          <a:spcPct val="90000"/>
                        </a:lnSpc>
                        <a:spcBef>
                          <a:spcPct val="0"/>
                        </a:spcBef>
                        <a:spcAft>
                          <a:spcPct val="0"/>
                        </a:spcAft>
                        <a:buClr>
                          <a:schemeClr val="bg2"/>
                        </a:buClr>
                        <a:buSzTx/>
                        <a:buFont typeface="Wingdings" pitchFamily="2" charset="2"/>
                        <a:buNone/>
                        <a:tabLst/>
                      </a:pPr>
                      <a:r>
                        <a:rPr kumimoji="0" lang="en-ZA" sz="1400" b="1" i="0" u="none" strike="noStrike" cap="none" normalizeH="0" baseline="0" dirty="0" smtClean="0">
                          <a:ln>
                            <a:noFill/>
                          </a:ln>
                          <a:solidFill>
                            <a:schemeClr val="tx1"/>
                          </a:solidFill>
                          <a:effectLst/>
                          <a:latin typeface="Arial" pitchFamily="34" charset="0"/>
                          <a:cs typeface="Arial" pitchFamily="34" charset="0"/>
                        </a:rPr>
                        <a:t>per month</a:t>
                      </a: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0"/>
                        </a:spcBef>
                        <a:spcAft>
                          <a:spcPct val="0"/>
                        </a:spcAft>
                        <a:buClr>
                          <a:schemeClr val="bg2"/>
                        </a:buClr>
                        <a:buSzTx/>
                        <a:buFont typeface="Wingdings" pitchFamily="2" charset="2"/>
                        <a:buNone/>
                        <a:tabLst/>
                      </a:pPr>
                      <a:r>
                        <a:rPr kumimoji="0" lang="en-ZA" sz="1400" b="1" i="0" u="none" strike="noStrike" cap="none" normalizeH="0" baseline="0" dirty="0" smtClean="0">
                          <a:ln>
                            <a:noFill/>
                          </a:ln>
                          <a:solidFill>
                            <a:schemeClr val="tx1"/>
                          </a:solidFill>
                          <a:effectLst/>
                          <a:latin typeface="Arial" pitchFamily="34" charset="0"/>
                          <a:cs typeface="Arial" pitchFamily="34" charset="0"/>
                        </a:rPr>
                        <a:t>Lease start</a:t>
                      </a: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0"/>
                        </a:spcBef>
                        <a:spcAft>
                          <a:spcPct val="0"/>
                        </a:spcAft>
                        <a:buClr>
                          <a:schemeClr val="bg2"/>
                        </a:buClr>
                        <a:buSzTx/>
                        <a:buFont typeface="Wingdings" pitchFamily="2" charset="2"/>
                        <a:buNone/>
                        <a:tabLst/>
                      </a:pPr>
                      <a:r>
                        <a:rPr kumimoji="0" lang="en-ZA" sz="1400" b="1" i="0" u="none" strike="noStrike" cap="none" normalizeH="0" baseline="0" dirty="0" smtClean="0">
                          <a:ln>
                            <a:noFill/>
                          </a:ln>
                          <a:solidFill>
                            <a:schemeClr val="tx1"/>
                          </a:solidFill>
                          <a:effectLst/>
                          <a:latin typeface="Arial" pitchFamily="34" charset="0"/>
                          <a:cs typeface="Arial" pitchFamily="34" charset="0"/>
                        </a:rPr>
                        <a:t>Lease end</a:t>
                      </a: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0"/>
                        </a:spcBef>
                        <a:spcAft>
                          <a:spcPct val="0"/>
                        </a:spcAft>
                        <a:buClr>
                          <a:schemeClr val="bg2"/>
                        </a:buClr>
                        <a:buSzTx/>
                        <a:buFont typeface="Wingdings" pitchFamily="2" charset="2"/>
                        <a:buNone/>
                        <a:tabLst/>
                      </a:pPr>
                      <a:r>
                        <a:rPr kumimoji="0" lang="en-ZA" sz="1400" b="1" i="0" u="none" strike="noStrike" cap="none" normalizeH="0" baseline="0" dirty="0" smtClean="0">
                          <a:ln>
                            <a:noFill/>
                          </a:ln>
                          <a:solidFill>
                            <a:schemeClr val="tx1"/>
                          </a:solidFill>
                          <a:effectLst/>
                          <a:latin typeface="Arial" pitchFamily="34" charset="0"/>
                          <a:cs typeface="Arial" pitchFamily="34" charset="0"/>
                        </a:rPr>
                        <a:t>Outstanding leases / Comments</a:t>
                      </a: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75136">
                <a:tc rowSpan="6">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City of </a:t>
                      </a:r>
                      <a:r>
                        <a:rPr kumimoji="0" lang="en-US" sz="1400" b="0" i="0" u="none" strike="noStrike" cap="none" normalizeH="0" baseline="0" dirty="0" err="1" smtClean="0">
                          <a:ln>
                            <a:noFill/>
                          </a:ln>
                          <a:solidFill>
                            <a:schemeClr val="tx1"/>
                          </a:solidFill>
                          <a:effectLst/>
                          <a:latin typeface="Arial" pitchFamily="34" charset="0"/>
                          <a:cs typeface="Arial" pitchFamily="34" charset="0"/>
                        </a:rPr>
                        <a:t>Mbombela</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Umjindi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228600" marR="9525" marT="953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PM Offices</a:t>
                      </a:r>
                    </a:p>
                  </a:txBody>
                  <a:tcPr marL="228600" marR="9525" marT="953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91,048.05 </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01/12/2013</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30/11/2018</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75136">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txBody>
                  <a:tcPr marL="228600" marR="9525" marT="953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Nelspruit </a:t>
                      </a:r>
                    </a:p>
                  </a:txBody>
                  <a:tcPr marL="228600" marR="9525" marT="953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201,986.64</a:t>
                      </a:r>
                      <a:endParaRPr lang="en-US" sz="1400" b="0" i="0" u="none" strike="noStrike" dirty="0">
                        <a:solidFill>
                          <a:schemeClr val="tx1"/>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01/10/2014</a:t>
                      </a:r>
                      <a:endParaRPr lang="en-US" sz="1400" b="0" i="0" u="none" strike="noStrike" dirty="0">
                        <a:solidFill>
                          <a:schemeClr val="tx1"/>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30/09/2017</a:t>
                      </a:r>
                      <a:endParaRPr lang="en-US" sz="1400" b="0" i="0" u="none" strike="noStrike" dirty="0">
                        <a:solidFill>
                          <a:schemeClr val="tx1"/>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defRPr/>
                      </a:pPr>
                      <a:r>
                        <a:rPr kumimoji="0" lang="en-ZA" sz="1400" b="0" i="0" u="none" strike="noStrike" cap="none" normalizeH="0" baseline="0" dirty="0" smtClean="0">
                          <a:ln>
                            <a:noFill/>
                          </a:ln>
                          <a:solidFill>
                            <a:schemeClr val="tx1"/>
                          </a:solidFill>
                          <a:effectLst/>
                          <a:latin typeface="Arial" pitchFamily="34" charset="0"/>
                          <a:cs typeface="Arial" pitchFamily="34" charset="0"/>
                        </a:rPr>
                        <a:t>New lease already signed. Lease period 01/10/2017 – 30/07/2020</a:t>
                      </a:r>
                    </a:p>
                    <a:p>
                      <a:pPr marL="0" marR="0" lvl="0" indent="0" algn="l"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ZA" sz="1400" b="0" i="0" u="none" strike="noStrike" cap="none" normalizeH="0" baseline="0" dirty="0" smtClean="0">
                          <a:ln>
                            <a:noFill/>
                          </a:ln>
                          <a:solidFill>
                            <a:schemeClr val="tx1"/>
                          </a:solidFill>
                          <a:effectLst/>
                          <a:latin typeface="Arial" pitchFamily="34" charset="0"/>
                          <a:cs typeface="Arial" pitchFamily="34" charset="0"/>
                        </a:rPr>
                        <a:t>(lease amount per month: R</a:t>
                      </a:r>
                      <a:r>
                        <a:rPr lang="en-US" sz="1400" b="0" i="0" u="none" strike="noStrike" dirty="0" smtClean="0">
                          <a:solidFill>
                            <a:schemeClr val="tx1"/>
                          </a:solidFill>
                          <a:effectLst/>
                          <a:latin typeface="Arial" pitchFamily="34" charset="0"/>
                          <a:cs typeface="Arial" pitchFamily="34" charset="0"/>
                        </a:rPr>
                        <a:t>204,730.78)</a:t>
                      </a: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75136">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txBody>
                  <a:tcPr marL="228600" marR="9525" marT="953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Hazyview</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a:txBody>
                  <a:tcPr marL="228600" marR="9525" marT="953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40,292.58</a:t>
                      </a:r>
                    </a:p>
                  </a:txBody>
                  <a:tcPr marL="10318" marR="10318" marT="952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01/08/2016</a:t>
                      </a:r>
                    </a:p>
                  </a:txBody>
                  <a:tcPr marL="10318" marR="10318" marT="952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30/07/2021</a:t>
                      </a:r>
                    </a:p>
                  </a:txBody>
                  <a:tcPr marL="10318" marR="10318" marT="9527"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51868">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marL="228600" marR="9525" marT="953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White River </a:t>
                      </a:r>
                    </a:p>
                  </a:txBody>
                  <a:tcPr marL="228600" marR="9525" marT="953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57,442.87 </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01/12/2016</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30/11/2019</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100000"/>
                        </a:lnSpc>
                        <a:spcBef>
                          <a:spcPct val="90000"/>
                        </a:spcBef>
                        <a:spcAft>
                          <a:spcPct val="0"/>
                        </a:spcAft>
                        <a:buClr>
                          <a:schemeClr val="bg2"/>
                        </a:buClr>
                        <a:buSzTx/>
                        <a:buFont typeface="Wingdings" pitchFamily="2" charset="2"/>
                        <a:buNone/>
                        <a:tabLst/>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99060" marR="99060"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51868">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228600" marR="9525" marT="95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Msogwaba</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a:txBody>
                  <a:tcPr marL="228600" marR="9525" marT="952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5,236.43 </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01/01/2014</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31/12/2018</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100000"/>
                        </a:lnSpc>
                        <a:spcBef>
                          <a:spcPct val="90000"/>
                        </a:spcBef>
                        <a:spcAft>
                          <a:spcPct val="0"/>
                        </a:spcAft>
                        <a:buClr>
                          <a:schemeClr val="bg2"/>
                        </a:buClr>
                        <a:buSzTx/>
                        <a:buFont typeface="Wingdings" pitchFamily="2" charset="2"/>
                        <a:buNone/>
                        <a:tabLst/>
                        <a:defRPr/>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99060" marR="99060"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70390">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marL="228600" marR="9525" marT="95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Barberton </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(parking)</a:t>
                      </a:r>
                    </a:p>
                  </a:txBody>
                  <a:tcPr marL="228600" marR="9525" marT="952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5,400.00 </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chemeClr val="tx1"/>
                          </a:solidFill>
                          <a:effectLst/>
                          <a:latin typeface="Arial" pitchFamily="34" charset="0"/>
                          <a:cs typeface="Arial" pitchFamily="34" charset="0"/>
                        </a:rPr>
                        <a:t>01/10/2014</a:t>
                      </a:r>
                      <a:endParaRPr lang="en-US" sz="1400" b="0" i="0" u="none" strike="noStrike" dirty="0">
                        <a:solidFill>
                          <a:schemeClr val="tx1"/>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30/09/2017</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85000"/>
                        </a:lnSpc>
                        <a:spcBef>
                          <a:spcPct val="85000"/>
                        </a:spcBef>
                        <a:spcAft>
                          <a:spcPct val="0"/>
                        </a:spcAft>
                        <a:buClr>
                          <a:schemeClr val="bg2"/>
                        </a:buClr>
                        <a:buSzTx/>
                        <a:buFont typeface="Wingdings" pitchFamily="2" charset="2"/>
                        <a:buNone/>
                        <a:tabLst/>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4832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Thaba</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r>
                        <a:rPr kumimoji="0" lang="en-US" sz="1400" b="0" i="0" u="none" strike="noStrike" cap="none" normalizeH="0" baseline="0" dirty="0" err="1" smtClean="0">
                          <a:ln>
                            <a:noFill/>
                          </a:ln>
                          <a:solidFill>
                            <a:schemeClr val="tx1"/>
                          </a:solidFill>
                          <a:effectLst/>
                          <a:latin typeface="Arial" pitchFamily="34" charset="0"/>
                          <a:cs typeface="Arial" pitchFamily="34" charset="0"/>
                        </a:rPr>
                        <a:t>Chweu</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a:txBody>
                  <a:tcPr marL="228600" marR="9525" marT="9528"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Sabie</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a:txBody>
                  <a:tcPr marL="228600" marR="9525" marT="952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18,330.25 </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01/12/2016</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30/11/2019</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85000"/>
                        </a:lnSpc>
                        <a:spcBef>
                          <a:spcPct val="85000"/>
                        </a:spcBef>
                        <a:spcAft>
                          <a:spcPct val="0"/>
                        </a:spcAft>
                        <a:buClr>
                          <a:schemeClr val="bg2"/>
                        </a:buClr>
                        <a:buSzTx/>
                        <a:buFont typeface="Wingdings" pitchFamily="2" charset="2"/>
                        <a:buNone/>
                        <a:tabLst/>
                        <a:defRPr/>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51868">
                <a:tc row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Nkomazi </a:t>
                      </a:r>
                    </a:p>
                  </a:txBody>
                  <a:tcPr marL="228600" marR="9525" marT="953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Malelane</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a:txBody>
                  <a:tcPr marL="228600" marR="9525" marT="953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77,951.12 </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01/09/2016</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31/08/2019</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100000"/>
                        </a:lnSpc>
                        <a:spcBef>
                          <a:spcPct val="90000"/>
                        </a:spcBef>
                        <a:spcAft>
                          <a:spcPct val="0"/>
                        </a:spcAft>
                        <a:buClr>
                          <a:schemeClr val="bg2"/>
                        </a:buClr>
                        <a:buSzTx/>
                        <a:buFont typeface="Wingdings" pitchFamily="2" charset="2"/>
                        <a:buNone/>
                        <a:tabLst/>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99060" marR="99060"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4619">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marL="228600" marR="9525" marT="953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Komatipoort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228600" marR="9525" marT="953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84,513.15</a:t>
                      </a:r>
                    </a:p>
                  </a:txBody>
                  <a:tcPr marL="10318" marR="10318" marT="952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01/01/2017</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31/12/2019</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100000"/>
                        </a:lnSpc>
                        <a:spcBef>
                          <a:spcPct val="90000"/>
                        </a:spcBef>
                        <a:spcAft>
                          <a:spcPct val="0"/>
                        </a:spcAft>
                        <a:buClr>
                          <a:schemeClr val="bg2"/>
                        </a:buClr>
                        <a:buSzTx/>
                        <a:buFont typeface="Wingdings" pitchFamily="2" charset="2"/>
                        <a:buNone/>
                        <a:tabLst/>
                        <a:defRPr/>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0" marB="720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461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Bushbuckridge </a:t>
                      </a:r>
                    </a:p>
                  </a:txBody>
                  <a:tcPr marL="228600" marR="9525" marT="9530"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Casteel (TH)</a:t>
                      </a:r>
                    </a:p>
                  </a:txBody>
                  <a:tcPr marL="228600" marR="9525" marT="9530"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1,985.97</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01/05/2016</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30/06/2019</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100000"/>
                        </a:lnSpc>
                        <a:spcBef>
                          <a:spcPct val="90000"/>
                        </a:spcBef>
                        <a:spcAft>
                          <a:spcPct val="0"/>
                        </a:spcAft>
                        <a:buClr>
                          <a:schemeClr val="bg2"/>
                        </a:buClr>
                        <a:buSzTx/>
                        <a:buFont typeface="Wingdings" pitchFamily="2" charset="2"/>
                        <a:buNone/>
                        <a:tabLst/>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0" marB="720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461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Emakhazeni</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a:txBody>
                  <a:tcPr marL="228600" marR="9524" marT="9526"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Belfast </a:t>
                      </a:r>
                    </a:p>
                  </a:txBody>
                  <a:tcPr marL="228600" marR="9524" marT="9526"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43,183.82</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01/05/2016</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31/04/2019</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100000"/>
                        </a:lnSpc>
                        <a:spcBef>
                          <a:spcPct val="90000"/>
                        </a:spcBef>
                        <a:spcAft>
                          <a:spcPct val="0"/>
                        </a:spcAft>
                        <a:buClr>
                          <a:schemeClr val="bg2"/>
                        </a:buClr>
                        <a:buSzTx/>
                        <a:buFont typeface="Wingdings" pitchFamily="2" charset="2"/>
                        <a:buNone/>
                        <a:tabLst/>
                        <a:defRPr/>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0" marB="720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461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Steve </a:t>
                      </a:r>
                      <a:r>
                        <a:rPr kumimoji="0" lang="en-US" sz="1400" b="0" i="0" u="none" strike="noStrike" cap="none" normalizeH="0" baseline="0" dirty="0" err="1" smtClean="0">
                          <a:ln>
                            <a:noFill/>
                          </a:ln>
                          <a:solidFill>
                            <a:schemeClr val="tx1"/>
                          </a:solidFill>
                          <a:effectLst/>
                          <a:latin typeface="Arial" pitchFamily="34" charset="0"/>
                          <a:cs typeface="Arial" pitchFamily="34" charset="0"/>
                        </a:rPr>
                        <a:t>Tswete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228600" marR="9524" marT="9526"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Middelburg </a:t>
                      </a:r>
                    </a:p>
                  </a:txBody>
                  <a:tcPr marL="228600" marR="9524" marT="9526"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68,722.44</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01/06/2014</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30/05/2017</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90000"/>
                        </a:spcBef>
                        <a:spcAft>
                          <a:spcPct val="0"/>
                        </a:spcAft>
                        <a:buClr>
                          <a:schemeClr val="bg2"/>
                        </a:buClr>
                        <a:buSzTx/>
                        <a:buFont typeface="Wingdings" pitchFamily="2" charset="2"/>
                        <a:buNone/>
                        <a:tabLst/>
                        <a:defRPr/>
                      </a:pPr>
                      <a:r>
                        <a:rPr kumimoji="0" lang="en-ZA" sz="1400" b="0" i="0" u="none" strike="noStrike" cap="none" normalizeH="0" baseline="0" dirty="0" smtClean="0">
                          <a:ln>
                            <a:noFill/>
                          </a:ln>
                          <a:solidFill>
                            <a:schemeClr val="tx1"/>
                          </a:solidFill>
                          <a:effectLst/>
                          <a:latin typeface="Arial" pitchFamily="34" charset="0"/>
                          <a:cs typeface="Arial" pitchFamily="34" charset="0"/>
                        </a:rPr>
                        <a:t>Request for renewal of lease was done.</a:t>
                      </a:r>
                    </a:p>
                  </a:txBody>
                  <a:tcPr marL="77997" marR="77997" marT="72010" marB="720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67</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1305652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639762" y="63501"/>
            <a:ext cx="8915400" cy="228600"/>
          </a:xfrm>
        </p:spPr>
        <p:txBody>
          <a:bodyPr>
            <a:noAutofit/>
          </a:bodyPr>
          <a:lstStyle/>
          <a:p>
            <a:r>
              <a:rPr lang="en-US" sz="2000" b="1" dirty="0" smtClean="0">
                <a:latin typeface="Arial" panose="020B0604020202020204" pitchFamily="34" charset="0"/>
                <a:cs typeface="Arial" panose="020B0604020202020204" pitchFamily="34" charset="0"/>
              </a:rPr>
              <a:t>LEASE PERIOD OF OFFICES</a:t>
            </a:r>
          </a:p>
        </p:txBody>
      </p:sp>
      <p:graphicFrame>
        <p:nvGraphicFramePr>
          <p:cNvPr id="5" name="Group 187"/>
          <p:cNvGraphicFramePr>
            <a:graphicFrameLocks noGrp="1"/>
          </p:cNvGraphicFramePr>
          <p:nvPr>
            <p:extLst>
              <p:ext uri="{D42A27DB-BD31-4B8C-83A1-F6EECF244321}">
                <p14:modId xmlns:p14="http://schemas.microsoft.com/office/powerpoint/2010/main" val="3066970758"/>
              </p:ext>
            </p:extLst>
          </p:nvPr>
        </p:nvGraphicFramePr>
        <p:xfrm>
          <a:off x="237332" y="549275"/>
          <a:ext cx="9390063" cy="4905776"/>
        </p:xfrm>
        <a:graphic>
          <a:graphicData uri="http://schemas.openxmlformats.org/drawingml/2006/table">
            <a:tbl>
              <a:tblPr/>
              <a:tblGrid>
                <a:gridCol w="1339374"/>
                <a:gridCol w="1339374"/>
                <a:gridCol w="1339374"/>
                <a:gridCol w="1339374"/>
                <a:gridCol w="1339374"/>
                <a:gridCol w="2693193"/>
              </a:tblGrid>
              <a:tr h="328906">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District Municipality</a:t>
                      </a:r>
                    </a:p>
                  </a:txBody>
                  <a:tcPr marL="10318" marR="10318" marT="9527"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Office</a:t>
                      </a:r>
                    </a:p>
                  </a:txBody>
                  <a:tcPr marL="10318" marR="10318" marT="9527"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0"/>
                        </a:spcBef>
                        <a:spcAft>
                          <a:spcPct val="0"/>
                        </a:spcAft>
                        <a:buClr>
                          <a:schemeClr val="bg2"/>
                        </a:buClr>
                        <a:buSzTx/>
                        <a:buFont typeface="Wingdings" pitchFamily="2" charset="2"/>
                        <a:buNone/>
                        <a:tabLst/>
                      </a:pPr>
                      <a:r>
                        <a:rPr kumimoji="0" lang="en-ZA" sz="1400" b="1" i="0" u="none" strike="noStrike" cap="none" normalizeH="0" baseline="0" dirty="0" smtClean="0">
                          <a:ln>
                            <a:noFill/>
                          </a:ln>
                          <a:solidFill>
                            <a:schemeClr val="tx1"/>
                          </a:solidFill>
                          <a:effectLst/>
                          <a:latin typeface="Arial" charset="0"/>
                          <a:cs typeface="Arial" charset="0"/>
                        </a:rPr>
                        <a:t>Rental </a:t>
                      </a:r>
                    </a:p>
                    <a:p>
                      <a:pPr marL="0" marR="0" lvl="0" indent="0" algn="ctr" defTabSz="914400" rtl="0" eaLnBrk="0" fontAlgn="base" latinLnBrk="0" hangingPunct="0">
                        <a:lnSpc>
                          <a:spcPct val="90000"/>
                        </a:lnSpc>
                        <a:spcBef>
                          <a:spcPct val="0"/>
                        </a:spcBef>
                        <a:spcAft>
                          <a:spcPct val="0"/>
                        </a:spcAft>
                        <a:buClr>
                          <a:schemeClr val="bg2"/>
                        </a:buClr>
                        <a:buSzTx/>
                        <a:buFont typeface="Wingdings" pitchFamily="2" charset="2"/>
                        <a:buNone/>
                        <a:tabLst/>
                      </a:pPr>
                      <a:r>
                        <a:rPr kumimoji="0" lang="en-ZA" sz="1400" b="1" i="0" u="none" strike="noStrike" cap="none" normalizeH="0" baseline="0" dirty="0" smtClean="0">
                          <a:ln>
                            <a:noFill/>
                          </a:ln>
                          <a:solidFill>
                            <a:schemeClr val="tx1"/>
                          </a:solidFill>
                          <a:effectLst/>
                          <a:latin typeface="Arial" charset="0"/>
                          <a:cs typeface="Arial" charset="0"/>
                        </a:rPr>
                        <a:t>per month</a:t>
                      </a:r>
                    </a:p>
                  </a:txBody>
                  <a:tcPr marL="77997" marR="77997" marT="72017" marB="7201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0"/>
                        </a:spcBef>
                        <a:spcAft>
                          <a:spcPct val="0"/>
                        </a:spcAft>
                        <a:buClr>
                          <a:schemeClr val="bg2"/>
                        </a:buClr>
                        <a:buSzTx/>
                        <a:buFont typeface="Wingdings" pitchFamily="2" charset="2"/>
                        <a:buNone/>
                        <a:tabLst/>
                      </a:pPr>
                      <a:r>
                        <a:rPr kumimoji="0" lang="en-ZA" sz="1400" b="1" i="0" u="none" strike="noStrike" cap="none" normalizeH="0" baseline="0" dirty="0" smtClean="0">
                          <a:ln>
                            <a:noFill/>
                          </a:ln>
                          <a:solidFill>
                            <a:schemeClr val="tx1"/>
                          </a:solidFill>
                          <a:effectLst/>
                          <a:latin typeface="Arial" charset="0"/>
                          <a:cs typeface="Arial" charset="0"/>
                        </a:rPr>
                        <a:t>Lease start</a:t>
                      </a: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0"/>
                        </a:spcBef>
                        <a:spcAft>
                          <a:spcPct val="0"/>
                        </a:spcAft>
                        <a:buClr>
                          <a:schemeClr val="bg2"/>
                        </a:buClr>
                        <a:buSzTx/>
                        <a:buFont typeface="Wingdings" pitchFamily="2" charset="2"/>
                        <a:buNone/>
                        <a:tabLst/>
                      </a:pPr>
                      <a:r>
                        <a:rPr kumimoji="0" lang="en-ZA" sz="1400" b="1" i="0" u="none" strike="noStrike" cap="none" normalizeH="0" baseline="0" dirty="0" smtClean="0">
                          <a:ln>
                            <a:noFill/>
                          </a:ln>
                          <a:solidFill>
                            <a:schemeClr val="tx1"/>
                          </a:solidFill>
                          <a:effectLst/>
                          <a:latin typeface="Arial" charset="0"/>
                          <a:cs typeface="Arial" charset="0"/>
                        </a:rPr>
                        <a:t>Lease end</a:t>
                      </a: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0"/>
                        </a:spcBef>
                        <a:spcAft>
                          <a:spcPct val="0"/>
                        </a:spcAft>
                        <a:buClr>
                          <a:schemeClr val="bg2"/>
                        </a:buClr>
                        <a:buSzTx/>
                        <a:buFont typeface="Wingdings" pitchFamily="2" charset="2"/>
                        <a:buNone/>
                        <a:tabLst/>
                      </a:pPr>
                      <a:r>
                        <a:rPr kumimoji="0" lang="en-ZA" sz="1400" b="1" i="0" u="none" strike="noStrike" cap="none" normalizeH="0" baseline="0" dirty="0" smtClean="0">
                          <a:ln>
                            <a:noFill/>
                          </a:ln>
                          <a:solidFill>
                            <a:schemeClr val="tx1"/>
                          </a:solidFill>
                          <a:effectLst/>
                          <a:latin typeface="Arial" charset="0"/>
                          <a:cs typeface="Arial" charset="0"/>
                        </a:rPr>
                        <a:t>Outstanding leases</a:t>
                      </a: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362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00"/>
                          </a:solidFill>
                          <a:effectLst/>
                          <a:latin typeface="Arial" pitchFamily="34" charset="0"/>
                          <a:cs typeface="Arial" pitchFamily="34" charset="0"/>
                        </a:rPr>
                        <a:t>Msukaligwa</a:t>
                      </a:r>
                      <a:r>
                        <a:rPr kumimoji="0" lang="en-US" sz="1400" b="0" i="0" u="none" strike="noStrike" cap="none" normalizeH="0" baseline="0" dirty="0" smtClean="0">
                          <a:ln>
                            <a:noFill/>
                          </a:ln>
                          <a:solidFill>
                            <a:srgbClr val="000000"/>
                          </a:solidFill>
                          <a:effectLst/>
                          <a:latin typeface="Arial" pitchFamily="34" charset="0"/>
                          <a:cs typeface="Arial" pitchFamily="34" charset="0"/>
                        </a:rPr>
                        <a:t> </a:t>
                      </a:r>
                    </a:p>
                  </a:txBody>
                  <a:tcPr marL="228600" marR="9524" marT="9526"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Ermelo </a:t>
                      </a:r>
                    </a:p>
                  </a:txBody>
                  <a:tcPr marL="228600" marR="9524"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100,440.45</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01/11/2016</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31/11/2018</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90000"/>
                        </a:spcBef>
                        <a:spcAft>
                          <a:spcPct val="0"/>
                        </a:spcAft>
                        <a:buClr>
                          <a:schemeClr val="bg2"/>
                        </a:buClr>
                        <a:buSzTx/>
                        <a:buFont typeface="Wingdings" pitchFamily="2" charset="2"/>
                        <a:buNone/>
                        <a:tabLst/>
                        <a:defRPr/>
                      </a:pPr>
                      <a:r>
                        <a:rPr kumimoji="0" lang="en-ZA" sz="1400" b="0" i="0" u="none" strike="noStrike" cap="none" normalizeH="0" baseline="0" dirty="0" smtClean="0">
                          <a:ln>
                            <a:noFill/>
                          </a:ln>
                          <a:solidFill>
                            <a:schemeClr val="tx1"/>
                          </a:solidFill>
                          <a:effectLst/>
                          <a:latin typeface="Arial" pitchFamily="34" charset="0"/>
                          <a:cs typeface="Arial" pitchFamily="34" charset="0"/>
                        </a:rPr>
                        <a:t>Request was done for alternative accommodation</a:t>
                      </a:r>
                    </a:p>
                  </a:txBody>
                  <a:tcPr marL="77997" marR="77997" marT="72010" marB="720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4362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Albert Luthuli </a:t>
                      </a:r>
                    </a:p>
                  </a:txBody>
                  <a:tcPr marL="228600" marR="9524" marT="9526"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Eerstehoek</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a:txBody>
                  <a:tcPr marL="228600" marR="9524" marT="9526"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55,545.50</a:t>
                      </a:r>
                    </a:p>
                  </a:txBody>
                  <a:tcPr marL="10318" marR="10318" marT="9526"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01/07/2014</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30/06/2017</a:t>
                      </a:r>
                    </a:p>
                  </a:txBody>
                  <a:tcPr marL="10318" marR="10318"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90000"/>
                        </a:spcBef>
                        <a:spcAft>
                          <a:spcPct val="0"/>
                        </a:spcAft>
                        <a:buClr>
                          <a:schemeClr val="bg2"/>
                        </a:buClr>
                        <a:buSzTx/>
                        <a:buFont typeface="Wingdings" pitchFamily="2" charset="2"/>
                        <a:buNone/>
                        <a:tabLst/>
                        <a:defRPr/>
                      </a:pPr>
                      <a:r>
                        <a:rPr kumimoji="0" lang="en-ZA" sz="1400" b="0" i="0" u="none" strike="noStrike" cap="none" normalizeH="0" baseline="0" dirty="0" smtClean="0">
                          <a:ln>
                            <a:noFill/>
                          </a:ln>
                          <a:solidFill>
                            <a:schemeClr val="tx1"/>
                          </a:solidFill>
                          <a:effectLst/>
                          <a:latin typeface="Arial" pitchFamily="34" charset="0"/>
                          <a:cs typeface="Arial" pitchFamily="34" charset="0"/>
                        </a:rPr>
                        <a:t>Request for renewal of lease was done.</a:t>
                      </a:r>
                    </a:p>
                    <a:p>
                      <a:pPr marL="0" marR="0" lvl="0" indent="0" algn="l" defTabSz="914400" rtl="0" eaLnBrk="0" fontAlgn="base" latinLnBrk="0" hangingPunct="0">
                        <a:lnSpc>
                          <a:spcPct val="100000"/>
                        </a:lnSpc>
                        <a:spcBef>
                          <a:spcPct val="90000"/>
                        </a:spcBef>
                        <a:spcAft>
                          <a:spcPct val="0"/>
                        </a:spcAft>
                        <a:buClr>
                          <a:schemeClr val="bg2"/>
                        </a:buClr>
                        <a:buSzTx/>
                        <a:buFont typeface="Wingdings" pitchFamily="2" charset="2"/>
                        <a:buNone/>
                        <a:tabLst/>
                        <a:defRPr/>
                      </a:pPr>
                      <a:r>
                        <a:rPr kumimoji="0" lang="en-ZA" sz="1400" b="0" i="0" u="none" strike="noStrike" cap="none" normalizeH="0" baseline="0" dirty="0" smtClean="0">
                          <a:ln>
                            <a:noFill/>
                          </a:ln>
                          <a:solidFill>
                            <a:schemeClr val="tx1"/>
                          </a:solidFill>
                          <a:effectLst/>
                          <a:latin typeface="Arial" pitchFamily="34" charset="0"/>
                          <a:cs typeface="Arial" pitchFamily="34" charset="0"/>
                        </a:rPr>
                        <a:t>Currently awaiting Bid Committee from PWD</a:t>
                      </a:r>
                    </a:p>
                  </a:txBody>
                  <a:tcPr marL="77997" marR="77997" marT="72010" marB="720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4362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00"/>
                          </a:solidFill>
                          <a:effectLst/>
                          <a:latin typeface="Arial" pitchFamily="34" charset="0"/>
                          <a:cs typeface="Arial" pitchFamily="34" charset="0"/>
                        </a:rPr>
                        <a:t>Mkhondo</a:t>
                      </a:r>
                      <a:r>
                        <a:rPr kumimoji="0" lang="en-US" sz="1400" b="0" i="0" u="none" strike="noStrike" cap="none" normalizeH="0" baseline="0" dirty="0" smtClean="0">
                          <a:ln>
                            <a:noFill/>
                          </a:ln>
                          <a:solidFill>
                            <a:srgbClr val="000000"/>
                          </a:solidFill>
                          <a:effectLst/>
                          <a:latin typeface="Arial" pitchFamily="34" charset="0"/>
                          <a:cs typeface="Arial" pitchFamily="34" charset="0"/>
                        </a:rPr>
                        <a:t> </a:t>
                      </a:r>
                    </a:p>
                  </a:txBody>
                  <a:tcPr marL="228600" marR="9524" marT="9521"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Piet Retief </a:t>
                      </a:r>
                    </a:p>
                  </a:txBody>
                  <a:tcPr marL="228600" marR="9524" marT="9521"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  46,347.88 </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01/09/2013</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31/08/2018</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90000"/>
                        </a:spcBef>
                        <a:spcAft>
                          <a:spcPct val="0"/>
                        </a:spcAft>
                        <a:buClr>
                          <a:schemeClr val="bg2"/>
                        </a:buClr>
                        <a:buSzTx/>
                        <a:buFont typeface="Wingdings" pitchFamily="2" charset="2"/>
                        <a:buNone/>
                        <a:tabLst/>
                        <a:defRPr/>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0" marB="720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4362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00"/>
                          </a:solidFill>
                          <a:effectLst/>
                          <a:latin typeface="Arial" pitchFamily="34" charset="0"/>
                          <a:cs typeface="Arial" pitchFamily="34" charset="0"/>
                        </a:rPr>
                        <a:t>Lekwa</a:t>
                      </a:r>
                      <a:r>
                        <a:rPr kumimoji="0" lang="en-US" sz="1400" b="0" i="0" u="none" strike="noStrike" cap="none" normalizeH="0" baseline="0" dirty="0" smtClean="0">
                          <a:ln>
                            <a:noFill/>
                          </a:ln>
                          <a:solidFill>
                            <a:srgbClr val="000000"/>
                          </a:solidFill>
                          <a:effectLst/>
                          <a:latin typeface="Arial" pitchFamily="34" charset="0"/>
                          <a:cs typeface="Arial" pitchFamily="34" charset="0"/>
                        </a:rPr>
                        <a:t> </a:t>
                      </a:r>
                    </a:p>
                  </a:txBody>
                  <a:tcPr marL="228600" marR="9524" marT="9521"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Standerton </a:t>
                      </a:r>
                    </a:p>
                  </a:txBody>
                  <a:tcPr marL="228600" marR="9524" marT="9521"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   48.228.32</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01/08/2015</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31/07/2020</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90000"/>
                        </a:spcBef>
                        <a:spcAft>
                          <a:spcPct val="0"/>
                        </a:spcAft>
                        <a:buClr>
                          <a:schemeClr val="bg2"/>
                        </a:buClr>
                        <a:buSzTx/>
                        <a:buFont typeface="Wingdings" pitchFamily="2" charset="2"/>
                        <a:buNone/>
                        <a:tabLst/>
                        <a:defRPr/>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0" marB="7201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4362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00"/>
                          </a:solidFill>
                          <a:effectLst/>
                          <a:latin typeface="Arial" pitchFamily="34" charset="0"/>
                          <a:cs typeface="Arial" pitchFamily="34" charset="0"/>
                        </a:rPr>
                        <a:t>Dipaliseng</a:t>
                      </a:r>
                      <a:r>
                        <a:rPr kumimoji="0" lang="en-US" sz="1400" b="0" i="0" u="none" strike="noStrike" cap="none" normalizeH="0" baseline="0" dirty="0" smtClean="0">
                          <a:ln>
                            <a:noFill/>
                          </a:ln>
                          <a:solidFill>
                            <a:srgbClr val="000000"/>
                          </a:solidFill>
                          <a:effectLst/>
                          <a:latin typeface="Arial" pitchFamily="34" charset="0"/>
                          <a:cs typeface="Arial" pitchFamily="34" charset="0"/>
                        </a:rPr>
                        <a:t> </a:t>
                      </a:r>
                    </a:p>
                  </a:txBody>
                  <a:tcPr marL="228600" marR="9524" marT="9521"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Secunda</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a:txBody>
                  <a:tcPr marL="228600" marR="9524" marT="9521"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71,895.32 </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01/06/2014</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31/05/2019</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362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00"/>
                          </a:solidFill>
                          <a:effectLst/>
                          <a:latin typeface="Arial" pitchFamily="34" charset="0"/>
                          <a:cs typeface="Arial" pitchFamily="34" charset="0"/>
                        </a:rPr>
                        <a:t>Goven</a:t>
                      </a:r>
                      <a:r>
                        <a:rPr kumimoji="0" lang="en-US" sz="1400" b="0" i="0" u="none" strike="noStrike" cap="none" normalizeH="0" baseline="0" dirty="0" smtClean="0">
                          <a:ln>
                            <a:noFill/>
                          </a:ln>
                          <a:solidFill>
                            <a:srgbClr val="000000"/>
                          </a:solidFill>
                          <a:effectLst/>
                          <a:latin typeface="Arial" pitchFamily="34" charset="0"/>
                          <a:cs typeface="Arial" pitchFamily="34" charset="0"/>
                        </a:rPr>
                        <a:t> Mbeki </a:t>
                      </a:r>
                    </a:p>
                  </a:txBody>
                  <a:tcPr marL="228600" marR="9524" marT="9521"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Bethal</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p>
                  </a:txBody>
                  <a:tcPr marL="228600" marR="9524" marT="9521"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    </a:t>
                      </a:r>
                      <a:r>
                        <a:rPr lang="en-US" sz="1400" b="0" i="0" u="none" strike="noStrike" dirty="0">
                          <a:solidFill>
                            <a:srgbClr val="000000"/>
                          </a:solidFill>
                          <a:effectLst/>
                          <a:latin typeface="Arial" pitchFamily="34" charset="0"/>
                          <a:cs typeface="Arial" pitchFamily="34" charset="0"/>
                        </a:rPr>
                        <a:t>49,994.57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01/07/2014</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30/06/2019</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362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Albert Luthuli</a:t>
                      </a:r>
                    </a:p>
                  </a:txBody>
                  <a:tcPr marL="228600" marR="9524" marT="9521"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Carolina </a:t>
                      </a:r>
                    </a:p>
                  </a:txBody>
                  <a:tcPr marL="228600" marR="9524" marT="9521"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     </a:t>
                      </a:r>
                      <a:r>
                        <a:rPr lang="en-US" sz="1400" b="0" i="0" u="none" strike="noStrike" dirty="0">
                          <a:solidFill>
                            <a:srgbClr val="000000"/>
                          </a:solidFill>
                          <a:effectLst/>
                          <a:latin typeface="Arial" pitchFamily="34" charset="0"/>
                          <a:cs typeface="Arial" pitchFamily="34" charset="0"/>
                        </a:rPr>
                        <a:t>11,981.19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01/02/2016</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algn="ctr" fontAlgn="b"/>
                      <a:r>
                        <a:rPr lang="en-US" sz="1400" b="0" i="0" u="none" strike="noStrike" dirty="0" smtClean="0">
                          <a:solidFill>
                            <a:srgbClr val="000000"/>
                          </a:solidFill>
                          <a:effectLst/>
                          <a:latin typeface="Arial" pitchFamily="34" charset="0"/>
                          <a:cs typeface="Arial" pitchFamily="34" charset="0"/>
                        </a:rPr>
                        <a:t>31/01/2019</a:t>
                      </a:r>
                      <a:endParaRPr lang="en-US" sz="1400" b="0" i="0" u="none" strike="noStrike" dirty="0">
                        <a:solidFill>
                          <a:srgbClr val="000000"/>
                        </a:solidFill>
                        <a:effectLst/>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77997" marR="77997" marT="72017" marB="720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r>
              <a:tr h="4362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Total</a:t>
                      </a:r>
                    </a:p>
                  </a:txBody>
                  <a:tcPr marL="228600" marR="9525" marT="9528"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txBody>
                  <a:tcPr marL="228600" marR="9525" marT="9528"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400" b="1" i="0" u="none" strike="noStrike" dirty="0" smtClean="0">
                          <a:solidFill>
                            <a:schemeClr val="tx1"/>
                          </a:solidFill>
                          <a:effectLst/>
                          <a:latin typeface="Arial" pitchFamily="34" charset="0"/>
                          <a:cs typeface="Arial" pitchFamily="34" charset="0"/>
                        </a:rPr>
                        <a:t>1,032,298.23</a:t>
                      </a:r>
                      <a:endParaRPr lang="en-US" sz="1400" b="1" i="0" u="none" strike="noStrike" dirty="0">
                        <a:solidFill>
                          <a:schemeClr val="tx1"/>
                        </a:solidFill>
                        <a:effectLst/>
                        <a:latin typeface="Arial" pitchFamily="34" charset="0"/>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rgbClr val="FF0000"/>
                        </a:solidFill>
                        <a:effectLst/>
                        <a:latin typeface="Arial" pitchFamily="34" charset="0"/>
                        <a:cs typeface="Arial" pitchFamily="34" charset="0"/>
                      </a:endParaRPr>
                    </a:p>
                  </a:txBody>
                  <a:tcPr marL="99060" marR="99060"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txBody>
                  <a:tcPr marL="99060" marR="99060"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100000"/>
                        </a:lnSpc>
                        <a:spcBef>
                          <a:spcPct val="90000"/>
                        </a:spcBef>
                        <a:spcAft>
                          <a:spcPct val="0"/>
                        </a:spcAft>
                        <a:buClr>
                          <a:schemeClr val="bg2"/>
                        </a:buClr>
                        <a:buSzTx/>
                        <a:buFont typeface="Wingdings" pitchFamily="2" charset="2"/>
                        <a:buNone/>
                        <a:tabLst/>
                        <a:defRPr/>
                      </a:pPr>
                      <a:endParaRPr kumimoji="0" lang="en-ZA" sz="1400" b="0" i="0" u="none" strike="noStrike" cap="none" normalizeH="0" baseline="0" dirty="0" smtClean="0">
                        <a:ln>
                          <a:noFill/>
                        </a:ln>
                        <a:solidFill>
                          <a:schemeClr val="tx1"/>
                        </a:solidFill>
                        <a:effectLst/>
                        <a:latin typeface="Arial" pitchFamily="34" charset="0"/>
                        <a:cs typeface="Arial" pitchFamily="34" charset="0"/>
                      </a:endParaRPr>
                    </a:p>
                  </a:txBody>
                  <a:tcPr marL="99060" marR="99060"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4154096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639762" y="177801"/>
            <a:ext cx="8915400" cy="228600"/>
          </a:xfrm>
        </p:spPr>
        <p:txBody>
          <a:bodyPr>
            <a:noAutofit/>
          </a:bodyPr>
          <a:lstStyle/>
          <a:p>
            <a:r>
              <a:rPr lang="en-US" sz="2000" b="1" dirty="0" smtClean="0">
                <a:latin typeface="Arial" panose="020B0604020202020204" pitchFamily="34" charset="0"/>
                <a:cs typeface="Arial" panose="020B0604020202020204" pitchFamily="34" charset="0"/>
              </a:rPr>
              <a:t>STATE OWNED BUILDINGS</a:t>
            </a:r>
          </a:p>
        </p:txBody>
      </p:sp>
      <p:graphicFrame>
        <p:nvGraphicFramePr>
          <p:cNvPr id="4" name="Table 3"/>
          <p:cNvGraphicFramePr>
            <a:graphicFrameLocks noGrp="1"/>
          </p:cNvGraphicFramePr>
          <p:nvPr>
            <p:extLst>
              <p:ext uri="{D42A27DB-BD31-4B8C-83A1-F6EECF244321}">
                <p14:modId xmlns:p14="http://schemas.microsoft.com/office/powerpoint/2010/main" val="3541748345"/>
              </p:ext>
            </p:extLst>
          </p:nvPr>
        </p:nvGraphicFramePr>
        <p:xfrm>
          <a:off x="401106" y="757262"/>
          <a:ext cx="9345348" cy="4626317"/>
        </p:xfrm>
        <a:graphic>
          <a:graphicData uri="http://schemas.openxmlformats.org/drawingml/2006/table">
            <a:tbl>
              <a:tblPr/>
              <a:tblGrid>
                <a:gridCol w="3768268"/>
                <a:gridCol w="5577080"/>
              </a:tblGrid>
              <a:tr h="669593">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District Municipality</a:t>
                      </a:r>
                    </a:p>
                  </a:txBody>
                  <a:tcPr marL="10317" marR="10317" marT="9528"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Office</a:t>
                      </a:r>
                    </a:p>
                  </a:txBody>
                  <a:tcPr marL="10317" marR="10317" marT="952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960132">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Ehlanzeni</a:t>
                      </a:r>
                    </a:p>
                  </a:txBody>
                  <a:tcPr marL="228600" marR="10317" marT="9528"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marR="0" lvl="0" indent="-285750" algn="l" defTabSz="914400" rtl="0" eaLnBrk="1" fontAlgn="b"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rgbClr val="000000"/>
                          </a:solidFill>
                          <a:effectLst/>
                          <a:latin typeface="Arial" charset="0"/>
                          <a:cs typeface="Arial" charset="0"/>
                        </a:rPr>
                        <a:t>Barberton</a:t>
                      </a:r>
                    </a:p>
                    <a:p>
                      <a:pPr marL="285750" marR="0" lvl="0" indent="-285750" algn="l" defTabSz="914400" rtl="0" eaLnBrk="1" fontAlgn="b"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err="1" smtClean="0">
                          <a:ln>
                            <a:noFill/>
                          </a:ln>
                          <a:solidFill>
                            <a:srgbClr val="000000"/>
                          </a:solidFill>
                          <a:effectLst/>
                          <a:latin typeface="Arial" charset="0"/>
                          <a:cs typeface="Arial" charset="0"/>
                        </a:rPr>
                        <a:t>Mashishing</a:t>
                      </a:r>
                      <a:endParaRPr kumimoji="0" lang="en-US" sz="1400" b="0" i="0" u="none" strike="noStrike" cap="none" normalizeH="0" baseline="0" dirty="0" smtClean="0">
                        <a:ln>
                          <a:noFill/>
                        </a:ln>
                        <a:solidFill>
                          <a:srgbClr val="000000"/>
                        </a:solidFill>
                        <a:effectLst/>
                        <a:latin typeface="Arial" charset="0"/>
                        <a:cs typeface="Arial" charset="0"/>
                      </a:endParaRPr>
                    </a:p>
                    <a:p>
                      <a:pPr marL="285750" marR="0" lvl="0" indent="-285750" algn="l" defTabSz="914400" rtl="0" eaLnBrk="1" fontAlgn="b"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err="1" smtClean="0">
                          <a:ln>
                            <a:noFill/>
                          </a:ln>
                          <a:solidFill>
                            <a:srgbClr val="000000"/>
                          </a:solidFill>
                          <a:effectLst/>
                          <a:latin typeface="Arial" charset="0"/>
                          <a:cs typeface="Arial" charset="0"/>
                        </a:rPr>
                        <a:t>Mhala</a:t>
                      </a:r>
                      <a:endParaRPr kumimoji="0" lang="en-US" sz="1400" b="0" i="0" u="none" strike="noStrike" cap="none" normalizeH="0" baseline="0" dirty="0" smtClean="0">
                        <a:ln>
                          <a:noFill/>
                        </a:ln>
                        <a:solidFill>
                          <a:srgbClr val="000000"/>
                        </a:solidFill>
                        <a:effectLst/>
                        <a:latin typeface="Arial" charset="0"/>
                        <a:cs typeface="Arial" charset="0"/>
                      </a:endParaRPr>
                    </a:p>
                    <a:p>
                      <a:pPr marL="285750" marR="0" lvl="0" indent="-285750" algn="l" defTabSz="914400" rtl="0" eaLnBrk="1" fontAlgn="b"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rgbClr val="000000"/>
                          </a:solidFill>
                          <a:effectLst/>
                          <a:latin typeface="Arial" charset="0"/>
                          <a:cs typeface="Arial" charset="0"/>
                        </a:rPr>
                        <a:t>Nkomazi (Department of Justice)</a:t>
                      </a:r>
                    </a:p>
                    <a:p>
                      <a:pPr marL="285750" marR="0" lvl="0" indent="-285750" algn="l" defTabSz="914400" rtl="0" eaLnBrk="1" fontAlgn="b"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err="1" smtClean="0">
                          <a:ln>
                            <a:noFill/>
                          </a:ln>
                          <a:solidFill>
                            <a:srgbClr val="000000"/>
                          </a:solidFill>
                          <a:effectLst/>
                          <a:latin typeface="Arial" charset="0"/>
                          <a:cs typeface="Arial" charset="0"/>
                        </a:rPr>
                        <a:t>Mapulaneng</a:t>
                      </a:r>
                      <a:r>
                        <a:rPr kumimoji="0" lang="en-US" sz="1400" b="0" i="0" u="none" strike="noStrike" cap="none" normalizeH="0" baseline="0" dirty="0" smtClean="0">
                          <a:ln>
                            <a:noFill/>
                          </a:ln>
                          <a:solidFill>
                            <a:srgbClr val="000000"/>
                          </a:solidFill>
                          <a:effectLst/>
                          <a:latin typeface="Arial" charset="0"/>
                          <a:cs typeface="Arial" charset="0"/>
                        </a:rPr>
                        <a:t> (Department of Justice)</a:t>
                      </a:r>
                    </a:p>
                  </a:txBody>
                  <a:tcPr marL="228600" marR="10317" marT="952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9601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Nkangala</a:t>
                      </a:r>
                    </a:p>
                  </a:txBody>
                  <a:tcPr marL="228600" marR="10317" marT="9528"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marR="0" lvl="0" indent="-285750" algn="l" defTabSz="914400" rtl="0" eaLnBrk="1" fontAlgn="b"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err="1" smtClean="0">
                          <a:ln>
                            <a:noFill/>
                          </a:ln>
                          <a:solidFill>
                            <a:srgbClr val="000000"/>
                          </a:solidFill>
                          <a:effectLst/>
                          <a:latin typeface="Arial" charset="0"/>
                          <a:cs typeface="Arial" charset="0"/>
                        </a:rPr>
                        <a:t>Kwa</a:t>
                      </a:r>
                      <a:r>
                        <a:rPr kumimoji="0" lang="en-US" sz="1400" b="0" i="0" u="none" strike="noStrike" cap="none" normalizeH="0" baseline="0" dirty="0" smtClean="0">
                          <a:ln>
                            <a:noFill/>
                          </a:ln>
                          <a:solidFill>
                            <a:srgbClr val="000000"/>
                          </a:solidFill>
                          <a:effectLst/>
                          <a:latin typeface="Arial" charset="0"/>
                          <a:cs typeface="Arial" charset="0"/>
                        </a:rPr>
                        <a:t>-Mhlanga</a:t>
                      </a:r>
                    </a:p>
                    <a:p>
                      <a:pPr marL="285750" marR="0" lvl="0" indent="-285750" algn="l" defTabSz="914400" rtl="0" eaLnBrk="1" fontAlgn="b"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err="1" smtClean="0">
                          <a:ln>
                            <a:noFill/>
                          </a:ln>
                          <a:solidFill>
                            <a:srgbClr val="000000"/>
                          </a:solidFill>
                          <a:effectLst/>
                          <a:latin typeface="Arial" charset="0"/>
                          <a:cs typeface="Arial" charset="0"/>
                        </a:rPr>
                        <a:t>Siyabuswa</a:t>
                      </a:r>
                      <a:endParaRPr kumimoji="0" lang="en-US" sz="1400" b="0" i="0" u="none" strike="noStrike" cap="none" normalizeH="0" baseline="0" dirty="0" smtClean="0">
                        <a:ln>
                          <a:noFill/>
                        </a:ln>
                        <a:solidFill>
                          <a:srgbClr val="000000"/>
                        </a:solidFill>
                        <a:effectLst/>
                        <a:latin typeface="Arial" charset="0"/>
                        <a:cs typeface="Arial" charset="0"/>
                      </a:endParaRPr>
                    </a:p>
                    <a:p>
                      <a:pPr marL="285750" marR="0" lvl="0" indent="-285750" algn="l" defTabSz="914400" rtl="0" eaLnBrk="1" fontAlgn="b"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err="1" smtClean="0">
                          <a:ln>
                            <a:noFill/>
                          </a:ln>
                          <a:solidFill>
                            <a:srgbClr val="000000"/>
                          </a:solidFill>
                          <a:effectLst/>
                          <a:latin typeface="Arial" charset="0"/>
                          <a:cs typeface="Arial" charset="0"/>
                        </a:rPr>
                        <a:t>Mkobola</a:t>
                      </a:r>
                      <a:endParaRPr kumimoji="0" lang="en-US" sz="1400" b="0" i="0" u="none" strike="noStrike" cap="none" normalizeH="0" baseline="0" dirty="0" smtClean="0">
                        <a:ln>
                          <a:noFill/>
                        </a:ln>
                        <a:solidFill>
                          <a:srgbClr val="000000"/>
                        </a:solidFill>
                        <a:effectLst/>
                        <a:latin typeface="Arial" charset="0"/>
                        <a:cs typeface="Arial" charset="0"/>
                      </a:endParaRPr>
                    </a:p>
                    <a:p>
                      <a:pPr marL="285750" marR="0" lvl="0" indent="-285750" algn="l" defTabSz="914400" rtl="0" eaLnBrk="1" fontAlgn="b"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rgbClr val="000000"/>
                          </a:solidFill>
                          <a:effectLst/>
                          <a:latin typeface="Arial" charset="0"/>
                          <a:cs typeface="Arial" charset="0"/>
                        </a:rPr>
                        <a:t>Witbank</a:t>
                      </a:r>
                    </a:p>
                  </a:txBody>
                  <a:tcPr marL="228600" marR="10317" marT="952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96013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cs typeface="Arial" charset="0"/>
                        </a:rPr>
                        <a:t>Gert</a:t>
                      </a:r>
                      <a:r>
                        <a:rPr kumimoji="0" lang="en-US" sz="1400" b="0" i="0" u="none" strike="noStrike" cap="none" normalizeH="0" baseline="0" dirty="0" smtClean="0">
                          <a:ln>
                            <a:noFill/>
                          </a:ln>
                          <a:solidFill>
                            <a:schemeClr val="tx1"/>
                          </a:solidFill>
                          <a:effectLst/>
                          <a:latin typeface="Arial" charset="0"/>
                          <a:cs typeface="Arial" charset="0"/>
                        </a:rPr>
                        <a:t> </a:t>
                      </a:r>
                      <a:r>
                        <a:rPr kumimoji="0" lang="en-US" sz="1400" b="0" i="0" u="none" strike="noStrike" cap="none" normalizeH="0" baseline="0" dirty="0" err="1" smtClean="0">
                          <a:ln>
                            <a:noFill/>
                          </a:ln>
                          <a:solidFill>
                            <a:schemeClr val="tx1"/>
                          </a:solidFill>
                          <a:effectLst/>
                          <a:latin typeface="Arial" charset="0"/>
                          <a:cs typeface="Arial" charset="0"/>
                        </a:rPr>
                        <a:t>Sibande</a:t>
                      </a:r>
                      <a:endParaRPr kumimoji="0" lang="en-US" sz="1400" b="0" i="0" u="none" strike="noStrike" cap="none" normalizeH="0" baseline="0" dirty="0" smtClean="0">
                        <a:ln>
                          <a:noFill/>
                        </a:ln>
                        <a:solidFill>
                          <a:schemeClr val="tx1"/>
                        </a:solidFill>
                        <a:effectLst/>
                        <a:latin typeface="Arial" charset="0"/>
                        <a:cs typeface="Arial" charset="0"/>
                      </a:endParaRPr>
                    </a:p>
                  </a:txBody>
                  <a:tcPr marL="228600" marR="10317" marT="9528"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285750" marR="0" lvl="0" indent="-285750" algn="l" defTabSz="914400" rtl="0" eaLnBrk="1" fontAlgn="b"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err="1" smtClean="0">
                          <a:ln>
                            <a:noFill/>
                          </a:ln>
                          <a:solidFill>
                            <a:srgbClr val="000000"/>
                          </a:solidFill>
                          <a:effectLst/>
                          <a:latin typeface="Arial" charset="0"/>
                          <a:cs typeface="Arial" charset="0"/>
                        </a:rPr>
                        <a:t>Volksrust</a:t>
                      </a:r>
                      <a:endParaRPr kumimoji="0" lang="en-US" sz="1400" b="0" i="0" u="none" strike="noStrike" cap="none" normalizeH="0" baseline="0" dirty="0" smtClean="0">
                        <a:ln>
                          <a:noFill/>
                        </a:ln>
                        <a:solidFill>
                          <a:srgbClr val="000000"/>
                        </a:solidFill>
                        <a:effectLst/>
                        <a:latin typeface="Arial" charset="0"/>
                        <a:cs typeface="Arial" charset="0"/>
                      </a:endParaRPr>
                    </a:p>
                  </a:txBody>
                  <a:tcPr marL="228600" marR="10317" marT="952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solidFill>
                  </a:tcPr>
                </a:tc>
              </a:tr>
              <a:tr h="960132">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TOTAL</a:t>
                      </a:r>
                    </a:p>
                  </a:txBody>
                  <a:tcPr marL="228600" marR="10317" marT="9528" marB="0"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lumMod val="75000"/>
                      </a:srgb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cs typeface="Arial" charset="0"/>
                        </a:rPr>
                        <a:t>10</a:t>
                      </a:r>
                    </a:p>
                  </a:txBody>
                  <a:tcPr marL="10317" marR="10317" marT="9528" marB="0" anchor="ctr"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FF">
                        <a:lumMod val="75000"/>
                      </a:srgbClr>
                    </a:solidFill>
                  </a:tcPr>
                </a:tc>
              </a:tr>
            </a:tbl>
          </a:graphicData>
        </a:graphic>
      </p:graphicFrame>
      <p:sp>
        <p:nvSpPr>
          <p:cNvPr id="5" name="TextBox 4"/>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69</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970338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915400" cy="533400"/>
          </a:xfrm>
        </p:spPr>
        <p:txBody>
          <a:bodyPr>
            <a:normAutofit/>
          </a:bodyPr>
          <a:lstStyle/>
          <a:p>
            <a:r>
              <a:rPr lang="en-US" sz="2000" b="1" dirty="0" smtClean="0">
                <a:solidFill>
                  <a:prstClr val="black"/>
                </a:solidFill>
                <a:latin typeface="Arial" panose="020B0604020202020204" pitchFamily="34" charset="0"/>
                <a:cs typeface="Arial" panose="020B0604020202020204" pitchFamily="34" charset="0"/>
              </a:rPr>
              <a:t>SENIOR MANAGEMENT STRUCTURE: ORGANOGRAM</a:t>
            </a:r>
            <a:endParaRPr lang="en-US" sz="2000" b="1" dirty="0">
              <a:latin typeface="Arial" panose="020B0604020202020204" pitchFamily="34" charset="0"/>
              <a:cs typeface="Arial" panose="020B0604020202020204" pitchFamily="34" charset="0"/>
            </a:endParaRPr>
          </a:p>
        </p:txBody>
      </p:sp>
      <p:grpSp>
        <p:nvGrpSpPr>
          <p:cNvPr id="29" name="Organization Chart 1029"/>
          <p:cNvGrpSpPr>
            <a:grpSpLocks/>
          </p:cNvGrpSpPr>
          <p:nvPr/>
        </p:nvGrpSpPr>
        <p:grpSpPr bwMode="auto">
          <a:xfrm>
            <a:off x="495301" y="620399"/>
            <a:ext cx="9204569" cy="5192789"/>
            <a:chOff x="1152" y="1296"/>
            <a:chExt cx="2880" cy="1524"/>
          </a:xfrm>
        </p:grpSpPr>
        <p:cxnSp>
          <p:nvCxnSpPr>
            <p:cNvPr id="30" name="_s1028"/>
            <p:cNvCxnSpPr>
              <a:cxnSpLocks noChangeShapeType="1"/>
              <a:stCxn id="44" idx="3"/>
              <a:endCxn id="37" idx="2"/>
            </p:cNvCxnSpPr>
            <p:nvPr/>
          </p:nvCxnSpPr>
          <p:spPr bwMode="auto">
            <a:xfrm flipV="1">
              <a:off x="2448" y="1584"/>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1" name="_s1029"/>
            <p:cNvCxnSpPr>
              <a:cxnSpLocks noChangeShapeType="1"/>
              <a:stCxn id="43" idx="0"/>
              <a:endCxn id="40" idx="2"/>
            </p:cNvCxnSpPr>
            <p:nvPr/>
          </p:nvCxnSpPr>
          <p:spPr bwMode="auto">
            <a:xfrm flipV="1">
              <a:off x="3600" y="2448"/>
              <a:ext cx="0" cy="84"/>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2" name="_s1030"/>
            <p:cNvCxnSpPr>
              <a:cxnSpLocks noChangeShapeType="1"/>
              <a:stCxn id="42" idx="0"/>
              <a:endCxn id="39" idx="2"/>
            </p:cNvCxnSpPr>
            <p:nvPr/>
          </p:nvCxnSpPr>
          <p:spPr bwMode="auto">
            <a:xfrm rot="16200000" flipV="1">
              <a:off x="2550" y="2490"/>
              <a:ext cx="84" cy="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3" name="_s1031"/>
            <p:cNvCxnSpPr>
              <a:cxnSpLocks noChangeShapeType="1"/>
              <a:stCxn id="41" idx="0"/>
              <a:endCxn id="38" idx="2"/>
            </p:cNvCxnSpPr>
            <p:nvPr/>
          </p:nvCxnSpPr>
          <p:spPr bwMode="auto">
            <a:xfrm flipV="1">
              <a:off x="1584" y="2448"/>
              <a:ext cx="0" cy="84"/>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4" name="_s1032"/>
            <p:cNvCxnSpPr>
              <a:cxnSpLocks noChangeShapeType="1"/>
              <a:stCxn id="40" idx="0"/>
              <a:endCxn id="37" idx="2"/>
            </p:cNvCxnSpPr>
            <p:nvPr/>
          </p:nvCxnSpPr>
          <p:spPr bwMode="auto">
            <a:xfrm rot="5400000" flipH="1">
              <a:off x="2808" y="1368"/>
              <a:ext cx="576" cy="1008"/>
            </a:xfrm>
            <a:prstGeom prst="bentConnector3">
              <a:avLst>
                <a:gd name="adj1" fmla="val 11444"/>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5" name="_s1033"/>
            <p:cNvCxnSpPr>
              <a:cxnSpLocks noChangeShapeType="1"/>
              <a:stCxn id="39" idx="0"/>
              <a:endCxn id="37" idx="2"/>
            </p:cNvCxnSpPr>
            <p:nvPr/>
          </p:nvCxnSpPr>
          <p:spPr bwMode="auto">
            <a:xfrm rot="-5400000">
              <a:off x="2305" y="1871"/>
              <a:ext cx="576"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6" name="_s1034"/>
            <p:cNvCxnSpPr>
              <a:cxnSpLocks noChangeShapeType="1"/>
              <a:stCxn id="38" idx="0"/>
              <a:endCxn id="37" idx="2"/>
            </p:cNvCxnSpPr>
            <p:nvPr/>
          </p:nvCxnSpPr>
          <p:spPr bwMode="auto">
            <a:xfrm rot="-5400000">
              <a:off x="1801" y="1368"/>
              <a:ext cx="576" cy="1007"/>
            </a:xfrm>
            <a:prstGeom prst="bentConnector3">
              <a:avLst>
                <a:gd name="adj1" fmla="val 11444"/>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7" name="_s1035"/>
            <p:cNvSpPr>
              <a:spLocks noChangeArrowheads="1"/>
            </p:cNvSpPr>
            <p:nvPr/>
          </p:nvSpPr>
          <p:spPr bwMode="auto">
            <a:xfrm>
              <a:off x="2160" y="1296"/>
              <a:ext cx="864" cy="288"/>
            </a:xfrm>
            <a:prstGeom prst="roundRect">
              <a:avLst>
                <a:gd name="adj" fmla="val 16667"/>
              </a:avLst>
            </a:prstGeom>
            <a:solidFill>
              <a:srgbClr val="92D050"/>
            </a:solidFill>
            <a:ln w="9525">
              <a:solidFill>
                <a:schemeClr val="tx1"/>
              </a:solidFill>
              <a:round/>
              <a:headEnd/>
              <a:tailEnd/>
            </a:ln>
          </p:spPr>
          <p:txBody>
            <a:bodyPr wrap="none" lIns="0" tIns="0" rIns="0" bIns="0" anchor="ctr"/>
            <a:lstStyle/>
            <a:p>
              <a:pPr algn="ctr"/>
              <a:r>
                <a:rPr lang="en-US" sz="1400" b="1" dirty="0" smtClean="0">
                  <a:latin typeface="Arial" pitchFamily="34" charset="0"/>
                  <a:cs typeface="Arial" pitchFamily="34" charset="0"/>
                </a:rPr>
                <a:t>Acting  </a:t>
              </a:r>
              <a:r>
                <a:rPr lang="en-US" sz="1400" b="1" dirty="0">
                  <a:latin typeface="Arial" pitchFamily="34" charset="0"/>
                  <a:cs typeface="Arial" pitchFamily="34" charset="0"/>
                </a:rPr>
                <a:t>Provincial Manager</a:t>
              </a:r>
            </a:p>
            <a:p>
              <a:pPr algn="ctr"/>
              <a:r>
                <a:rPr lang="en-US" sz="1400" b="1" dirty="0" err="1">
                  <a:latin typeface="Arial" pitchFamily="34" charset="0"/>
                  <a:cs typeface="Arial" pitchFamily="34" charset="0"/>
                </a:rPr>
                <a:t>Ms</a:t>
              </a:r>
              <a:r>
                <a:rPr lang="en-US" sz="1400" b="1" dirty="0">
                  <a:latin typeface="Arial" pitchFamily="34" charset="0"/>
                  <a:cs typeface="Arial" pitchFamily="34" charset="0"/>
                </a:rPr>
                <a:t> </a:t>
              </a:r>
              <a:r>
                <a:rPr lang="en-US" sz="1400" b="1" dirty="0" smtClean="0">
                  <a:latin typeface="Arial" pitchFamily="34" charset="0"/>
                  <a:cs typeface="Arial" pitchFamily="34" charset="0"/>
                </a:rPr>
                <a:t>ND </a:t>
              </a:r>
              <a:r>
                <a:rPr lang="en-US" sz="1400" b="1" dirty="0" err="1" smtClean="0">
                  <a:latin typeface="Arial" pitchFamily="34" charset="0"/>
                  <a:cs typeface="Arial" pitchFamily="34" charset="0"/>
                </a:rPr>
                <a:t>Chiloane</a:t>
              </a:r>
              <a:endParaRPr lang="en-US" sz="1400" b="1" dirty="0">
                <a:latin typeface="Arial" pitchFamily="34" charset="0"/>
                <a:cs typeface="Arial" pitchFamily="34" charset="0"/>
              </a:endParaRPr>
            </a:p>
          </p:txBody>
        </p:sp>
        <p:sp>
          <p:nvSpPr>
            <p:cNvPr id="38" name="_s1036"/>
            <p:cNvSpPr>
              <a:spLocks noChangeArrowheads="1"/>
            </p:cNvSpPr>
            <p:nvPr/>
          </p:nvSpPr>
          <p:spPr bwMode="auto">
            <a:xfrm>
              <a:off x="1152" y="2160"/>
              <a:ext cx="864" cy="288"/>
            </a:xfrm>
            <a:prstGeom prst="roundRect">
              <a:avLst>
                <a:gd name="adj" fmla="val 16667"/>
              </a:avLst>
            </a:prstGeom>
            <a:solidFill>
              <a:srgbClr val="00FFFF"/>
            </a:solidFill>
            <a:ln w="9525">
              <a:solidFill>
                <a:schemeClr val="tx1"/>
              </a:solidFill>
              <a:round/>
              <a:headEnd/>
              <a:tailEnd/>
            </a:ln>
          </p:spPr>
          <p:txBody>
            <a:bodyPr wrap="none" lIns="0" tIns="0" rIns="0" bIns="0" anchor="ctr"/>
            <a:lstStyle/>
            <a:p>
              <a:pPr algn="ctr"/>
              <a:r>
                <a:rPr lang="en-US" sz="1400" b="1" dirty="0">
                  <a:latin typeface="Arial" pitchFamily="34" charset="0"/>
                  <a:cs typeface="Arial" pitchFamily="34" charset="0"/>
                </a:rPr>
                <a:t>Ehlanzeni District</a:t>
              </a:r>
            </a:p>
            <a:p>
              <a:pPr algn="ctr"/>
              <a:r>
                <a:rPr lang="en-US" sz="1400" b="1" dirty="0">
                  <a:latin typeface="Arial" pitchFamily="34" charset="0"/>
                  <a:cs typeface="Arial" pitchFamily="34" charset="0"/>
                </a:rPr>
                <a:t>District Manager Operations</a:t>
              </a:r>
            </a:p>
            <a:p>
              <a:pPr algn="ctr"/>
              <a:r>
                <a:rPr lang="en-US" sz="1400" b="1" dirty="0" err="1">
                  <a:latin typeface="Arial" pitchFamily="34" charset="0"/>
                  <a:cs typeface="Arial" pitchFamily="34" charset="0"/>
                </a:rPr>
                <a:t>Ms</a:t>
              </a:r>
              <a:r>
                <a:rPr lang="en-US" sz="1400" b="1" dirty="0">
                  <a:latin typeface="Arial" pitchFamily="34" charset="0"/>
                  <a:cs typeface="Arial" pitchFamily="34" charset="0"/>
                </a:rPr>
                <a:t> </a:t>
              </a:r>
              <a:r>
                <a:rPr lang="en-US" sz="1400" b="1" dirty="0" smtClean="0">
                  <a:latin typeface="Arial" pitchFamily="34" charset="0"/>
                  <a:cs typeface="Arial" pitchFamily="34" charset="0"/>
                </a:rPr>
                <a:t>ND </a:t>
              </a:r>
              <a:r>
                <a:rPr lang="en-US" sz="1400" b="1" dirty="0" err="1">
                  <a:latin typeface="Arial" pitchFamily="34" charset="0"/>
                  <a:cs typeface="Arial" pitchFamily="34" charset="0"/>
                </a:rPr>
                <a:t>Chiloane</a:t>
              </a:r>
              <a:endParaRPr lang="en-US" sz="1400" b="1" dirty="0">
                <a:latin typeface="Arial" pitchFamily="34" charset="0"/>
                <a:cs typeface="Arial" pitchFamily="34" charset="0"/>
              </a:endParaRPr>
            </a:p>
          </p:txBody>
        </p:sp>
        <p:sp>
          <p:nvSpPr>
            <p:cNvPr id="39" name="_s1037"/>
            <p:cNvSpPr>
              <a:spLocks noChangeArrowheads="1"/>
            </p:cNvSpPr>
            <p:nvPr/>
          </p:nvSpPr>
          <p:spPr bwMode="auto">
            <a:xfrm>
              <a:off x="2160" y="2160"/>
              <a:ext cx="864" cy="288"/>
            </a:xfrm>
            <a:prstGeom prst="roundRect">
              <a:avLst>
                <a:gd name="adj" fmla="val 16667"/>
              </a:avLst>
            </a:prstGeom>
            <a:solidFill>
              <a:srgbClr val="00FFFF"/>
            </a:solidFill>
            <a:ln w="9525">
              <a:solidFill>
                <a:schemeClr val="tx1"/>
              </a:solidFill>
              <a:round/>
              <a:headEnd/>
              <a:tailEnd/>
            </a:ln>
          </p:spPr>
          <p:txBody>
            <a:bodyPr wrap="none" lIns="0" tIns="0" rIns="0" bIns="0" anchor="ctr"/>
            <a:lstStyle/>
            <a:p>
              <a:pPr algn="ctr"/>
              <a:r>
                <a:rPr lang="en-US" sz="1400" b="1" dirty="0">
                  <a:latin typeface="Arial" pitchFamily="34" charset="0"/>
                  <a:cs typeface="Arial" pitchFamily="34" charset="0"/>
                </a:rPr>
                <a:t>Nkangala District</a:t>
              </a:r>
            </a:p>
            <a:p>
              <a:pPr algn="ctr"/>
              <a:r>
                <a:rPr lang="en-US" sz="1400" b="1" dirty="0">
                  <a:latin typeface="Arial" pitchFamily="34" charset="0"/>
                  <a:cs typeface="Arial" pitchFamily="34" charset="0"/>
                </a:rPr>
                <a:t>District Manager Operations</a:t>
              </a:r>
            </a:p>
            <a:p>
              <a:pPr algn="ctr"/>
              <a:r>
                <a:rPr lang="en-US" sz="1400" b="1" dirty="0" err="1">
                  <a:latin typeface="Arial" pitchFamily="34" charset="0"/>
                  <a:cs typeface="Arial" pitchFamily="34" charset="0"/>
                </a:rPr>
                <a:t>Ms</a:t>
              </a:r>
              <a:r>
                <a:rPr lang="en-US" sz="1400" b="1" dirty="0">
                  <a:latin typeface="Arial" pitchFamily="34" charset="0"/>
                  <a:cs typeface="Arial" pitchFamily="34" charset="0"/>
                </a:rPr>
                <a:t> ME </a:t>
              </a:r>
              <a:r>
                <a:rPr lang="en-US" sz="1400" b="1" dirty="0" err="1">
                  <a:latin typeface="Arial" pitchFamily="34" charset="0"/>
                  <a:cs typeface="Arial" pitchFamily="34" charset="0"/>
                </a:rPr>
                <a:t>Makatu</a:t>
              </a:r>
              <a:endParaRPr lang="en-US" sz="1400" b="1" dirty="0">
                <a:latin typeface="Arial" pitchFamily="34" charset="0"/>
                <a:cs typeface="Arial" pitchFamily="34" charset="0"/>
              </a:endParaRPr>
            </a:p>
            <a:p>
              <a:pPr algn="ctr"/>
              <a:endParaRPr lang="en-US" sz="1400" dirty="0"/>
            </a:p>
          </p:txBody>
        </p:sp>
        <p:sp>
          <p:nvSpPr>
            <p:cNvPr id="40" name="_s1038"/>
            <p:cNvSpPr>
              <a:spLocks noChangeArrowheads="1"/>
            </p:cNvSpPr>
            <p:nvPr/>
          </p:nvSpPr>
          <p:spPr bwMode="auto">
            <a:xfrm>
              <a:off x="3168" y="2160"/>
              <a:ext cx="864" cy="288"/>
            </a:xfrm>
            <a:prstGeom prst="roundRect">
              <a:avLst>
                <a:gd name="adj" fmla="val 16667"/>
              </a:avLst>
            </a:prstGeom>
            <a:solidFill>
              <a:srgbClr val="00FFFF"/>
            </a:solidFill>
            <a:ln w="9525">
              <a:solidFill>
                <a:schemeClr val="tx1"/>
              </a:solidFill>
              <a:round/>
              <a:headEnd/>
              <a:tailEnd/>
            </a:ln>
          </p:spPr>
          <p:txBody>
            <a:bodyPr wrap="none" lIns="0" tIns="0" rIns="0" bIns="0" anchor="ctr"/>
            <a:lstStyle/>
            <a:p>
              <a:pPr algn="ctr"/>
              <a:r>
                <a:rPr lang="en-US" sz="1400" b="1" dirty="0">
                  <a:latin typeface="Arial" pitchFamily="34" charset="0"/>
                  <a:cs typeface="Arial" pitchFamily="34" charset="0"/>
                </a:rPr>
                <a:t>Gert Sibande District</a:t>
              </a:r>
            </a:p>
            <a:p>
              <a:pPr algn="ctr"/>
              <a:r>
                <a:rPr lang="en-US" sz="1400" b="1" dirty="0" smtClean="0">
                  <a:latin typeface="Arial" pitchFamily="34" charset="0"/>
                  <a:cs typeface="Arial" pitchFamily="34" charset="0"/>
                </a:rPr>
                <a:t>District </a:t>
              </a:r>
              <a:r>
                <a:rPr lang="en-US" sz="1400" b="1" dirty="0">
                  <a:latin typeface="Arial" pitchFamily="34" charset="0"/>
                  <a:cs typeface="Arial" pitchFamily="34" charset="0"/>
                </a:rPr>
                <a:t>Manager Operations</a:t>
              </a:r>
            </a:p>
            <a:p>
              <a:pPr algn="ctr"/>
              <a:r>
                <a:rPr lang="en-US" sz="1400" b="1" dirty="0" smtClean="0">
                  <a:latin typeface="Arial" pitchFamily="34" charset="0"/>
                  <a:cs typeface="Arial" pitchFamily="34" charset="0"/>
                </a:rPr>
                <a:t>Post not funded</a:t>
              </a:r>
              <a:endParaRPr lang="en-US" sz="1400" b="1" dirty="0">
                <a:latin typeface="Arial" pitchFamily="34" charset="0"/>
                <a:cs typeface="Arial" pitchFamily="34" charset="0"/>
              </a:endParaRPr>
            </a:p>
          </p:txBody>
        </p:sp>
        <p:sp>
          <p:nvSpPr>
            <p:cNvPr id="41" name="_s1039"/>
            <p:cNvSpPr>
              <a:spLocks noChangeArrowheads="1"/>
            </p:cNvSpPr>
            <p:nvPr/>
          </p:nvSpPr>
          <p:spPr bwMode="auto">
            <a:xfrm>
              <a:off x="1152" y="2532"/>
              <a:ext cx="863" cy="288"/>
            </a:xfrm>
            <a:prstGeom prst="roundRect">
              <a:avLst>
                <a:gd name="adj" fmla="val 16667"/>
              </a:avLst>
            </a:prstGeom>
            <a:solidFill>
              <a:srgbClr val="FFFF00"/>
            </a:solidFill>
            <a:ln w="9525">
              <a:solidFill>
                <a:schemeClr val="tx1"/>
              </a:solidFill>
              <a:round/>
              <a:headEnd/>
              <a:tailEnd/>
            </a:ln>
          </p:spPr>
          <p:txBody>
            <a:bodyPr wrap="none" lIns="0" tIns="0" rIns="0" bIns="0" anchor="ctr"/>
            <a:lstStyle/>
            <a:p>
              <a:pPr algn="ctr"/>
              <a:endParaRPr lang="en-US" sz="1400" dirty="0"/>
            </a:p>
            <a:p>
              <a:pPr algn="ctr"/>
              <a:r>
                <a:rPr lang="en-US" sz="1400" b="1" dirty="0">
                  <a:latin typeface="Arial" pitchFamily="34" charset="0"/>
                  <a:cs typeface="Arial" pitchFamily="34" charset="0"/>
                </a:rPr>
                <a:t>Office </a:t>
              </a:r>
              <a:r>
                <a:rPr lang="en-US" sz="1400" b="1" dirty="0" smtClean="0">
                  <a:latin typeface="Arial" pitchFamily="34" charset="0"/>
                  <a:cs typeface="Arial" pitchFamily="34" charset="0"/>
                </a:rPr>
                <a:t>Managers</a:t>
              </a:r>
              <a:endParaRPr lang="en-US" sz="1400" b="1" dirty="0">
                <a:latin typeface="Arial" pitchFamily="34" charset="0"/>
                <a:cs typeface="Arial" pitchFamily="34" charset="0"/>
              </a:endParaRPr>
            </a:p>
            <a:p>
              <a:pPr algn="ctr"/>
              <a:r>
                <a:rPr lang="en-US" sz="1400" b="1" dirty="0">
                  <a:latin typeface="Arial" pitchFamily="34" charset="0"/>
                  <a:cs typeface="Arial" pitchFamily="34" charset="0"/>
                </a:rPr>
                <a:t>10 Offices</a:t>
              </a:r>
            </a:p>
            <a:p>
              <a:pPr algn="ctr"/>
              <a:r>
                <a:rPr lang="en-US" sz="1400" b="1" dirty="0" smtClean="0">
                  <a:latin typeface="Arial" pitchFamily="34" charset="0"/>
                  <a:cs typeface="Arial" pitchFamily="34" charset="0"/>
                </a:rPr>
                <a:t>12 </a:t>
              </a:r>
              <a:r>
                <a:rPr lang="en-US" sz="1400" b="1" dirty="0">
                  <a:latin typeface="Arial" pitchFamily="34" charset="0"/>
                  <a:cs typeface="Arial" pitchFamily="34" charset="0"/>
                </a:rPr>
                <a:t>Health Facilities</a:t>
              </a:r>
            </a:p>
            <a:p>
              <a:pPr algn="ctr"/>
              <a:endParaRPr lang="en-US" sz="1400" dirty="0"/>
            </a:p>
          </p:txBody>
        </p:sp>
        <p:sp>
          <p:nvSpPr>
            <p:cNvPr id="42" name="_s1040"/>
            <p:cNvSpPr>
              <a:spLocks noChangeArrowheads="1"/>
            </p:cNvSpPr>
            <p:nvPr/>
          </p:nvSpPr>
          <p:spPr bwMode="auto">
            <a:xfrm>
              <a:off x="2161" y="2532"/>
              <a:ext cx="863" cy="288"/>
            </a:xfrm>
            <a:prstGeom prst="roundRect">
              <a:avLst>
                <a:gd name="adj" fmla="val 16667"/>
              </a:avLst>
            </a:prstGeom>
            <a:solidFill>
              <a:srgbClr val="FFFF00"/>
            </a:solidFill>
            <a:ln w="9525">
              <a:solidFill>
                <a:schemeClr val="tx1"/>
              </a:solidFill>
              <a:round/>
              <a:headEnd/>
              <a:tailEnd/>
            </a:ln>
          </p:spPr>
          <p:txBody>
            <a:bodyPr wrap="none" lIns="0" tIns="0" rIns="0" bIns="0" anchor="ctr"/>
            <a:lstStyle/>
            <a:p>
              <a:pPr algn="ctr"/>
              <a:endParaRPr lang="en-US" sz="1400" dirty="0"/>
            </a:p>
            <a:p>
              <a:pPr algn="ctr"/>
              <a:r>
                <a:rPr lang="en-US" sz="1400" b="1" dirty="0" smtClean="0">
                  <a:latin typeface="Arial" pitchFamily="34" charset="0"/>
                  <a:cs typeface="Arial" pitchFamily="34" charset="0"/>
                </a:rPr>
                <a:t>Office </a:t>
              </a:r>
              <a:r>
                <a:rPr lang="en-US" sz="1400" b="1" dirty="0">
                  <a:latin typeface="Arial" pitchFamily="34" charset="0"/>
                  <a:cs typeface="Arial" pitchFamily="34" charset="0"/>
                </a:rPr>
                <a:t>Managers</a:t>
              </a:r>
            </a:p>
            <a:p>
              <a:pPr algn="ctr"/>
              <a:r>
                <a:rPr lang="en-US" sz="1400" b="1" dirty="0">
                  <a:latin typeface="Arial" pitchFamily="34" charset="0"/>
                  <a:cs typeface="Arial" pitchFamily="34" charset="0"/>
                </a:rPr>
                <a:t>7 Offices</a:t>
              </a:r>
            </a:p>
            <a:p>
              <a:pPr algn="ctr"/>
              <a:r>
                <a:rPr lang="en-US" sz="1400" b="1" dirty="0">
                  <a:latin typeface="Arial" pitchFamily="34" charset="0"/>
                  <a:cs typeface="Arial" pitchFamily="34" charset="0"/>
                </a:rPr>
                <a:t>9 Health Facilities</a:t>
              </a:r>
            </a:p>
            <a:p>
              <a:pPr algn="ctr"/>
              <a:endParaRPr lang="en-US" sz="1400" dirty="0"/>
            </a:p>
            <a:p>
              <a:pPr algn="ctr"/>
              <a:endParaRPr lang="en-US" sz="1400" dirty="0"/>
            </a:p>
          </p:txBody>
        </p:sp>
        <p:sp>
          <p:nvSpPr>
            <p:cNvPr id="43" name="_s1041"/>
            <p:cNvSpPr>
              <a:spLocks noChangeArrowheads="1"/>
            </p:cNvSpPr>
            <p:nvPr/>
          </p:nvSpPr>
          <p:spPr bwMode="auto">
            <a:xfrm>
              <a:off x="3168" y="2532"/>
              <a:ext cx="863" cy="288"/>
            </a:xfrm>
            <a:prstGeom prst="roundRect">
              <a:avLst>
                <a:gd name="adj" fmla="val 16667"/>
              </a:avLst>
            </a:prstGeom>
            <a:solidFill>
              <a:srgbClr val="FFFF00"/>
            </a:solidFill>
            <a:ln w="9525">
              <a:solidFill>
                <a:schemeClr val="tx1"/>
              </a:solidFill>
              <a:round/>
              <a:headEnd/>
              <a:tailEnd/>
            </a:ln>
          </p:spPr>
          <p:txBody>
            <a:bodyPr wrap="none" lIns="0" tIns="0" rIns="0" bIns="0" anchor="ctr"/>
            <a:lstStyle/>
            <a:p>
              <a:pPr algn="ctr"/>
              <a:endParaRPr lang="en-US" sz="1400" dirty="0"/>
            </a:p>
            <a:p>
              <a:pPr algn="ctr"/>
              <a:endParaRPr lang="en-US" sz="1400" dirty="0"/>
            </a:p>
            <a:p>
              <a:pPr algn="ctr"/>
              <a:r>
                <a:rPr lang="en-US" sz="1400" b="1" dirty="0">
                  <a:latin typeface="Arial" pitchFamily="34" charset="0"/>
                  <a:cs typeface="Arial" pitchFamily="34" charset="0"/>
                </a:rPr>
                <a:t>Office </a:t>
              </a:r>
              <a:r>
                <a:rPr lang="en-US" sz="1400" b="1" dirty="0" smtClean="0">
                  <a:latin typeface="Arial" pitchFamily="34" charset="0"/>
                  <a:cs typeface="Arial" pitchFamily="34" charset="0"/>
                </a:rPr>
                <a:t>Managers</a:t>
              </a:r>
              <a:endParaRPr lang="en-US" sz="1400" b="1" dirty="0">
                <a:latin typeface="Arial" pitchFamily="34" charset="0"/>
                <a:cs typeface="Arial" pitchFamily="34" charset="0"/>
              </a:endParaRPr>
            </a:p>
            <a:p>
              <a:pPr algn="ctr"/>
              <a:r>
                <a:rPr lang="en-US" sz="1400" b="1" dirty="0">
                  <a:latin typeface="Arial" pitchFamily="34" charset="0"/>
                  <a:cs typeface="Arial" pitchFamily="34" charset="0"/>
                </a:rPr>
                <a:t>7 Offices</a:t>
              </a:r>
            </a:p>
            <a:p>
              <a:pPr algn="ctr"/>
              <a:r>
                <a:rPr lang="en-US" sz="1400" b="1" dirty="0" smtClean="0">
                  <a:latin typeface="Arial" pitchFamily="34" charset="0"/>
                  <a:cs typeface="Arial" pitchFamily="34" charset="0"/>
                </a:rPr>
                <a:t>10 </a:t>
              </a:r>
              <a:r>
                <a:rPr lang="en-US" sz="1400" b="1" dirty="0">
                  <a:latin typeface="Arial" pitchFamily="34" charset="0"/>
                  <a:cs typeface="Arial" pitchFamily="34" charset="0"/>
                </a:rPr>
                <a:t>Health Facilities</a:t>
              </a:r>
            </a:p>
            <a:p>
              <a:pPr algn="ctr"/>
              <a:endParaRPr lang="en-US" sz="1400" dirty="0"/>
            </a:p>
            <a:p>
              <a:pPr algn="ctr"/>
              <a:endParaRPr lang="en-US" sz="2200" dirty="0"/>
            </a:p>
          </p:txBody>
        </p:sp>
        <p:sp>
          <p:nvSpPr>
            <p:cNvPr id="44" name="_s1042"/>
            <p:cNvSpPr>
              <a:spLocks noChangeArrowheads="1"/>
            </p:cNvSpPr>
            <p:nvPr/>
          </p:nvSpPr>
          <p:spPr bwMode="auto">
            <a:xfrm>
              <a:off x="1585" y="1728"/>
              <a:ext cx="863" cy="288"/>
            </a:xfrm>
            <a:prstGeom prst="roundRect">
              <a:avLst>
                <a:gd name="adj" fmla="val 16667"/>
              </a:avLst>
            </a:prstGeom>
            <a:solidFill>
              <a:srgbClr val="00FF00"/>
            </a:solidFill>
            <a:ln w="9525">
              <a:solidFill>
                <a:schemeClr val="tx1"/>
              </a:solidFill>
              <a:round/>
              <a:headEnd/>
              <a:tailEnd/>
            </a:ln>
          </p:spPr>
          <p:txBody>
            <a:bodyPr wrap="none" lIns="0" tIns="0" rIns="0" bIns="0" anchor="ctr"/>
            <a:lstStyle/>
            <a:p>
              <a:pPr algn="ctr"/>
              <a:r>
                <a:rPr lang="en-ZA" sz="1400" b="1" dirty="0">
                  <a:latin typeface="Arial" pitchFamily="34" charset="0"/>
                  <a:cs typeface="Arial" pitchFamily="34" charset="0"/>
                </a:rPr>
                <a:t>Director:</a:t>
              </a:r>
            </a:p>
            <a:p>
              <a:pPr algn="ctr"/>
              <a:r>
                <a:rPr lang="en-ZA" sz="1400" b="1" dirty="0">
                  <a:latin typeface="Arial" pitchFamily="34" charset="0"/>
                  <a:cs typeface="Arial" pitchFamily="34" charset="0"/>
                </a:rPr>
                <a:t>Finance &amp; Support</a:t>
              </a:r>
            </a:p>
            <a:p>
              <a:pPr algn="ctr"/>
              <a:r>
                <a:rPr lang="en-ZA" sz="1400" b="1" dirty="0">
                  <a:latin typeface="Arial" pitchFamily="34" charset="0"/>
                  <a:cs typeface="Arial" pitchFamily="34" charset="0"/>
                </a:rPr>
                <a:t> Mr K </a:t>
              </a:r>
              <a:r>
                <a:rPr lang="en-ZA" sz="1400" b="1" dirty="0" err="1">
                  <a:latin typeface="Arial" pitchFamily="34" charset="0"/>
                  <a:cs typeface="Arial" pitchFamily="34" charset="0"/>
                </a:rPr>
                <a:t>Pahlane</a:t>
              </a:r>
              <a:endParaRPr lang="en-US" sz="1400" b="1" dirty="0">
                <a:latin typeface="Arial" pitchFamily="34" charset="0"/>
                <a:cs typeface="Arial" pitchFamily="34" charset="0"/>
              </a:endParaRPr>
            </a:p>
          </p:txBody>
        </p:sp>
      </p:grpSp>
      <p:sp>
        <p:nvSpPr>
          <p:cNvPr id="19" name="TextBox 18"/>
          <p:cNvSpPr txBox="1"/>
          <p:nvPr/>
        </p:nvSpPr>
        <p:spPr>
          <a:xfrm>
            <a:off x="4585648" y="6277970"/>
            <a:ext cx="382137" cy="276999"/>
          </a:xfrm>
          <a:prstGeom prst="rect">
            <a:avLst/>
          </a:prstGeom>
          <a:noFill/>
        </p:spPr>
        <p:txBody>
          <a:bodyPr wrap="square" rtlCol="0">
            <a:spAutoFit/>
          </a:bodyPr>
          <a:lstStyle/>
          <a:p>
            <a:r>
              <a:rPr lang="en-US" sz="1200" dirty="0">
                <a:latin typeface="Arial" pitchFamily="34" charset="0"/>
                <a:cs typeface="Arial" pitchFamily="34" charset="0"/>
              </a:rPr>
              <a:t>7</a:t>
            </a:r>
          </a:p>
        </p:txBody>
      </p:sp>
    </p:spTree>
    <p:extLst>
      <p:ext uri="{BB962C8B-B14F-4D97-AF65-F5344CB8AC3E}">
        <p14:creationId xmlns:p14="http://schemas.microsoft.com/office/powerpoint/2010/main" val="40448070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12750" y="2667000"/>
            <a:ext cx="8915400" cy="1143000"/>
          </a:xfrm>
        </p:spPr>
        <p:txBody>
          <a:bodyPr>
            <a:noAutofit/>
          </a:bodyPr>
          <a:lstStyle/>
          <a:p>
            <a:r>
              <a:rPr lang="en-ZA" sz="6000" b="1" dirty="0" smtClean="0">
                <a:solidFill>
                  <a:srgbClr val="008000"/>
                </a:solidFill>
              </a:rPr>
              <a:t>Achievements &amp; Challenges</a:t>
            </a:r>
            <a:endParaRPr lang="en-ZA" sz="6000" b="1" dirty="0">
              <a:solidFill>
                <a:srgbClr val="008000"/>
              </a:solidFill>
            </a:endParaRPr>
          </a:p>
        </p:txBody>
      </p:sp>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70</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572473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45"/>
          <p:cNvGraphicFramePr>
            <a:graphicFrameLocks noGrp="1"/>
          </p:cNvGraphicFramePr>
          <p:nvPr>
            <p:extLst>
              <p:ext uri="{D42A27DB-BD31-4B8C-83A1-F6EECF244321}">
                <p14:modId xmlns:p14="http://schemas.microsoft.com/office/powerpoint/2010/main" val="2873087981"/>
              </p:ext>
            </p:extLst>
          </p:nvPr>
        </p:nvGraphicFramePr>
        <p:xfrm>
          <a:off x="412751" y="597161"/>
          <a:ext cx="8768091" cy="5130166"/>
        </p:xfrm>
        <a:graphic>
          <a:graphicData uri="http://schemas.openxmlformats.org/drawingml/2006/table">
            <a:tbl>
              <a:tblPr/>
              <a:tblGrid>
                <a:gridCol w="394959"/>
                <a:gridCol w="4232547"/>
                <a:gridCol w="4140585"/>
              </a:tblGrid>
              <a:tr h="64008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Achievement</a:t>
                      </a:r>
                      <a:endParaRPr kumimoji="0" lang="en-ZA"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58" marR="99058" marT="45686" marB="4568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Impact on service delivery</a:t>
                      </a:r>
                      <a:endParaRPr kumimoji="0" lang="en-ZA"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58" marR="99058" marT="45686" marB="4568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15672">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5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Province achieved target on Smart ID Cards issued for 2016/17</a:t>
                      </a:r>
                    </a:p>
                  </a:txBody>
                  <a:tcPr marL="228600" marR="2286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5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Clients able to access services</a:t>
                      </a:r>
                    </a:p>
                  </a:txBody>
                  <a:tcPr marL="228600" marR="228600"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3824">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5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Birth registration within 30 days for Quarter 1 of 2017/18 achieved.</a:t>
                      </a:r>
                    </a:p>
                  </a:txBody>
                  <a:tcPr marL="228600" marR="2286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5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Reduction of LRB’s</a:t>
                      </a:r>
                    </a:p>
                  </a:txBody>
                  <a:tcPr marL="228600" marR="228600"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9929">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50000"/>
                        </a:lnSpc>
                        <a:spcBef>
                          <a:spcPct val="0"/>
                        </a:spcBef>
                        <a:spcAft>
                          <a:spcPct val="0"/>
                        </a:spcAft>
                        <a:buClrTx/>
                        <a:buSzTx/>
                        <a:buFontTx/>
                        <a:buNone/>
                        <a:tabLst/>
                        <a:defRPr/>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No findings by Auditor- General for 2016/17 for the Province on Revenue, HR, Asset Management, Finance and Supply Chain Management </a:t>
                      </a:r>
                    </a:p>
                  </a:txBody>
                  <a:tcPr marL="228600" marR="2286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5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228600" marR="228600"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321">
                <a:tc>
                  <a:txBody>
                    <a:body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5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Collaboration with local radio station (</a:t>
                      </a:r>
                      <a:r>
                        <a:rPr kumimoji="0" lang="en-GB" altLang="en-US"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Ligwala-gwala</a:t>
                      </a: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FM). Free slots for public education / awareness</a:t>
                      </a:r>
                    </a:p>
                  </a:txBody>
                  <a:tcPr marL="228600" marR="2286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5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Information clearly communicated to public</a:t>
                      </a:r>
                    </a:p>
                    <a:p>
                      <a:pPr marL="0" marR="0" lvl="0" indent="0" algn="l" defTabSz="914400" rtl="0" eaLnBrk="1" fontAlgn="ctr" latinLnBrk="0" hangingPunct="1">
                        <a:lnSpc>
                          <a:spcPct val="15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ctr" latinLnBrk="0" hangingPunct="1">
                        <a:lnSpc>
                          <a:spcPct val="15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Achievement of Smart ID Cards issued in 2016/17 and achievement of birth registration within 30 days for Quarter 1(2017/18)</a:t>
                      </a:r>
                    </a:p>
                    <a:p>
                      <a:pPr marL="0" marR="0" lvl="0" indent="0" algn="l" defTabSz="914400" rtl="0" eaLnBrk="1" fontAlgn="ctr" latinLnBrk="0" hangingPunct="1">
                        <a:lnSpc>
                          <a:spcPct val="150000"/>
                        </a:lnSpc>
                        <a:spcBef>
                          <a:spcPct val="0"/>
                        </a:spcBef>
                        <a:spcAft>
                          <a:spcPct val="0"/>
                        </a:spcAft>
                        <a:buClrTx/>
                        <a:buSzTx/>
                        <a:buFontTx/>
                        <a:buNone/>
                        <a:tabLst/>
                      </a:pPr>
                      <a:endPar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228600" marR="228600" marT="952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Rectangle 2"/>
          <p:cNvSpPr>
            <a:spLocks noGrp="1" noChangeArrowheads="1"/>
          </p:cNvSpPr>
          <p:nvPr>
            <p:ph type="title"/>
          </p:nvPr>
        </p:nvSpPr>
        <p:spPr>
          <a:xfrm>
            <a:off x="495300" y="121298"/>
            <a:ext cx="8915400" cy="228600"/>
          </a:xfrm>
        </p:spPr>
        <p:txBody>
          <a:bodyPr>
            <a:noAutofit/>
          </a:bodyPr>
          <a:lstStyle/>
          <a:p>
            <a:pPr eaLnBrk="1" hangingPunct="1"/>
            <a:r>
              <a:rPr lang="en-US" altLang="en-US" sz="2000" b="1" dirty="0" smtClean="0">
                <a:latin typeface="Arial" panose="020B0604020202020204" pitchFamily="34" charset="0"/>
                <a:cs typeface="Arial" panose="020B0604020202020204" pitchFamily="34" charset="0"/>
              </a:rPr>
              <a:t>ACHIEVEMENTS </a:t>
            </a:r>
          </a:p>
        </p:txBody>
      </p:sp>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71</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3815154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495300" y="228600"/>
            <a:ext cx="8915400" cy="228600"/>
          </a:xfrm>
        </p:spPr>
        <p:txBody>
          <a:bodyPr>
            <a:noAutofit/>
          </a:bodyPr>
          <a:lstStyle/>
          <a:p>
            <a:r>
              <a:rPr lang="en-US" altLang="en-US" sz="2000" b="1" dirty="0">
                <a:solidFill>
                  <a:prstClr val="black"/>
                </a:solidFill>
                <a:latin typeface="Arial" panose="020B0604020202020204" pitchFamily="34" charset="0"/>
                <a:cs typeface="Arial" panose="020B0604020202020204" pitchFamily="34" charset="0"/>
              </a:rPr>
              <a:t>CHALLENGES AND KEY DECISION REQUIRED </a:t>
            </a:r>
            <a:endParaRPr lang="en-US" altLang="en-US" sz="2000" b="1" dirty="0" smtClean="0">
              <a:latin typeface="Arial" panose="020B0604020202020204" pitchFamily="34" charset="0"/>
              <a:cs typeface="Arial" panose="020B0604020202020204" pitchFamily="34" charset="0"/>
            </a:endParaRPr>
          </a:p>
        </p:txBody>
      </p:sp>
      <p:graphicFrame>
        <p:nvGraphicFramePr>
          <p:cNvPr id="6" name="Group 45"/>
          <p:cNvGraphicFramePr>
            <a:graphicFrameLocks noGrp="1"/>
          </p:cNvGraphicFramePr>
          <p:nvPr>
            <p:extLst>
              <p:ext uri="{D42A27DB-BD31-4B8C-83A1-F6EECF244321}">
                <p14:modId xmlns:p14="http://schemas.microsoft.com/office/powerpoint/2010/main" val="3676959030"/>
              </p:ext>
            </p:extLst>
          </p:nvPr>
        </p:nvGraphicFramePr>
        <p:xfrm>
          <a:off x="191070" y="457200"/>
          <a:ext cx="9498840" cy="5008176"/>
        </p:xfrm>
        <a:graphic>
          <a:graphicData uri="http://schemas.openxmlformats.org/drawingml/2006/table">
            <a:tbl>
              <a:tblPr/>
              <a:tblGrid>
                <a:gridCol w="427876"/>
                <a:gridCol w="5618081"/>
                <a:gridCol w="3452883"/>
              </a:tblGrid>
              <a:tr h="154017">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No</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Challenge</a:t>
                      </a:r>
                      <a:endParaRPr kumimoji="0" lang="en-ZA"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58" marR="99058" marT="45686" marB="4568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Key decisions required</a:t>
                      </a:r>
                    </a:p>
                  </a:txBody>
                  <a:tcPr marL="99058" marR="99058" marT="45686" marB="4568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215672">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Shortage of support staff. Currently there are no Back office clerks in offices to perform support functions. Provincial Office also needs additional staff as there is no provision made for Supply Chain Management officials to ensure segregation of duties. There is only one official responsible for all labour relations cases, one official for counter corruption investigations etc.</a:t>
                      </a:r>
                    </a:p>
                  </a:txBody>
                  <a:tcPr marL="228600" marR="22860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Funding required</a:t>
                      </a:r>
                    </a:p>
                  </a:txBody>
                  <a:tcPr marL="228600" marR="10318" marT="952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3824">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Saturday Working hours</a:t>
                      </a:r>
                    </a:p>
                  </a:txBody>
                  <a:tcPr marL="228600" marR="228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Matter is currently being addressed by DG</a:t>
                      </a:r>
                    </a:p>
                  </a:txBody>
                  <a:tcPr marL="228600" marR="10318" marT="9524"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9929">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IMS Vehicles</a:t>
                      </a:r>
                    </a:p>
                    <a:p>
                      <a:pPr marL="0" marR="0" lvl="0" indent="0" algn="just" defTabSz="914400" rtl="0" eaLnBrk="1" fontAlgn="ctr" latinLnBrk="0" hangingPunct="1">
                        <a:lnSpc>
                          <a:spcPct val="100000"/>
                        </a:lnSpc>
                        <a:spcBef>
                          <a:spcPct val="0"/>
                        </a:spcBef>
                        <a:spcAft>
                          <a:spcPct val="0"/>
                        </a:spcAft>
                        <a:buClrTx/>
                        <a:buSzTx/>
                        <a:buFontTx/>
                        <a:buNone/>
                        <a:tabLst/>
                        <a:defRPr/>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There are currently 8 IMS </a:t>
                      </a:r>
                      <a:r>
                        <a:rPr kumimoji="0" lang="en-GB" altLang="en-US"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bakkies</a:t>
                      </a: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in use for deportations. All these vehicles have travelled more than 200 000 km.</a:t>
                      </a:r>
                    </a:p>
                  </a:txBody>
                  <a:tcPr marL="228600" marR="22860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Funding required to replace and obtain additional Deportation Vehicles</a:t>
                      </a:r>
                    </a:p>
                  </a:txBody>
                  <a:tcPr marL="228600" marR="10318" marT="952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321">
                <a:tc>
                  <a:txBody>
                    <a:body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Sheriff when executing court orders targets service delivery offices</a:t>
                      </a:r>
                    </a:p>
                  </a:txBody>
                  <a:tcPr marL="228600" marR="22860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Legal representation needed in Province</a:t>
                      </a:r>
                    </a:p>
                  </a:txBody>
                  <a:tcPr marL="228600" marR="10318" marT="9526"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485">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just"/>
                      <a:r>
                        <a:rPr lang="en-US" sz="1400" dirty="0" smtClean="0">
                          <a:solidFill>
                            <a:schemeClr val="tx1"/>
                          </a:solidFill>
                          <a:latin typeface="Arial" panose="020B0604020202020204" pitchFamily="34" charset="0"/>
                          <a:cs typeface="Arial" panose="020B0604020202020204" pitchFamily="34" charset="0"/>
                        </a:rPr>
                        <a:t>Blocked Identity Numbers</a:t>
                      </a:r>
                    </a:p>
                    <a:p>
                      <a:pPr algn="just"/>
                      <a:r>
                        <a:rPr lang="en-US" sz="1400" dirty="0" smtClean="0">
                          <a:solidFill>
                            <a:schemeClr val="tx1"/>
                          </a:solidFill>
                          <a:latin typeface="Arial" panose="020B0604020202020204" pitchFamily="34" charset="0"/>
                          <a:cs typeface="Arial" panose="020B0604020202020204" pitchFamily="34" charset="0"/>
                        </a:rPr>
                        <a:t>Allegations made:</a:t>
                      </a:r>
                    </a:p>
                    <a:p>
                      <a:pPr marL="285750" indent="-285750" algn="just">
                        <a:buFont typeface="Arial" pitchFamily="34" charset="0"/>
                        <a:buChar char="•"/>
                      </a:pPr>
                      <a:r>
                        <a:rPr lang="en-US" sz="1400" dirty="0" smtClean="0">
                          <a:solidFill>
                            <a:schemeClr val="tx1"/>
                          </a:solidFill>
                          <a:latin typeface="Arial" panose="020B0604020202020204" pitchFamily="34" charset="0"/>
                          <a:cs typeface="Arial" panose="020B0604020202020204" pitchFamily="34" charset="0"/>
                        </a:rPr>
                        <a:t>persons were deported </a:t>
                      </a:r>
                      <a:r>
                        <a:rPr lang="en-US" sz="1400" dirty="0" err="1" smtClean="0">
                          <a:solidFill>
                            <a:schemeClr val="tx1"/>
                          </a:solidFill>
                          <a:latin typeface="Arial" panose="020B0604020202020204" pitchFamily="34" charset="0"/>
                          <a:cs typeface="Arial" panose="020B0604020202020204" pitchFamily="34" charset="0"/>
                        </a:rPr>
                        <a:t>etc</a:t>
                      </a:r>
                      <a:r>
                        <a:rPr lang="en-US" sz="1400" dirty="0" smtClean="0">
                          <a:solidFill>
                            <a:schemeClr val="tx1"/>
                          </a:solidFill>
                          <a:latin typeface="Arial" panose="020B0604020202020204" pitchFamily="34" charset="0"/>
                          <a:cs typeface="Arial" panose="020B0604020202020204" pitchFamily="34" charset="0"/>
                        </a:rPr>
                        <a:t> during the former regime</a:t>
                      </a:r>
                      <a:r>
                        <a:rPr lang="en-US" sz="1400" baseline="0" dirty="0" smtClean="0">
                          <a:solidFill>
                            <a:schemeClr val="tx1"/>
                          </a:solidFill>
                          <a:latin typeface="Arial" panose="020B0604020202020204" pitchFamily="34" charset="0"/>
                          <a:cs typeface="Arial" panose="020B0604020202020204" pitchFamily="34" charset="0"/>
                        </a:rPr>
                        <a:t> but they are allegedly South African Citizens.</a:t>
                      </a:r>
                    </a:p>
                    <a:p>
                      <a:pPr marL="285750" indent="-285750" algn="just">
                        <a:buFont typeface="Arial" pitchFamily="34" charset="0"/>
                        <a:buChar char="•"/>
                      </a:pPr>
                      <a:r>
                        <a:rPr lang="en-US" sz="1400" baseline="0" dirty="0" smtClean="0">
                          <a:solidFill>
                            <a:schemeClr val="tx1"/>
                          </a:solidFill>
                          <a:latin typeface="Arial" panose="020B0604020202020204" pitchFamily="34" charset="0"/>
                          <a:cs typeface="Arial" panose="020B0604020202020204" pitchFamily="34" charset="0"/>
                        </a:rPr>
                        <a:t>Former Presidents De Klerk and Mandela told them that everybody should apply for ID’s before the 1994 elections. Now the ID’s are blocked</a:t>
                      </a:r>
                      <a:endParaRPr lang="en-US" sz="1400" dirty="0" smtClean="0">
                        <a:solidFill>
                          <a:schemeClr val="tx1"/>
                        </a:solidFill>
                        <a:latin typeface="Arial" panose="020B0604020202020204" pitchFamily="34" charset="0"/>
                        <a:cs typeface="Arial" panose="020B0604020202020204" pitchFamily="34" charset="0"/>
                      </a:endParaRPr>
                    </a:p>
                    <a:p>
                      <a:pPr algn="just"/>
                      <a:endParaRPr lang="en-US" sz="1400" dirty="0">
                        <a:solidFill>
                          <a:schemeClr val="tx1"/>
                        </a:solidFill>
                        <a:latin typeface="Arial" panose="020B0604020202020204" pitchFamily="34" charset="0"/>
                        <a:cs typeface="Arial" panose="020B0604020202020204" pitchFamily="34" charset="0"/>
                      </a:endParaRPr>
                    </a:p>
                  </a:txBody>
                  <a:tcPr marL="228600" marR="22860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sz="1400" dirty="0" smtClean="0">
                          <a:solidFill>
                            <a:schemeClr val="tx1"/>
                          </a:solidFill>
                          <a:latin typeface="Arial" panose="020B0604020202020204" pitchFamily="34" charset="0"/>
                          <a:cs typeface="Arial" panose="020B0604020202020204" pitchFamily="34" charset="0"/>
                        </a:rPr>
                        <a:t>Investigations to be done</a:t>
                      </a:r>
                      <a:r>
                        <a:rPr lang="en-US" sz="1400" baseline="0" dirty="0" smtClean="0">
                          <a:solidFill>
                            <a:schemeClr val="tx1"/>
                          </a:solidFill>
                          <a:latin typeface="Arial" panose="020B0604020202020204" pitchFamily="34" charset="0"/>
                          <a:cs typeface="Arial" panose="020B0604020202020204" pitchFamily="34" charset="0"/>
                        </a:rPr>
                        <a:t> and recommendations be made</a:t>
                      </a:r>
                      <a:endParaRPr lang="en-US" sz="1400" dirty="0">
                        <a:solidFill>
                          <a:schemeClr val="tx1"/>
                        </a:solidFill>
                        <a:latin typeface="Arial" panose="020B0604020202020204" pitchFamily="34" charset="0"/>
                        <a:cs typeface="Arial" panose="020B0604020202020204" pitchFamily="34" charset="0"/>
                      </a:endParaRPr>
                    </a:p>
                  </a:txBody>
                  <a:tcPr marL="228600" marR="10318"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72</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3035825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495300" y="228600"/>
            <a:ext cx="8915400" cy="228600"/>
          </a:xfrm>
        </p:spPr>
        <p:txBody>
          <a:bodyPr>
            <a:noAutofit/>
          </a:bodyPr>
          <a:lstStyle/>
          <a:p>
            <a:r>
              <a:rPr lang="en-US" altLang="en-US" sz="2000" b="1" dirty="0">
                <a:solidFill>
                  <a:prstClr val="black"/>
                </a:solidFill>
                <a:latin typeface="Arial" panose="020B0604020202020204" pitchFamily="34" charset="0"/>
                <a:cs typeface="Arial" panose="020B0604020202020204" pitchFamily="34" charset="0"/>
              </a:rPr>
              <a:t>CHALLENGES AND KEY DECISION REQUIRED </a:t>
            </a:r>
            <a:endParaRPr lang="en-US" altLang="en-US" sz="2000" b="1" dirty="0" smtClean="0">
              <a:latin typeface="Arial" panose="020B0604020202020204" pitchFamily="34" charset="0"/>
              <a:cs typeface="Arial" panose="020B0604020202020204" pitchFamily="34" charset="0"/>
            </a:endParaRPr>
          </a:p>
        </p:txBody>
      </p:sp>
      <p:graphicFrame>
        <p:nvGraphicFramePr>
          <p:cNvPr id="6" name="Group 45"/>
          <p:cNvGraphicFramePr>
            <a:graphicFrameLocks noGrp="1"/>
          </p:cNvGraphicFramePr>
          <p:nvPr>
            <p:extLst>
              <p:ext uri="{D42A27DB-BD31-4B8C-83A1-F6EECF244321}">
                <p14:modId xmlns:p14="http://schemas.microsoft.com/office/powerpoint/2010/main" val="2285250450"/>
              </p:ext>
            </p:extLst>
          </p:nvPr>
        </p:nvGraphicFramePr>
        <p:xfrm>
          <a:off x="191070" y="934871"/>
          <a:ext cx="9498840" cy="2927444"/>
        </p:xfrm>
        <a:graphic>
          <a:graphicData uri="http://schemas.openxmlformats.org/drawingml/2006/table">
            <a:tbl>
              <a:tblPr/>
              <a:tblGrid>
                <a:gridCol w="427876"/>
                <a:gridCol w="5618081"/>
                <a:gridCol w="3452883"/>
              </a:tblGrid>
              <a:tr h="757791">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No</a:t>
                      </a:r>
                    </a:p>
                  </a:txBody>
                  <a:tcPr marL="0" marR="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Challenge</a:t>
                      </a:r>
                      <a:endParaRPr kumimoji="0" lang="en-ZA"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9058" marR="99058" marT="45686" marB="4568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ZA" alt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Key decisions required</a:t>
                      </a:r>
                    </a:p>
                  </a:txBody>
                  <a:tcPr marL="99058" marR="99058" marT="45686" marB="4568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1061143">
                <a:tc>
                  <a:txBody>
                    <a:body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Connectivity at Health Facilities. ADSL lines have been installed in many facilities, but the connectivity is still very slow.</a:t>
                      </a:r>
                    </a:p>
                  </a:txBody>
                  <a:tcPr marL="228600" marR="2286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IS to investigate alternative solution</a:t>
                      </a:r>
                    </a:p>
                  </a:txBody>
                  <a:tcPr marL="228600" marR="228600"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4255">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Reluctance for change to Smart ID Card</a:t>
                      </a:r>
                    </a:p>
                  </a:txBody>
                  <a:tcPr marL="228600" marR="2286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Phasing out of Green ID book</a:t>
                      </a:r>
                    </a:p>
                  </a:txBody>
                  <a:tcPr marL="228600" marR="228600"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4255">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90000"/>
                        </a:lnSpc>
                        <a:spcBef>
                          <a:spcPct val="90000"/>
                        </a:spcBef>
                        <a:spcAft>
                          <a:spcPct val="0"/>
                        </a:spcAft>
                        <a:buClr>
                          <a:schemeClr val="bg2"/>
                        </a:buClr>
                        <a:buSzTx/>
                        <a:buFont typeface="Wingdings" pitchFamily="2" charset="2"/>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Infrastructure in rural areas (for example: </a:t>
                      </a:r>
                      <a:r>
                        <a:rPr kumimoji="0" lang="en-GB" altLang="en-US" sz="14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Mapulaneng</a:t>
                      </a: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p>
                  </a:txBody>
                  <a:tcPr marL="228600" marR="2286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Construction of State Owned facilities</a:t>
                      </a:r>
                    </a:p>
                  </a:txBody>
                  <a:tcPr marL="228600" marR="228600"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73</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1964624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100" y="1233985"/>
            <a:ext cx="9328150" cy="4672048"/>
          </a:xfrm>
          <a:prstGeom prst="rect">
            <a:avLst/>
          </a:prstGeom>
          <a:noFill/>
        </p:spPr>
        <p:txBody>
          <a:bodyPr wrap="square" rtlCol="0">
            <a:spAutoFit/>
          </a:bodyPr>
          <a:lstStyle/>
          <a:p>
            <a:pPr algn="ctr">
              <a:lnSpc>
                <a:spcPct val="200000"/>
              </a:lnSpc>
            </a:pPr>
            <a:r>
              <a:rPr lang="en-US" sz="8000" b="1" dirty="0" smtClean="0">
                <a:solidFill>
                  <a:srgbClr val="008000"/>
                </a:solidFill>
              </a:rPr>
              <a:t>THANK YOU</a:t>
            </a:r>
          </a:p>
          <a:p>
            <a:pPr algn="ctr">
              <a:lnSpc>
                <a:spcPct val="200000"/>
              </a:lnSpc>
            </a:pPr>
            <a:endParaRPr lang="en-US" sz="8000" dirty="0"/>
          </a:p>
        </p:txBody>
      </p:sp>
    </p:spTree>
    <p:extLst>
      <p:ext uri="{BB962C8B-B14F-4D97-AF65-F5344CB8AC3E}">
        <p14:creationId xmlns:p14="http://schemas.microsoft.com/office/powerpoint/2010/main" val="2270855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0200" y="0"/>
            <a:ext cx="8915400" cy="487362"/>
          </a:xfrm>
        </p:spPr>
        <p:txBody>
          <a:bodyPr>
            <a:normAutofit/>
          </a:bodyPr>
          <a:lstStyle/>
          <a:p>
            <a:pPr lvl="0" fontAlgn="base">
              <a:spcAft>
                <a:spcPct val="0"/>
              </a:spcAft>
            </a:pPr>
            <a:r>
              <a:rPr lang="en-US" altLang="en-US" sz="2000" b="1" dirty="0" smtClean="0">
                <a:solidFill>
                  <a:srgbClr val="000000"/>
                </a:solidFill>
                <a:latin typeface="Arial" pitchFamily="34" charset="0"/>
                <a:ea typeface="+mn-ea"/>
                <a:cs typeface="Arial" pitchFamily="34" charset="0"/>
              </a:rPr>
              <a:t>FOOTPRINT</a:t>
            </a:r>
            <a:endParaRPr lang="en-US" altLang="en-US" sz="2000" b="1" dirty="0">
              <a:solidFill>
                <a:srgbClr val="000000"/>
              </a:solidFill>
              <a:latin typeface="Arial" pitchFamily="34" charset="0"/>
              <a:ea typeface="+mn-ea"/>
              <a:cs typeface="Arial" pitchFamily="34" charset="0"/>
            </a:endParaRPr>
          </a:p>
        </p:txBody>
      </p:sp>
      <p:graphicFrame>
        <p:nvGraphicFramePr>
          <p:cNvPr id="5" name="Group 36"/>
          <p:cNvGraphicFramePr>
            <a:graphicFrameLocks noGrp="1"/>
          </p:cNvGraphicFramePr>
          <p:nvPr>
            <p:extLst>
              <p:ext uri="{D42A27DB-BD31-4B8C-83A1-F6EECF244321}">
                <p14:modId xmlns:p14="http://schemas.microsoft.com/office/powerpoint/2010/main" val="2532550692"/>
              </p:ext>
            </p:extLst>
          </p:nvPr>
        </p:nvGraphicFramePr>
        <p:xfrm>
          <a:off x="330201" y="487362"/>
          <a:ext cx="9214796" cy="4995681"/>
        </p:xfrm>
        <a:graphic>
          <a:graphicData uri="http://schemas.openxmlformats.org/drawingml/2006/table">
            <a:tbl>
              <a:tblPr/>
              <a:tblGrid>
                <a:gridCol w="2680224"/>
                <a:gridCol w="1633643"/>
                <a:gridCol w="1633643"/>
                <a:gridCol w="1633643"/>
                <a:gridCol w="1633643"/>
              </a:tblGrid>
              <a:tr h="611753">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Services</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Ehlanzeni District </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Nkangala District </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Gert Sibande District</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Total</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tcPr>
                </a:tc>
              </a:tr>
              <a:tr h="442062">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Local Offices Large</a:t>
                      </a:r>
                    </a:p>
                  </a:txBody>
                  <a:tcPr marL="228600"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1</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1</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1</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3</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solidFill>
                      <a:srgbClr val="FFFFFF">
                        <a:lumMod val="95000"/>
                      </a:srgbClr>
                    </a:solidFill>
                  </a:tcPr>
                </a:tc>
              </a:tr>
              <a:tr h="504386">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Local Offices Medium</a:t>
                      </a:r>
                    </a:p>
                  </a:txBody>
                  <a:tcPr marL="228600"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9</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6</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6</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21</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solidFill>
                      <a:srgbClr val="FFFFFF">
                        <a:lumMod val="95000"/>
                      </a:srgbClr>
                    </a:solidFill>
                  </a:tcPr>
                </a:tc>
              </a:tr>
              <a:tr h="442301">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Local Offices Small (Permanent)</a:t>
                      </a:r>
                    </a:p>
                  </a:txBody>
                  <a:tcPr marL="228600"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3</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3</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2</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8</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solidFill>
                      <a:srgbClr val="FFFFFF">
                        <a:lumMod val="95000"/>
                      </a:srgbClr>
                    </a:solidFill>
                  </a:tcPr>
                </a:tc>
              </a:tr>
              <a:tr h="504386">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Local Offices Small (</a:t>
                      </a:r>
                      <a:r>
                        <a:rPr kumimoji="0" lang="en-GB" sz="1400" b="0" i="0" u="none" strike="noStrike" cap="none" normalizeH="0" baseline="0" dirty="0" err="1" smtClean="0">
                          <a:ln>
                            <a:noFill/>
                          </a:ln>
                          <a:solidFill>
                            <a:schemeClr val="tx1"/>
                          </a:solidFill>
                          <a:effectLst/>
                          <a:latin typeface="Arial" pitchFamily="34" charset="0"/>
                          <a:cs typeface="Arial" pitchFamily="34" charset="0"/>
                        </a:rPr>
                        <a:t>Thusong</a:t>
                      </a:r>
                      <a:r>
                        <a:rPr kumimoji="0" lang="en-GB" sz="1400" b="0" i="0" u="none" strike="noStrike" cap="none" normalizeH="0" baseline="0" dirty="0" smtClean="0">
                          <a:ln>
                            <a:noFill/>
                          </a:ln>
                          <a:solidFill>
                            <a:schemeClr val="tx1"/>
                          </a:solidFill>
                          <a:effectLst/>
                          <a:latin typeface="Arial" pitchFamily="34" charset="0"/>
                          <a:cs typeface="Arial" pitchFamily="34" charset="0"/>
                        </a:rPr>
                        <a:t> Centres)</a:t>
                      </a:r>
                    </a:p>
                  </a:txBody>
                  <a:tcPr marL="228600"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5</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1</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3</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9</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solidFill>
                      <a:srgbClr val="FFFFFF">
                        <a:lumMod val="95000"/>
                      </a:srgbClr>
                    </a:solidFill>
                  </a:tcPr>
                </a:tc>
              </a:tr>
              <a:tr h="456134">
                <a:tc>
                  <a:txBody>
                    <a:bodyPr/>
                    <a:lstStyle/>
                    <a:p>
                      <a:pPr marL="0" marR="0" lvl="0" indent="0" algn="l"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Local Office Small (Visiting points)</a:t>
                      </a:r>
                    </a:p>
                  </a:txBody>
                  <a:tcPr marL="228600"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6</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7</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10</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fontAlgn="b"/>
                      <a:r>
                        <a:rPr lang="en-US" sz="1400" b="1" i="0" u="none" strike="noStrike" dirty="0" smtClean="0">
                          <a:solidFill>
                            <a:schemeClr val="tx1"/>
                          </a:solidFill>
                          <a:effectLst/>
                          <a:latin typeface="Arial" pitchFamily="34" charset="0"/>
                          <a:cs typeface="Arial" pitchFamily="34" charset="0"/>
                        </a:rPr>
                        <a:t>23</a:t>
                      </a:r>
                      <a:endParaRPr lang="en-US" sz="1400" b="1" i="0" u="none" strike="noStrike" dirty="0">
                        <a:solidFill>
                          <a:schemeClr val="tx1"/>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456134">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1" i="0" u="none" strike="noStrike" cap="none" normalizeH="0" baseline="0" dirty="0" smtClean="0">
                          <a:ln>
                            <a:noFill/>
                          </a:ln>
                          <a:solidFill>
                            <a:srgbClr val="002060"/>
                          </a:solidFill>
                          <a:effectLst/>
                          <a:latin typeface="Arial" pitchFamily="34" charset="0"/>
                          <a:cs typeface="Arial" pitchFamily="34" charset="0"/>
                        </a:rPr>
                        <a:t>Civic Service Offices</a:t>
                      </a:r>
                    </a:p>
                  </a:txBody>
                  <a:tcPr marL="228600"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1" i="0" u="none" strike="noStrike" cap="none" normalizeH="0" baseline="0" dirty="0" smtClean="0">
                          <a:ln>
                            <a:noFill/>
                          </a:ln>
                          <a:solidFill>
                            <a:srgbClr val="002060"/>
                          </a:solidFill>
                          <a:effectLst/>
                          <a:latin typeface="Arial" pitchFamily="34" charset="0"/>
                          <a:cs typeface="Arial" pitchFamily="34" charset="0"/>
                        </a:rPr>
                        <a:t>24</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1" i="0" u="none" strike="noStrike" cap="none" normalizeH="0" baseline="0" dirty="0" smtClean="0">
                          <a:ln>
                            <a:noFill/>
                          </a:ln>
                          <a:solidFill>
                            <a:srgbClr val="002060"/>
                          </a:solidFill>
                          <a:effectLst/>
                          <a:latin typeface="Arial" pitchFamily="34" charset="0"/>
                          <a:cs typeface="Arial" pitchFamily="34" charset="0"/>
                        </a:rPr>
                        <a:t>18</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1" i="0" u="none" strike="noStrike" cap="none" normalizeH="0" baseline="0" dirty="0" smtClean="0">
                          <a:ln>
                            <a:noFill/>
                          </a:ln>
                          <a:solidFill>
                            <a:srgbClr val="002060"/>
                          </a:solidFill>
                          <a:effectLst/>
                          <a:latin typeface="Arial" pitchFamily="34" charset="0"/>
                          <a:cs typeface="Arial" pitchFamily="34" charset="0"/>
                        </a:rPr>
                        <a:t>22</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64</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r>
              <a:tr h="5099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Health Facilities</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txBody>
                  <a:tcPr marL="228600"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12</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9</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10</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31</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solidFill>
                      <a:srgbClr val="FFFFFF">
                        <a:lumMod val="95000"/>
                      </a:srgbClr>
                    </a:solidFill>
                  </a:tcPr>
                </a:tc>
              </a:tr>
              <a:tr h="5099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Mobile Offices</a:t>
                      </a:r>
                    </a:p>
                  </a:txBody>
                  <a:tcPr marL="228600"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5</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4</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0" i="0" u="none" strike="noStrike" cap="none" normalizeH="0" baseline="0" dirty="0" smtClean="0">
                          <a:ln>
                            <a:noFill/>
                          </a:ln>
                          <a:solidFill>
                            <a:schemeClr val="tx1"/>
                          </a:solidFill>
                          <a:effectLst/>
                          <a:latin typeface="Arial" pitchFamily="34" charset="0"/>
                          <a:cs typeface="Arial" pitchFamily="34" charset="0"/>
                        </a:rPr>
                        <a:t>2</a:t>
                      </a:r>
                    </a:p>
                  </a:txBody>
                  <a:tcPr marL="38938"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no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11</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12700" cap="flat" cmpd="sng" algn="ctr">
                      <a:solidFill>
                        <a:srgbClr val="004221"/>
                      </a:solidFill>
                      <a:prstDash val="solid"/>
                      <a:round/>
                      <a:headEnd type="none" w="med" len="med"/>
                      <a:tailEnd type="none" w="med" len="med"/>
                    </a:lnB>
                    <a:lnTlToBr>
                      <a:noFill/>
                    </a:lnTlToBr>
                    <a:lnBlToTr>
                      <a:noFill/>
                    </a:lnBlToTr>
                    <a:solidFill>
                      <a:srgbClr val="FFFFFF">
                        <a:lumMod val="95000"/>
                      </a:srgbClr>
                    </a:solidFill>
                  </a:tcPr>
                </a:tc>
              </a:tr>
              <a:tr h="509900">
                <a:tc>
                  <a:txBody>
                    <a:bodyPr/>
                    <a:lstStyle/>
                    <a:p>
                      <a:pPr marL="0" marR="0" lvl="0" indent="0" algn="l" defTabSz="914400" rtl="0" eaLnBrk="0" fontAlgn="base" latinLnBrk="0" hangingPunct="0">
                        <a:lnSpc>
                          <a:spcPct val="95000"/>
                        </a:lnSpc>
                        <a:spcBef>
                          <a:spcPct val="0"/>
                        </a:spcBef>
                        <a:spcAft>
                          <a:spcPct val="0"/>
                        </a:spcAft>
                        <a:buClr>
                          <a:schemeClr val="bg2"/>
                        </a:buClr>
                        <a:buSzTx/>
                        <a:buFont typeface="Wingdings" pitchFamily="2" charset="2"/>
                        <a:buNone/>
                        <a:tabLst/>
                      </a:pPr>
                      <a:r>
                        <a:rPr kumimoji="0" lang="en-GB" sz="1400" b="1" i="0" u="none" strike="noStrike" cap="none" normalizeH="0" baseline="0" dirty="0" smtClean="0">
                          <a:ln>
                            <a:noFill/>
                          </a:ln>
                          <a:solidFill>
                            <a:schemeClr val="tx1"/>
                          </a:solidFill>
                          <a:effectLst/>
                          <a:latin typeface="Arial" pitchFamily="34" charset="0"/>
                          <a:cs typeface="Arial" pitchFamily="34" charset="0"/>
                        </a:rPr>
                        <a:t>Total </a:t>
                      </a:r>
                    </a:p>
                  </a:txBody>
                  <a:tcPr marL="228600" marR="38938" marT="34123" marB="34123" anchor="ctr" horzOverflow="overflow">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41</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31</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34</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algn="ctr" fontAlgn="b"/>
                      <a:r>
                        <a:rPr lang="en-US" sz="1400" b="1" i="0" u="none" strike="noStrike" dirty="0" smtClean="0">
                          <a:solidFill>
                            <a:srgbClr val="000000"/>
                          </a:solidFill>
                          <a:effectLst/>
                          <a:latin typeface="Arial" pitchFamily="34" charset="0"/>
                          <a:cs typeface="Arial" pitchFamily="34" charset="0"/>
                        </a:rPr>
                        <a:t>106</a:t>
                      </a:r>
                      <a:endParaRPr lang="en-US" sz="1400" b="1" i="0" u="none" strike="noStrike" dirty="0">
                        <a:solidFill>
                          <a:srgbClr val="000000"/>
                        </a:solidFill>
                        <a:effectLst/>
                        <a:latin typeface="Arial" pitchFamily="34" charset="0"/>
                        <a:cs typeface="Arial" pitchFamily="34" charset="0"/>
                      </a:endParaRPr>
                    </a:p>
                  </a:txBody>
                  <a:tcPr marL="10318" marR="10318" marT="9525" marB="0" anchor="ctr">
                    <a:lnL w="12700" cap="flat" cmpd="sng" algn="ctr">
                      <a:solidFill>
                        <a:srgbClr val="004221"/>
                      </a:solidFill>
                      <a:prstDash val="solid"/>
                      <a:round/>
                      <a:headEnd type="none" w="med" len="med"/>
                      <a:tailEnd type="none" w="med" len="med"/>
                    </a:lnL>
                    <a:lnR w="12700" cap="flat" cmpd="sng" algn="ctr">
                      <a:solidFill>
                        <a:srgbClr val="004221"/>
                      </a:solidFill>
                      <a:prstDash val="solid"/>
                      <a:round/>
                      <a:headEnd type="none" w="med" len="med"/>
                      <a:tailEnd type="none" w="med" len="med"/>
                    </a:lnR>
                    <a:lnT w="12700" cap="flat" cmpd="sng" algn="ctr">
                      <a:solidFill>
                        <a:srgbClr val="00422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bl>
          </a:graphicData>
        </a:graphic>
      </p:graphicFrame>
      <p:sp>
        <p:nvSpPr>
          <p:cNvPr id="6" name="TextBox 5"/>
          <p:cNvSpPr txBox="1"/>
          <p:nvPr/>
        </p:nvSpPr>
        <p:spPr>
          <a:xfrm>
            <a:off x="4585648" y="6277970"/>
            <a:ext cx="382137" cy="276999"/>
          </a:xfrm>
          <a:prstGeom prst="rect">
            <a:avLst/>
          </a:prstGeom>
          <a:noFill/>
        </p:spPr>
        <p:txBody>
          <a:bodyPr wrap="square" rtlCol="0">
            <a:spAutoFit/>
          </a:bodyPr>
          <a:lstStyle/>
          <a:p>
            <a:r>
              <a:rPr lang="en-US" sz="1200" dirty="0" smtClean="0">
                <a:latin typeface="Arial" pitchFamily="34" charset="0"/>
                <a:cs typeface="Arial" pitchFamily="34" charset="0"/>
              </a:rPr>
              <a:t>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418287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73" y="85305"/>
            <a:ext cx="8915400" cy="334962"/>
          </a:xfrm>
        </p:spPr>
        <p:txBody>
          <a:bodyPr>
            <a:noAutofit/>
          </a:bodyPr>
          <a:lstStyle/>
          <a:p>
            <a:r>
              <a:rPr lang="en-ZA" sz="2000" b="1" dirty="0" smtClean="0">
                <a:latin typeface="Arial" panose="020B0604020202020204" pitchFamily="34" charset="0"/>
                <a:cs typeface="Arial" panose="020B0604020202020204" pitchFamily="34" charset="0"/>
              </a:rPr>
              <a:t>FOOTPRINT </a:t>
            </a:r>
            <a:r>
              <a:rPr lang="en-ZA" sz="2000" b="1" dirty="0" smtClean="0">
                <a:latin typeface="Arial" panose="020B0604020202020204" pitchFamily="34" charset="0"/>
                <a:cs typeface="Arial" panose="020B0604020202020204" pitchFamily="34" charset="0"/>
              </a:rPr>
              <a:t> ILLUSTRATION </a:t>
            </a:r>
            <a:r>
              <a:rPr lang="en-ZA" sz="2000" b="1" dirty="0" smtClean="0">
                <a:latin typeface="Arial" panose="020B0604020202020204" pitchFamily="34" charset="0"/>
                <a:cs typeface="Arial" panose="020B0604020202020204" pitchFamily="34" charset="0"/>
              </a:rPr>
              <a:t>(MAP</a:t>
            </a:r>
            <a:r>
              <a:rPr lang="en-ZA" sz="2000" b="1" dirty="0" smtClean="0">
                <a:latin typeface="Arial" panose="020B0604020202020204" pitchFamily="34" charset="0"/>
                <a:cs typeface="Arial" panose="020B0604020202020204" pitchFamily="34" charset="0"/>
              </a:rPr>
              <a:t>)</a:t>
            </a:r>
            <a:endParaRPr lang="en-ZA" sz="20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48" t="29476" r="17444" b="12679"/>
          <a:stretch/>
        </p:blipFill>
        <p:spPr bwMode="auto">
          <a:xfrm>
            <a:off x="388675" y="420267"/>
            <a:ext cx="9291534" cy="55028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85648" y="6277970"/>
            <a:ext cx="382137" cy="276999"/>
          </a:xfrm>
          <a:prstGeom prst="rect">
            <a:avLst/>
          </a:prstGeom>
          <a:noFill/>
        </p:spPr>
        <p:txBody>
          <a:bodyPr wrap="square" rtlCol="0">
            <a:spAutoFit/>
          </a:bodyPr>
          <a:lstStyle/>
          <a:p>
            <a:r>
              <a:rPr lang="en-US" sz="1200" dirty="0">
                <a:latin typeface="Arial" pitchFamily="34" charset="0"/>
                <a:cs typeface="Arial" pitchFamily="34" charset="0"/>
              </a:rPr>
              <a:t>9</a:t>
            </a:r>
          </a:p>
        </p:txBody>
      </p:sp>
    </p:spTree>
    <p:extLst>
      <p:ext uri="{BB962C8B-B14F-4D97-AF65-F5344CB8AC3E}">
        <p14:creationId xmlns:p14="http://schemas.microsoft.com/office/powerpoint/2010/main" val="3134120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6641</TotalTime>
  <Words>7162</Words>
  <Application>Microsoft Office PowerPoint</Application>
  <PresentationFormat>A4 Paper (210x297 mm)</PresentationFormat>
  <Paragraphs>3300</Paragraphs>
  <Slides>74</Slides>
  <Notes>27</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 STATUS OF MPUMALANGA PROVINCE</vt:lpstr>
      <vt:lpstr>CONTENT</vt:lpstr>
      <vt:lpstr>PROVINCIAL OVERVIEW</vt:lpstr>
      <vt:lpstr>PROVINCIAL OVERVIEW</vt:lpstr>
      <vt:lpstr>PowerPoint Presentation</vt:lpstr>
      <vt:lpstr>PROVINCIAL DEMOGRAPHICS AS PER MID YEAR REVIEW 2016 continue  </vt:lpstr>
      <vt:lpstr>SENIOR MANAGEMENT STRUCTURE: ORGANOGRAM</vt:lpstr>
      <vt:lpstr>FOOTPRINT</vt:lpstr>
      <vt:lpstr>FOOTPRINT  ILLUSTRATION (MAP)</vt:lpstr>
      <vt:lpstr>PowerPoint Presentation</vt:lpstr>
      <vt:lpstr>CIVIC SERVICES</vt:lpstr>
      <vt:lpstr>SMART ID CARD OFFICES &amp; APPLICATION VOLUME  </vt:lpstr>
      <vt:lpstr>SMART ID CARD OFFICES &amp; APPLICATION VOLUME  </vt:lpstr>
      <vt:lpstr>INTERVENTIONS TO ASSIST IN SMART ID CARD TARGET</vt:lpstr>
      <vt:lpstr>INTERVENTIONS TO ASSIST IN SMART ID CARD TARGET</vt:lpstr>
      <vt:lpstr>SMART ID CARD FOOTPRINT AND ROLL OUT  </vt:lpstr>
      <vt:lpstr>SMART ID CARD FOOTPRINT AND ROLL OUT  </vt:lpstr>
      <vt:lpstr>SMART ID CARD FOOTPRINT AND ROLL OUT  </vt:lpstr>
      <vt:lpstr>BIRTH REGISTRATION AT ONLINE HEALTH FACILITIES </vt:lpstr>
      <vt:lpstr>BIRTH REGISTRATION AT ONLINE HEALTH FACILITIES </vt:lpstr>
      <vt:lpstr>BIRTH REGISTRATION AT HEALTH FACLITIES </vt:lpstr>
      <vt:lpstr>OFFICE BIRTH STATISTICS </vt:lpstr>
      <vt:lpstr>INTERVENTIONS IDENTIFIED ON BIRTH REGISTRATION TARGET </vt:lpstr>
      <vt:lpstr>INTERVENTIONS IDENTIFIED ON BIRTH REGISTRATION TARGET </vt:lpstr>
      <vt:lpstr>LATE REGISTRATION OF BIRTH –ALL CATEGORIES</vt:lpstr>
      <vt:lpstr>MOBILE OFFICE INFORMATION</vt:lpstr>
      <vt:lpstr>PowerPoint Presentation</vt:lpstr>
      <vt:lpstr>UNCOLLECTED SMART ID CARDS as at 30 June 2017 </vt:lpstr>
      <vt:lpstr>UNCLAIMED ID’S as at 30 June 2017</vt:lpstr>
      <vt:lpstr>UNABRIDGED CERTIFICATES</vt:lpstr>
      <vt:lpstr>AMENDMENTS , RECTIFICATIONS AND DUPLICATES</vt:lpstr>
      <vt:lpstr>STAKEHOLDER FORUMS</vt:lpstr>
      <vt:lpstr>STAKEHOLDER FORUMS</vt:lpstr>
      <vt:lpstr>STAKEHOLDER FORUMS</vt:lpstr>
      <vt:lpstr>                IMMIGRATION</vt:lpstr>
      <vt:lpstr>IMMIGRATION SERVICES</vt:lpstr>
      <vt:lpstr>IMMIGRATION SERVICES CONTINUE </vt:lpstr>
      <vt:lpstr>IMMIGRATION SERVICES CONTINUE </vt:lpstr>
      <vt:lpstr>CASES WITHDRAWN BY COURT </vt:lpstr>
      <vt:lpstr>EMPLOYERS CHARGED</vt:lpstr>
      <vt:lpstr>EMPLOYERS CHARGED</vt:lpstr>
      <vt:lpstr>HUMAN RESOURCE MANAGEMENT</vt:lpstr>
      <vt:lpstr>CAPACITY LEVELS </vt:lpstr>
      <vt:lpstr>CAPACITY LEVELS </vt:lpstr>
      <vt:lpstr>CAPACITY LEVELS </vt:lpstr>
      <vt:lpstr>CAPACITY LEVELS </vt:lpstr>
      <vt:lpstr>DETAILS OF ADVERTISED POSTS </vt:lpstr>
      <vt:lpstr>DETAILS OF ADVERTISED POSTS </vt:lpstr>
      <vt:lpstr>DETAILS OF ADVERTISED POSTS </vt:lpstr>
      <vt:lpstr>PROVINCIAL EQUITY</vt:lpstr>
      <vt:lpstr>PowerPoint Presentation</vt:lpstr>
      <vt:lpstr>PowerPoint Presentation</vt:lpstr>
      <vt:lpstr>PowerPoint Presentation</vt:lpstr>
      <vt:lpstr>PowerPoint Presentation</vt:lpstr>
      <vt:lpstr>SKILLS DEVELOPMENT</vt:lpstr>
      <vt:lpstr>EMPLOYEE WELLNESS PROGRAMMES </vt:lpstr>
      <vt:lpstr>LABOUR RELATIONS CASES  </vt:lpstr>
      <vt:lpstr>COUNTER CORRUPTION CASES 2016/17</vt:lpstr>
      <vt:lpstr>COUNTER CORRUPTION CASES - Q1 2017/18</vt:lpstr>
      <vt:lpstr>SECURITY SERVICES (as at 31 June 2017)</vt:lpstr>
      <vt:lpstr>SECURITY SERVICES</vt:lpstr>
      <vt:lpstr>PowerPoint Presentation</vt:lpstr>
      <vt:lpstr>BUDGET AND EXPENDITURE (as at 31 June 2017)</vt:lpstr>
      <vt:lpstr>ASSET MANAGEMENT AND SCM FUNCTIONS</vt:lpstr>
      <vt:lpstr>PowerPoint Presentation</vt:lpstr>
      <vt:lpstr>FLEET MANAGEMENT (April 2016 – June 2017)</vt:lpstr>
      <vt:lpstr>LEASE PERIOD OF OFFICES</vt:lpstr>
      <vt:lpstr>LEASE PERIOD OF OFFICES</vt:lpstr>
      <vt:lpstr>STATE OWNED BUILDINGS</vt:lpstr>
      <vt:lpstr>Achievements &amp; Challenges</vt:lpstr>
      <vt:lpstr>ACHIEVEMENTS </vt:lpstr>
      <vt:lpstr>CHALLENGES AND KEY DECISION REQUIRED </vt:lpstr>
      <vt:lpstr>CHALLENGES AND KEY DECISION REQUIRED </vt:lpstr>
      <vt:lpstr>PowerPoint Presentation</vt:lpstr>
    </vt:vector>
  </TitlesOfParts>
  <Company>Home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Zimele Ngxongo</dc:creator>
  <cp:lastModifiedBy>Department of Home Affairs</cp:lastModifiedBy>
  <cp:revision>503</cp:revision>
  <cp:lastPrinted>2017-08-14T09:02:06Z</cp:lastPrinted>
  <dcterms:created xsi:type="dcterms:W3CDTF">2017-04-09T15:34:02Z</dcterms:created>
  <dcterms:modified xsi:type="dcterms:W3CDTF">2017-08-14T11:40:44Z</dcterms:modified>
</cp:coreProperties>
</file>