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5"/>
  </p:notesMasterIdLst>
  <p:sldIdLst>
    <p:sldId id="405" r:id="rId2"/>
    <p:sldId id="340" r:id="rId3"/>
    <p:sldId id="406" r:id="rId4"/>
    <p:sldId id="422" r:id="rId5"/>
    <p:sldId id="409" r:id="rId6"/>
    <p:sldId id="341" r:id="rId7"/>
    <p:sldId id="343" r:id="rId8"/>
    <p:sldId id="423" r:id="rId9"/>
    <p:sldId id="424" r:id="rId10"/>
    <p:sldId id="410" r:id="rId11"/>
    <p:sldId id="366" r:id="rId12"/>
    <p:sldId id="323" r:id="rId13"/>
    <p:sldId id="414" r:id="rId14"/>
    <p:sldId id="415" r:id="rId15"/>
    <p:sldId id="416" r:id="rId16"/>
    <p:sldId id="413" r:id="rId17"/>
    <p:sldId id="271" r:id="rId18"/>
    <p:sldId id="344" r:id="rId19"/>
    <p:sldId id="273" r:id="rId20"/>
    <p:sldId id="411" r:id="rId21"/>
    <p:sldId id="285" r:id="rId22"/>
    <p:sldId id="288" r:id="rId23"/>
    <p:sldId id="289" r:id="rId24"/>
    <p:sldId id="419" r:id="rId25"/>
    <p:sldId id="420" r:id="rId26"/>
    <p:sldId id="360" r:id="rId27"/>
    <p:sldId id="348" r:id="rId28"/>
    <p:sldId id="425" r:id="rId29"/>
    <p:sldId id="426" r:id="rId30"/>
    <p:sldId id="427" r:id="rId31"/>
    <p:sldId id="291" r:id="rId32"/>
    <p:sldId id="292" r:id="rId33"/>
    <p:sldId id="372" r:id="rId34"/>
    <p:sldId id="371" r:id="rId35"/>
    <p:sldId id="417" r:id="rId36"/>
    <p:sldId id="418" r:id="rId37"/>
    <p:sldId id="296" r:id="rId38"/>
    <p:sldId id="394" r:id="rId39"/>
    <p:sldId id="395" r:id="rId40"/>
    <p:sldId id="396" r:id="rId41"/>
    <p:sldId id="397" r:id="rId42"/>
    <p:sldId id="398" r:id="rId43"/>
    <p:sldId id="399" r:id="rId44"/>
    <p:sldId id="400" r:id="rId45"/>
    <p:sldId id="401" r:id="rId46"/>
    <p:sldId id="402" r:id="rId47"/>
    <p:sldId id="403" r:id="rId48"/>
    <p:sldId id="404" r:id="rId49"/>
    <p:sldId id="389" r:id="rId50"/>
    <p:sldId id="390" r:id="rId51"/>
    <p:sldId id="391" r:id="rId52"/>
    <p:sldId id="392" r:id="rId53"/>
    <p:sldId id="393" r:id="rId54"/>
    <p:sldId id="306" r:id="rId55"/>
    <p:sldId id="307" r:id="rId56"/>
    <p:sldId id="376" r:id="rId57"/>
    <p:sldId id="379" r:id="rId58"/>
    <p:sldId id="336" r:id="rId59"/>
    <p:sldId id="335" r:id="rId60"/>
    <p:sldId id="337" r:id="rId61"/>
    <p:sldId id="380" r:id="rId62"/>
    <p:sldId id="381" r:id="rId63"/>
    <p:sldId id="382" r:id="rId64"/>
    <p:sldId id="383" r:id="rId65"/>
    <p:sldId id="384" r:id="rId66"/>
    <p:sldId id="388" r:id="rId67"/>
    <p:sldId id="385" r:id="rId68"/>
    <p:sldId id="386" r:id="rId69"/>
    <p:sldId id="387" r:id="rId70"/>
    <p:sldId id="315" r:id="rId71"/>
    <p:sldId id="361" r:id="rId72"/>
    <p:sldId id="362" r:id="rId73"/>
    <p:sldId id="318" r:id="rId74"/>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91" autoAdjust="0"/>
    <p:restoredTop sz="94677" autoAdjust="0"/>
  </p:normalViewPr>
  <p:slideViewPr>
    <p:cSldViewPr snapToGrid="0" snapToObjects="1">
      <p:cViewPr>
        <p:scale>
          <a:sx n="100" d="100"/>
          <a:sy n="100" d="100"/>
        </p:scale>
        <p:origin x="-72" y="1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5BFFD7A-5E90-42C2-893B-A1D11B7C9E04}" type="datetimeFigureOut">
              <a:rPr lang="en-US" smtClean="0"/>
              <a:pPr/>
              <a:t>8/14/2017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25DFFE1-4D92-4605-8A76-C26FB09C9784}" type="slidenum">
              <a:rPr lang="en-US" smtClean="0"/>
              <a:pPr/>
              <a:t>‹#›</a:t>
            </a:fld>
            <a:endParaRPr lang="en-US"/>
          </a:p>
        </p:txBody>
      </p:sp>
    </p:spTree>
    <p:extLst>
      <p:ext uri="{BB962C8B-B14F-4D97-AF65-F5344CB8AC3E}">
        <p14:creationId xmlns:p14="http://schemas.microsoft.com/office/powerpoint/2010/main" val="1448124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7900" eaLnBrk="0" hangingPunct="0">
              <a:defRPr sz="1400">
                <a:solidFill>
                  <a:schemeClr val="tx1"/>
                </a:solidFill>
                <a:latin typeface="Arial" charset="0"/>
                <a:cs typeface="Arial" charset="0"/>
              </a:defRPr>
            </a:lvl1pPr>
            <a:lvl2pPr marL="742950" indent="-285750" defTabSz="977900" eaLnBrk="0" hangingPunct="0">
              <a:defRPr sz="1400">
                <a:solidFill>
                  <a:schemeClr val="tx1"/>
                </a:solidFill>
                <a:latin typeface="Arial" charset="0"/>
                <a:cs typeface="Arial" charset="0"/>
              </a:defRPr>
            </a:lvl2pPr>
            <a:lvl3pPr marL="1143000" indent="-228600" defTabSz="977900" eaLnBrk="0" hangingPunct="0">
              <a:defRPr sz="1400">
                <a:solidFill>
                  <a:schemeClr val="tx1"/>
                </a:solidFill>
                <a:latin typeface="Arial" charset="0"/>
                <a:cs typeface="Arial" charset="0"/>
              </a:defRPr>
            </a:lvl3pPr>
            <a:lvl4pPr marL="1600200" indent="-228600" defTabSz="977900" eaLnBrk="0" hangingPunct="0">
              <a:defRPr sz="1400">
                <a:solidFill>
                  <a:schemeClr val="tx1"/>
                </a:solidFill>
                <a:latin typeface="Arial" charset="0"/>
                <a:cs typeface="Arial" charset="0"/>
              </a:defRPr>
            </a:lvl4pPr>
            <a:lvl5pPr marL="2057400" indent="-228600" defTabSz="977900" eaLnBrk="0" hangingPunct="0">
              <a:defRPr sz="1400">
                <a:solidFill>
                  <a:schemeClr val="tx1"/>
                </a:solidFill>
                <a:latin typeface="Arial" charset="0"/>
                <a:cs typeface="Arial" charset="0"/>
              </a:defRPr>
            </a:lvl5pPr>
            <a:lvl6pPr marL="2514600" indent="-228600" algn="ctr" defTabSz="977900"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defTabSz="977900"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defTabSz="977900"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defTabSz="977900"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buClr>
                <a:srgbClr val="EEECE1"/>
              </a:buClr>
            </a:pPr>
            <a:fld id="{ADADAA6E-EBF6-46B2-B339-946309CCAC81}" type="slidenum">
              <a:rPr lang="en-US" sz="1300" smtClean="0">
                <a:solidFill>
                  <a:srgbClr val="000000"/>
                </a:solidFill>
              </a:rPr>
              <a:pPr eaLnBrk="1" hangingPunct="1">
                <a:buClr>
                  <a:srgbClr val="EEECE1"/>
                </a:buClr>
              </a:pPr>
              <a:t>3</a:t>
            </a:fld>
            <a:endParaRPr lang="en-US" sz="130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Statistics duplicates </a:t>
            </a:r>
          </a:p>
          <a:p>
            <a:r>
              <a:rPr lang="en-US" dirty="0" smtClean="0"/>
              <a:t>Change the slide </a:t>
            </a:r>
          </a:p>
          <a:p>
            <a:r>
              <a:rPr lang="en-US" dirty="0" smtClean="0"/>
              <a:t>comment</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26</a:t>
            </a:fld>
            <a:endParaRPr lang="en-US"/>
          </a:p>
        </p:txBody>
      </p:sp>
    </p:spTree>
    <p:extLst>
      <p:ext uri="{BB962C8B-B14F-4D97-AF65-F5344CB8AC3E}">
        <p14:creationId xmlns:p14="http://schemas.microsoft.com/office/powerpoint/2010/main" val="2359426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32</a:t>
            </a:fld>
            <a:endParaRPr lang="en-US"/>
          </a:p>
        </p:txBody>
      </p:sp>
    </p:spTree>
    <p:extLst>
      <p:ext uri="{BB962C8B-B14F-4D97-AF65-F5344CB8AC3E}">
        <p14:creationId xmlns:p14="http://schemas.microsoft.com/office/powerpoint/2010/main" val="2731489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33</a:t>
            </a:fld>
            <a:endParaRPr lang="en-US"/>
          </a:p>
        </p:txBody>
      </p:sp>
    </p:spTree>
    <p:extLst>
      <p:ext uri="{BB962C8B-B14F-4D97-AF65-F5344CB8AC3E}">
        <p14:creationId xmlns:p14="http://schemas.microsoft.com/office/powerpoint/2010/main" val="2731489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t>38</a:t>
            </a:fld>
            <a:endParaRPr lang="en-US"/>
          </a:p>
        </p:txBody>
      </p:sp>
    </p:spTree>
    <p:extLst>
      <p:ext uri="{BB962C8B-B14F-4D97-AF65-F5344CB8AC3E}">
        <p14:creationId xmlns:p14="http://schemas.microsoft.com/office/powerpoint/2010/main" val="2312066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structure to establishment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t>39</a:t>
            </a:fld>
            <a:endParaRPr lang="en-US"/>
          </a:p>
        </p:txBody>
      </p:sp>
    </p:spTree>
    <p:extLst>
      <p:ext uri="{BB962C8B-B14F-4D97-AF65-F5344CB8AC3E}">
        <p14:creationId xmlns:p14="http://schemas.microsoft.com/office/powerpoint/2010/main" val="231206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Kept the old info in as reference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t>47</a:t>
            </a:fld>
            <a:endParaRPr lang="en-US"/>
          </a:p>
        </p:txBody>
      </p:sp>
    </p:spTree>
    <p:extLst>
      <p:ext uri="{BB962C8B-B14F-4D97-AF65-F5344CB8AC3E}">
        <p14:creationId xmlns:p14="http://schemas.microsoft.com/office/powerpoint/2010/main" val="17567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Kept the old info in as reference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t>48</a:t>
            </a:fld>
            <a:endParaRPr lang="en-US"/>
          </a:p>
        </p:txBody>
      </p:sp>
    </p:spTree>
    <p:extLst>
      <p:ext uri="{BB962C8B-B14F-4D97-AF65-F5344CB8AC3E}">
        <p14:creationId xmlns:p14="http://schemas.microsoft.com/office/powerpoint/2010/main" val="1756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50</a:t>
            </a:fld>
            <a:endParaRPr lang="en-US"/>
          </a:p>
        </p:txBody>
      </p:sp>
    </p:spTree>
    <p:extLst>
      <p:ext uri="{BB962C8B-B14F-4D97-AF65-F5344CB8AC3E}">
        <p14:creationId xmlns:p14="http://schemas.microsoft.com/office/powerpoint/2010/main" val="192014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51</a:t>
            </a:fld>
            <a:endParaRPr lang="en-US"/>
          </a:p>
        </p:txBody>
      </p:sp>
    </p:spTree>
    <p:extLst>
      <p:ext uri="{BB962C8B-B14F-4D97-AF65-F5344CB8AC3E}">
        <p14:creationId xmlns:p14="http://schemas.microsoft.com/office/powerpoint/2010/main" val="1920148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52</a:t>
            </a:fld>
            <a:endParaRPr lang="en-US"/>
          </a:p>
        </p:txBody>
      </p:sp>
    </p:spTree>
    <p:extLst>
      <p:ext uri="{BB962C8B-B14F-4D97-AF65-F5344CB8AC3E}">
        <p14:creationId xmlns:p14="http://schemas.microsoft.com/office/powerpoint/2010/main" val="192014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970159" y="8772278"/>
            <a:ext cx="3038604" cy="46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lgn="r" eaLnBrk="1" hangingPunct="1">
              <a:lnSpc>
                <a:spcPct val="100000"/>
              </a:lnSpc>
              <a:spcBef>
                <a:spcPct val="0"/>
              </a:spcBef>
              <a:buClrTx/>
            </a:pPr>
            <a:fld id="{FB63744F-BDAF-4787-970C-19BA7375F058}" type="slidenum">
              <a:rPr lang="en-US" sz="1200"/>
              <a:pPr algn="r" eaLnBrk="1" hangingPunct="1">
                <a:lnSpc>
                  <a:spcPct val="100000"/>
                </a:lnSpc>
                <a:spcBef>
                  <a:spcPct val="0"/>
                </a:spcBef>
                <a:buClrTx/>
              </a:pPr>
              <a:t>5</a:t>
            </a:fld>
            <a:endParaRPr lang="en-US" sz="1200"/>
          </a:p>
        </p:txBody>
      </p:sp>
      <p:sp>
        <p:nvSpPr>
          <p:cNvPr id="122883" name="Rectangle 2"/>
          <p:cNvSpPr>
            <a:spLocks noGrp="1" noRot="1" noChangeAspect="1" noChangeArrowheads="1" noTextEdit="1"/>
          </p:cNvSpPr>
          <p:nvPr>
            <p:ph type="sldImg"/>
          </p:nvPr>
        </p:nvSpPr>
        <p:spPr>
          <a:xfrm>
            <a:off x="1196975" y="692150"/>
            <a:ext cx="4619625" cy="3463925"/>
          </a:xfrm>
          <a:ln/>
        </p:spPr>
      </p:sp>
      <p:sp>
        <p:nvSpPr>
          <p:cNvPr id="122884" name="Rectangle 3"/>
          <p:cNvSpPr>
            <a:spLocks noGrp="1" noChangeArrowheads="1"/>
          </p:cNvSpPr>
          <p:nvPr>
            <p:ph type="body" idx="1"/>
          </p:nvPr>
        </p:nvSpPr>
        <p:spPr>
          <a:xfrm>
            <a:off x="702350" y="4386877"/>
            <a:ext cx="5605701" cy="41564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Kept in the old info as reference </a:t>
            </a:r>
          </a:p>
          <a:p>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53</a:t>
            </a:fld>
            <a:endParaRPr lang="en-US"/>
          </a:p>
        </p:txBody>
      </p:sp>
    </p:spTree>
    <p:extLst>
      <p:ext uri="{BB962C8B-B14F-4D97-AF65-F5344CB8AC3E}">
        <p14:creationId xmlns:p14="http://schemas.microsoft.com/office/powerpoint/2010/main" val="192014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65"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6313" eaLnBrk="0" hangingPunct="0">
              <a:defRPr sz="1400">
                <a:solidFill>
                  <a:schemeClr val="tx1"/>
                </a:solidFill>
                <a:latin typeface="Arial" charset="0"/>
                <a:cs typeface="Arial" charset="0"/>
              </a:defRPr>
            </a:lvl1pPr>
            <a:lvl2pPr marL="742950" indent="-285750" defTabSz="976313" eaLnBrk="0" hangingPunct="0">
              <a:defRPr sz="1400">
                <a:solidFill>
                  <a:schemeClr val="tx1"/>
                </a:solidFill>
                <a:latin typeface="Arial" charset="0"/>
                <a:cs typeface="Arial" charset="0"/>
              </a:defRPr>
            </a:lvl2pPr>
            <a:lvl3pPr marL="1143000" indent="-228600" defTabSz="976313" eaLnBrk="0" hangingPunct="0">
              <a:defRPr sz="1400">
                <a:solidFill>
                  <a:schemeClr val="tx1"/>
                </a:solidFill>
                <a:latin typeface="Arial" charset="0"/>
                <a:cs typeface="Arial" charset="0"/>
              </a:defRPr>
            </a:lvl3pPr>
            <a:lvl4pPr marL="1600200" indent="-228600" defTabSz="976313" eaLnBrk="0" hangingPunct="0">
              <a:defRPr sz="1400">
                <a:solidFill>
                  <a:schemeClr val="tx1"/>
                </a:solidFill>
                <a:latin typeface="Arial" charset="0"/>
                <a:cs typeface="Arial" charset="0"/>
              </a:defRPr>
            </a:lvl4pPr>
            <a:lvl5pPr marL="2057400" indent="-228600" defTabSz="976313" eaLnBrk="0" hangingPunct="0">
              <a:defRPr sz="1400">
                <a:solidFill>
                  <a:schemeClr val="tx1"/>
                </a:solidFill>
                <a:latin typeface="Arial" charset="0"/>
                <a:cs typeface="Arial" charset="0"/>
              </a:defRPr>
            </a:lvl5pPr>
            <a:lvl6pPr marL="2514600" indent="-228600" algn="ctr" defTabSz="976313"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defTabSz="976313"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defTabSz="976313"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defTabSz="976313"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buClr>
                <a:srgbClr val="EEECE1"/>
              </a:buClr>
            </a:pPr>
            <a:fld id="{3D6A56FA-C7AB-4B9C-80A5-CAB943996220}" type="slidenum">
              <a:rPr lang="en-US" altLang="en-US" sz="1300" smtClean="0">
                <a:solidFill>
                  <a:srgbClr val="000000"/>
                </a:solidFill>
                <a:ea typeface="ＭＳ Ｐゴシック" pitchFamily="-65" charset="-128"/>
              </a:rPr>
              <a:pPr eaLnBrk="1" hangingPunct="1">
                <a:buClr>
                  <a:srgbClr val="EEECE1"/>
                </a:buClr>
              </a:pPr>
              <a:t>10</a:t>
            </a:fld>
            <a:endParaRPr lang="en-US" altLang="en-US" sz="1300" smtClean="0">
              <a:solidFill>
                <a:srgbClr val="000000"/>
              </a:solidFill>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11</a:t>
            </a:fld>
            <a:endParaRPr lang="en-US"/>
          </a:p>
        </p:txBody>
      </p:sp>
    </p:spTree>
    <p:extLst>
      <p:ext uri="{BB962C8B-B14F-4D97-AF65-F5344CB8AC3E}">
        <p14:creationId xmlns:p14="http://schemas.microsoft.com/office/powerpoint/2010/main" val="260642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Offices</a:t>
            </a:r>
          </a:p>
          <a:p>
            <a:r>
              <a:rPr lang="en-US" dirty="0" smtClean="0"/>
              <a:t>Online scanners</a:t>
            </a:r>
          </a:p>
          <a:p>
            <a:r>
              <a:rPr lang="en-US" dirty="0" err="1" smtClean="0"/>
              <a:t>adsl</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15</a:t>
            </a:fld>
            <a:endParaRPr lang="en-US"/>
          </a:p>
        </p:txBody>
      </p:sp>
    </p:spTree>
    <p:extLst>
      <p:ext uri="{BB962C8B-B14F-4D97-AF65-F5344CB8AC3E}">
        <p14:creationId xmlns:p14="http://schemas.microsoft.com/office/powerpoint/2010/main" val="209255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16</a:t>
            </a:fld>
            <a:endParaRPr lang="en-US"/>
          </a:p>
        </p:txBody>
      </p:sp>
    </p:spTree>
    <p:extLst>
      <p:ext uri="{BB962C8B-B14F-4D97-AF65-F5344CB8AC3E}">
        <p14:creationId xmlns:p14="http://schemas.microsoft.com/office/powerpoint/2010/main" val="49237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Districts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17</a:t>
            </a:fld>
            <a:endParaRPr lang="en-US"/>
          </a:p>
        </p:txBody>
      </p:sp>
    </p:spTree>
    <p:extLst>
      <p:ext uri="{BB962C8B-B14F-4D97-AF65-F5344CB8AC3E}">
        <p14:creationId xmlns:p14="http://schemas.microsoft.com/office/powerpoint/2010/main" val="492371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 what is connected and what still need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19</a:t>
            </a:fld>
            <a:endParaRPr lang="en-US"/>
          </a:p>
        </p:txBody>
      </p:sp>
    </p:spTree>
    <p:extLst>
      <p:ext uri="{BB962C8B-B14F-4D97-AF65-F5344CB8AC3E}">
        <p14:creationId xmlns:p14="http://schemas.microsoft.com/office/powerpoint/2010/main" val="277142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Indicate what is connected and what still need </a:t>
            </a:r>
            <a:endParaRPr lang="en-US" dirty="0"/>
          </a:p>
        </p:txBody>
      </p:sp>
      <p:sp>
        <p:nvSpPr>
          <p:cNvPr id="4" name="Slide Number Placeholder 3"/>
          <p:cNvSpPr>
            <a:spLocks noGrp="1"/>
          </p:cNvSpPr>
          <p:nvPr>
            <p:ph type="sldNum" sz="quarter" idx="10"/>
          </p:nvPr>
        </p:nvSpPr>
        <p:spPr/>
        <p:txBody>
          <a:bodyPr/>
          <a:lstStyle/>
          <a:p>
            <a:fld id="{E25DFFE1-4D92-4605-8A76-C26FB09C9784}" type="slidenum">
              <a:rPr lang="en-US" smtClean="0"/>
              <a:pPr/>
              <a:t>20</a:t>
            </a:fld>
            <a:endParaRPr lang="en-US"/>
          </a:p>
        </p:txBody>
      </p:sp>
    </p:spTree>
    <p:extLst>
      <p:ext uri="{BB962C8B-B14F-4D97-AF65-F5344CB8AC3E}">
        <p14:creationId xmlns:p14="http://schemas.microsoft.com/office/powerpoint/2010/main" val="2771425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67E44-B790-4748-A85A-BD7FC580BF59}"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3215324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67E44-B790-4748-A85A-BD7FC580BF59}"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184777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67E44-B790-4748-A85A-BD7FC580BF59}"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3239174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19"/>
          <p:cNvSpPr>
            <a:spLocks noChangeShapeType="1"/>
          </p:cNvSpPr>
          <p:nvPr/>
        </p:nvSpPr>
        <p:spPr bwMode="auto">
          <a:xfrm>
            <a:off x="228600" y="457200"/>
            <a:ext cx="8682038" cy="0"/>
          </a:xfrm>
          <a:prstGeom prst="line">
            <a:avLst/>
          </a:prstGeom>
          <a:noFill/>
          <a:ln w="28575">
            <a:solidFill>
              <a:srgbClr val="7D0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 name="Rectangle 2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10" r:id="rId4" imgW="0" imgH="0" progId="TCLayout.ActiveDocument">
                  <p:embed/>
                </p:oleObj>
              </mc:Choice>
              <mc:Fallback>
                <p:oleObj r:id="rId4" imgW="0" imgH="0" progId="TCLayout.ActiveDocument">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9" descr="home affairs"/>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16800" y="0"/>
            <a:ext cx="1087438"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1"/>
          <p:cNvSpPr txBox="1">
            <a:spLocks noChangeArrowheads="1"/>
          </p:cNvSpPr>
          <p:nvPr userDrawn="1"/>
        </p:nvSpPr>
        <p:spPr bwMode="auto">
          <a:xfrm>
            <a:off x="7943850" y="6400800"/>
            <a:ext cx="1085850" cy="334963"/>
          </a:xfrm>
          <a:prstGeom prst="rect">
            <a:avLst/>
          </a:prstGeom>
          <a:noFill/>
          <a:ln>
            <a:noFill/>
          </a:ln>
          <a:extLst/>
        </p:spPr>
        <p:txBody>
          <a:bodyPr lIns="72000" tIns="72000" rIns="72000" bIns="72000">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eaLnBrk="1" hangingPunct="1">
              <a:defRPr/>
            </a:pPr>
            <a:fld id="{27E2E1E5-C387-444E-A12E-763A1376115E}" type="slidenum">
              <a:rPr lang="en-GB" smtClean="0"/>
              <a:pPr eaLnBrk="1" hangingPunct="1">
                <a:defRPr/>
              </a:pPr>
              <a:t>‹#›</a:t>
            </a:fld>
            <a:endParaRPr lang="en-GB" dirty="0" smtClean="0"/>
          </a:p>
        </p:txBody>
      </p:sp>
    </p:spTree>
    <p:extLst>
      <p:ext uri="{BB962C8B-B14F-4D97-AF65-F5344CB8AC3E}">
        <p14:creationId xmlns:p14="http://schemas.microsoft.com/office/powerpoint/2010/main" val="2820899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67E44-B790-4748-A85A-BD7FC580BF59}"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113976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67E44-B790-4748-A85A-BD7FC580BF59}" type="datetimeFigureOut">
              <a:rPr lang="en-US" smtClean="0"/>
              <a:pPr/>
              <a:t>8/14/2017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12745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67E44-B790-4748-A85A-BD7FC580BF59}"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161044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67E44-B790-4748-A85A-BD7FC580BF59}" type="datetimeFigureOut">
              <a:rPr lang="en-US" smtClean="0"/>
              <a:pPr/>
              <a:t>8/14/2017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419406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67E44-B790-4748-A85A-BD7FC580BF59}" type="datetimeFigureOut">
              <a:rPr lang="en-US" smtClean="0"/>
              <a:pPr/>
              <a:t>8/14/2017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114893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67E44-B790-4748-A85A-BD7FC580BF59}" type="datetimeFigureOut">
              <a:rPr lang="en-US" smtClean="0"/>
              <a:pPr/>
              <a:t>8/14/2017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284253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67E44-B790-4748-A85A-BD7FC580BF59}"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219753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67E44-B790-4748-A85A-BD7FC580BF59}" type="datetimeFigureOut">
              <a:rPr lang="en-US" smtClean="0"/>
              <a:pPr/>
              <a:t>8/14/2017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38E8B7-8BD9-9F48-9FB6-4E0DFEDB8449}" type="slidenum">
              <a:rPr lang="en-US" smtClean="0"/>
              <a:pPr/>
              <a:t>‹#›</a:t>
            </a:fld>
            <a:endParaRPr lang="en-US"/>
          </a:p>
        </p:txBody>
      </p:sp>
    </p:spTree>
    <p:extLst>
      <p:ext uri="{BB962C8B-B14F-4D97-AF65-F5344CB8AC3E}">
        <p14:creationId xmlns:p14="http://schemas.microsoft.com/office/powerpoint/2010/main" val="3498472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67E44-B790-4748-A85A-BD7FC580BF59}" type="datetimeFigureOut">
              <a:rPr lang="en-US" smtClean="0"/>
              <a:pPr/>
              <a:t>8/14/2017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8E8B7-8BD9-9F48-9FB6-4E0DFEDB8449}" type="slidenum">
              <a:rPr lang="en-US" smtClean="0"/>
              <a:pPr/>
              <a:t>‹#›</a:t>
            </a:fld>
            <a:endParaRPr lang="en-US"/>
          </a:p>
        </p:txBody>
      </p:sp>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2656"/>
            <a:ext cx="405606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97049" y="4901684"/>
            <a:ext cx="5953125" cy="954107"/>
          </a:xfrm>
          <a:prstGeom prst="rect">
            <a:avLst/>
          </a:prstGeom>
        </p:spPr>
        <p:txBody>
          <a:bodyPr wrap="square">
            <a:spAutoFit/>
          </a:bodyPr>
          <a:lstStyle/>
          <a:p>
            <a:pPr algn="ctr"/>
            <a:endParaRPr lang="en-US" altLang="en-US" sz="2800" b="1" dirty="0" smtClean="0">
              <a:cs typeface="Arial" charset="0"/>
            </a:endParaRPr>
          </a:p>
          <a:p>
            <a:pPr algn="ctr"/>
            <a:r>
              <a:rPr lang="en-US" altLang="en-US" sz="2800" b="1" dirty="0" smtClean="0">
                <a:cs typeface="Arial" charset="0"/>
              </a:rPr>
              <a:t>Date</a:t>
            </a:r>
            <a:r>
              <a:rPr lang="en-US" altLang="en-US" sz="2800" b="1" dirty="0">
                <a:cs typeface="Arial" charset="0"/>
              </a:rPr>
              <a:t>:   </a:t>
            </a:r>
            <a:r>
              <a:rPr lang="en-US" altLang="en-US" sz="2800" b="1" dirty="0" smtClean="0">
                <a:cs typeface="Arial" charset="0"/>
              </a:rPr>
              <a:t>22 AUGUST 2017</a:t>
            </a:r>
            <a:endParaRPr lang="en-GB" altLang="en-US" sz="2800" b="1" dirty="0">
              <a:cs typeface="Arial" charset="0"/>
            </a:endParaRPr>
          </a:p>
        </p:txBody>
      </p:sp>
      <p:sp>
        <p:nvSpPr>
          <p:cNvPr id="7" name="Rectangle 2"/>
          <p:cNvSpPr>
            <a:spLocks noChangeArrowheads="1"/>
          </p:cNvSpPr>
          <p:nvPr/>
        </p:nvSpPr>
        <p:spPr bwMode="auto">
          <a:xfrm>
            <a:off x="337457" y="1877938"/>
            <a:ext cx="797922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smtClean="0"/>
              <a:t>STATUS OF KWAZULU NATAL PROVINCE </a:t>
            </a:r>
          </a:p>
          <a:p>
            <a:pPr algn="ctr"/>
            <a:r>
              <a:rPr lang="en-US" sz="2800" b="1" dirty="0" smtClean="0"/>
              <a:t>TO </a:t>
            </a:r>
          </a:p>
          <a:p>
            <a:pPr algn="ctr"/>
            <a:r>
              <a:rPr lang="en-US" sz="2800" b="1" dirty="0" smtClean="0"/>
              <a:t>PORTFOLIO COMMITTEE ON HOME AFFAIRS</a:t>
            </a:r>
          </a:p>
          <a:p>
            <a:pPr algn="ctr"/>
            <a:endParaRPr lang="en-US" sz="2800" b="1" dirty="0" smtClean="0"/>
          </a:p>
          <a:p>
            <a:pPr algn="ctr"/>
            <a:endParaRPr lang="en-US" sz="2800" b="1" dirty="0" smtClean="0"/>
          </a:p>
          <a:p>
            <a:pPr algn="ctr"/>
            <a:r>
              <a:rPr lang="en-US" sz="2800" b="1" dirty="0" smtClean="0"/>
              <a:t>PRESENTED </a:t>
            </a:r>
            <a:r>
              <a:rPr lang="en-US" sz="2800" b="1" dirty="0"/>
              <a:t>BY: </a:t>
            </a:r>
            <a:r>
              <a:rPr lang="en-US" sz="2800" b="1" dirty="0" smtClean="0"/>
              <a:t>MR CZ MNCWABE</a:t>
            </a:r>
          </a:p>
          <a:p>
            <a:pPr algn="ctr"/>
            <a:r>
              <a:rPr lang="en-US" sz="2800" b="1" dirty="0" smtClean="0"/>
              <a:t>PROVINCIAL MANAGER: KWAZULU-NATAL</a:t>
            </a:r>
          </a:p>
        </p:txBody>
      </p:sp>
    </p:spTree>
    <p:extLst>
      <p:ext uri="{BB962C8B-B14F-4D97-AF65-F5344CB8AC3E}">
        <p14:creationId xmlns:p14="http://schemas.microsoft.com/office/powerpoint/2010/main" val="3011743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ounded Rectangle 1"/>
          <p:cNvSpPr>
            <a:spLocks noChangeArrowheads="1"/>
          </p:cNvSpPr>
          <p:nvPr/>
        </p:nvSpPr>
        <p:spPr bwMode="auto">
          <a:xfrm>
            <a:off x="2899569" y="609600"/>
            <a:ext cx="3194050" cy="773809"/>
          </a:xfrm>
          <a:prstGeom prst="roundRect">
            <a:avLst>
              <a:gd name="adj" fmla="val 16667"/>
            </a:avLst>
          </a:prstGeom>
          <a:solidFill>
            <a:srgbClr val="FFC000"/>
          </a:solidFill>
          <a:ln w="12700" algn="ctr">
            <a:solidFill>
              <a:schemeClr val="tx1"/>
            </a:solidFill>
            <a:round/>
            <a:headEnd/>
            <a:tailEnd/>
          </a:ln>
        </p:spPr>
        <p:txBody>
          <a:bodyPr lIns="72000" tIns="72000" rIns="72000" bIns="72000">
            <a:spAutoFit/>
          </a:bodyPr>
          <a:lstStyle/>
          <a:p>
            <a:pPr algn="ctr"/>
            <a:r>
              <a:rPr lang="en-US" sz="1800" dirty="0"/>
              <a:t>Provincial Manager:          </a:t>
            </a:r>
            <a:endParaRPr lang="en-US" sz="1800" dirty="0" smtClean="0"/>
          </a:p>
          <a:p>
            <a:pPr algn="ctr"/>
            <a:r>
              <a:rPr lang="en-US" sz="1800" dirty="0" smtClean="0"/>
              <a:t> </a:t>
            </a:r>
            <a:r>
              <a:rPr lang="en-US" sz="1800" dirty="0" err="1"/>
              <a:t>Mr</a:t>
            </a:r>
            <a:r>
              <a:rPr lang="en-US" sz="1800" dirty="0"/>
              <a:t> CZ </a:t>
            </a:r>
            <a:r>
              <a:rPr lang="en-US" sz="1800" dirty="0" err="1"/>
              <a:t>Mncwabe</a:t>
            </a:r>
            <a:endParaRPr lang="en-US" sz="1800" dirty="0"/>
          </a:p>
        </p:txBody>
      </p:sp>
      <p:cxnSp>
        <p:nvCxnSpPr>
          <p:cNvPr id="58371" name="Straight Connector 15"/>
          <p:cNvCxnSpPr>
            <a:cxnSpLocks noChangeShapeType="1"/>
            <a:stCxn id="58370" idx="2"/>
          </p:cNvCxnSpPr>
          <p:nvPr/>
        </p:nvCxnSpPr>
        <p:spPr bwMode="auto">
          <a:xfrm>
            <a:off x="4496594" y="1383409"/>
            <a:ext cx="0" cy="406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8372" name="Rounded Rectangle 1"/>
          <p:cNvSpPr>
            <a:spLocks noChangeArrowheads="1"/>
          </p:cNvSpPr>
          <p:nvPr/>
        </p:nvSpPr>
        <p:spPr bwMode="auto">
          <a:xfrm>
            <a:off x="981075" y="1676399"/>
            <a:ext cx="2466974" cy="773809"/>
          </a:xfrm>
          <a:prstGeom prst="roundRect">
            <a:avLst>
              <a:gd name="adj" fmla="val 16667"/>
            </a:avLst>
          </a:prstGeom>
          <a:solidFill>
            <a:srgbClr val="FFFF00"/>
          </a:solidFill>
          <a:ln w="12700" algn="ctr">
            <a:solidFill>
              <a:schemeClr val="tx1"/>
            </a:solidFill>
            <a:round/>
            <a:headEnd/>
            <a:tailEnd/>
          </a:ln>
        </p:spPr>
        <p:txBody>
          <a:bodyPr wrap="square" lIns="72000" tIns="72000" rIns="72000" bIns="72000">
            <a:spAutoFit/>
          </a:bodyPr>
          <a:lstStyle/>
          <a:p>
            <a:r>
              <a:rPr lang="en-US" dirty="0"/>
              <a:t>Director: Finance &amp; Support: </a:t>
            </a:r>
            <a:r>
              <a:rPr lang="en-US" dirty="0" err="1"/>
              <a:t>Mr</a:t>
            </a:r>
            <a:r>
              <a:rPr lang="en-US" dirty="0"/>
              <a:t> N </a:t>
            </a:r>
            <a:r>
              <a:rPr lang="en-US" dirty="0" smtClean="0"/>
              <a:t>Singh</a:t>
            </a:r>
            <a:endParaRPr lang="en-US" dirty="0"/>
          </a:p>
        </p:txBody>
      </p:sp>
      <p:sp>
        <p:nvSpPr>
          <p:cNvPr id="58373" name="Rounded Rectangle 2"/>
          <p:cNvSpPr>
            <a:spLocks noChangeArrowheads="1"/>
          </p:cNvSpPr>
          <p:nvPr/>
        </p:nvSpPr>
        <p:spPr bwMode="auto">
          <a:xfrm>
            <a:off x="5730875" y="1375141"/>
            <a:ext cx="3125787" cy="1386743"/>
          </a:xfrm>
          <a:prstGeom prst="roundRect">
            <a:avLst>
              <a:gd name="adj" fmla="val 16667"/>
            </a:avLst>
          </a:prstGeom>
          <a:solidFill>
            <a:srgbClr val="FFFF00"/>
          </a:solidFill>
          <a:ln w="12700" algn="ctr">
            <a:solidFill>
              <a:schemeClr val="tx1"/>
            </a:solidFill>
            <a:round/>
            <a:headEnd/>
            <a:tailEnd/>
          </a:ln>
        </p:spPr>
        <p:txBody>
          <a:bodyPr wrap="square" lIns="72000" tIns="72000" rIns="72000" bIns="72000">
            <a:spAutoFit/>
          </a:bodyPr>
          <a:lstStyle/>
          <a:p>
            <a:r>
              <a:rPr lang="en-US"/>
              <a:t>Provincial Coordination, Mr M Modiba, Counter Corruption &amp; Security &amp; Vetting: Mr S Chamane &amp; Mr B Mthembu</a:t>
            </a:r>
          </a:p>
        </p:txBody>
      </p:sp>
      <p:sp>
        <p:nvSpPr>
          <p:cNvPr id="4" name="Rounded Rectangle 3"/>
          <p:cNvSpPr/>
          <p:nvPr/>
        </p:nvSpPr>
        <p:spPr bwMode="auto">
          <a:xfrm>
            <a:off x="223838" y="2998788"/>
            <a:ext cx="1616075" cy="1385887"/>
          </a:xfrm>
          <a:prstGeom prst="roundRect">
            <a:avLst/>
          </a:prstGeom>
          <a:solidFill>
            <a:srgbClr val="CCFF99"/>
          </a:solidFill>
          <a:ln w="12700" cap="flat" cmpd="sng" algn="ctr">
            <a:solidFill>
              <a:schemeClr val="tx1"/>
            </a:solidFill>
            <a:prstDash val="solid"/>
            <a:round/>
            <a:headEnd type="none" w="med" len="med"/>
            <a:tailEnd type="none" w="med" len="med"/>
          </a:ln>
          <a:effectLst/>
        </p:spPr>
        <p:txBody>
          <a:bodyPr lIns="72000" tIns="72000" rIns="72000" bIns="72000">
            <a:spAutoFit/>
          </a:bodyPr>
          <a:lstStyle/>
          <a:p>
            <a:pPr>
              <a:lnSpc>
                <a:spcPct val="100000"/>
              </a:lnSpc>
              <a:spcBef>
                <a:spcPct val="0"/>
              </a:spcBef>
              <a:buClrTx/>
              <a:defRPr/>
            </a:pPr>
            <a:r>
              <a:rPr lang="en-ZA" sz="1200" kern="0" dirty="0" err="1">
                <a:solidFill>
                  <a:srgbClr val="000000"/>
                </a:solidFill>
              </a:rPr>
              <a:t>Ethekwini</a:t>
            </a:r>
            <a:r>
              <a:rPr lang="en-ZA" sz="1200" kern="0" dirty="0">
                <a:solidFill>
                  <a:srgbClr val="000000"/>
                </a:solidFill>
              </a:rPr>
              <a:t> Metro &amp; </a:t>
            </a:r>
            <a:r>
              <a:rPr lang="en-ZA" sz="1200" kern="0" dirty="0" err="1">
                <a:solidFill>
                  <a:srgbClr val="000000"/>
                </a:solidFill>
              </a:rPr>
              <a:t>Ugu</a:t>
            </a:r>
            <a:r>
              <a:rPr lang="en-ZA" sz="1200" kern="0" dirty="0">
                <a:solidFill>
                  <a:srgbClr val="000000"/>
                </a:solidFill>
              </a:rPr>
              <a:t> District</a:t>
            </a:r>
          </a:p>
          <a:p>
            <a:pPr>
              <a:lnSpc>
                <a:spcPct val="100000"/>
              </a:lnSpc>
              <a:spcBef>
                <a:spcPct val="0"/>
              </a:spcBef>
              <a:buClrTx/>
              <a:defRPr/>
            </a:pPr>
            <a:endParaRPr lang="en-ZA" sz="1200" kern="0" dirty="0">
              <a:solidFill>
                <a:srgbClr val="000000"/>
              </a:solidFill>
            </a:endParaRPr>
          </a:p>
          <a:p>
            <a:pPr>
              <a:lnSpc>
                <a:spcPct val="100000"/>
              </a:lnSpc>
              <a:spcBef>
                <a:spcPct val="0"/>
              </a:spcBef>
              <a:buClrTx/>
              <a:defRPr/>
            </a:pPr>
            <a:r>
              <a:rPr lang="en-ZA" sz="1200" kern="0" dirty="0">
                <a:solidFill>
                  <a:srgbClr val="000000"/>
                </a:solidFill>
              </a:rPr>
              <a:t>District Manager:</a:t>
            </a:r>
          </a:p>
          <a:p>
            <a:pPr>
              <a:lnSpc>
                <a:spcPct val="100000"/>
              </a:lnSpc>
              <a:spcBef>
                <a:spcPct val="0"/>
              </a:spcBef>
              <a:buClrTx/>
              <a:defRPr/>
            </a:pPr>
            <a:r>
              <a:rPr lang="en-ZA" sz="1200" kern="0" dirty="0">
                <a:solidFill>
                  <a:srgbClr val="000000"/>
                </a:solidFill>
              </a:rPr>
              <a:t>Operations</a:t>
            </a:r>
          </a:p>
          <a:p>
            <a:pPr>
              <a:lnSpc>
                <a:spcPct val="100000"/>
              </a:lnSpc>
              <a:spcBef>
                <a:spcPct val="0"/>
              </a:spcBef>
              <a:buClrTx/>
              <a:defRPr/>
            </a:pPr>
            <a:r>
              <a:rPr lang="en-ZA" sz="1200" kern="0" dirty="0" err="1">
                <a:solidFill>
                  <a:srgbClr val="000000"/>
                </a:solidFill>
              </a:rPr>
              <a:t>Ms.</a:t>
            </a:r>
            <a:r>
              <a:rPr lang="en-ZA" sz="1200" kern="0" dirty="0">
                <a:solidFill>
                  <a:srgbClr val="000000"/>
                </a:solidFill>
              </a:rPr>
              <a:t> HT Smith</a:t>
            </a:r>
            <a:endParaRPr lang="en-GB" sz="1200" kern="0" dirty="0">
              <a:solidFill>
                <a:srgbClr val="000000"/>
              </a:solidFill>
            </a:endParaRPr>
          </a:p>
        </p:txBody>
      </p:sp>
      <p:sp>
        <p:nvSpPr>
          <p:cNvPr id="58375" name="Rounded Rectangle 4"/>
          <p:cNvSpPr>
            <a:spLocks noChangeArrowheads="1"/>
          </p:cNvSpPr>
          <p:nvPr/>
        </p:nvSpPr>
        <p:spPr bwMode="auto">
          <a:xfrm>
            <a:off x="2136775" y="2998788"/>
            <a:ext cx="1712913" cy="1385887"/>
          </a:xfrm>
          <a:prstGeom prst="roundRect">
            <a:avLst>
              <a:gd name="adj" fmla="val 16667"/>
            </a:avLst>
          </a:prstGeom>
          <a:solidFill>
            <a:srgbClr val="CCFF99"/>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a:t>King Cetshwayo &amp; Ilembe:</a:t>
            </a:r>
          </a:p>
          <a:p>
            <a:pPr>
              <a:lnSpc>
                <a:spcPct val="100000"/>
              </a:lnSpc>
              <a:spcBef>
                <a:spcPct val="0"/>
              </a:spcBef>
              <a:buClrTx/>
            </a:pPr>
            <a:endParaRPr lang="en-ZA" sz="1200"/>
          </a:p>
          <a:p>
            <a:pPr>
              <a:lnSpc>
                <a:spcPct val="100000"/>
              </a:lnSpc>
              <a:spcBef>
                <a:spcPct val="0"/>
              </a:spcBef>
              <a:buClrTx/>
            </a:pPr>
            <a:r>
              <a:rPr lang="en-ZA" sz="1200"/>
              <a:t>District Manager: </a:t>
            </a:r>
          </a:p>
          <a:p>
            <a:pPr>
              <a:lnSpc>
                <a:spcPct val="100000"/>
              </a:lnSpc>
              <a:spcBef>
                <a:spcPct val="0"/>
              </a:spcBef>
              <a:buClrTx/>
            </a:pPr>
            <a:r>
              <a:rPr lang="en-ZA" sz="1200"/>
              <a:t>Operations</a:t>
            </a:r>
          </a:p>
          <a:p>
            <a:pPr>
              <a:lnSpc>
                <a:spcPct val="100000"/>
              </a:lnSpc>
              <a:spcBef>
                <a:spcPct val="0"/>
              </a:spcBef>
              <a:buClrTx/>
            </a:pPr>
            <a:r>
              <a:rPr lang="en-ZA" sz="1200"/>
              <a:t>Mr. SCL Dlamini</a:t>
            </a:r>
            <a:endParaRPr lang="en-GB" sz="1200"/>
          </a:p>
        </p:txBody>
      </p:sp>
      <p:sp>
        <p:nvSpPr>
          <p:cNvPr id="58376" name="Rounded Rectangle 5"/>
          <p:cNvSpPr>
            <a:spLocks noChangeArrowheads="1"/>
          </p:cNvSpPr>
          <p:nvPr/>
        </p:nvSpPr>
        <p:spPr bwMode="auto">
          <a:xfrm>
            <a:off x="4071938" y="2998788"/>
            <a:ext cx="1658937" cy="1385887"/>
          </a:xfrm>
          <a:prstGeom prst="roundRect">
            <a:avLst>
              <a:gd name="adj" fmla="val 16667"/>
            </a:avLst>
          </a:prstGeom>
          <a:solidFill>
            <a:srgbClr val="CCFF99"/>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dirty="0"/>
              <a:t>Amajuba, </a:t>
            </a:r>
            <a:r>
              <a:rPr lang="en-ZA" sz="1200" dirty="0" err="1"/>
              <a:t>Uthukela</a:t>
            </a:r>
            <a:r>
              <a:rPr lang="en-ZA" sz="1200" dirty="0"/>
              <a:t> &amp; </a:t>
            </a:r>
            <a:r>
              <a:rPr lang="en-ZA" sz="1200" dirty="0" err="1"/>
              <a:t>Umzinyathi</a:t>
            </a:r>
            <a:r>
              <a:rPr lang="en-ZA" sz="1200" dirty="0"/>
              <a:t> District</a:t>
            </a:r>
          </a:p>
          <a:p>
            <a:pPr>
              <a:lnSpc>
                <a:spcPct val="100000"/>
              </a:lnSpc>
              <a:spcBef>
                <a:spcPct val="0"/>
              </a:spcBef>
              <a:buClrTx/>
            </a:pPr>
            <a:endParaRPr lang="en-ZA" sz="1200" dirty="0" smtClean="0"/>
          </a:p>
          <a:p>
            <a:pPr>
              <a:lnSpc>
                <a:spcPct val="100000"/>
              </a:lnSpc>
              <a:spcBef>
                <a:spcPct val="0"/>
              </a:spcBef>
              <a:buClrTx/>
            </a:pPr>
            <a:r>
              <a:rPr lang="en-ZA" sz="1200" dirty="0" smtClean="0"/>
              <a:t>District </a:t>
            </a:r>
            <a:r>
              <a:rPr lang="en-ZA" sz="1200" dirty="0"/>
              <a:t>Manager:</a:t>
            </a:r>
          </a:p>
          <a:p>
            <a:pPr>
              <a:lnSpc>
                <a:spcPct val="100000"/>
              </a:lnSpc>
              <a:spcBef>
                <a:spcPct val="0"/>
              </a:spcBef>
              <a:buClrTx/>
            </a:pPr>
            <a:r>
              <a:rPr lang="en-ZA" sz="1200" dirty="0"/>
              <a:t>Operations</a:t>
            </a:r>
          </a:p>
          <a:p>
            <a:pPr>
              <a:lnSpc>
                <a:spcPct val="100000"/>
              </a:lnSpc>
              <a:spcBef>
                <a:spcPct val="0"/>
              </a:spcBef>
              <a:buClrTx/>
            </a:pPr>
            <a:r>
              <a:rPr lang="en-ZA" sz="1200" dirty="0"/>
              <a:t>Ms NNS </a:t>
            </a:r>
            <a:r>
              <a:rPr lang="en-ZA" sz="1200" dirty="0" err="1"/>
              <a:t>Khuzwayo</a:t>
            </a:r>
            <a:endParaRPr lang="en-GB" sz="1200" dirty="0"/>
          </a:p>
        </p:txBody>
      </p:sp>
      <p:sp>
        <p:nvSpPr>
          <p:cNvPr id="58377" name="Rounded Rectangle 6"/>
          <p:cNvSpPr>
            <a:spLocks noChangeArrowheads="1"/>
          </p:cNvSpPr>
          <p:nvPr/>
        </p:nvSpPr>
        <p:spPr bwMode="auto">
          <a:xfrm>
            <a:off x="5868988" y="2998788"/>
            <a:ext cx="1604962" cy="1385887"/>
          </a:xfrm>
          <a:prstGeom prst="roundRect">
            <a:avLst>
              <a:gd name="adj" fmla="val 16667"/>
            </a:avLst>
          </a:prstGeom>
          <a:solidFill>
            <a:srgbClr val="CCFF99"/>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a:t>Umgungundlovu &amp; Harry Gwala</a:t>
            </a:r>
          </a:p>
          <a:p>
            <a:pPr>
              <a:lnSpc>
                <a:spcPct val="100000"/>
              </a:lnSpc>
              <a:spcBef>
                <a:spcPct val="0"/>
              </a:spcBef>
              <a:buClrTx/>
            </a:pPr>
            <a:endParaRPr lang="en-ZA" sz="1200"/>
          </a:p>
          <a:p>
            <a:pPr>
              <a:lnSpc>
                <a:spcPct val="100000"/>
              </a:lnSpc>
              <a:spcBef>
                <a:spcPct val="0"/>
              </a:spcBef>
              <a:buClrTx/>
            </a:pPr>
            <a:r>
              <a:rPr lang="en-ZA" sz="1200"/>
              <a:t> District Manager:</a:t>
            </a:r>
          </a:p>
          <a:p>
            <a:pPr>
              <a:lnSpc>
                <a:spcPct val="100000"/>
              </a:lnSpc>
              <a:spcBef>
                <a:spcPct val="0"/>
              </a:spcBef>
              <a:buClrTx/>
            </a:pPr>
            <a:r>
              <a:rPr lang="en-ZA" sz="1200"/>
              <a:t>Operations</a:t>
            </a:r>
          </a:p>
          <a:p>
            <a:pPr>
              <a:lnSpc>
                <a:spcPct val="100000"/>
              </a:lnSpc>
              <a:spcBef>
                <a:spcPct val="0"/>
              </a:spcBef>
              <a:buClrTx/>
            </a:pPr>
            <a:r>
              <a:rPr lang="en-GB" sz="1200"/>
              <a:t>Mr TW Dlamini</a:t>
            </a:r>
          </a:p>
        </p:txBody>
      </p:sp>
      <p:sp>
        <p:nvSpPr>
          <p:cNvPr id="58378" name="Rounded Rectangle 7"/>
          <p:cNvSpPr>
            <a:spLocks noChangeArrowheads="1"/>
          </p:cNvSpPr>
          <p:nvPr/>
        </p:nvSpPr>
        <p:spPr bwMode="auto">
          <a:xfrm>
            <a:off x="7559675" y="2998788"/>
            <a:ext cx="1552575" cy="1386743"/>
          </a:xfrm>
          <a:prstGeom prst="roundRect">
            <a:avLst>
              <a:gd name="adj" fmla="val 16667"/>
            </a:avLst>
          </a:prstGeom>
          <a:solidFill>
            <a:srgbClr val="CCFF99"/>
          </a:solidFill>
          <a:ln w="12700" algn="ctr">
            <a:solidFill>
              <a:schemeClr val="tx1"/>
            </a:solidFill>
            <a:round/>
            <a:headEnd/>
            <a:tailEnd/>
          </a:ln>
        </p:spPr>
        <p:txBody>
          <a:bodyPr lIns="72000" tIns="72000" rIns="72000" bIns="72000">
            <a:spAutoFit/>
          </a:bodyPr>
          <a:lstStyle/>
          <a:p>
            <a:pPr>
              <a:buClrTx/>
            </a:pPr>
            <a:r>
              <a:rPr lang="en-ZA" sz="1200" dirty="0"/>
              <a:t>Zululand &amp; </a:t>
            </a:r>
            <a:r>
              <a:rPr lang="en-ZA" sz="1200" dirty="0" err="1"/>
              <a:t>Umkhanyakude</a:t>
            </a:r>
            <a:r>
              <a:rPr lang="en-ZA" sz="1200" dirty="0"/>
              <a:t> </a:t>
            </a:r>
            <a:endParaRPr lang="en-ZA" sz="1200" dirty="0" smtClean="0"/>
          </a:p>
          <a:p>
            <a:pPr>
              <a:buClrTx/>
            </a:pPr>
            <a:endParaRPr lang="en-ZA" sz="1200" dirty="0"/>
          </a:p>
          <a:p>
            <a:pPr>
              <a:buClrTx/>
            </a:pPr>
            <a:r>
              <a:rPr lang="en-ZA" sz="1200" dirty="0" smtClean="0"/>
              <a:t>District </a:t>
            </a:r>
            <a:r>
              <a:rPr lang="en-ZA" sz="1200" dirty="0"/>
              <a:t>Manager: </a:t>
            </a:r>
          </a:p>
          <a:p>
            <a:pPr>
              <a:buClrTx/>
            </a:pPr>
            <a:r>
              <a:rPr lang="en-ZA" sz="1200" dirty="0"/>
              <a:t>Operations</a:t>
            </a:r>
          </a:p>
          <a:p>
            <a:pPr>
              <a:buClrTx/>
            </a:pPr>
            <a:r>
              <a:rPr lang="en-ZA" sz="1200" dirty="0"/>
              <a:t>Ms NE </a:t>
            </a:r>
            <a:r>
              <a:rPr lang="en-ZA" sz="1200" dirty="0" err="1"/>
              <a:t>Shandu</a:t>
            </a:r>
            <a:endParaRPr lang="en-GB" sz="1200" dirty="0"/>
          </a:p>
        </p:txBody>
      </p:sp>
      <p:sp>
        <p:nvSpPr>
          <p:cNvPr id="58379" name="Rounded Rectangle 8"/>
          <p:cNvSpPr>
            <a:spLocks noChangeArrowheads="1"/>
          </p:cNvSpPr>
          <p:nvPr/>
        </p:nvSpPr>
        <p:spPr bwMode="auto">
          <a:xfrm>
            <a:off x="173038" y="4576763"/>
            <a:ext cx="1616075" cy="1385887"/>
          </a:xfrm>
          <a:prstGeom prst="roundRect">
            <a:avLst>
              <a:gd name="adj" fmla="val 16667"/>
            </a:avLst>
          </a:prstGeom>
          <a:solidFill>
            <a:srgbClr val="00B0F0"/>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dirty="0"/>
              <a:t>Front Office Managers:</a:t>
            </a:r>
          </a:p>
          <a:p>
            <a:pPr>
              <a:lnSpc>
                <a:spcPct val="100000"/>
              </a:lnSpc>
              <a:spcBef>
                <a:spcPct val="0"/>
              </a:spcBef>
              <a:buClrTx/>
            </a:pPr>
            <a:endParaRPr lang="en-ZA" sz="1200" dirty="0"/>
          </a:p>
          <a:p>
            <a:pPr>
              <a:lnSpc>
                <a:spcPct val="100000"/>
              </a:lnSpc>
              <a:spcBef>
                <a:spcPct val="0"/>
              </a:spcBef>
              <a:buClrTx/>
            </a:pPr>
            <a:r>
              <a:rPr lang="en-ZA" sz="1200" dirty="0" smtClean="0"/>
              <a:t>14 </a:t>
            </a:r>
            <a:r>
              <a:rPr lang="en-ZA" sz="1200" dirty="0"/>
              <a:t>Front Offices</a:t>
            </a:r>
          </a:p>
          <a:p>
            <a:pPr>
              <a:lnSpc>
                <a:spcPct val="100000"/>
              </a:lnSpc>
              <a:spcBef>
                <a:spcPct val="0"/>
              </a:spcBef>
              <a:buClrTx/>
            </a:pPr>
            <a:r>
              <a:rPr lang="en-ZA" sz="1200" dirty="0"/>
              <a:t>11 Health Facilities</a:t>
            </a:r>
          </a:p>
          <a:p>
            <a:pPr>
              <a:lnSpc>
                <a:spcPct val="100000"/>
              </a:lnSpc>
              <a:spcBef>
                <a:spcPct val="0"/>
              </a:spcBef>
              <a:buClrTx/>
            </a:pPr>
            <a:r>
              <a:rPr lang="en-ZA" sz="1200" dirty="0"/>
              <a:t>2 Mobile Offices</a:t>
            </a:r>
            <a:endParaRPr lang="en-GB" sz="1200" dirty="0"/>
          </a:p>
        </p:txBody>
      </p:sp>
      <p:sp>
        <p:nvSpPr>
          <p:cNvPr id="58380" name="Rounded Rectangle 9"/>
          <p:cNvSpPr>
            <a:spLocks noChangeArrowheads="1"/>
          </p:cNvSpPr>
          <p:nvPr/>
        </p:nvSpPr>
        <p:spPr bwMode="auto">
          <a:xfrm>
            <a:off x="2136775" y="4576763"/>
            <a:ext cx="1631950" cy="1385887"/>
          </a:xfrm>
          <a:prstGeom prst="roundRect">
            <a:avLst>
              <a:gd name="adj" fmla="val 16667"/>
            </a:avLst>
          </a:prstGeom>
          <a:solidFill>
            <a:srgbClr val="00B0F0"/>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dirty="0"/>
              <a:t>Front Office Managers</a:t>
            </a:r>
          </a:p>
          <a:p>
            <a:pPr>
              <a:lnSpc>
                <a:spcPct val="100000"/>
              </a:lnSpc>
              <a:spcBef>
                <a:spcPct val="0"/>
              </a:spcBef>
              <a:buClrTx/>
            </a:pPr>
            <a:r>
              <a:rPr lang="en-ZA" sz="1200" dirty="0"/>
              <a:t>  </a:t>
            </a:r>
          </a:p>
          <a:p>
            <a:pPr>
              <a:lnSpc>
                <a:spcPct val="100000"/>
              </a:lnSpc>
              <a:spcBef>
                <a:spcPct val="0"/>
              </a:spcBef>
              <a:buClrTx/>
            </a:pPr>
            <a:r>
              <a:rPr lang="en-ZA" sz="1200" dirty="0" smtClean="0"/>
              <a:t>14 </a:t>
            </a:r>
            <a:r>
              <a:rPr lang="en-ZA" sz="1200" dirty="0"/>
              <a:t>Front Offices</a:t>
            </a:r>
          </a:p>
          <a:p>
            <a:pPr>
              <a:lnSpc>
                <a:spcPct val="100000"/>
              </a:lnSpc>
              <a:spcBef>
                <a:spcPct val="0"/>
              </a:spcBef>
              <a:buClrTx/>
            </a:pPr>
            <a:r>
              <a:rPr lang="en-ZA" sz="1200" dirty="0"/>
              <a:t>6 Health Facilities</a:t>
            </a:r>
          </a:p>
          <a:p>
            <a:pPr>
              <a:lnSpc>
                <a:spcPct val="100000"/>
              </a:lnSpc>
              <a:spcBef>
                <a:spcPct val="0"/>
              </a:spcBef>
              <a:buClrTx/>
            </a:pPr>
            <a:r>
              <a:rPr lang="en-ZA" sz="1200" dirty="0"/>
              <a:t>3 Mobile Offices</a:t>
            </a:r>
            <a:endParaRPr lang="en-GB" sz="1200" dirty="0"/>
          </a:p>
        </p:txBody>
      </p:sp>
      <p:sp>
        <p:nvSpPr>
          <p:cNvPr id="58381" name="Rounded Rectangle 10"/>
          <p:cNvSpPr>
            <a:spLocks noChangeArrowheads="1"/>
          </p:cNvSpPr>
          <p:nvPr/>
        </p:nvSpPr>
        <p:spPr bwMode="auto">
          <a:xfrm>
            <a:off x="4071938" y="4576763"/>
            <a:ext cx="1717675" cy="1386743"/>
          </a:xfrm>
          <a:prstGeom prst="roundRect">
            <a:avLst>
              <a:gd name="adj" fmla="val 16667"/>
            </a:avLst>
          </a:prstGeom>
          <a:solidFill>
            <a:srgbClr val="00B0F0"/>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dirty="0"/>
              <a:t>Front Office Managers</a:t>
            </a:r>
          </a:p>
          <a:p>
            <a:pPr>
              <a:lnSpc>
                <a:spcPct val="100000"/>
              </a:lnSpc>
              <a:spcBef>
                <a:spcPct val="0"/>
              </a:spcBef>
              <a:buClrTx/>
            </a:pPr>
            <a:endParaRPr lang="en-ZA" sz="1200" dirty="0"/>
          </a:p>
          <a:p>
            <a:pPr>
              <a:lnSpc>
                <a:spcPct val="100000"/>
              </a:lnSpc>
              <a:spcBef>
                <a:spcPct val="0"/>
              </a:spcBef>
              <a:buClrTx/>
            </a:pPr>
            <a:r>
              <a:rPr lang="en-ZA" sz="1200" dirty="0" smtClean="0"/>
              <a:t>19 </a:t>
            </a:r>
            <a:r>
              <a:rPr lang="en-ZA" sz="1200" dirty="0"/>
              <a:t>Front Offices</a:t>
            </a:r>
          </a:p>
          <a:p>
            <a:pPr>
              <a:lnSpc>
                <a:spcPct val="100000"/>
              </a:lnSpc>
              <a:spcBef>
                <a:spcPct val="0"/>
              </a:spcBef>
              <a:buClrTx/>
            </a:pPr>
            <a:r>
              <a:rPr lang="en-ZA" sz="1200" dirty="0"/>
              <a:t>9 Health Facilities</a:t>
            </a:r>
          </a:p>
          <a:p>
            <a:pPr>
              <a:lnSpc>
                <a:spcPct val="100000"/>
              </a:lnSpc>
              <a:spcBef>
                <a:spcPct val="0"/>
              </a:spcBef>
              <a:buClrTx/>
            </a:pPr>
            <a:r>
              <a:rPr lang="en-ZA" sz="1200" dirty="0" smtClean="0"/>
              <a:t>2 </a:t>
            </a:r>
            <a:r>
              <a:rPr lang="en-ZA" sz="1200" dirty="0"/>
              <a:t>Mobile Offices (1 involved in accident)</a:t>
            </a:r>
          </a:p>
        </p:txBody>
      </p:sp>
      <p:sp>
        <p:nvSpPr>
          <p:cNvPr id="58382" name="Rounded Rectangle 11"/>
          <p:cNvSpPr>
            <a:spLocks noChangeArrowheads="1"/>
          </p:cNvSpPr>
          <p:nvPr/>
        </p:nvSpPr>
        <p:spPr bwMode="auto">
          <a:xfrm>
            <a:off x="5900738" y="4582383"/>
            <a:ext cx="1573212" cy="1385887"/>
          </a:xfrm>
          <a:prstGeom prst="roundRect">
            <a:avLst>
              <a:gd name="adj" fmla="val 16667"/>
            </a:avLst>
          </a:prstGeom>
          <a:solidFill>
            <a:srgbClr val="00B0F0"/>
          </a:solidFill>
          <a:ln w="12700" algn="ctr">
            <a:solidFill>
              <a:schemeClr val="tx1"/>
            </a:solidFill>
            <a:round/>
            <a:headEnd/>
            <a:tailEnd/>
          </a:ln>
        </p:spPr>
        <p:txBody>
          <a:bodyPr lIns="72000" tIns="72000" rIns="72000" bIns="72000">
            <a:spAutoFit/>
          </a:bodyPr>
          <a:lstStyle/>
          <a:p>
            <a:pPr>
              <a:lnSpc>
                <a:spcPct val="100000"/>
              </a:lnSpc>
              <a:spcBef>
                <a:spcPct val="0"/>
              </a:spcBef>
              <a:buClrTx/>
            </a:pPr>
            <a:r>
              <a:rPr lang="en-ZA" sz="1200" dirty="0"/>
              <a:t>Front Office Managers</a:t>
            </a:r>
          </a:p>
          <a:p>
            <a:pPr>
              <a:lnSpc>
                <a:spcPct val="100000"/>
              </a:lnSpc>
              <a:spcBef>
                <a:spcPct val="0"/>
              </a:spcBef>
              <a:buClrTx/>
            </a:pPr>
            <a:endParaRPr lang="en-ZA" sz="1200" dirty="0"/>
          </a:p>
          <a:p>
            <a:pPr>
              <a:lnSpc>
                <a:spcPct val="100000"/>
              </a:lnSpc>
              <a:spcBef>
                <a:spcPct val="0"/>
              </a:spcBef>
              <a:buClrTx/>
            </a:pPr>
            <a:r>
              <a:rPr lang="en-ZA" sz="1200" dirty="0"/>
              <a:t>12 Front Offices</a:t>
            </a:r>
          </a:p>
          <a:p>
            <a:pPr>
              <a:lnSpc>
                <a:spcPct val="100000"/>
              </a:lnSpc>
              <a:spcBef>
                <a:spcPct val="0"/>
              </a:spcBef>
              <a:buClrTx/>
            </a:pPr>
            <a:r>
              <a:rPr lang="en-ZA" sz="1200" dirty="0"/>
              <a:t>11 Health Facilities</a:t>
            </a:r>
          </a:p>
          <a:p>
            <a:pPr>
              <a:lnSpc>
                <a:spcPct val="100000"/>
              </a:lnSpc>
              <a:spcBef>
                <a:spcPct val="0"/>
              </a:spcBef>
              <a:buClrTx/>
            </a:pPr>
            <a:r>
              <a:rPr lang="en-ZA" sz="1200" dirty="0"/>
              <a:t>3 Mobile Offices</a:t>
            </a:r>
            <a:endParaRPr lang="en-GB" sz="1200" dirty="0"/>
          </a:p>
        </p:txBody>
      </p:sp>
      <p:sp>
        <p:nvSpPr>
          <p:cNvPr id="58383" name="Rounded Rectangle 12"/>
          <p:cNvSpPr>
            <a:spLocks noChangeArrowheads="1"/>
          </p:cNvSpPr>
          <p:nvPr/>
        </p:nvSpPr>
        <p:spPr bwMode="auto">
          <a:xfrm>
            <a:off x="7559675" y="4552951"/>
            <a:ext cx="1428750" cy="1386743"/>
          </a:xfrm>
          <a:prstGeom prst="roundRect">
            <a:avLst>
              <a:gd name="adj" fmla="val 16667"/>
            </a:avLst>
          </a:prstGeom>
          <a:solidFill>
            <a:srgbClr val="00B0F0"/>
          </a:solidFill>
          <a:ln w="12700" algn="ctr">
            <a:solidFill>
              <a:schemeClr val="tx1"/>
            </a:solidFill>
            <a:round/>
            <a:headEnd/>
            <a:tailEnd/>
          </a:ln>
        </p:spPr>
        <p:txBody>
          <a:bodyPr lIns="72000" tIns="72000" rIns="72000" bIns="72000">
            <a:spAutoFit/>
          </a:bodyPr>
          <a:lstStyle/>
          <a:p>
            <a:r>
              <a:rPr lang="en-ZA" sz="1200" dirty="0"/>
              <a:t>Front Office  Managers</a:t>
            </a:r>
          </a:p>
          <a:p>
            <a:r>
              <a:rPr lang="en-ZA" sz="1200" dirty="0" smtClean="0"/>
              <a:t>22 </a:t>
            </a:r>
            <a:r>
              <a:rPr lang="en-ZA" sz="1200" dirty="0"/>
              <a:t>Offices</a:t>
            </a:r>
          </a:p>
          <a:p>
            <a:r>
              <a:rPr lang="en-ZA" sz="1200" dirty="0"/>
              <a:t>11 Health Facilities</a:t>
            </a:r>
          </a:p>
          <a:p>
            <a:r>
              <a:rPr lang="en-ZA" sz="1200" dirty="0"/>
              <a:t>6 Mobile Offices</a:t>
            </a:r>
            <a:endParaRPr lang="en-GB" sz="1200" dirty="0"/>
          </a:p>
        </p:txBody>
      </p:sp>
      <p:sp>
        <p:nvSpPr>
          <p:cNvPr id="58384" name="Rectangle 2"/>
          <p:cNvSpPr txBox="1">
            <a:spLocks noChangeArrowheads="1"/>
          </p:cNvSpPr>
          <p:nvPr/>
        </p:nvSpPr>
        <p:spPr bwMode="auto">
          <a:xfrm>
            <a:off x="173038" y="87313"/>
            <a:ext cx="86471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6pPr>
            <a:lvl7pPr marL="29718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7pPr>
            <a:lvl8pPr marL="34290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8pPr>
            <a:lvl9pPr marL="3886200" indent="-228600" algn="ctr" eaLnBrk="0" fontAlgn="base" hangingPunct="0">
              <a:lnSpc>
                <a:spcPct val="90000"/>
              </a:lnSpc>
              <a:spcBef>
                <a:spcPct val="50000"/>
              </a:spcBef>
              <a:spcAft>
                <a:spcPct val="0"/>
              </a:spcAft>
              <a:buClr>
                <a:schemeClr val="bg2"/>
              </a:buClr>
              <a:defRPr sz="1400">
                <a:solidFill>
                  <a:schemeClr val="tx1"/>
                </a:solidFill>
                <a:latin typeface="Arial" charset="0"/>
                <a:cs typeface="Arial" charset="0"/>
              </a:defRPr>
            </a:lvl9pPr>
          </a:lstStyle>
          <a:p>
            <a:pPr algn="l">
              <a:spcBef>
                <a:spcPct val="0"/>
              </a:spcBef>
            </a:pPr>
            <a:r>
              <a:rPr lang="en-ZA" sz="1800" b="1" dirty="0"/>
              <a:t>PROVINCIAL MANAGEMENT AND DERMACATION </a:t>
            </a:r>
            <a:endParaRPr lang="en-GB" sz="1800" b="1" dirty="0"/>
          </a:p>
        </p:txBody>
      </p:sp>
      <p:cxnSp>
        <p:nvCxnSpPr>
          <p:cNvPr id="58388" name="Straight Connector 20"/>
          <p:cNvCxnSpPr>
            <a:cxnSpLocks noChangeShapeType="1"/>
          </p:cNvCxnSpPr>
          <p:nvPr/>
        </p:nvCxnSpPr>
        <p:spPr bwMode="auto">
          <a:xfrm>
            <a:off x="4416425" y="2743200"/>
            <a:ext cx="3967163"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89" name="Straight Connector 22"/>
          <p:cNvCxnSpPr>
            <a:cxnSpLocks noChangeShapeType="1"/>
          </p:cNvCxnSpPr>
          <p:nvPr/>
        </p:nvCxnSpPr>
        <p:spPr bwMode="auto">
          <a:xfrm flipH="1">
            <a:off x="1020763" y="2743200"/>
            <a:ext cx="3395662"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90" name="Straight Connector 24"/>
          <p:cNvCxnSpPr>
            <a:cxnSpLocks noChangeShapeType="1"/>
            <a:endCxn id="4" idx="0"/>
          </p:cNvCxnSpPr>
          <p:nvPr/>
        </p:nvCxnSpPr>
        <p:spPr bwMode="auto">
          <a:xfrm>
            <a:off x="1031875" y="2743200"/>
            <a:ext cx="0" cy="255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91" name="Straight Connector 26"/>
          <p:cNvCxnSpPr>
            <a:cxnSpLocks noChangeShapeType="1"/>
            <a:endCxn id="58375" idx="0"/>
          </p:cNvCxnSpPr>
          <p:nvPr/>
        </p:nvCxnSpPr>
        <p:spPr bwMode="auto">
          <a:xfrm>
            <a:off x="2992438" y="2743200"/>
            <a:ext cx="0" cy="255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92" name="Straight Connector 28"/>
          <p:cNvCxnSpPr>
            <a:cxnSpLocks noChangeShapeType="1"/>
            <a:endCxn id="58376" idx="0"/>
          </p:cNvCxnSpPr>
          <p:nvPr/>
        </p:nvCxnSpPr>
        <p:spPr bwMode="auto">
          <a:xfrm>
            <a:off x="4902200" y="2743200"/>
            <a:ext cx="0" cy="255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93" name="Straight Connector 30"/>
          <p:cNvCxnSpPr>
            <a:cxnSpLocks noChangeShapeType="1"/>
            <a:endCxn id="58377" idx="0"/>
          </p:cNvCxnSpPr>
          <p:nvPr/>
        </p:nvCxnSpPr>
        <p:spPr bwMode="auto">
          <a:xfrm>
            <a:off x="6672263" y="2743200"/>
            <a:ext cx="0" cy="255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8394" name="Straight Connector 33"/>
          <p:cNvCxnSpPr>
            <a:cxnSpLocks noChangeShapeType="1"/>
          </p:cNvCxnSpPr>
          <p:nvPr/>
        </p:nvCxnSpPr>
        <p:spPr bwMode="auto">
          <a:xfrm>
            <a:off x="8378825" y="2743200"/>
            <a:ext cx="0" cy="25558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4"/>
          <p:cNvCxnSpPr>
            <a:stCxn id="4" idx="2"/>
            <a:endCxn id="58379" idx="0"/>
          </p:cNvCxnSpPr>
          <p:nvPr/>
        </p:nvCxnSpPr>
        <p:spPr>
          <a:xfrm flipH="1">
            <a:off x="981076" y="4384675"/>
            <a:ext cx="50800" cy="192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58375" idx="2"/>
            <a:endCxn id="58380" idx="0"/>
          </p:cNvCxnSpPr>
          <p:nvPr/>
        </p:nvCxnSpPr>
        <p:spPr>
          <a:xfrm flipH="1">
            <a:off x="2952750" y="4384675"/>
            <a:ext cx="40482" cy="192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58376" idx="2"/>
          </p:cNvCxnSpPr>
          <p:nvPr/>
        </p:nvCxnSpPr>
        <p:spPr>
          <a:xfrm flipH="1">
            <a:off x="4810125" y="4384675"/>
            <a:ext cx="91282" cy="1920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8378" idx="2"/>
            <a:endCxn id="58383" idx="0"/>
          </p:cNvCxnSpPr>
          <p:nvPr/>
        </p:nvCxnSpPr>
        <p:spPr>
          <a:xfrm flipH="1">
            <a:off x="8274050" y="4385531"/>
            <a:ext cx="61913" cy="167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6585347" y="4414107"/>
            <a:ext cx="203994" cy="1682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58370" idx="2"/>
          </p:cNvCxnSpPr>
          <p:nvPr/>
        </p:nvCxnSpPr>
        <p:spPr>
          <a:xfrm>
            <a:off x="4496594" y="1383409"/>
            <a:ext cx="0" cy="135979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58373" idx="1"/>
          </p:cNvCxnSpPr>
          <p:nvPr/>
        </p:nvCxnSpPr>
        <p:spPr>
          <a:xfrm>
            <a:off x="4496594" y="2063304"/>
            <a:ext cx="1234281" cy="5209"/>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58372" idx="3"/>
          </p:cNvCxnSpPr>
          <p:nvPr/>
        </p:nvCxnSpPr>
        <p:spPr>
          <a:xfrm>
            <a:off x="3448049" y="2063304"/>
            <a:ext cx="1048545" cy="2604"/>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49688" y="6162675"/>
            <a:ext cx="731837" cy="369332"/>
          </a:xfrm>
          <a:prstGeom prst="rect">
            <a:avLst/>
          </a:prstGeom>
          <a:noFill/>
        </p:spPr>
        <p:txBody>
          <a:bodyPr wrap="square" rtlCol="0">
            <a:spAutoFit/>
          </a:bodyPr>
          <a:lstStyle/>
          <a:p>
            <a:r>
              <a:rPr lang="en-US" dirty="0" smtClean="0"/>
              <a:t>10</a:t>
            </a:r>
            <a:endParaRPr lang="en-US" dirty="0"/>
          </a:p>
        </p:txBody>
      </p:sp>
    </p:spTree>
    <p:extLst>
      <p:ext uri="{BB962C8B-B14F-4D97-AF65-F5344CB8AC3E}">
        <p14:creationId xmlns:p14="http://schemas.microsoft.com/office/powerpoint/2010/main" val="2359622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p:cNvSpPr txBox="1">
            <a:spLocks noChangeArrowheads="1"/>
          </p:cNvSpPr>
          <p:nvPr/>
        </p:nvSpPr>
        <p:spPr bwMode="auto">
          <a:xfrm>
            <a:off x="238125" y="-33337"/>
            <a:ext cx="856064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a:t>Achievement on Provincial Targets </a:t>
            </a:r>
          </a:p>
        </p:txBody>
      </p:sp>
      <p:graphicFrame>
        <p:nvGraphicFramePr>
          <p:cNvPr id="5" name="Table 4"/>
          <p:cNvGraphicFramePr>
            <a:graphicFrameLocks noGrp="1"/>
          </p:cNvGraphicFramePr>
          <p:nvPr>
            <p:extLst>
              <p:ext uri="{D42A27DB-BD31-4B8C-83A1-F6EECF244321}">
                <p14:modId xmlns:p14="http://schemas.microsoft.com/office/powerpoint/2010/main" val="3456300273"/>
              </p:ext>
            </p:extLst>
          </p:nvPr>
        </p:nvGraphicFramePr>
        <p:xfrm>
          <a:off x="106360" y="366714"/>
          <a:ext cx="8835619" cy="5085332"/>
        </p:xfrm>
        <a:graphic>
          <a:graphicData uri="http://schemas.openxmlformats.org/drawingml/2006/table">
            <a:tbl>
              <a:tblPr/>
              <a:tblGrid>
                <a:gridCol w="3532190"/>
                <a:gridCol w="942975"/>
                <a:gridCol w="862345"/>
                <a:gridCol w="925032"/>
                <a:gridCol w="1275907"/>
                <a:gridCol w="1297170"/>
              </a:tblGrid>
              <a:tr h="401861">
                <a:tc>
                  <a:txBody>
                    <a:bodyPr/>
                    <a:lstStyle/>
                    <a:p>
                      <a:pPr algn="ctr"/>
                      <a:r>
                        <a:rPr lang="en-US" sz="1300" b="1" dirty="0" smtClean="0">
                          <a:latin typeface="Arial" panose="020B0604020202020204" pitchFamily="34" charset="0"/>
                          <a:cs typeface="Arial" panose="020B0604020202020204" pitchFamily="34" charset="0"/>
                        </a:rPr>
                        <a:t>Key performance area</a:t>
                      </a:r>
                      <a:endParaRPr lang="en-US"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300" b="1" dirty="0" smtClean="0">
                          <a:latin typeface="Arial" panose="020B0604020202020204" pitchFamily="34" charset="0"/>
                          <a:cs typeface="Arial" panose="020B0604020202020204" pitchFamily="34" charset="0"/>
                        </a:rPr>
                        <a:t>Target</a:t>
                      </a:r>
                    </a:p>
                    <a:p>
                      <a:pPr algn="ctr"/>
                      <a:r>
                        <a:rPr lang="en-ZA" sz="1300" b="1" dirty="0" smtClean="0">
                          <a:latin typeface="Arial" panose="020B0604020202020204" pitchFamily="34" charset="0"/>
                          <a:cs typeface="Arial" panose="020B0604020202020204" pitchFamily="34" charset="0"/>
                        </a:rPr>
                        <a:t>2016/17</a:t>
                      </a:r>
                      <a:endParaRPr lang="en-ZA"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300" b="1" dirty="0" smtClean="0">
                          <a:latin typeface="Arial" panose="020B0604020202020204" pitchFamily="34" charset="0"/>
                          <a:cs typeface="Arial" panose="020B0604020202020204" pitchFamily="34" charset="0"/>
                        </a:rPr>
                        <a:t>Performance 2016/17</a:t>
                      </a:r>
                      <a:endParaRPr lang="en-ZA"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300" b="1" dirty="0" smtClean="0">
                          <a:latin typeface="Arial" panose="020B0604020202020204" pitchFamily="34" charset="0"/>
                          <a:cs typeface="Arial" panose="020B0604020202020204" pitchFamily="34" charset="0"/>
                        </a:rPr>
                        <a:t>Target</a:t>
                      </a:r>
                    </a:p>
                    <a:p>
                      <a:pPr algn="ctr"/>
                      <a:r>
                        <a:rPr lang="en-ZA" sz="1300" b="1" dirty="0" smtClean="0">
                          <a:latin typeface="Arial" panose="020B0604020202020204" pitchFamily="34" charset="0"/>
                          <a:cs typeface="Arial" panose="020B0604020202020204" pitchFamily="34" charset="0"/>
                        </a:rPr>
                        <a:t>2017/18</a:t>
                      </a:r>
                      <a:endParaRPr lang="en-ZA"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300" b="1" dirty="0" smtClean="0">
                          <a:latin typeface="Arial" panose="020B0604020202020204" pitchFamily="34" charset="0"/>
                          <a:cs typeface="Arial" panose="020B0604020202020204" pitchFamily="34" charset="0"/>
                        </a:rPr>
                        <a:t>Performance Quarter 1 2017/18</a:t>
                      </a:r>
                      <a:endParaRPr lang="en-ZA"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ZA" sz="1300" b="1" dirty="0" smtClean="0">
                          <a:latin typeface="Arial" panose="020B0604020202020204" pitchFamily="34" charset="0"/>
                          <a:cs typeface="Arial" panose="020B0604020202020204" pitchFamily="34" charset="0"/>
                        </a:rPr>
                        <a:t>Comments</a:t>
                      </a:r>
                      <a:endParaRPr lang="en-ZA" sz="1300" b="1"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538021">
                <a:tc>
                  <a:txBody>
                    <a:bodyPr/>
                    <a:lstStyle/>
                    <a:p>
                      <a:r>
                        <a:rPr lang="en-US" altLang="en-US" sz="1100" b="0" dirty="0" smtClean="0">
                          <a:latin typeface="Arial" pitchFamily="34" charset="0"/>
                          <a:cs typeface="Arial" pitchFamily="34" charset="0"/>
                        </a:rPr>
                        <a:t>Births registered within 30 calendar days </a:t>
                      </a:r>
                      <a:endParaRPr lang="en-ZA" sz="1100" b="0"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128 756</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128358</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128 756</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33103/ 33712</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10261">
                <a:tc>
                  <a:txBody>
                    <a:bodyPr/>
                    <a:lstStyle/>
                    <a:p>
                      <a:r>
                        <a:rPr lang="en-US" sz="1100" b="0" dirty="0" smtClean="0">
                          <a:latin typeface="Arial" panose="020B0604020202020204" pitchFamily="34" charset="0"/>
                          <a:cs typeface="Arial" panose="020B0604020202020204" pitchFamily="34" charset="0"/>
                        </a:rPr>
                        <a:t>Smart ID Cards issued (received at offices) to citizens</a:t>
                      </a:r>
                      <a:endParaRPr lang="en-ZA" sz="1100" b="0"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301 292</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448696</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511 946</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138225/ 100081</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Target</a:t>
                      </a:r>
                      <a:r>
                        <a:rPr lang="en-US" sz="1100" b="0" baseline="0" dirty="0" smtClean="0">
                          <a:solidFill>
                            <a:schemeClr val="tx1"/>
                          </a:solidFill>
                          <a:latin typeface="Arial" panose="020B0604020202020204" pitchFamily="34" charset="0"/>
                          <a:cs typeface="Arial" panose="020B0604020202020204" pitchFamily="34" charset="0"/>
                        </a:rPr>
                        <a:t> not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6514">
                <a:tc>
                  <a:txBody>
                    <a:bodyPr/>
                    <a:lstStyle/>
                    <a:p>
                      <a:r>
                        <a:rPr lang="en-US" sz="1100" b="0" dirty="0" smtClean="0">
                          <a:latin typeface="Arial" panose="020B0604020202020204" pitchFamily="34" charset="0"/>
                          <a:cs typeface="Arial" panose="020B0604020202020204" pitchFamily="34" charset="0"/>
                        </a:rPr>
                        <a:t>% Of detected employers in contravention of the Immigration Act (Act 13 of 2002) charged </a:t>
                      </a:r>
                      <a:endParaRPr lang="en-ZA" sz="1100" b="0"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6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latin typeface="Arial" panose="020B0604020202020204" pitchFamily="34" charset="0"/>
                          <a:cs typeface="Arial" panose="020B0604020202020204" pitchFamily="34" charset="0"/>
                        </a:rPr>
                        <a:t>% Of detected transgressors in contravention of the Immigration Act (Act 13 of 2002) charged </a:t>
                      </a:r>
                      <a:endParaRPr lang="en-ZA" sz="1100" b="0" baseline="0" dirty="0" smtClean="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6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latin typeface="Arial" panose="020B0604020202020204" pitchFamily="34" charset="0"/>
                          <a:cs typeface="Arial" panose="020B0604020202020204" pitchFamily="34" charset="0"/>
                        </a:rPr>
                        <a:t>% Of detected transgressors in contravention of the Immigration Act (Act 13 of 2002) charged </a:t>
                      </a:r>
                      <a:endParaRPr lang="en-ZA" sz="1100" b="0" baseline="0" dirty="0" smtClean="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6514">
                <a:tc>
                  <a:txBody>
                    <a:bodyPr/>
                    <a:lstStyle/>
                    <a:p>
                      <a:r>
                        <a:rPr lang="en-US" sz="1100" b="0" dirty="0" smtClean="0">
                          <a:latin typeface="Arial" panose="020B0604020202020204" pitchFamily="34" charset="0"/>
                          <a:cs typeface="Arial" panose="020B0604020202020204" pitchFamily="34" charset="0"/>
                        </a:rPr>
                        <a:t>% Of undocumented foreigners deported within 30 calendar days (Direct Deportations)</a:t>
                      </a:r>
                      <a:endParaRPr lang="en-ZA" sz="1100" b="0" dirty="0">
                        <a:latin typeface="Arial" panose="020B0604020202020204" pitchFamily="34" charset="0"/>
                        <a:cs typeface="Arial" panose="020B0604020202020204" pitchFamily="34" charset="0"/>
                      </a:endParaRPr>
                    </a:p>
                  </a:txBody>
                  <a:tcPr marL="91446" marR="91446" marT="45710" marB="4571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46518">
                <a:tc>
                  <a:txBody>
                    <a:bodyPr/>
                    <a:lstStyle/>
                    <a:p>
                      <a:r>
                        <a:rPr lang="en-US" sz="1100" b="0" dirty="0" smtClean="0">
                          <a:latin typeface="Arial" panose="020B0604020202020204" pitchFamily="34" charset="0"/>
                          <a:cs typeface="Arial" panose="020B0604020202020204" pitchFamily="34" charset="0"/>
                        </a:rPr>
                        <a:t>% Of Detected undocumented foreigners transferred to Lindela within 20  calendar days </a:t>
                      </a:r>
                      <a:endParaRPr lang="en-ZA" sz="1100" b="0" dirty="0">
                        <a:latin typeface="Arial" panose="020B0604020202020204" pitchFamily="34" charset="0"/>
                        <a:cs typeface="Arial" panose="020B0604020202020204" pitchFamily="34" charset="0"/>
                      </a:endParaRPr>
                    </a:p>
                  </a:txBody>
                  <a:tcPr marL="91444" marR="91444" marT="45714" marB="457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2990">
                <a:tc>
                  <a:txBody>
                    <a:bodyPr/>
                    <a:lstStyle/>
                    <a:p>
                      <a:r>
                        <a:rPr lang="en-US" sz="1100" b="0" dirty="0" smtClean="0">
                          <a:latin typeface="Arial" panose="020B0604020202020204" pitchFamily="34" charset="0"/>
                          <a:cs typeface="Arial" panose="020B0604020202020204" pitchFamily="34" charset="0"/>
                        </a:rPr>
                        <a:t>% of Detected fraudulent marriages &amp; marriage of convenience cases </a:t>
                      </a:r>
                      <a:r>
                        <a:rPr lang="en-US" sz="1100" b="0" dirty="0" smtClean="0">
                          <a:latin typeface="Arial" panose="020B0604020202020204" pitchFamily="34" charset="0"/>
                          <a:cs typeface="Arial" panose="020B0604020202020204" pitchFamily="34" charset="0"/>
                        </a:rPr>
                        <a:t>finalized  </a:t>
                      </a:r>
                      <a:r>
                        <a:rPr lang="en-US" sz="1100" b="0" dirty="0" smtClean="0">
                          <a:latin typeface="Arial" panose="020B0604020202020204" pitchFamily="34" charset="0"/>
                          <a:cs typeface="Arial" panose="020B0604020202020204" pitchFamily="34" charset="0"/>
                        </a:rPr>
                        <a:t>(investigation and recommendation submitted) within 60 days</a:t>
                      </a:r>
                      <a:endParaRPr lang="en-ZA" sz="1100" b="0" dirty="0">
                        <a:latin typeface="Arial" panose="020B0604020202020204" pitchFamily="34" charset="0"/>
                        <a:cs typeface="Arial" panose="020B0604020202020204" pitchFamily="34" charset="0"/>
                      </a:endParaRPr>
                    </a:p>
                  </a:txBody>
                  <a:tcPr marL="91444" marR="91444" marT="45714" marB="457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6660">
                <a:tc>
                  <a:txBody>
                    <a:bodyPr/>
                    <a:lstStyle/>
                    <a:p>
                      <a:r>
                        <a:rPr lang="en-US" sz="1100" b="0" dirty="0" smtClean="0">
                          <a:latin typeface="Arial" panose="020B0604020202020204" pitchFamily="34" charset="0"/>
                          <a:cs typeface="Arial" panose="020B0604020202020204" pitchFamily="34" charset="0"/>
                        </a:rPr>
                        <a:t>% of valid invoices settled within 30 days of certification</a:t>
                      </a:r>
                      <a:endParaRPr lang="en-ZA" sz="1100" b="0" dirty="0">
                        <a:latin typeface="Arial" panose="020B0604020202020204" pitchFamily="34" charset="0"/>
                        <a:cs typeface="Arial" panose="020B0604020202020204" pitchFamily="34" charset="0"/>
                      </a:endParaRPr>
                    </a:p>
                  </a:txBody>
                  <a:tcPr marL="91444" marR="91444" marT="45714" marB="4571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96%</a:t>
                      </a:r>
                      <a:endParaRPr lang="en-US" dirty="0"/>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dirty="0" smtClean="0"/>
                        <a:t>100%</a:t>
                      </a:r>
                      <a:endParaRPr lang="en-US" dirty="0"/>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100" b="0" dirty="0" smtClean="0">
                          <a:solidFill>
                            <a:schemeClr val="tx1"/>
                          </a:solidFill>
                          <a:latin typeface="Arial" panose="020B0604020202020204" pitchFamily="34" charset="0"/>
                          <a:cs typeface="Arial" panose="020B0604020202020204" pitchFamily="34" charset="0"/>
                        </a:rPr>
                        <a:t>Target was achieved in Q1</a:t>
                      </a:r>
                      <a:endParaRPr lang="en-US" sz="1100" b="0" dirty="0">
                        <a:solidFill>
                          <a:schemeClr val="tx1"/>
                        </a:solidFill>
                        <a:latin typeface="Arial" panose="020B0604020202020204" pitchFamily="34" charset="0"/>
                        <a:cs typeface="Arial" panose="020B0604020202020204" pitchFamily="34" charset="0"/>
                      </a:endParaRPr>
                    </a:p>
                  </a:txBody>
                  <a:tcPr marL="91439" marR="91439" marT="45624" marB="4562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4143375" y="6191250"/>
            <a:ext cx="638175"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787984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a:solidFill>
            <a:srgbClr val="FFC000"/>
          </a:solidFill>
        </p:spPr>
        <p:txBody>
          <a:bodyPr/>
          <a:lstStyle/>
          <a:p>
            <a:r>
              <a:rPr lang="en-ZA" b="1" dirty="0" smtClean="0"/>
              <a:t>CIVIC AFFAIRS</a:t>
            </a:r>
            <a:endParaRPr lang="en-ZA" b="1" dirty="0"/>
          </a:p>
        </p:txBody>
      </p:sp>
      <p:sp>
        <p:nvSpPr>
          <p:cNvPr id="4" name="TextBox 3"/>
          <p:cNvSpPr txBox="1"/>
          <p:nvPr/>
        </p:nvSpPr>
        <p:spPr>
          <a:xfrm>
            <a:off x="3810000" y="6086475"/>
            <a:ext cx="514350" cy="381000"/>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1736662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2"/>
          <p:cNvGrpSpPr>
            <a:grpSpLocks/>
          </p:cNvGrpSpPr>
          <p:nvPr/>
        </p:nvGrpSpPr>
        <p:grpSpPr bwMode="auto">
          <a:xfrm>
            <a:off x="0" y="5805488"/>
            <a:ext cx="9144000" cy="1041400"/>
            <a:chOff x="0" y="5828721"/>
            <a:chExt cx="9144000" cy="1017421"/>
          </a:xfrm>
        </p:grpSpPr>
        <p:pic>
          <p:nvPicPr>
            <p:cNvPr id="51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5828721"/>
              <a:ext cx="2520279" cy="10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0" y="5881453"/>
              <a:ext cx="9144000" cy="0"/>
            </a:xfrm>
            <a:prstGeom prst="line">
              <a:avLst/>
            </a:prstGeom>
            <a:ln>
              <a:solidFill>
                <a:srgbClr val="00B050"/>
              </a:solidFill>
            </a:ln>
          </p:spPr>
          <p:style>
            <a:lnRef idx="3">
              <a:schemeClr val="accent5"/>
            </a:lnRef>
            <a:fillRef idx="0">
              <a:schemeClr val="accent5"/>
            </a:fillRef>
            <a:effectRef idx="2">
              <a:schemeClr val="accent5"/>
            </a:effectRef>
            <a:fontRef idx="minor">
              <a:schemeClr val="tx1"/>
            </a:fontRef>
          </p:style>
        </p:cxnSp>
        <p:pic>
          <p:nvPicPr>
            <p:cNvPr id="51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7" y="5989768"/>
              <a:ext cx="1222402" cy="75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124" name="Rectangle 8"/>
          <p:cNvSpPr>
            <a:spLocks noChangeArrowheads="1"/>
          </p:cNvSpPr>
          <p:nvPr/>
        </p:nvSpPr>
        <p:spPr bwMode="auto">
          <a:xfrm>
            <a:off x="469900" y="549275"/>
            <a:ext cx="83486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endParaRPr lang="en-US" altLang="en-US" sz="2800" b="1"/>
          </a:p>
        </p:txBody>
      </p:sp>
      <p:sp>
        <p:nvSpPr>
          <p:cNvPr id="5126" name="Rectangle 1"/>
          <p:cNvSpPr>
            <a:spLocks noChangeArrowheads="1"/>
          </p:cNvSpPr>
          <p:nvPr/>
        </p:nvSpPr>
        <p:spPr bwMode="auto">
          <a:xfrm>
            <a:off x="469900" y="549275"/>
            <a:ext cx="8348663"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a:p>
            <a:endParaRPr lang="en-GB" altLang="en-US" b="1">
              <a:solidFill>
                <a:schemeClr val="tx2"/>
              </a:solidFill>
            </a:endParaRPr>
          </a:p>
        </p:txBody>
      </p:sp>
      <p:sp>
        <p:nvSpPr>
          <p:cNvPr id="5127" name="Rectangle 2"/>
          <p:cNvSpPr>
            <a:spLocks noChangeArrowheads="1"/>
          </p:cNvSpPr>
          <p:nvPr/>
        </p:nvSpPr>
        <p:spPr bwMode="auto">
          <a:xfrm>
            <a:off x="108126" y="448475"/>
            <a:ext cx="8710613"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lgn="l">
              <a:lnSpc>
                <a:spcPct val="105000"/>
              </a:lnSpc>
              <a:spcBef>
                <a:spcPct val="0"/>
              </a:spcBef>
              <a:spcAft>
                <a:spcPts val="1800"/>
              </a:spcAft>
              <a:buClrTx/>
              <a:buFont typeface="Wingdings" pitchFamily="2" charset="2"/>
              <a:buChar char="q"/>
              <a:tabLst>
                <a:tab pos="1943100" algn="l"/>
              </a:tabLst>
            </a:pPr>
            <a:r>
              <a:rPr lang="en-US" sz="2400" b="1" dirty="0" smtClean="0"/>
              <a:t>Services: Births Registration &amp; Smart ID card </a:t>
            </a:r>
            <a:endParaRPr lang="en-US" sz="2400" b="1" dirty="0"/>
          </a:p>
        </p:txBody>
      </p:sp>
      <p:pic>
        <p:nvPicPr>
          <p:cNvPr id="12" name="Picture 11" descr="ID.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3264" y="1316405"/>
            <a:ext cx="2698190" cy="2735262"/>
          </a:xfrm>
          <a:prstGeom prst="rect">
            <a:avLst/>
          </a:prstGeom>
        </p:spPr>
      </p:pic>
      <p:pic>
        <p:nvPicPr>
          <p:cNvPr id="13" name="Picture 11" descr="cirtifcate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2012" y="1370379"/>
            <a:ext cx="2507297" cy="2681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69900" y="4637074"/>
            <a:ext cx="2423425" cy="1168414"/>
          </a:xfrm>
          <a:prstGeom prst="rect">
            <a:avLst/>
          </a:prstGeom>
          <a:ln>
            <a:noFill/>
          </a:ln>
          <a:effectLst>
            <a:softEdge rad="112500"/>
          </a:effectLst>
        </p:spPr>
      </p:pic>
      <p:sp>
        <p:nvSpPr>
          <p:cNvPr id="2" name="TextBox 1"/>
          <p:cNvSpPr txBox="1"/>
          <p:nvPr/>
        </p:nvSpPr>
        <p:spPr>
          <a:xfrm>
            <a:off x="3886200" y="6153150"/>
            <a:ext cx="577232"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3457507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228600"/>
          </a:xfrm>
        </p:spPr>
        <p:txBody>
          <a:bodyPr>
            <a:noAutofit/>
          </a:bodyPr>
          <a:lstStyle/>
          <a:p>
            <a:r>
              <a:rPr lang="en-US" sz="2000" b="1" dirty="0" smtClean="0">
                <a:latin typeface="Arial" panose="020B0604020202020204" pitchFamily="34" charset="0"/>
                <a:cs typeface="Arial" panose="020B0604020202020204" pitchFamily="34" charset="0"/>
              </a:rPr>
              <a:t>OFFICE BIRTH &amp; HOSPITALS STATISTICS </a:t>
            </a:r>
          </a:p>
        </p:txBody>
      </p:sp>
      <p:graphicFrame>
        <p:nvGraphicFramePr>
          <p:cNvPr id="5" name="Table 4"/>
          <p:cNvGraphicFramePr>
            <a:graphicFrameLocks noGrp="1"/>
          </p:cNvGraphicFramePr>
          <p:nvPr>
            <p:extLst>
              <p:ext uri="{D42A27DB-BD31-4B8C-83A1-F6EECF244321}">
                <p14:modId xmlns:p14="http://schemas.microsoft.com/office/powerpoint/2010/main" val="2795762366"/>
              </p:ext>
            </p:extLst>
          </p:nvPr>
        </p:nvGraphicFramePr>
        <p:xfrm>
          <a:off x="282864" y="693660"/>
          <a:ext cx="8623010" cy="2951111"/>
        </p:xfrm>
        <a:graphic>
          <a:graphicData uri="http://schemas.openxmlformats.org/drawingml/2006/table">
            <a:tbl>
              <a:tblPr firstRow="1" bandRow="1"/>
              <a:tblGrid>
                <a:gridCol w="1681016"/>
                <a:gridCol w="1491859"/>
                <a:gridCol w="1249679"/>
                <a:gridCol w="1400152"/>
                <a:gridCol w="1400152"/>
                <a:gridCol w="1400152"/>
              </a:tblGrid>
              <a:tr h="572402">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District Municipality</a:t>
                      </a:r>
                      <a:endParaRPr lang="en-US" sz="1200" dirty="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Offices</a:t>
                      </a:r>
                      <a:endParaRPr lang="en-US" sz="1200" dirty="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latin typeface="Arial" pitchFamily="34" charset="0"/>
                          <a:cs typeface="Arial" pitchFamily="34" charset="0"/>
                        </a:rPr>
                        <a:t>Target  2016/17</a:t>
                      </a:r>
                      <a:endParaRPr lang="en-US" sz="1200" dirty="0" smtClean="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baseline="0" dirty="0" smtClean="0">
                          <a:solidFill>
                            <a:schemeClr val="tx1"/>
                          </a:solidFill>
                          <a:latin typeface="Arial" pitchFamily="34" charset="0"/>
                          <a:cs typeface="Arial" pitchFamily="34" charset="0"/>
                        </a:rPr>
                        <a:t>Actual 2016/17</a:t>
                      </a:r>
                      <a:endParaRPr lang="en-US" sz="1200" dirty="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Quarter 1 Target 2017/18</a:t>
                      </a: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Quarter 1 2017/18 Actual</a:t>
                      </a:r>
                      <a:r>
                        <a:rPr lang="en-US" sz="1200" b="1" baseline="0" dirty="0" smtClean="0">
                          <a:solidFill>
                            <a:schemeClr val="tx1"/>
                          </a:solidFill>
                          <a:latin typeface="Arial" pitchFamily="34" charset="0"/>
                          <a:cs typeface="Arial" pitchFamily="34" charset="0"/>
                        </a:rPr>
                        <a:t> </a:t>
                      </a:r>
                      <a:endParaRPr lang="en-US" sz="1200" b="1" dirty="0" smtClean="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08877">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anose="020B0604020202020204" pitchFamily="34" charset="0"/>
                          <a:cs typeface="Arial" panose="020B0604020202020204" pitchFamily="34" charset="0"/>
                        </a:rPr>
                        <a:t>Umgungundlovu &amp; Harry </a:t>
                      </a:r>
                      <a:r>
                        <a:rPr lang="en-US" sz="1100" dirty="0" err="1" smtClean="0">
                          <a:latin typeface="Arial" panose="020B0604020202020204" pitchFamily="34" charset="0"/>
                          <a:cs typeface="Arial" panose="020B0604020202020204" pitchFamily="34" charset="0"/>
                        </a:rPr>
                        <a:t>Gwala</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latin typeface="Arial" panose="020B0604020202020204" pitchFamily="34" charset="0"/>
                          <a:cs typeface="Arial" panose="020B0604020202020204" pitchFamily="34" charset="0"/>
                        </a:rPr>
                        <a:t>23</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a:rPr>
                        <a:t>18553</a:t>
                      </a:r>
                    </a:p>
                  </a:txBody>
                  <a:tcPr marL="8113" marR="8113" marT="81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t>17562</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US" sz="1100" b="0" i="0" u="none" strike="noStrike" dirty="0" smtClean="0">
                        <a:solidFill>
                          <a:schemeClr val="tx1"/>
                        </a:solidFill>
                        <a:effectLst/>
                        <a:latin typeface="Calibri"/>
                      </a:endParaRPr>
                    </a:p>
                    <a:p>
                      <a:pPr algn="ctr" fontAlgn="t"/>
                      <a:r>
                        <a:rPr lang="en-US" sz="1100" b="0" i="0" u="none" strike="noStrike" dirty="0" smtClean="0">
                          <a:solidFill>
                            <a:schemeClr val="tx1"/>
                          </a:solidFill>
                          <a:effectLst/>
                          <a:latin typeface="Calibri"/>
                        </a:rPr>
                        <a:t>4579</a:t>
                      </a:r>
                      <a:endParaRPr lang="en-US" sz="1100" b="0" i="0" u="none" strike="noStrike" dirty="0">
                        <a:solidFill>
                          <a:schemeClr val="tx1"/>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100" dirty="0" smtClean="0"/>
                        <a:t>4453</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877">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anose="020B0604020202020204" pitchFamily="34" charset="0"/>
                          <a:cs typeface="Arial" panose="020B0604020202020204" pitchFamily="34" charset="0"/>
                        </a:rPr>
                        <a:t>Ethekwini &amp; Ugu</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latin typeface="Arial" panose="020B0604020202020204" pitchFamily="34" charset="0"/>
                          <a:cs typeface="Arial" panose="020B0604020202020204" pitchFamily="34" charset="0"/>
                        </a:rPr>
                        <a:t>23</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a:rPr>
                        <a:t>53197</a:t>
                      </a:r>
                    </a:p>
                  </a:txBody>
                  <a:tcPr marL="8113" marR="8113" marT="81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t>52932</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US" sz="1100" b="0" i="0" u="none" strike="noStrike" dirty="0" smtClean="0">
                        <a:solidFill>
                          <a:schemeClr val="tx1"/>
                        </a:solidFill>
                        <a:effectLst/>
                        <a:latin typeface="Calibri"/>
                      </a:endParaRPr>
                    </a:p>
                    <a:p>
                      <a:pPr algn="ctr" fontAlgn="t"/>
                      <a:r>
                        <a:rPr lang="en-US" sz="1100" b="0" i="0" u="none" strike="noStrike" dirty="0" smtClean="0">
                          <a:solidFill>
                            <a:schemeClr val="tx1"/>
                          </a:solidFill>
                          <a:effectLst/>
                          <a:latin typeface="Calibri"/>
                        </a:rPr>
                        <a:t>12 576</a:t>
                      </a:r>
                      <a:endParaRPr lang="en-US" sz="1100" b="0" i="0" u="none" strike="noStrike" dirty="0">
                        <a:solidFill>
                          <a:schemeClr val="tx1"/>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100" dirty="0" smtClean="0"/>
                        <a:t>14037</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158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anose="020B0604020202020204" pitchFamily="34" charset="0"/>
                          <a:cs typeface="Arial" panose="020B0604020202020204" pitchFamily="34" charset="0"/>
                        </a:rPr>
                        <a:t>King Cetshwayo &amp; </a:t>
                      </a:r>
                      <a:r>
                        <a:rPr lang="en-US" sz="1100" dirty="0" err="1" smtClean="0">
                          <a:latin typeface="Arial" panose="020B0604020202020204" pitchFamily="34" charset="0"/>
                          <a:cs typeface="Arial" panose="020B0604020202020204" pitchFamily="34" charset="0"/>
                        </a:rPr>
                        <a:t>Ilembe</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latin typeface="Arial" panose="020B0604020202020204" pitchFamily="34" charset="0"/>
                          <a:cs typeface="Arial" panose="020B0604020202020204" pitchFamily="34" charset="0"/>
                        </a:rPr>
                        <a:t>18</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a:rPr>
                        <a:t>16516</a:t>
                      </a:r>
                    </a:p>
                  </a:txBody>
                  <a:tcPr marL="8113" marR="8113" marT="81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t>16657</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US" sz="1100" b="0" i="0" u="none" strike="noStrike" dirty="0" smtClean="0">
                        <a:solidFill>
                          <a:schemeClr val="tx1"/>
                        </a:solidFill>
                        <a:effectLst/>
                        <a:latin typeface="Calibri"/>
                      </a:endParaRPr>
                    </a:p>
                    <a:p>
                      <a:pPr algn="ctr" fontAlgn="t"/>
                      <a:r>
                        <a:rPr lang="en-US" sz="1100" b="0" i="0" u="none" strike="noStrike" dirty="0" smtClean="0">
                          <a:solidFill>
                            <a:schemeClr val="tx1"/>
                          </a:solidFill>
                          <a:effectLst/>
                          <a:latin typeface="Calibri"/>
                        </a:rPr>
                        <a:t>4077</a:t>
                      </a:r>
                      <a:endParaRPr lang="en-US" sz="1100" b="0" i="0" u="none" strike="noStrike" dirty="0">
                        <a:solidFill>
                          <a:schemeClr val="tx1"/>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100" dirty="0" smtClean="0"/>
                        <a:t>4564</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85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anose="020B0604020202020204" pitchFamily="34" charset="0"/>
                          <a:cs typeface="Arial" panose="020B0604020202020204" pitchFamily="34" charset="0"/>
                        </a:rPr>
                        <a:t>Zululand &amp; </a:t>
                      </a:r>
                      <a:r>
                        <a:rPr lang="en-US" sz="1100" dirty="0" err="1" smtClean="0">
                          <a:latin typeface="Arial" panose="020B0604020202020204" pitchFamily="34" charset="0"/>
                          <a:cs typeface="Arial" panose="020B0604020202020204" pitchFamily="34" charset="0"/>
                        </a:rPr>
                        <a:t>Umkhanyakude</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latin typeface="Arial" panose="020B0604020202020204" pitchFamily="34" charset="0"/>
                          <a:cs typeface="Arial" panose="020B0604020202020204" pitchFamily="34" charset="0"/>
                        </a:rPr>
                        <a:t>31</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a:rPr>
                        <a:t>19018</a:t>
                      </a:r>
                    </a:p>
                  </a:txBody>
                  <a:tcPr marL="8113" marR="8113" marT="81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t>19213</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US" sz="1100" b="0" i="0" u="none" strike="noStrike" dirty="0" smtClean="0">
                        <a:solidFill>
                          <a:schemeClr val="tx1"/>
                        </a:solidFill>
                        <a:effectLst/>
                        <a:latin typeface="Calibri"/>
                      </a:endParaRPr>
                    </a:p>
                    <a:p>
                      <a:pPr algn="ctr" fontAlgn="t"/>
                      <a:r>
                        <a:rPr lang="en-US" sz="1100" b="0" i="0" u="none" strike="noStrike" dirty="0" smtClean="0">
                          <a:solidFill>
                            <a:schemeClr val="tx1"/>
                          </a:solidFill>
                          <a:effectLst/>
                          <a:latin typeface="Calibri"/>
                        </a:rPr>
                        <a:t>4701</a:t>
                      </a:r>
                      <a:endParaRPr lang="en-US" sz="1100" b="0" i="0" u="none" strike="noStrike" dirty="0">
                        <a:solidFill>
                          <a:schemeClr val="tx1"/>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100" dirty="0" smtClean="0"/>
                        <a:t>5441</a:t>
                      </a:r>
                      <a:endParaRPr lang="en-US" sz="1100" dirty="0"/>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877">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anose="020B0604020202020204" pitchFamily="34" charset="0"/>
                          <a:cs typeface="Arial" panose="020B0604020202020204" pitchFamily="34" charset="0"/>
                        </a:rPr>
                        <a:t>Amajuba, </a:t>
                      </a:r>
                      <a:r>
                        <a:rPr lang="en-US" sz="1100" dirty="0" err="1" smtClean="0">
                          <a:latin typeface="Arial" panose="020B0604020202020204" pitchFamily="34" charset="0"/>
                          <a:cs typeface="Arial" panose="020B0604020202020204" pitchFamily="34" charset="0"/>
                        </a:rPr>
                        <a:t>Uthukela</a:t>
                      </a:r>
                      <a:r>
                        <a:rPr lang="en-US" sz="1100" dirty="0" smtClean="0">
                          <a:latin typeface="Arial" panose="020B0604020202020204" pitchFamily="34" charset="0"/>
                          <a:cs typeface="Arial" panose="020B0604020202020204" pitchFamily="34" charset="0"/>
                        </a:rPr>
                        <a:t> &amp; </a:t>
                      </a:r>
                      <a:r>
                        <a:rPr lang="en-US" sz="1100" dirty="0" err="1" smtClean="0">
                          <a:latin typeface="Arial" panose="020B0604020202020204" pitchFamily="34" charset="0"/>
                          <a:cs typeface="Arial" panose="020B0604020202020204" pitchFamily="34" charset="0"/>
                        </a:rPr>
                        <a:t>Umzinyathi</a:t>
                      </a:r>
                      <a:endParaRPr lang="en-US" sz="1100" dirty="0">
                        <a:latin typeface="Arial" panose="020B0604020202020204" pitchFamily="34" charset="0"/>
                        <a:cs typeface="Arial" panose="020B0604020202020204"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latin typeface="Arial" panose="020B0604020202020204" pitchFamily="34" charset="0"/>
                          <a:cs typeface="Arial" panose="020B0604020202020204" pitchFamily="34" charset="0"/>
                        </a:rPr>
                        <a:t>25</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a:solidFill>
                            <a:srgbClr val="000000"/>
                          </a:solidFill>
                          <a:effectLst/>
                          <a:latin typeface="Calibri"/>
                        </a:rPr>
                        <a:t>21473</a:t>
                      </a:r>
                    </a:p>
                  </a:txBody>
                  <a:tcPr marL="8113" marR="8113" marT="811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100" dirty="0" smtClean="0"/>
                        <a:t>21516</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endParaRPr lang="en-US" sz="1100" b="0" i="0" u="none" strike="noStrike" dirty="0" smtClean="0">
                        <a:solidFill>
                          <a:schemeClr val="tx1"/>
                        </a:solidFill>
                        <a:effectLst/>
                        <a:latin typeface="Calibri"/>
                      </a:endParaRPr>
                    </a:p>
                    <a:p>
                      <a:pPr algn="ctr" fontAlgn="t"/>
                      <a:r>
                        <a:rPr lang="en-US" sz="1100" b="0" i="0" u="none" strike="noStrike" dirty="0" smtClean="0">
                          <a:solidFill>
                            <a:schemeClr val="tx1"/>
                          </a:solidFill>
                          <a:effectLst/>
                          <a:latin typeface="Calibri"/>
                        </a:rPr>
                        <a:t>5037</a:t>
                      </a:r>
                      <a:endParaRPr lang="en-US" sz="1100" b="0" i="0" u="none" strike="noStrike" dirty="0">
                        <a:solidFill>
                          <a:schemeClr val="tx1"/>
                        </a:solidFill>
                        <a:effectLst/>
                        <a:latin typeface="Calibri"/>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100" dirty="0" smtClean="0"/>
                        <a:t>5217</a:t>
                      </a: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2701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latin typeface="Arial" pitchFamily="34" charset="0"/>
                          <a:cs typeface="Arial" pitchFamily="34" charset="0"/>
                        </a:rPr>
                        <a:t>Province</a:t>
                      </a:r>
                      <a:endParaRPr lang="en-US" sz="1200" b="1" dirty="0">
                        <a:latin typeface="Arial" pitchFamily="34" charset="0"/>
                        <a:cs typeface="Arial"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latin typeface="+mn-lt"/>
                          <a:cs typeface="Arial" pitchFamily="34" charset="0"/>
                        </a:rPr>
                        <a:t>120</a:t>
                      </a:r>
                      <a:endParaRPr lang="en-US" sz="1200" b="1" dirty="0">
                        <a:latin typeface="+mn-lt"/>
                        <a:cs typeface="Arial" pitchFamily="34" charset="0"/>
                      </a:endParaRPr>
                    </a:p>
                  </a:txBody>
                  <a:tcPr marL="91432" marR="91432"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128 756</a:t>
                      </a:r>
                      <a:endParaRPr lang="en-US" sz="11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algn="ctr" fontAlgn="b"/>
                      <a:r>
                        <a:rPr lang="en-US" sz="1200" b="1" i="0" u="none" strike="noStrike" dirty="0" smtClean="0">
                          <a:solidFill>
                            <a:srgbClr val="000000"/>
                          </a:solidFill>
                          <a:effectLst/>
                          <a:latin typeface="+mn-lt"/>
                        </a:rPr>
                        <a:t>128 358</a:t>
                      </a:r>
                      <a:endParaRPr lang="en-US" sz="1200" b="1"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algn="ctr" fontAlgn="b"/>
                      <a:r>
                        <a:rPr lang="en-US" sz="1200" b="1" i="0" u="none" strike="noStrike" dirty="0" smtClean="0">
                          <a:solidFill>
                            <a:srgbClr val="000000"/>
                          </a:solidFill>
                          <a:effectLst/>
                          <a:latin typeface="+mn-lt"/>
                        </a:rPr>
                        <a:t>33 103</a:t>
                      </a:r>
                      <a:endParaRPr lang="en-US" sz="1200" b="1"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p>
                      <a:pPr algn="ctr" fontAlgn="b"/>
                      <a:r>
                        <a:rPr lang="en-US" sz="1200" b="1" i="0" u="none" strike="noStrike" dirty="0" smtClean="0">
                          <a:solidFill>
                            <a:srgbClr val="000000"/>
                          </a:solidFill>
                          <a:effectLst/>
                          <a:latin typeface="+mn-lt"/>
                        </a:rPr>
                        <a:t>33 712</a:t>
                      </a:r>
                      <a:endParaRPr lang="en-US" sz="1200" b="1"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r>
            </a:tbl>
          </a:graphicData>
        </a:graphic>
      </p:graphicFrame>
      <p:sp>
        <p:nvSpPr>
          <p:cNvPr id="6" name="TextBox 5"/>
          <p:cNvSpPr txBox="1"/>
          <p:nvPr/>
        </p:nvSpPr>
        <p:spPr>
          <a:xfrm>
            <a:off x="364612" y="3985277"/>
            <a:ext cx="8624102" cy="1131079"/>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ysClr val="windowText" lastClr="000000"/>
            </a:solidFill>
          </a:ln>
        </p:spPr>
        <p:txBody>
          <a:bodyPr wrap="square" rtlCol="0">
            <a:spAutoFit/>
          </a:bodyPr>
          <a:lstStyle/>
          <a:p>
            <a:pPr algn="ctr"/>
            <a:r>
              <a:rPr lang="en-US" sz="1350" kern="0" dirty="0" smtClean="0">
                <a:solidFill>
                  <a:schemeClr val="bg1"/>
                </a:solidFill>
                <a:latin typeface="Arial" pitchFamily="34" charset="0"/>
                <a:cs typeface="Arial" pitchFamily="34" charset="0"/>
              </a:rPr>
              <a:t>Analysis:</a:t>
            </a:r>
          </a:p>
          <a:p>
            <a:pPr algn="ctr"/>
            <a:r>
              <a:rPr lang="en-US" sz="1350" kern="0" dirty="0" smtClean="0">
                <a:solidFill>
                  <a:schemeClr val="bg1"/>
                </a:solidFill>
                <a:latin typeface="Arial" pitchFamily="34" charset="0"/>
                <a:cs typeface="Arial" pitchFamily="34" charset="0"/>
              </a:rPr>
              <a:t>The target for Q1 in terms on birth registration within 30 days has been achieved by over 609 which accounts to 102 %. </a:t>
            </a:r>
          </a:p>
          <a:p>
            <a:pPr algn="ctr"/>
            <a:r>
              <a:rPr lang="en-US" sz="1350" kern="0" dirty="0" smtClean="0">
                <a:solidFill>
                  <a:schemeClr val="bg1"/>
                </a:solidFill>
                <a:latin typeface="Arial" pitchFamily="34" charset="0"/>
                <a:cs typeface="Arial" pitchFamily="34" charset="0"/>
              </a:rPr>
              <a:t>Although there are 16 health facilities that are having connectivity challenges, manual taking of applications are done</a:t>
            </a:r>
          </a:p>
        </p:txBody>
      </p:sp>
      <p:sp>
        <p:nvSpPr>
          <p:cNvPr id="3" name="TextBox 2"/>
          <p:cNvSpPr txBox="1"/>
          <p:nvPr/>
        </p:nvSpPr>
        <p:spPr>
          <a:xfrm>
            <a:off x="4076700" y="6143625"/>
            <a:ext cx="599963"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695579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71450"/>
            <a:ext cx="8229600" cy="523875"/>
          </a:xfrm>
        </p:spPr>
        <p:txBody>
          <a:bodyPr>
            <a:noAutofit/>
          </a:bodyPr>
          <a:lstStyle/>
          <a:p>
            <a:r>
              <a:rPr lang="en-US" sz="2000" b="1" dirty="0" smtClean="0">
                <a:latin typeface="Arial" panose="020B0604020202020204" pitchFamily="34" charset="0"/>
                <a:cs typeface="Arial" panose="020B0604020202020204" pitchFamily="34" charset="0"/>
              </a:rPr>
              <a:t>INTERVENTIONS &amp; STRATEGIES ON BIRTH REGISTRATION TARGET </a:t>
            </a:r>
          </a:p>
        </p:txBody>
      </p:sp>
      <p:graphicFrame>
        <p:nvGraphicFramePr>
          <p:cNvPr id="3" name="Table 2"/>
          <p:cNvGraphicFramePr>
            <a:graphicFrameLocks noGrp="1"/>
          </p:cNvGraphicFramePr>
          <p:nvPr>
            <p:extLst>
              <p:ext uri="{D42A27DB-BD31-4B8C-83A1-F6EECF244321}">
                <p14:modId xmlns:p14="http://schemas.microsoft.com/office/powerpoint/2010/main" val="1371156132"/>
              </p:ext>
            </p:extLst>
          </p:nvPr>
        </p:nvGraphicFramePr>
        <p:xfrm>
          <a:off x="309563" y="1171575"/>
          <a:ext cx="8634412" cy="3193794"/>
        </p:xfrm>
        <a:graphic>
          <a:graphicData uri="http://schemas.openxmlformats.org/drawingml/2006/table">
            <a:tbl>
              <a:tblPr firstRow="1" bandRow="1"/>
              <a:tblGrid>
                <a:gridCol w="8634412"/>
              </a:tblGrid>
              <a:tr h="308801">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600" dirty="0" smtClean="0">
                          <a:solidFill>
                            <a:schemeClr val="tx1"/>
                          </a:solidFill>
                          <a:latin typeface="Arial" pitchFamily="34" charset="0"/>
                          <a:cs typeface="Arial" pitchFamily="34" charset="0"/>
                        </a:rPr>
                        <a:t>Interventions</a:t>
                      </a:r>
                      <a:endParaRPr lang="en-US" sz="1600" dirty="0">
                        <a:solidFill>
                          <a:schemeClr val="tx1"/>
                        </a:solidFill>
                        <a:latin typeface="Arial" pitchFamily="34" charset="0"/>
                        <a:cs typeface="Arial" pitchFamily="34" charset="0"/>
                      </a:endParaRPr>
                    </a:p>
                  </a:txBody>
                  <a:tcPr marL="91437" marR="91437" marT="45719" marB="4571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1319974">
                <a:tc>
                  <a:txBody>
                    <a:bodyPr/>
                    <a:lstStyle/>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Radio interviews </a:t>
                      </a:r>
                      <a:r>
                        <a:rPr lang="en-US" sz="1600" dirty="0" smtClean="0">
                          <a:effectLst/>
                          <a:latin typeface="Calibri"/>
                          <a:ea typeface="Calibri"/>
                          <a:cs typeface="Times New Roman"/>
                        </a:rPr>
                        <a:t>have been held with Ukhozi </a:t>
                      </a:r>
                      <a:r>
                        <a:rPr lang="en-US" sz="1600" dirty="0">
                          <a:effectLst/>
                          <a:latin typeface="Calibri"/>
                          <a:ea typeface="Calibri"/>
                          <a:cs typeface="Times New Roman"/>
                        </a:rPr>
                        <a:t>on the 17 Jan </a:t>
                      </a:r>
                      <a:r>
                        <a:rPr lang="en-US" sz="1600" dirty="0" smtClean="0">
                          <a:effectLst/>
                          <a:latin typeface="Calibri"/>
                          <a:ea typeface="Calibri"/>
                          <a:cs typeface="Times New Roman"/>
                        </a:rPr>
                        <a:t>2017,</a:t>
                      </a:r>
                      <a:r>
                        <a:rPr lang="en-US" sz="1600" baseline="0" dirty="0" smtClean="0">
                          <a:effectLst/>
                          <a:latin typeface="Calibri"/>
                          <a:ea typeface="Calibri"/>
                          <a:cs typeface="Times New Roman"/>
                        </a:rPr>
                        <a:t> </a:t>
                      </a:r>
                      <a:r>
                        <a:rPr lang="en-US" sz="1600" dirty="0" smtClean="0">
                          <a:effectLst/>
                          <a:latin typeface="Calibri"/>
                          <a:ea typeface="Calibri"/>
                          <a:cs typeface="Times New Roman"/>
                        </a:rPr>
                        <a:t> </a:t>
                      </a:r>
                      <a:r>
                        <a:rPr lang="en-US" sz="1600" dirty="0">
                          <a:effectLst/>
                          <a:latin typeface="Calibri"/>
                          <a:ea typeface="Calibri"/>
                          <a:cs typeface="Times New Roman"/>
                        </a:rPr>
                        <a:t>Izwi Lomzansi on the 28 January </a:t>
                      </a:r>
                      <a:r>
                        <a:rPr lang="en-US" sz="1600" dirty="0" smtClean="0">
                          <a:effectLst/>
                          <a:latin typeface="Calibri"/>
                          <a:ea typeface="Calibri"/>
                          <a:cs typeface="Times New Roman"/>
                        </a:rPr>
                        <a:t>2017 and Inanda FM for </a:t>
                      </a:r>
                      <a:r>
                        <a:rPr lang="en-US" sz="1600" dirty="0">
                          <a:effectLst/>
                          <a:latin typeface="Calibri"/>
                          <a:ea typeface="Calibri"/>
                          <a:cs typeface="Times New Roman"/>
                        </a:rPr>
                        <a:t>birth registration advocacy.</a:t>
                      </a:r>
                    </a:p>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Effective mobilization by stakeholders forum on District Task Teams (DTT) and Local Task Teams (LTT)</a:t>
                      </a:r>
                    </a:p>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Youth officials </a:t>
                      </a:r>
                      <a:r>
                        <a:rPr lang="en-US" sz="1600" dirty="0" smtClean="0">
                          <a:effectLst/>
                          <a:latin typeface="Calibri"/>
                          <a:ea typeface="Calibri"/>
                          <a:cs typeface="Times New Roman"/>
                        </a:rPr>
                        <a:t>visits</a:t>
                      </a:r>
                      <a:r>
                        <a:rPr lang="en-US" sz="1600" baseline="0" dirty="0" smtClean="0">
                          <a:effectLst/>
                          <a:latin typeface="Calibri"/>
                          <a:ea typeface="Calibri"/>
                          <a:cs typeface="Times New Roman"/>
                        </a:rPr>
                        <a:t> to</a:t>
                      </a:r>
                      <a:r>
                        <a:rPr lang="en-US" sz="1600" dirty="0" smtClean="0">
                          <a:effectLst/>
                          <a:latin typeface="Calibri"/>
                          <a:ea typeface="Calibri"/>
                          <a:cs typeface="Times New Roman"/>
                        </a:rPr>
                        <a:t> </a:t>
                      </a:r>
                      <a:r>
                        <a:rPr lang="en-US" sz="1600" dirty="0">
                          <a:effectLst/>
                          <a:latin typeface="Calibri"/>
                          <a:ea typeface="Calibri"/>
                          <a:cs typeface="Times New Roman"/>
                        </a:rPr>
                        <a:t>Health </a:t>
                      </a:r>
                      <a:r>
                        <a:rPr lang="en-US" sz="1600" dirty="0" smtClean="0">
                          <a:effectLst/>
                          <a:latin typeface="Calibri"/>
                          <a:ea typeface="Calibri"/>
                          <a:cs typeface="Times New Roman"/>
                        </a:rPr>
                        <a:t>facilities </a:t>
                      </a:r>
                      <a:r>
                        <a:rPr lang="en-US" sz="1600" dirty="0">
                          <a:effectLst/>
                          <a:latin typeface="Calibri"/>
                          <a:ea typeface="Calibri"/>
                          <a:cs typeface="Times New Roman"/>
                        </a:rPr>
                        <a:t>over weekends to advocate registration of birth.</a:t>
                      </a:r>
                    </a:p>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Use birth occurrences registers to follow-up on all unregistered mothers discharged after hours &amp; weekends when DHA official are not there.</a:t>
                      </a:r>
                    </a:p>
                    <a:p>
                      <a:pPr marL="342900" marR="0" lvl="0" indent="-342900">
                        <a:lnSpc>
                          <a:spcPct val="107000"/>
                        </a:lnSpc>
                        <a:spcBef>
                          <a:spcPts val="0"/>
                        </a:spcBef>
                        <a:spcAft>
                          <a:spcPts val="0"/>
                        </a:spcAft>
                        <a:buFont typeface="Symbol"/>
                        <a:buChar char=""/>
                      </a:pPr>
                      <a:r>
                        <a:rPr lang="en-US" sz="1600" dirty="0" smtClean="0">
                          <a:effectLst/>
                          <a:latin typeface="Calibri"/>
                          <a:ea typeface="Calibri"/>
                          <a:cs typeface="Times New Roman"/>
                        </a:rPr>
                        <a:t>Mobilize </a:t>
                      </a:r>
                      <a:r>
                        <a:rPr lang="en-US" sz="1600" dirty="0">
                          <a:effectLst/>
                          <a:latin typeface="Calibri"/>
                          <a:ea typeface="Calibri"/>
                          <a:cs typeface="Times New Roman"/>
                        </a:rPr>
                        <a:t>Youth in the Districts for at least 2 Sundays birth registrations in the Q4.</a:t>
                      </a:r>
                    </a:p>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Visit nearby Clinics to invite mothers to register their children</a:t>
                      </a:r>
                    </a:p>
                    <a:p>
                      <a:pPr marL="342900" marR="0" lvl="0" indent="-342900">
                        <a:lnSpc>
                          <a:spcPct val="107000"/>
                        </a:lnSpc>
                        <a:spcBef>
                          <a:spcPts val="0"/>
                        </a:spcBef>
                        <a:spcAft>
                          <a:spcPts val="0"/>
                        </a:spcAft>
                        <a:buFont typeface="Symbol"/>
                        <a:buChar char=""/>
                      </a:pPr>
                      <a:r>
                        <a:rPr lang="en-US" sz="1600" dirty="0">
                          <a:effectLst/>
                          <a:latin typeface="Calibri"/>
                          <a:ea typeface="Calibri"/>
                          <a:cs typeface="Times New Roman"/>
                        </a:rPr>
                        <a:t>Deploy mobile offices where there is connectivity challenges</a:t>
                      </a:r>
                      <a:r>
                        <a:rPr lang="en-US" sz="1600" dirty="0" smtClean="0">
                          <a:effectLst/>
                          <a:latin typeface="Calibri"/>
                          <a:ea typeface="Calibri"/>
                          <a:cs typeface="Times New Roman"/>
                        </a:rPr>
                        <a:t>.</a:t>
                      </a:r>
                    </a:p>
                    <a:p>
                      <a:pPr marL="0" marR="0" lvl="0" indent="0">
                        <a:lnSpc>
                          <a:spcPct val="107000"/>
                        </a:lnSpc>
                        <a:spcBef>
                          <a:spcPts val="0"/>
                        </a:spcBef>
                        <a:spcAft>
                          <a:spcPts val="0"/>
                        </a:spcAft>
                        <a:buFont typeface="Symbol"/>
                        <a:buNone/>
                      </a:pPr>
                      <a:endParaRPr lang="en-US"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3924300" y="6172200"/>
            <a:ext cx="609600" cy="381000"/>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22954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SMART ID CARD OFFICES &amp; APPLICATION VOLUME  </a:t>
            </a:r>
          </a:p>
        </p:txBody>
      </p:sp>
      <p:graphicFrame>
        <p:nvGraphicFramePr>
          <p:cNvPr id="3" name="Table 2"/>
          <p:cNvGraphicFramePr>
            <a:graphicFrameLocks noGrp="1"/>
          </p:cNvGraphicFramePr>
          <p:nvPr>
            <p:extLst>
              <p:ext uri="{D42A27DB-BD31-4B8C-83A1-F6EECF244321}">
                <p14:modId xmlns:p14="http://schemas.microsoft.com/office/powerpoint/2010/main" val="1625945046"/>
              </p:ext>
            </p:extLst>
          </p:nvPr>
        </p:nvGraphicFramePr>
        <p:xfrm>
          <a:off x="209550" y="560944"/>
          <a:ext cx="8515351" cy="4761611"/>
        </p:xfrm>
        <a:graphic>
          <a:graphicData uri="http://schemas.openxmlformats.org/drawingml/2006/table">
            <a:tbl>
              <a:tblPr/>
              <a:tblGrid>
                <a:gridCol w="1152985"/>
                <a:gridCol w="1152985"/>
                <a:gridCol w="825686"/>
                <a:gridCol w="926107"/>
                <a:gridCol w="903790"/>
                <a:gridCol w="792213"/>
                <a:gridCol w="892633"/>
                <a:gridCol w="814527"/>
                <a:gridCol w="1054425"/>
              </a:tblGrid>
              <a:tr h="54335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Office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2016/17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2016/17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Variance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Quarter 1 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2017/18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Quarter 1 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2017/18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Variance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Comments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10225">
                <a:tc>
                  <a:txBody>
                    <a:bodyPr/>
                    <a:lstStyle/>
                    <a:p>
                      <a:pPr algn="l" fontAlgn="b"/>
                      <a:r>
                        <a:rPr lang="en-US" sz="1400" b="0" i="0" u="none" strike="noStrike" dirty="0">
                          <a:solidFill>
                            <a:srgbClr val="000000"/>
                          </a:solidFill>
                          <a:effectLst/>
                          <a:latin typeface="+mn-lt"/>
                        </a:rPr>
                        <a:t>Amajuba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mn-lt"/>
                        </a:rPr>
                        <a:t>Amajuba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20960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7520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4242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-695</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dirty="0">
                          <a:solidFill>
                            <a:srgbClr val="000000"/>
                          </a:solidFill>
                          <a:effectLst/>
                          <a:latin typeface="+mn-lt"/>
                        </a:rPr>
                        <a:t>Ugu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mn-lt"/>
                        </a:rPr>
                        <a:t>Port Shepstone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21246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7806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4601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-336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a:solidFill>
                            <a:srgbClr val="000000"/>
                          </a:solidFill>
                          <a:effectLst/>
                          <a:latin typeface="+mn-lt"/>
                        </a:rPr>
                        <a:t>Mkhanyakude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Mtubatuba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rPr>
                        <a:t>13440</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13651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211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3008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-1929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a:solidFill>
                            <a:srgbClr val="000000"/>
                          </a:solidFill>
                          <a:effectLst/>
                          <a:latin typeface="+mn-lt"/>
                        </a:rPr>
                        <a:t>Zululand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smtClean="0">
                          <a:solidFill>
                            <a:srgbClr val="000000"/>
                          </a:solidFill>
                          <a:effectLst/>
                          <a:latin typeface="+mn-lt"/>
                        </a:rPr>
                        <a:t>Ulundi</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6720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9970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3250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2531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a:solidFill>
                            <a:srgbClr val="000000"/>
                          </a:solidFill>
                          <a:effectLst/>
                          <a:latin typeface="+mn-lt"/>
                        </a:rPr>
                        <a:t>Zululand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Pongola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6720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7297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577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1772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-696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584">
                <a:tc>
                  <a:txBody>
                    <a:bodyPr/>
                    <a:lstStyle/>
                    <a:p>
                      <a:pPr algn="l" fontAlgn="b"/>
                      <a:r>
                        <a:rPr lang="en-US" sz="1400" b="0" i="0" u="none" strike="noStrike">
                          <a:solidFill>
                            <a:srgbClr val="000000"/>
                          </a:solidFill>
                          <a:effectLst/>
                          <a:latin typeface="+mn-lt"/>
                        </a:rPr>
                        <a:t>Amajuba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Dundee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rPr>
                        <a:t>6720</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7820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1100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1894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-574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1597">
                <a:tc>
                  <a:txBody>
                    <a:bodyPr/>
                    <a:lstStyle/>
                    <a:p>
                      <a:pPr algn="l" fontAlgn="b"/>
                      <a:r>
                        <a:rPr lang="en-US" sz="1400" b="0" i="0" u="none" strike="noStrike">
                          <a:solidFill>
                            <a:srgbClr val="000000"/>
                          </a:solidFill>
                          <a:effectLst/>
                          <a:latin typeface="+mn-lt"/>
                        </a:rPr>
                        <a:t>Uthungulu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Stanger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6720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15246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8526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3579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1111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dirty="0">
                          <a:solidFill>
                            <a:srgbClr val="000000"/>
                          </a:solidFill>
                          <a:effectLst/>
                          <a:latin typeface="+mn-lt"/>
                        </a:rPr>
                        <a:t>Ethekwini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mn-lt"/>
                        </a:rPr>
                        <a:t>Durban </a:t>
                      </a:r>
                      <a:r>
                        <a:rPr lang="en-US" sz="1400" b="0" i="0" u="none" strike="noStrike" dirty="0" smtClean="0">
                          <a:solidFill>
                            <a:srgbClr val="000000"/>
                          </a:solidFill>
                          <a:effectLst/>
                          <a:latin typeface="+mn-lt"/>
                        </a:rPr>
                        <a:t>Large</a:t>
                      </a:r>
                      <a:r>
                        <a:rPr lang="en-US" sz="1400" b="0" i="0" u="none" strike="noStrike" baseline="0" dirty="0" smtClean="0">
                          <a:solidFill>
                            <a:srgbClr val="000000"/>
                          </a:solidFill>
                          <a:effectLst/>
                          <a:latin typeface="+mn-lt"/>
                        </a:rPr>
                        <a:t> Office</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53760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56118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2358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19746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11970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-7776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9692">
                <a:tc>
                  <a:txBody>
                    <a:bodyPr/>
                    <a:lstStyle/>
                    <a:p>
                      <a:pPr algn="l" fontAlgn="b"/>
                      <a:r>
                        <a:rPr lang="en-US" sz="1400" b="0" i="0" u="none" strike="noStrike">
                          <a:solidFill>
                            <a:srgbClr val="000000"/>
                          </a:solidFill>
                          <a:effectLst/>
                          <a:latin typeface="+mn-lt"/>
                        </a:rPr>
                        <a:t>Uthungulu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Empangeni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13437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a:solidFill>
                            <a:srgbClr val="000000"/>
                          </a:solidFill>
                          <a:effectLst/>
                          <a:latin typeface="+mn-lt"/>
                        </a:rPr>
                        <a:t>Uthungulu</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Eshowe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12749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691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2845</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-2092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a:solidFill>
                            <a:srgbClr val="000000"/>
                          </a:solidFill>
                          <a:effectLst/>
                          <a:latin typeface="+mn-lt"/>
                        </a:rPr>
                        <a:t>Amajuba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Estcourt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6720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12494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5774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2581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280">
                <a:tc>
                  <a:txBody>
                    <a:bodyPr/>
                    <a:lstStyle/>
                    <a:p>
                      <a:pPr algn="l" fontAlgn="b"/>
                      <a:r>
                        <a:rPr lang="en-US" sz="1400" b="0" i="0" u="none" strike="noStrike">
                          <a:solidFill>
                            <a:srgbClr val="000000"/>
                          </a:solidFill>
                          <a:effectLst/>
                          <a:latin typeface="+mn-lt"/>
                        </a:rPr>
                        <a:t>Harry Gwala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Kokstad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7646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5794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1678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-3259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225">
                <a:tc>
                  <a:txBody>
                    <a:bodyPr/>
                    <a:lstStyle/>
                    <a:p>
                      <a:pPr algn="l" fontAlgn="b"/>
                      <a:r>
                        <a:rPr lang="en-US" sz="1400" b="0" i="0" u="none" strike="noStrike" dirty="0">
                          <a:solidFill>
                            <a:srgbClr val="000000"/>
                          </a:solidFill>
                          <a:effectLst/>
                          <a:latin typeface="+mn-lt"/>
                        </a:rPr>
                        <a:t>Ethekwini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Prospecton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17 837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4397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5333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396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n-lt"/>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694">
                <a:tc>
                  <a:txBody>
                    <a:bodyPr/>
                    <a:lstStyle/>
                    <a:p>
                      <a:pPr algn="l" fontAlgn="b"/>
                      <a:r>
                        <a:rPr lang="en-US" sz="1400" b="0" i="0" u="none" strike="noStrike" dirty="0">
                          <a:solidFill>
                            <a:srgbClr val="000000"/>
                          </a:solidFill>
                          <a:effectLst/>
                          <a:latin typeface="+mn-lt"/>
                        </a:rPr>
                        <a:t>Ethekwini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Tongaat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24009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10569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5391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454</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748">
                <a:tc>
                  <a:txBody>
                    <a:bodyPr/>
                    <a:lstStyle/>
                    <a:p>
                      <a:pPr algn="l" fontAlgn="b"/>
                      <a:r>
                        <a:rPr lang="en-US" sz="1400" b="0" i="0" u="none" strike="noStrike">
                          <a:solidFill>
                            <a:srgbClr val="000000"/>
                          </a:solidFill>
                          <a:effectLst/>
                          <a:latin typeface="+mn-lt"/>
                        </a:rPr>
                        <a:t>Harry Gwala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err="1" smtClean="0">
                          <a:solidFill>
                            <a:srgbClr val="000000"/>
                          </a:solidFill>
                          <a:effectLst/>
                          <a:latin typeface="+mn-lt"/>
                        </a:rPr>
                        <a:t>Umzimkhulu</a:t>
                      </a:r>
                      <a:endParaRPr lang="en-US" sz="14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6453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6987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1279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-3658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8619">
                <a:tc>
                  <a:txBody>
                    <a:bodyPr/>
                    <a:lstStyle/>
                    <a:p>
                      <a:pPr algn="l" fontAlgn="b"/>
                      <a:r>
                        <a:rPr lang="en-US" sz="1400" b="0" i="0" u="none" strike="noStrike">
                          <a:solidFill>
                            <a:srgbClr val="000000"/>
                          </a:solidFill>
                          <a:effectLst/>
                          <a:latin typeface="+mn-lt"/>
                        </a:rPr>
                        <a:t>Uthukela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a:solidFill>
                            <a:srgbClr val="000000"/>
                          </a:solidFill>
                          <a:effectLst/>
                          <a:latin typeface="+mn-lt"/>
                        </a:rPr>
                        <a:t>Ladysmith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20402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6962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4336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-601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b"/>
                      <a:endParaRPr lang="en-US" sz="1400" b="0" i="0" u="none" strike="noStrike" dirty="0">
                        <a:solidFill>
                          <a:srgbClr val="000000"/>
                        </a:solidFill>
                        <a:effectLst/>
                        <a:latin typeface="+mn-lt"/>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4019550" y="6219825"/>
            <a:ext cx="581025"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2884156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SMART ID CARD OFFICES &amp; APPLICATION VOLUME  </a:t>
            </a:r>
          </a:p>
        </p:txBody>
      </p:sp>
      <p:graphicFrame>
        <p:nvGraphicFramePr>
          <p:cNvPr id="3" name="Table 2"/>
          <p:cNvGraphicFramePr>
            <a:graphicFrameLocks noGrp="1"/>
          </p:cNvGraphicFramePr>
          <p:nvPr>
            <p:extLst>
              <p:ext uri="{D42A27DB-BD31-4B8C-83A1-F6EECF244321}">
                <p14:modId xmlns:p14="http://schemas.microsoft.com/office/powerpoint/2010/main" val="3692845282"/>
              </p:ext>
            </p:extLst>
          </p:nvPr>
        </p:nvGraphicFramePr>
        <p:xfrm>
          <a:off x="104776" y="461447"/>
          <a:ext cx="8715376" cy="4540534"/>
        </p:xfrm>
        <a:graphic>
          <a:graphicData uri="http://schemas.openxmlformats.org/drawingml/2006/table">
            <a:tbl>
              <a:tblPr/>
              <a:tblGrid>
                <a:gridCol w="1343024"/>
                <a:gridCol w="1247775"/>
                <a:gridCol w="733425"/>
                <a:gridCol w="828856"/>
                <a:gridCol w="925020"/>
                <a:gridCol w="810821"/>
                <a:gridCol w="913602"/>
                <a:gridCol w="833660"/>
                <a:gridCol w="1079193"/>
              </a:tblGrid>
              <a:tr h="54335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Office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2016/17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2016/17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Variance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Quarter 1 Target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2017/18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Quarter 1 Actual </a:t>
                      </a:r>
                    </a:p>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 2017/18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Variance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0" fontAlgn="base" latinLnBrk="0" hangingPunct="0">
                        <a:lnSpc>
                          <a:spcPct val="90000"/>
                        </a:lnSpc>
                        <a:spcBef>
                          <a:spcPts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Comments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34081">
                <a:tc>
                  <a:txBody>
                    <a:bodyPr/>
                    <a:lstStyle/>
                    <a:p>
                      <a:pPr algn="l" fontAlgn="b"/>
                      <a:r>
                        <a:rPr lang="en-US" sz="1400" b="0" i="0" u="none" strike="noStrike" dirty="0" err="1">
                          <a:solidFill>
                            <a:srgbClr val="000000"/>
                          </a:solidFill>
                          <a:effectLst/>
                          <a:latin typeface="+mn-lt"/>
                        </a:rPr>
                        <a:t>Uthungulu</a:t>
                      </a:r>
                      <a:endParaRPr lang="en-US" sz="1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err="1">
                          <a:solidFill>
                            <a:srgbClr val="000000"/>
                          </a:solidFill>
                          <a:effectLst/>
                          <a:latin typeface="+mn-lt"/>
                        </a:rPr>
                        <a:t>Uthungulu</a:t>
                      </a:r>
                      <a:endParaRPr lang="en-US" sz="1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20868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7428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5258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321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3850">
                <a:tc>
                  <a:txBody>
                    <a:bodyPr/>
                    <a:lstStyle/>
                    <a:p>
                      <a:pPr algn="l" fontAlgn="b"/>
                      <a:r>
                        <a:rPr lang="en-US" sz="1400" b="0" i="0" u="none" strike="noStrike" dirty="0">
                          <a:solidFill>
                            <a:srgbClr val="000000"/>
                          </a:solidFill>
                          <a:effectLst/>
                          <a:latin typeface="+mn-lt"/>
                        </a:rPr>
                        <a:t>Ethekwini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mn-lt"/>
                        </a:rPr>
                        <a:t>Pinetown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25956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12516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5213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276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229">
                <a:tc>
                  <a:txBody>
                    <a:bodyPr/>
                    <a:lstStyle/>
                    <a:p>
                      <a:pPr algn="l" fontAlgn="b"/>
                      <a:r>
                        <a:rPr lang="en-US" sz="1400" b="0" i="0" u="none" strike="noStrike" dirty="0">
                          <a:solidFill>
                            <a:srgbClr val="000000"/>
                          </a:solidFill>
                          <a:effectLst/>
                          <a:latin typeface="+mn-lt"/>
                        </a:rPr>
                        <a:t>Ugu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err="1">
                          <a:solidFill>
                            <a:srgbClr val="000000"/>
                          </a:solidFill>
                          <a:effectLst/>
                          <a:latin typeface="+mn-lt"/>
                        </a:rPr>
                        <a:t>Scottburgh</a:t>
                      </a:r>
                      <a:endParaRPr lang="en-US" sz="1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13440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11523</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1917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3011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-1926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846">
                <a:tc>
                  <a:txBody>
                    <a:bodyPr/>
                    <a:lstStyle/>
                    <a:p>
                      <a:pPr algn="l" fontAlgn="b"/>
                      <a:r>
                        <a:rPr lang="en-US" sz="1400" b="0" i="0" u="none" strike="noStrike" dirty="0">
                          <a:solidFill>
                            <a:srgbClr val="000000"/>
                          </a:solidFill>
                          <a:effectLst/>
                          <a:latin typeface="+mn-lt"/>
                        </a:rPr>
                        <a:t>Ethekwini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a:solidFill>
                            <a:srgbClr val="000000"/>
                          </a:solidFill>
                          <a:effectLst/>
                          <a:latin typeface="+mn-lt"/>
                        </a:rPr>
                        <a:t>Commercial road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47040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53685</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6645</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14810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10 952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3858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algn="l" fontAlgn="b"/>
                      <a:r>
                        <a:rPr lang="en-US" sz="1400" b="0" i="0" u="none" strike="noStrike" dirty="0">
                          <a:solidFill>
                            <a:srgbClr val="000000"/>
                          </a:solidFill>
                          <a:effectLst/>
                          <a:latin typeface="+mn-lt"/>
                        </a:rPr>
                        <a:t>Umgungundlovu</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fontAlgn="b"/>
                      <a:r>
                        <a:rPr lang="en-US" sz="1400" b="0" i="0" u="none" strike="noStrike" dirty="0" err="1">
                          <a:solidFill>
                            <a:srgbClr val="000000"/>
                          </a:solidFill>
                          <a:effectLst/>
                          <a:latin typeface="+mn-lt"/>
                        </a:rPr>
                        <a:t>Pietermartizburg</a:t>
                      </a:r>
                      <a:endParaRPr lang="en-US" sz="14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a:solidFill>
                            <a:srgbClr val="000000"/>
                          </a:solidFill>
                          <a:effectLst/>
                          <a:latin typeface="+mn-lt"/>
                        </a:rPr>
                        <a:t>33600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38090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4490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12342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7327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5015</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Zululand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Vryheid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13440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10120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3320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smtClean="0">
                          <a:solidFill>
                            <a:srgbClr val="000000"/>
                          </a:solidFill>
                          <a:effectLst/>
                          <a:latin typeface="+mn-lt"/>
                          <a:cs typeface="Arial" pitchFamily="34" charset="0"/>
                        </a:rPr>
                        <a:t>4937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2470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smtClean="0">
                          <a:ln>
                            <a:noFill/>
                          </a:ln>
                          <a:solidFill>
                            <a:schemeClr val="tx1"/>
                          </a:solidFill>
                          <a:effectLst/>
                          <a:latin typeface="+mn-lt"/>
                          <a:cs typeface="Arial" pitchFamily="34" charset="0"/>
                        </a:rPr>
                        <a:t>Zululand</a:t>
                      </a:r>
                      <a:endParaRPr kumimoji="0" lang="en-US" sz="1400" b="0" i="0" u="none" strike="noStrike" cap="none" normalizeH="0" baseline="0" dirty="0" smtClean="0">
                        <a:ln>
                          <a:noFill/>
                        </a:ln>
                        <a:solidFill>
                          <a:schemeClr val="tx1"/>
                        </a:solidFill>
                        <a:effectLst/>
                        <a:latin typeface="+mn-lt"/>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mn-lt"/>
                          <a:cs typeface="Arial" pitchFamily="34" charset="0"/>
                        </a:rPr>
                        <a:t>Emondlo</a:t>
                      </a:r>
                      <a:endParaRPr kumimoji="0" lang="en-US" sz="1400" b="0" i="0" u="none" strike="noStrike" cap="none" normalizeH="0" baseline="0" dirty="0" smtClean="0">
                        <a:ln>
                          <a:noFill/>
                        </a:ln>
                        <a:solidFill>
                          <a:schemeClr val="tx1"/>
                        </a:solidFill>
                        <a:effectLst/>
                        <a:latin typeface="+mn-lt"/>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6720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3102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3618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771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-1697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904">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Zululand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err="1" smtClean="0">
                          <a:ln>
                            <a:noFill/>
                          </a:ln>
                          <a:solidFill>
                            <a:schemeClr val="tx1"/>
                          </a:solidFill>
                          <a:effectLst/>
                          <a:latin typeface="+mn-lt"/>
                          <a:cs typeface="Arial" pitchFamily="34" charset="0"/>
                        </a:rPr>
                        <a:t>Mbazwana</a:t>
                      </a:r>
                      <a:endParaRPr kumimoji="0" lang="en-US" sz="1400" b="0" i="0" u="none" strike="noStrike" cap="none" normalizeH="0" baseline="0" dirty="0" smtClean="0">
                        <a:ln>
                          <a:noFill/>
                        </a:ln>
                        <a:solidFill>
                          <a:schemeClr val="tx1"/>
                        </a:solidFill>
                        <a:effectLst/>
                        <a:latin typeface="+mn-lt"/>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6720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1171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5549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1242</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-1226</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1000">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Umgungundlovu</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New Hanover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6720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2359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4361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840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-1628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4157">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Harry </a:t>
                      </a:r>
                      <a:r>
                        <a:rPr kumimoji="0" lang="en-US" sz="1400" b="0" i="0" u="none" strike="noStrike" cap="none" normalizeH="0" baseline="0" dirty="0" err="1" smtClean="0">
                          <a:ln>
                            <a:noFill/>
                          </a:ln>
                          <a:solidFill>
                            <a:schemeClr val="tx1"/>
                          </a:solidFill>
                          <a:effectLst/>
                          <a:latin typeface="+mn-lt"/>
                          <a:cs typeface="Arial" pitchFamily="34" charset="0"/>
                        </a:rPr>
                        <a:t>Gwala</a:t>
                      </a:r>
                      <a:endParaRPr kumimoji="0" lang="en-US" sz="1400" b="0" i="0" u="none" strike="noStrike" cap="none" normalizeH="0" baseline="0" dirty="0" smtClean="0">
                        <a:ln>
                          <a:noFill/>
                        </a:ln>
                        <a:solidFill>
                          <a:schemeClr val="tx1"/>
                        </a:solidFill>
                        <a:effectLst/>
                        <a:latin typeface="+mn-lt"/>
                        <a:cs typeface="Arial"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0" i="0" u="none" strike="noStrike" cap="none" normalizeH="0" baseline="0" dirty="0" smtClean="0">
                          <a:ln>
                            <a:noFill/>
                          </a:ln>
                          <a:solidFill>
                            <a:schemeClr val="tx1"/>
                          </a:solidFill>
                          <a:effectLst/>
                          <a:latin typeface="+mn-lt"/>
                          <a:cs typeface="Arial" pitchFamily="34" charset="0"/>
                        </a:rPr>
                        <a:t>Ixopo</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6720</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5799</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921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2468</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1447</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0" i="0" u="none" strike="noStrike" dirty="0" smtClean="0">
                          <a:solidFill>
                            <a:srgbClr val="000000"/>
                          </a:solidFill>
                          <a:effectLst/>
                          <a:latin typeface="+mn-lt"/>
                          <a:cs typeface="Arial" pitchFamily="34" charset="0"/>
                        </a:rPr>
                        <a:t>-1021</a:t>
                      </a:r>
                      <a:endParaRPr lang="en-US" sz="1400" b="0" i="0" u="none" strike="noStrike" dirty="0">
                        <a:solidFill>
                          <a:srgbClr val="000000"/>
                        </a:solidFill>
                        <a:effectLst/>
                        <a:latin typeface="+mn-lt"/>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196">
                <a:tc>
                  <a:txBody>
                    <a:bodyPr/>
                    <a:lstStyle/>
                    <a:p>
                      <a:pPr marL="9525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TOTAL</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9525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defRPr/>
                      </a:pPr>
                      <a:r>
                        <a:rPr kumimoji="0" lang="en-US" sz="1400" b="1" i="0" u="none" strike="noStrike" cap="none" normalizeH="0" baseline="0" dirty="0" smtClean="0">
                          <a:ln>
                            <a:noFill/>
                          </a:ln>
                          <a:solidFill>
                            <a:schemeClr val="tx1"/>
                          </a:solidFill>
                          <a:effectLst/>
                          <a:latin typeface="Arial" pitchFamily="34" charset="0"/>
                          <a:cs typeface="Arial" pitchFamily="34" charset="0"/>
                        </a:rPr>
                        <a:t>26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301</a:t>
                      </a:r>
                      <a:r>
                        <a:rPr lang="en-US" sz="1400" b="1" i="0" u="none" strike="noStrike" baseline="0" dirty="0" smtClean="0">
                          <a:solidFill>
                            <a:srgbClr val="000000"/>
                          </a:solidFill>
                          <a:effectLst/>
                          <a:latin typeface="Arial" pitchFamily="34" charset="0"/>
                          <a:cs typeface="Arial" pitchFamily="34" charset="0"/>
                        </a:rPr>
                        <a:t> 294</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442 908</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141 614</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511 946</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100 081</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400" b="1" i="0" u="none" strike="noStrike" dirty="0" smtClean="0">
                          <a:solidFill>
                            <a:srgbClr val="000000"/>
                          </a:solidFill>
                          <a:effectLst/>
                          <a:latin typeface="Arial" pitchFamily="34" charset="0"/>
                          <a:cs typeface="Arial" pitchFamily="34" charset="0"/>
                        </a:rPr>
                        <a:t>-38 144</a:t>
                      </a:r>
                      <a:endParaRPr lang="en-US" sz="14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4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209552" y="5019845"/>
            <a:ext cx="8610600" cy="738664"/>
          </a:xfrm>
          <a:prstGeom prst="rect">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8100000" scaled="1"/>
            <a:tileRect/>
          </a:gradFill>
          <a:ln>
            <a:solidFill>
              <a:schemeClr val="tx1"/>
            </a:solidFill>
          </a:ln>
        </p:spPr>
        <p:txBody>
          <a:bodyPr wrap="square" rtlCol="0">
            <a:spAutoFit/>
          </a:bodyPr>
          <a:lstStyle/>
          <a:p>
            <a:pPr algn="ctr">
              <a:lnSpc>
                <a:spcPct val="150000"/>
              </a:lnSpc>
            </a:pPr>
            <a:r>
              <a:rPr lang="en-US" sz="1400" b="1" dirty="0" smtClean="0">
                <a:solidFill>
                  <a:schemeClr val="bg1"/>
                </a:solidFill>
                <a:latin typeface="Arial" panose="020B0604020202020204" pitchFamily="34" charset="0"/>
                <a:cs typeface="Arial" panose="020B0604020202020204" pitchFamily="34" charset="0"/>
              </a:rPr>
              <a:t>Analysis:  The Province achieved Smart ID card target in 2016/17 however did not achieve the target in Q1 2017/18.  Action plans has been put in place to ensure that the target is achieved.</a:t>
            </a:r>
          </a:p>
        </p:txBody>
      </p:sp>
      <p:sp>
        <p:nvSpPr>
          <p:cNvPr id="4" name="TextBox 3"/>
          <p:cNvSpPr txBox="1"/>
          <p:nvPr/>
        </p:nvSpPr>
        <p:spPr>
          <a:xfrm>
            <a:off x="4086225" y="6200775"/>
            <a:ext cx="428627"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3439972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47662"/>
            <a:ext cx="8229600" cy="371475"/>
          </a:xfrm>
        </p:spPr>
        <p:txBody>
          <a:bodyPr>
            <a:noAutofit/>
          </a:bodyPr>
          <a:lstStyle/>
          <a:p>
            <a:r>
              <a:rPr lang="en-US" sz="2000" b="1" dirty="0" smtClean="0">
                <a:latin typeface="Arial" panose="020B0604020202020204" pitchFamily="34" charset="0"/>
                <a:cs typeface="Arial" panose="020B0604020202020204" pitchFamily="34" charset="0"/>
              </a:rPr>
              <a:t>INTERVENTIONS &amp; STRATEGISE  ON SMART ID CARD TARGET</a:t>
            </a:r>
          </a:p>
        </p:txBody>
      </p:sp>
      <p:graphicFrame>
        <p:nvGraphicFramePr>
          <p:cNvPr id="3" name="Table 2"/>
          <p:cNvGraphicFramePr>
            <a:graphicFrameLocks noGrp="1"/>
          </p:cNvGraphicFramePr>
          <p:nvPr>
            <p:extLst>
              <p:ext uri="{D42A27DB-BD31-4B8C-83A1-F6EECF244321}">
                <p14:modId xmlns:p14="http://schemas.microsoft.com/office/powerpoint/2010/main" val="2717498072"/>
              </p:ext>
            </p:extLst>
          </p:nvPr>
        </p:nvGraphicFramePr>
        <p:xfrm>
          <a:off x="219075" y="914400"/>
          <a:ext cx="8629650" cy="3381375"/>
        </p:xfrm>
        <a:graphic>
          <a:graphicData uri="http://schemas.openxmlformats.org/drawingml/2006/table">
            <a:tbl>
              <a:tblPr firstRow="1" bandRow="1"/>
              <a:tblGrid>
                <a:gridCol w="8629650"/>
              </a:tblGrid>
              <a:tr h="271355">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200" dirty="0" smtClean="0">
                          <a:solidFill>
                            <a:schemeClr val="tx1"/>
                          </a:solidFill>
                          <a:latin typeface="Arial" pitchFamily="34" charset="0"/>
                          <a:cs typeface="Arial" pitchFamily="34" charset="0"/>
                        </a:rPr>
                        <a:t>Intervention</a:t>
                      </a:r>
                      <a:endParaRPr lang="en-US" sz="1200" dirty="0">
                        <a:solidFill>
                          <a:schemeClr val="tx1"/>
                        </a:solidFill>
                        <a:latin typeface="Arial" pitchFamily="34" charset="0"/>
                        <a:cs typeface="Arial" pitchFamily="34" charset="0"/>
                      </a:endParaRPr>
                    </a:p>
                  </a:txBody>
                  <a:tcPr marL="91437" marR="91437" marT="45719" marB="4571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107057">
                <a:tc>
                  <a:txBody>
                    <a:bodyPr/>
                    <a:lstStyle/>
                    <a:p>
                      <a:pPr marL="342900" marR="0" lvl="0" indent="-342900">
                        <a:lnSpc>
                          <a:spcPct val="107000"/>
                        </a:lnSpc>
                        <a:spcBef>
                          <a:spcPts val="0"/>
                        </a:spcBef>
                        <a:spcAft>
                          <a:spcPts val="0"/>
                        </a:spcAft>
                        <a:buFont typeface="Symbol"/>
                        <a:buChar char=""/>
                      </a:pPr>
                      <a:r>
                        <a:rPr lang="en-US" sz="1400" dirty="0" smtClean="0">
                          <a:effectLst/>
                          <a:latin typeface="+mn-lt"/>
                          <a:ea typeface="Calibri"/>
                          <a:cs typeface="Times New Roman"/>
                        </a:rPr>
                        <a:t>Radio interviews held with Ukhozi on the 17 Jan 2017, Izwi Lomzansi on the 28 January 2017 and Inanda FM for smart ID card applications advocacy.</a:t>
                      </a:r>
                    </a:p>
                    <a:p>
                      <a:pPr marL="342900" marR="0" lvl="0" indent="-342900">
                        <a:lnSpc>
                          <a:spcPct val="107000"/>
                        </a:lnSpc>
                        <a:spcBef>
                          <a:spcPts val="0"/>
                        </a:spcBef>
                        <a:spcAft>
                          <a:spcPts val="0"/>
                        </a:spcAft>
                        <a:buFont typeface="Symbol"/>
                        <a:buChar char=""/>
                      </a:pPr>
                      <a:r>
                        <a:rPr lang="en-US" sz="1400" dirty="0" smtClean="0">
                          <a:effectLst/>
                          <a:latin typeface="+mn-lt"/>
                          <a:ea typeface="Calibri"/>
                          <a:cs typeface="Times New Roman"/>
                        </a:rPr>
                        <a:t>Invited school leaners over weekends to apply for smart ID cards: Ethekwini, Ugu and Umgungundlovu offices invited 8 schools for smart ID card purposes.</a:t>
                      </a:r>
                    </a:p>
                    <a:p>
                      <a:pPr marL="342900" marR="0" lvl="0" indent="-342900">
                        <a:lnSpc>
                          <a:spcPct val="107000"/>
                        </a:lnSpc>
                        <a:spcBef>
                          <a:spcPts val="0"/>
                        </a:spcBef>
                        <a:spcAft>
                          <a:spcPts val="0"/>
                        </a:spcAft>
                        <a:buFont typeface="Symbol"/>
                        <a:buChar char=""/>
                      </a:pPr>
                      <a:r>
                        <a:rPr lang="en-US" sz="1400" dirty="0" smtClean="0">
                          <a:effectLst/>
                          <a:latin typeface="+mn-lt"/>
                          <a:ea typeface="Calibri"/>
                          <a:cs typeface="Times New Roman"/>
                        </a:rPr>
                        <a:t>Constant</a:t>
                      </a:r>
                      <a:r>
                        <a:rPr lang="en-US" sz="1400" baseline="0" dirty="0" smtClean="0">
                          <a:effectLst/>
                          <a:latin typeface="+mn-lt"/>
                          <a:ea typeface="Calibri"/>
                          <a:cs typeface="Times New Roman"/>
                        </a:rPr>
                        <a:t> engagement with </a:t>
                      </a:r>
                      <a:r>
                        <a:rPr lang="en-US" sz="1400" dirty="0" smtClean="0">
                          <a:effectLst/>
                          <a:latin typeface="+mn-lt"/>
                          <a:ea typeface="Calibri"/>
                          <a:cs typeface="Times New Roman"/>
                        </a:rPr>
                        <a:t>SASSA to invite elderly to come and apply.</a:t>
                      </a:r>
                    </a:p>
                    <a:p>
                      <a:pPr marL="342900" marR="0" lvl="0" indent="-342900">
                        <a:lnSpc>
                          <a:spcPct val="107000"/>
                        </a:lnSpc>
                        <a:spcBef>
                          <a:spcPts val="0"/>
                        </a:spcBef>
                        <a:spcAft>
                          <a:spcPts val="0"/>
                        </a:spcAft>
                        <a:buFont typeface="Symbol"/>
                        <a:buChar char=""/>
                      </a:pPr>
                      <a:r>
                        <a:rPr lang="en-US" sz="1400" dirty="0" smtClean="0">
                          <a:effectLst/>
                          <a:latin typeface="+mn-lt"/>
                          <a:ea typeface="Calibri"/>
                          <a:cs typeface="Times New Roman"/>
                        </a:rPr>
                        <a:t>Attended Community meetings at Ntshongweni, Inanda, Ingwavuma and  addressed by PM, DMO and Provincial Coordinator on smart ID card and birth registration.</a:t>
                      </a:r>
                    </a:p>
                    <a:p>
                      <a:pPr marL="342900" marR="0" lvl="0" indent="-342900">
                        <a:lnSpc>
                          <a:spcPct val="107000"/>
                        </a:lnSpc>
                        <a:spcBef>
                          <a:spcPts val="0"/>
                        </a:spcBef>
                        <a:spcAft>
                          <a:spcPts val="0"/>
                        </a:spcAft>
                        <a:buFont typeface="Symbol"/>
                        <a:buChar char=""/>
                      </a:pPr>
                      <a:r>
                        <a:rPr lang="en-US" sz="1400" dirty="0" smtClean="0">
                          <a:effectLst/>
                          <a:latin typeface="+mn-lt"/>
                          <a:ea typeface="Calibri"/>
                          <a:cs typeface="Times New Roman"/>
                        </a:rPr>
                        <a:t>Continuous marketing through media and stakeholders on smart ID card registration.</a:t>
                      </a:r>
                      <a:endParaRPr lang="en-US" sz="1350" u="none" dirty="0" smtClean="0">
                        <a:latin typeface="Arial" panose="020B0604020202020204" pitchFamily="34" charset="0"/>
                        <a:cs typeface="Arial" panose="020B0604020202020204" pitchFamily="34" charset="0"/>
                      </a:endParaRPr>
                    </a:p>
                  </a:txBody>
                  <a:tcPr marL="91437" marR="91437"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4029075" y="6153150"/>
            <a:ext cx="657225"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2518894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42875"/>
            <a:ext cx="8229600" cy="228600"/>
          </a:xfrm>
        </p:spPr>
        <p:txBody>
          <a:bodyPr>
            <a:noAutofit/>
          </a:bodyPr>
          <a:lstStyle/>
          <a:p>
            <a:r>
              <a:rPr lang="en-US" sz="2000" b="1" dirty="0" smtClean="0">
                <a:latin typeface="Arial" panose="020B0604020202020204" pitchFamily="34" charset="0"/>
                <a:cs typeface="Arial" panose="020B0604020202020204" pitchFamily="34" charset="0"/>
              </a:rPr>
              <a:t>SMART ID CARD FOOTPRINT AND ROLL OUT  </a:t>
            </a:r>
          </a:p>
        </p:txBody>
      </p:sp>
      <p:graphicFrame>
        <p:nvGraphicFramePr>
          <p:cNvPr id="3" name="Table 2"/>
          <p:cNvGraphicFramePr>
            <a:graphicFrameLocks noGrp="1"/>
          </p:cNvGraphicFramePr>
          <p:nvPr>
            <p:extLst>
              <p:ext uri="{D42A27DB-BD31-4B8C-83A1-F6EECF244321}">
                <p14:modId xmlns:p14="http://schemas.microsoft.com/office/powerpoint/2010/main" val="3120971606"/>
              </p:ext>
            </p:extLst>
          </p:nvPr>
        </p:nvGraphicFramePr>
        <p:xfrm>
          <a:off x="323850" y="497633"/>
          <a:ext cx="8439149" cy="4978895"/>
        </p:xfrm>
        <a:graphic>
          <a:graphicData uri="http://schemas.openxmlformats.org/drawingml/2006/table">
            <a:tbl>
              <a:tblPr firstRow="1" bandRow="1"/>
              <a:tblGrid>
                <a:gridCol w="2359836"/>
                <a:gridCol w="3156867"/>
                <a:gridCol w="2922446"/>
              </a:tblGrid>
              <a:tr h="317135">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itchFamily="34" charset="0"/>
                          <a:cs typeface="Arial" pitchFamily="34" charset="0"/>
                        </a:rPr>
                        <a:t>District</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err="1" smtClean="0">
                          <a:solidFill>
                            <a:schemeClr val="tx1"/>
                          </a:solidFill>
                          <a:latin typeface="Arial" pitchFamily="34" charset="0"/>
                          <a:cs typeface="Arial" pitchFamily="34" charset="0"/>
                        </a:rPr>
                        <a:t>Modernised</a:t>
                      </a:r>
                      <a:r>
                        <a:rPr lang="en-US" sz="1400" b="1" dirty="0" smtClean="0">
                          <a:solidFill>
                            <a:schemeClr val="tx1"/>
                          </a:solidFill>
                          <a:latin typeface="Arial" pitchFamily="34" charset="0"/>
                          <a:cs typeface="Arial" pitchFamily="34" charset="0"/>
                        </a:rPr>
                        <a:t>  Offices</a:t>
                      </a:r>
                      <a:r>
                        <a:rPr lang="en-US" sz="1400" b="1" baseline="0"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Arial" pitchFamily="34" charset="0"/>
                          <a:cs typeface="Arial" pitchFamily="34" charset="0"/>
                        </a:rPr>
                        <a:t>Offices to be rolled out 2017/18</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32982">
                <a:tc>
                  <a:txBody>
                    <a:bodyPr/>
                    <a:lstStyle/>
                    <a:p>
                      <a:r>
                        <a:rPr lang="en-US" b="1" dirty="0" smtClean="0"/>
                        <a:t>Ethekwini &amp; Ugu</a:t>
                      </a:r>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Ethekwini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NIL</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Durban</a:t>
                      </a:r>
                      <a:r>
                        <a:rPr lang="en-US" sz="1200" b="0" baseline="0" dirty="0" smtClean="0">
                          <a:solidFill>
                            <a:schemeClr val="tx1"/>
                          </a:solidFill>
                          <a:latin typeface="Arial" pitchFamily="34" charset="0"/>
                          <a:cs typeface="Arial" pitchFamily="34" charset="0"/>
                        </a:rPr>
                        <a:t> (Commercial RD)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Prospecton</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Tongaat</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Pinetown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Scottsburugh</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0" dirty="0" smtClean="0">
                          <a:solidFill>
                            <a:schemeClr val="tx1"/>
                          </a:solidFill>
                          <a:latin typeface="Arial" pitchFamily="34" charset="0"/>
                          <a:cs typeface="Arial" pitchFamily="34" charset="0"/>
                        </a:rPr>
                        <a:t>Ugu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50192">
                <a:tc>
                  <a:txBody>
                    <a:bodyPr/>
                    <a:lstStyle/>
                    <a:p>
                      <a:r>
                        <a:rPr lang="en-US" b="1" dirty="0" smtClean="0"/>
                        <a:t>Umgungundlovu &amp; Harry</a:t>
                      </a:r>
                      <a:r>
                        <a:rPr lang="en-US" b="1" baseline="0" dirty="0" smtClean="0"/>
                        <a:t> </a:t>
                      </a:r>
                      <a:r>
                        <a:rPr lang="en-US" b="1" baseline="0" dirty="0" err="1" smtClean="0"/>
                        <a:t>Gwala</a:t>
                      </a:r>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Umgungundlovu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Bulwer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New Hanover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Ixopo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Umzimkhulu</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Kokstad</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5" name="TextBox 4"/>
          <p:cNvSpPr txBox="1"/>
          <p:nvPr/>
        </p:nvSpPr>
        <p:spPr>
          <a:xfrm>
            <a:off x="3790950" y="6191250"/>
            <a:ext cx="476250"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1687160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4047"/>
            <a:ext cx="8229600" cy="341182"/>
          </a:xfrm>
        </p:spPr>
        <p:txBody>
          <a:bodyPr>
            <a:normAutofit fontScale="90000"/>
          </a:bodyPr>
          <a:lstStyle/>
          <a:p>
            <a:r>
              <a:rPr lang="en-US" sz="2000" b="1" dirty="0" smtClean="0">
                <a:solidFill>
                  <a:prstClr val="black"/>
                </a:solidFill>
                <a:latin typeface="Arial" panose="020B0604020202020204" pitchFamily="34" charset="0"/>
                <a:cs typeface="Arial" panose="020B0604020202020204" pitchFamily="34" charset="0"/>
              </a:rPr>
              <a:t>CONTENT</a:t>
            </a:r>
            <a:endParaRPr lang="en-US" sz="2000" b="1"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228600" y="609600"/>
            <a:ext cx="8763000" cy="5352661"/>
          </a:xfrm>
        </p:spPr>
        <p:txBody>
          <a:bodyPr>
            <a:normAutofit/>
          </a:bodyPr>
          <a:lstStyle/>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Provincial Overview</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Civic Services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Immigration Affairs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Port Control </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Finance and Supply Chain Matters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Human Resource Management and Labour Relations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Counter Corruption and Security Services</a:t>
            </a:r>
          </a:p>
          <a:p>
            <a:pPr marL="285750" indent="-285750" fontAlgn="b">
              <a:lnSpc>
                <a:spcPct val="250000"/>
              </a:lnSpc>
              <a:buClr>
                <a:schemeClr val="accent6">
                  <a:lumMod val="75000"/>
                </a:schemeClr>
              </a:buClr>
              <a:buFont typeface="Wingdings" panose="05000000000000000000" pitchFamily="2" charset="2"/>
              <a:buChar char="q"/>
            </a:pPr>
            <a:r>
              <a:rPr lang="en-US" sz="1600" dirty="0">
                <a:latin typeface="Arial" pitchFamily="34" charset="0"/>
                <a:cs typeface="Arial" pitchFamily="34" charset="0"/>
              </a:rPr>
              <a:t>Achievements and Challenges</a:t>
            </a:r>
            <a:endParaRPr lang="en-ZA" sz="1600" dirty="0">
              <a:latin typeface="Arial" pitchFamily="34" charset="0"/>
              <a:cs typeface="Arial" pitchFamily="34" charset="0"/>
            </a:endParaRPr>
          </a:p>
        </p:txBody>
      </p:sp>
      <p:sp>
        <p:nvSpPr>
          <p:cNvPr id="3" name="TextBox 2"/>
          <p:cNvSpPr txBox="1"/>
          <p:nvPr/>
        </p:nvSpPr>
        <p:spPr>
          <a:xfrm>
            <a:off x="3924300" y="6105525"/>
            <a:ext cx="561975"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2905840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42875"/>
            <a:ext cx="8229600" cy="228600"/>
          </a:xfrm>
        </p:spPr>
        <p:txBody>
          <a:bodyPr>
            <a:noAutofit/>
          </a:bodyPr>
          <a:lstStyle/>
          <a:p>
            <a:r>
              <a:rPr lang="en-US" sz="2000" b="1" dirty="0" smtClean="0">
                <a:latin typeface="Arial" panose="020B0604020202020204" pitchFamily="34" charset="0"/>
                <a:cs typeface="Arial" panose="020B0604020202020204" pitchFamily="34" charset="0"/>
              </a:rPr>
              <a:t>SMART ID CARD FOOTPRINT AND ROLL OUT  Cont….. </a:t>
            </a:r>
          </a:p>
        </p:txBody>
      </p:sp>
      <p:graphicFrame>
        <p:nvGraphicFramePr>
          <p:cNvPr id="3" name="Table 2"/>
          <p:cNvGraphicFramePr>
            <a:graphicFrameLocks noGrp="1"/>
          </p:cNvGraphicFramePr>
          <p:nvPr>
            <p:extLst>
              <p:ext uri="{D42A27DB-BD31-4B8C-83A1-F6EECF244321}">
                <p14:modId xmlns:p14="http://schemas.microsoft.com/office/powerpoint/2010/main" val="1559364736"/>
              </p:ext>
            </p:extLst>
          </p:nvPr>
        </p:nvGraphicFramePr>
        <p:xfrm>
          <a:off x="323850" y="497633"/>
          <a:ext cx="8439149" cy="5354214"/>
        </p:xfrm>
        <a:graphic>
          <a:graphicData uri="http://schemas.openxmlformats.org/drawingml/2006/table">
            <a:tbl>
              <a:tblPr firstRow="1" bandRow="1"/>
              <a:tblGrid>
                <a:gridCol w="2359836"/>
                <a:gridCol w="3156867"/>
                <a:gridCol w="2922446"/>
              </a:tblGrid>
              <a:tr h="245317">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itchFamily="34" charset="0"/>
                          <a:cs typeface="Arial" pitchFamily="34" charset="0"/>
                        </a:rPr>
                        <a:t>District</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err="1" smtClean="0">
                          <a:solidFill>
                            <a:schemeClr val="tx1"/>
                          </a:solidFill>
                          <a:latin typeface="Arial" pitchFamily="34" charset="0"/>
                          <a:cs typeface="Arial" pitchFamily="34" charset="0"/>
                        </a:rPr>
                        <a:t>Modernised</a:t>
                      </a:r>
                      <a:r>
                        <a:rPr lang="en-US" sz="1400" b="1" dirty="0" smtClean="0">
                          <a:solidFill>
                            <a:schemeClr val="tx1"/>
                          </a:solidFill>
                          <a:latin typeface="Arial" pitchFamily="34" charset="0"/>
                          <a:cs typeface="Arial" pitchFamily="34" charset="0"/>
                        </a:rPr>
                        <a:t>  Offices</a:t>
                      </a:r>
                      <a:r>
                        <a:rPr lang="en-US" sz="1400" b="1" baseline="0" dirty="0" smtClean="0">
                          <a:solidFill>
                            <a:schemeClr val="tx1"/>
                          </a:solidFill>
                          <a:latin typeface="Arial" pitchFamily="34" charset="0"/>
                          <a:cs typeface="Arial" pitchFamily="34" charset="0"/>
                        </a:rPr>
                        <a:t> </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latin typeface="Arial" pitchFamily="34" charset="0"/>
                          <a:cs typeface="Arial" pitchFamily="34" charset="0"/>
                        </a:rPr>
                        <a:t>Offices to be rolled out 2017/18</a:t>
                      </a:r>
                      <a:endParaRPr lang="en-US" sz="14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32982">
                <a:tc>
                  <a:txBody>
                    <a:bodyPr/>
                    <a:lstStyle/>
                    <a:p>
                      <a:r>
                        <a:rPr lang="en-US" sz="1400" b="1" dirty="0" smtClean="0"/>
                        <a:t>King Cetshwayo</a:t>
                      </a:r>
                      <a:r>
                        <a:rPr lang="en-US" sz="1400" b="1" baseline="0" dirty="0" smtClean="0"/>
                        <a:t> &amp; </a:t>
                      </a:r>
                      <a:r>
                        <a:rPr lang="en-US" sz="1400" b="1" baseline="0" dirty="0" err="1" smtClean="0"/>
                        <a:t>Ilembe</a:t>
                      </a:r>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Uthungulu</a:t>
                      </a:r>
                      <a:r>
                        <a:rPr lang="en-US" sz="1200" b="0" dirty="0" smtClean="0">
                          <a:solidFill>
                            <a:schemeClr val="tx1"/>
                          </a:solidFill>
                          <a:latin typeface="Arial" pitchFamily="34" charset="0"/>
                          <a:cs typeface="Arial" pitchFamily="34" charset="0"/>
                        </a:rPr>
                        <a:t>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Mandeni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Empangeni</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Eshowe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Kwa</a:t>
                      </a:r>
                      <a:r>
                        <a:rPr lang="en-US" sz="1200" b="0" baseline="0" dirty="0" smtClean="0">
                          <a:solidFill>
                            <a:schemeClr val="tx1"/>
                          </a:solidFill>
                          <a:latin typeface="Arial" pitchFamily="34" charset="0"/>
                          <a:cs typeface="Arial" pitchFamily="34" charset="0"/>
                        </a:rPr>
                        <a:t> </a:t>
                      </a:r>
                      <a:r>
                        <a:rPr lang="en-US" sz="1200" b="0" baseline="0" dirty="0" err="1" smtClean="0">
                          <a:solidFill>
                            <a:schemeClr val="tx1"/>
                          </a:solidFill>
                          <a:latin typeface="Arial" pitchFamily="34" charset="0"/>
                          <a:cs typeface="Arial" pitchFamily="34" charset="0"/>
                        </a:rPr>
                        <a:t>Dukuza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r>
                        <a:rPr lang="en-US" sz="1400" b="1" dirty="0" smtClean="0"/>
                        <a:t>Zululand &amp; </a:t>
                      </a:r>
                      <a:r>
                        <a:rPr lang="en-US" sz="1400" b="1" dirty="0" err="1" smtClean="0"/>
                        <a:t>Umkhanyakude</a:t>
                      </a:r>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Zululand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err="1" smtClean="0">
                          <a:solidFill>
                            <a:schemeClr val="tx1"/>
                          </a:solidFill>
                          <a:latin typeface="Arial" pitchFamily="34" charset="0"/>
                          <a:cs typeface="Arial" pitchFamily="34" charset="0"/>
                        </a:rPr>
                        <a:t>Hluhluwe</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0" dirty="0" smtClean="0">
                          <a:solidFill>
                            <a:schemeClr val="tx1"/>
                          </a:solidFill>
                          <a:latin typeface="Arial" pitchFamily="34" charset="0"/>
                          <a:cs typeface="Arial" pitchFamily="34" charset="0"/>
                        </a:rPr>
                        <a:t>Vryheid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Emondlo</a:t>
                      </a:r>
                      <a:r>
                        <a:rPr lang="en-US" sz="1200" b="0" dirty="0" smtClean="0">
                          <a:solidFill>
                            <a:schemeClr val="tx1"/>
                          </a:solidFill>
                          <a:latin typeface="Arial" pitchFamily="34" charset="0"/>
                          <a:cs typeface="Arial" pitchFamily="34" charset="0"/>
                        </a:rPr>
                        <a:t>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Pongola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Mtubatuba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2822">
                <a:tc>
                  <a:txBody>
                    <a:bodyPr/>
                    <a:lstStyle/>
                    <a:p>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Mbazwana</a:t>
                      </a:r>
                      <a:r>
                        <a:rPr lang="en-US" sz="1200" b="0" dirty="0" smtClean="0">
                          <a:solidFill>
                            <a:schemeClr val="tx1"/>
                          </a:solidFill>
                          <a:latin typeface="Arial" pitchFamily="34" charset="0"/>
                          <a:cs typeface="Arial" pitchFamily="34" charset="0"/>
                        </a:rPr>
                        <a:t>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r>
                        <a:rPr lang="en-US" sz="1400" b="1" dirty="0" smtClean="0"/>
                        <a:t>Amajuba, </a:t>
                      </a:r>
                      <a:r>
                        <a:rPr lang="en-US" sz="1400" b="1" dirty="0" err="1" smtClean="0"/>
                        <a:t>Umzinyathi</a:t>
                      </a:r>
                      <a:r>
                        <a:rPr lang="en-US" sz="1400" b="1" dirty="0" smtClean="0"/>
                        <a:t> &amp; </a:t>
                      </a:r>
                      <a:r>
                        <a:rPr lang="en-US" sz="1400" b="1" dirty="0" err="1" smtClean="0"/>
                        <a:t>Uthukela</a:t>
                      </a:r>
                      <a:endParaRPr lang="en-US" sz="14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Amajuba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Greytown</a:t>
                      </a:r>
                      <a:r>
                        <a:rPr lang="en-US" sz="1200" b="0" dirty="0" smtClean="0">
                          <a:solidFill>
                            <a:schemeClr val="tx1"/>
                          </a:solidFill>
                          <a:latin typeface="Arial" pitchFamily="34" charset="0"/>
                          <a:cs typeface="Arial" pitchFamily="34" charset="0"/>
                        </a:rPr>
                        <a:t>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200"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Ladysmith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endParaRPr lang="en-US" sz="1200"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err="1" smtClean="0">
                          <a:solidFill>
                            <a:schemeClr val="tx1"/>
                          </a:solidFill>
                          <a:latin typeface="Arial" pitchFamily="34" charset="0"/>
                          <a:cs typeface="Arial" pitchFamily="34" charset="0"/>
                        </a:rPr>
                        <a:t>Estcourt</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3467">
                <a:tc>
                  <a:txBody>
                    <a:bodyPr/>
                    <a:lstStyle/>
                    <a:p>
                      <a:endParaRPr lang="en-US"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0" dirty="0" smtClean="0">
                          <a:solidFill>
                            <a:schemeClr val="tx1"/>
                          </a:solidFill>
                          <a:latin typeface="Arial" pitchFamily="34" charset="0"/>
                          <a:cs typeface="Arial" pitchFamily="34" charset="0"/>
                        </a:rPr>
                        <a:t>Dundee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5407">
                <a:tc>
                  <a:txBody>
                    <a:bodyPr/>
                    <a:lstStyle/>
                    <a:p>
                      <a:r>
                        <a:rPr lang="en-US" b="1" dirty="0" smtClean="0"/>
                        <a:t>PROVINCE</a:t>
                      </a:r>
                      <a:endParaRPr lang="en-US" b="1" dirty="0"/>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pitchFamily="34" charset="0"/>
                          <a:cs typeface="Arial" pitchFamily="34" charset="0"/>
                        </a:rPr>
                        <a:t>26</a:t>
                      </a:r>
                      <a:endParaRPr lang="en-US" sz="12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200" b="1" dirty="0" smtClean="0">
                          <a:solidFill>
                            <a:schemeClr val="tx1"/>
                          </a:solidFill>
                          <a:latin typeface="Arial" pitchFamily="34" charset="0"/>
                          <a:cs typeface="Arial" pitchFamily="34" charset="0"/>
                        </a:rPr>
                        <a:t>4</a:t>
                      </a:r>
                      <a:endParaRPr lang="en-US" sz="12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4276725" y="6210300"/>
            <a:ext cx="438150" cy="371475"/>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2913489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a:latin typeface="Arial" panose="020B0604020202020204" pitchFamily="34" charset="0"/>
                <a:cs typeface="Arial" panose="020B0604020202020204" pitchFamily="34" charset="0"/>
              </a:rPr>
              <a:t>LATE REGISTRATION OF BIRTH –ALL CATEGORIES</a:t>
            </a:r>
            <a:endParaRPr lang="en-US" sz="2000" b="1"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636886939"/>
              </p:ext>
            </p:extLst>
          </p:nvPr>
        </p:nvGraphicFramePr>
        <p:xfrm>
          <a:off x="130468" y="613740"/>
          <a:ext cx="8762997" cy="3419086"/>
        </p:xfrm>
        <a:graphic>
          <a:graphicData uri="http://schemas.openxmlformats.org/drawingml/2006/table">
            <a:tbl>
              <a:tblPr>
                <a:noFill/>
                <a:tableStyleId>{5C22544A-7EE6-4342-B048-85BDC9FD1C3A}</a:tableStyleId>
              </a:tblPr>
              <a:tblGrid>
                <a:gridCol w="784653"/>
                <a:gridCol w="697110"/>
                <a:gridCol w="706908"/>
                <a:gridCol w="665625"/>
                <a:gridCol w="645145"/>
                <a:gridCol w="634903"/>
                <a:gridCol w="541104"/>
                <a:gridCol w="810626"/>
                <a:gridCol w="604183"/>
                <a:gridCol w="593943"/>
                <a:gridCol w="563221"/>
                <a:gridCol w="655384"/>
                <a:gridCol w="860192"/>
              </a:tblGrid>
              <a:tr h="460148">
                <a:tc>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gridSpan="5">
                  <a:txBody>
                    <a:bodyPr/>
                    <a:lstStyle/>
                    <a:p>
                      <a:pPr algn="ctr" fontAlgn="b"/>
                      <a:r>
                        <a:rPr lang="en-US" sz="1200" b="1" i="0" u="none" strike="noStrike" dirty="0" smtClean="0">
                          <a:solidFill>
                            <a:srgbClr val="000000"/>
                          </a:solidFill>
                          <a:effectLst/>
                          <a:latin typeface="Arial" pitchFamily="34" charset="0"/>
                          <a:cs typeface="Arial" pitchFamily="34" charset="0"/>
                        </a:rPr>
                        <a:t>2016/17</a:t>
                      </a:r>
                      <a:endParaRPr lang="en-US" sz="12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marL="0" marR="0" indent="0" algn="ctr" defTabSz="457200" rtl="0" eaLnBrk="1" fontAlgn="b" latinLnBrk="0" hangingPunct="1">
                        <a:lnSpc>
                          <a:spcPct val="100000"/>
                        </a:lnSpc>
                        <a:spcBef>
                          <a:spcPts val="0"/>
                        </a:spcBef>
                        <a:spcAft>
                          <a:spcPts val="0"/>
                        </a:spcAft>
                        <a:buClrTx/>
                        <a:buSzTx/>
                        <a:buFontTx/>
                        <a:buNone/>
                        <a:tabLst/>
                        <a:defRPr/>
                      </a:pP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endParaRPr lang="en-US" sz="1200" b="1" i="0" u="none" strike="noStrike" dirty="0">
                        <a:solidFill>
                          <a:srgbClr val="000000"/>
                        </a:solidFill>
                        <a:effectLst/>
                        <a:latin typeface="Arial" pitchFamily="34" charset="0"/>
                        <a:cs typeface="Arial"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gridSpan="5">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pitchFamily="34" charset="0"/>
                          <a:cs typeface="Arial" pitchFamily="34" charset="0"/>
                        </a:rPr>
                        <a:t>Quarter 1</a:t>
                      </a:r>
                    </a:p>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pitchFamily="34" charset="0"/>
                          <a:cs typeface="Arial" pitchFamily="34" charset="0"/>
                        </a:rPr>
                        <a:t> 2017/18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algn="l" fontAlgn="b"/>
                      <a:endParaRPr lang="en-US" sz="1000" b="1" i="0" u="none" strike="noStrike" dirty="0">
                        <a:solidFill>
                          <a:srgbClr val="000000"/>
                        </a:solidFill>
                        <a:effectLst/>
                        <a:latin typeface="Arial" pitchFamily="34" charset="0"/>
                        <a:cs typeface="Arial" pitchFamily="34" charset="0"/>
                      </a:endParaRPr>
                    </a:p>
                  </a:txBody>
                  <a:tcPr marL="0" marR="0" marT="0"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hMerge="1">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829340">
                <a:tc>
                  <a:txBody>
                    <a:bodyPr/>
                    <a:lstStyle/>
                    <a:p>
                      <a:pPr algn="ctr" fontAlgn="b"/>
                      <a:r>
                        <a:rPr lang="en-US" sz="1000" b="1" i="0" u="none" strike="noStrike" dirty="0" smtClean="0">
                          <a:solidFill>
                            <a:srgbClr val="000000"/>
                          </a:solidFill>
                          <a:effectLst/>
                          <a:latin typeface="Arial" pitchFamily="34" charset="0"/>
                          <a:cs typeface="Arial" pitchFamily="34" charset="0"/>
                        </a:rPr>
                        <a:t>Category</a:t>
                      </a:r>
                      <a:r>
                        <a:rPr lang="en-US" sz="1000" b="1" i="0" u="none" strike="noStrike" baseline="0" dirty="0" smtClean="0">
                          <a:solidFill>
                            <a:srgbClr val="000000"/>
                          </a:solidFill>
                          <a:effectLst/>
                          <a:latin typeface="Arial" pitchFamily="34" charset="0"/>
                          <a:cs typeface="Arial" pitchFamily="34" charset="0"/>
                        </a:rPr>
                        <a:t> </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000" b="1" u="none" strike="noStrike" dirty="0">
                          <a:effectLst/>
                          <a:latin typeface="Arial" pitchFamily="34" charset="0"/>
                          <a:cs typeface="Arial" pitchFamily="34" charset="0"/>
                        </a:rPr>
                        <a:t>Opening </a:t>
                      </a:r>
                      <a:r>
                        <a:rPr lang="en-US" sz="1000" b="1" u="none" strike="noStrike" dirty="0" smtClean="0">
                          <a:effectLst/>
                          <a:latin typeface="Arial" pitchFamily="34" charset="0"/>
                          <a:cs typeface="Arial" pitchFamily="34" charset="0"/>
                        </a:rPr>
                        <a:t>01/04/2016</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u="none" strike="noStrike" dirty="0" smtClean="0">
                          <a:effectLst/>
                          <a:latin typeface="Arial" pitchFamily="34" charset="0"/>
                          <a:cs typeface="Arial" pitchFamily="34" charset="0"/>
                        </a:rPr>
                        <a:t>Application received </a:t>
                      </a: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Approved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Deferred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Rejected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rgbClr val="000000"/>
                          </a:solidFill>
                          <a:effectLst/>
                          <a:latin typeface="Arial" pitchFamily="34" charset="0"/>
                          <a:cs typeface="Arial" pitchFamily="34" charset="0"/>
                        </a:rPr>
                        <a:t>Files closed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000" b="1" u="none" strike="noStrike" dirty="0" smtClean="0">
                          <a:effectLst/>
                          <a:latin typeface="Arial" pitchFamily="34" charset="0"/>
                          <a:cs typeface="Arial" pitchFamily="34" charset="0"/>
                        </a:rPr>
                        <a:t>Closing 31/3/2017</a:t>
                      </a:r>
                    </a:p>
                    <a:p>
                      <a:pPr marL="0" marR="0" indent="0" algn="ctr" defTabSz="457200" rtl="0" eaLnBrk="1" fontAlgn="b" latinLnBrk="0" hangingPunct="1">
                        <a:lnSpc>
                          <a:spcPct val="100000"/>
                        </a:lnSpc>
                        <a:spcBef>
                          <a:spcPts val="0"/>
                        </a:spcBef>
                        <a:spcAft>
                          <a:spcPts val="0"/>
                        </a:spcAft>
                        <a:buClrTx/>
                        <a:buSzTx/>
                        <a:buFontTx/>
                        <a:buNone/>
                        <a:tabLst/>
                        <a:defRPr/>
                      </a:pPr>
                      <a:endParaRPr lang="en-US" sz="1000" b="1" u="none" strike="noStrike" dirty="0" smtClean="0">
                        <a:effectLst/>
                        <a:latin typeface="Arial" pitchFamily="34" charset="0"/>
                        <a:cs typeface="Arial" pitchFamily="34" charset="0"/>
                      </a:endParaRPr>
                    </a:p>
                    <a:p>
                      <a:pPr marL="0" marR="0" indent="0" algn="ctr" defTabSz="457200" rtl="0" eaLnBrk="1" fontAlgn="b" latinLnBrk="0" hangingPunct="1">
                        <a:lnSpc>
                          <a:spcPct val="100000"/>
                        </a:lnSpc>
                        <a:spcBef>
                          <a:spcPts val="0"/>
                        </a:spcBef>
                        <a:spcAft>
                          <a:spcPts val="0"/>
                        </a:spcAft>
                        <a:buClrTx/>
                        <a:buSzTx/>
                        <a:buFontTx/>
                        <a:buNone/>
                        <a:tabLst/>
                        <a:defRPr/>
                      </a:pPr>
                      <a:r>
                        <a:rPr lang="en-US" sz="1000" b="1" u="none" strike="noStrike" dirty="0" smtClean="0">
                          <a:effectLst/>
                          <a:latin typeface="Arial" pitchFamily="34" charset="0"/>
                          <a:cs typeface="Arial" pitchFamily="34" charset="0"/>
                        </a:rPr>
                        <a:t>Opening 01/04/2017</a:t>
                      </a:r>
                      <a:endParaRPr lang="en-US" sz="1000" b="1" i="0" u="none" strike="noStrike" dirty="0" smtClean="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000" b="1" u="none" strike="noStrike" dirty="0" smtClean="0">
                          <a:effectLst/>
                          <a:latin typeface="Arial" pitchFamily="34" charset="0"/>
                          <a:cs typeface="Arial" pitchFamily="34" charset="0"/>
                        </a:rPr>
                        <a:t>Approved</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000" b="1" u="none" strike="noStrike" dirty="0" smtClean="0">
                          <a:effectLst/>
                          <a:latin typeface="Arial" pitchFamily="34" charset="0"/>
                          <a:cs typeface="Arial" pitchFamily="34" charset="0"/>
                        </a:rPr>
                        <a:t>Deferred</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000" b="1" u="none" strike="noStrike" dirty="0" smtClean="0">
                          <a:effectLst/>
                          <a:latin typeface="Arial" pitchFamily="34" charset="0"/>
                          <a:cs typeface="Arial" pitchFamily="34" charset="0"/>
                        </a:rPr>
                        <a:t>Rejected</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000" b="1" u="none" strike="noStrike" dirty="0" smtClean="0">
                          <a:effectLst/>
                          <a:latin typeface="Arial" pitchFamily="34" charset="0"/>
                          <a:cs typeface="Arial" pitchFamily="34" charset="0"/>
                        </a:rPr>
                        <a:t>Files closed</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tcPr>
                </a:tc>
                <a:tc>
                  <a:txBody>
                    <a:bodyPr/>
                    <a:lstStyle/>
                    <a:p>
                      <a:pPr algn="ctr" fontAlgn="b"/>
                      <a:r>
                        <a:rPr lang="en-US" sz="1000" b="1" u="none" strike="noStrike" dirty="0" smtClean="0">
                          <a:effectLst/>
                          <a:latin typeface="Arial" pitchFamily="34" charset="0"/>
                          <a:cs typeface="Arial" pitchFamily="34" charset="0"/>
                        </a:rPr>
                        <a:t>Closing Balance Quarter 1 2017/18</a:t>
                      </a:r>
                      <a:endParaRPr lang="en-US" sz="10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92837">
                <a:tc>
                  <a:txBody>
                    <a:bodyPr/>
                    <a:lstStyle/>
                    <a:p>
                      <a:pPr algn="ctr" fontAlgn="b"/>
                      <a:r>
                        <a:rPr lang="en-US" sz="1100" b="1" i="0" u="none" strike="noStrike" dirty="0" smtClean="0">
                          <a:solidFill>
                            <a:srgbClr val="000000"/>
                          </a:solidFill>
                          <a:effectLst/>
                          <a:latin typeface="Arial" pitchFamily="34" charset="0"/>
                          <a:cs typeface="Arial" pitchFamily="34" charset="0"/>
                        </a:rPr>
                        <a:t>1</a:t>
                      </a:r>
                      <a:r>
                        <a:rPr lang="en-US" sz="1100" b="1" i="0" u="none" strike="noStrike" baseline="0" dirty="0" smtClean="0">
                          <a:solidFill>
                            <a:srgbClr val="000000"/>
                          </a:solidFill>
                          <a:effectLst/>
                          <a:latin typeface="Arial" pitchFamily="34" charset="0"/>
                          <a:cs typeface="Arial" pitchFamily="34" charset="0"/>
                        </a:rPr>
                        <a:t> – 7 Years</a:t>
                      </a:r>
                      <a:endParaRPr lang="en-US" sz="1100" b="1" i="0" u="none" strike="noStrike" dirty="0">
                        <a:solidFill>
                          <a:srgbClr val="000000"/>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1529</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6590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5903</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96</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62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14</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2734</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1871</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43</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18</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820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92837">
                <a:tc>
                  <a:txBody>
                    <a:bodyPr/>
                    <a:lstStyle/>
                    <a:p>
                      <a:pPr algn="ctr" fontAlgn="b"/>
                      <a:r>
                        <a:rPr lang="en-US" sz="1100" b="1" i="0" u="none" strike="noStrike" dirty="0" smtClean="0">
                          <a:solidFill>
                            <a:srgbClr val="000000"/>
                          </a:solidFill>
                          <a:effectLst/>
                          <a:latin typeface="Arial" pitchFamily="34" charset="0"/>
                          <a:cs typeface="Arial" pitchFamily="34" charset="0"/>
                        </a:rPr>
                        <a:t>7 – 14 Years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2236</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3692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4932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210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47</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191</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1929</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1056</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27</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14</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3</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b="0" i="0" u="none" strike="noStrike" dirty="0" smtClean="0">
                          <a:solidFill>
                            <a:srgbClr val="000000"/>
                          </a:solidFill>
                          <a:effectLst/>
                          <a:latin typeface="Arial" pitchFamily="34" charset="0"/>
                          <a:cs typeface="Arial" pitchFamily="34" charset="0"/>
                        </a:rPr>
                        <a:t>815</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51087">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15 and Above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3028</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13802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6017</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620</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72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12</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10109</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2407</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84</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16</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103</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100" b="0" i="0" u="none" strike="noStrike" dirty="0" smtClean="0">
                          <a:solidFill>
                            <a:srgbClr val="000000"/>
                          </a:solidFill>
                          <a:effectLst/>
                          <a:latin typeface="Arial" pitchFamily="34" charset="0"/>
                          <a:cs typeface="Arial" pitchFamily="34" charset="0"/>
                        </a:rPr>
                        <a:t>7499</a:t>
                      </a:r>
                      <a:endParaRPr lang="en-US" sz="1100" b="0"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92837">
                <a:tc>
                  <a:txBody>
                    <a:bodyPr/>
                    <a:lstStyle/>
                    <a:p>
                      <a:pPr algn="ctr" fontAlgn="b"/>
                      <a:r>
                        <a:rPr lang="en-US" sz="1200" b="1" i="0" u="none" strike="noStrike" dirty="0" smtClean="0">
                          <a:solidFill>
                            <a:schemeClr val="tx1"/>
                          </a:solidFill>
                          <a:effectLst/>
                          <a:latin typeface="Arial" pitchFamily="34" charset="0"/>
                          <a:cs typeface="Arial" pitchFamily="34" charset="0"/>
                        </a:rPr>
                        <a:t>Total </a:t>
                      </a:r>
                      <a:endParaRPr lang="en-US" sz="1200" b="1" i="0" u="none" strike="noStrike" dirty="0">
                        <a:solidFill>
                          <a:schemeClr val="tx1"/>
                        </a:solidFill>
                        <a:effectLst/>
                        <a:latin typeface="Arial" pitchFamily="34" charset="0"/>
                        <a:cs typeface="Arial"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dirty="0">
                          <a:solidFill>
                            <a:srgbClr val="000000"/>
                          </a:solidFill>
                          <a:effectLst/>
                          <a:latin typeface="Calibri"/>
                        </a:rPr>
                        <a:t>6793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24084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16852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926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181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217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14772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5334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US" sz="1400" b="1" i="0" u="none" strike="noStrike">
                          <a:solidFill>
                            <a:srgbClr val="000000"/>
                          </a:solidFill>
                          <a:effectLst/>
                          <a:latin typeface="Calibri"/>
                        </a:rPr>
                        <a:t>154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48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a:solidFill>
                            <a:srgbClr val="000000"/>
                          </a:solidFill>
                          <a:effectLst/>
                          <a:latin typeface="Calibri"/>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n-US" sz="1400" b="1" i="0" u="none" strike="noStrike" dirty="0">
                          <a:solidFill>
                            <a:srgbClr val="000000"/>
                          </a:solidFill>
                          <a:effectLst/>
                          <a:latin typeface="Calibri"/>
                        </a:rPr>
                        <a:t>9134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TextBox 3"/>
          <p:cNvSpPr txBox="1"/>
          <p:nvPr/>
        </p:nvSpPr>
        <p:spPr>
          <a:xfrm>
            <a:off x="130468" y="4671822"/>
            <a:ext cx="8762996" cy="50783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ysClr val="windowText" lastClr="000000"/>
            </a:solidFill>
          </a:ln>
        </p:spPr>
        <p:txBody>
          <a:bodyPr wrap="square" rtlCol="0">
            <a:spAutoFit/>
          </a:bodyPr>
          <a:lstStyle/>
          <a:p>
            <a:pPr algn="ctr"/>
            <a:r>
              <a:rPr lang="en-US" sz="1350" kern="0" dirty="0" smtClean="0">
                <a:solidFill>
                  <a:schemeClr val="bg1"/>
                </a:solidFill>
                <a:latin typeface="Arial" pitchFamily="34" charset="0"/>
                <a:cs typeface="Arial" pitchFamily="34" charset="0"/>
              </a:rPr>
              <a:t>Analysis</a:t>
            </a:r>
          </a:p>
          <a:p>
            <a:pPr algn="ctr"/>
            <a:r>
              <a:rPr lang="en-US" sz="1350" kern="0" dirty="0" smtClean="0">
                <a:solidFill>
                  <a:schemeClr val="bg1"/>
                </a:solidFill>
                <a:latin typeface="Arial" pitchFamily="34" charset="0"/>
                <a:cs typeface="Arial" pitchFamily="34" charset="0"/>
              </a:rPr>
              <a:t>There is still high number of LRB in the far flying are especially border areas.   </a:t>
            </a:r>
          </a:p>
        </p:txBody>
      </p:sp>
      <p:sp>
        <p:nvSpPr>
          <p:cNvPr id="5" name="TextBox 4"/>
          <p:cNvSpPr txBox="1"/>
          <p:nvPr/>
        </p:nvSpPr>
        <p:spPr>
          <a:xfrm>
            <a:off x="4162425" y="6200775"/>
            <a:ext cx="581025"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2181697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p:spPr>
        <p:txBody>
          <a:bodyPr>
            <a:noAutofit/>
          </a:bodyPr>
          <a:lstStyle/>
          <a:p>
            <a:r>
              <a:rPr lang="en-US" sz="2000" b="1" dirty="0" smtClean="0">
                <a:latin typeface="Arial" panose="020B0604020202020204" pitchFamily="34" charset="0"/>
                <a:cs typeface="Arial" panose="020B0604020202020204" pitchFamily="34" charset="0"/>
              </a:rPr>
              <a:t>MOBILE UNIT INFORMATION</a:t>
            </a:r>
          </a:p>
        </p:txBody>
      </p:sp>
      <p:graphicFrame>
        <p:nvGraphicFramePr>
          <p:cNvPr id="3" name="Table 2"/>
          <p:cNvGraphicFramePr>
            <a:graphicFrameLocks noGrp="1"/>
          </p:cNvGraphicFramePr>
          <p:nvPr>
            <p:extLst>
              <p:ext uri="{D42A27DB-BD31-4B8C-83A1-F6EECF244321}">
                <p14:modId xmlns:p14="http://schemas.microsoft.com/office/powerpoint/2010/main" val="1114017356"/>
              </p:ext>
            </p:extLst>
          </p:nvPr>
        </p:nvGraphicFramePr>
        <p:xfrm>
          <a:off x="152401" y="555875"/>
          <a:ext cx="8762999" cy="1891352"/>
        </p:xfrm>
        <a:graphic>
          <a:graphicData uri="http://schemas.openxmlformats.org/drawingml/2006/table">
            <a:tbl>
              <a:tblPr/>
              <a:tblGrid>
                <a:gridCol w="898499"/>
                <a:gridCol w="1189681"/>
                <a:gridCol w="1572373"/>
                <a:gridCol w="1572373"/>
                <a:gridCol w="1320274"/>
                <a:gridCol w="1882710"/>
                <a:gridCol w="327089"/>
              </a:tblGrid>
              <a:tr h="385323">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cs typeface="Arial" charset="0"/>
                        </a:rPr>
                        <a:t>2016/17</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Calibri" pitchFamily="34" charset="0"/>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r>
              <a:tr h="38532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Driveable </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Yes/No</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Functional Yes/No</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 Staff Capacity</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KM travelled  </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Total area visits</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Calibri" pitchFamily="34" charset="0"/>
                          <a:cs typeface="Arial" charset="0"/>
                        </a:rPr>
                        <a:t>Statistics generated for  2016/17</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154516">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14 – Yes</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2 – No</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1 - Disposed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5 – Yes</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11 – No</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1 - Disposed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12 – Permanent</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4 - Dismissed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37223</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246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 First issue</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509</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 Re-Issue17</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438</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Birth Registration 0 -30 days</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189</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ID’s handed out</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1137</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6023">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Calibri" pitchFamily="34" charset="0"/>
                          <a:cs typeface="Calibri" pitchFamily="34" charset="0"/>
                        </a:rPr>
                        <a:t>TOTAL APPLICATIONS:           </a:t>
                      </a:r>
                      <a:r>
                        <a:rPr kumimoji="0" lang="en-ZA" sz="1100" b="1" i="0" u="none" strike="noStrike" cap="none" normalizeH="0" baseline="0" dirty="0" smtClean="0">
                          <a:ln>
                            <a:noFill/>
                          </a:ln>
                          <a:solidFill>
                            <a:schemeClr val="tx1"/>
                          </a:solidFill>
                          <a:effectLst/>
                          <a:latin typeface="Calibri" pitchFamily="34" charset="0"/>
                          <a:cs typeface="Calibri" pitchFamily="34" charset="0"/>
                        </a:rPr>
                        <a:t>    1136                                 </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EC"/>
                    </a:solidFill>
                  </a:tcPr>
                </a:tc>
                <a:tc hMerge="1">
                  <a:txBody>
                    <a:bodyPr/>
                    <a:lstStyle/>
                    <a:p>
                      <a:endParaRPr lang="en-US"/>
                    </a:p>
                  </a:txBody>
                  <a:tcPr/>
                </a:tc>
              </a:tr>
              <a:tr h="20602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Total: 16</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16</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12</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37226</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246</a:t>
                      </a:r>
                    </a:p>
                  </a:txBody>
                  <a:tcPr marL="9526" marR="9526" marT="9526"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100" b="1" i="0" u="none" strike="noStrike" cap="none" normalizeH="0" baseline="0" dirty="0" smtClean="0">
                        <a:ln>
                          <a:noFill/>
                        </a:ln>
                        <a:solidFill>
                          <a:schemeClr val="tx1"/>
                        </a:solidFill>
                        <a:effectLst/>
                        <a:latin typeface="Calibri" pitchFamily="34" charset="0"/>
                        <a:cs typeface="Calibri" pitchFamily="34" charset="0"/>
                      </a:endParaRP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EC"/>
                    </a:solidFill>
                  </a:tcPr>
                </a:tc>
                <a:tc hMerge="1">
                  <a:txBody>
                    <a:bodyPr/>
                    <a:lstStyle/>
                    <a:p>
                      <a:endParaRPr lang="en-US"/>
                    </a:p>
                  </a:txBody>
                  <a:tcPr/>
                </a:tc>
              </a:tr>
            </a:tbl>
          </a:graphicData>
        </a:graphic>
      </p:graphicFrame>
      <p:sp>
        <p:nvSpPr>
          <p:cNvPr id="5" name="TextBox 4"/>
          <p:cNvSpPr txBox="1"/>
          <p:nvPr/>
        </p:nvSpPr>
        <p:spPr>
          <a:xfrm>
            <a:off x="152399" y="5022452"/>
            <a:ext cx="8763000" cy="523220"/>
          </a:xfrm>
          <a:prstGeom prst="rect">
            <a:avLst/>
          </a:prstGeom>
          <a:gradFill flip="none" rotWithShape="1">
            <a:gsLst>
              <a:gs pos="0">
                <a:srgbClr val="99CC00">
                  <a:shade val="30000"/>
                  <a:satMod val="115000"/>
                </a:srgbClr>
              </a:gs>
              <a:gs pos="50000">
                <a:srgbClr val="99CC00">
                  <a:shade val="67500"/>
                  <a:satMod val="115000"/>
                </a:srgbClr>
              </a:gs>
              <a:gs pos="100000">
                <a:srgbClr val="99CC00">
                  <a:shade val="100000"/>
                  <a:satMod val="115000"/>
                </a:srgbClr>
              </a:gs>
            </a:gsLst>
            <a:lin ang="8100000" scaled="1"/>
            <a:tileRect/>
          </a:gradFill>
          <a:ln>
            <a:solidFill>
              <a:sysClr val="windowText" lastClr="000000"/>
            </a:solidFill>
          </a:ln>
        </p:spPr>
        <p:txBody>
          <a:bodyPr wrap="square" rtlCol="0">
            <a:spAutoFit/>
          </a:bodyPr>
          <a:lstStyle/>
          <a:p>
            <a:pPr algn="ctr"/>
            <a:r>
              <a:rPr lang="en-US" sz="1400" kern="0" dirty="0" smtClean="0">
                <a:solidFill>
                  <a:schemeClr val="bg1"/>
                </a:solidFill>
                <a:latin typeface="Arial" pitchFamily="34" charset="0"/>
                <a:cs typeface="Arial" pitchFamily="34" charset="0"/>
              </a:rPr>
              <a:t>Analysis:</a:t>
            </a:r>
          </a:p>
          <a:p>
            <a:pPr algn="ctr"/>
            <a:r>
              <a:rPr lang="en-US" sz="1400" kern="0" dirty="0" smtClean="0">
                <a:solidFill>
                  <a:schemeClr val="bg1"/>
                </a:solidFill>
                <a:latin typeface="Arial" pitchFamily="34" charset="0"/>
                <a:cs typeface="Arial" pitchFamily="34" charset="0"/>
              </a:rPr>
              <a:t>One mobile unit was involved in an accident , written off and then disposed off. </a:t>
            </a:r>
            <a:endParaRPr lang="en-US" sz="1200" kern="0" dirty="0" smtClean="0">
              <a:solidFill>
                <a:schemeClr val="bg1"/>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18606362"/>
              </p:ext>
            </p:extLst>
          </p:nvPr>
        </p:nvGraphicFramePr>
        <p:xfrm>
          <a:off x="152400" y="2844944"/>
          <a:ext cx="8762999" cy="2012806"/>
        </p:xfrm>
        <a:graphic>
          <a:graphicData uri="http://schemas.openxmlformats.org/drawingml/2006/table">
            <a:tbl>
              <a:tblPr/>
              <a:tblGrid>
                <a:gridCol w="898499"/>
                <a:gridCol w="1189681"/>
                <a:gridCol w="1572373"/>
                <a:gridCol w="1572373"/>
                <a:gridCol w="1320274"/>
                <a:gridCol w="1882710"/>
                <a:gridCol w="327089"/>
              </a:tblGrid>
              <a:tr h="0">
                <a:tc gridSpan="7">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mn-lt"/>
                          <a:cs typeface="Arial" charset="0"/>
                        </a:rPr>
                        <a:t>Quarter  1  2017/18</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mn-lt"/>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Calibri" pitchFamily="34" charset="0"/>
                        <a:cs typeface="Arial" charset="0"/>
                      </a:endParaRP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r>
              <a:tr h="385323">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Driveable </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Yes/No</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Functional Yes/No</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 Staff Capacity</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KM travelled  </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mn-lt"/>
                          <a:cs typeface="Arial" charset="0"/>
                        </a:rPr>
                        <a:t>Total area visits</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Calibri" pitchFamily="34" charset="0"/>
                          <a:cs typeface="Arial" charset="0"/>
                        </a:rPr>
                        <a:t>Statistics generated for  </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rgbClr val="000000"/>
                          </a:solidFill>
                          <a:effectLst/>
                          <a:latin typeface="Calibri" pitchFamily="34" charset="0"/>
                          <a:cs typeface="Arial" charset="0"/>
                        </a:rPr>
                        <a:t>Quarter 1 2017/18</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154516">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14 – Yes</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2 – No</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1 - Disposed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5 – Yes</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11 – No</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 – Disposed </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12 – Permanent</a:t>
                      </a:r>
                    </a:p>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4 - Dismissed</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14903</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rowSpan="5">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chemeClr val="tx1"/>
                          </a:solidFill>
                          <a:effectLst/>
                          <a:latin typeface="+mn-lt"/>
                          <a:cs typeface="Arial" panose="020B0604020202020204" pitchFamily="34" charset="0"/>
                        </a:rPr>
                        <a:t>124</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 First issue</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221</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 Re-Issue</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184</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Birth Registration 0 -30 days</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209</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4516">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ID’s handed out</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100" b="0" i="0" u="none" strike="noStrike" cap="none" normalizeH="0" baseline="0" dirty="0" smtClean="0">
                          <a:ln>
                            <a:noFill/>
                          </a:ln>
                          <a:solidFill>
                            <a:schemeClr val="tx1"/>
                          </a:solidFill>
                          <a:effectLst/>
                          <a:latin typeface="Calibri" pitchFamily="34" charset="0"/>
                          <a:cs typeface="Calibri" pitchFamily="34" charset="0"/>
                        </a:rPr>
                        <a:t>838</a:t>
                      </a:r>
                    </a:p>
                  </a:txBody>
                  <a:tcPr marL="9526" marR="9526" marT="9525"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6023">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chemeClr val="tx1"/>
                        </a:solidFill>
                        <a:effectLst/>
                        <a:latin typeface="Calibri" pitchFamily="34" charset="0"/>
                        <a:cs typeface="Arial" charset="0"/>
                      </a:endParaRPr>
                    </a:p>
                  </a:txBody>
                  <a:tcPr marL="9526" marR="9526" marT="9526" marB="0" anchor="b" horzOverflow="overflow"/>
                </a:tc>
                <a:tc vMerge="1">
                  <a:txBody>
                    <a:bodyPr/>
                    <a:lstStyle/>
                    <a:p>
                      <a:endParaRPr lang="en-ZA"/>
                    </a:p>
                  </a:txBody>
                  <a:tcPr/>
                </a:tc>
                <a:tc vMerge="1">
                  <a:txBody>
                    <a:bodyPr/>
                    <a:lstStyle/>
                    <a:p>
                      <a:endParaRPr lang="en-ZA"/>
                    </a:p>
                  </a:txBody>
                  <a:tcPr/>
                </a:tc>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Calibri" pitchFamily="34" charset="0"/>
                          <a:cs typeface="Calibri" pitchFamily="34" charset="0"/>
                        </a:rPr>
                        <a:t>TOTAL APPLICATIONS   614      </a:t>
                      </a:r>
                      <a:r>
                        <a:rPr kumimoji="0" lang="en-ZA" sz="1100" b="1" i="0" u="none" strike="noStrike" cap="none" normalizeH="0" baseline="0" dirty="0" smtClean="0">
                          <a:ln>
                            <a:noFill/>
                          </a:ln>
                          <a:solidFill>
                            <a:schemeClr val="tx1"/>
                          </a:solidFill>
                          <a:effectLst/>
                          <a:latin typeface="Calibri" pitchFamily="34" charset="0"/>
                          <a:cs typeface="Calibri" pitchFamily="34" charset="0"/>
                        </a:rPr>
                        <a:t>                                     </a:t>
                      </a: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EC"/>
                    </a:solidFill>
                  </a:tcPr>
                </a:tc>
                <a:tc hMerge="1">
                  <a:txBody>
                    <a:bodyPr/>
                    <a:lstStyle/>
                    <a:p>
                      <a:endParaRPr lang="en-US"/>
                    </a:p>
                  </a:txBody>
                  <a:tcPr/>
                </a:tc>
              </a:tr>
              <a:tr h="307035">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Total: 16</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16</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12</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14 903</a:t>
                      </a:r>
                    </a:p>
                  </a:txBody>
                  <a:tcPr marL="9526" marR="9526" marT="95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1" i="0" u="none" strike="noStrike" cap="none" normalizeH="0" baseline="0" dirty="0" smtClean="0">
                          <a:ln>
                            <a:noFill/>
                          </a:ln>
                          <a:solidFill>
                            <a:schemeClr val="tx1"/>
                          </a:solidFill>
                          <a:effectLst/>
                          <a:latin typeface="+mn-lt"/>
                          <a:cs typeface="Arial" panose="020B0604020202020204" pitchFamily="34" charset="0"/>
                        </a:rPr>
                        <a:t>124</a:t>
                      </a:r>
                    </a:p>
                  </a:txBody>
                  <a:tcPr marL="9526" marR="9526" marT="9526" marB="0" anchor="ctr" horzOverflow="overflow">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TlToBr>
                      <a:noFill/>
                    </a:lnTlToBr>
                    <a:lnBlToTr>
                      <a:noFill/>
                    </a:lnBlToTr>
                    <a:solidFill>
                      <a:srgbClr val="FFFFFF"/>
                    </a:solidFill>
                  </a:tcPr>
                </a:tc>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ZA" sz="1100" b="1" i="0" u="none" strike="noStrike" cap="none" normalizeH="0" baseline="0" dirty="0" smtClean="0">
                        <a:ln>
                          <a:noFill/>
                        </a:ln>
                        <a:solidFill>
                          <a:schemeClr val="tx1"/>
                        </a:solidFill>
                        <a:effectLst/>
                        <a:latin typeface="Calibri" pitchFamily="34" charset="0"/>
                        <a:cs typeface="Calibri" pitchFamily="34" charset="0"/>
                      </a:endParaRPr>
                    </a:p>
                  </a:txBody>
                  <a:tcPr marL="9526" marR="9526" marT="9525" marB="0" anchor="b" horzOverflow="overflow">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ECEC"/>
                    </a:solidFill>
                  </a:tcPr>
                </a:tc>
                <a:tc hMerge="1">
                  <a:txBody>
                    <a:bodyPr/>
                    <a:lstStyle/>
                    <a:p>
                      <a:endParaRPr lang="en-US"/>
                    </a:p>
                  </a:txBody>
                  <a:tcPr/>
                </a:tc>
              </a:tr>
            </a:tbl>
          </a:graphicData>
        </a:graphic>
      </p:graphicFrame>
      <p:sp>
        <p:nvSpPr>
          <p:cNvPr id="4" name="TextBox 3"/>
          <p:cNvSpPr txBox="1"/>
          <p:nvPr/>
        </p:nvSpPr>
        <p:spPr>
          <a:xfrm>
            <a:off x="4029075" y="6124575"/>
            <a:ext cx="419100" cy="369332"/>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2986514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pPr lvl="0" fontAlgn="base">
              <a:spcAft>
                <a:spcPct val="0"/>
              </a:spcAft>
            </a:pPr>
            <a:r>
              <a:rPr lang="en-US" altLang="en-US" sz="2000" b="1" dirty="0" smtClean="0">
                <a:solidFill>
                  <a:srgbClr val="000000"/>
                </a:solidFill>
                <a:latin typeface="Arial" pitchFamily="34" charset="0"/>
                <a:ea typeface="+mn-ea"/>
                <a:cs typeface="Arial" pitchFamily="34" charset="0"/>
              </a:rPr>
              <a:t>UNCOLLECTED SMART ID CARDS (SIDC) </a:t>
            </a:r>
            <a:endParaRPr lang="en-US" altLang="en-US" sz="2000" b="1" dirty="0">
              <a:solidFill>
                <a:srgbClr val="000000"/>
              </a:solidFill>
              <a:latin typeface="Arial" pitchFamily="34" charset="0"/>
              <a:ea typeface="+mn-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86252475"/>
              </p:ext>
            </p:extLst>
          </p:nvPr>
        </p:nvGraphicFramePr>
        <p:xfrm>
          <a:off x="304800" y="625787"/>
          <a:ext cx="8686800" cy="5155887"/>
        </p:xfrm>
        <a:graphic>
          <a:graphicData uri="http://schemas.openxmlformats.org/drawingml/2006/table">
            <a:tbl>
              <a:tblPr firstRow="1" bandRow="1"/>
              <a:tblGrid>
                <a:gridCol w="1797200"/>
                <a:gridCol w="946000"/>
                <a:gridCol w="5943600"/>
              </a:tblGrid>
              <a:tr h="229961">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Office</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No</a:t>
                      </a:r>
                      <a:r>
                        <a:rPr lang="en-US" sz="1400" b="1" i="0" u="none" strike="noStrike" baseline="0" dirty="0" smtClean="0">
                          <a:solidFill>
                            <a:srgbClr val="000000"/>
                          </a:solidFill>
                          <a:effectLst/>
                          <a:latin typeface="Arial"/>
                        </a:rPr>
                        <a:t> of SIDC</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Strategies</a:t>
                      </a:r>
                      <a:r>
                        <a:rPr lang="en-US" sz="1400" b="1" i="0" u="none" strike="noStrike" baseline="0" dirty="0" smtClean="0">
                          <a:solidFill>
                            <a:srgbClr val="000000"/>
                          </a:solidFill>
                          <a:effectLst/>
                          <a:latin typeface="Arial"/>
                        </a:rPr>
                        <a:t> and awareness to communities</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5513">
                <a:tc>
                  <a:txBody>
                    <a:bodyPr/>
                    <a:lstStyle/>
                    <a:p>
                      <a:pPr algn="ctr"/>
                      <a:r>
                        <a:rPr lang="en-US" sz="1200" b="0" dirty="0" smtClean="0">
                          <a:solidFill>
                            <a:schemeClr val="tx1"/>
                          </a:solidFill>
                          <a:latin typeface="Arial" pitchFamily="34" charset="0"/>
                          <a:cs typeface="Arial" pitchFamily="34" charset="0"/>
                        </a:rPr>
                        <a:t>Ethekwini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smtClean="0">
                          <a:solidFill>
                            <a:srgbClr val="000000"/>
                          </a:solidFill>
                          <a:effectLst/>
                          <a:latin typeface="+mn-lt"/>
                        </a:rPr>
                        <a:t>3985</a:t>
                      </a:r>
                      <a:endParaRPr lang="en-US" sz="12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12">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 </a:t>
                      </a:r>
                      <a:r>
                        <a:rPr kumimoji="0" lang="en-US" sz="1200" b="0" i="0" u="none" strike="noStrike" cap="none" normalizeH="0" baseline="0" dirty="0" smtClean="0">
                          <a:ln>
                            <a:noFill/>
                          </a:ln>
                          <a:solidFill>
                            <a:schemeClr val="tx1"/>
                          </a:solidFill>
                          <a:effectLst/>
                          <a:latin typeface="Arial" charset="0"/>
                          <a:cs typeface="Arial" charset="0"/>
                        </a:rPr>
                        <a:t>Mobilization </a:t>
                      </a:r>
                      <a:r>
                        <a:rPr kumimoji="0" lang="en-US" sz="1200" b="0" i="0" u="none" strike="noStrike" cap="none" normalizeH="0" baseline="0" dirty="0" smtClean="0">
                          <a:ln>
                            <a:noFill/>
                          </a:ln>
                          <a:solidFill>
                            <a:schemeClr val="tx1"/>
                          </a:solidFill>
                          <a:effectLst/>
                          <a:latin typeface="Arial" charset="0"/>
                          <a:cs typeface="Arial" charset="0"/>
                        </a:rPr>
                        <a:t>through Radio Interviews with Ukhozi FM, Izwi Lomzanzi, Inanda FM, Zululand FM to encourage clients to collect their Smart ID Cards.</a:t>
                      </a:r>
                    </a:p>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 Traditional leaders, </a:t>
                      </a:r>
                      <a:r>
                        <a:rPr kumimoji="0" lang="en-US" sz="1200" b="0" i="0" u="none" strike="noStrike" cap="none" normalizeH="0" baseline="0" dirty="0" smtClean="0">
                          <a:ln>
                            <a:noFill/>
                          </a:ln>
                          <a:solidFill>
                            <a:schemeClr val="tx1"/>
                          </a:solidFill>
                          <a:effectLst/>
                          <a:latin typeface="Arial" charset="0"/>
                          <a:cs typeface="Arial" charset="0"/>
                        </a:rPr>
                        <a:t>councilors </a:t>
                      </a:r>
                      <a:r>
                        <a:rPr kumimoji="0" lang="en-US" sz="1200" b="0" i="0" u="none" strike="noStrike" cap="none" normalizeH="0" baseline="0" dirty="0" smtClean="0">
                          <a:ln>
                            <a:noFill/>
                          </a:ln>
                          <a:solidFill>
                            <a:schemeClr val="tx1"/>
                          </a:solidFill>
                          <a:effectLst/>
                          <a:latin typeface="Arial" charset="0"/>
                          <a:cs typeface="Arial" charset="0"/>
                        </a:rPr>
                        <a:t>and other stakeholders are engaged through Operation Sukuma Sakhe to encourage collection of enabling documents.  </a:t>
                      </a:r>
                    </a:p>
                    <a:p>
                      <a:pPr marL="0" marR="0" lvl="0" indent="0" algn="l" defTabSz="914400" rtl="0" eaLnBrk="1" fontAlgn="t" latinLnBrk="0" hangingPunct="1">
                        <a:lnSpc>
                          <a:spcPct val="200000"/>
                        </a:lnSpc>
                        <a:spcBef>
                          <a:spcPct val="0"/>
                        </a:spcBef>
                        <a:spcAft>
                          <a:spcPct val="0"/>
                        </a:spcAft>
                        <a:buClrTx/>
                        <a:buSzTx/>
                        <a:buFont typeface="+mj-lt"/>
                        <a:buNone/>
                        <a:tabLst/>
                      </a:pPr>
                      <a:endParaRPr kumimoji="0" lang="en-US" sz="12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t" latinLnBrk="0" hangingPunct="1">
                        <a:lnSpc>
                          <a:spcPct val="200000"/>
                        </a:lnSpc>
                        <a:spcBef>
                          <a:spcPct val="0"/>
                        </a:spcBef>
                        <a:spcAft>
                          <a:spcPct val="0"/>
                        </a:spcAft>
                        <a:buClrTx/>
                        <a:buSzTx/>
                        <a:buFont typeface="+mj-lt"/>
                        <a:buNone/>
                        <a:tabLst/>
                      </a:pPr>
                      <a:endParaRPr kumimoji="0" lang="en-US" sz="1200" b="0" i="0" u="none" strike="noStrike" cap="none" normalizeH="0" baseline="0" dirty="0" smtClean="0">
                        <a:ln>
                          <a:noFill/>
                        </a:ln>
                        <a:solidFill>
                          <a:schemeClr val="tx1"/>
                        </a:solidFill>
                        <a:effectLst/>
                        <a:latin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92623">
                <a:tc>
                  <a:txBody>
                    <a:bodyPr/>
                    <a:lstStyle/>
                    <a:p>
                      <a:pPr algn="ctr"/>
                      <a:r>
                        <a:rPr lang="en-US" sz="1200" b="0" dirty="0" smtClean="0">
                          <a:solidFill>
                            <a:schemeClr val="tx1"/>
                          </a:solidFill>
                          <a:latin typeface="Arial" pitchFamily="34" charset="0"/>
                          <a:cs typeface="Arial" pitchFamily="34" charset="0"/>
                        </a:rPr>
                        <a:t>Durban</a:t>
                      </a:r>
                      <a:r>
                        <a:rPr lang="en-US" sz="1200" b="0" baseline="0" dirty="0" smtClean="0">
                          <a:solidFill>
                            <a:schemeClr val="tx1"/>
                          </a:solidFill>
                          <a:latin typeface="Arial" pitchFamily="34" charset="0"/>
                          <a:cs typeface="Arial" pitchFamily="34" charset="0"/>
                        </a:rPr>
                        <a:t> (Commercial RD)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smtClean="0">
                          <a:solidFill>
                            <a:srgbClr val="000000"/>
                          </a:solidFill>
                          <a:effectLst/>
                          <a:latin typeface="+mn-lt"/>
                        </a:rPr>
                        <a:t>4657</a:t>
                      </a:r>
                      <a:endParaRPr lang="en-US" sz="12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492623">
                <a:tc>
                  <a:txBody>
                    <a:bodyPr/>
                    <a:lstStyle/>
                    <a:p>
                      <a:pPr algn="ctr"/>
                      <a:r>
                        <a:rPr lang="en-US" sz="1200" b="0" dirty="0" err="1" smtClean="0">
                          <a:solidFill>
                            <a:schemeClr val="tx1"/>
                          </a:solidFill>
                          <a:latin typeface="Arial" pitchFamily="34" charset="0"/>
                          <a:cs typeface="Arial" pitchFamily="34" charset="0"/>
                        </a:rPr>
                        <a:t>Prospecton</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1638</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95513">
                <a:tc>
                  <a:txBody>
                    <a:bodyPr/>
                    <a:lstStyle/>
                    <a:p>
                      <a:pPr algn="ctr"/>
                      <a:r>
                        <a:rPr lang="en-US" sz="1200" b="0" dirty="0" err="1" smtClean="0">
                          <a:solidFill>
                            <a:schemeClr val="tx1"/>
                          </a:solidFill>
                          <a:latin typeface="Arial" pitchFamily="34" charset="0"/>
                          <a:cs typeface="Arial" pitchFamily="34" charset="0"/>
                        </a:rPr>
                        <a:t>Tongaat</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1665</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solidFill>
                      <a:schemeClr val="accent3">
                        <a:lumMod val="95000"/>
                      </a:schemeClr>
                    </a:solidFill>
                  </a:tcPr>
                </a:tc>
              </a:tr>
              <a:tr h="492623">
                <a:tc>
                  <a:txBody>
                    <a:bodyPr/>
                    <a:lstStyle/>
                    <a:p>
                      <a:pPr algn="ctr"/>
                      <a:r>
                        <a:rPr lang="en-US" sz="1200" b="0" dirty="0" smtClean="0">
                          <a:solidFill>
                            <a:schemeClr val="tx1"/>
                          </a:solidFill>
                          <a:latin typeface="Arial" pitchFamily="34" charset="0"/>
                          <a:cs typeface="Arial" pitchFamily="34" charset="0"/>
                        </a:rPr>
                        <a:t>Pinetown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1696</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solidFill>
                      <a:schemeClr val="accent3">
                        <a:lumMod val="95000"/>
                      </a:schemeClr>
                    </a:solidFill>
                  </a:tcPr>
                </a:tc>
              </a:tr>
              <a:tr h="492623">
                <a:tc>
                  <a:txBody>
                    <a:bodyPr/>
                    <a:lstStyle/>
                    <a:p>
                      <a:pPr algn="ctr"/>
                      <a:r>
                        <a:rPr lang="en-US" sz="1200" b="0" dirty="0" err="1" smtClean="0">
                          <a:solidFill>
                            <a:schemeClr val="tx1"/>
                          </a:solidFill>
                          <a:latin typeface="Arial" pitchFamily="34" charset="0"/>
                          <a:cs typeface="Arial" pitchFamily="34" charset="0"/>
                        </a:rPr>
                        <a:t>Scottsburgh</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1126</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9551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0" dirty="0" smtClean="0">
                          <a:solidFill>
                            <a:schemeClr val="tx1"/>
                          </a:solidFill>
                          <a:latin typeface="Arial" pitchFamily="34" charset="0"/>
                          <a:cs typeface="Arial" pitchFamily="34" charset="0"/>
                        </a:rPr>
                        <a:t>Ugu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1670</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492623">
                <a:tc>
                  <a:txBody>
                    <a:bodyPr/>
                    <a:lstStyle/>
                    <a:p>
                      <a:pPr algn="ctr"/>
                      <a:r>
                        <a:rPr lang="en-US" sz="1200" b="0" dirty="0" smtClean="0">
                          <a:solidFill>
                            <a:schemeClr val="tx1"/>
                          </a:solidFill>
                          <a:latin typeface="Arial" pitchFamily="34" charset="0"/>
                          <a:cs typeface="Arial" pitchFamily="34" charset="0"/>
                        </a:rPr>
                        <a:t>Umgungundlovu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2446</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492623">
                <a:tc>
                  <a:txBody>
                    <a:bodyPr/>
                    <a:lstStyle/>
                    <a:p>
                      <a:pPr algn="ctr"/>
                      <a:r>
                        <a:rPr lang="en-US" sz="1200" b="0" dirty="0" smtClean="0">
                          <a:solidFill>
                            <a:schemeClr val="tx1"/>
                          </a:solidFill>
                          <a:latin typeface="Arial" pitchFamily="34" charset="0"/>
                          <a:cs typeface="Arial" pitchFamily="34" charset="0"/>
                        </a:rPr>
                        <a:t>New Hanover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201</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95513">
                <a:tc>
                  <a:txBody>
                    <a:bodyPr/>
                    <a:lstStyle/>
                    <a:p>
                      <a:pPr algn="ctr"/>
                      <a:r>
                        <a:rPr lang="en-US" sz="1200" b="0" dirty="0" smtClean="0">
                          <a:solidFill>
                            <a:schemeClr val="tx1"/>
                          </a:solidFill>
                          <a:latin typeface="Arial" pitchFamily="34" charset="0"/>
                          <a:cs typeface="Arial" pitchFamily="34" charset="0"/>
                        </a:rPr>
                        <a:t>Ixopo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451</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492623">
                <a:tc>
                  <a:txBody>
                    <a:bodyPr/>
                    <a:lstStyle/>
                    <a:p>
                      <a:pPr algn="ctr"/>
                      <a:r>
                        <a:rPr lang="en-US" sz="1200" b="0" dirty="0" err="1" smtClean="0">
                          <a:solidFill>
                            <a:schemeClr val="tx1"/>
                          </a:solidFill>
                          <a:latin typeface="Arial" pitchFamily="34" charset="0"/>
                          <a:cs typeface="Arial" pitchFamily="34" charset="0"/>
                        </a:rPr>
                        <a:t>Umzimkhulu</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428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95513">
                <a:tc>
                  <a:txBody>
                    <a:bodyPr/>
                    <a:lstStyle/>
                    <a:p>
                      <a:pPr algn="ctr"/>
                      <a:r>
                        <a:rPr lang="en-US" sz="1200" b="0" dirty="0" err="1" smtClean="0">
                          <a:solidFill>
                            <a:schemeClr val="tx1"/>
                          </a:solidFill>
                          <a:latin typeface="Arial" pitchFamily="34" charset="0"/>
                          <a:cs typeface="Arial" pitchFamily="34" charset="0"/>
                        </a:rPr>
                        <a:t>Kokstad</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611</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bl>
          </a:graphicData>
        </a:graphic>
      </p:graphicFrame>
      <p:sp>
        <p:nvSpPr>
          <p:cNvPr id="3" name="TextBox 2"/>
          <p:cNvSpPr txBox="1"/>
          <p:nvPr/>
        </p:nvSpPr>
        <p:spPr>
          <a:xfrm>
            <a:off x="4152900" y="6172200"/>
            <a:ext cx="552450"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18008766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71450"/>
            <a:ext cx="8229600" cy="304800"/>
          </a:xfrm>
        </p:spPr>
        <p:txBody>
          <a:bodyPr>
            <a:noAutofit/>
          </a:bodyPr>
          <a:lstStyle/>
          <a:p>
            <a:pPr lvl="0" fontAlgn="base">
              <a:spcAft>
                <a:spcPct val="0"/>
              </a:spcAft>
            </a:pPr>
            <a:r>
              <a:rPr lang="en-US" altLang="en-US" sz="2000" b="1" dirty="0" smtClean="0">
                <a:solidFill>
                  <a:srgbClr val="000000"/>
                </a:solidFill>
                <a:latin typeface="Arial" pitchFamily="34" charset="0"/>
                <a:ea typeface="+mn-ea"/>
                <a:cs typeface="Arial" pitchFamily="34" charset="0"/>
              </a:rPr>
              <a:t>UNCOLLECTED SMART ID CARDS Cont…. </a:t>
            </a:r>
            <a:endParaRPr lang="en-US" altLang="en-US" sz="2000" b="1" dirty="0">
              <a:solidFill>
                <a:srgbClr val="000000"/>
              </a:solidFill>
              <a:latin typeface="Arial" pitchFamily="34" charset="0"/>
              <a:ea typeface="+mn-ea"/>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09815587"/>
              </p:ext>
            </p:extLst>
          </p:nvPr>
        </p:nvGraphicFramePr>
        <p:xfrm>
          <a:off x="180975" y="625790"/>
          <a:ext cx="8810625" cy="5149160"/>
        </p:xfrm>
        <a:graphic>
          <a:graphicData uri="http://schemas.openxmlformats.org/drawingml/2006/table">
            <a:tbl>
              <a:tblPr firstRow="1" bandRow="1"/>
              <a:tblGrid>
                <a:gridCol w="1857375"/>
                <a:gridCol w="1057275"/>
                <a:gridCol w="5895975"/>
              </a:tblGrid>
              <a:tr h="190313">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Office</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No</a:t>
                      </a:r>
                      <a:r>
                        <a:rPr lang="en-US" sz="1400" b="1" i="0" u="none" strike="noStrike" baseline="0" dirty="0" smtClean="0">
                          <a:solidFill>
                            <a:srgbClr val="000000"/>
                          </a:solidFill>
                          <a:effectLst/>
                          <a:latin typeface="Arial"/>
                        </a:rPr>
                        <a:t> of SIDC</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Strategies</a:t>
                      </a:r>
                      <a:r>
                        <a:rPr lang="en-US" sz="1400" b="1" i="0" u="none" strike="noStrike" baseline="0" dirty="0" smtClean="0">
                          <a:solidFill>
                            <a:srgbClr val="000000"/>
                          </a:solidFill>
                          <a:effectLst/>
                          <a:latin typeface="Arial"/>
                        </a:rPr>
                        <a:t> and awareness to communities</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44735">
                <a:tc>
                  <a:txBody>
                    <a:bodyPr/>
                    <a:lstStyle/>
                    <a:p>
                      <a:pPr algn="ctr"/>
                      <a:r>
                        <a:rPr lang="en-US" sz="1200" b="0" dirty="0" err="1" smtClean="0">
                          <a:solidFill>
                            <a:schemeClr val="tx1"/>
                          </a:solidFill>
                          <a:latin typeface="Arial" pitchFamily="34" charset="0"/>
                          <a:cs typeface="Arial" pitchFamily="34" charset="0"/>
                        </a:rPr>
                        <a:t>Uthungulu</a:t>
                      </a:r>
                      <a:r>
                        <a:rPr lang="en-US" sz="1200" b="0" dirty="0" smtClean="0">
                          <a:solidFill>
                            <a:schemeClr val="tx1"/>
                          </a:solidFill>
                          <a:latin typeface="Arial" pitchFamily="34" charset="0"/>
                          <a:cs typeface="Arial" pitchFamily="34" charset="0"/>
                        </a:rPr>
                        <a:t>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smtClean="0">
                          <a:solidFill>
                            <a:srgbClr val="000000"/>
                          </a:solidFill>
                          <a:effectLst/>
                          <a:latin typeface="+mn-lt"/>
                        </a:rPr>
                        <a:t>1321</a:t>
                      </a:r>
                      <a:endParaRPr lang="en-US" sz="12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14">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Mobilization </a:t>
                      </a:r>
                      <a:r>
                        <a:rPr kumimoji="0" lang="en-US" sz="1200" b="0" i="0" u="none" strike="noStrike" cap="none" normalizeH="0" baseline="0" dirty="0" smtClean="0">
                          <a:ln>
                            <a:noFill/>
                          </a:ln>
                          <a:solidFill>
                            <a:schemeClr val="tx1"/>
                          </a:solidFill>
                          <a:effectLst/>
                          <a:latin typeface="Arial" charset="0"/>
                          <a:cs typeface="Arial" charset="0"/>
                        </a:rPr>
                        <a:t>through Radio Interviews with Ukhozi FM, Izwi Lomzanzi, Inanda FM, Zululand FM to encourage clients to collect their Smart ID Cards.</a:t>
                      </a:r>
                    </a:p>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 Traditional leaders, </a:t>
                      </a:r>
                      <a:r>
                        <a:rPr kumimoji="0" lang="en-US" sz="1200" b="0" i="0" u="none" strike="noStrike" cap="none" normalizeH="0" baseline="0" dirty="0" smtClean="0">
                          <a:ln>
                            <a:noFill/>
                          </a:ln>
                          <a:solidFill>
                            <a:schemeClr val="tx1"/>
                          </a:solidFill>
                          <a:effectLst/>
                          <a:latin typeface="Arial" charset="0"/>
                          <a:cs typeface="Arial" charset="0"/>
                        </a:rPr>
                        <a:t>councilors </a:t>
                      </a:r>
                      <a:r>
                        <a:rPr kumimoji="0" lang="en-US" sz="1200" b="0" i="0" u="none" strike="noStrike" cap="none" normalizeH="0" baseline="0" dirty="0" smtClean="0">
                          <a:ln>
                            <a:noFill/>
                          </a:ln>
                          <a:solidFill>
                            <a:schemeClr val="tx1"/>
                          </a:solidFill>
                          <a:effectLst/>
                          <a:latin typeface="Arial" charset="0"/>
                          <a:cs typeface="Arial" charset="0"/>
                        </a:rPr>
                        <a:t>and other stakeholders are engaged through Operation Sukuma Sakhe to encourage collection of enabling documents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4735">
                <a:tc>
                  <a:txBody>
                    <a:bodyPr/>
                    <a:lstStyle/>
                    <a:p>
                      <a:pPr algn="ctr"/>
                      <a:r>
                        <a:rPr lang="en-US" sz="1200" b="0" dirty="0" err="1" smtClean="0">
                          <a:solidFill>
                            <a:schemeClr val="tx1"/>
                          </a:solidFill>
                          <a:latin typeface="Arial" pitchFamily="34" charset="0"/>
                          <a:cs typeface="Arial" pitchFamily="34" charset="0"/>
                        </a:rPr>
                        <a:t>Empangeni</a:t>
                      </a:r>
                      <a:r>
                        <a:rPr lang="en-US" sz="1200" b="0" dirty="0" smtClean="0">
                          <a:solidFill>
                            <a:schemeClr val="tx1"/>
                          </a:solidFill>
                          <a:latin typeface="Arial" pitchFamily="34" charset="0"/>
                          <a:cs typeface="Arial" pitchFamily="34" charset="0"/>
                        </a:rPr>
                        <a:t>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smtClean="0">
                          <a:solidFill>
                            <a:srgbClr val="000000"/>
                          </a:solidFill>
                          <a:effectLst/>
                          <a:latin typeface="+mn-lt"/>
                        </a:rPr>
                        <a:t>1159</a:t>
                      </a:r>
                      <a:endParaRPr lang="en-US" sz="12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44735">
                <a:tc>
                  <a:txBody>
                    <a:bodyPr/>
                    <a:lstStyle/>
                    <a:p>
                      <a:pPr algn="ctr"/>
                      <a:r>
                        <a:rPr lang="en-US" sz="1200" b="0" dirty="0" smtClean="0">
                          <a:solidFill>
                            <a:schemeClr val="tx1"/>
                          </a:solidFill>
                          <a:latin typeface="Arial" pitchFamily="34" charset="0"/>
                          <a:cs typeface="Arial" pitchFamily="34" charset="0"/>
                        </a:rPr>
                        <a:t>Eshowe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0" i="0" u="none" strike="noStrike" dirty="0" smtClean="0">
                          <a:solidFill>
                            <a:srgbClr val="000000"/>
                          </a:solidFill>
                          <a:effectLst/>
                          <a:latin typeface="+mn-lt"/>
                        </a:rPr>
                        <a:t>621</a:t>
                      </a:r>
                      <a:endParaRPr lang="en-US" sz="1200" b="0" i="0" u="none" strike="noStrike" dirty="0">
                        <a:solidFill>
                          <a:srgbClr val="000000"/>
                        </a:solidFill>
                        <a:effectLst/>
                        <a:latin typeface="+mn-lt"/>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44735">
                <a:tc>
                  <a:txBody>
                    <a:bodyPr/>
                    <a:lstStyle/>
                    <a:p>
                      <a:pPr algn="ctr"/>
                      <a:r>
                        <a:rPr lang="en-US" sz="1200" b="0" dirty="0" err="1" smtClean="0">
                          <a:solidFill>
                            <a:schemeClr val="tx1"/>
                          </a:solidFill>
                          <a:latin typeface="Arial" pitchFamily="34" charset="0"/>
                          <a:cs typeface="Arial" pitchFamily="34" charset="0"/>
                        </a:rPr>
                        <a:t>Kwa</a:t>
                      </a:r>
                      <a:r>
                        <a:rPr lang="en-US" sz="1200" b="0" baseline="0" dirty="0" smtClean="0">
                          <a:solidFill>
                            <a:schemeClr val="tx1"/>
                          </a:solidFill>
                          <a:latin typeface="Arial" pitchFamily="34" charset="0"/>
                          <a:cs typeface="Arial" pitchFamily="34" charset="0"/>
                        </a:rPr>
                        <a:t> </a:t>
                      </a:r>
                      <a:r>
                        <a:rPr lang="en-US" sz="1200" b="0" baseline="0" dirty="0" err="1" smtClean="0">
                          <a:solidFill>
                            <a:schemeClr val="tx1"/>
                          </a:solidFill>
                          <a:latin typeface="Arial" pitchFamily="34" charset="0"/>
                          <a:cs typeface="Arial" pitchFamily="34" charset="0"/>
                        </a:rPr>
                        <a:t>Dukuza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1432</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44735">
                <a:tc>
                  <a:txBody>
                    <a:bodyPr/>
                    <a:lstStyle/>
                    <a:p>
                      <a:pPr algn="ctr"/>
                      <a:r>
                        <a:rPr lang="en-US" sz="1200" b="0" dirty="0" smtClean="0">
                          <a:solidFill>
                            <a:schemeClr val="tx1"/>
                          </a:solidFill>
                          <a:latin typeface="Arial" pitchFamily="34" charset="0"/>
                          <a:cs typeface="Arial" pitchFamily="34" charset="0"/>
                        </a:rPr>
                        <a:t>Zululand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1087</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solidFill>
                      <a:schemeClr val="accent3">
                        <a:lumMod val="95000"/>
                      </a:schemeClr>
                    </a:solidFill>
                  </a:tcPr>
                </a:tc>
              </a:tr>
              <a:tr h="244735">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0" dirty="0" smtClean="0">
                          <a:solidFill>
                            <a:schemeClr val="tx1"/>
                          </a:solidFill>
                          <a:latin typeface="Arial" pitchFamily="34" charset="0"/>
                          <a:cs typeface="Arial" pitchFamily="34" charset="0"/>
                        </a:rPr>
                        <a:t>Vryheid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522</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solidFill>
                      <a:schemeClr val="accent3">
                        <a:lumMod val="95000"/>
                      </a:schemeClr>
                    </a:solidFill>
                  </a:tcPr>
                </a:tc>
              </a:tr>
              <a:tr h="244735">
                <a:tc>
                  <a:txBody>
                    <a:bodyPr/>
                    <a:lstStyle/>
                    <a:p>
                      <a:pPr algn="ctr"/>
                      <a:r>
                        <a:rPr lang="en-US" sz="1200" b="0" dirty="0" err="1" smtClean="0">
                          <a:solidFill>
                            <a:schemeClr val="tx1"/>
                          </a:solidFill>
                          <a:latin typeface="Arial" pitchFamily="34" charset="0"/>
                          <a:cs typeface="Arial" pitchFamily="34" charset="0"/>
                        </a:rPr>
                        <a:t>Emondlo</a:t>
                      </a:r>
                      <a:r>
                        <a:rPr lang="en-US" sz="1200" b="0" dirty="0" smtClean="0">
                          <a:solidFill>
                            <a:schemeClr val="tx1"/>
                          </a:solidFill>
                          <a:latin typeface="Arial" pitchFamily="34" charset="0"/>
                          <a:cs typeface="Arial" pitchFamily="34" charset="0"/>
                        </a:rPr>
                        <a:t>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218</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44735">
                <a:tc>
                  <a:txBody>
                    <a:bodyPr/>
                    <a:lstStyle/>
                    <a:p>
                      <a:pPr algn="ctr"/>
                      <a:r>
                        <a:rPr lang="en-US" sz="1200" b="0" dirty="0" smtClean="0">
                          <a:solidFill>
                            <a:schemeClr val="tx1"/>
                          </a:solidFill>
                          <a:latin typeface="Arial" pitchFamily="34" charset="0"/>
                          <a:cs typeface="Arial" pitchFamily="34" charset="0"/>
                        </a:rPr>
                        <a:t>Pongola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812</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44735">
                <a:tc>
                  <a:txBody>
                    <a:bodyPr/>
                    <a:lstStyle/>
                    <a:p>
                      <a:pPr algn="ctr"/>
                      <a:r>
                        <a:rPr lang="en-US" sz="1200" b="0" dirty="0" err="1" smtClean="0">
                          <a:solidFill>
                            <a:schemeClr val="tx1"/>
                          </a:solidFill>
                          <a:latin typeface="Arial" pitchFamily="34" charset="0"/>
                          <a:cs typeface="Arial" pitchFamily="34" charset="0"/>
                        </a:rPr>
                        <a:t>Mtubatuba</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1125</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44735">
                <a:tc>
                  <a:txBody>
                    <a:bodyPr/>
                    <a:lstStyle/>
                    <a:p>
                      <a:pPr algn="ctr"/>
                      <a:r>
                        <a:rPr lang="en-US" sz="1200" b="0" dirty="0" err="1" smtClean="0">
                          <a:solidFill>
                            <a:schemeClr val="tx1"/>
                          </a:solidFill>
                          <a:latin typeface="Arial" pitchFamily="34" charset="0"/>
                          <a:cs typeface="Arial" pitchFamily="34" charset="0"/>
                        </a:rPr>
                        <a:t>Mbazwana</a:t>
                      </a:r>
                      <a:r>
                        <a:rPr lang="en-US" sz="1200" b="0" dirty="0" smtClean="0">
                          <a:solidFill>
                            <a:schemeClr val="tx1"/>
                          </a:solidFill>
                          <a:latin typeface="Arial" pitchFamily="34" charset="0"/>
                          <a:cs typeface="Arial" pitchFamily="34" charset="0"/>
                        </a:rPr>
                        <a:t> Small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347</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44735">
                <a:tc>
                  <a:txBody>
                    <a:bodyPr/>
                    <a:lstStyle/>
                    <a:p>
                      <a:pPr algn="ctr"/>
                      <a:r>
                        <a:rPr lang="en-US" sz="1200" b="0" dirty="0" smtClean="0">
                          <a:solidFill>
                            <a:schemeClr val="tx1"/>
                          </a:solidFill>
                          <a:latin typeface="Arial" pitchFamily="34" charset="0"/>
                          <a:cs typeface="Arial" pitchFamily="34" charset="0"/>
                        </a:rPr>
                        <a:t>Amajuba Large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1188</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44735">
                <a:tc>
                  <a:txBody>
                    <a:bodyPr/>
                    <a:lstStyle/>
                    <a:p>
                      <a:pPr algn="ctr"/>
                      <a:r>
                        <a:rPr lang="en-US" sz="1200" b="0" dirty="0" smtClean="0">
                          <a:solidFill>
                            <a:schemeClr val="tx1"/>
                          </a:solidFill>
                          <a:latin typeface="Arial" pitchFamily="34" charset="0"/>
                          <a:cs typeface="Arial" pitchFamily="34" charset="0"/>
                        </a:rPr>
                        <a:t>Ladysmith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mn-lt"/>
                        </a:rPr>
                        <a:t>1339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lang="en-US"/>
                    </a:p>
                  </a:txBody>
                  <a:tcPr/>
                </a:tc>
              </a:tr>
              <a:tr h="244735">
                <a:tc>
                  <a:txBody>
                    <a:bodyPr/>
                    <a:lstStyle/>
                    <a:p>
                      <a:pPr algn="ctr"/>
                      <a:r>
                        <a:rPr lang="en-US" sz="1200" b="0" dirty="0" err="1" smtClean="0">
                          <a:solidFill>
                            <a:schemeClr val="tx1"/>
                          </a:solidFill>
                          <a:latin typeface="Arial" pitchFamily="34" charset="0"/>
                          <a:cs typeface="Arial" pitchFamily="34" charset="0"/>
                        </a:rPr>
                        <a:t>Estcourt</a:t>
                      </a:r>
                      <a:r>
                        <a:rPr lang="en-US" sz="1200" b="0" baseline="0" dirty="0" smtClean="0">
                          <a:solidFill>
                            <a:schemeClr val="tx1"/>
                          </a:solidFill>
                          <a:latin typeface="Arial" pitchFamily="34" charset="0"/>
                          <a:cs typeface="Arial" pitchFamily="34" charset="0"/>
                        </a:rPr>
                        <a:t> </a:t>
                      </a:r>
                      <a:r>
                        <a:rPr lang="en-US" sz="1200" b="0" dirty="0" smtClean="0">
                          <a:solidFill>
                            <a:schemeClr val="tx1"/>
                          </a:solidFill>
                          <a:latin typeface="Arial" pitchFamily="34" charset="0"/>
                          <a:cs typeface="Arial" pitchFamily="34" charset="0"/>
                        </a:rPr>
                        <a:t>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200" b="0" i="0" u="none" strike="noStrike" dirty="0" smtClean="0">
                          <a:solidFill>
                            <a:srgbClr val="000000"/>
                          </a:solidFill>
                          <a:effectLst/>
                          <a:latin typeface="+mn-lt"/>
                        </a:rPr>
                        <a:t>819</a:t>
                      </a:r>
                      <a:endParaRPr lang="en-US" sz="1200" b="0" i="0" u="none" strike="noStrike" dirty="0">
                        <a:solidFill>
                          <a:srgbClr val="000000"/>
                        </a:solidFill>
                        <a:effectLst/>
                        <a:latin typeface="+mn-l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l" fontAlgn="t"/>
                      <a:endParaRPr lang="en-US" sz="1200" b="0" i="0" u="none" strike="noStrike" dirty="0">
                        <a:solidFill>
                          <a:schemeClr val="tx1"/>
                        </a:solidFill>
                        <a:effectLst/>
                        <a:latin typeface="Arial" pitchFamily="34" charset="0"/>
                        <a:cs typeface="Arial" pitchFamily="34" charset="0"/>
                      </a:endParaRPr>
                    </a:p>
                  </a:txBody>
                  <a:tcPr marL="0" marR="0" marT="0" marB="0" anchor="b">
                    <a:solidFill>
                      <a:schemeClr val="accent3">
                        <a:lumMod val="95000"/>
                      </a:schemeClr>
                    </a:solidFill>
                  </a:tcPr>
                </a:tc>
              </a:tr>
              <a:tr h="244735">
                <a:tc>
                  <a:txBody>
                    <a:bodyPr/>
                    <a:lstStyle/>
                    <a:p>
                      <a:pPr algn="ctr"/>
                      <a:r>
                        <a:rPr lang="en-US" sz="1200" b="0" dirty="0" smtClean="0">
                          <a:solidFill>
                            <a:schemeClr val="tx1"/>
                          </a:solidFill>
                          <a:latin typeface="Arial" pitchFamily="34" charset="0"/>
                          <a:cs typeface="Arial" pitchFamily="34" charset="0"/>
                        </a:rPr>
                        <a:t>Dundee Medium Office</a:t>
                      </a:r>
                      <a:endParaRPr lang="en-US" sz="1200" b="0"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200" b="0" i="0" u="none" strike="noStrike" dirty="0" smtClean="0">
                          <a:solidFill>
                            <a:srgbClr val="000000"/>
                          </a:solidFill>
                          <a:effectLst/>
                          <a:latin typeface="Calibri"/>
                        </a:rPr>
                        <a:t>394</a:t>
                      </a:r>
                      <a:endParaRPr lang="en-US" sz="1200" b="0"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t" latinLnBrk="0" hangingPunct="1">
                        <a:lnSpc>
                          <a:spcPct val="100000"/>
                        </a:lnSpc>
                        <a:spcBef>
                          <a:spcPct val="0"/>
                        </a:spcBef>
                        <a:spcAft>
                          <a:spcPct val="0"/>
                        </a:spcAft>
                        <a:buClrTx/>
                        <a:buSzTx/>
                        <a:buFont typeface="+mj-lt"/>
                        <a:buNone/>
                        <a:tabLst/>
                      </a:pPr>
                      <a:endParaRPr kumimoji="0" lang="en-GB" sz="1200" b="0" i="0" u="none" strike="noStrike" cap="none" normalizeH="0" baseline="0" dirty="0" smtClean="0">
                        <a:ln>
                          <a:noFill/>
                        </a:ln>
                        <a:solidFill>
                          <a:schemeClr val="tx1"/>
                        </a:solidFill>
                        <a:effectLst/>
                        <a:latin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44735">
                <a:tc>
                  <a:txBody>
                    <a:bodyPr/>
                    <a:lstStyle/>
                    <a:p>
                      <a:pPr algn="ctr"/>
                      <a:r>
                        <a:rPr lang="en-US" sz="1200" b="1" dirty="0" smtClean="0">
                          <a:solidFill>
                            <a:schemeClr val="tx1"/>
                          </a:solidFill>
                          <a:latin typeface="Arial" pitchFamily="34" charset="0"/>
                          <a:cs typeface="Arial" pitchFamily="34" charset="0"/>
                        </a:rPr>
                        <a:t>GRAND TOTAL</a:t>
                      </a:r>
                      <a:endParaRPr lang="en-US" sz="1200" b="1" dirty="0">
                        <a:solidFill>
                          <a:schemeClr val="tx1"/>
                        </a:solidFill>
                        <a:latin typeface="Arial" pitchFamily="34" charset="0"/>
                        <a:cs typeface="Arial" pitchFamily="34" charset="0"/>
                      </a:endParaRPr>
                    </a:p>
                  </a:txBody>
                  <a:tcPr marL="91422" marR="91422" marT="45650" marB="4565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600" b="1" i="0" u="none" strike="noStrike" dirty="0" smtClean="0">
                          <a:solidFill>
                            <a:srgbClr val="000000"/>
                          </a:solidFill>
                          <a:effectLst/>
                          <a:latin typeface="Calibri"/>
                        </a:rPr>
                        <a:t>32 967</a:t>
                      </a:r>
                      <a:endParaRPr lang="en-US" sz="16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28600" marR="0" lvl="0" indent="-228600" algn="l" defTabSz="914400" rtl="0" eaLnBrk="1" fontAlgn="t" latinLnBrk="0" hangingPunct="1">
                        <a:lnSpc>
                          <a:spcPct val="200000"/>
                        </a:lnSpc>
                        <a:spcBef>
                          <a:spcPct val="0"/>
                        </a:spcBef>
                        <a:spcAft>
                          <a:spcPct val="0"/>
                        </a:spcAft>
                        <a:buClrTx/>
                        <a:buSzTx/>
                        <a:buFont typeface="+mj-lt"/>
                        <a:buAutoNum type="arabicPeriod"/>
                        <a:tabLst/>
                      </a:pPr>
                      <a:endParaRPr kumimoji="0" lang="en-US" sz="1200" b="0" i="0" u="none" strike="noStrike" cap="none" normalizeH="0" baseline="0" dirty="0" smtClean="0">
                        <a:ln>
                          <a:noFill/>
                        </a:ln>
                        <a:solidFill>
                          <a:schemeClr val="tx1"/>
                        </a:solidFill>
                        <a:effectLst/>
                        <a:latin typeface="Arial" charset="0"/>
                        <a:cs typeface="Arial"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TextBox 2"/>
          <p:cNvSpPr txBox="1"/>
          <p:nvPr/>
        </p:nvSpPr>
        <p:spPr>
          <a:xfrm>
            <a:off x="4191000" y="6124575"/>
            <a:ext cx="542925" cy="369332"/>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2528825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299"/>
            <a:ext cx="8229600" cy="629199"/>
          </a:xfrm>
        </p:spPr>
        <p:txBody>
          <a:bodyPr>
            <a:noAutofit/>
          </a:bodyPr>
          <a:lstStyle/>
          <a:p>
            <a:pPr lvl="0" fontAlgn="base">
              <a:spcAft>
                <a:spcPct val="0"/>
              </a:spcAft>
            </a:pPr>
            <a:r>
              <a:rPr lang="en-US" altLang="en-US" sz="2000" b="1" dirty="0" smtClean="0">
                <a:solidFill>
                  <a:srgbClr val="000000"/>
                </a:solidFill>
                <a:latin typeface="Arial" pitchFamily="34" charset="0"/>
                <a:ea typeface="+mn-ea"/>
                <a:cs typeface="Arial" pitchFamily="34" charset="0"/>
              </a:rPr>
              <a:t>UNCLAIMED IDENTITY DOCUMENTS </a:t>
            </a:r>
            <a:br>
              <a:rPr lang="en-US" altLang="en-US" sz="2000" b="1" dirty="0" smtClean="0">
                <a:solidFill>
                  <a:srgbClr val="000000"/>
                </a:solidFill>
                <a:latin typeface="Arial" pitchFamily="34" charset="0"/>
                <a:ea typeface="+mn-ea"/>
                <a:cs typeface="Arial" pitchFamily="34" charset="0"/>
              </a:rPr>
            </a:br>
            <a:r>
              <a:rPr lang="en-US" altLang="en-US" sz="2000" b="1" dirty="0" smtClean="0">
                <a:solidFill>
                  <a:srgbClr val="000000"/>
                </a:solidFill>
                <a:latin typeface="Arial" pitchFamily="34" charset="0"/>
                <a:ea typeface="+mn-ea"/>
                <a:cs typeface="Arial" pitchFamily="34" charset="0"/>
              </a:rPr>
              <a:t>(green bar coded)</a:t>
            </a:r>
            <a:endParaRPr lang="en-US" altLang="en-US" sz="2000" b="1" dirty="0">
              <a:solidFill>
                <a:srgbClr val="000000"/>
              </a:solidFill>
              <a:latin typeface="Arial" pitchFamily="34" charset="0"/>
              <a:ea typeface="+mn-ea"/>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8616160"/>
              </p:ext>
            </p:extLst>
          </p:nvPr>
        </p:nvGraphicFramePr>
        <p:xfrm>
          <a:off x="268993" y="886373"/>
          <a:ext cx="8598782" cy="3034874"/>
        </p:xfrm>
        <a:graphic>
          <a:graphicData uri="http://schemas.openxmlformats.org/drawingml/2006/table">
            <a:tbl>
              <a:tblPr firstRow="1" bandRow="1"/>
              <a:tblGrid>
                <a:gridCol w="2686706"/>
                <a:gridCol w="5912076"/>
              </a:tblGrid>
              <a:tr h="291674">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Total</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l" fontAlgn="ctr"/>
                      <a:r>
                        <a:rPr lang="en-US" sz="1400" b="1" i="0" u="none" strike="noStrike" dirty="0" smtClean="0">
                          <a:solidFill>
                            <a:srgbClr val="000000"/>
                          </a:solidFill>
                          <a:effectLst/>
                          <a:latin typeface="Arial"/>
                        </a:rPr>
                        <a:t>Strategies to distribute </a:t>
                      </a:r>
                      <a:endParaRPr lang="en-US" sz="1400" b="1" i="0" u="none" strike="noStrike" dirty="0">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58897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t"/>
                      <a:r>
                        <a:rPr lang="en-US" sz="1200" b="1" i="0" u="none" strike="noStrike" dirty="0" smtClean="0">
                          <a:solidFill>
                            <a:schemeClr val="tx1"/>
                          </a:solidFill>
                          <a:effectLst/>
                          <a:latin typeface="Arial" pitchFamily="34" charset="0"/>
                          <a:cs typeface="Arial" pitchFamily="34" charset="0"/>
                        </a:rPr>
                        <a:t>Total</a:t>
                      </a:r>
                      <a:r>
                        <a:rPr lang="en-US" sz="1200" b="1" i="0" u="none" strike="noStrike" baseline="0" dirty="0" smtClean="0">
                          <a:solidFill>
                            <a:schemeClr val="tx1"/>
                          </a:solidFill>
                          <a:effectLst/>
                          <a:latin typeface="Arial" pitchFamily="34" charset="0"/>
                          <a:cs typeface="Arial" pitchFamily="34" charset="0"/>
                        </a:rPr>
                        <a:t> Unclaimed ID’s: </a:t>
                      </a:r>
                      <a:r>
                        <a:rPr lang="en-US" sz="1200" b="1" i="0" u="none" strike="noStrike" dirty="0" smtClean="0">
                          <a:solidFill>
                            <a:schemeClr val="tx1"/>
                          </a:solidFill>
                          <a:effectLst/>
                          <a:latin typeface="Arial" pitchFamily="34" charset="0"/>
                          <a:cs typeface="Arial" pitchFamily="34" charset="0"/>
                        </a:rPr>
                        <a:t>9 422</a:t>
                      </a:r>
                      <a:endParaRPr lang="en-US" sz="1200" b="1" i="0" u="none" strike="noStrike" dirty="0">
                        <a:solidFill>
                          <a:schemeClr val="tx1"/>
                        </a:solidFill>
                        <a:effectLst/>
                        <a:latin typeface="Arial" pitchFamily="34" charset="0"/>
                        <a:cs typeface="Arial"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Mobile offices are used a vehicle to distribute Green bar coded Identity documents. From April 2017 to date a total of 1923 Green Bar coded ID </a:t>
                      </a:r>
                      <a:r>
                        <a:rPr kumimoji="0" lang="en-US" sz="1200" b="0" i="0" u="none" strike="noStrike" cap="none" normalizeH="0" baseline="0" dirty="0" smtClean="0">
                          <a:ln>
                            <a:noFill/>
                          </a:ln>
                          <a:solidFill>
                            <a:schemeClr val="tx1"/>
                          </a:solidFill>
                          <a:effectLst/>
                          <a:latin typeface="Arial" charset="0"/>
                          <a:cs typeface="Arial" charset="0"/>
                        </a:rPr>
                        <a:t>documents </a:t>
                      </a:r>
                      <a:r>
                        <a:rPr kumimoji="0" lang="en-US" sz="1200" b="0" i="0" u="none" strike="noStrike" cap="none" normalizeH="0" baseline="0" dirty="0" smtClean="0">
                          <a:ln>
                            <a:noFill/>
                          </a:ln>
                          <a:solidFill>
                            <a:schemeClr val="tx1"/>
                          </a:solidFill>
                          <a:effectLst/>
                          <a:latin typeface="Arial" charset="0"/>
                          <a:cs typeface="Arial" charset="0"/>
                        </a:rPr>
                        <a:t>have been distributed  to schools, farms and rural areas. </a:t>
                      </a:r>
                    </a:p>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a:t>
                      </a:r>
                      <a:r>
                        <a:rPr kumimoji="0" lang="en-US" sz="1200" b="0" i="0" u="none" strike="noStrike" cap="none" normalizeH="0" baseline="0" dirty="0" smtClean="0">
                          <a:ln>
                            <a:noFill/>
                          </a:ln>
                          <a:solidFill>
                            <a:schemeClr val="tx1"/>
                          </a:solidFill>
                          <a:effectLst/>
                          <a:latin typeface="Arial" charset="0"/>
                          <a:cs typeface="Arial" charset="0"/>
                        </a:rPr>
                        <a:t>Mobilization </a:t>
                      </a:r>
                      <a:r>
                        <a:rPr kumimoji="0" lang="en-US" sz="1200" b="0" i="0" u="none" strike="noStrike" cap="none" normalizeH="0" baseline="0" dirty="0" smtClean="0">
                          <a:ln>
                            <a:noFill/>
                          </a:ln>
                          <a:solidFill>
                            <a:schemeClr val="tx1"/>
                          </a:solidFill>
                          <a:effectLst/>
                          <a:latin typeface="Arial" charset="0"/>
                          <a:cs typeface="Arial" charset="0"/>
                        </a:rPr>
                        <a:t>through Radio Interviews with Ukhozi FM, Izwi Lomzanzi, Inanda FM, Zululand FM to encourage clients to collect their Smart ID Cards.</a:t>
                      </a:r>
                    </a:p>
                    <a:p>
                      <a:pPr marL="0" marR="0" lvl="0" indent="0" algn="l" defTabSz="914400" rtl="0" eaLnBrk="1" fontAlgn="t" latinLnBrk="0" hangingPunct="1">
                        <a:lnSpc>
                          <a:spcPct val="200000"/>
                        </a:lnSpc>
                        <a:spcBef>
                          <a:spcPct val="0"/>
                        </a:spcBef>
                        <a:spcAft>
                          <a:spcPct val="0"/>
                        </a:spcAft>
                        <a:buClrTx/>
                        <a:buSzTx/>
                        <a:buFont typeface="+mj-lt"/>
                        <a:buNone/>
                        <a:tabLst/>
                      </a:pPr>
                      <a:r>
                        <a:rPr kumimoji="0" lang="en-US" sz="1200" b="0" i="0" u="none" strike="noStrike" cap="none" normalizeH="0" baseline="0" dirty="0" smtClean="0">
                          <a:ln>
                            <a:noFill/>
                          </a:ln>
                          <a:solidFill>
                            <a:schemeClr val="tx1"/>
                          </a:solidFill>
                          <a:effectLst/>
                          <a:latin typeface="Arial" charset="0"/>
                          <a:cs typeface="Arial" charset="0"/>
                        </a:rPr>
                        <a:t> - Traditional leaders, </a:t>
                      </a:r>
                      <a:r>
                        <a:rPr kumimoji="0" lang="en-US" sz="1200" b="0" i="0" u="none" strike="noStrike" cap="none" normalizeH="0" baseline="0" dirty="0" smtClean="0">
                          <a:ln>
                            <a:noFill/>
                          </a:ln>
                          <a:solidFill>
                            <a:schemeClr val="tx1"/>
                          </a:solidFill>
                          <a:effectLst/>
                          <a:latin typeface="Arial" charset="0"/>
                          <a:cs typeface="Arial" charset="0"/>
                        </a:rPr>
                        <a:t>councilors </a:t>
                      </a:r>
                      <a:r>
                        <a:rPr kumimoji="0" lang="en-US" sz="1200" b="0" i="0" u="none" strike="noStrike" cap="none" normalizeH="0" baseline="0" dirty="0" smtClean="0">
                          <a:ln>
                            <a:noFill/>
                          </a:ln>
                          <a:solidFill>
                            <a:schemeClr val="tx1"/>
                          </a:solidFill>
                          <a:effectLst/>
                          <a:latin typeface="Arial" charset="0"/>
                          <a:cs typeface="Arial" charset="0"/>
                        </a:rPr>
                        <a:t>and other stakeholders are engaged through Operation Sukuma Sakhe to encourage collection of enabling documents</a:t>
                      </a:r>
                    </a:p>
                    <a:p>
                      <a:pPr marL="0" indent="0" algn="l" fontAlgn="t">
                        <a:buFont typeface="Arial" panose="020B0604020202020204" pitchFamily="34" charset="0"/>
                        <a:buNone/>
                      </a:pPr>
                      <a:endParaRPr lang="en-US" sz="1200" b="0" i="0" u="none" strike="noStrike" dirty="0">
                        <a:solidFill>
                          <a:schemeClr val="tx1"/>
                        </a:solidFill>
                        <a:effectLst/>
                        <a:latin typeface="Arial" pitchFamily="34" charset="0"/>
                        <a:cs typeface="Arial"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 name="TextBox 2"/>
          <p:cNvSpPr txBox="1"/>
          <p:nvPr/>
        </p:nvSpPr>
        <p:spPr>
          <a:xfrm>
            <a:off x="4048125" y="6191250"/>
            <a:ext cx="476250"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3810409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152400"/>
            <a:ext cx="8229600" cy="228600"/>
          </a:xfrm>
        </p:spPr>
        <p:txBody>
          <a:bodyPr>
            <a:noAutofit/>
          </a:bodyPr>
          <a:lstStyle/>
          <a:p>
            <a:r>
              <a:rPr lang="en-US" sz="2000" b="1" dirty="0" smtClean="0">
                <a:latin typeface="Arial" panose="020B0604020202020204" pitchFamily="34" charset="0"/>
                <a:cs typeface="Arial" panose="020B0604020202020204" pitchFamily="34" charset="0"/>
              </a:rPr>
              <a:t>UNABRIDGED CERTIFICATES</a:t>
            </a:r>
          </a:p>
        </p:txBody>
      </p:sp>
      <p:graphicFrame>
        <p:nvGraphicFramePr>
          <p:cNvPr id="3" name="Group 105"/>
          <p:cNvGraphicFramePr>
            <a:graphicFrameLocks noGrp="1"/>
          </p:cNvGraphicFramePr>
          <p:nvPr>
            <p:extLst>
              <p:ext uri="{D42A27DB-BD31-4B8C-83A1-F6EECF244321}">
                <p14:modId xmlns:p14="http://schemas.microsoft.com/office/powerpoint/2010/main" val="3804217226"/>
              </p:ext>
            </p:extLst>
          </p:nvPr>
        </p:nvGraphicFramePr>
        <p:xfrm>
          <a:off x="152400" y="473539"/>
          <a:ext cx="8800214" cy="2246421"/>
        </p:xfrm>
        <a:graphic>
          <a:graphicData uri="http://schemas.openxmlformats.org/drawingml/2006/table">
            <a:tbl>
              <a:tblPr/>
              <a:tblGrid>
                <a:gridCol w="1291022"/>
                <a:gridCol w="1255654"/>
                <a:gridCol w="1538613"/>
                <a:gridCol w="1485558"/>
                <a:gridCol w="1768523"/>
                <a:gridCol w="1460844"/>
              </a:tblGrid>
              <a:tr h="250514">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977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April 2016</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Number Received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Finalized</a:t>
                      </a: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Equivalent letters issued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unresolved applications older than 8 weeks  (31/03/2017)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Closing balance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935797">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689</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1074</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963</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29</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692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1492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Group 105"/>
          <p:cNvGraphicFramePr>
            <a:graphicFrameLocks noGrp="1"/>
          </p:cNvGraphicFramePr>
          <p:nvPr>
            <p:extLst>
              <p:ext uri="{D42A27DB-BD31-4B8C-83A1-F6EECF244321}">
                <p14:modId xmlns:p14="http://schemas.microsoft.com/office/powerpoint/2010/main" val="3783917942"/>
              </p:ext>
            </p:extLst>
          </p:nvPr>
        </p:nvGraphicFramePr>
        <p:xfrm>
          <a:off x="152402" y="3467316"/>
          <a:ext cx="8800211" cy="2261306"/>
        </p:xfrm>
        <a:graphic>
          <a:graphicData uri="http://schemas.openxmlformats.org/drawingml/2006/table">
            <a:tbl>
              <a:tblPr/>
              <a:tblGrid>
                <a:gridCol w="1591493"/>
                <a:gridCol w="1650190"/>
                <a:gridCol w="1334768"/>
                <a:gridCol w="1451336"/>
                <a:gridCol w="1302482"/>
                <a:gridCol w="1469942"/>
              </a:tblGrid>
              <a:tr h="428567">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Quarter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2017/18</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83193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Opening Balance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 April 2017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Finalized</a:t>
                      </a: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Equivalent letters issued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unresolved applications older than 8 weeks </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Closing Balance Quarter 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2017/18</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737322">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1188</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929</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483</a:t>
                      </a: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304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ZA" sz="1200" b="1" i="0" u="none" strike="noStrike" dirty="0" smtClean="0">
                          <a:solidFill>
                            <a:schemeClr val="tx1"/>
                          </a:solidFill>
                          <a:effectLst/>
                          <a:latin typeface="Arial" panose="020B0604020202020204" pitchFamily="34" charset="0"/>
                          <a:cs typeface="Arial" panose="020B0604020202020204" pitchFamily="34" charset="0"/>
                        </a:rPr>
                        <a:t>1938</a:t>
                      </a:r>
                      <a:endParaRPr lang="en-ZA" sz="1200" b="1" i="0" u="none" strike="noStrike" dirty="0" smtClean="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4352925" y="6134100"/>
            <a:ext cx="476250" cy="36933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3865377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96805"/>
            <a:ext cx="8229600" cy="228600"/>
          </a:xfrm>
        </p:spPr>
        <p:txBody>
          <a:bodyPr>
            <a:noAutofit/>
          </a:bodyPr>
          <a:lstStyle/>
          <a:p>
            <a:r>
              <a:rPr lang="en-US" sz="1800" b="1" dirty="0" smtClean="0">
                <a:latin typeface="Arial" panose="020B0604020202020204" pitchFamily="34" charset="0"/>
                <a:cs typeface="Arial" panose="020B0604020202020204" pitchFamily="34" charset="0"/>
              </a:rPr>
              <a:t>STAKEHOLDER FORUMS</a:t>
            </a:r>
          </a:p>
        </p:txBody>
      </p:sp>
      <p:graphicFrame>
        <p:nvGraphicFramePr>
          <p:cNvPr id="3" name="Table 2"/>
          <p:cNvGraphicFramePr>
            <a:graphicFrameLocks noGrp="1"/>
          </p:cNvGraphicFramePr>
          <p:nvPr>
            <p:extLst>
              <p:ext uri="{D42A27DB-BD31-4B8C-83A1-F6EECF244321}">
                <p14:modId xmlns:p14="http://schemas.microsoft.com/office/powerpoint/2010/main" val="2597948658"/>
              </p:ext>
            </p:extLst>
          </p:nvPr>
        </p:nvGraphicFramePr>
        <p:xfrm>
          <a:off x="161925" y="533399"/>
          <a:ext cx="8671973" cy="5052089"/>
        </p:xfrm>
        <a:graphic>
          <a:graphicData uri="http://schemas.openxmlformats.org/drawingml/2006/table">
            <a:tbl>
              <a:tblPr>
                <a:tableStyleId>{5C22544A-7EE6-4342-B048-85BDC9FD1C3A}</a:tableStyleId>
              </a:tblPr>
              <a:tblGrid>
                <a:gridCol w="2533567"/>
                <a:gridCol w="2266122"/>
                <a:gridCol w="1773141"/>
                <a:gridCol w="2099143"/>
              </a:tblGrid>
              <a:tr h="361951">
                <a:tc>
                  <a:txBody>
                    <a:bodyPr/>
                    <a:lstStyle/>
                    <a:p>
                      <a:pPr algn="l" fontAlgn="b"/>
                      <a:r>
                        <a:rPr lang="en-US" sz="1200" b="1" u="none" strike="noStrike" dirty="0" smtClean="0">
                          <a:effectLst/>
                          <a:latin typeface="Arial" pitchFamily="34" charset="0"/>
                          <a:cs typeface="Arial" pitchFamily="34" charset="0"/>
                        </a:rPr>
                        <a:t>Forum</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Forum Established</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Meetings After Launch</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Active programs within Municipalities </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2525">
                <a:tc>
                  <a:txBody>
                    <a:bodyPr/>
                    <a:lstStyle/>
                    <a:p>
                      <a:pPr algn="ctr" fontAlgn="b"/>
                      <a:r>
                        <a:rPr lang="en-US" sz="1200" b="1" u="none" strike="noStrike" dirty="0" smtClean="0">
                          <a:effectLst/>
                          <a:latin typeface="Arial" pitchFamily="34" charset="0"/>
                          <a:cs typeface="Arial" pitchFamily="34" charset="0"/>
                        </a:rPr>
                        <a:t>Provincial Forum</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92525">
                <a:tc>
                  <a:txBody>
                    <a:bodyPr/>
                    <a:lstStyle/>
                    <a:p>
                      <a:pPr algn="ctr" fontAlgn="b"/>
                      <a:r>
                        <a:rPr lang="en-US" sz="1200" b="1" i="0" u="none" strike="noStrike" dirty="0" err="1" smtClean="0">
                          <a:solidFill>
                            <a:srgbClr val="000000"/>
                          </a:solidFill>
                          <a:effectLst/>
                          <a:latin typeface="Arial" pitchFamily="34" charset="0"/>
                          <a:cs typeface="Arial" pitchFamily="34" charset="0"/>
                        </a:rPr>
                        <a:t>Uthukela</a:t>
                      </a:r>
                      <a:r>
                        <a:rPr lang="en-US" sz="1200" b="1" i="0" u="none" strike="noStrike" dirty="0" smtClean="0">
                          <a:solidFill>
                            <a:srgbClr val="000000"/>
                          </a:solidFill>
                          <a:effectLst/>
                          <a:latin typeface="Arial" pitchFamily="34" charset="0"/>
                          <a:cs typeface="Arial" pitchFamily="34" charset="0"/>
                        </a:rPr>
                        <a:t> District</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544">
                <a:tc>
                  <a:txBody>
                    <a:bodyPr/>
                    <a:lstStyle/>
                    <a:p>
                      <a:pPr algn="ctr" fontAlgn="b"/>
                      <a:r>
                        <a:rPr lang="en-US" sz="1200" b="0" i="0" u="none" strike="noStrike" dirty="0" err="1" smtClean="0">
                          <a:solidFill>
                            <a:srgbClr val="000000"/>
                          </a:solidFill>
                          <a:effectLst/>
                          <a:latin typeface="Arial"/>
                        </a:rPr>
                        <a:t>Emnabithi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Indaka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Umtshezi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Okhahlamba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Embabazane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err="1" smtClean="0">
                          <a:solidFill>
                            <a:srgbClr val="000000"/>
                          </a:solidFill>
                          <a:effectLst/>
                          <a:latin typeface="Arial" pitchFamily="34" charset="0"/>
                          <a:cs typeface="Arial" pitchFamily="34" charset="0"/>
                        </a:rPr>
                        <a:t>Uthukela</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Endumeni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Nquthu</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Msinga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Umvoti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smtClean="0">
                          <a:solidFill>
                            <a:schemeClr val="tx1"/>
                          </a:solidFill>
                          <a:effectLst/>
                          <a:latin typeface="Arial" pitchFamily="34" charset="0"/>
                          <a:cs typeface="Arial" pitchFamily="34" charset="0"/>
                        </a:rPr>
                        <a:t>Amajuba District</a:t>
                      </a:r>
                      <a:endParaRPr lang="en-US" sz="1200" b="1"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Newcastle </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Emadlangeni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Dannhauser</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4200525" y="6229350"/>
            <a:ext cx="561975"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4277784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96805"/>
            <a:ext cx="8229600" cy="228600"/>
          </a:xfrm>
        </p:spPr>
        <p:txBody>
          <a:bodyPr>
            <a:noAutofit/>
          </a:bodyPr>
          <a:lstStyle/>
          <a:p>
            <a:r>
              <a:rPr lang="en-US" sz="1800" b="1" dirty="0" smtClean="0">
                <a:latin typeface="Arial" panose="020B0604020202020204" pitchFamily="34" charset="0"/>
                <a:cs typeface="Arial" panose="020B0604020202020204" pitchFamily="34" charset="0"/>
              </a:rPr>
              <a:t>STAKEHOLDER FORUMS</a:t>
            </a:r>
          </a:p>
        </p:txBody>
      </p:sp>
      <p:graphicFrame>
        <p:nvGraphicFramePr>
          <p:cNvPr id="3" name="Table 2"/>
          <p:cNvGraphicFramePr>
            <a:graphicFrameLocks noGrp="1"/>
          </p:cNvGraphicFramePr>
          <p:nvPr>
            <p:extLst>
              <p:ext uri="{D42A27DB-BD31-4B8C-83A1-F6EECF244321}">
                <p14:modId xmlns:p14="http://schemas.microsoft.com/office/powerpoint/2010/main" val="678243602"/>
              </p:ext>
            </p:extLst>
          </p:nvPr>
        </p:nvGraphicFramePr>
        <p:xfrm>
          <a:off x="161925" y="533399"/>
          <a:ext cx="8671973" cy="4713201"/>
        </p:xfrm>
        <a:graphic>
          <a:graphicData uri="http://schemas.openxmlformats.org/drawingml/2006/table">
            <a:tbl>
              <a:tblPr>
                <a:tableStyleId>{5C22544A-7EE6-4342-B048-85BDC9FD1C3A}</a:tableStyleId>
              </a:tblPr>
              <a:tblGrid>
                <a:gridCol w="2533567"/>
                <a:gridCol w="2266122"/>
                <a:gridCol w="1773141"/>
                <a:gridCol w="2099143"/>
              </a:tblGrid>
              <a:tr h="577732">
                <a:tc>
                  <a:txBody>
                    <a:bodyPr/>
                    <a:lstStyle/>
                    <a:p>
                      <a:pPr algn="l" fontAlgn="b"/>
                      <a:r>
                        <a:rPr lang="en-US" sz="1200" b="1" u="none" strike="noStrike" dirty="0" smtClean="0">
                          <a:effectLst/>
                          <a:latin typeface="Arial" pitchFamily="34" charset="0"/>
                          <a:cs typeface="Arial" pitchFamily="34" charset="0"/>
                        </a:rPr>
                        <a:t>Forum</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Forum Established</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Meetings After Launch</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Active programs within Municipalities </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2525">
                <a:tc>
                  <a:txBody>
                    <a:bodyPr/>
                    <a:lstStyle/>
                    <a:p>
                      <a:pPr algn="ctr" fontAlgn="b"/>
                      <a:r>
                        <a:rPr lang="en-US" sz="1200" b="1" i="0" u="none" strike="noStrike" dirty="0" smtClean="0">
                          <a:solidFill>
                            <a:schemeClr val="dk1"/>
                          </a:solidFill>
                          <a:effectLst/>
                          <a:latin typeface="Arial" pitchFamily="34" charset="0"/>
                          <a:cs typeface="Arial" pitchFamily="34" charset="0"/>
                        </a:rPr>
                        <a:t>Umgungundlovu District</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chemeClr val="tx1"/>
                          </a:solidFill>
                          <a:effectLst/>
                          <a:latin typeface="Arial" pitchFamily="34" charset="0"/>
                          <a:cs typeface="Arial" pitchFamily="34" charset="0"/>
                        </a:rPr>
                        <a:t>Umngeni</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2644">
                <a:tc>
                  <a:txBody>
                    <a:bodyPr/>
                    <a:lstStyle/>
                    <a:p>
                      <a:pPr algn="ctr" fontAlgn="b"/>
                      <a:r>
                        <a:rPr lang="en-US" sz="1200" b="0" i="0" u="none" strike="noStrike" dirty="0" err="1" smtClean="0">
                          <a:solidFill>
                            <a:schemeClr val="tx1"/>
                          </a:solidFill>
                          <a:effectLst/>
                          <a:latin typeface="Arial" pitchFamily="34" charset="0"/>
                          <a:cs typeface="Arial" pitchFamily="34" charset="0"/>
                        </a:rPr>
                        <a:t>Msunduzi</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chemeClr val="tx1"/>
                          </a:solidFill>
                          <a:effectLst/>
                          <a:latin typeface="Arial" pitchFamily="34" charset="0"/>
                          <a:cs typeface="Arial" pitchFamily="34" charset="0"/>
                        </a:rPr>
                        <a:t>Richmond</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chemeClr val="tx1"/>
                          </a:solidFill>
                          <a:effectLst/>
                          <a:latin typeface="Arial" pitchFamily="34" charset="0"/>
                          <a:cs typeface="Arial" pitchFamily="34" charset="0"/>
                        </a:rPr>
                        <a:t>Impendle</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chemeClr val="tx1"/>
                          </a:solidFill>
                          <a:effectLst/>
                          <a:latin typeface="Arial" pitchFamily="34" charset="0"/>
                          <a:cs typeface="Arial" pitchFamily="34" charset="0"/>
                        </a:rPr>
                        <a:t>Mooi</a:t>
                      </a:r>
                      <a:r>
                        <a:rPr lang="en-US" sz="1200" b="0" i="0" u="none" strike="noStrike" dirty="0" smtClean="0">
                          <a:solidFill>
                            <a:schemeClr val="tx1"/>
                          </a:solidFill>
                          <a:effectLst/>
                          <a:latin typeface="Arial" pitchFamily="34" charset="0"/>
                          <a:cs typeface="Arial" pitchFamily="34" charset="0"/>
                        </a:rPr>
                        <a:t> </a:t>
                      </a:r>
                      <a:r>
                        <a:rPr lang="en-US" sz="1200" b="0" i="0" u="none" strike="noStrike" dirty="0" err="1" smtClean="0">
                          <a:solidFill>
                            <a:schemeClr val="tx1"/>
                          </a:solidFill>
                          <a:effectLst/>
                          <a:latin typeface="Arial" pitchFamily="34" charset="0"/>
                          <a:cs typeface="Arial" pitchFamily="34" charset="0"/>
                        </a:rPr>
                        <a:t>Mpofana</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chemeClr val="tx1"/>
                          </a:solidFill>
                          <a:effectLst/>
                          <a:latin typeface="Arial" pitchFamily="34" charset="0"/>
                          <a:cs typeface="Arial" pitchFamily="34" charset="0"/>
                        </a:rPr>
                        <a:t>Umshwathi</a:t>
                      </a:r>
                      <a:endParaRPr lang="en-US" sz="1200" b="0"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smtClean="0">
                          <a:solidFill>
                            <a:srgbClr val="000000"/>
                          </a:solidFill>
                          <a:effectLst/>
                          <a:latin typeface="Arial" pitchFamily="34" charset="0"/>
                          <a:cs typeface="Arial" pitchFamily="34" charset="0"/>
                        </a:rPr>
                        <a:t>Ugu District</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Vulamehlo</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Umdoni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Umzumbe</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Umuziwabantu</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Ezingoleni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Hibiscus Coast</a:t>
                      </a: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4191000" y="6238875"/>
            <a:ext cx="476250"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1408811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96805"/>
            <a:ext cx="8229600" cy="228600"/>
          </a:xfrm>
        </p:spPr>
        <p:txBody>
          <a:bodyPr>
            <a:noAutofit/>
          </a:bodyPr>
          <a:lstStyle/>
          <a:p>
            <a:r>
              <a:rPr lang="en-US" sz="1800" b="1" dirty="0" smtClean="0">
                <a:latin typeface="Arial" panose="020B0604020202020204" pitchFamily="34" charset="0"/>
                <a:cs typeface="Arial" panose="020B0604020202020204" pitchFamily="34" charset="0"/>
              </a:rPr>
              <a:t>STAKEHOLDER FORUMS</a:t>
            </a:r>
          </a:p>
        </p:txBody>
      </p:sp>
      <p:graphicFrame>
        <p:nvGraphicFramePr>
          <p:cNvPr id="3" name="Table 2"/>
          <p:cNvGraphicFramePr>
            <a:graphicFrameLocks noGrp="1"/>
          </p:cNvGraphicFramePr>
          <p:nvPr>
            <p:extLst>
              <p:ext uri="{D42A27DB-BD31-4B8C-83A1-F6EECF244321}">
                <p14:modId xmlns:p14="http://schemas.microsoft.com/office/powerpoint/2010/main" val="3918135617"/>
              </p:ext>
            </p:extLst>
          </p:nvPr>
        </p:nvGraphicFramePr>
        <p:xfrm>
          <a:off x="161925" y="533399"/>
          <a:ext cx="8671973" cy="5416976"/>
        </p:xfrm>
        <a:graphic>
          <a:graphicData uri="http://schemas.openxmlformats.org/drawingml/2006/table">
            <a:tbl>
              <a:tblPr>
                <a:tableStyleId>{5C22544A-7EE6-4342-B048-85BDC9FD1C3A}</a:tableStyleId>
              </a:tblPr>
              <a:tblGrid>
                <a:gridCol w="2533567"/>
                <a:gridCol w="2266122"/>
                <a:gridCol w="1773141"/>
                <a:gridCol w="2099143"/>
              </a:tblGrid>
              <a:tr h="577732">
                <a:tc>
                  <a:txBody>
                    <a:bodyPr/>
                    <a:lstStyle/>
                    <a:p>
                      <a:pPr algn="l" fontAlgn="b"/>
                      <a:r>
                        <a:rPr lang="en-US" sz="1200" b="1" u="none" strike="noStrike" dirty="0" smtClean="0">
                          <a:effectLst/>
                          <a:latin typeface="Arial" pitchFamily="34" charset="0"/>
                          <a:cs typeface="Arial" pitchFamily="34" charset="0"/>
                        </a:rPr>
                        <a:t>Forum</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Forum Established</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Meetings After Launch</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Active programs within Municipalities </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2525">
                <a:tc>
                  <a:txBody>
                    <a:bodyPr/>
                    <a:lstStyle/>
                    <a:p>
                      <a:pPr algn="ctr" fontAlgn="b"/>
                      <a:r>
                        <a:rPr lang="en-US" sz="1200" b="1" i="0" u="none" strike="noStrike" dirty="0" smtClean="0">
                          <a:solidFill>
                            <a:schemeClr val="dk1"/>
                          </a:solidFill>
                          <a:effectLst/>
                          <a:latin typeface="Arial" pitchFamily="34" charset="0"/>
                          <a:cs typeface="Arial" pitchFamily="34" charset="0"/>
                        </a:rPr>
                        <a:t>Zululand District</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69">
                <a:tc>
                  <a:txBody>
                    <a:bodyPr/>
                    <a:lstStyle/>
                    <a:p>
                      <a:pPr algn="ctr" fontAlgn="b"/>
                      <a:r>
                        <a:rPr lang="en-US" sz="1200" b="0" i="0" u="none" strike="noStrike" dirty="0" err="1" smtClean="0">
                          <a:solidFill>
                            <a:srgbClr val="000000"/>
                          </a:solidFill>
                          <a:effectLst/>
                          <a:latin typeface="Arial"/>
                        </a:rPr>
                        <a:t>Edumbe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175">
                <a:tc>
                  <a:txBody>
                    <a:bodyPr/>
                    <a:lstStyle/>
                    <a:p>
                      <a:pPr algn="ctr" fontAlgn="b"/>
                      <a:r>
                        <a:rPr lang="en-US" sz="1200" b="0" i="0" u="none" strike="noStrike" dirty="0" err="1" smtClean="0">
                          <a:solidFill>
                            <a:srgbClr val="000000"/>
                          </a:solidFill>
                          <a:effectLst/>
                          <a:latin typeface="Arial"/>
                        </a:rPr>
                        <a:t>Uphongolo</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Abaqulusi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Nongoma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Nongoma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err="1" smtClean="0">
                          <a:solidFill>
                            <a:srgbClr val="000000"/>
                          </a:solidFill>
                          <a:effectLst/>
                          <a:latin typeface="Arial"/>
                        </a:rPr>
                        <a:t>Umkhanyakude</a:t>
                      </a:r>
                      <a:r>
                        <a:rPr lang="en-US" sz="1200" b="1" i="0" u="none" strike="noStrike" dirty="0" smtClean="0">
                          <a:solidFill>
                            <a:srgbClr val="000000"/>
                          </a:solidFill>
                          <a:effectLst/>
                          <a:latin typeface="Arial"/>
                        </a:rPr>
                        <a:t> District</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Umhlabuyalingana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Jozini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The Big</a:t>
                      </a:r>
                      <a:r>
                        <a:rPr lang="en-US" sz="1200" b="0" i="0" u="none" strike="noStrike" baseline="0" dirty="0" smtClean="0">
                          <a:solidFill>
                            <a:srgbClr val="000000"/>
                          </a:solidFill>
                          <a:effectLst/>
                          <a:latin typeface="Arial"/>
                        </a:rPr>
                        <a:t> 5 False Bay</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Hlabisa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Mtubatuba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err="1" smtClean="0">
                          <a:solidFill>
                            <a:schemeClr val="tx1"/>
                          </a:solidFill>
                          <a:effectLst/>
                          <a:latin typeface="Arial" pitchFamily="34" charset="0"/>
                          <a:cs typeface="Arial" pitchFamily="34" charset="0"/>
                        </a:rPr>
                        <a:t>Ilembe</a:t>
                      </a:r>
                      <a:r>
                        <a:rPr lang="en-US" sz="1200" b="1" i="0" u="none" strike="noStrike" dirty="0" smtClean="0">
                          <a:solidFill>
                            <a:schemeClr val="tx1"/>
                          </a:solidFill>
                          <a:effectLst/>
                          <a:latin typeface="Arial" pitchFamily="34" charset="0"/>
                          <a:cs typeface="Arial" pitchFamily="34" charset="0"/>
                        </a:rPr>
                        <a:t> District</a:t>
                      </a:r>
                      <a:endParaRPr lang="en-US" sz="1200" b="1" i="0" u="none" strike="noStrike" dirty="0">
                        <a:solidFill>
                          <a:schemeClr val="tx1"/>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Mandeni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325">
                <a:tc>
                  <a:txBody>
                    <a:bodyPr/>
                    <a:lstStyle/>
                    <a:p>
                      <a:pPr algn="ctr" fontAlgn="b"/>
                      <a:r>
                        <a:rPr lang="en-US" sz="1200" b="0" i="0" u="none" strike="noStrike" dirty="0" smtClean="0">
                          <a:solidFill>
                            <a:srgbClr val="000000"/>
                          </a:solidFill>
                          <a:effectLst/>
                          <a:latin typeface="Arial"/>
                        </a:rPr>
                        <a:t>KwaDukuza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7650">
                <a:tc>
                  <a:txBody>
                    <a:bodyPr/>
                    <a:lstStyle/>
                    <a:p>
                      <a:pPr algn="ctr" fontAlgn="b"/>
                      <a:r>
                        <a:rPr lang="en-US" sz="1200" b="0" i="0" u="none" strike="noStrike" dirty="0" smtClean="0">
                          <a:solidFill>
                            <a:srgbClr val="000000"/>
                          </a:solidFill>
                          <a:effectLst/>
                          <a:latin typeface="Arial"/>
                        </a:rPr>
                        <a:t>Ndwedwe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Maphumulo</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3848100" y="6200775"/>
            <a:ext cx="552450"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1408811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6063" y="596900"/>
            <a:ext cx="8647112" cy="431800"/>
          </a:xfrm>
          <a:prstGeom prst="rect">
            <a:avLst/>
          </a:prstGeom>
          <a:solidFill>
            <a:srgbClr val="FFC000"/>
          </a:solidFill>
        </p:spPr>
        <p:txBody>
          <a:bodyPr/>
          <a:lstStyle/>
          <a:p>
            <a:pPr algn="ctr">
              <a:spcBef>
                <a:spcPct val="0"/>
              </a:spcBef>
              <a:buClrTx/>
              <a:defRPr/>
            </a:pPr>
            <a:r>
              <a:rPr lang="en-GB" sz="2400" b="1" kern="0">
                <a:solidFill>
                  <a:srgbClr val="000000"/>
                </a:solidFill>
                <a:cs typeface="Arial" pitchFamily="34" charset="0"/>
              </a:rPr>
              <a:t>I</a:t>
            </a:r>
            <a:r>
              <a:rPr lang="en-US" sz="2400" b="1" kern="0">
                <a:solidFill>
                  <a:srgbClr val="000000"/>
                </a:solidFill>
                <a:effectLst>
                  <a:outerShdw blurRad="38100" dist="38100" dir="2700000" algn="tl">
                    <a:srgbClr val="C0C0C0"/>
                  </a:outerShdw>
                </a:effectLst>
                <a:cs typeface="Arial" pitchFamily="34" charset="0"/>
              </a:rPr>
              <a:t>NTRODUCTION &amp; BACKGROUND</a:t>
            </a:r>
            <a:endParaRPr lang="en-GB" sz="2400" b="1" kern="0" dirty="0">
              <a:solidFill>
                <a:srgbClr val="000000"/>
              </a:solidFill>
              <a:cs typeface="Arial" pitchFamily="34" charset="0"/>
            </a:endParaRPr>
          </a:p>
        </p:txBody>
      </p:sp>
      <p:sp>
        <p:nvSpPr>
          <p:cNvPr id="4" name="Rectangle 3"/>
          <p:cNvSpPr txBox="1">
            <a:spLocks noChangeArrowheads="1"/>
          </p:cNvSpPr>
          <p:nvPr/>
        </p:nvSpPr>
        <p:spPr bwMode="auto">
          <a:xfrm>
            <a:off x="247650" y="1028700"/>
            <a:ext cx="8693150" cy="5146024"/>
          </a:xfrm>
          <a:prstGeom prst="rect">
            <a:avLst/>
          </a:prstGeom>
          <a:noFill/>
          <a:ln w="12700" algn="ctr">
            <a:noFill/>
            <a:miter lim="800000"/>
            <a:headEnd/>
            <a:tailEnd/>
          </a:ln>
        </p:spPr>
        <p:txBody>
          <a:bodyPr lIns="0" tIns="0" rIns="0" bIns="0">
            <a:spAutoFit/>
          </a:bodyPr>
          <a:lstStyle/>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KwaZulu-Natal is t</a:t>
            </a:r>
            <a:r>
              <a:rPr lang="en-GB" sz="1600" kern="0" dirty="0">
                <a:solidFill>
                  <a:srgbClr val="000000"/>
                </a:solidFill>
                <a:cs typeface="Times New Roman" pitchFamily="18" charset="0"/>
              </a:rPr>
              <a:t>he second largest Province in the RSA,  accounting </a:t>
            </a:r>
            <a:r>
              <a:rPr lang="en-GB" sz="1600" kern="0" dirty="0" smtClean="0">
                <a:solidFill>
                  <a:srgbClr val="000000"/>
                </a:solidFill>
                <a:cs typeface="Times New Roman" pitchFamily="18" charset="0"/>
              </a:rPr>
              <a:t>for 21</a:t>
            </a:r>
            <a:r>
              <a:rPr lang="en-GB" sz="1600" kern="0" dirty="0">
                <a:solidFill>
                  <a:srgbClr val="000000"/>
                </a:solidFill>
                <a:cs typeface="Times New Roman" pitchFamily="18" charset="0"/>
              </a:rPr>
              <a:t>% of SA population. </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Times New Roman" pitchFamily="18" charset="0"/>
              </a:rPr>
              <a:t>Has a population estimated over </a:t>
            </a:r>
            <a:r>
              <a:rPr lang="en-GB" sz="1600" kern="0" dirty="0" smtClean="0">
                <a:solidFill>
                  <a:srgbClr val="000000"/>
                </a:solidFill>
                <a:cs typeface="Times New Roman" pitchFamily="18" charset="0"/>
              </a:rPr>
              <a:t>10,267,300  </a:t>
            </a:r>
            <a:r>
              <a:rPr lang="en-GB" sz="1600" kern="0" dirty="0">
                <a:solidFill>
                  <a:srgbClr val="000000"/>
                </a:solidFill>
                <a:cs typeface="Times New Roman" pitchFamily="18" charset="0"/>
              </a:rPr>
              <a:t>as released by Stats SA in </a:t>
            </a:r>
            <a:r>
              <a:rPr lang="en-GB" sz="1600" kern="0" dirty="0" smtClean="0">
                <a:solidFill>
                  <a:srgbClr val="000000"/>
                </a:solidFill>
                <a:cs typeface="Times New Roman" pitchFamily="18" charset="0"/>
              </a:rPr>
              <a:t>Census, 2011</a:t>
            </a:r>
            <a:r>
              <a:rPr lang="en-GB" sz="1600" kern="0" dirty="0">
                <a:solidFill>
                  <a:srgbClr val="000000"/>
                </a:solidFill>
                <a:cs typeface="Times New Roman" pitchFamily="18" charset="0"/>
              </a:rPr>
              <a:t>.</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Times New Roman" pitchFamily="18" charset="0"/>
              </a:rPr>
              <a:t>The Province </a:t>
            </a:r>
            <a:r>
              <a:rPr lang="en-GB" sz="1600" kern="0" dirty="0" smtClean="0">
                <a:solidFill>
                  <a:srgbClr val="000000"/>
                </a:solidFill>
                <a:cs typeface="Times New Roman" pitchFamily="18" charset="0"/>
              </a:rPr>
              <a:t>has </a:t>
            </a:r>
            <a:r>
              <a:rPr lang="en-GB" sz="1600" kern="0" dirty="0">
                <a:solidFill>
                  <a:srgbClr val="000000"/>
                </a:solidFill>
                <a:cs typeface="Times New Roman" pitchFamily="18" charset="0"/>
              </a:rPr>
              <a:t>10 District Municipalities and one Metro Council.</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 DHA Offices in KZN  are aligned to 10 District Municipalities and 1 Metro Municipality. </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The eleven municipalities have been clustered by Province into 5 Districts each managed by a manager at a level of a Director (District Manager Operations).</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The Province </a:t>
            </a:r>
            <a:r>
              <a:rPr lang="en-GB" sz="1600" kern="0" dirty="0" smtClean="0">
                <a:solidFill>
                  <a:srgbClr val="000000"/>
                </a:solidFill>
                <a:cs typeface="Arial" pitchFamily="34" charset="0"/>
              </a:rPr>
              <a:t>has </a:t>
            </a:r>
            <a:r>
              <a:rPr lang="en-GB" sz="1600" kern="0" dirty="0">
                <a:solidFill>
                  <a:srgbClr val="000000"/>
                </a:solidFill>
                <a:cs typeface="Arial" pitchFamily="34" charset="0"/>
              </a:rPr>
              <a:t>a total number of 144 offices with the inclusion of </a:t>
            </a:r>
            <a:r>
              <a:rPr lang="en-GB" sz="1600" kern="0" dirty="0" smtClean="0">
                <a:solidFill>
                  <a:srgbClr val="000000"/>
                </a:solidFill>
                <a:cs typeface="Arial" pitchFamily="34" charset="0"/>
              </a:rPr>
              <a:t>Mobile </a:t>
            </a:r>
            <a:r>
              <a:rPr lang="en-GB" sz="1600" kern="0" dirty="0">
                <a:solidFill>
                  <a:srgbClr val="000000"/>
                </a:solidFill>
                <a:cs typeface="Arial" pitchFamily="34" charset="0"/>
              </a:rPr>
              <a:t>O</a:t>
            </a:r>
            <a:r>
              <a:rPr lang="en-GB" sz="1600" kern="0" dirty="0" smtClean="0">
                <a:solidFill>
                  <a:srgbClr val="000000"/>
                </a:solidFill>
                <a:cs typeface="Arial" pitchFamily="34" charset="0"/>
              </a:rPr>
              <a:t>ffices </a:t>
            </a:r>
            <a:r>
              <a:rPr lang="en-GB" sz="1600" kern="0" dirty="0">
                <a:solidFill>
                  <a:srgbClr val="000000"/>
                </a:solidFill>
                <a:cs typeface="Arial" pitchFamily="34" charset="0"/>
              </a:rPr>
              <a:t>and hospitals.   </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The staff establishment of the Province totals to </a:t>
            </a:r>
            <a:r>
              <a:rPr lang="en-GB" sz="1600" kern="0" dirty="0" smtClean="0">
                <a:solidFill>
                  <a:srgbClr val="000000"/>
                </a:solidFill>
                <a:cs typeface="Arial" pitchFamily="34" charset="0"/>
              </a:rPr>
              <a:t>715 </a:t>
            </a:r>
            <a:r>
              <a:rPr lang="en-GB" sz="1600" kern="0" dirty="0">
                <a:solidFill>
                  <a:srgbClr val="000000"/>
                </a:solidFill>
                <a:cs typeface="Arial" pitchFamily="34" charset="0"/>
              </a:rPr>
              <a:t>and </a:t>
            </a:r>
            <a:r>
              <a:rPr lang="en-GB" sz="1600" kern="0" dirty="0" smtClean="0">
                <a:solidFill>
                  <a:srgbClr val="000000"/>
                </a:solidFill>
                <a:cs typeface="Arial" pitchFamily="34" charset="0"/>
              </a:rPr>
              <a:t>31 vacant </a:t>
            </a:r>
            <a:r>
              <a:rPr lang="en-GB" sz="1600" kern="0" dirty="0">
                <a:solidFill>
                  <a:srgbClr val="000000"/>
                </a:solidFill>
                <a:cs typeface="Arial" pitchFamily="34" charset="0"/>
              </a:rPr>
              <a:t>post are in the process of being filled. </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The Province </a:t>
            </a:r>
            <a:r>
              <a:rPr lang="en-GB" sz="1600" kern="0" dirty="0" smtClean="0">
                <a:solidFill>
                  <a:srgbClr val="000000"/>
                </a:solidFill>
                <a:cs typeface="Arial" pitchFamily="34" charset="0"/>
              </a:rPr>
              <a:t>has </a:t>
            </a:r>
            <a:r>
              <a:rPr lang="en-GB" sz="1600" kern="0" dirty="0">
                <a:solidFill>
                  <a:srgbClr val="000000"/>
                </a:solidFill>
                <a:cs typeface="Arial" pitchFamily="34" charset="0"/>
              </a:rPr>
              <a:t>8 Ports of Entry being </a:t>
            </a:r>
            <a:r>
              <a:rPr lang="en-GB" sz="1600" kern="0" dirty="0" smtClean="0">
                <a:solidFill>
                  <a:srgbClr val="000000"/>
                </a:solidFill>
                <a:cs typeface="Arial" pitchFamily="34" charset="0"/>
              </a:rPr>
              <a:t>2  </a:t>
            </a:r>
            <a:r>
              <a:rPr lang="en-GB" sz="1600" kern="0" dirty="0" smtClean="0">
                <a:solidFill>
                  <a:srgbClr val="000000"/>
                </a:solidFill>
                <a:cs typeface="Arial" pitchFamily="34" charset="0"/>
              </a:rPr>
              <a:t>harbours, </a:t>
            </a:r>
            <a:r>
              <a:rPr lang="en-GB" sz="1600" kern="0" dirty="0" smtClean="0">
                <a:solidFill>
                  <a:srgbClr val="000000"/>
                </a:solidFill>
                <a:cs typeface="Arial" pitchFamily="34" charset="0"/>
              </a:rPr>
              <a:t>5 land </a:t>
            </a:r>
            <a:r>
              <a:rPr lang="en-GB" sz="1600" kern="0" dirty="0">
                <a:solidFill>
                  <a:srgbClr val="000000"/>
                </a:solidFill>
                <a:cs typeface="Arial" pitchFamily="34" charset="0"/>
              </a:rPr>
              <a:t>and </a:t>
            </a:r>
            <a:r>
              <a:rPr lang="en-GB" sz="1600" kern="0" dirty="0" smtClean="0">
                <a:solidFill>
                  <a:srgbClr val="000000"/>
                </a:solidFill>
                <a:cs typeface="Arial" pitchFamily="34" charset="0"/>
              </a:rPr>
              <a:t>1 international airport </a:t>
            </a:r>
            <a:r>
              <a:rPr lang="en-GB" sz="1600" kern="0" dirty="0">
                <a:solidFill>
                  <a:srgbClr val="000000"/>
                </a:solidFill>
                <a:cs typeface="Arial" pitchFamily="34" charset="0"/>
              </a:rPr>
              <a:t>which promotes access to global trade, migration and tourism. However the POE’s are reporting to IMS: Head Office.</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One Asylum Seekers Reception office  in Ethekwini Municipality  is operational and assist in dealing with the issues of asylum seekers and </a:t>
            </a:r>
            <a:r>
              <a:rPr lang="en-GB" sz="1600" kern="0" dirty="0" smtClean="0">
                <a:solidFill>
                  <a:srgbClr val="000000"/>
                </a:solidFill>
                <a:cs typeface="Arial" pitchFamily="34" charset="0"/>
              </a:rPr>
              <a:t>refugees </a:t>
            </a:r>
            <a:r>
              <a:rPr lang="en-GB" sz="1600" kern="0" dirty="0">
                <a:solidFill>
                  <a:srgbClr val="000000"/>
                </a:solidFill>
                <a:cs typeface="Arial" pitchFamily="34" charset="0"/>
              </a:rPr>
              <a:t>as mandated by the </a:t>
            </a:r>
            <a:r>
              <a:rPr lang="en-GB" sz="1600" kern="0" dirty="0" smtClean="0">
                <a:solidFill>
                  <a:srgbClr val="000000"/>
                </a:solidFill>
                <a:cs typeface="Arial" pitchFamily="34" charset="0"/>
              </a:rPr>
              <a:t>Refugees </a:t>
            </a:r>
            <a:r>
              <a:rPr lang="en-GB" sz="1600" kern="0" dirty="0">
                <a:solidFill>
                  <a:srgbClr val="000000"/>
                </a:solidFill>
                <a:cs typeface="Arial" pitchFamily="34" charset="0"/>
              </a:rPr>
              <a:t>Act of 1998.</a:t>
            </a:r>
          </a:p>
          <a:p>
            <a:pPr marL="342900" indent="-342900" algn="l">
              <a:lnSpc>
                <a:spcPct val="80000"/>
              </a:lnSpc>
              <a:spcBef>
                <a:spcPct val="90000"/>
              </a:spcBef>
              <a:buClr>
                <a:srgbClr val="7D0900"/>
              </a:buClr>
              <a:buFont typeface="Wingdings" pitchFamily="2" charset="2"/>
              <a:buChar char="n"/>
              <a:defRPr/>
            </a:pPr>
            <a:r>
              <a:rPr lang="en-GB" sz="1600" kern="0" dirty="0">
                <a:solidFill>
                  <a:srgbClr val="000000"/>
                </a:solidFill>
                <a:cs typeface="Arial" pitchFamily="34" charset="0"/>
              </a:rPr>
              <a:t>DHA in the Province participate actively in the Operation Sukuma Sakhe stakeholders forum which seeks to promote inter-governmental cooperation in the Province</a:t>
            </a:r>
            <a:r>
              <a:rPr lang="en-GB" sz="1600" kern="0" dirty="0" smtClean="0">
                <a:solidFill>
                  <a:srgbClr val="000000"/>
                </a:solidFill>
                <a:cs typeface="Arial" pitchFamily="34" charset="0"/>
              </a:rPr>
              <a:t>.</a:t>
            </a:r>
            <a:endParaRPr lang="en-GB" sz="1600" kern="0" dirty="0">
              <a:solidFill>
                <a:srgbClr val="000000"/>
              </a:solidFill>
              <a:cs typeface="Arial" pitchFamily="34" charset="0"/>
            </a:endParaRPr>
          </a:p>
        </p:txBody>
      </p:sp>
      <p:sp>
        <p:nvSpPr>
          <p:cNvPr id="5" name="TextBox 4"/>
          <p:cNvSpPr txBox="1"/>
          <p:nvPr/>
        </p:nvSpPr>
        <p:spPr>
          <a:xfrm>
            <a:off x="3819525" y="6324600"/>
            <a:ext cx="561975"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701977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96805"/>
            <a:ext cx="8229600" cy="228600"/>
          </a:xfrm>
        </p:spPr>
        <p:txBody>
          <a:bodyPr>
            <a:noAutofit/>
          </a:bodyPr>
          <a:lstStyle/>
          <a:p>
            <a:r>
              <a:rPr lang="en-US" sz="1800" b="1" dirty="0" smtClean="0">
                <a:latin typeface="Arial" panose="020B0604020202020204" pitchFamily="34" charset="0"/>
                <a:cs typeface="Arial" panose="020B0604020202020204" pitchFamily="34" charset="0"/>
              </a:rPr>
              <a:t>STAKEHOLDER FORUMS</a:t>
            </a:r>
          </a:p>
        </p:txBody>
      </p:sp>
      <p:graphicFrame>
        <p:nvGraphicFramePr>
          <p:cNvPr id="3" name="Table 2"/>
          <p:cNvGraphicFramePr>
            <a:graphicFrameLocks noGrp="1"/>
          </p:cNvGraphicFramePr>
          <p:nvPr>
            <p:extLst>
              <p:ext uri="{D42A27DB-BD31-4B8C-83A1-F6EECF244321}">
                <p14:modId xmlns:p14="http://schemas.microsoft.com/office/powerpoint/2010/main" val="190453689"/>
              </p:ext>
            </p:extLst>
          </p:nvPr>
        </p:nvGraphicFramePr>
        <p:xfrm>
          <a:off x="161925" y="533399"/>
          <a:ext cx="8671973" cy="4334951"/>
        </p:xfrm>
        <a:graphic>
          <a:graphicData uri="http://schemas.openxmlformats.org/drawingml/2006/table">
            <a:tbl>
              <a:tblPr>
                <a:tableStyleId>{5C22544A-7EE6-4342-B048-85BDC9FD1C3A}</a:tableStyleId>
              </a:tblPr>
              <a:tblGrid>
                <a:gridCol w="2533567"/>
                <a:gridCol w="2266122"/>
                <a:gridCol w="1773141"/>
                <a:gridCol w="2099143"/>
              </a:tblGrid>
              <a:tr h="577732">
                <a:tc>
                  <a:txBody>
                    <a:bodyPr/>
                    <a:lstStyle/>
                    <a:p>
                      <a:pPr algn="l" fontAlgn="b"/>
                      <a:r>
                        <a:rPr lang="en-US" sz="1200" b="1" u="none" strike="noStrike" dirty="0" smtClean="0">
                          <a:effectLst/>
                          <a:latin typeface="Arial" pitchFamily="34" charset="0"/>
                          <a:cs typeface="Arial" pitchFamily="34" charset="0"/>
                        </a:rPr>
                        <a:t>Forum</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Forum Established</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Meetings After Launch</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fontAlgn="b"/>
                      <a:r>
                        <a:rPr lang="en-US" sz="1200" b="1" u="none" strike="noStrike" dirty="0" smtClean="0">
                          <a:effectLst/>
                          <a:latin typeface="Arial" pitchFamily="34" charset="0"/>
                          <a:cs typeface="Arial" pitchFamily="34" charset="0"/>
                        </a:rPr>
                        <a:t>Active programs within Municipalities </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2525">
                <a:tc>
                  <a:txBody>
                    <a:bodyPr/>
                    <a:lstStyle/>
                    <a:p>
                      <a:pPr algn="ctr" fontAlgn="b"/>
                      <a:r>
                        <a:rPr lang="en-US" sz="1200" b="1" i="0" u="none" strike="noStrike" dirty="0" smtClean="0">
                          <a:solidFill>
                            <a:srgbClr val="000000"/>
                          </a:solidFill>
                          <a:effectLst/>
                          <a:latin typeface="Arial" pitchFamily="34" charset="0"/>
                          <a:cs typeface="Arial" pitchFamily="34" charset="0"/>
                        </a:rPr>
                        <a:t>King Cetshwayo District</a:t>
                      </a:r>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No</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2269">
                <a:tc>
                  <a:txBody>
                    <a:bodyPr/>
                    <a:lstStyle/>
                    <a:p>
                      <a:pPr algn="ctr" fontAlgn="b"/>
                      <a:r>
                        <a:rPr lang="en-US" sz="1200" b="0" i="0" u="none" strike="noStrike" dirty="0" err="1" smtClean="0">
                          <a:solidFill>
                            <a:srgbClr val="000000"/>
                          </a:solidFill>
                          <a:effectLst/>
                          <a:latin typeface="Arial"/>
                        </a:rPr>
                        <a:t>Mfolozi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7175">
                <a:tc>
                  <a:txBody>
                    <a:bodyPr/>
                    <a:lstStyle/>
                    <a:p>
                      <a:pPr algn="ctr" fontAlgn="b"/>
                      <a:r>
                        <a:rPr lang="en-US" sz="1200" b="0" i="0" u="none" strike="noStrike" dirty="0" err="1" smtClean="0">
                          <a:solidFill>
                            <a:srgbClr val="000000"/>
                          </a:solidFill>
                          <a:effectLst/>
                          <a:latin typeface="Arial"/>
                        </a:rPr>
                        <a:t>Umhlathuze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Ntambanana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Umlalazi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Mthonjaneni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smtClean="0">
                          <a:solidFill>
                            <a:srgbClr val="000000"/>
                          </a:solidFill>
                          <a:effectLst/>
                          <a:latin typeface="Arial"/>
                        </a:rPr>
                        <a:t>Nkandla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smtClean="0">
                          <a:solidFill>
                            <a:srgbClr val="000000"/>
                          </a:solidFill>
                          <a:effectLst/>
                          <a:latin typeface="Arial"/>
                        </a:rPr>
                        <a:t>Harry </a:t>
                      </a:r>
                      <a:r>
                        <a:rPr lang="en-US" sz="1200" b="1" i="0" u="none" strike="noStrike" dirty="0" err="1" smtClean="0">
                          <a:solidFill>
                            <a:srgbClr val="000000"/>
                          </a:solidFill>
                          <a:effectLst/>
                          <a:latin typeface="Arial"/>
                        </a:rPr>
                        <a:t>Gwala</a:t>
                      </a:r>
                      <a:r>
                        <a:rPr lang="en-US" sz="1200" b="1" i="0" u="none" strike="noStrike" dirty="0" smtClean="0">
                          <a:solidFill>
                            <a:srgbClr val="000000"/>
                          </a:solidFill>
                          <a:effectLst/>
                          <a:latin typeface="Arial"/>
                        </a:rPr>
                        <a:t> District</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Dr</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Nkosazana</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Dlamini</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Zuma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Ubuhlebezwe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Kokstad</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0" i="0" u="none" strike="noStrike" dirty="0" err="1" smtClean="0">
                          <a:solidFill>
                            <a:srgbClr val="000000"/>
                          </a:solidFill>
                          <a:effectLst/>
                          <a:latin typeface="Arial"/>
                        </a:rPr>
                        <a:t>Umzimkhulu</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effectLst/>
                          <a:latin typeface="Arial" pitchFamily="34" charset="0"/>
                          <a:cs typeface="Arial" pitchFamily="34" charset="0"/>
                        </a:rPr>
                        <a:t>Yes</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effectLst/>
                          <a:latin typeface="Arial" pitchFamily="34" charset="0"/>
                          <a:cs typeface="Arial" pitchFamily="34" charset="0"/>
                        </a:rPr>
                        <a:t>Yes</a:t>
                      </a:r>
                      <a:endParaRPr lang="en-US" sz="1200" b="0"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2525">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Arial" pitchFamily="34" charset="0"/>
                          <a:cs typeface="Arial" pitchFamily="34" charset="0"/>
                        </a:rPr>
                        <a:t>57</a:t>
                      </a: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endParaRPr lang="en-US" sz="1200" b="1" i="0" u="none" strike="noStrike" dirty="0">
                        <a:solidFill>
                          <a:srgbClr val="000000"/>
                        </a:solidFill>
                        <a:effectLst/>
                        <a:latin typeface="Arial" pitchFamily="34" charset="0"/>
                        <a:cs typeface="Arial" pitchFamily="34" charset="0"/>
                      </a:endParaRPr>
                    </a:p>
                  </a:txBody>
                  <a:tcPr marL="3910" marR="3910" marT="39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Rounded Rectangle 3"/>
          <p:cNvSpPr/>
          <p:nvPr/>
        </p:nvSpPr>
        <p:spPr>
          <a:xfrm>
            <a:off x="1600200" y="5133975"/>
            <a:ext cx="5667375" cy="762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a:t>
            </a:r>
          </a:p>
          <a:p>
            <a:pPr algn="ctr"/>
            <a:r>
              <a:rPr lang="en-US" dirty="0" smtClean="0"/>
              <a:t>District Operation Sukuma Sakhe forum still need to be established in King Cetshwayo District.</a:t>
            </a:r>
            <a:endParaRPr lang="en-US" dirty="0"/>
          </a:p>
        </p:txBody>
      </p:sp>
      <p:sp>
        <p:nvSpPr>
          <p:cNvPr id="5" name="TextBox 4"/>
          <p:cNvSpPr txBox="1"/>
          <p:nvPr/>
        </p:nvSpPr>
        <p:spPr>
          <a:xfrm>
            <a:off x="3905250" y="6219825"/>
            <a:ext cx="528637"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2963901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a:solidFill>
            <a:srgbClr val="FFC000"/>
          </a:solidFill>
          <a:ln>
            <a:solidFill>
              <a:srgbClr val="FFC000"/>
            </a:solidFill>
          </a:ln>
        </p:spPr>
        <p:txBody>
          <a:bodyPr>
            <a:normAutofit/>
          </a:bodyPr>
          <a:lstStyle/>
          <a:p>
            <a:r>
              <a:rPr lang="en-ZA" sz="4000" b="1" dirty="0" smtClean="0"/>
              <a:t>IMMIGRATION SERVICES</a:t>
            </a:r>
            <a:endParaRPr lang="en-ZA" sz="4000" b="1" dirty="0"/>
          </a:p>
        </p:txBody>
      </p:sp>
      <p:sp>
        <p:nvSpPr>
          <p:cNvPr id="3" name="TextBox 2"/>
          <p:cNvSpPr txBox="1"/>
          <p:nvPr/>
        </p:nvSpPr>
        <p:spPr>
          <a:xfrm>
            <a:off x="4086225" y="6124575"/>
            <a:ext cx="609600"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3425809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38100"/>
            <a:ext cx="8229600" cy="228600"/>
          </a:xfrm>
        </p:spPr>
        <p:txBody>
          <a:bodyPr>
            <a:noAutofit/>
          </a:bodyPr>
          <a:lstStyle/>
          <a:p>
            <a:r>
              <a:rPr lang="en-US" sz="1800" b="1" dirty="0" smtClean="0">
                <a:latin typeface="Arial" panose="020B0604020202020204" pitchFamily="34" charset="0"/>
                <a:cs typeface="Arial" panose="020B0604020202020204" pitchFamily="34" charset="0"/>
              </a:rPr>
              <a:t>IMMIGRATION SERVICES</a:t>
            </a:r>
            <a:endParaRPr lang="en-US" sz="2400" b="1" dirty="0" smtClean="0">
              <a:latin typeface="Arial" panose="020B0604020202020204" pitchFamily="34" charset="0"/>
              <a:cs typeface="Arial" panose="020B0604020202020204" pitchFamily="34" charset="0"/>
            </a:endParaRPr>
          </a:p>
        </p:txBody>
      </p:sp>
      <p:graphicFrame>
        <p:nvGraphicFramePr>
          <p:cNvPr id="3" name="Group 105"/>
          <p:cNvGraphicFramePr>
            <a:graphicFrameLocks noGrp="1"/>
          </p:cNvGraphicFramePr>
          <p:nvPr>
            <p:extLst>
              <p:ext uri="{D42A27DB-BD31-4B8C-83A1-F6EECF244321}">
                <p14:modId xmlns:p14="http://schemas.microsoft.com/office/powerpoint/2010/main" val="4080938975"/>
              </p:ext>
            </p:extLst>
          </p:nvPr>
        </p:nvGraphicFramePr>
        <p:xfrm>
          <a:off x="228600" y="422005"/>
          <a:ext cx="8819707" cy="3657566"/>
        </p:xfrm>
        <a:graphic>
          <a:graphicData uri="http://schemas.openxmlformats.org/drawingml/2006/table">
            <a:tbl>
              <a:tblPr/>
              <a:tblGrid>
                <a:gridCol w="3197798"/>
                <a:gridCol w="1433038"/>
                <a:gridCol w="1353425"/>
                <a:gridCol w="1464289"/>
                <a:gridCol w="1371157"/>
              </a:tblGrid>
              <a:tr h="31894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Key performance area</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Target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Actual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Quarter 1 Target 2017/18</a:t>
                      </a: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Quarter 1 2017/18 Actual</a:t>
                      </a:r>
                      <a:r>
                        <a:rPr lang="en-US" sz="1200" b="1" baseline="0" dirty="0" smtClean="0">
                          <a:solidFill>
                            <a:schemeClr val="tx1"/>
                          </a:solidFill>
                          <a:latin typeface="Arial" pitchFamily="34" charset="0"/>
                          <a:cs typeface="Arial" pitchFamily="34" charset="0"/>
                        </a:rPr>
                        <a:t> </a:t>
                      </a:r>
                      <a:endParaRPr lang="en-US" sz="1200" b="1" dirty="0" smtClean="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8701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0" dirty="0" smtClean="0">
                          <a:latin typeface="Arial" panose="020B0604020202020204" pitchFamily="34" charset="0"/>
                          <a:cs typeface="Arial" panose="020B0604020202020204" pitchFamily="34" charset="0"/>
                        </a:rPr>
                        <a:t>% Of detected employers in contravention of the Immigration Act (Act 13 of 2002) charged</a:t>
                      </a:r>
                      <a:endParaRPr lang="en-ZA" sz="1050" b="0" dirty="0">
                        <a:latin typeface="Arial" panose="020B0604020202020204" pitchFamily="34" charset="0"/>
                        <a:cs typeface="Arial" panose="020B0604020202020204" pitchFamily="34" charset="0"/>
                      </a:endParaRP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(99/99)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(28/28)</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87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smtClean="0">
                          <a:latin typeface="Arial" panose="020B0604020202020204" pitchFamily="34" charset="0"/>
                          <a:cs typeface="Arial" panose="020B0604020202020204" pitchFamily="34" charset="0"/>
                        </a:rPr>
                        <a:t>% Of detected transgressors in contravention of the Immigration Act (Act 13 of 2002) charged </a:t>
                      </a:r>
                      <a:endParaRPr lang="en-ZA" sz="1050" b="0" baseline="0" dirty="0" smtClean="0">
                        <a:latin typeface="Arial" panose="020B0604020202020204" pitchFamily="34" charset="0"/>
                        <a:cs typeface="Arial" panose="020B0604020202020204" pitchFamily="34" charset="0"/>
                      </a:endParaRP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(1160/1160)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(371/371)</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024">
                <a:tc>
                  <a:txBody>
                    <a:bodyPr/>
                    <a:lstStyle/>
                    <a:p>
                      <a:r>
                        <a:rPr lang="en-US" sz="1050" b="0" dirty="0" smtClean="0">
                          <a:latin typeface="Arial" panose="020B0604020202020204" pitchFamily="34" charset="0"/>
                          <a:cs typeface="Arial" panose="020B0604020202020204" pitchFamily="34" charset="0"/>
                        </a:rPr>
                        <a:t>% Of undocumented foreigners deported within </a:t>
                      </a:r>
                      <a:r>
                        <a:rPr lang="en-US" sz="1050" b="0" dirty="0" smtClean="0">
                          <a:latin typeface="Arial" panose="020B0604020202020204" pitchFamily="34" charset="0"/>
                          <a:cs typeface="Arial" panose="020B0604020202020204" pitchFamily="34" charset="0"/>
                        </a:rPr>
                        <a:t> </a:t>
                      </a:r>
                      <a:r>
                        <a:rPr lang="en-US" sz="1050" b="0" dirty="0" smtClean="0">
                          <a:latin typeface="Arial" panose="020B0604020202020204" pitchFamily="34" charset="0"/>
                          <a:cs typeface="Arial" panose="020B0604020202020204" pitchFamily="34" charset="0"/>
                        </a:rPr>
                        <a:t>30 calendar days (Direct Deportations)</a:t>
                      </a:r>
                      <a:endParaRPr lang="en-ZA" sz="1050" b="0" dirty="0">
                        <a:latin typeface="Arial" panose="020B0604020202020204" pitchFamily="34" charset="0"/>
                        <a:cs typeface="Arial" panose="020B0604020202020204" pitchFamily="34" charset="0"/>
                      </a:endParaRP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( 452/452)</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(196/196)</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024">
                <a:tc>
                  <a:txBody>
                    <a:bodyPr/>
                    <a:lstStyle/>
                    <a:p>
                      <a:r>
                        <a:rPr lang="en-US" sz="1050" b="0" dirty="0" smtClean="0">
                          <a:latin typeface="Arial" panose="020B0604020202020204" pitchFamily="34" charset="0"/>
                          <a:cs typeface="Arial" panose="020B0604020202020204" pitchFamily="34" charset="0"/>
                        </a:rPr>
                        <a:t>% Of Detected undocumented foreigners transferred to Lindela within 20  calendar days </a:t>
                      </a:r>
                      <a:endParaRPr lang="en-ZA" sz="1050" b="0" dirty="0">
                        <a:latin typeface="Arial" panose="020B0604020202020204" pitchFamily="34" charset="0"/>
                        <a:cs typeface="Arial" panose="020B0604020202020204" pitchFamily="34" charset="0"/>
                      </a:endParaRPr>
                    </a:p>
                  </a:txBody>
                  <a:tcPr marL="91444" marR="91444"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(444/444)</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( 113/113)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644">
                <a:tc>
                  <a:txBody>
                    <a:bodyPr/>
                    <a:lstStyle/>
                    <a:p>
                      <a:r>
                        <a:rPr lang="en-US" sz="1050" b="0" dirty="0" smtClean="0">
                          <a:latin typeface="Arial" panose="020B0604020202020204" pitchFamily="34" charset="0"/>
                          <a:cs typeface="Arial" panose="020B0604020202020204" pitchFamily="34" charset="0"/>
                        </a:rPr>
                        <a:t>% of Detected fraudulent marriages &amp; marriage of convenience cases </a:t>
                      </a:r>
                      <a:r>
                        <a:rPr lang="en-US" sz="1050" b="0" dirty="0" smtClean="0">
                          <a:latin typeface="Arial" panose="020B0604020202020204" pitchFamily="34" charset="0"/>
                          <a:cs typeface="Arial" panose="020B0604020202020204" pitchFamily="34" charset="0"/>
                        </a:rPr>
                        <a:t>finalized  </a:t>
                      </a:r>
                      <a:r>
                        <a:rPr lang="en-US" sz="1050" b="0" dirty="0" smtClean="0">
                          <a:latin typeface="Arial" panose="020B0604020202020204" pitchFamily="34" charset="0"/>
                          <a:cs typeface="Arial" panose="020B0604020202020204" pitchFamily="34" charset="0"/>
                        </a:rPr>
                        <a:t>(investigation and recommendation submitted) within 60 days</a:t>
                      </a:r>
                      <a:endParaRPr lang="en-ZA" sz="1050" b="0" dirty="0">
                        <a:latin typeface="Arial" panose="020B0604020202020204" pitchFamily="34" charset="0"/>
                        <a:cs typeface="Arial" panose="020B0604020202020204" pitchFamily="34" charset="0"/>
                      </a:endParaRPr>
                    </a:p>
                  </a:txBody>
                  <a:tcPr marL="91444" marR="91444"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( 227/227)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80%</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(14/14)</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6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Cases referred to inspectorate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of cases referred to Inspectorate completed in 28 working days in provinces </a:t>
                      </a: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80% within 28 days</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80% within 28 days (502/625)</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80% within 28 days</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90% within 28 days (197/219)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General inspection of businesses: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inspections of businesses</a:t>
                      </a: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716</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1 643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179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0" i="0" u="none" strike="noStrike" dirty="0" smtClean="0">
                          <a:solidFill>
                            <a:schemeClr val="tx1"/>
                          </a:solidFill>
                          <a:effectLst/>
                          <a:latin typeface="Arial" panose="020B0604020202020204" pitchFamily="34" charset="0"/>
                          <a:cs typeface="Arial" panose="020B0604020202020204" pitchFamily="34" charset="0"/>
                        </a:rPr>
                        <a:t>203</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285311" y="4724652"/>
            <a:ext cx="8762996"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ysClr val="windowText" lastClr="000000"/>
            </a:solidFill>
          </a:ln>
        </p:spPr>
        <p:txBody>
          <a:bodyPr wrap="square" rtlCol="0">
            <a:spAutoFit/>
          </a:bodyPr>
          <a:lstStyle/>
          <a:p>
            <a:pPr algn="ctr"/>
            <a:r>
              <a:rPr lang="en-US" sz="1350" kern="0" dirty="0" smtClean="0">
                <a:solidFill>
                  <a:schemeClr val="bg1"/>
                </a:solidFill>
                <a:latin typeface="Arial" pitchFamily="34" charset="0"/>
                <a:cs typeface="Arial" pitchFamily="34" charset="0"/>
              </a:rPr>
              <a:t>Analysis:</a:t>
            </a:r>
          </a:p>
          <a:p>
            <a:pPr algn="ctr"/>
            <a:r>
              <a:rPr lang="en-US" sz="1350" kern="0" dirty="0" smtClean="0">
                <a:solidFill>
                  <a:schemeClr val="bg1"/>
                </a:solidFill>
                <a:latin typeface="Arial" pitchFamily="34" charset="0"/>
                <a:cs typeface="Arial" pitchFamily="34" charset="0"/>
              </a:rPr>
              <a:t>Although there is shortage of staff in immigration services as only 49 Immigration officers are deployed in the Province. All targets on Immigration Services are achieved.</a:t>
            </a:r>
          </a:p>
          <a:p>
            <a:pPr algn="ctr"/>
            <a:r>
              <a:rPr lang="en-US" sz="1350" kern="0" dirty="0" smtClean="0">
                <a:solidFill>
                  <a:schemeClr val="bg1"/>
                </a:solidFill>
                <a:latin typeface="Arial" pitchFamily="34" charset="0"/>
                <a:cs typeface="Arial" pitchFamily="34" charset="0"/>
              </a:rPr>
              <a:t>Our operations are not as how we would have wished to be due to capacity constraints.</a:t>
            </a:r>
          </a:p>
        </p:txBody>
      </p:sp>
      <p:sp>
        <p:nvSpPr>
          <p:cNvPr id="4" name="TextBox 3"/>
          <p:cNvSpPr txBox="1"/>
          <p:nvPr/>
        </p:nvSpPr>
        <p:spPr>
          <a:xfrm>
            <a:off x="4171950" y="6181725"/>
            <a:ext cx="494859"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21848028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66700"/>
            <a:ext cx="8229600" cy="228600"/>
          </a:xfrm>
        </p:spPr>
        <p:txBody>
          <a:bodyPr>
            <a:noAutofit/>
          </a:bodyPr>
          <a:lstStyle/>
          <a:p>
            <a:r>
              <a:rPr lang="en-US" sz="1800" b="1" dirty="0" smtClean="0">
                <a:latin typeface="Arial" panose="020B0604020202020204" pitchFamily="34" charset="0"/>
                <a:cs typeface="Arial" panose="020B0604020202020204" pitchFamily="34" charset="0"/>
              </a:rPr>
              <a:t>IMMIGRATION SERVICES CONT….. </a:t>
            </a:r>
            <a:endParaRPr lang="en-US" sz="2400" b="1" dirty="0" smtClean="0">
              <a:latin typeface="Arial" panose="020B0604020202020204" pitchFamily="34" charset="0"/>
              <a:cs typeface="Arial" panose="020B0604020202020204" pitchFamily="34" charset="0"/>
            </a:endParaRPr>
          </a:p>
        </p:txBody>
      </p:sp>
      <p:graphicFrame>
        <p:nvGraphicFramePr>
          <p:cNvPr id="3" name="Group 105"/>
          <p:cNvGraphicFramePr>
            <a:graphicFrameLocks noGrp="1"/>
          </p:cNvGraphicFramePr>
          <p:nvPr>
            <p:extLst>
              <p:ext uri="{D42A27DB-BD31-4B8C-83A1-F6EECF244321}">
                <p14:modId xmlns:p14="http://schemas.microsoft.com/office/powerpoint/2010/main" val="2972911486"/>
              </p:ext>
            </p:extLst>
          </p:nvPr>
        </p:nvGraphicFramePr>
        <p:xfrm>
          <a:off x="161255" y="776645"/>
          <a:ext cx="8724014" cy="1947728"/>
        </p:xfrm>
        <a:graphic>
          <a:graphicData uri="http://schemas.openxmlformats.org/drawingml/2006/table">
            <a:tbl>
              <a:tblPr/>
              <a:tblGrid>
                <a:gridCol w="1890868"/>
                <a:gridCol w="1043869"/>
                <a:gridCol w="1053026"/>
                <a:gridCol w="1254475"/>
                <a:gridCol w="1007242"/>
                <a:gridCol w="2474534"/>
              </a:tblGrid>
              <a:tr h="3827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2016/2017</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Quarter 1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Arial" pitchFamily="34" charset="0"/>
                          <a:cs typeface="Arial" pitchFamily="34" charset="0"/>
                        </a:rPr>
                        <a:t>2017/2018</a:t>
                      </a: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itchFamily="34" charset="0"/>
                        <a:cs typeface="Arial" pitchFamily="34" charset="0"/>
                      </a:endParaRP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Comments </a:t>
                      </a:r>
                    </a:p>
                  </a:txBody>
                  <a:tcPr marL="91437" marR="91437" marT="45733" marB="4573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8274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Service </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processed </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received</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processed </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44430">
                <a:tc>
                  <a:txBody>
                    <a:bodyPr/>
                    <a:lstStyle/>
                    <a:p>
                      <a:r>
                        <a:rPr lang="en-ZA" sz="1050" b="0" dirty="0" smtClean="0">
                          <a:latin typeface="Arial" panose="020B0604020202020204" pitchFamily="34" charset="0"/>
                          <a:cs typeface="Arial" panose="020B0604020202020204" pitchFamily="34" charset="0"/>
                        </a:rPr>
                        <a:t>Orders to</a:t>
                      </a:r>
                      <a:r>
                        <a:rPr lang="en-ZA" sz="1050" b="0" baseline="0" dirty="0" smtClean="0">
                          <a:latin typeface="Arial" panose="020B0604020202020204" pitchFamily="34" charset="0"/>
                          <a:cs typeface="Arial" panose="020B0604020202020204" pitchFamily="34" charset="0"/>
                        </a:rPr>
                        <a:t> Leave</a:t>
                      </a:r>
                      <a:endParaRPr lang="en-ZA" sz="1050" b="0" dirty="0">
                        <a:latin typeface="Arial" panose="020B0604020202020204" pitchFamily="34" charset="0"/>
                        <a:cs typeface="Arial" panose="020B0604020202020204" pitchFamily="34" charset="0"/>
                      </a:endParaRP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29</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29</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12</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12</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44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050" b="0" baseline="0" dirty="0" smtClean="0">
                          <a:latin typeface="Arial" panose="020B0604020202020204" pitchFamily="34" charset="0"/>
                          <a:cs typeface="Arial" panose="020B0604020202020204" pitchFamily="34" charset="0"/>
                        </a:rPr>
                        <a:t>Letters of Good Cause</a:t>
                      </a: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64</a:t>
                      </a: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64</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16</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16</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4440">
                <a:tc>
                  <a:txBody>
                    <a:bodyPr/>
                    <a:lstStyle/>
                    <a:p>
                      <a:r>
                        <a:rPr lang="en-ZA" sz="1050" b="0" dirty="0" smtClean="0">
                          <a:latin typeface="Arial" panose="020B0604020202020204" pitchFamily="34" charset="0"/>
                          <a:cs typeface="Arial" panose="020B0604020202020204" pitchFamily="34" charset="0"/>
                        </a:rPr>
                        <a:t>Court Ruling Section 34 (1) </a:t>
                      </a:r>
                      <a:endParaRPr lang="en-ZA" sz="1050" b="0" dirty="0">
                        <a:latin typeface="Arial" panose="020B0604020202020204" pitchFamily="34" charset="0"/>
                        <a:cs typeface="Arial" panose="020B0604020202020204" pitchFamily="34" charset="0"/>
                      </a:endParaRPr>
                    </a:p>
                  </a:txBody>
                  <a:tcPr marL="91446" marR="91446" marT="45710" marB="4571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en-US" sz="105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ctr" fontAlgn="b"/>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28</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050" b="0" i="0" u="none" strike="noStrike" dirty="0" smtClean="0">
                          <a:solidFill>
                            <a:schemeClr val="tx1"/>
                          </a:solidFill>
                          <a:effectLst/>
                          <a:latin typeface="Arial" panose="020B0604020202020204" pitchFamily="34" charset="0"/>
                          <a:cs typeface="Arial" panose="020B0604020202020204" pitchFamily="34" charset="0"/>
                        </a:rPr>
                        <a:t>28</a:t>
                      </a:r>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endParaRPr lang="en-US" sz="105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161255" y="3020491"/>
            <a:ext cx="1408847" cy="307777"/>
          </a:xfrm>
          <a:prstGeom prst="rect">
            <a:avLst/>
          </a:prstGeom>
          <a:noFill/>
        </p:spPr>
        <p:txBody>
          <a:bodyPr wrap="none" rtlCol="0">
            <a:spAutoFit/>
          </a:bodyPr>
          <a:lstStyle/>
          <a:p>
            <a:r>
              <a:rPr lang="en-ZA" sz="1400" b="1" dirty="0" smtClean="0">
                <a:latin typeface="Arial" panose="020B0604020202020204" pitchFamily="34" charset="0"/>
                <a:cs typeface="Arial" panose="020B0604020202020204" pitchFamily="34" charset="0"/>
              </a:rPr>
              <a:t>OPERATIONS</a:t>
            </a:r>
            <a:r>
              <a:rPr lang="en-ZA" sz="1400" dirty="0" smtClean="0">
                <a:latin typeface="Arial" panose="020B0604020202020204" pitchFamily="34" charset="0"/>
                <a:cs typeface="Arial" panose="020B0604020202020204" pitchFamily="34" charset="0"/>
              </a:rPr>
              <a:t> </a:t>
            </a:r>
            <a:endParaRPr lang="en-ZA" sz="14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955614538"/>
              </p:ext>
            </p:extLst>
          </p:nvPr>
        </p:nvGraphicFramePr>
        <p:xfrm>
          <a:off x="85061" y="3502919"/>
          <a:ext cx="8982745" cy="1044360"/>
        </p:xfrm>
        <a:graphic>
          <a:graphicData uri="http://schemas.openxmlformats.org/drawingml/2006/table">
            <a:tbl>
              <a:tblPr/>
              <a:tblGrid>
                <a:gridCol w="1301646"/>
                <a:gridCol w="864251"/>
                <a:gridCol w="1085584"/>
                <a:gridCol w="928080"/>
                <a:gridCol w="932762"/>
                <a:gridCol w="943482"/>
                <a:gridCol w="1125746"/>
                <a:gridCol w="900597"/>
                <a:gridCol w="900597"/>
              </a:tblGrid>
              <a:tr h="251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2016/17</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Quarter 1 2017/18</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518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Type of operation </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operations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Transgressors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Employers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Deportation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Transfers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Number of operations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Transgressors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Employers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Deportation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Transfers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155011">
                <a:tc>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Business Operations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84</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38</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28</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33</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16</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22</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2</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en-US" sz="1200" b="1" i="0" u="none" strike="noStrike" dirty="0" smtClean="0">
                          <a:solidFill>
                            <a:srgbClr val="000000"/>
                          </a:solidFill>
                          <a:effectLst/>
                          <a:latin typeface="Arial" pitchFamily="34" charset="0"/>
                          <a:cs typeface="Arial" pitchFamily="34" charset="0"/>
                        </a:rPr>
                        <a:t>4</a:t>
                      </a:r>
                      <a:endParaRPr lang="en-US" sz="12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4152900" y="6153150"/>
            <a:ext cx="495300"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909223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904875"/>
          </a:xfrm>
        </p:spPr>
        <p:txBody>
          <a:bodyPr>
            <a:noAutofit/>
          </a:bodyPr>
          <a:lstStyle/>
          <a:p>
            <a:r>
              <a:rPr lang="en-US" sz="2000" b="1" dirty="0" smtClean="0">
                <a:latin typeface="Arial" panose="020B0604020202020204" pitchFamily="34" charset="0"/>
                <a:cs typeface="Arial" panose="020B0604020202020204" pitchFamily="34" charset="0"/>
              </a:rPr>
              <a:t>PORTS OF ENTRY (POE)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LAND</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Quarter 1 2017/18</a:t>
            </a:r>
          </a:p>
        </p:txBody>
      </p:sp>
      <p:graphicFrame>
        <p:nvGraphicFramePr>
          <p:cNvPr id="3" name="Table 2"/>
          <p:cNvGraphicFramePr>
            <a:graphicFrameLocks noGrp="1"/>
          </p:cNvGraphicFramePr>
          <p:nvPr>
            <p:extLst>
              <p:ext uri="{D42A27DB-BD31-4B8C-83A1-F6EECF244321}">
                <p14:modId xmlns:p14="http://schemas.microsoft.com/office/powerpoint/2010/main" val="2891408384"/>
              </p:ext>
            </p:extLst>
          </p:nvPr>
        </p:nvGraphicFramePr>
        <p:xfrm>
          <a:off x="209553" y="1362075"/>
          <a:ext cx="8820149" cy="2242859"/>
        </p:xfrm>
        <a:graphic>
          <a:graphicData uri="http://schemas.openxmlformats.org/drawingml/2006/table">
            <a:tbl>
              <a:tblPr firstRow="1" bandRow="1"/>
              <a:tblGrid>
                <a:gridCol w="1790722"/>
                <a:gridCol w="1382721"/>
                <a:gridCol w="1181869"/>
                <a:gridCol w="1037418"/>
                <a:gridCol w="1142473"/>
                <a:gridCol w="1142473"/>
                <a:gridCol w="1142473"/>
              </a:tblGrid>
              <a:tr h="388074">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000" dirty="0" smtClean="0">
                          <a:solidFill>
                            <a:schemeClr val="tx1"/>
                          </a:solidFill>
                          <a:latin typeface="Arial" pitchFamily="34" charset="0"/>
                          <a:cs typeface="Arial" pitchFamily="34" charset="0"/>
                        </a:rPr>
                        <a:t>Port of Entry</a:t>
                      </a:r>
                    </a:p>
                    <a:p>
                      <a:endParaRPr lang="en-US" sz="1000"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endParaRPr lang="en-US" sz="1000" dirty="0" smtClean="0">
                        <a:solidFill>
                          <a:schemeClr val="tx1"/>
                        </a:solidFill>
                        <a:latin typeface="Arial" pitchFamily="34" charset="0"/>
                        <a:cs typeface="Arial" pitchFamily="34" charset="0"/>
                      </a:endParaRPr>
                    </a:p>
                    <a:p>
                      <a:pPr algn="ctr"/>
                      <a:r>
                        <a:rPr lang="en-US" sz="1000" dirty="0" smtClean="0">
                          <a:solidFill>
                            <a:schemeClr val="tx1"/>
                          </a:solidFill>
                          <a:latin typeface="Arial" pitchFamily="34" charset="0"/>
                          <a:cs typeface="Arial" pitchFamily="34" charset="0"/>
                        </a:rPr>
                        <a:t>Operational Hours</a:t>
                      </a:r>
                      <a:endParaRPr lang="en-US" sz="1000"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000" dirty="0" smtClean="0">
                          <a:solidFill>
                            <a:schemeClr val="tx1"/>
                          </a:solidFill>
                          <a:latin typeface="Arial" pitchFamily="34" charset="0"/>
                          <a:cs typeface="Arial" pitchFamily="34" charset="0"/>
                        </a:rPr>
                        <a:t>Passengers</a:t>
                      </a:r>
                      <a:endParaRPr lang="en-US" sz="1000"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400" dirty="0">
                        <a:solidFill>
                          <a:schemeClr val="tx1"/>
                        </a:solidFill>
                        <a:latin typeface="Arial" pitchFamily="34" charset="0"/>
                        <a:cs typeface="Arial" pitchFamily="34" charset="0"/>
                      </a:endParaRPr>
                    </a:p>
                  </a:txBody>
                  <a:tcPr>
                    <a:gradFill flip="none" rotWithShape="1">
                      <a:gsLst>
                        <a:gs pos="0">
                          <a:srgbClr val="F76318">
                            <a:shade val="30000"/>
                            <a:satMod val="115000"/>
                          </a:srgbClr>
                        </a:gs>
                        <a:gs pos="50000">
                          <a:srgbClr val="F76318">
                            <a:shade val="67500"/>
                            <a:satMod val="115000"/>
                          </a:srgbClr>
                        </a:gs>
                        <a:gs pos="100000">
                          <a:srgbClr val="F76318">
                            <a:shade val="100000"/>
                            <a:satMod val="115000"/>
                          </a:srgbClr>
                        </a:gs>
                      </a:gsLst>
                      <a:lin ang="162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000" b="1" dirty="0" smtClean="0">
                          <a:solidFill>
                            <a:schemeClr val="tx1"/>
                          </a:solidFill>
                          <a:latin typeface="Arial" pitchFamily="34" charset="0"/>
                          <a:cs typeface="Arial" pitchFamily="34" charset="0"/>
                        </a:rPr>
                        <a:t>Undesirable</a:t>
                      </a:r>
                      <a:endParaRPr lang="en-US" sz="1000" b="1"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000" b="1" dirty="0" smtClean="0">
                          <a:solidFill>
                            <a:schemeClr val="tx1"/>
                          </a:solidFill>
                          <a:latin typeface="Arial" pitchFamily="34" charset="0"/>
                          <a:cs typeface="Arial" pitchFamily="34" charset="0"/>
                        </a:rPr>
                        <a:t>Refusal</a:t>
                      </a:r>
                      <a:endParaRPr lang="en-US" sz="1000" b="1"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000" b="1" dirty="0" smtClean="0">
                          <a:solidFill>
                            <a:schemeClr val="tx1"/>
                          </a:solidFill>
                          <a:latin typeface="Arial" pitchFamily="34" charset="0"/>
                          <a:cs typeface="Arial" pitchFamily="34" charset="0"/>
                        </a:rPr>
                        <a:t>Deportations</a:t>
                      </a:r>
                      <a:endParaRPr lang="en-US" sz="1000" b="1" dirty="0">
                        <a:solidFill>
                          <a:schemeClr val="tx1"/>
                        </a:solidFill>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08971">
                <a:tc vMerge="1">
                  <a:txBody>
                    <a:bodyPr/>
                    <a:lstStyle/>
                    <a:p>
                      <a:endParaRPr lang="en-US" sz="1400" dirty="0">
                        <a:latin typeface="Arial" pitchFamily="34" charset="0"/>
                        <a:cs typeface="Arial" pitchFamily="34" charset="0"/>
                      </a:endParaRPr>
                    </a:p>
                  </a:txBody>
                  <a:tcPr anchor="b">
                    <a:gradFill flip="none" rotWithShape="1">
                      <a:gsLst>
                        <a:gs pos="0">
                          <a:srgbClr val="F76318">
                            <a:shade val="30000"/>
                            <a:satMod val="115000"/>
                          </a:srgbClr>
                        </a:gs>
                        <a:gs pos="50000">
                          <a:srgbClr val="F76318">
                            <a:shade val="67500"/>
                            <a:satMod val="115000"/>
                          </a:srgbClr>
                        </a:gs>
                        <a:gs pos="100000">
                          <a:srgbClr val="F76318">
                            <a:shade val="100000"/>
                            <a:satMod val="115000"/>
                          </a:srgbClr>
                        </a:gs>
                      </a:gsLst>
                      <a:lin ang="16200000" scaled="1"/>
                      <a:tileRect/>
                    </a:gradFill>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latin typeface="Arial" pitchFamily="34" charset="0"/>
                          <a:cs typeface="Arial" pitchFamily="34" charset="0"/>
                        </a:rPr>
                        <a:t>Arrival</a:t>
                      </a:r>
                      <a:endParaRPr lang="en-US" sz="8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latin typeface="Arial" pitchFamily="34" charset="0"/>
                          <a:cs typeface="Arial" pitchFamily="34" charset="0"/>
                        </a:rPr>
                        <a:t>Departure</a:t>
                      </a:r>
                      <a:endParaRPr lang="en-US" sz="8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8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endParaRPr lang="en-US" sz="8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endParaRPr lang="en-US" sz="8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87775">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err="1" smtClean="0">
                          <a:latin typeface="Arial" pitchFamily="34" charset="0"/>
                          <a:cs typeface="Arial" pitchFamily="34" charset="0"/>
                        </a:rPr>
                        <a:t>Golela</a:t>
                      </a:r>
                      <a:r>
                        <a:rPr lang="en-US" sz="1100" dirty="0" smtClean="0">
                          <a:latin typeface="Arial" pitchFamily="34" charset="0"/>
                          <a:cs typeface="Arial" pitchFamily="34" charset="0"/>
                        </a:rPr>
                        <a:t> </a:t>
                      </a:r>
                      <a:endParaRPr lang="en-US" sz="1100"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itchFamily="34" charset="0"/>
                          <a:cs typeface="Arial" pitchFamily="34" charset="0"/>
                        </a:rPr>
                        <a:t>07h00 to</a:t>
                      </a:r>
                      <a:r>
                        <a:rPr lang="en-US" sz="1100" baseline="0" dirty="0" smtClean="0">
                          <a:latin typeface="Arial" pitchFamily="34" charset="0"/>
                          <a:cs typeface="Arial" pitchFamily="34" charset="0"/>
                        </a:rPr>
                        <a:t> 22h00</a:t>
                      </a:r>
                      <a:endParaRPr lang="en-US" sz="1100" dirty="0">
                        <a:latin typeface="Arial" pitchFamily="34" charset="0"/>
                        <a:cs typeface="Arial" pitchFamily="34" charset="0"/>
                      </a:endParaRPr>
                    </a:p>
                  </a:txBody>
                  <a:tcPr marL="91446" marR="91446"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95 040</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92 759</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67</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85</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9</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14887">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err="1" smtClean="0">
                          <a:latin typeface="Arial" pitchFamily="34" charset="0"/>
                          <a:cs typeface="Arial" pitchFamily="34" charset="0"/>
                        </a:rPr>
                        <a:t>Kosibay</a:t>
                      </a:r>
                      <a:endParaRPr lang="en-US" sz="1100"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itchFamily="34" charset="0"/>
                          <a:cs typeface="Arial" pitchFamily="34" charset="0"/>
                        </a:rPr>
                        <a:t>08h00 to 17h00</a:t>
                      </a:r>
                      <a:endParaRPr lang="en-US" sz="1100" dirty="0">
                        <a:latin typeface="Arial" pitchFamily="34" charset="0"/>
                        <a:cs typeface="Arial" pitchFamily="34" charset="0"/>
                      </a:endParaRPr>
                    </a:p>
                  </a:txBody>
                  <a:tcPr marL="91446" marR="91446"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31 677</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30 518</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28</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61</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65</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898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err="1" smtClean="0">
                          <a:latin typeface="Arial" pitchFamily="34" charset="0"/>
                          <a:cs typeface="Arial" pitchFamily="34" charset="0"/>
                        </a:rPr>
                        <a:t>Onverwacht</a:t>
                      </a:r>
                      <a:endParaRPr lang="en-US" sz="1100"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100" dirty="0" smtClean="0">
                          <a:latin typeface="Arial" pitchFamily="34" charset="0"/>
                          <a:cs typeface="Arial" pitchFamily="34" charset="0"/>
                        </a:rPr>
                        <a:t>08h00 to 18h00</a:t>
                      </a:r>
                      <a:endParaRPr lang="en-US" sz="1100" dirty="0">
                        <a:latin typeface="Arial" pitchFamily="34" charset="0"/>
                        <a:cs typeface="Arial" pitchFamily="34" charset="0"/>
                      </a:endParaRPr>
                    </a:p>
                  </a:txBody>
                  <a:tcPr marL="91446" marR="91446" marT="45721" marB="4572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22 724</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0" i="0" u="none" strike="noStrike" dirty="0" smtClean="0">
                          <a:solidFill>
                            <a:srgbClr val="000000"/>
                          </a:solidFill>
                          <a:effectLst/>
                          <a:latin typeface="Arial"/>
                        </a:rPr>
                        <a:t>23 311</a:t>
                      </a:r>
                      <a:endParaRPr lang="en-US" sz="11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20</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42</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b"/>
                      <a:r>
                        <a:rPr lang="en-US" sz="1100" b="1" i="0" u="none" strike="noStrike" dirty="0" smtClean="0">
                          <a:solidFill>
                            <a:srgbClr val="000000"/>
                          </a:solidFill>
                          <a:effectLst/>
                          <a:latin typeface="Arial"/>
                        </a:rPr>
                        <a:t>38</a:t>
                      </a:r>
                      <a:endParaRPr lang="en-US" sz="11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0975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latin typeface="Arial" pitchFamily="34" charset="0"/>
                          <a:cs typeface="Arial" pitchFamily="34" charset="0"/>
                        </a:rPr>
                        <a:t>Total</a:t>
                      </a:r>
                      <a:endParaRPr lang="en-US" sz="1200" b="1" dirty="0">
                        <a:latin typeface="Arial" pitchFamily="34" charset="0"/>
                        <a:cs typeface="Arial" pitchFamily="34" charset="0"/>
                      </a:endParaRPr>
                    </a:p>
                  </a:txBody>
                  <a:tcPr marL="91446" marR="91446" marT="45735" marB="4573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b"/>
                      <a:endParaRPr lang="en-ZA" sz="1100" b="1" i="0" u="none" strike="noStrike" dirty="0">
                        <a:solidFill>
                          <a:srgbClr val="000000"/>
                        </a:solidFill>
                        <a:effectLst/>
                        <a:latin typeface="Arial"/>
                      </a:endParaRPr>
                    </a:p>
                  </a:txBody>
                  <a:tcPr marL="9525" marR="9525" marT="952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149 441</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146 588</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115</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188</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c>
                  <a:txBody>
                    <a:bodyPr/>
                    <a:lstStyle/>
                    <a:p>
                      <a:pPr algn="ctr" fontAlgn="b"/>
                      <a:r>
                        <a:rPr lang="en-US" sz="1100" b="1" i="0" u="none" strike="noStrike" dirty="0" smtClean="0">
                          <a:solidFill>
                            <a:srgbClr val="000000"/>
                          </a:solidFill>
                          <a:effectLst/>
                          <a:latin typeface="Arial" pitchFamily="34" charset="0"/>
                          <a:cs typeface="Arial" pitchFamily="34" charset="0"/>
                        </a:rPr>
                        <a:t>112</a:t>
                      </a:r>
                      <a:endParaRPr lang="en-US" sz="1100" b="1" i="0" u="none" strike="noStrike" dirty="0">
                        <a:solidFill>
                          <a:srgbClr val="000000"/>
                        </a:solidFill>
                        <a:effectLst/>
                        <a:latin typeface="Arial" pitchFamily="34" charset="0"/>
                        <a:cs typeface="Arial"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0A0A0">
                        <a:lumMod val="40000"/>
                        <a:lumOff val="60000"/>
                      </a:srgbClr>
                    </a:solidFill>
                  </a:tcPr>
                </a:tc>
              </a:tr>
            </a:tbl>
          </a:graphicData>
        </a:graphic>
      </p:graphicFrame>
      <p:sp>
        <p:nvSpPr>
          <p:cNvPr id="4" name="TextBox 3"/>
          <p:cNvSpPr txBox="1"/>
          <p:nvPr/>
        </p:nvSpPr>
        <p:spPr>
          <a:xfrm>
            <a:off x="209553" y="3962652"/>
            <a:ext cx="8762996" cy="92333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ysClr val="windowText" lastClr="000000"/>
            </a:solidFill>
          </a:ln>
        </p:spPr>
        <p:txBody>
          <a:bodyPr wrap="square" rtlCol="0">
            <a:spAutoFit/>
          </a:bodyPr>
          <a:lstStyle/>
          <a:p>
            <a:pPr algn="ctr"/>
            <a:r>
              <a:rPr lang="en-US" sz="1350" kern="0" dirty="0" smtClean="0">
                <a:solidFill>
                  <a:schemeClr val="bg1"/>
                </a:solidFill>
                <a:latin typeface="Arial" pitchFamily="34" charset="0"/>
                <a:cs typeface="Arial" pitchFamily="34" charset="0"/>
              </a:rPr>
              <a:t>Analysis: </a:t>
            </a:r>
          </a:p>
          <a:p>
            <a:pPr algn="ctr"/>
            <a:r>
              <a:rPr lang="en-US" sz="1350" kern="0" dirty="0" smtClean="0">
                <a:solidFill>
                  <a:schemeClr val="bg1"/>
                </a:solidFill>
                <a:latin typeface="Arial" pitchFamily="34" charset="0"/>
                <a:cs typeface="Arial" pitchFamily="34" charset="0"/>
              </a:rPr>
              <a:t>The above statistics from three POE’s indicates </a:t>
            </a:r>
            <a:r>
              <a:rPr lang="en-US" sz="1350" kern="0" dirty="0" err="1" smtClean="0">
                <a:solidFill>
                  <a:schemeClr val="bg1"/>
                </a:solidFill>
                <a:latin typeface="Arial" pitchFamily="34" charset="0"/>
                <a:cs typeface="Arial" pitchFamily="34" charset="0"/>
              </a:rPr>
              <a:t>Golela</a:t>
            </a:r>
            <a:r>
              <a:rPr lang="en-US" sz="1350" kern="0" dirty="0" smtClean="0">
                <a:solidFill>
                  <a:schemeClr val="bg1"/>
                </a:solidFill>
                <a:latin typeface="Arial" pitchFamily="34" charset="0"/>
                <a:cs typeface="Arial" pitchFamily="34" charset="0"/>
              </a:rPr>
              <a:t> POE as the busiest port in terms of passengers clearances. All passengers at other POEs were cleared with the violations of Sec 50(1) payments amounting to R28 000.  </a:t>
            </a:r>
          </a:p>
        </p:txBody>
      </p:sp>
      <p:sp>
        <p:nvSpPr>
          <p:cNvPr id="5" name="TextBox 4"/>
          <p:cNvSpPr txBox="1"/>
          <p:nvPr/>
        </p:nvSpPr>
        <p:spPr>
          <a:xfrm>
            <a:off x="4067175" y="6229350"/>
            <a:ext cx="695325" cy="381000"/>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3904943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
            <a:ext cx="8229600" cy="746624"/>
          </a:xfrm>
        </p:spPr>
        <p:txBody>
          <a:bodyPr>
            <a:noAutofit/>
          </a:bodyPr>
          <a:lstStyle/>
          <a:p>
            <a:r>
              <a:rPr lang="en-US" sz="1800" b="1" dirty="0" smtClean="0">
                <a:latin typeface="Arial" panose="020B0604020202020204" pitchFamily="34" charset="0"/>
                <a:cs typeface="Arial" panose="020B0604020202020204" pitchFamily="34" charset="0"/>
              </a:rPr>
              <a:t>KING SHAKA INTERNATIONAL PORTS OF ENTRY (air)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Quarter 1 2017/18</a:t>
            </a:r>
          </a:p>
        </p:txBody>
      </p:sp>
      <p:graphicFrame>
        <p:nvGraphicFramePr>
          <p:cNvPr id="4" name="Table 3"/>
          <p:cNvGraphicFramePr>
            <a:graphicFrameLocks noGrp="1"/>
          </p:cNvGraphicFramePr>
          <p:nvPr>
            <p:extLst>
              <p:ext uri="{D42A27DB-BD31-4B8C-83A1-F6EECF244321}">
                <p14:modId xmlns:p14="http://schemas.microsoft.com/office/powerpoint/2010/main" val="2065893548"/>
              </p:ext>
            </p:extLst>
          </p:nvPr>
        </p:nvGraphicFramePr>
        <p:xfrm>
          <a:off x="190500" y="724716"/>
          <a:ext cx="8819269" cy="4225690"/>
        </p:xfrm>
        <a:graphic>
          <a:graphicData uri="http://schemas.openxmlformats.org/drawingml/2006/table">
            <a:tbl>
              <a:tblPr/>
              <a:tblGrid>
                <a:gridCol w="3171887"/>
                <a:gridCol w="1244550"/>
                <a:gridCol w="1256800"/>
                <a:gridCol w="1573016"/>
                <a:gridCol w="1573016"/>
              </a:tblGrid>
              <a:tr h="263025">
                <a:tc gridSpan="4">
                  <a:txBody>
                    <a:bodyPr/>
                    <a:lstStyle/>
                    <a:p>
                      <a:pPr algn="ctr" fontAlgn="b"/>
                      <a:r>
                        <a:rPr lang="en-US" sz="1800" b="1" i="0" u="none" strike="noStrike" dirty="0" smtClean="0">
                          <a:solidFill>
                            <a:srgbClr val="000000"/>
                          </a:solidFill>
                          <a:effectLst/>
                          <a:latin typeface="Calibri"/>
                        </a:rPr>
                        <a:t>PASSENGER</a:t>
                      </a:r>
                      <a:r>
                        <a:rPr lang="en-US" sz="1800" b="1" i="0" u="none" strike="noStrike" baseline="0" dirty="0" smtClean="0">
                          <a:solidFill>
                            <a:srgbClr val="000000"/>
                          </a:solidFill>
                          <a:effectLst/>
                          <a:latin typeface="Calibri"/>
                        </a:rPr>
                        <a:t> &amp; FLIGHTS  </a:t>
                      </a:r>
                      <a:r>
                        <a:rPr lang="en-US" sz="1800" b="1" i="0" u="none" strike="noStrike" dirty="0" smtClean="0">
                          <a:solidFill>
                            <a:srgbClr val="000000"/>
                          </a:solidFill>
                          <a:effectLst/>
                          <a:latin typeface="Calibri"/>
                        </a:rPr>
                        <a:t>STATISTICS</a:t>
                      </a:r>
                      <a:endParaRPr lang="en-US" sz="1800" b="1" i="0" u="none" strike="noStrike" dirty="0">
                        <a:solidFill>
                          <a:srgbClr val="000000"/>
                        </a:solidFill>
                        <a:effectLst/>
                        <a:latin typeface="Calibri"/>
                      </a:endParaRPr>
                    </a:p>
                  </a:txBody>
                  <a:tcPr marL="8843" marR="8843" marT="8843"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800" b="1" i="0" u="none" strike="noStrike" dirty="0">
                        <a:solidFill>
                          <a:srgbClr val="000000"/>
                        </a:solidFill>
                        <a:effectLst/>
                        <a:latin typeface="Calibri"/>
                      </a:endParaRPr>
                    </a:p>
                  </a:txBody>
                  <a:tcPr marL="8843" marR="8843" marT="8843" marB="0" anchor="b">
                    <a:lnL>
                      <a:noFill/>
                    </a:lnL>
                    <a:lnR>
                      <a:noFill/>
                    </a:lnR>
                    <a:lnT>
                      <a:noFill/>
                    </a:lnT>
                    <a:lnB w="6350" cap="flat" cmpd="sng" algn="ctr">
                      <a:solidFill>
                        <a:srgbClr val="000000"/>
                      </a:solidFill>
                      <a:prstDash val="solid"/>
                      <a:round/>
                      <a:headEnd type="none" w="med" len="med"/>
                      <a:tailEnd type="none" w="med" len="med"/>
                    </a:lnB>
                    <a:solidFill>
                      <a:srgbClr val="FFC000"/>
                    </a:solidFill>
                  </a:tcPr>
                </a:tc>
              </a:tr>
              <a:tr h="185697">
                <a:tc>
                  <a:txBody>
                    <a:bodyPr/>
                    <a:lstStyle/>
                    <a:p>
                      <a:pPr algn="l" fontAlgn="ctr"/>
                      <a:r>
                        <a:rPr lang="en-US" sz="1800" b="1" i="0" u="none" strike="noStrike">
                          <a:solidFill>
                            <a:srgbClr val="000000"/>
                          </a:solidFill>
                          <a:effectLst/>
                          <a:latin typeface="Arial"/>
                        </a:rPr>
                        <a:t> </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dirty="0">
                          <a:solidFill>
                            <a:srgbClr val="000000"/>
                          </a:solidFill>
                          <a:effectLst/>
                          <a:latin typeface="Arial"/>
                        </a:rPr>
                        <a:t>1-Apr-17</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dirty="0">
                          <a:solidFill>
                            <a:srgbClr val="000000"/>
                          </a:solidFill>
                          <a:effectLst/>
                          <a:latin typeface="Arial"/>
                        </a:rPr>
                        <a:t>May-17</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dirty="0">
                          <a:solidFill>
                            <a:srgbClr val="000000"/>
                          </a:solidFill>
                          <a:effectLst/>
                          <a:latin typeface="Arial"/>
                        </a:rPr>
                        <a:t>Jun-17</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ctr"/>
                      <a:r>
                        <a:rPr lang="en-US" sz="1800" b="1" i="0" u="none" strike="noStrike" dirty="0" smtClean="0">
                          <a:solidFill>
                            <a:srgbClr val="000000"/>
                          </a:solidFill>
                          <a:effectLst/>
                          <a:latin typeface="Arial"/>
                        </a:rPr>
                        <a:t>Total</a:t>
                      </a:r>
                      <a:endParaRPr lang="en-US" sz="1800" b="1" i="0" u="none" strike="noStrike" dirty="0">
                        <a:solidFill>
                          <a:srgbClr val="000000"/>
                        </a:solidFill>
                        <a:effectLst/>
                        <a:latin typeface="Arial"/>
                      </a:endParaRP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274123">
                <a:tc>
                  <a:txBody>
                    <a:bodyPr/>
                    <a:lstStyle/>
                    <a:p>
                      <a:pPr algn="l" fontAlgn="b"/>
                      <a:r>
                        <a:rPr lang="en-US" sz="1800" b="0" i="0" u="none" strike="noStrike">
                          <a:solidFill>
                            <a:srgbClr val="000000"/>
                          </a:solidFill>
                          <a:effectLst/>
                          <a:latin typeface="Arial"/>
                        </a:rPr>
                        <a:t>Arrivals - Citizens (Passenger)</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11470</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9054</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7876</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28400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4123">
                <a:tc>
                  <a:txBody>
                    <a:bodyPr/>
                    <a:lstStyle/>
                    <a:p>
                      <a:pPr algn="l" fontAlgn="b"/>
                      <a:r>
                        <a:rPr lang="en-US" sz="1800" b="0" i="0" u="none" strike="noStrike">
                          <a:solidFill>
                            <a:srgbClr val="000000"/>
                          </a:solidFill>
                          <a:effectLst/>
                          <a:latin typeface="Arial"/>
                        </a:rPr>
                        <a:t>Arrivals- Foreigners (Passenger)</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6959</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5721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5341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18021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61017">
                <a:tc>
                  <a:txBody>
                    <a:bodyPr/>
                    <a:lstStyle/>
                    <a:p>
                      <a:pPr algn="l" fontAlgn="b"/>
                      <a:r>
                        <a:rPr lang="en-US" sz="1800" b="0" i="0" u="none" strike="noStrike">
                          <a:solidFill>
                            <a:srgbClr val="000000"/>
                          </a:solidFill>
                          <a:effectLst/>
                          <a:latin typeface="Arial"/>
                        </a:rPr>
                        <a:t>Departure -Citizens (Passenger)</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a:rPr>
                        <a:t>11511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8875</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a:rPr>
                        <a:t>9898</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a:rPr>
                        <a:t>30284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23">
                <a:tc>
                  <a:txBody>
                    <a:bodyPr/>
                    <a:lstStyle/>
                    <a:p>
                      <a:pPr algn="l" fontAlgn="b"/>
                      <a:r>
                        <a:rPr lang="en-US" sz="1800" b="0" i="0" u="none" strike="noStrike">
                          <a:solidFill>
                            <a:srgbClr val="000000"/>
                          </a:solidFill>
                          <a:effectLst/>
                          <a:latin typeface="Arial"/>
                        </a:rPr>
                        <a:t>Departure- Foreigners (Passenger)</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a:rPr>
                        <a:t>7916</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6711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a:rPr>
                        <a:t>5354</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a:rPr>
                        <a:t>19981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23">
                <a:tc>
                  <a:txBody>
                    <a:bodyPr/>
                    <a:lstStyle/>
                    <a:p>
                      <a:pPr algn="l" fontAlgn="b"/>
                      <a:r>
                        <a:rPr lang="en-US" sz="1800" b="0" i="0" u="none" strike="noStrike" dirty="0" smtClean="0">
                          <a:solidFill>
                            <a:srgbClr val="000000"/>
                          </a:solidFill>
                          <a:effectLst/>
                          <a:latin typeface="Arial"/>
                        </a:rPr>
                        <a:t>Inadmissible </a:t>
                      </a:r>
                      <a:r>
                        <a:rPr lang="en-US" sz="1800" b="0" i="0" u="none" strike="noStrike" dirty="0">
                          <a:solidFill>
                            <a:srgbClr val="000000"/>
                          </a:solidFill>
                          <a:effectLst/>
                          <a:latin typeface="Arial"/>
                        </a:rPr>
                        <a:t>passengers</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a:rPr>
                        <a:t>9</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9</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a:rPr>
                        <a:t>5</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23">
                <a:tc>
                  <a:txBody>
                    <a:bodyPr/>
                    <a:lstStyle/>
                    <a:p>
                      <a:pPr algn="l" fontAlgn="b"/>
                      <a:r>
                        <a:rPr lang="en-US" sz="1800" b="0" i="0" u="none" strike="noStrike">
                          <a:solidFill>
                            <a:srgbClr val="000000"/>
                          </a:solidFill>
                          <a:effectLst/>
                          <a:latin typeface="Arial"/>
                        </a:rPr>
                        <a:t>Flights in -Non Scheduled</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a:rPr>
                        <a:t>12</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31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a:rPr>
                        <a:t>18</a:t>
                      </a:r>
                    </a:p>
                  </a:txBody>
                  <a:tcPr marL="8843" marR="8843" marT="88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123">
                <a:tc>
                  <a:txBody>
                    <a:bodyPr/>
                    <a:lstStyle/>
                    <a:p>
                      <a:pPr algn="l" fontAlgn="b"/>
                      <a:r>
                        <a:rPr lang="en-US" sz="1800" b="0" i="0" u="none" strike="noStrike">
                          <a:solidFill>
                            <a:srgbClr val="000000"/>
                          </a:solidFill>
                          <a:effectLst/>
                          <a:latin typeface="Arial"/>
                        </a:rPr>
                        <a:t>Flights in - Scheduled</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151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154</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137</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442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4123">
                <a:tc>
                  <a:txBody>
                    <a:bodyPr/>
                    <a:lstStyle/>
                    <a:p>
                      <a:pPr algn="l" fontAlgn="b"/>
                      <a:r>
                        <a:rPr lang="en-US" sz="1800" b="0" i="0" u="none" strike="noStrike">
                          <a:solidFill>
                            <a:srgbClr val="000000"/>
                          </a:solidFill>
                          <a:effectLst/>
                          <a:latin typeface="Arial"/>
                        </a:rPr>
                        <a:t>Flights out- non Scheduled</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17</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31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21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4123">
                <a:tc>
                  <a:txBody>
                    <a:bodyPr/>
                    <a:lstStyle/>
                    <a:p>
                      <a:pPr algn="l" fontAlgn="b"/>
                      <a:r>
                        <a:rPr lang="en-US" sz="1800" b="0" i="0" u="none" strike="noStrike">
                          <a:solidFill>
                            <a:srgbClr val="000000"/>
                          </a:solidFill>
                          <a:effectLst/>
                          <a:latin typeface="Arial"/>
                        </a:rPr>
                        <a:t>Flights Out - Scheduled</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146</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151</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135</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4123">
                <a:tc>
                  <a:txBody>
                    <a:bodyPr/>
                    <a:lstStyle/>
                    <a:p>
                      <a:pPr algn="l" fontAlgn="b"/>
                      <a:r>
                        <a:rPr lang="en-US" sz="1800" b="0" i="0" u="none" strike="noStrike">
                          <a:solidFill>
                            <a:srgbClr val="000000"/>
                          </a:solidFill>
                          <a:effectLst/>
                          <a:latin typeface="Arial"/>
                        </a:rPr>
                        <a:t>Declared undesirable</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54</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a:solidFill>
                            <a:srgbClr val="000000"/>
                          </a:solidFill>
                          <a:effectLst/>
                          <a:latin typeface="Arial"/>
                        </a:rPr>
                        <a:t>52</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47</a:t>
                      </a:r>
                    </a:p>
                  </a:txBody>
                  <a:tcPr marL="8843" marR="8843" marT="88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800" b="0" i="0" u="none" strike="noStrike" dirty="0">
                          <a:solidFill>
                            <a:srgbClr val="000000"/>
                          </a:solidFill>
                          <a:effectLst/>
                          <a:latin typeface="Arial"/>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285311" y="5086602"/>
            <a:ext cx="8762996" cy="715581"/>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ysClr val="windowText" lastClr="000000"/>
            </a:solidFill>
          </a:ln>
        </p:spPr>
        <p:txBody>
          <a:bodyPr wrap="square" rtlCol="0">
            <a:spAutoFit/>
          </a:bodyPr>
          <a:lstStyle/>
          <a:p>
            <a:pPr algn="ctr"/>
            <a:r>
              <a:rPr lang="en-US" sz="1350" kern="0" dirty="0" smtClean="0">
                <a:solidFill>
                  <a:schemeClr val="bg1"/>
                </a:solidFill>
                <a:latin typeface="Arial" pitchFamily="34" charset="0"/>
                <a:cs typeface="Arial" pitchFamily="34" charset="0"/>
              </a:rPr>
              <a:t>Analysis: </a:t>
            </a:r>
          </a:p>
          <a:p>
            <a:pPr algn="ctr"/>
            <a:r>
              <a:rPr lang="en-US" sz="1350" kern="0" dirty="0" smtClean="0">
                <a:solidFill>
                  <a:schemeClr val="bg1"/>
                </a:solidFill>
                <a:latin typeface="Arial" pitchFamily="34" charset="0"/>
                <a:cs typeface="Arial" pitchFamily="34" charset="0"/>
              </a:rPr>
              <a:t>The above statistics from King Shaka International Airport indicate an increase in passengers during April 2017 due to school holidays. All passengers were cleared.</a:t>
            </a:r>
          </a:p>
        </p:txBody>
      </p:sp>
      <p:sp>
        <p:nvSpPr>
          <p:cNvPr id="3" name="TextBox 2"/>
          <p:cNvSpPr txBox="1"/>
          <p:nvPr/>
        </p:nvSpPr>
        <p:spPr>
          <a:xfrm>
            <a:off x="4133850" y="6162675"/>
            <a:ext cx="532959"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2149391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
            <a:ext cx="8229600" cy="746624"/>
          </a:xfrm>
        </p:spPr>
        <p:txBody>
          <a:bodyPr>
            <a:noAutofit/>
          </a:bodyPr>
          <a:lstStyle/>
          <a:p>
            <a:r>
              <a:rPr lang="en-US" sz="1800" b="1" dirty="0" smtClean="0">
                <a:latin typeface="Arial" panose="020B0604020202020204" pitchFamily="34" charset="0"/>
                <a:cs typeface="Arial" panose="020B0604020202020204" pitchFamily="34" charset="0"/>
              </a:rPr>
              <a:t>DURBAN HABOUR PORTS OF ENTRY (SEA) </a:t>
            </a:r>
            <a:br>
              <a:rPr lang="en-US" sz="1800" b="1" dirty="0" smtClean="0">
                <a:latin typeface="Arial" panose="020B0604020202020204" pitchFamily="34" charset="0"/>
                <a:cs typeface="Arial" panose="020B0604020202020204" pitchFamily="34" charset="0"/>
              </a:rPr>
            </a:br>
            <a:r>
              <a:rPr lang="en-US" sz="1800" b="1" dirty="0" smtClean="0">
                <a:latin typeface="Arial" panose="020B0604020202020204" pitchFamily="34" charset="0"/>
                <a:cs typeface="Arial" panose="020B0604020202020204" pitchFamily="34" charset="0"/>
              </a:rPr>
              <a:t>Quarter 1 2017/18</a:t>
            </a:r>
          </a:p>
        </p:txBody>
      </p:sp>
      <p:graphicFrame>
        <p:nvGraphicFramePr>
          <p:cNvPr id="6" name="Table 5"/>
          <p:cNvGraphicFramePr>
            <a:graphicFrameLocks noGrp="1"/>
          </p:cNvGraphicFramePr>
          <p:nvPr>
            <p:extLst>
              <p:ext uri="{D42A27DB-BD31-4B8C-83A1-F6EECF244321}">
                <p14:modId xmlns:p14="http://schemas.microsoft.com/office/powerpoint/2010/main" val="4049884236"/>
              </p:ext>
            </p:extLst>
          </p:nvPr>
        </p:nvGraphicFramePr>
        <p:xfrm>
          <a:off x="284204" y="746625"/>
          <a:ext cx="8729499" cy="5074920"/>
        </p:xfrm>
        <a:graphic>
          <a:graphicData uri="http://schemas.openxmlformats.org/drawingml/2006/table">
            <a:tbl>
              <a:tblPr firstRow="1" bandRow="1">
                <a:tableStyleId>{5C22544A-7EE6-4342-B048-85BDC9FD1C3A}</a:tableStyleId>
              </a:tblPr>
              <a:tblGrid>
                <a:gridCol w="1359245"/>
                <a:gridCol w="1533600"/>
                <a:gridCol w="1431163"/>
                <a:gridCol w="1468497"/>
                <a:gridCol w="1468497"/>
                <a:gridCol w="1468497"/>
              </a:tblGrid>
              <a:tr h="370840">
                <a:tc gridSpan="6">
                  <a:txBody>
                    <a:bodyPr/>
                    <a:lstStyle/>
                    <a:p>
                      <a:pPr algn="ctr"/>
                      <a:r>
                        <a:rPr lang="en-US" sz="1600" dirty="0" smtClean="0">
                          <a:solidFill>
                            <a:schemeClr val="tx1"/>
                          </a:solidFill>
                          <a:latin typeface="Arial" pitchFamily="34" charset="0"/>
                          <a:cs typeface="Arial" pitchFamily="34" charset="0"/>
                        </a:rPr>
                        <a:t>VESSELS MOVEMENTS</a:t>
                      </a:r>
                      <a:endParaRPr lang="en-US" sz="1600" dirty="0">
                        <a:solidFill>
                          <a:schemeClr val="tx1"/>
                        </a:solidFill>
                        <a:latin typeface="Arial" pitchFamily="34" charset="0"/>
                        <a:cs typeface="Arial" pitchFamily="34" charset="0"/>
                      </a:endParaRPr>
                    </a:p>
                  </a:txBody>
                  <a:tcPr>
                    <a:solidFill>
                      <a:srgbClr val="FFC000"/>
                    </a:solidFill>
                  </a:tcPr>
                </a:tc>
                <a:tc hMerge="1">
                  <a:txBody>
                    <a:bodyPr/>
                    <a:lstStyle/>
                    <a:p>
                      <a:endParaRPr lang="en-US"/>
                    </a:p>
                  </a:txBody>
                  <a:tcPr/>
                </a:tc>
                <a:tc hMerge="1">
                  <a:txBody>
                    <a:bodyPr/>
                    <a:lstStyle/>
                    <a:p>
                      <a:pPr algn="ctr"/>
                      <a:endParaRPr lang="en-US" sz="1600"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dirty="0">
                        <a:solidFill>
                          <a:schemeClr val="tx1"/>
                        </a:solidFill>
                        <a:latin typeface="Arial" pitchFamily="34" charset="0"/>
                        <a:cs typeface="Arial" pitchFamily="34" charset="0"/>
                      </a:endParaRPr>
                    </a:p>
                  </a:txBody>
                  <a:tcPr>
                    <a:solidFill>
                      <a:schemeClr val="accent1">
                        <a:lumMod val="75000"/>
                      </a:schemeClr>
                    </a:solidFill>
                  </a:tcPr>
                </a:tc>
              </a:tr>
              <a:tr h="370840">
                <a:tc>
                  <a:txBody>
                    <a:bodyPr/>
                    <a:lstStyle/>
                    <a:p>
                      <a:pPr algn="ctr"/>
                      <a:r>
                        <a:rPr lang="en-US" sz="1600" b="1" dirty="0" smtClean="0">
                          <a:latin typeface="Arial" pitchFamily="34" charset="0"/>
                          <a:cs typeface="Arial" pitchFamily="34" charset="0"/>
                        </a:rPr>
                        <a:t>APRIL</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APRIL</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MAY</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MAY</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JUNE</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JUNE</a:t>
                      </a:r>
                      <a:endParaRPr lang="en-US" sz="1600" b="1" dirty="0">
                        <a:latin typeface="Arial" pitchFamily="34" charset="0"/>
                        <a:cs typeface="Arial" pitchFamily="34" charset="0"/>
                      </a:endParaRPr>
                    </a:p>
                  </a:txBody>
                  <a:tcPr>
                    <a:solidFill>
                      <a:schemeClr val="accent1">
                        <a:lumMod val="40000"/>
                        <a:lumOff val="60000"/>
                      </a:schemeClr>
                    </a:solidFill>
                  </a:tcPr>
                </a:tc>
              </a:tr>
              <a:tr h="370840">
                <a:tc>
                  <a:txBody>
                    <a:bodyPr/>
                    <a:lstStyle/>
                    <a:p>
                      <a:pPr algn="ctr"/>
                      <a:r>
                        <a:rPr lang="en-US" sz="1600" b="1" dirty="0" smtClean="0">
                          <a:latin typeface="Arial" pitchFamily="34" charset="0"/>
                          <a:cs typeface="Arial" pitchFamily="34" charset="0"/>
                        </a:rPr>
                        <a:t>VESSELS IN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VESSELS OUT</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VESSELS IN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VESSELS OUT</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VESSELS IN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VESSELS OUT</a:t>
                      </a:r>
                      <a:endParaRPr lang="en-US" sz="1600" b="1" dirty="0">
                        <a:latin typeface="Arial" pitchFamily="34" charset="0"/>
                        <a:cs typeface="Arial" pitchFamily="34" charset="0"/>
                      </a:endParaRPr>
                    </a:p>
                  </a:txBody>
                  <a:tcPr>
                    <a:solidFill>
                      <a:schemeClr val="accent1">
                        <a:lumMod val="40000"/>
                        <a:lumOff val="60000"/>
                      </a:schemeClr>
                    </a:solidFill>
                  </a:tcPr>
                </a:tc>
              </a:tr>
              <a:tr h="370840">
                <a:tc>
                  <a:txBody>
                    <a:bodyPr/>
                    <a:lstStyle/>
                    <a:p>
                      <a:pPr algn="ctr"/>
                      <a:r>
                        <a:rPr lang="en-US" sz="1600" dirty="0" smtClean="0">
                          <a:latin typeface="Arial" pitchFamily="34" charset="0"/>
                          <a:cs typeface="Arial" pitchFamily="34" charset="0"/>
                        </a:rPr>
                        <a:t>251</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259</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266</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266</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252</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242</a:t>
                      </a:r>
                      <a:endParaRPr lang="en-US" sz="1600" dirty="0">
                        <a:latin typeface="Arial" pitchFamily="34" charset="0"/>
                        <a:cs typeface="Arial" pitchFamily="34" charset="0"/>
                      </a:endParaRPr>
                    </a:p>
                  </a:txBody>
                  <a:tcPr>
                    <a:solidFill>
                      <a:srgbClr val="D2DFEE"/>
                    </a:solidFill>
                  </a:tcPr>
                </a:tc>
              </a:tr>
              <a:tr h="370840">
                <a:tc gridSpan="6">
                  <a:txBody>
                    <a:bodyPr/>
                    <a:lstStyle/>
                    <a:p>
                      <a:pPr algn="ctr"/>
                      <a:r>
                        <a:rPr lang="en-US" sz="1600" b="1" dirty="0" smtClean="0">
                          <a:solidFill>
                            <a:schemeClr val="tx1"/>
                          </a:solidFill>
                          <a:latin typeface="Arial" pitchFamily="34" charset="0"/>
                          <a:cs typeface="Arial" pitchFamily="34" charset="0"/>
                        </a:rPr>
                        <a:t>OFF PORT LIMIT</a:t>
                      </a:r>
                      <a:endParaRPr lang="en-US" sz="1600" b="1" dirty="0">
                        <a:solidFill>
                          <a:schemeClr val="tx1"/>
                        </a:solidFill>
                        <a:latin typeface="Arial" pitchFamily="34" charset="0"/>
                        <a:cs typeface="Arial" pitchFamily="34" charset="0"/>
                      </a:endParaRPr>
                    </a:p>
                  </a:txBody>
                  <a:tcPr>
                    <a:solidFill>
                      <a:srgbClr val="FFC000"/>
                    </a:solidFill>
                  </a:tcPr>
                </a:tc>
                <a:tc hMerge="1">
                  <a:txBody>
                    <a:bodyPr/>
                    <a:lstStyle/>
                    <a:p>
                      <a:endParaRPr lang="en-US"/>
                    </a:p>
                  </a:txBody>
                  <a:tcPr/>
                </a:tc>
                <a:tc hMerge="1">
                  <a:txBody>
                    <a:bodyPr/>
                    <a:lstStyle/>
                    <a:p>
                      <a:pPr algn="ctr"/>
                      <a:endParaRPr lang="en-US" sz="1600" b="1"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solidFill>
                          <a:schemeClr val="tx1"/>
                        </a:solidFill>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solidFill>
                          <a:schemeClr val="tx1"/>
                        </a:solidFill>
                        <a:latin typeface="Arial" pitchFamily="34" charset="0"/>
                        <a:cs typeface="Arial" pitchFamily="34" charset="0"/>
                      </a:endParaRPr>
                    </a:p>
                  </a:txBody>
                  <a:tcPr>
                    <a:solidFill>
                      <a:schemeClr val="accent1">
                        <a:lumMod val="75000"/>
                      </a:schemeClr>
                    </a:solidFill>
                  </a:tcPr>
                </a:tc>
              </a:tr>
              <a:tr h="370840">
                <a:tc>
                  <a:txBody>
                    <a:bodyPr/>
                    <a:lstStyle/>
                    <a:p>
                      <a:pPr algn="ctr"/>
                      <a:r>
                        <a:rPr lang="en-US" sz="1600" b="1" dirty="0" smtClean="0">
                          <a:latin typeface="Arial" pitchFamily="34" charset="0"/>
                          <a:cs typeface="Arial" pitchFamily="34" charset="0"/>
                        </a:rPr>
                        <a:t>OPL REQUEST</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RETURN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REQUEST</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RETURN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REQUEST</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RETURN</a:t>
                      </a:r>
                      <a:endParaRPr lang="en-US" sz="1600" b="1" dirty="0">
                        <a:latin typeface="Arial" pitchFamily="34" charset="0"/>
                        <a:cs typeface="Arial" pitchFamily="34" charset="0"/>
                      </a:endParaRPr>
                    </a:p>
                  </a:txBody>
                  <a:tcPr>
                    <a:solidFill>
                      <a:schemeClr val="accent1">
                        <a:lumMod val="40000"/>
                        <a:lumOff val="60000"/>
                      </a:schemeClr>
                    </a:solidFill>
                  </a:tcPr>
                </a:tc>
              </a:tr>
              <a:tr h="370840">
                <a:tc>
                  <a:txBody>
                    <a:bodyPr/>
                    <a:lstStyle/>
                    <a:p>
                      <a:pPr algn="ctr"/>
                      <a:r>
                        <a:rPr lang="en-US" sz="1600" dirty="0" smtClean="0">
                          <a:latin typeface="Arial" pitchFamily="34" charset="0"/>
                          <a:cs typeface="Arial" pitchFamily="34" charset="0"/>
                        </a:rPr>
                        <a:t>159</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113</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130</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104</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134</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76</a:t>
                      </a:r>
                      <a:endParaRPr lang="en-US" sz="1600" dirty="0">
                        <a:latin typeface="Arial" pitchFamily="34" charset="0"/>
                        <a:cs typeface="Arial" pitchFamily="34" charset="0"/>
                      </a:endParaRPr>
                    </a:p>
                  </a:txBody>
                  <a:tcPr>
                    <a:solidFill>
                      <a:srgbClr val="D2DFEE"/>
                    </a:solidFill>
                  </a:tcPr>
                </a:tc>
              </a:tr>
              <a:tr h="370840">
                <a:tc>
                  <a:txBody>
                    <a:bodyPr/>
                    <a:lstStyle/>
                    <a:p>
                      <a:pPr algn="ctr"/>
                      <a:r>
                        <a:rPr lang="en-US" sz="1600" b="1" dirty="0" smtClean="0">
                          <a:latin typeface="Arial" pitchFamily="34" charset="0"/>
                          <a:cs typeface="Arial" pitchFamily="34" charset="0"/>
                        </a:rPr>
                        <a:t>OPL SIGN ON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SIGN OFF</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SIGN ON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SIGN OFF</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SIGN ON</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OPL SIGN OFF</a:t>
                      </a:r>
                      <a:endParaRPr lang="en-US" sz="1600" b="1" dirty="0">
                        <a:latin typeface="Arial" pitchFamily="34" charset="0"/>
                        <a:cs typeface="Arial" pitchFamily="34" charset="0"/>
                      </a:endParaRPr>
                    </a:p>
                  </a:txBody>
                  <a:tcPr>
                    <a:solidFill>
                      <a:schemeClr val="accent1">
                        <a:lumMod val="40000"/>
                        <a:lumOff val="60000"/>
                      </a:schemeClr>
                    </a:solidFill>
                  </a:tcPr>
                </a:tc>
              </a:tr>
              <a:tr h="370840">
                <a:tc>
                  <a:txBody>
                    <a:bodyPr/>
                    <a:lstStyle/>
                    <a:p>
                      <a:pPr algn="ctr"/>
                      <a:r>
                        <a:rPr lang="en-US" sz="1600" dirty="0" smtClean="0">
                          <a:latin typeface="Arial" pitchFamily="34" charset="0"/>
                          <a:cs typeface="Arial" pitchFamily="34" charset="0"/>
                        </a:rPr>
                        <a:t>177</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182</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142</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114</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191</a:t>
                      </a:r>
                      <a:endParaRPr lang="en-US" sz="1600" dirty="0">
                        <a:latin typeface="Arial" pitchFamily="34" charset="0"/>
                        <a:cs typeface="Arial" pitchFamily="34" charset="0"/>
                      </a:endParaRPr>
                    </a:p>
                  </a:txBody>
                  <a:tcPr>
                    <a:solidFill>
                      <a:srgbClr val="D2DFEE"/>
                    </a:solidFill>
                  </a:tcPr>
                </a:tc>
                <a:tc>
                  <a:txBody>
                    <a:bodyPr/>
                    <a:lstStyle/>
                    <a:p>
                      <a:pPr algn="ctr"/>
                      <a:r>
                        <a:rPr lang="en-US" sz="1600" dirty="0" smtClean="0">
                          <a:latin typeface="Arial" pitchFamily="34" charset="0"/>
                          <a:cs typeface="Arial" pitchFamily="34" charset="0"/>
                        </a:rPr>
                        <a:t>171</a:t>
                      </a:r>
                      <a:endParaRPr lang="en-US" sz="1600" dirty="0">
                        <a:latin typeface="Arial" pitchFamily="34" charset="0"/>
                        <a:cs typeface="Arial" pitchFamily="34" charset="0"/>
                      </a:endParaRPr>
                    </a:p>
                  </a:txBody>
                  <a:tcPr>
                    <a:solidFill>
                      <a:srgbClr val="D2DFEE"/>
                    </a:solidFill>
                  </a:tcPr>
                </a:tc>
              </a:tr>
              <a:tr h="370840">
                <a:tc gridSpan="6">
                  <a:txBody>
                    <a:bodyPr/>
                    <a:lstStyle/>
                    <a:p>
                      <a:pPr algn="ctr"/>
                      <a:r>
                        <a:rPr lang="en-US" sz="1600" b="1" dirty="0" smtClean="0">
                          <a:latin typeface="Arial" pitchFamily="34" charset="0"/>
                          <a:cs typeface="Arial" pitchFamily="34" charset="0"/>
                        </a:rPr>
                        <a:t>ELECTRONIC MOVEMENT CONTROL</a:t>
                      </a:r>
                      <a:r>
                        <a:rPr lang="en-US" sz="1600" b="1" baseline="0" dirty="0" smtClean="0">
                          <a:latin typeface="Arial" pitchFamily="34" charset="0"/>
                          <a:cs typeface="Arial" pitchFamily="34" charset="0"/>
                        </a:rPr>
                        <a:t> </a:t>
                      </a:r>
                      <a:r>
                        <a:rPr lang="en-US" sz="1600" b="1" dirty="0" smtClean="0">
                          <a:latin typeface="Arial" pitchFamily="34" charset="0"/>
                          <a:cs typeface="Arial" pitchFamily="34" charset="0"/>
                        </a:rPr>
                        <a:t>SYSTEM</a:t>
                      </a:r>
                      <a:endParaRPr lang="en-US" sz="1600" b="1" dirty="0">
                        <a:latin typeface="Arial" pitchFamily="34" charset="0"/>
                        <a:cs typeface="Arial" pitchFamily="34" charset="0"/>
                      </a:endParaRPr>
                    </a:p>
                  </a:txBody>
                  <a:tcPr>
                    <a:solidFill>
                      <a:srgbClr val="FFC000"/>
                    </a:solidFill>
                  </a:tcPr>
                </a:tc>
                <a:tc hMerge="1">
                  <a:txBody>
                    <a:bodyPr/>
                    <a:lstStyle/>
                    <a:p>
                      <a:endParaRPr lang="en-US"/>
                    </a:p>
                  </a:txBody>
                  <a:tcPr/>
                </a:tc>
                <a:tc hMerge="1">
                  <a:txBody>
                    <a:bodyPr/>
                    <a:lstStyle/>
                    <a:p>
                      <a:pPr algn="ctr"/>
                      <a:endParaRPr lang="en-US" sz="1600" b="1" dirty="0">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latin typeface="Arial" pitchFamily="34" charset="0"/>
                        <a:cs typeface="Arial" pitchFamily="34" charset="0"/>
                      </a:endParaRPr>
                    </a:p>
                  </a:txBody>
                  <a:tcPr>
                    <a:solidFill>
                      <a:schemeClr val="accent1">
                        <a:lumMod val="75000"/>
                      </a:schemeClr>
                    </a:solidFill>
                  </a:tcPr>
                </a:tc>
                <a:tc hMerge="1">
                  <a:txBody>
                    <a:bodyPr/>
                    <a:lstStyle/>
                    <a:p>
                      <a:pPr algn="ctr"/>
                      <a:endParaRPr lang="en-US" sz="1600" b="1" dirty="0">
                        <a:latin typeface="Arial" pitchFamily="34" charset="0"/>
                        <a:cs typeface="Arial" pitchFamily="34" charset="0"/>
                      </a:endParaRPr>
                    </a:p>
                  </a:txBody>
                  <a:tcPr>
                    <a:solidFill>
                      <a:schemeClr val="accent1">
                        <a:lumMod val="75000"/>
                      </a:schemeClr>
                    </a:solidFill>
                  </a:tcPr>
                </a:tc>
              </a:tr>
              <a:tr h="370840">
                <a:tc>
                  <a:txBody>
                    <a:bodyPr/>
                    <a:lstStyle/>
                    <a:p>
                      <a:pPr algn="ctr"/>
                      <a:r>
                        <a:rPr lang="en-US" sz="1600" b="1" dirty="0" smtClean="0">
                          <a:latin typeface="Arial" pitchFamily="34" charset="0"/>
                          <a:cs typeface="Arial" pitchFamily="34" charset="0"/>
                        </a:rPr>
                        <a:t>ARRIVAL</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DEPARTURE</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ARRIVAL</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DEPARTURE</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ARRIVAL</a:t>
                      </a:r>
                      <a:endParaRPr lang="en-US" sz="1600" b="1" dirty="0">
                        <a:latin typeface="Arial" pitchFamily="34" charset="0"/>
                        <a:cs typeface="Arial" pitchFamily="34" charset="0"/>
                      </a:endParaRPr>
                    </a:p>
                  </a:txBody>
                  <a:tcPr>
                    <a:solidFill>
                      <a:schemeClr val="accent1">
                        <a:lumMod val="40000"/>
                        <a:lumOff val="60000"/>
                      </a:schemeClr>
                    </a:solidFill>
                  </a:tcPr>
                </a:tc>
                <a:tc>
                  <a:txBody>
                    <a:bodyPr/>
                    <a:lstStyle/>
                    <a:p>
                      <a:pPr algn="ctr"/>
                      <a:r>
                        <a:rPr lang="en-US" sz="1600" b="1" dirty="0" smtClean="0">
                          <a:latin typeface="Arial" pitchFamily="34" charset="0"/>
                          <a:cs typeface="Arial" pitchFamily="34" charset="0"/>
                        </a:rPr>
                        <a:t>DEPARTURE</a:t>
                      </a:r>
                      <a:endParaRPr lang="en-US" sz="1600" b="1" dirty="0">
                        <a:latin typeface="Arial" pitchFamily="34" charset="0"/>
                        <a:cs typeface="Arial" pitchFamily="34" charset="0"/>
                      </a:endParaRPr>
                    </a:p>
                  </a:txBody>
                  <a:tcPr>
                    <a:solidFill>
                      <a:schemeClr val="accent1">
                        <a:lumMod val="40000"/>
                        <a:lumOff val="60000"/>
                      </a:schemeClr>
                    </a:solidFill>
                  </a:tcPr>
                </a:tc>
              </a:tr>
              <a:tr h="370840">
                <a:tc>
                  <a:txBody>
                    <a:bodyPr/>
                    <a:lstStyle/>
                    <a:p>
                      <a:pPr algn="ctr"/>
                      <a:r>
                        <a:rPr lang="en-US" dirty="0" smtClean="0"/>
                        <a:t>587</a:t>
                      </a:r>
                      <a:endParaRPr lang="en-US" dirty="0"/>
                    </a:p>
                  </a:txBody>
                  <a:tcPr>
                    <a:solidFill>
                      <a:srgbClr val="D2DFEE"/>
                    </a:solidFill>
                  </a:tcPr>
                </a:tc>
                <a:tc>
                  <a:txBody>
                    <a:bodyPr/>
                    <a:lstStyle/>
                    <a:p>
                      <a:pPr algn="ctr"/>
                      <a:r>
                        <a:rPr lang="en-US" dirty="0" smtClean="0"/>
                        <a:t>480</a:t>
                      </a:r>
                      <a:endParaRPr lang="en-US" dirty="0"/>
                    </a:p>
                  </a:txBody>
                  <a:tcPr>
                    <a:solidFill>
                      <a:srgbClr val="D2DFEE"/>
                    </a:solidFill>
                  </a:tcPr>
                </a:tc>
                <a:tc>
                  <a:txBody>
                    <a:bodyPr/>
                    <a:lstStyle/>
                    <a:p>
                      <a:pPr algn="ctr"/>
                      <a:r>
                        <a:rPr lang="en-US" dirty="0" smtClean="0"/>
                        <a:t>459</a:t>
                      </a:r>
                      <a:endParaRPr lang="en-US" dirty="0"/>
                    </a:p>
                  </a:txBody>
                  <a:tcPr>
                    <a:solidFill>
                      <a:srgbClr val="D2DFEE"/>
                    </a:solidFill>
                  </a:tcPr>
                </a:tc>
                <a:tc>
                  <a:txBody>
                    <a:bodyPr/>
                    <a:lstStyle/>
                    <a:p>
                      <a:pPr algn="ctr"/>
                      <a:r>
                        <a:rPr lang="en-US" dirty="0" smtClean="0"/>
                        <a:t>488</a:t>
                      </a:r>
                      <a:endParaRPr lang="en-US" dirty="0"/>
                    </a:p>
                  </a:txBody>
                  <a:tcPr>
                    <a:solidFill>
                      <a:srgbClr val="D2DFEE"/>
                    </a:solidFill>
                  </a:tcPr>
                </a:tc>
                <a:tc>
                  <a:txBody>
                    <a:bodyPr/>
                    <a:lstStyle/>
                    <a:p>
                      <a:pPr algn="ctr"/>
                      <a:r>
                        <a:rPr lang="en-US" dirty="0" smtClean="0"/>
                        <a:t>479</a:t>
                      </a:r>
                      <a:endParaRPr lang="en-US" dirty="0"/>
                    </a:p>
                  </a:txBody>
                  <a:tcPr>
                    <a:solidFill>
                      <a:srgbClr val="D2DFEE"/>
                    </a:solidFill>
                  </a:tcPr>
                </a:tc>
                <a:tc>
                  <a:txBody>
                    <a:bodyPr/>
                    <a:lstStyle/>
                    <a:p>
                      <a:pPr algn="ctr"/>
                      <a:r>
                        <a:rPr lang="en-US" dirty="0" smtClean="0"/>
                        <a:t>427</a:t>
                      </a:r>
                      <a:endParaRPr lang="en-US" dirty="0"/>
                    </a:p>
                  </a:txBody>
                  <a:tcPr>
                    <a:solidFill>
                      <a:srgbClr val="D2DFEE"/>
                    </a:solidFill>
                  </a:tcPr>
                </a:tc>
              </a:tr>
            </a:tbl>
          </a:graphicData>
        </a:graphic>
      </p:graphicFrame>
      <p:sp>
        <p:nvSpPr>
          <p:cNvPr id="3" name="TextBox 2"/>
          <p:cNvSpPr txBox="1"/>
          <p:nvPr/>
        </p:nvSpPr>
        <p:spPr>
          <a:xfrm>
            <a:off x="4171950" y="6076950"/>
            <a:ext cx="552450" cy="369332"/>
          </a:xfrm>
          <a:prstGeom prst="rect">
            <a:avLst/>
          </a:prstGeom>
          <a:noFill/>
        </p:spPr>
        <p:txBody>
          <a:bodyPr wrap="square" rtlCol="0">
            <a:spAutoFit/>
          </a:bodyPr>
          <a:lstStyle/>
          <a:p>
            <a:r>
              <a:rPr lang="en-US" dirty="0" smtClean="0"/>
              <a:t>36</a:t>
            </a:r>
            <a:endParaRPr lang="en-US" dirty="0"/>
          </a:p>
        </p:txBody>
      </p:sp>
    </p:spTree>
    <p:extLst>
      <p:ext uri="{BB962C8B-B14F-4D97-AF65-F5344CB8AC3E}">
        <p14:creationId xmlns:p14="http://schemas.microsoft.com/office/powerpoint/2010/main" val="2087784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8400"/>
            <a:ext cx="8229600" cy="1143000"/>
          </a:xfrm>
          <a:solidFill>
            <a:srgbClr val="FFC000"/>
          </a:solidFill>
        </p:spPr>
        <p:txBody>
          <a:bodyPr>
            <a:normAutofit/>
          </a:bodyPr>
          <a:lstStyle/>
          <a:p>
            <a:r>
              <a:rPr lang="en-ZA" sz="3600" b="1" dirty="0" smtClean="0"/>
              <a:t>HUMAN RESOURCE MANAGEMENT</a:t>
            </a:r>
            <a:endParaRPr lang="en-ZA" sz="3600" b="1" dirty="0"/>
          </a:p>
        </p:txBody>
      </p:sp>
      <p:sp>
        <p:nvSpPr>
          <p:cNvPr id="3" name="TextBox 2"/>
          <p:cNvSpPr txBox="1"/>
          <p:nvPr/>
        </p:nvSpPr>
        <p:spPr>
          <a:xfrm>
            <a:off x="3905250" y="6153150"/>
            <a:ext cx="504825"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15161196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76200"/>
            <a:ext cx="8229600" cy="228600"/>
          </a:xfrm>
        </p:spPr>
        <p:txBody>
          <a:bodyPr>
            <a:noAutofit/>
          </a:bodyPr>
          <a:lstStyle/>
          <a:p>
            <a:r>
              <a:rPr lang="en-US" sz="2000" b="1" dirty="0" smtClean="0">
                <a:latin typeface="Arial" panose="020B0604020202020204" pitchFamily="34" charset="0"/>
                <a:cs typeface="Arial" panose="020B0604020202020204" pitchFamily="34" charset="0"/>
              </a:rPr>
              <a:t>CAPACITY LEVELS AS AT JUNE 2017 </a:t>
            </a:r>
          </a:p>
        </p:txBody>
      </p:sp>
      <p:graphicFrame>
        <p:nvGraphicFramePr>
          <p:cNvPr id="3" name="Table 2"/>
          <p:cNvGraphicFramePr>
            <a:graphicFrameLocks noGrp="1"/>
          </p:cNvGraphicFramePr>
          <p:nvPr>
            <p:extLst>
              <p:ext uri="{D42A27DB-BD31-4B8C-83A1-F6EECF244321}">
                <p14:modId xmlns:p14="http://schemas.microsoft.com/office/powerpoint/2010/main" val="1033693649"/>
              </p:ext>
            </p:extLst>
          </p:nvPr>
        </p:nvGraphicFramePr>
        <p:xfrm>
          <a:off x="163773" y="458738"/>
          <a:ext cx="8763000" cy="5210585"/>
        </p:xfrm>
        <a:graphic>
          <a:graphicData uri="http://schemas.openxmlformats.org/drawingml/2006/table">
            <a:tbl>
              <a:tblPr/>
              <a:tblGrid>
                <a:gridCol w="1744157">
                  <a:extLst>
                    <a:ext uri="{9D8B030D-6E8A-4147-A177-3AD203B41FA5}">
                      <a16:colId xmlns="" xmlns:a16="http://schemas.microsoft.com/office/drawing/2014/main" val="20000"/>
                    </a:ext>
                  </a:extLst>
                </a:gridCol>
                <a:gridCol w="1910391">
                  <a:extLst>
                    <a:ext uri="{9D8B030D-6E8A-4147-A177-3AD203B41FA5}">
                      <a16:colId xmlns="" xmlns:a16="http://schemas.microsoft.com/office/drawing/2014/main" val="20001"/>
                    </a:ext>
                  </a:extLst>
                </a:gridCol>
                <a:gridCol w="1646526">
                  <a:extLst>
                    <a:ext uri="{9D8B030D-6E8A-4147-A177-3AD203B41FA5}">
                      <a16:colId xmlns="" xmlns:a16="http://schemas.microsoft.com/office/drawing/2014/main" val="20002"/>
                    </a:ext>
                  </a:extLst>
                </a:gridCol>
                <a:gridCol w="971028">
                  <a:extLst>
                    <a:ext uri="{9D8B030D-6E8A-4147-A177-3AD203B41FA5}">
                      <a16:colId xmlns="" xmlns:a16="http://schemas.microsoft.com/office/drawing/2014/main" val="20003"/>
                    </a:ext>
                  </a:extLst>
                </a:gridCol>
                <a:gridCol w="1171567">
                  <a:extLst>
                    <a:ext uri="{9D8B030D-6E8A-4147-A177-3AD203B41FA5}">
                      <a16:colId xmlns="" xmlns:a16="http://schemas.microsoft.com/office/drawing/2014/main" val="20004"/>
                    </a:ext>
                  </a:extLst>
                </a:gridCol>
                <a:gridCol w="1319331">
                  <a:extLst>
                    <a:ext uri="{9D8B030D-6E8A-4147-A177-3AD203B41FA5}">
                      <a16:colId xmlns="" xmlns:a16="http://schemas.microsoft.com/office/drawing/2014/main" val="20005"/>
                    </a:ext>
                  </a:extLst>
                </a:gridCol>
              </a:tblGrid>
              <a:tr h="51898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cs typeface="Arial" charset="0"/>
                        </a:rPr>
                        <a:t>Districts</a:t>
                      </a:r>
                      <a:endParaRPr kumimoji="0" lang="en-ZA" sz="1100" b="1" i="0" u="none" strike="noStrike" cap="none" normalizeH="0" baseline="0" dirty="0" smtClean="0">
                        <a:ln>
                          <a:noFill/>
                        </a:ln>
                        <a:solidFill>
                          <a:srgbClr val="000000"/>
                        </a:solidFill>
                        <a:effectLst/>
                        <a:latin typeface="Arial" charset="0"/>
                        <a:cs typeface="Arial" charset="0"/>
                      </a:endParaRP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rgbClr val="000000"/>
                          </a:solidFill>
                          <a:effectLst/>
                          <a:latin typeface="Arial" charset="0"/>
                          <a:cs typeface="Arial" charset="0"/>
                        </a:rPr>
                        <a:t>Offices</a:t>
                      </a: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100" b="1" i="0" u="none" strike="noStrike" cap="none" normalizeH="0" baseline="0" dirty="0" smtClean="0">
                          <a:ln>
                            <a:noFill/>
                          </a:ln>
                          <a:solidFill>
                            <a:srgbClr val="000000"/>
                          </a:solidFill>
                          <a:effectLst/>
                          <a:latin typeface="Arial" charset="0"/>
                          <a:cs typeface="Arial" charset="0"/>
                        </a:rPr>
                        <a:t>Establishment </a:t>
                      </a: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100" b="1" i="0" u="none" strike="noStrike" cap="none" normalizeH="0" baseline="0" dirty="0" smtClean="0">
                          <a:ln>
                            <a:noFill/>
                          </a:ln>
                          <a:solidFill>
                            <a:srgbClr val="000000"/>
                          </a:solidFill>
                          <a:effectLst/>
                          <a:latin typeface="Arial" charset="0"/>
                          <a:cs typeface="Arial" charset="0"/>
                        </a:rPr>
                        <a:t>Filled</a:t>
                      </a:r>
                    </a:p>
                  </a:txBody>
                  <a:tcPr marL="4853" marR="4853" marT="485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US" sz="1100" b="1" i="0" u="none" strike="noStrike" cap="none" normalizeH="0" baseline="0" dirty="0" smtClean="0">
                          <a:ln>
                            <a:noFill/>
                          </a:ln>
                          <a:solidFill>
                            <a:srgbClr val="000000"/>
                          </a:solidFill>
                          <a:effectLst/>
                          <a:latin typeface="Arial" charset="0"/>
                          <a:cs typeface="Arial" charset="0"/>
                        </a:rPr>
                        <a:t>Interns </a:t>
                      </a:r>
                      <a:endParaRPr kumimoji="0" lang="en-ZA" sz="1100" b="1" i="0" u="none" strike="noStrike" cap="none" normalizeH="0" baseline="0" dirty="0" smtClean="0">
                        <a:ln>
                          <a:noFill/>
                        </a:ln>
                        <a:solidFill>
                          <a:srgbClr val="000000"/>
                        </a:solidFill>
                        <a:effectLst/>
                        <a:latin typeface="Arial" charset="0"/>
                        <a:cs typeface="Arial" charset="0"/>
                      </a:endParaRPr>
                    </a:p>
                  </a:txBody>
                  <a:tcPr marL="4853" marR="4853" marT="48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100" b="1" i="0" u="none" strike="noStrike" cap="none" normalizeH="0" baseline="0" dirty="0" smtClean="0">
                          <a:ln>
                            <a:noFill/>
                          </a:ln>
                          <a:solidFill>
                            <a:srgbClr val="000000"/>
                          </a:solidFill>
                          <a:effectLst/>
                          <a:latin typeface="Arial" charset="0"/>
                          <a:cs typeface="Arial" charset="0"/>
                        </a:rPr>
                        <a:t>Funded &amp; Vacant</a:t>
                      </a:r>
                    </a:p>
                  </a:txBody>
                  <a:tcPr marL="4853" marR="4853" marT="485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181466">
                <a:tc>
                  <a:txBody>
                    <a:bodyPr/>
                    <a:lstStyle/>
                    <a:p>
                      <a:pPr algn="l" fontAlgn="b"/>
                      <a:r>
                        <a:rPr lang="en-US" sz="1200" b="1" i="0" u="none" strike="noStrike" dirty="0" smtClean="0">
                          <a:solidFill>
                            <a:schemeClr val="tx1"/>
                          </a:solidFill>
                          <a:effectLst/>
                          <a:latin typeface="Arial"/>
                        </a:rPr>
                        <a:t>Provincial Manager’s Office</a:t>
                      </a:r>
                      <a:endParaRPr lang="en-US" sz="1200" b="1"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Provincial</a:t>
                      </a:r>
                      <a:r>
                        <a:rPr lang="en-US" sz="1200" b="0" i="0" u="none" strike="noStrike" baseline="0" dirty="0" smtClean="0">
                          <a:solidFill>
                            <a:schemeClr val="tx1"/>
                          </a:solidFill>
                          <a:effectLst/>
                          <a:latin typeface="Arial"/>
                        </a:rPr>
                        <a:t> Office</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44</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43</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200" b="0" i="0" u="none" strike="noStrike" baseline="0" dirty="0" smtClean="0">
                          <a:solidFill>
                            <a:srgbClr val="000000"/>
                          </a:solidFill>
                          <a:effectLst/>
                          <a:latin typeface="Arial"/>
                        </a:rPr>
                        <a:t>02</a:t>
                      </a:r>
                    </a:p>
                  </a:txBody>
                  <a:tcPr marL="9526" marR="9526" marT="95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200" b="0" i="0" u="none" strike="noStrike" baseline="0" dirty="0" smtClean="0">
                          <a:solidFill>
                            <a:srgbClr val="000000"/>
                          </a:solidFill>
                          <a:effectLst/>
                          <a:latin typeface="Arial"/>
                        </a:rPr>
                        <a:t>1</a:t>
                      </a:r>
                    </a:p>
                  </a:txBody>
                  <a:tcPr marL="9526" marR="9526" marT="953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181466">
                <a:tc rowSpan="2">
                  <a:txBody>
                    <a:bodyPr/>
                    <a:lstStyle/>
                    <a:p>
                      <a:pPr algn="ctr" fontAlgn="b"/>
                      <a:r>
                        <a:rPr lang="en-US" sz="1200" b="1" i="0" u="none" strike="noStrike" dirty="0" smtClean="0">
                          <a:solidFill>
                            <a:srgbClr val="000000"/>
                          </a:solidFill>
                          <a:effectLst/>
                          <a:latin typeface="Arial"/>
                        </a:rPr>
                        <a:t>Amajuba</a:t>
                      </a:r>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District</a:t>
                      </a:r>
                      <a:r>
                        <a:rPr lang="en-US" sz="1200" b="0" i="0" u="none" strike="noStrike" baseline="0" dirty="0" smtClean="0">
                          <a:solidFill>
                            <a:schemeClr val="tx1"/>
                          </a:solidFill>
                          <a:effectLst/>
                          <a:latin typeface="Arial"/>
                        </a:rPr>
                        <a:t> Manager Operations</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352720">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Amajuba, </a:t>
                      </a:r>
                      <a:r>
                        <a:rPr lang="en-US" sz="1200" b="0" i="0" u="none" strike="noStrike" dirty="0" err="1" smtClean="0">
                          <a:solidFill>
                            <a:schemeClr val="tx1"/>
                          </a:solidFill>
                          <a:effectLst/>
                          <a:latin typeface="Arial"/>
                        </a:rPr>
                        <a:t>Umzinyathi</a:t>
                      </a:r>
                      <a:r>
                        <a:rPr lang="en-US" sz="1200" b="0" i="0" u="none" strike="noStrike" baseline="0" dirty="0" smtClean="0">
                          <a:solidFill>
                            <a:schemeClr val="tx1"/>
                          </a:solidFill>
                          <a:effectLst/>
                          <a:latin typeface="Arial"/>
                        </a:rPr>
                        <a:t> &amp; </a:t>
                      </a:r>
                      <a:r>
                        <a:rPr lang="en-US" sz="1200" b="0" i="0" u="none" strike="noStrike" baseline="0" dirty="0" err="1" smtClean="0">
                          <a:solidFill>
                            <a:schemeClr val="tx1"/>
                          </a:solidFill>
                          <a:effectLst/>
                          <a:latin typeface="Arial"/>
                        </a:rPr>
                        <a:t>Uthukela</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101</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98</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3</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181466">
                <a:tc rowSpan="2">
                  <a:txBody>
                    <a:bodyPr/>
                    <a:lstStyle/>
                    <a:p>
                      <a:pPr algn="ctr" fontAlgn="b"/>
                      <a:r>
                        <a:rPr lang="en-US" sz="1200" b="1" i="0" u="none" strike="noStrike" dirty="0" smtClean="0">
                          <a:solidFill>
                            <a:srgbClr val="000000"/>
                          </a:solidFill>
                          <a:effectLst/>
                          <a:latin typeface="Arial"/>
                        </a:rPr>
                        <a:t>Ethekwini</a:t>
                      </a:r>
                      <a:r>
                        <a:rPr lang="en-US" sz="1200" b="1" i="0" u="none" strike="noStrike" baseline="0" dirty="0" smtClean="0">
                          <a:solidFill>
                            <a:srgbClr val="000000"/>
                          </a:solidFill>
                          <a:effectLst/>
                          <a:latin typeface="Arial"/>
                        </a:rPr>
                        <a:t> &amp; Ugu</a:t>
                      </a:r>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0" i="0" u="none" strike="noStrike" dirty="0" smtClean="0">
                          <a:solidFill>
                            <a:schemeClr val="tx1"/>
                          </a:solidFill>
                          <a:effectLst/>
                          <a:latin typeface="Arial"/>
                        </a:rPr>
                        <a:t>District Manager Operations</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03</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04</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414435">
                <a:tc vMerge="1">
                  <a:txBody>
                    <a:bodyPr/>
                    <a:lstStyle/>
                    <a:p>
                      <a:pPr algn="l" fontAlgn="b"/>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0" i="0" u="none" strike="noStrike" dirty="0" smtClean="0">
                          <a:solidFill>
                            <a:schemeClr val="tx1"/>
                          </a:solidFill>
                          <a:effectLst/>
                          <a:latin typeface="Arial"/>
                        </a:rPr>
                        <a:t>Ethekwini &amp;</a:t>
                      </a:r>
                      <a:r>
                        <a:rPr lang="en-US" sz="1200" b="0" i="0" u="none" strike="noStrike" baseline="0" dirty="0" smtClean="0">
                          <a:solidFill>
                            <a:schemeClr val="tx1"/>
                          </a:solidFill>
                          <a:effectLst/>
                          <a:latin typeface="Arial"/>
                        </a:rPr>
                        <a:t> Ugu</a:t>
                      </a:r>
                      <a:endParaRPr lang="en-US" sz="1200" b="0" i="0" u="none" strike="noStrike" dirty="0" smtClean="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222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213</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10</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181466">
                <a:tc rowSpan="2">
                  <a:txBody>
                    <a:bodyPr/>
                    <a:lstStyle/>
                    <a:p>
                      <a:pPr algn="ctr" fontAlgn="b"/>
                      <a:r>
                        <a:rPr lang="en-US" sz="1200" b="1" i="0" u="none" strike="noStrike" dirty="0" smtClean="0">
                          <a:solidFill>
                            <a:srgbClr val="000000"/>
                          </a:solidFill>
                          <a:effectLst/>
                          <a:latin typeface="Arial"/>
                        </a:rPr>
                        <a:t>King Cetshwayo</a:t>
                      </a:r>
                      <a:r>
                        <a:rPr lang="en-US" sz="1200" b="1" i="0" u="none" strike="noStrike" baseline="0" dirty="0" smtClean="0">
                          <a:solidFill>
                            <a:srgbClr val="000000"/>
                          </a:solidFill>
                          <a:effectLst/>
                          <a:latin typeface="Arial"/>
                        </a:rPr>
                        <a:t>  &amp; </a:t>
                      </a:r>
                      <a:r>
                        <a:rPr lang="en-US" sz="1200" b="1" i="0" u="none" strike="noStrike" baseline="0" dirty="0" err="1" smtClean="0">
                          <a:solidFill>
                            <a:srgbClr val="000000"/>
                          </a:solidFill>
                          <a:effectLst/>
                          <a:latin typeface="Arial"/>
                        </a:rPr>
                        <a:t>Ilembe</a:t>
                      </a:r>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District Manager Operations</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03</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1688">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0" i="0" u="none" strike="noStrike" dirty="0" smtClean="0">
                          <a:solidFill>
                            <a:schemeClr val="tx1"/>
                          </a:solidFill>
                          <a:effectLst/>
                          <a:latin typeface="Arial"/>
                        </a:rPr>
                        <a:t>King Cetshwayo &amp; </a:t>
                      </a:r>
                      <a:r>
                        <a:rPr lang="en-US" sz="1200" b="0" i="0" u="none" strike="noStrike" dirty="0" err="1" smtClean="0">
                          <a:solidFill>
                            <a:schemeClr val="tx1"/>
                          </a:solidFill>
                          <a:effectLst/>
                          <a:latin typeface="Arial"/>
                        </a:rPr>
                        <a:t>Ilembe</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110</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105</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05</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466">
                <a:tc rowSpan="2">
                  <a:txBody>
                    <a:bodyPr/>
                    <a:lstStyle/>
                    <a:p>
                      <a:pPr algn="ctr" fontAlgn="b"/>
                      <a:r>
                        <a:rPr lang="en-US" sz="1200" b="1" i="0" u="none" strike="noStrike" dirty="0" smtClean="0">
                          <a:solidFill>
                            <a:srgbClr val="000000"/>
                          </a:solidFill>
                          <a:effectLst/>
                          <a:latin typeface="Arial"/>
                        </a:rPr>
                        <a:t>Umgungundlovu</a:t>
                      </a:r>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District Manager Operations</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02</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466">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0" i="0" u="none" strike="noStrike" dirty="0" smtClean="0">
                          <a:solidFill>
                            <a:schemeClr val="tx1"/>
                          </a:solidFill>
                          <a:effectLst/>
                          <a:latin typeface="Arial"/>
                        </a:rPr>
                        <a:t>Umgungundlovu &amp;</a:t>
                      </a:r>
                      <a:r>
                        <a:rPr lang="en-US" sz="1200" b="0" i="0" u="none" strike="noStrike" baseline="0" dirty="0" smtClean="0">
                          <a:solidFill>
                            <a:schemeClr val="tx1"/>
                          </a:solidFill>
                          <a:effectLst/>
                          <a:latin typeface="Arial"/>
                        </a:rPr>
                        <a:t> Harry </a:t>
                      </a:r>
                      <a:r>
                        <a:rPr lang="en-US" sz="1200" b="0" i="0" u="none" strike="noStrike" baseline="0" dirty="0" err="1" smtClean="0">
                          <a:solidFill>
                            <a:schemeClr val="tx1"/>
                          </a:solidFill>
                          <a:effectLst/>
                          <a:latin typeface="Arial"/>
                        </a:rPr>
                        <a:t>Gwala</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106</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100</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06</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466">
                <a:tc rowSpan="2">
                  <a:txBody>
                    <a:bodyPr/>
                    <a:lstStyle/>
                    <a:p>
                      <a:pPr algn="ctr" fontAlgn="b"/>
                      <a:r>
                        <a:rPr lang="en-US" sz="1200" b="1" i="0" u="none" strike="noStrike" dirty="0" smtClean="0">
                          <a:solidFill>
                            <a:srgbClr val="000000"/>
                          </a:solidFill>
                          <a:effectLst/>
                          <a:latin typeface="Arial"/>
                        </a:rPr>
                        <a:t>Zululand</a:t>
                      </a:r>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fontAlgn="b"/>
                      <a:r>
                        <a:rPr lang="en-US" sz="1200" b="0" i="0" u="none" strike="noStrike" dirty="0" smtClean="0">
                          <a:solidFill>
                            <a:schemeClr val="tx1"/>
                          </a:solidFill>
                          <a:effectLst/>
                          <a:latin typeface="Arial"/>
                        </a:rPr>
                        <a:t>District Manager</a:t>
                      </a:r>
                      <a:r>
                        <a:rPr lang="en-US" sz="1200" b="0" i="0" u="none" strike="noStrike" baseline="0" dirty="0" smtClean="0">
                          <a:solidFill>
                            <a:schemeClr val="tx1"/>
                          </a:solidFill>
                          <a:effectLst/>
                          <a:latin typeface="Arial"/>
                        </a:rPr>
                        <a:t> Operations</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fontAlgn="b"/>
                      <a:r>
                        <a:rPr lang="en-US" sz="1200" b="0" i="0" u="none" strike="noStrike" dirty="0" smtClean="0">
                          <a:solidFill>
                            <a:srgbClr val="000000"/>
                          </a:solidFill>
                          <a:effectLst/>
                          <a:latin typeface="Arial"/>
                        </a:rPr>
                        <a:t>02</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03</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1466">
                <a:tc vMerge="1">
                  <a:txBody>
                    <a:bodyPr/>
                    <a:lstStyle/>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0" i="0" u="none" strike="noStrike" dirty="0" smtClean="0">
                          <a:solidFill>
                            <a:schemeClr val="tx1"/>
                          </a:solidFill>
                          <a:effectLst/>
                          <a:latin typeface="Arial"/>
                        </a:rPr>
                        <a:t>Zululand and </a:t>
                      </a:r>
                      <a:r>
                        <a:rPr lang="en-US" sz="1200" b="0" i="0" u="none" strike="noStrike" dirty="0" err="1" smtClean="0">
                          <a:solidFill>
                            <a:schemeClr val="tx1"/>
                          </a:solidFill>
                          <a:effectLst/>
                          <a:latin typeface="Arial"/>
                        </a:rPr>
                        <a:t>Umkhanyakude</a:t>
                      </a:r>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121</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115</a:t>
                      </a:r>
                      <a:endParaRPr lang="en-US" sz="1200" b="0"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cs typeface="Arial" pitchFamily="34" charset="0"/>
                        </a:rPr>
                        <a:t>06</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37855">
                <a:tc gridSpan="2">
                  <a:txBody>
                    <a:bodyPr/>
                    <a:lstStyle/>
                    <a:p>
                      <a:pPr algn="ctr" fontAlgn="b"/>
                      <a:r>
                        <a:rPr lang="en-US" sz="1200" b="1" i="0" u="none" strike="noStrike" dirty="0" smtClean="0">
                          <a:solidFill>
                            <a:srgbClr val="000000"/>
                          </a:solidFill>
                          <a:effectLst/>
                          <a:latin typeface="Arial"/>
                        </a:rPr>
                        <a:t>TOTAL</a:t>
                      </a:r>
                    </a:p>
                    <a:p>
                      <a:pPr algn="ctr" fontAlgn="b"/>
                      <a:endParaRPr lang="en-US" sz="1200" b="1" i="0" u="none" strike="noStrike" dirty="0">
                        <a:solidFill>
                          <a:srgbClr val="000000"/>
                        </a:solidFill>
                        <a:effectLst/>
                        <a:latin typeface="Arial"/>
                      </a:endParaRPr>
                    </a:p>
                  </a:txBody>
                  <a:tcPr marL="9527" marR="9527" marT="95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pPr algn="l" fontAlgn="b"/>
                      <a:endParaRPr lang="en-US" sz="1200" b="0" i="0" u="none" strike="noStrike" dirty="0">
                        <a:solidFill>
                          <a:schemeClr val="tx1"/>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200" b="1" i="0" u="none" strike="noStrike" dirty="0" smtClean="0">
                          <a:solidFill>
                            <a:srgbClr val="000000"/>
                          </a:solidFill>
                          <a:effectLst/>
                          <a:latin typeface="Arial"/>
                        </a:rPr>
                        <a:t>715</a:t>
                      </a:r>
                      <a:endParaRPr lang="en-US" sz="1200" b="1"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algn="ctr" fontAlgn="b"/>
                      <a:r>
                        <a:rPr lang="en-US" sz="1200" b="1" i="0" u="none" strike="noStrike" dirty="0" smtClean="0">
                          <a:solidFill>
                            <a:srgbClr val="000000"/>
                          </a:solidFill>
                          <a:effectLst/>
                          <a:latin typeface="Arial"/>
                        </a:rPr>
                        <a:t>684</a:t>
                      </a:r>
                      <a:endParaRPr lang="en-US" sz="1200" b="1" i="0" u="none" strike="noStrike" dirty="0">
                        <a:solidFill>
                          <a:srgbClr val="000000"/>
                        </a:solidFill>
                        <a:effectLst/>
                        <a:latin typeface="Arial"/>
                      </a:endParaRPr>
                    </a:p>
                  </a:txBody>
                  <a:tcPr marL="9527" marR="9527" marT="95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14</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cs typeface="Arial" pitchFamily="34" charset="0"/>
                        </a:rPr>
                        <a:t>31</a:t>
                      </a:r>
                    </a:p>
                  </a:txBody>
                  <a:tcPr marL="9525" marR="9525" marT="9533"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3943350" y="6172200"/>
            <a:ext cx="514350" cy="369332"/>
          </a:xfrm>
          <a:prstGeom prst="rect">
            <a:avLst/>
          </a:prstGeom>
          <a:noFill/>
        </p:spPr>
        <p:txBody>
          <a:bodyPr wrap="square" rtlCol="0">
            <a:spAutoFit/>
          </a:bodyPr>
          <a:lstStyle/>
          <a:p>
            <a:r>
              <a:rPr lang="en-US" dirty="0" smtClean="0"/>
              <a:t>38</a:t>
            </a:r>
            <a:endParaRPr lang="en-US" dirty="0"/>
          </a:p>
        </p:txBody>
      </p:sp>
    </p:spTree>
    <p:extLst>
      <p:ext uri="{BB962C8B-B14F-4D97-AF65-F5344CB8AC3E}">
        <p14:creationId xmlns:p14="http://schemas.microsoft.com/office/powerpoint/2010/main" val="3854757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71449891"/>
              </p:ext>
            </p:extLst>
          </p:nvPr>
        </p:nvGraphicFramePr>
        <p:xfrm>
          <a:off x="228600" y="875352"/>
          <a:ext cx="8724901" cy="2272704"/>
        </p:xfrm>
        <a:graphic>
          <a:graphicData uri="http://schemas.openxmlformats.org/drawingml/2006/table">
            <a:tbl>
              <a:tblPr/>
              <a:tblGrid>
                <a:gridCol w="2810793"/>
                <a:gridCol w="1844184"/>
                <a:gridCol w="2098554"/>
                <a:gridCol w="1971370"/>
              </a:tblGrid>
              <a:tr h="301080">
                <a:tc gridSpan="4">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SUMMARY OF PROVINCE (as at 30 June 2017)</a:t>
                      </a:r>
                    </a:p>
                    <a:p>
                      <a:pPr marL="0" marR="0" lvl="0" indent="0" algn="ctr" defTabSz="914400" rtl="0" eaLnBrk="1" fontAlgn="t" latinLnBrk="0" hangingPunct="1">
                        <a:lnSpc>
                          <a:spcPct val="100000"/>
                        </a:lnSpc>
                        <a:spcBef>
                          <a:spcPct val="0"/>
                        </a:spcBef>
                        <a:spcAft>
                          <a:spcPct val="0"/>
                        </a:spcAft>
                        <a:buClrTx/>
                        <a:buSzTx/>
                        <a:buFontTx/>
                        <a:buNone/>
                        <a:tabLst/>
                      </a:pPr>
                      <a:endParaRPr kumimoji="0" lang="en-ZA" sz="1600" b="1"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defRPr/>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en-ZA" sz="1200" b="1" i="0" u="none" strike="noStrike" cap="none" normalizeH="0" baseline="0" dirty="0" smtClean="0">
                        <a:ln>
                          <a:noFill/>
                        </a:ln>
                        <a:solidFill>
                          <a:srgbClr val="000000"/>
                        </a:solidFill>
                        <a:effectLst/>
                        <a:latin typeface="Arial" charset="0"/>
                        <a:cs typeface="Arial" charset="0"/>
                      </a:endParaRPr>
                    </a:p>
                  </a:txBody>
                  <a:tcPr marL="4854" marR="4854" marT="485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287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Area</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defRPr/>
                      </a:pPr>
                      <a:r>
                        <a:rPr kumimoji="0" lang="en-ZA" sz="1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Establishment</a:t>
                      </a:r>
                      <a:endParaRPr kumimoji="0" lang="en-ZA" sz="1600" b="1"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Filled</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Vacant</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028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Civic Affairs</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611</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582</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29</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28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Immigration Inspectorate</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49</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49</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28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pitchFamily="34" charset="0"/>
                          <a:cs typeface="Arial" pitchFamily="34" charset="0"/>
                        </a:rPr>
                        <a:t>DMO</a:t>
                      </a:r>
                      <a:r>
                        <a:rPr kumimoji="0" lang="en-US" sz="1600" b="0" i="0" u="none" strike="noStrike" cap="none" normalizeH="0" baseline="0" dirty="0" smtClean="0">
                          <a:ln>
                            <a:noFill/>
                          </a:ln>
                          <a:solidFill>
                            <a:schemeClr val="tx1"/>
                          </a:solidFill>
                          <a:effectLst/>
                          <a:latin typeface="Arial" pitchFamily="34" charset="0"/>
                          <a:cs typeface="Arial" pitchFamily="34" charset="0"/>
                        </a:rPr>
                        <a:t> Structure</a:t>
                      </a:r>
                      <a:endParaRPr kumimoji="0" lang="en-ZA" sz="1600" b="0" i="0" u="none" strike="noStrike" cap="none" normalizeH="0" baseline="0" dirty="0" smtClean="0">
                        <a:ln>
                          <a:noFill/>
                        </a:ln>
                        <a:solidFill>
                          <a:schemeClr val="tx1"/>
                        </a:solidFill>
                        <a:effectLst/>
                        <a:latin typeface="Arial" pitchFamily="34" charset="0"/>
                        <a:cs typeface="Arial" pitchFamily="34" charset="0"/>
                      </a:endParaRP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11</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10</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01</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28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Support Services</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44</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43</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0" i="0" u="none" strike="noStrike" cap="none" normalizeH="0" baseline="0" dirty="0" smtClean="0">
                          <a:ln>
                            <a:noFill/>
                          </a:ln>
                          <a:solidFill>
                            <a:schemeClr val="tx1"/>
                          </a:solidFill>
                          <a:effectLst/>
                          <a:latin typeface="Arial" pitchFamily="34" charset="0"/>
                          <a:cs typeface="Arial" pitchFamily="34" charset="0"/>
                        </a:rPr>
                        <a:t>01</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288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Total</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715</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684</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pitchFamily="34" charset="0"/>
                          <a:cs typeface="Arial" pitchFamily="34" charset="0"/>
                        </a:rPr>
                        <a:t>31</a:t>
                      </a:r>
                    </a:p>
                  </a:txBody>
                  <a:tcPr marL="4854" marR="4854" marT="4852"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A0A0A0">
                        <a:lumMod val="60000"/>
                        <a:lumOff val="40000"/>
                      </a:srgbClr>
                    </a:solidFill>
                  </a:tcPr>
                </a:tc>
              </a:tr>
            </a:tbl>
          </a:graphicData>
        </a:graphic>
      </p:graphicFrame>
      <p:sp>
        <p:nvSpPr>
          <p:cNvPr id="4" name="Rectangle 2"/>
          <p:cNvSpPr>
            <a:spLocks noGrp="1" noChangeArrowheads="1"/>
          </p:cNvSpPr>
          <p:nvPr>
            <p:ph type="title"/>
          </p:nvPr>
        </p:nvSpPr>
        <p:spPr>
          <a:xfrm>
            <a:off x="457200" y="219075"/>
            <a:ext cx="8229600" cy="228600"/>
          </a:xfrm>
        </p:spPr>
        <p:txBody>
          <a:bodyPr>
            <a:noAutofit/>
          </a:bodyPr>
          <a:lstStyle/>
          <a:p>
            <a:r>
              <a:rPr lang="en-US" sz="2000" b="1" dirty="0" smtClean="0">
                <a:latin typeface="Arial" panose="020B0604020202020204" pitchFamily="34" charset="0"/>
                <a:cs typeface="Arial" panose="020B0604020202020204" pitchFamily="34" charset="0"/>
              </a:rPr>
              <a:t>SUMMARY OF CAPACITY LEVELS AS AT JUNE 2017 Cont…… </a:t>
            </a:r>
          </a:p>
        </p:txBody>
      </p:sp>
      <p:sp>
        <p:nvSpPr>
          <p:cNvPr id="2" name="Rounded Rectangle 1"/>
          <p:cNvSpPr/>
          <p:nvPr/>
        </p:nvSpPr>
        <p:spPr>
          <a:xfrm>
            <a:off x="1085850" y="3438525"/>
            <a:ext cx="6686550" cy="1143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Out of 11 Districts in the Province only 5 Districts Managers Operations has been appointed which accounts to 45% and vacancy rate of 55% at senior management level.</a:t>
            </a:r>
            <a:endParaRPr lang="en-US" dirty="0"/>
          </a:p>
        </p:txBody>
      </p:sp>
      <p:sp>
        <p:nvSpPr>
          <p:cNvPr id="5" name="TextBox 4"/>
          <p:cNvSpPr txBox="1"/>
          <p:nvPr/>
        </p:nvSpPr>
        <p:spPr>
          <a:xfrm>
            <a:off x="4076700" y="6181725"/>
            <a:ext cx="552450" cy="381000"/>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2761077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2050" name="Picture 2" descr="C:\WORK\Maps\Map_of_KwaZulu-Natal_with_municipalities_named_and_districts_shaded_(2016)_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95250"/>
            <a:ext cx="8496944"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2911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p:spPr>
        <p:txBody>
          <a:bodyPr>
            <a:noAutofit/>
          </a:bodyPr>
          <a:lstStyle/>
          <a:p>
            <a:r>
              <a:rPr lang="en-US" sz="2000" b="1" dirty="0" smtClean="0">
                <a:latin typeface="Arial" panose="020B0604020202020204" pitchFamily="34" charset="0"/>
                <a:cs typeface="Arial" panose="020B0604020202020204" pitchFamily="34" charset="0"/>
              </a:rPr>
              <a:t>PROVINCIAL EQUITY</a:t>
            </a:r>
          </a:p>
        </p:txBody>
      </p:sp>
      <p:graphicFrame>
        <p:nvGraphicFramePr>
          <p:cNvPr id="3" name="Table 2"/>
          <p:cNvGraphicFramePr>
            <a:graphicFrameLocks noGrp="1"/>
          </p:cNvGraphicFramePr>
          <p:nvPr>
            <p:extLst>
              <p:ext uri="{D42A27DB-BD31-4B8C-83A1-F6EECF244321}">
                <p14:modId xmlns:p14="http://schemas.microsoft.com/office/powerpoint/2010/main" val="1877673932"/>
              </p:ext>
            </p:extLst>
          </p:nvPr>
        </p:nvGraphicFramePr>
        <p:xfrm>
          <a:off x="116963" y="432318"/>
          <a:ext cx="8920680" cy="5495764"/>
        </p:xfrm>
        <a:graphic>
          <a:graphicData uri="http://schemas.openxmlformats.org/drawingml/2006/table">
            <a:tbl>
              <a:tblPr firstRow="1" bandRow="1"/>
              <a:tblGrid>
                <a:gridCol w="842509">
                  <a:extLst>
                    <a:ext uri="{9D8B030D-6E8A-4147-A177-3AD203B41FA5}">
                      <a16:colId xmlns="" xmlns:a16="http://schemas.microsoft.com/office/drawing/2014/main" val="20000"/>
                    </a:ext>
                  </a:extLst>
                </a:gridCol>
                <a:gridCol w="550351">
                  <a:extLst>
                    <a:ext uri="{9D8B030D-6E8A-4147-A177-3AD203B41FA5}">
                      <a16:colId xmlns="" xmlns:a16="http://schemas.microsoft.com/office/drawing/2014/main" val="20001"/>
                    </a:ext>
                  </a:extLst>
                </a:gridCol>
                <a:gridCol w="391276">
                  <a:extLst>
                    <a:ext uri="{9D8B030D-6E8A-4147-A177-3AD203B41FA5}">
                      <a16:colId xmlns="" xmlns:a16="http://schemas.microsoft.com/office/drawing/2014/main" val="20002"/>
                    </a:ext>
                  </a:extLst>
                </a:gridCol>
                <a:gridCol w="594712">
                  <a:extLst>
                    <a:ext uri="{9D8B030D-6E8A-4147-A177-3AD203B41FA5}">
                      <a16:colId xmlns="" xmlns:a16="http://schemas.microsoft.com/office/drawing/2014/main" val="20003"/>
                    </a:ext>
                  </a:extLst>
                </a:gridCol>
                <a:gridCol w="594712">
                  <a:extLst>
                    <a:ext uri="{9D8B030D-6E8A-4147-A177-3AD203B41FA5}">
                      <a16:colId xmlns="" xmlns:a16="http://schemas.microsoft.com/office/drawing/2014/main" val="20004"/>
                    </a:ext>
                  </a:extLst>
                </a:gridCol>
                <a:gridCol w="594712">
                  <a:extLst>
                    <a:ext uri="{9D8B030D-6E8A-4147-A177-3AD203B41FA5}">
                      <a16:colId xmlns="" xmlns:a16="http://schemas.microsoft.com/office/drawing/2014/main" val="20005"/>
                    </a:ext>
                  </a:extLst>
                </a:gridCol>
                <a:gridCol w="594712">
                  <a:extLst>
                    <a:ext uri="{9D8B030D-6E8A-4147-A177-3AD203B41FA5}">
                      <a16:colId xmlns="" xmlns:a16="http://schemas.microsoft.com/office/drawing/2014/main" val="20006"/>
                    </a:ext>
                  </a:extLst>
                </a:gridCol>
                <a:gridCol w="594712">
                  <a:extLst>
                    <a:ext uri="{9D8B030D-6E8A-4147-A177-3AD203B41FA5}">
                      <a16:colId xmlns="" xmlns:a16="http://schemas.microsoft.com/office/drawing/2014/main" val="20007"/>
                    </a:ext>
                  </a:extLst>
                </a:gridCol>
                <a:gridCol w="594712">
                  <a:extLst>
                    <a:ext uri="{9D8B030D-6E8A-4147-A177-3AD203B41FA5}">
                      <a16:colId xmlns="" xmlns:a16="http://schemas.microsoft.com/office/drawing/2014/main" val="20008"/>
                    </a:ext>
                  </a:extLst>
                </a:gridCol>
                <a:gridCol w="594712">
                  <a:extLst>
                    <a:ext uri="{9D8B030D-6E8A-4147-A177-3AD203B41FA5}">
                      <a16:colId xmlns="" xmlns:a16="http://schemas.microsoft.com/office/drawing/2014/main" val="20009"/>
                    </a:ext>
                  </a:extLst>
                </a:gridCol>
                <a:gridCol w="594712">
                  <a:extLst>
                    <a:ext uri="{9D8B030D-6E8A-4147-A177-3AD203B41FA5}">
                      <a16:colId xmlns="" xmlns:a16="http://schemas.microsoft.com/office/drawing/2014/main" val="20010"/>
                    </a:ext>
                  </a:extLst>
                </a:gridCol>
                <a:gridCol w="594712">
                  <a:extLst>
                    <a:ext uri="{9D8B030D-6E8A-4147-A177-3AD203B41FA5}">
                      <a16:colId xmlns="" xmlns:a16="http://schemas.microsoft.com/office/drawing/2014/main" val="20011"/>
                    </a:ext>
                  </a:extLst>
                </a:gridCol>
                <a:gridCol w="594712">
                  <a:extLst>
                    <a:ext uri="{9D8B030D-6E8A-4147-A177-3AD203B41FA5}">
                      <a16:colId xmlns="" xmlns:a16="http://schemas.microsoft.com/office/drawing/2014/main" val="20012"/>
                    </a:ext>
                  </a:extLst>
                </a:gridCol>
                <a:gridCol w="594712">
                  <a:extLst>
                    <a:ext uri="{9D8B030D-6E8A-4147-A177-3AD203B41FA5}">
                      <a16:colId xmlns="" xmlns:a16="http://schemas.microsoft.com/office/drawing/2014/main" val="20013"/>
                    </a:ext>
                  </a:extLst>
                </a:gridCol>
                <a:gridCol w="594712">
                  <a:extLst>
                    <a:ext uri="{9D8B030D-6E8A-4147-A177-3AD203B41FA5}">
                      <a16:colId xmlns="" xmlns:a16="http://schemas.microsoft.com/office/drawing/2014/main" val="20014"/>
                    </a:ext>
                  </a:extLst>
                </a:gridCol>
              </a:tblGrid>
              <a:tr h="310026">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smtClean="0">
                          <a:solidFill>
                            <a:srgbClr val="000000"/>
                          </a:solidFill>
                          <a:effectLst/>
                          <a:latin typeface="Arial"/>
                        </a:rPr>
                        <a:t>Office per salary level</a:t>
                      </a:r>
                      <a:endParaRPr lang="en-US" sz="900" b="1" i="0" u="none" strike="noStrike" dirty="0">
                        <a:solidFill>
                          <a:srgbClr val="000000"/>
                        </a:solidFill>
                        <a:effectLst/>
                        <a:latin typeface="Arial"/>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a:solidFill>
                            <a:srgbClr val="000000"/>
                          </a:solidFill>
                          <a:effectLst/>
                          <a:latin typeface="Arial"/>
                        </a:rPr>
                        <a:t>AFRICAN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a:solidFill>
                            <a:srgbClr val="000000"/>
                          </a:solidFill>
                          <a:effectLst/>
                          <a:latin typeface="Arial"/>
                        </a:rPr>
                        <a:t>COLOURED</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a:solidFill>
                            <a:srgbClr val="000000"/>
                          </a:solidFill>
                          <a:effectLst/>
                          <a:latin typeface="Arial"/>
                        </a:rPr>
                        <a:t>INDIAN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endParaRPr lang="en-US"/>
                    </a:p>
                  </a:txBody>
                  <a:tcPr/>
                </a:tc>
                <a:tc gridSpan="3">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a:solidFill>
                            <a:srgbClr val="000000"/>
                          </a:solidFill>
                          <a:effectLst/>
                          <a:latin typeface="Arial"/>
                        </a:rPr>
                        <a:t>WHITE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a:p>
                  </a:txBody>
                  <a:tcPr/>
                </a:tc>
                <a:tc hMerge="1">
                  <a:txBody>
                    <a:bodyPr/>
                    <a:lstStyle/>
                    <a:p>
                      <a:endParaRPr lang="en-US"/>
                    </a:p>
                  </a:txBody>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800" b="1" i="0" u="none" strike="noStrike" dirty="0" smtClean="0">
                          <a:solidFill>
                            <a:srgbClr val="000000"/>
                          </a:solidFill>
                          <a:effectLst/>
                          <a:latin typeface="Arial"/>
                        </a:rPr>
                        <a:t>PEOPLE WITH DISABILITY</a:t>
                      </a:r>
                      <a:endParaRPr lang="en-US" sz="800" b="1" i="0" u="none" strike="noStrike" dirty="0">
                        <a:solidFill>
                          <a:srgbClr val="000000"/>
                        </a:solidFill>
                        <a:effectLst/>
                        <a:latin typeface="Arial"/>
                      </a:endParaRP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fontAlgn="ctr"/>
                      <a:r>
                        <a:rPr lang="en-US" sz="900" b="1" i="0" u="none" strike="noStrike" dirty="0">
                          <a:solidFill>
                            <a:srgbClr val="000000"/>
                          </a:solidFill>
                          <a:effectLst/>
                          <a:latin typeface="Arial"/>
                        </a:rPr>
                        <a:t>GRAND 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310026">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FEMALE</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MALE  </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fontAlgn="ctr"/>
                      <a:r>
                        <a:rPr lang="en-US" sz="900" b="1" i="0" u="none" strike="noStrike" dirty="0">
                          <a:solidFill>
                            <a:srgbClr val="000000"/>
                          </a:solidFill>
                          <a:effectLst/>
                          <a:latin typeface="Arial"/>
                        </a:rPr>
                        <a:t>TOTAL</a:t>
                      </a:r>
                    </a:p>
                  </a:txBody>
                  <a:tcPr marL="9525" marR="9525" marT="952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313690">
                <a:tc>
                  <a:txBody>
                    <a:bodyPr/>
                    <a:lstStyle/>
                    <a:p>
                      <a:pPr algn="ctr" rtl="0" fontAlgn="b"/>
                      <a:r>
                        <a:rPr lang="en-US" sz="900" b="1" i="0" u="none" strike="noStrike" dirty="0" smtClean="0">
                          <a:solidFill>
                            <a:srgbClr val="000000"/>
                          </a:solidFill>
                          <a:effectLst/>
                          <a:latin typeface="Arial"/>
                        </a:rPr>
                        <a:t>Province</a:t>
                      </a:r>
                      <a:r>
                        <a:rPr lang="en-US" sz="900" b="1" i="0" u="none" strike="noStrike" baseline="0" dirty="0" smtClean="0">
                          <a:solidFill>
                            <a:srgbClr val="000000"/>
                          </a:solidFill>
                          <a:effectLst/>
                          <a:latin typeface="Arial"/>
                        </a:rPr>
                        <a:t> </a:t>
                      </a:r>
                      <a:endParaRPr lang="en-US" sz="900" b="1"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371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235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606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684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310026">
                <a:tc>
                  <a:txBody>
                    <a:bodyPr/>
                    <a:lstStyle/>
                    <a:p>
                      <a:pPr algn="ctr" rtl="0" fontAlgn="b"/>
                      <a:r>
                        <a:rPr lang="en-US" sz="900" b="1" i="0" u="none" strike="noStrike">
                          <a:solidFill>
                            <a:srgbClr val="000000"/>
                          </a:solidFill>
                          <a:effectLst/>
                          <a:latin typeface="Arial"/>
                        </a:rPr>
                        <a:t>Demographic targets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41.1%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43.2%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a:solidFill>
                            <a:srgbClr val="000000"/>
                          </a:solidFill>
                          <a:effectLst/>
                          <a:latin typeface="Arial"/>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r" fontAlgn="b"/>
                      <a:r>
                        <a:rPr lang="en-US" sz="1200" b="1" i="0" u="none" strike="noStrike" dirty="0">
                          <a:solidFill>
                            <a:srgbClr val="000000"/>
                          </a:solidFill>
                          <a:effectLst/>
                          <a:latin typeface="Arial"/>
                        </a:rPr>
                        <a:t>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l" fontAlgn="b"/>
                      <a:r>
                        <a:rPr lang="en-US" sz="1200" b="1"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b"/>
                      <a:r>
                        <a:rPr lang="en-US" sz="1200" b="1" i="0" u="none" strike="noStrike" dirty="0">
                          <a:solidFill>
                            <a:srgbClr val="000000"/>
                          </a:solidFill>
                          <a:effectLst/>
                          <a:latin typeface="Arial"/>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tc>
                  <a:txBody>
                    <a:bodyPr/>
                    <a:lstStyle/>
                    <a:p>
                      <a:pPr algn="ctr" fontAlgn="b"/>
                      <a:r>
                        <a:rPr lang="en-US" sz="12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tcPr>
                </a:tc>
                <a:extLst>
                  <a:ext uri="{0D108BD9-81ED-4DB2-BD59-A6C34878D82A}">
                    <a16:rowId xmlns="" xmlns:a16="http://schemas.microsoft.com/office/drawing/2014/main" val="10003"/>
                  </a:ext>
                </a:extLst>
              </a:tr>
              <a:tr h="405352">
                <a:tc>
                  <a:txBody>
                    <a:bodyPr/>
                    <a:lstStyle/>
                    <a:p>
                      <a:pPr algn="ctr" rtl="0" fontAlgn="b"/>
                      <a:r>
                        <a:rPr lang="en-US" sz="900" b="1" i="0" u="none" strike="noStrike" dirty="0">
                          <a:solidFill>
                            <a:srgbClr val="000000"/>
                          </a:solidFill>
                          <a:effectLst/>
                          <a:latin typeface="Arial"/>
                        </a:rPr>
                        <a:t>Percentage </a:t>
                      </a:r>
                      <a:r>
                        <a:rPr lang="en-US" sz="850" b="1" i="0" u="none" strike="noStrike" dirty="0">
                          <a:solidFill>
                            <a:srgbClr val="000000"/>
                          </a:solidFill>
                          <a:effectLst/>
                          <a:latin typeface="Arial"/>
                        </a:rPr>
                        <a:t>Representation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54.2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34.4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r" fontAlgn="b"/>
                      <a:r>
                        <a:rPr lang="en-US" sz="1200" b="1" i="0" u="none" strike="noStrike">
                          <a:solidFill>
                            <a:srgbClr val="000000"/>
                          </a:solidFill>
                          <a:effectLst/>
                          <a:latin typeface="Arial"/>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l" fontAlgn="b"/>
                      <a:r>
                        <a:rPr lang="en-US" sz="1200" b="1" i="0" u="none" strike="noStrike">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ctr" fontAlgn="b"/>
                      <a:r>
                        <a:rPr lang="en-US" sz="1200" b="1" i="0" u="none" strike="noStrike">
                          <a:solidFill>
                            <a:srgbClr val="000000"/>
                          </a:solidFill>
                          <a:effectLst/>
                          <a:latin typeface="Arial"/>
                        </a:rPr>
                        <a:t>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tc>
                  <a:txBody>
                    <a:bodyPr/>
                    <a:lstStyle/>
                    <a:p>
                      <a:pPr algn="ctr" fontAlgn="b"/>
                      <a:r>
                        <a:rPr lang="en-US" sz="1200" b="1" i="0" u="none" strike="noStrike" dirty="0">
                          <a:solidFill>
                            <a:srgbClr val="000000"/>
                          </a:solidFill>
                          <a:effectLst/>
                          <a:latin typeface="Arial"/>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8C08">
                            <a:tint val="66000"/>
                            <a:satMod val="160000"/>
                          </a:srgbClr>
                        </a:gs>
                        <a:gs pos="50000">
                          <a:srgbClr val="FF8C08">
                            <a:tint val="44500"/>
                            <a:satMod val="160000"/>
                          </a:srgbClr>
                        </a:gs>
                        <a:gs pos="100000">
                          <a:srgbClr val="FF8C08">
                            <a:tint val="23500"/>
                            <a:satMod val="160000"/>
                          </a:srgbClr>
                        </a:gs>
                      </a:gsLst>
                      <a:lin ang="8100000" scaled="1"/>
                      <a:tileRect/>
                    </a:gradFill>
                  </a:tcPr>
                </a:tc>
                <a:extLst>
                  <a:ext uri="{0D108BD9-81ED-4DB2-BD59-A6C34878D82A}">
                    <a16:rowId xmlns="" xmlns:a16="http://schemas.microsoft.com/office/drawing/2014/main" val="10004"/>
                  </a:ext>
                </a:extLst>
              </a:tr>
              <a:tr h="310026">
                <a:tc>
                  <a:txBody>
                    <a:bodyPr/>
                    <a:lstStyle/>
                    <a:p>
                      <a:pPr algn="ctr" rtl="0" fontAlgn="b"/>
                      <a:r>
                        <a:rPr lang="en-US" sz="1200" b="0" i="0" u="none" strike="noStrike">
                          <a:solidFill>
                            <a:srgbClr val="000000"/>
                          </a:solidFill>
                          <a:effectLst/>
                          <a:latin typeface="Arial"/>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310026">
                <a:tc>
                  <a:txBody>
                    <a:bodyPr/>
                    <a:lstStyle/>
                    <a:p>
                      <a:pPr algn="ctr" rtl="0" fontAlgn="b"/>
                      <a:r>
                        <a:rPr lang="en-US" sz="1200" b="0" i="0" u="none" strike="noStrike">
                          <a:solidFill>
                            <a:srgbClr val="000000"/>
                          </a:solidFill>
                          <a:effectLst/>
                          <a:latin typeface="Arial"/>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334912">
                <a:tc>
                  <a:txBody>
                    <a:bodyPr/>
                    <a:lstStyle/>
                    <a:p>
                      <a:pPr algn="ctr" rtl="0" fontAlgn="b"/>
                      <a:r>
                        <a:rPr lang="en-US" sz="1200" b="0" i="0" u="none" strike="noStrike">
                          <a:solidFill>
                            <a:srgbClr val="000000"/>
                          </a:solidFill>
                          <a:effectLst/>
                          <a:latin typeface="Arial"/>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416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310026">
                <a:tc>
                  <a:txBody>
                    <a:bodyPr/>
                    <a:lstStyle/>
                    <a:p>
                      <a:pPr algn="ctr" rtl="0" fontAlgn="b"/>
                      <a:r>
                        <a:rPr lang="en-US" sz="1200" b="0" i="0" u="none" strike="noStrike">
                          <a:solidFill>
                            <a:srgbClr val="000000"/>
                          </a:solidFill>
                          <a:effectLst/>
                          <a:latin typeface="Arial"/>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8"/>
                  </a:ext>
                </a:extLst>
              </a:tr>
              <a:tr h="310026">
                <a:tc>
                  <a:txBody>
                    <a:bodyPr/>
                    <a:lstStyle/>
                    <a:p>
                      <a:pPr algn="ctr" rtl="0" fontAlgn="b"/>
                      <a:r>
                        <a:rPr lang="en-US" sz="1200" b="0" i="0" u="none" strike="noStrike">
                          <a:solidFill>
                            <a:srgbClr val="000000"/>
                          </a:solidFill>
                          <a:effectLst/>
                          <a:latin typeface="Arial"/>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9"/>
                  </a:ext>
                </a:extLst>
              </a:tr>
              <a:tr h="310026">
                <a:tc>
                  <a:txBody>
                    <a:bodyPr/>
                    <a:lstStyle/>
                    <a:p>
                      <a:pPr algn="ctr" rtl="0" fontAlgn="b"/>
                      <a:r>
                        <a:rPr lang="en-US" sz="1200" b="0" i="0" u="none" strike="noStrike">
                          <a:solidFill>
                            <a:srgbClr val="000000"/>
                          </a:solidFill>
                          <a:effectLst/>
                          <a:latin typeface="Arial"/>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0"/>
                  </a:ext>
                </a:extLst>
              </a:tr>
              <a:tr h="346213">
                <a:tc>
                  <a:txBody>
                    <a:bodyPr/>
                    <a:lstStyle/>
                    <a:p>
                      <a:pPr algn="ctr" rtl="0" fontAlgn="b"/>
                      <a:r>
                        <a:rPr lang="en-US" sz="1200" b="0" i="0" u="none" strike="noStrike">
                          <a:solidFill>
                            <a:srgbClr val="000000"/>
                          </a:solidFill>
                          <a:effectLst/>
                          <a:latin typeface="Arial"/>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38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1"/>
                  </a:ext>
                </a:extLst>
              </a:tr>
              <a:tr h="310026">
                <a:tc>
                  <a:txBody>
                    <a:bodyPr/>
                    <a:lstStyle/>
                    <a:p>
                      <a:pPr algn="ctr" rtl="0" fontAlgn="b"/>
                      <a:r>
                        <a:rPr lang="en-US" sz="1200" b="0" i="0" u="none" strike="noStrike">
                          <a:solidFill>
                            <a:srgbClr val="000000"/>
                          </a:solidFill>
                          <a:effectLst/>
                          <a:latin typeface="Arial"/>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2"/>
                  </a:ext>
                </a:extLst>
              </a:tr>
              <a:tr h="310026">
                <a:tc>
                  <a:txBody>
                    <a:bodyPr/>
                    <a:lstStyle/>
                    <a:p>
                      <a:pPr algn="ctr" rtl="0" fontAlgn="b"/>
                      <a:r>
                        <a:rPr lang="en-US" sz="1200" b="0" i="0" u="none" strike="noStrike">
                          <a:solidFill>
                            <a:srgbClr val="000000"/>
                          </a:solidFill>
                          <a:effectLst/>
                          <a:latin typeface="Arial"/>
                        </a:rPr>
                        <a:t>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3"/>
                  </a:ext>
                </a:extLst>
              </a:tr>
              <a:tr h="310026">
                <a:tc>
                  <a:txBody>
                    <a:bodyPr/>
                    <a:lstStyle/>
                    <a:p>
                      <a:pPr algn="ctr" rtl="0" fontAlgn="b"/>
                      <a:r>
                        <a:rPr lang="en-US" sz="1200" b="0" i="0" u="none" strike="noStrike">
                          <a:solidFill>
                            <a:srgbClr val="000000"/>
                          </a:solidFill>
                          <a:effectLst/>
                          <a:latin typeface="Arial"/>
                        </a:rPr>
                        <a:t>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4"/>
                  </a:ext>
                </a:extLst>
              </a:tr>
              <a:tr h="310026">
                <a:tc>
                  <a:txBody>
                    <a:bodyPr/>
                    <a:lstStyle/>
                    <a:p>
                      <a:pPr algn="ctr" rtl="0" fontAlgn="b"/>
                      <a:r>
                        <a:rPr lang="en-US" sz="1200" b="0" i="0" u="none" strike="noStrike" dirty="0">
                          <a:solidFill>
                            <a:srgbClr val="000000"/>
                          </a:solidFill>
                          <a:effectLst/>
                          <a:latin typeface="Arial"/>
                        </a:rPr>
                        <a:t>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0" i="0" u="none" strike="noStrike">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1" i="0" u="none" strike="noStrike" dirty="0">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2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2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US" sz="1200" b="0" i="0" u="none" strike="noStrike">
                          <a:solidFill>
                            <a:srgbClr val="000000"/>
                          </a:solidFill>
                          <a:effectLst/>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r>
                        <a:rPr lang="en-US" sz="1200" b="1" i="0" u="none" strike="noStrike" dirty="0">
                          <a:solidFill>
                            <a:srgbClr val="000000"/>
                          </a:solidFill>
                          <a:effectLst/>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5"/>
                  </a:ext>
                </a:extLst>
              </a:tr>
              <a:tr h="310026">
                <a:tc>
                  <a:txBody>
                    <a:bodyPr/>
                    <a:lstStyle/>
                    <a:p>
                      <a:pPr algn="ctr" rtl="0" fontAlgn="b"/>
                      <a:endParaRPr lang="en-US" sz="9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endParaRPr lang="en-US" sz="9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endParaRPr lang="en-US" sz="900" b="0"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endParaRPr lang="en-US" sz="9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endParaRPr lang="en-US" sz="9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endParaRPr lang="en-US" sz="9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b"/>
                      <a:endParaRPr lang="en-US" sz="9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dirty="0">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900" b="1" i="0" u="none" strike="noStrike">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US" sz="1800" b="0" i="0" u="none" strike="noStrike">
                        <a:solidFill>
                          <a:srgbClr val="000000"/>
                        </a:solidFill>
                        <a:effectLst/>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endParaRPr lang="en-US" sz="900" b="1" i="0" u="none" strike="noStrike" dirty="0">
                        <a:solidFill>
                          <a:srgbClr val="000000"/>
                        </a:solidFill>
                        <a:effectLst/>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16"/>
                  </a:ext>
                </a:extLst>
              </a:tr>
            </a:tbl>
          </a:graphicData>
        </a:graphic>
      </p:graphicFrame>
      <p:sp>
        <p:nvSpPr>
          <p:cNvPr id="4" name="TextBox 3"/>
          <p:cNvSpPr txBox="1"/>
          <p:nvPr/>
        </p:nvSpPr>
        <p:spPr>
          <a:xfrm>
            <a:off x="4133850" y="6181725"/>
            <a:ext cx="428625" cy="371475"/>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22423840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238125" y="123825"/>
            <a:ext cx="877524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eaLnBrk="1" hangingPunct="1"/>
            <a:r>
              <a:rPr lang="en-US" altLang="en-US" sz="2000" dirty="0" smtClean="0"/>
              <a:t>PEOPLE MANAGEMENT AND PERFORMANCE</a:t>
            </a:r>
            <a:endParaRPr lang="en-US" altLang="en-US" sz="2000" dirty="0"/>
          </a:p>
        </p:txBody>
      </p:sp>
      <p:sp>
        <p:nvSpPr>
          <p:cNvPr id="3" name="TextBox 3"/>
          <p:cNvSpPr txBox="1">
            <a:spLocks noChangeArrowheads="1"/>
          </p:cNvSpPr>
          <p:nvPr/>
        </p:nvSpPr>
        <p:spPr bwMode="auto">
          <a:xfrm>
            <a:off x="238125" y="693152"/>
            <a:ext cx="16450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eaLnBrk="1" hangingPunct="1"/>
            <a:r>
              <a:rPr lang="en-US" altLang="en-US" dirty="0" err="1" smtClean="0"/>
              <a:t>PMDS</a:t>
            </a:r>
            <a:r>
              <a:rPr lang="en-US" altLang="en-US" dirty="0" smtClean="0"/>
              <a:t>:  Status </a:t>
            </a:r>
            <a:endParaRPr lang="en-US" altLang="en-US" dirty="0"/>
          </a:p>
        </p:txBody>
      </p:sp>
      <p:graphicFrame>
        <p:nvGraphicFramePr>
          <p:cNvPr id="4" name="Table 3"/>
          <p:cNvGraphicFramePr>
            <a:graphicFrameLocks noGrp="1"/>
          </p:cNvGraphicFramePr>
          <p:nvPr>
            <p:extLst>
              <p:ext uri="{D42A27DB-BD31-4B8C-83A1-F6EECF244321}">
                <p14:modId xmlns:p14="http://schemas.microsoft.com/office/powerpoint/2010/main" val="1426359360"/>
              </p:ext>
            </p:extLst>
          </p:nvPr>
        </p:nvGraphicFramePr>
        <p:xfrm>
          <a:off x="238125" y="1084634"/>
          <a:ext cx="8601076" cy="1182216"/>
        </p:xfrm>
        <a:graphic>
          <a:graphicData uri="http://schemas.openxmlformats.org/drawingml/2006/table">
            <a:tbl>
              <a:tblPr firstRow="1" bandRow="1">
                <a:tableStyleId>{5C22544A-7EE6-4342-B048-85BDC9FD1C3A}</a:tableStyleId>
              </a:tblPr>
              <a:tblGrid>
                <a:gridCol w="3708020">
                  <a:extLst>
                    <a:ext uri="{9D8B030D-6E8A-4147-A177-3AD203B41FA5}">
                      <a16:colId xmlns="" xmlns:a16="http://schemas.microsoft.com/office/drawing/2014/main" val="20000"/>
                    </a:ext>
                  </a:extLst>
                </a:gridCol>
                <a:gridCol w="2446528">
                  <a:extLst>
                    <a:ext uri="{9D8B030D-6E8A-4147-A177-3AD203B41FA5}">
                      <a16:colId xmlns="" xmlns:a16="http://schemas.microsoft.com/office/drawing/2014/main" val="20001"/>
                    </a:ext>
                  </a:extLst>
                </a:gridCol>
                <a:gridCol w="2446528">
                  <a:extLst>
                    <a:ext uri="{9D8B030D-6E8A-4147-A177-3AD203B41FA5}">
                      <a16:colId xmlns="" xmlns:a16="http://schemas.microsoft.com/office/drawing/2014/main" val="20002"/>
                    </a:ext>
                  </a:extLst>
                </a:gridCol>
              </a:tblGrid>
              <a:tr h="216934">
                <a:tc>
                  <a:txBody>
                    <a:bodyPr/>
                    <a:lstStyle/>
                    <a:p>
                      <a:r>
                        <a:rPr lang="en-US" sz="1400" b="0" dirty="0" smtClean="0">
                          <a:solidFill>
                            <a:schemeClr val="tx1"/>
                          </a:solidFill>
                          <a:latin typeface="Arial" pitchFamily="34" charset="0"/>
                          <a:cs typeface="Arial" pitchFamily="34" charset="0"/>
                        </a:rPr>
                        <a:t>People management</a:t>
                      </a:r>
                      <a:endParaRPr lang="en-US" sz="1400" b="0" dirty="0">
                        <a:solidFill>
                          <a:schemeClr val="tx1"/>
                        </a:solidFill>
                        <a:latin typeface="Arial" pitchFamily="34" charset="0"/>
                        <a:cs typeface="Arial" pitchFamily="34" charset="0"/>
                      </a:endParaRPr>
                    </a:p>
                  </a:txBody>
                  <a:tcPr marT="45702" marB="45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r>
                        <a:rPr lang="en-US" sz="1400" b="0" dirty="0" smtClean="0">
                          <a:solidFill>
                            <a:schemeClr val="tx1"/>
                          </a:solidFill>
                          <a:latin typeface="Arial" pitchFamily="34" charset="0"/>
                          <a:cs typeface="Arial" pitchFamily="34" charset="0"/>
                        </a:rPr>
                        <a:t>Achievement </a:t>
                      </a:r>
                      <a:endParaRPr lang="en-US" sz="1400" b="0" dirty="0">
                        <a:solidFill>
                          <a:schemeClr val="tx1"/>
                        </a:solidFill>
                        <a:latin typeface="Arial" pitchFamily="34" charset="0"/>
                        <a:cs typeface="Arial" pitchFamily="34" charset="0"/>
                      </a:endParaRPr>
                    </a:p>
                  </a:txBody>
                  <a:tcPr marT="45702" marB="45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r>
                        <a:rPr lang="en-US" sz="1400" b="0" dirty="0" smtClean="0">
                          <a:solidFill>
                            <a:schemeClr val="tx1"/>
                          </a:solidFill>
                          <a:latin typeface="Arial" pitchFamily="34" charset="0"/>
                          <a:cs typeface="Arial" pitchFamily="34" charset="0"/>
                        </a:rPr>
                        <a:t>Status summary</a:t>
                      </a:r>
                      <a:endParaRPr lang="en-US" sz="1400" b="0" dirty="0">
                        <a:solidFill>
                          <a:schemeClr val="tx1"/>
                        </a:solidFill>
                        <a:latin typeface="Arial" pitchFamily="34" charset="0"/>
                        <a:cs typeface="Arial" pitchFamily="34" charset="0"/>
                      </a:endParaRPr>
                    </a:p>
                  </a:txBody>
                  <a:tcPr marT="45702" marB="45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493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Performance agreements signed </a:t>
                      </a:r>
                    </a:p>
                  </a:txBody>
                  <a:tcPr marT="45702" marB="45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All Offices / officials duly submitted</a:t>
                      </a:r>
                    </a:p>
                  </a:txBody>
                  <a:tcPr marT="45676" marB="456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latin typeface="Arial" pitchFamily="34" charset="0"/>
                          <a:cs typeface="Arial" pitchFamily="34" charset="0"/>
                        </a:rPr>
                        <a:t>100%</a:t>
                      </a:r>
                    </a:p>
                  </a:txBody>
                  <a:tcPr marT="45676" marB="456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83688">
                <a:tc>
                  <a:txBody>
                    <a:bodyPr/>
                    <a:lstStyle/>
                    <a:p>
                      <a:r>
                        <a:rPr lang="en-US" sz="1200" b="0" dirty="0" smtClean="0">
                          <a:solidFill>
                            <a:schemeClr val="tx1"/>
                          </a:solidFill>
                          <a:latin typeface="Arial" pitchFamily="34" charset="0"/>
                          <a:cs typeface="Arial" pitchFamily="34" charset="0"/>
                        </a:rPr>
                        <a:t>Moderation</a:t>
                      </a:r>
                      <a:endParaRPr lang="en-US" sz="1200" b="0" dirty="0">
                        <a:solidFill>
                          <a:schemeClr val="tx1"/>
                        </a:solidFill>
                        <a:latin typeface="Arial" pitchFamily="34" charset="0"/>
                        <a:cs typeface="Arial" pitchFamily="34" charset="0"/>
                      </a:endParaRPr>
                    </a:p>
                  </a:txBody>
                  <a:tcPr marT="45702" marB="45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sz="1200" b="0" dirty="0" smtClean="0">
                          <a:solidFill>
                            <a:schemeClr val="tx1"/>
                          </a:solidFill>
                          <a:latin typeface="Arial" pitchFamily="34" charset="0"/>
                          <a:cs typeface="Arial" pitchFamily="34" charset="0"/>
                        </a:rPr>
                        <a:t>Provincial</a:t>
                      </a:r>
                      <a:r>
                        <a:rPr lang="en-US" sz="1200" b="0" baseline="0" dirty="0" smtClean="0">
                          <a:solidFill>
                            <a:schemeClr val="tx1"/>
                          </a:solidFill>
                          <a:latin typeface="Arial" pitchFamily="34" charset="0"/>
                          <a:cs typeface="Arial" pitchFamily="34" charset="0"/>
                        </a:rPr>
                        <a:t> Moderations were held from 5 to 7 July 2017.  </a:t>
                      </a:r>
                      <a:endParaRPr lang="en-US" sz="1200" b="0" dirty="0">
                        <a:solidFill>
                          <a:schemeClr val="tx1"/>
                        </a:solidFill>
                        <a:latin typeface="Arial" pitchFamily="34" charset="0"/>
                        <a:cs typeface="Arial" pitchFamily="34" charset="0"/>
                      </a:endParaRPr>
                    </a:p>
                  </a:txBody>
                  <a:tcPr marT="45676" marB="456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1200" b="0" dirty="0">
                        <a:solidFill>
                          <a:schemeClr val="tx1"/>
                        </a:solidFill>
                        <a:latin typeface="Arial" pitchFamily="34" charset="0"/>
                        <a:cs typeface="Arial" pitchFamily="34" charset="0"/>
                      </a:endParaRPr>
                    </a:p>
                  </a:txBody>
                  <a:tcPr marT="45676" marB="4567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bl>
          </a:graphicData>
        </a:graphic>
      </p:graphicFrame>
      <p:sp>
        <p:nvSpPr>
          <p:cNvPr id="5" name="TextBox 8"/>
          <p:cNvSpPr txBox="1">
            <a:spLocks noChangeArrowheads="1"/>
          </p:cNvSpPr>
          <p:nvPr/>
        </p:nvSpPr>
        <p:spPr bwMode="auto">
          <a:xfrm>
            <a:off x="238125" y="2440393"/>
            <a:ext cx="5035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eaLnBrk="1" fontAlgn="auto" hangingPunct="1">
              <a:spcBef>
                <a:spcPts val="0"/>
              </a:spcBef>
              <a:spcAft>
                <a:spcPts val="0"/>
              </a:spcAft>
              <a:defRPr/>
            </a:pPr>
            <a:r>
              <a:rPr lang="en-GB" b="1" kern="0" dirty="0" smtClean="0">
                <a:solidFill>
                  <a:srgbClr val="000000"/>
                </a:solidFill>
              </a:rPr>
              <a:t>Analysis of staff patterns:</a:t>
            </a:r>
          </a:p>
          <a:p>
            <a:pPr algn="ctr" eaLnBrk="1" fontAlgn="auto" hangingPunct="1">
              <a:spcBef>
                <a:spcPts val="0"/>
              </a:spcBef>
              <a:spcAft>
                <a:spcPts val="0"/>
              </a:spcAft>
              <a:defRPr/>
            </a:pPr>
            <a:r>
              <a:rPr lang="en-GB" b="1" kern="0" dirty="0" smtClean="0">
                <a:solidFill>
                  <a:srgbClr val="000000"/>
                </a:solidFill>
              </a:rPr>
              <a:t>Policy on Incapacity Leave &amp; Ill-health Retirement</a:t>
            </a:r>
            <a:endParaRPr lang="en-ZA" b="1" kern="0" dirty="0" smtClean="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32553542"/>
              </p:ext>
            </p:extLst>
          </p:nvPr>
        </p:nvGraphicFramePr>
        <p:xfrm>
          <a:off x="205885" y="3166900"/>
          <a:ext cx="8633315" cy="2651760"/>
        </p:xfrm>
        <a:graphic>
          <a:graphicData uri="http://schemas.openxmlformats.org/drawingml/2006/table">
            <a:tbl>
              <a:tblPr/>
              <a:tblGrid>
                <a:gridCol w="1049527">
                  <a:extLst>
                    <a:ext uri="{9D8B030D-6E8A-4147-A177-3AD203B41FA5}">
                      <a16:colId xmlns="" xmlns:a16="http://schemas.microsoft.com/office/drawing/2014/main" val="20000"/>
                    </a:ext>
                  </a:extLst>
                </a:gridCol>
                <a:gridCol w="939518">
                  <a:extLst>
                    <a:ext uri="{9D8B030D-6E8A-4147-A177-3AD203B41FA5}">
                      <a16:colId xmlns="" xmlns:a16="http://schemas.microsoft.com/office/drawing/2014/main" val="20001"/>
                    </a:ext>
                  </a:extLst>
                </a:gridCol>
                <a:gridCol w="1563358">
                  <a:extLst>
                    <a:ext uri="{9D8B030D-6E8A-4147-A177-3AD203B41FA5}">
                      <a16:colId xmlns="" xmlns:a16="http://schemas.microsoft.com/office/drawing/2014/main" val="20002"/>
                    </a:ext>
                  </a:extLst>
                </a:gridCol>
                <a:gridCol w="1270228">
                  <a:extLst>
                    <a:ext uri="{9D8B030D-6E8A-4147-A177-3AD203B41FA5}">
                      <a16:colId xmlns="" xmlns:a16="http://schemas.microsoft.com/office/drawing/2014/main" val="20003"/>
                    </a:ext>
                  </a:extLst>
                </a:gridCol>
                <a:gridCol w="1270228">
                  <a:extLst>
                    <a:ext uri="{9D8B030D-6E8A-4147-A177-3AD203B41FA5}">
                      <a16:colId xmlns="" xmlns:a16="http://schemas.microsoft.com/office/drawing/2014/main" val="20004"/>
                    </a:ext>
                  </a:extLst>
                </a:gridCol>
                <a:gridCol w="1270228">
                  <a:extLst>
                    <a:ext uri="{9D8B030D-6E8A-4147-A177-3AD203B41FA5}">
                      <a16:colId xmlns="" xmlns:a16="http://schemas.microsoft.com/office/drawing/2014/main" val="20005"/>
                    </a:ext>
                  </a:extLst>
                </a:gridCol>
                <a:gridCol w="1270228">
                  <a:extLst>
                    <a:ext uri="{9D8B030D-6E8A-4147-A177-3AD203B41FA5}">
                      <a16:colId xmlns="" xmlns:a16="http://schemas.microsoft.com/office/drawing/2014/main" val="20006"/>
                    </a:ext>
                  </a:extLst>
                </a:gridCol>
              </a:tblGrid>
              <a:tr h="243805">
                <a:tc>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lnSpc>
                          <a:spcPct val="150000"/>
                        </a:lnSpc>
                        <a:spcAft>
                          <a:spcPts val="600"/>
                        </a:spcAft>
                      </a:pPr>
                      <a:r>
                        <a:rPr lang="en-ZA" sz="1400" b="1" i="0" dirty="0" smtClean="0">
                          <a:latin typeface="Arial"/>
                          <a:ea typeface="Times New Roman"/>
                          <a:cs typeface="Times New Roman"/>
                        </a:rPr>
                        <a:t>2016/17</a:t>
                      </a:r>
                      <a:endParaRPr lang="en-ZA" sz="1400" b="1" i="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lnSpc>
                          <a:spcPct val="150000"/>
                        </a:lnSpc>
                        <a:spcAft>
                          <a:spcPts val="600"/>
                        </a:spcAft>
                      </a:pPr>
                      <a:r>
                        <a:rPr lang="en-ZA" sz="1400" b="1" i="0" dirty="0" smtClean="0">
                          <a:latin typeface="Arial"/>
                          <a:ea typeface="Times New Roman"/>
                          <a:cs typeface="Times New Roman"/>
                        </a:rPr>
                        <a:t>2017/18</a:t>
                      </a:r>
                      <a:endParaRPr lang="en-ZA" sz="1400" b="1" i="0" dirty="0">
                        <a:latin typeface="Arial"/>
                        <a:ea typeface="Times New Roman"/>
                        <a:cs typeface="Times New Roman"/>
                      </a:endParaRPr>
                    </a:p>
                  </a:txBody>
                  <a:tcPr marL="68582" marR="685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50000"/>
                        </a:lnSpc>
                        <a:spcAft>
                          <a:spcPts val="600"/>
                        </a:spcAft>
                      </a:pP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760835">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Salary Levels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Total days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Number of employees </a:t>
                      </a:r>
                      <a:r>
                        <a:rPr lang="en-GB" sz="1400" b="1" i="0" dirty="0" smtClean="0">
                          <a:latin typeface="Arial"/>
                          <a:ea typeface="Times New Roman"/>
                          <a:cs typeface="Times New Roman"/>
                        </a:rPr>
                        <a:t>using </a:t>
                      </a:r>
                      <a:r>
                        <a:rPr lang="en-GB" sz="1400" b="1" i="0" dirty="0" err="1" smtClean="0">
                          <a:latin typeface="Arial"/>
                          <a:ea typeface="Times New Roman"/>
                          <a:cs typeface="Times New Roman"/>
                        </a:rPr>
                        <a:t>PILIR</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Average days per employee</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Total days</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Number of employees </a:t>
                      </a:r>
                      <a:r>
                        <a:rPr lang="en-GB" sz="1400" b="1" i="0" dirty="0" smtClean="0">
                          <a:latin typeface="Arial"/>
                          <a:ea typeface="Times New Roman"/>
                          <a:cs typeface="Times New Roman"/>
                        </a:rPr>
                        <a:t>using </a:t>
                      </a:r>
                      <a:r>
                        <a:rPr lang="en-GB" sz="1400" b="1" i="0" dirty="0" err="1" smtClean="0">
                          <a:latin typeface="Arial"/>
                          <a:ea typeface="Times New Roman"/>
                          <a:cs typeface="Times New Roman"/>
                        </a:rPr>
                        <a:t>PILIR</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400" b="1" i="0" dirty="0">
                          <a:latin typeface="Arial"/>
                          <a:ea typeface="Times New Roman"/>
                          <a:cs typeface="Times New Roman"/>
                        </a:rPr>
                        <a:t>Average days per employee</a:t>
                      </a:r>
                      <a:endParaRPr lang="en-ZA" sz="1400" i="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1"/>
                  </a:ext>
                </a:extLst>
              </a:tr>
              <a:tr h="26509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200" dirty="0">
                          <a:latin typeface="Arial"/>
                          <a:ea typeface="Times New Roman"/>
                          <a:cs typeface="Times New Roman"/>
                        </a:rPr>
                        <a:t> (13-16)</a:t>
                      </a:r>
                      <a:endParaRPr lang="en-ZA" sz="120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0</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200" dirty="0" smtClean="0">
                          <a:latin typeface="Arial" pitchFamily="34" charset="0"/>
                          <a:ea typeface="Times New Roman"/>
                          <a:cs typeface="Arial" pitchFamily="34" charset="0"/>
                        </a:rPr>
                        <a:t>0</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0</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0</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0</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6509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200" dirty="0">
                          <a:latin typeface="Arial"/>
                          <a:ea typeface="Times New Roman"/>
                          <a:cs typeface="Times New Roman"/>
                        </a:rPr>
                        <a:t> (9-12)</a:t>
                      </a:r>
                      <a:endParaRPr lang="en-ZA" sz="120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14</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200" dirty="0" smtClean="0">
                          <a:latin typeface="Arial" pitchFamily="34" charset="0"/>
                          <a:ea typeface="Times New Roman"/>
                          <a:cs typeface="Arial" pitchFamily="34" charset="0"/>
                        </a:rPr>
                        <a:t>0</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44</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2</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5</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6509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200" dirty="0">
                          <a:latin typeface="Arial"/>
                          <a:ea typeface="Times New Roman"/>
                          <a:cs typeface="Times New Roman"/>
                        </a:rPr>
                        <a:t> (6-8)</a:t>
                      </a:r>
                      <a:endParaRPr lang="en-ZA" sz="120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399</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20</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200" b="1" dirty="0" smtClean="0">
                          <a:latin typeface="Arial" pitchFamily="34" charset="0"/>
                          <a:ea typeface="Times New Roman"/>
                          <a:cs typeface="Arial" pitchFamily="34" charset="0"/>
                        </a:rPr>
                        <a:t>5</a:t>
                      </a:r>
                      <a:endParaRPr lang="en-ZA"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265</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28</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b="1" dirty="0" smtClean="0">
                          <a:latin typeface="Arial" pitchFamily="34" charset="0"/>
                          <a:ea typeface="Times New Roman"/>
                          <a:cs typeface="Arial" pitchFamily="34" charset="0"/>
                        </a:rPr>
                        <a:t>5</a:t>
                      </a:r>
                      <a:endParaRPr lang="en-ZA"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6509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200" dirty="0">
                          <a:latin typeface="Arial"/>
                          <a:ea typeface="Times New Roman"/>
                          <a:cs typeface="Times New Roman"/>
                        </a:rPr>
                        <a:t> (3-5)</a:t>
                      </a:r>
                      <a:endParaRPr lang="en-ZA" sz="1200"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32</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dirty="0" smtClean="0">
                          <a:latin typeface="Arial" pitchFamily="34" charset="0"/>
                          <a:cs typeface="Arial" pitchFamily="34" charset="0"/>
                        </a:rPr>
                        <a:t>1</a:t>
                      </a:r>
                      <a:endParaRPr lang="en-US" sz="1200"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ZA" sz="1200" b="0" dirty="0" smtClean="0">
                          <a:latin typeface="Arial" pitchFamily="34" charset="0"/>
                          <a:ea typeface="Times New Roman"/>
                          <a:cs typeface="Arial" pitchFamily="34" charset="0"/>
                        </a:rPr>
                        <a:t>3</a:t>
                      </a:r>
                      <a:endParaRPr lang="en-ZA" sz="1200" b="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2</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dirty="0" smtClean="0">
                          <a:latin typeface="Arial" pitchFamily="34" charset="0"/>
                          <a:ea typeface="Times New Roman"/>
                          <a:cs typeface="Arial" pitchFamily="34" charset="0"/>
                        </a:rPr>
                        <a:t>1</a:t>
                      </a:r>
                      <a:endParaRPr lang="en-ZA" sz="120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600"/>
                        </a:spcAft>
                      </a:pPr>
                      <a:r>
                        <a:rPr lang="en-ZA" sz="1200" b="0" dirty="0" smtClean="0">
                          <a:latin typeface="Arial" pitchFamily="34" charset="0"/>
                          <a:ea typeface="Times New Roman"/>
                          <a:cs typeface="Arial" pitchFamily="34" charset="0"/>
                        </a:rPr>
                        <a:t>3</a:t>
                      </a:r>
                      <a:endParaRPr lang="en-ZA" sz="1200" b="0"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65099">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50000"/>
                        </a:lnSpc>
                        <a:spcAft>
                          <a:spcPts val="600"/>
                        </a:spcAft>
                      </a:pPr>
                      <a:r>
                        <a:rPr lang="en-GB" sz="1200" b="1" dirty="0">
                          <a:latin typeface="Arial"/>
                          <a:ea typeface="Times New Roman"/>
                          <a:cs typeface="Times New Roman"/>
                        </a:rPr>
                        <a:t> TOTALS</a:t>
                      </a:r>
                      <a:endParaRPr lang="en-ZA" sz="1200" b="1" dirty="0">
                        <a:latin typeface="Arial"/>
                        <a:ea typeface="Times New Roman"/>
                        <a:cs typeface="Times New Roman"/>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smtClean="0">
                          <a:latin typeface="Arial" pitchFamily="34" charset="0"/>
                          <a:cs typeface="Arial" pitchFamily="34" charset="0"/>
                        </a:rPr>
                        <a:t>445</a:t>
                      </a:r>
                      <a:endParaRPr lang="en-US" sz="1200" b="1"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200" b="1" dirty="0" smtClean="0">
                          <a:latin typeface="Arial" pitchFamily="34" charset="0"/>
                          <a:cs typeface="Arial" pitchFamily="34" charset="0"/>
                        </a:rPr>
                        <a:t>22</a:t>
                      </a:r>
                      <a:endParaRPr lang="en-US" sz="1200" b="1" dirty="0">
                        <a:latin typeface="Arial" pitchFamily="34" charset="0"/>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600"/>
                        </a:spcAft>
                      </a:pPr>
                      <a:r>
                        <a:rPr lang="en-GB" sz="1200" b="1" dirty="0" smtClean="0">
                          <a:latin typeface="Arial" pitchFamily="34" charset="0"/>
                          <a:ea typeface="Times New Roman"/>
                          <a:cs typeface="Arial" pitchFamily="34" charset="0"/>
                        </a:rPr>
                        <a:t>8</a:t>
                      </a:r>
                      <a:endParaRPr lang="en-GB"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Aft>
                          <a:spcPts val="600"/>
                        </a:spcAft>
                      </a:pPr>
                      <a:r>
                        <a:rPr lang="en-GB" sz="1200" b="1" dirty="0" smtClean="0">
                          <a:latin typeface="Arial" pitchFamily="34" charset="0"/>
                          <a:ea typeface="Times New Roman"/>
                          <a:cs typeface="Arial" pitchFamily="34" charset="0"/>
                        </a:rPr>
                        <a:t>311</a:t>
                      </a:r>
                      <a:endParaRPr lang="en-GB"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Aft>
                          <a:spcPts val="600"/>
                        </a:spcAft>
                      </a:pPr>
                      <a:r>
                        <a:rPr lang="en-GB" sz="1200" b="1" dirty="0" smtClean="0">
                          <a:latin typeface="Arial" pitchFamily="34" charset="0"/>
                          <a:ea typeface="Times New Roman"/>
                          <a:cs typeface="Arial" pitchFamily="34" charset="0"/>
                        </a:rPr>
                        <a:t>31</a:t>
                      </a:r>
                      <a:endParaRPr lang="en-GB"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50000"/>
                        </a:lnSpc>
                        <a:spcAft>
                          <a:spcPts val="600"/>
                        </a:spcAft>
                      </a:pPr>
                      <a:r>
                        <a:rPr lang="en-GB" sz="1200" b="1" dirty="0" smtClean="0">
                          <a:latin typeface="Arial" pitchFamily="34" charset="0"/>
                          <a:ea typeface="Times New Roman"/>
                          <a:cs typeface="Arial" pitchFamily="34" charset="0"/>
                        </a:rPr>
                        <a:t>13</a:t>
                      </a:r>
                      <a:endParaRPr lang="en-GB" sz="1200" b="1" dirty="0">
                        <a:latin typeface="Arial" pitchFamily="34" charset="0"/>
                        <a:ea typeface="Times New Roman"/>
                        <a:cs typeface="Arial" pitchFamily="34" charset="0"/>
                      </a:endParaRPr>
                    </a:p>
                  </a:txBody>
                  <a:tcPr marL="68582" marR="6858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 xmlns:a16="http://schemas.microsoft.com/office/drawing/2014/main" val="10006"/>
                  </a:ext>
                </a:extLst>
              </a:tr>
            </a:tbl>
          </a:graphicData>
        </a:graphic>
      </p:graphicFrame>
      <p:sp>
        <p:nvSpPr>
          <p:cNvPr id="7" name="TextBox 6"/>
          <p:cNvSpPr txBox="1"/>
          <p:nvPr/>
        </p:nvSpPr>
        <p:spPr>
          <a:xfrm>
            <a:off x="3943350" y="6134100"/>
            <a:ext cx="682398" cy="371475"/>
          </a:xfrm>
          <a:prstGeom prst="rect">
            <a:avLst/>
          </a:prstGeom>
          <a:noFill/>
        </p:spPr>
        <p:txBody>
          <a:bodyPr wrap="square" rtlCol="0">
            <a:spAutoFit/>
          </a:bodyPr>
          <a:lstStyle/>
          <a:p>
            <a:r>
              <a:rPr lang="en-US" dirty="0" smtClean="0"/>
              <a:t>41</a:t>
            </a:r>
            <a:endParaRPr lang="en-US" dirty="0"/>
          </a:p>
        </p:txBody>
      </p:sp>
    </p:spTree>
    <p:extLst>
      <p:ext uri="{BB962C8B-B14F-4D97-AF65-F5344CB8AC3E}">
        <p14:creationId xmlns:p14="http://schemas.microsoft.com/office/powerpoint/2010/main" val="26293192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219075" y="155575"/>
            <a:ext cx="8669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algn="ctr">
              <a:defRPr/>
            </a:pPr>
            <a:r>
              <a:rPr lang="en-ZA" kern="0" dirty="0" smtClean="0">
                <a:solidFill>
                  <a:srgbClr val="000000"/>
                </a:solidFill>
                <a:latin typeface="Arial"/>
                <a:cs typeface="Arial"/>
              </a:rPr>
              <a:t>SKILLS OVERVIEW</a:t>
            </a:r>
          </a:p>
        </p:txBody>
      </p:sp>
      <p:graphicFrame>
        <p:nvGraphicFramePr>
          <p:cNvPr id="4" name="Table Placeholder 3"/>
          <p:cNvGraphicFramePr>
            <a:graphicFrameLocks/>
          </p:cNvGraphicFramePr>
          <p:nvPr>
            <p:extLst>
              <p:ext uri="{D42A27DB-BD31-4B8C-83A1-F6EECF244321}">
                <p14:modId xmlns:p14="http://schemas.microsoft.com/office/powerpoint/2010/main" val="4199010592"/>
              </p:ext>
            </p:extLst>
          </p:nvPr>
        </p:nvGraphicFramePr>
        <p:xfrm>
          <a:off x="298450" y="1074365"/>
          <a:ext cx="8589962" cy="2788920"/>
        </p:xfrm>
        <a:graphic>
          <a:graphicData uri="http://schemas.openxmlformats.org/drawingml/2006/table">
            <a:tbl>
              <a:tblPr/>
              <a:tblGrid>
                <a:gridCol w="3799708">
                  <a:extLst>
                    <a:ext uri="{9D8B030D-6E8A-4147-A177-3AD203B41FA5}">
                      <a16:colId xmlns="" xmlns:a16="http://schemas.microsoft.com/office/drawing/2014/main" val="20000"/>
                    </a:ext>
                  </a:extLst>
                </a:gridCol>
                <a:gridCol w="2169765">
                  <a:extLst>
                    <a:ext uri="{9D8B030D-6E8A-4147-A177-3AD203B41FA5}">
                      <a16:colId xmlns="" xmlns:a16="http://schemas.microsoft.com/office/drawing/2014/main" val="20001"/>
                    </a:ext>
                  </a:extLst>
                </a:gridCol>
                <a:gridCol w="2620489">
                  <a:extLst>
                    <a:ext uri="{9D8B030D-6E8A-4147-A177-3AD203B41FA5}">
                      <a16:colId xmlns="" xmlns:a16="http://schemas.microsoft.com/office/drawing/2014/main" val="20002"/>
                    </a:ext>
                  </a:extLst>
                </a:gridCol>
              </a:tblGrid>
              <a:tr h="29112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b="1" i="0" dirty="0">
                          <a:latin typeface="Arial"/>
                          <a:ea typeface="Times New Roman"/>
                          <a:cs typeface="Times New Roman"/>
                        </a:rPr>
                        <a:t>Highest Qualification</a:t>
                      </a:r>
                      <a:endParaRPr lang="en-ZA" sz="1400" b="1" i="0" dirty="0">
                        <a:latin typeface="Arial"/>
                        <a:ea typeface="Times New Roman"/>
                        <a:cs typeface="Times New Roman"/>
                      </a:endParaRPr>
                    </a:p>
                  </a:txBody>
                  <a:tcPr marL="44078" marR="440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b="1" i="0" dirty="0">
                          <a:latin typeface="Arial"/>
                          <a:ea typeface="Times New Roman"/>
                          <a:cs typeface="Times New Roman"/>
                        </a:rPr>
                        <a:t>Total Number</a:t>
                      </a:r>
                      <a:endParaRPr lang="en-ZA" sz="1400" b="1" i="0" dirty="0">
                        <a:latin typeface="Arial"/>
                        <a:ea typeface="Times New Roman"/>
                        <a:cs typeface="Times New Roman"/>
                      </a:endParaRPr>
                    </a:p>
                  </a:txBody>
                  <a:tcPr marL="44078" marR="440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400" b="1" i="0" dirty="0" smtClean="0">
                          <a:latin typeface="Arial"/>
                          <a:ea typeface="Times New Roman"/>
                          <a:cs typeface="Times New Roman"/>
                        </a:rPr>
                        <a:t>         % </a:t>
                      </a:r>
                      <a:r>
                        <a:rPr lang="en-GB" sz="1400" b="1" i="0" dirty="0">
                          <a:latin typeface="Arial"/>
                          <a:ea typeface="Times New Roman"/>
                          <a:cs typeface="Times New Roman"/>
                        </a:rPr>
                        <a:t>Total</a:t>
                      </a:r>
                      <a:endParaRPr lang="en-ZA" sz="1400" b="1" i="0" dirty="0">
                        <a:latin typeface="Arial"/>
                        <a:ea typeface="Times New Roman"/>
                        <a:cs typeface="Times New Roman"/>
                      </a:endParaRPr>
                    </a:p>
                  </a:txBody>
                  <a:tcPr marL="44078" marR="440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200" dirty="0" smtClean="0">
                          <a:latin typeface="Arial"/>
                          <a:ea typeface="Times New Roman"/>
                          <a:cs typeface="Times New Roman"/>
                        </a:rPr>
                        <a:t>Below matric</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9</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smtClean="0">
                          <a:latin typeface="Arial"/>
                          <a:ea typeface="Times New Roman"/>
                          <a:cs typeface="Times New Roman"/>
                        </a:rPr>
                        <a:t>Grade</a:t>
                      </a:r>
                      <a:r>
                        <a:rPr lang="en-GB" sz="1200" baseline="0" dirty="0" smtClean="0">
                          <a:latin typeface="Arial"/>
                          <a:ea typeface="Times New Roman"/>
                          <a:cs typeface="Times New Roman"/>
                        </a:rPr>
                        <a:t> 12/FET</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264</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smtClean="0">
                          <a:latin typeface="Arial"/>
                          <a:ea typeface="Times New Roman"/>
                          <a:cs typeface="Times New Roman"/>
                        </a:rPr>
                        <a:t>National</a:t>
                      </a:r>
                      <a:r>
                        <a:rPr lang="en-GB" sz="1200" baseline="0" dirty="0" smtClean="0">
                          <a:latin typeface="Arial"/>
                          <a:ea typeface="Times New Roman"/>
                          <a:cs typeface="Times New Roman"/>
                        </a:rPr>
                        <a:t> </a:t>
                      </a:r>
                      <a:r>
                        <a:rPr lang="en-GB" sz="1200" dirty="0" smtClean="0">
                          <a:latin typeface="Arial"/>
                          <a:ea typeface="Times New Roman"/>
                          <a:cs typeface="Times New Roman"/>
                        </a:rPr>
                        <a:t>Diploma</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182</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26.6%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a:latin typeface="Arial"/>
                          <a:ea typeface="Times New Roman"/>
                          <a:cs typeface="Times New Roman"/>
                        </a:rPr>
                        <a:t>Degree</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195</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28.5%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a:latin typeface="Arial"/>
                          <a:ea typeface="Times New Roman"/>
                          <a:cs typeface="Times New Roman"/>
                        </a:rPr>
                        <a:t>Post Grad </a:t>
                      </a:r>
                      <a:r>
                        <a:rPr lang="en-GB" sz="1200" dirty="0" smtClean="0">
                          <a:latin typeface="Arial"/>
                          <a:ea typeface="Times New Roman"/>
                          <a:cs typeface="Times New Roman"/>
                        </a:rPr>
                        <a:t>Diploma/Degree</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7</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dirty="0" smtClean="0">
                          <a:solidFill>
                            <a:srgbClr val="000000"/>
                          </a:solidFill>
                          <a:effectLst/>
                          <a:latin typeface="Arial"/>
                        </a:rPr>
                        <a:t>1.0%</a:t>
                      </a:r>
                      <a:endParaRPr lang="en-ZA" sz="12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a:latin typeface="Arial"/>
                          <a:ea typeface="Times New Roman"/>
                          <a:cs typeface="Times New Roman"/>
                        </a:rPr>
                        <a:t>Honours</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27</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a:latin typeface="Arial"/>
                          <a:ea typeface="Times New Roman"/>
                          <a:cs typeface="Times New Roman"/>
                        </a:rPr>
                        <a:t>Masters</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0</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GB" sz="1200" dirty="0" smtClean="0">
                          <a:latin typeface="Arial"/>
                          <a:ea typeface="Times New Roman"/>
                          <a:cs typeface="Times New Roman"/>
                        </a:rPr>
                        <a:t>Ph. D</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dirty="0" smtClean="0">
                          <a:latin typeface="Arial"/>
                          <a:ea typeface="Times New Roman"/>
                          <a:cs typeface="Times New Roman"/>
                        </a:rPr>
                        <a:t>0</a:t>
                      </a:r>
                      <a:endParaRPr lang="en-ZA" sz="1200"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en-ZA" sz="1200" b="0" i="0" u="none" strike="noStrike">
                          <a:solidFill>
                            <a:srgbClr val="000000"/>
                          </a:solidFill>
                          <a:effectLst/>
                          <a:latin typeface="Arial"/>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r h="24953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GB" sz="1200" b="1" dirty="0" smtClean="0">
                          <a:latin typeface="Arial"/>
                          <a:ea typeface="Times New Roman"/>
                          <a:cs typeface="Times New Roman"/>
                        </a:rPr>
                        <a:t>Total</a:t>
                      </a:r>
                      <a:endParaRPr lang="en-ZA" sz="1200" b="1"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200" b="1" dirty="0" smtClean="0">
                          <a:latin typeface="Arial"/>
                          <a:ea typeface="Times New Roman"/>
                          <a:cs typeface="Times New Roman"/>
                        </a:rPr>
                        <a:t>684</a:t>
                      </a:r>
                      <a:endParaRPr lang="en-ZA" sz="1200" b="1" dirty="0">
                        <a:latin typeface="Arial"/>
                        <a:ea typeface="Times New Roman"/>
                        <a:cs typeface="Times New Roman"/>
                      </a:endParaRPr>
                    </a:p>
                  </a:txBody>
                  <a:tcPr marL="44078" marR="4407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ctr"/>
                      <a:r>
                        <a:rPr lang="en-ZA" sz="1200" b="1" i="0" u="none" strike="noStrike" dirty="0">
                          <a:solidFill>
                            <a:srgbClr val="000000"/>
                          </a:solidFill>
                          <a:effectLst/>
                          <a:latin typeface="Arial"/>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 xmlns:a16="http://schemas.microsoft.com/office/drawing/2014/main" val="10010"/>
                  </a:ext>
                </a:extLst>
              </a:tr>
            </a:tbl>
          </a:graphicData>
        </a:graphic>
      </p:graphicFrame>
      <p:sp>
        <p:nvSpPr>
          <p:cNvPr id="2" name="TextBox 1"/>
          <p:cNvSpPr txBox="1"/>
          <p:nvPr/>
        </p:nvSpPr>
        <p:spPr>
          <a:xfrm>
            <a:off x="4095750" y="6086475"/>
            <a:ext cx="457993" cy="369332"/>
          </a:xfrm>
          <a:prstGeom prst="rect">
            <a:avLst/>
          </a:prstGeom>
          <a:noFill/>
        </p:spPr>
        <p:txBody>
          <a:bodyPr wrap="square" rtlCol="0">
            <a:spAutoFit/>
          </a:bodyPr>
          <a:lstStyle/>
          <a:p>
            <a:r>
              <a:rPr lang="en-US" dirty="0" smtClean="0"/>
              <a:t>42</a:t>
            </a:r>
            <a:endParaRPr lang="en-US" dirty="0"/>
          </a:p>
        </p:txBody>
      </p:sp>
    </p:spTree>
    <p:extLst>
      <p:ext uri="{BB962C8B-B14F-4D97-AF65-F5344CB8AC3E}">
        <p14:creationId xmlns:p14="http://schemas.microsoft.com/office/powerpoint/2010/main" val="41398567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811145686"/>
              </p:ext>
            </p:extLst>
          </p:nvPr>
        </p:nvGraphicFramePr>
        <p:xfrm>
          <a:off x="161926" y="906611"/>
          <a:ext cx="8829674" cy="4777740"/>
        </p:xfrm>
        <a:graphic>
          <a:graphicData uri="http://schemas.openxmlformats.org/drawingml/2006/table">
            <a:tbl>
              <a:tblPr/>
              <a:tblGrid>
                <a:gridCol w="2597918">
                  <a:extLst>
                    <a:ext uri="{9D8B030D-6E8A-4147-A177-3AD203B41FA5}">
                      <a16:colId xmlns="" xmlns:a16="http://schemas.microsoft.com/office/drawing/2014/main" val="20000"/>
                    </a:ext>
                  </a:extLst>
                </a:gridCol>
                <a:gridCol w="2597918">
                  <a:extLst>
                    <a:ext uri="{9D8B030D-6E8A-4147-A177-3AD203B41FA5}">
                      <a16:colId xmlns="" xmlns:a16="http://schemas.microsoft.com/office/drawing/2014/main" val="20001"/>
                    </a:ext>
                  </a:extLst>
                </a:gridCol>
                <a:gridCol w="3633838">
                  <a:extLst>
                    <a:ext uri="{9D8B030D-6E8A-4147-A177-3AD203B41FA5}">
                      <a16:colId xmlns="" xmlns:a16="http://schemas.microsoft.com/office/drawing/2014/main" val="20002"/>
                    </a:ext>
                  </a:extLst>
                </a:gridCol>
              </a:tblGrid>
              <a:tr h="18808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100" b="1" i="0" dirty="0" smtClean="0">
                          <a:latin typeface="Arial"/>
                          <a:ea typeface="Times New Roman"/>
                          <a:cs typeface="Times New Roman"/>
                        </a:rPr>
                        <a:t>District</a:t>
                      </a:r>
                      <a:endParaRPr lang="en-ZA" sz="1100" b="1" i="0" dirty="0">
                        <a:latin typeface="Arial"/>
                        <a:ea typeface="Times New Roman"/>
                        <a:cs typeface="Times New Roman"/>
                      </a:endParaRPr>
                    </a:p>
                  </a:txBody>
                  <a:tcPr marL="44073" marR="4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ZA" sz="1100" b="1" i="0" dirty="0" smtClean="0">
                          <a:latin typeface="Arial"/>
                          <a:ea typeface="Times New Roman"/>
                          <a:cs typeface="Times New Roman"/>
                        </a:rPr>
                        <a:t>Total</a:t>
                      </a:r>
                    </a:p>
                  </a:txBody>
                  <a:tcPr marL="44073" marR="4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ctr">
                        <a:lnSpc>
                          <a:spcPct val="150000"/>
                        </a:lnSpc>
                        <a:spcAft>
                          <a:spcPts val="0"/>
                        </a:spcAft>
                      </a:pPr>
                      <a:r>
                        <a:rPr lang="en-ZA" sz="1100" b="1" i="0" dirty="0" smtClean="0">
                          <a:latin typeface="Arial"/>
                          <a:ea typeface="Times New Roman"/>
                          <a:cs typeface="Times New Roman"/>
                        </a:rPr>
                        <a:t>Course</a:t>
                      </a:r>
                      <a:endParaRPr lang="en-ZA" sz="1100" b="1" i="0" dirty="0">
                        <a:latin typeface="Arial"/>
                        <a:ea typeface="Times New Roman"/>
                        <a:cs typeface="Times New Roman"/>
                      </a:endParaRPr>
                    </a:p>
                  </a:txBody>
                  <a:tcPr marL="44073" marR="4407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297737">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b="1" dirty="0" smtClean="0">
                          <a:latin typeface="Arial"/>
                          <a:ea typeface="Times New Roman"/>
                          <a:cs typeface="Times New Roman"/>
                        </a:rPr>
                        <a:t>PROVINCIAL</a:t>
                      </a:r>
                      <a:r>
                        <a:rPr lang="en-ZA" sz="1100" b="1" baseline="0" dirty="0" smtClean="0">
                          <a:latin typeface="Arial"/>
                          <a:ea typeface="Times New Roman"/>
                          <a:cs typeface="Times New Roman"/>
                        </a:rPr>
                        <a:t> MANAGER’S OFFICE</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02</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a:ea typeface="Times New Roman"/>
                          <a:cs typeface="Times New Roman"/>
                        </a:rPr>
                        <a:t>ND: Public Management, Masters of Business Administration</a:t>
                      </a: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113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b="1" dirty="0" smtClean="0">
                          <a:latin typeface="Arial"/>
                          <a:ea typeface="Times New Roman"/>
                          <a:cs typeface="Times New Roman"/>
                        </a:rPr>
                        <a:t>UMGUNGUNDLOVU DISTRICT OFFICE</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01</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dirty="0" smtClean="0">
                          <a:latin typeface="Arial"/>
                          <a:ea typeface="Times New Roman"/>
                          <a:cs typeface="Times New Roman"/>
                        </a:rPr>
                        <a:t>Bachelor of Public Administration</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113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b="1" dirty="0" smtClean="0">
                          <a:latin typeface="Arial"/>
                          <a:ea typeface="Times New Roman"/>
                          <a:cs typeface="Times New Roman"/>
                        </a:rPr>
                        <a:t>AMAJUBA DISTRICT OFFICE</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08</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dirty="0" smtClean="0">
                          <a:latin typeface="Arial"/>
                          <a:ea typeface="Times New Roman"/>
                          <a:cs typeface="Times New Roman"/>
                        </a:rPr>
                        <a:t>ND: Public</a:t>
                      </a:r>
                      <a:r>
                        <a:rPr lang="en-ZA" sz="1100" baseline="0" dirty="0" smtClean="0">
                          <a:latin typeface="Arial"/>
                          <a:ea typeface="Times New Roman"/>
                          <a:cs typeface="Times New Roman"/>
                        </a:rPr>
                        <a:t> Management (1), Bachelor in Public Administration (5), Post Graduate Diploma: Labour Law (1); Honours: Public Administration (1); </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r h="33592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b="1" dirty="0" smtClean="0">
                          <a:latin typeface="Arial"/>
                          <a:ea typeface="Times New Roman"/>
                          <a:cs typeface="Times New Roman"/>
                        </a:rPr>
                        <a:t>ETHEKWINI &amp; UGU DISTRICT</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04</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a:ea typeface="Times New Roman"/>
                          <a:cs typeface="Times New Roman"/>
                        </a:rPr>
                        <a:t>ND: Information &amp; Technology (1), B-Tech: Business Administration (1), B-Tech: Business Management (1), B-Tech: Public Management (1)</a:t>
                      </a: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211302">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gn="l">
                        <a:lnSpc>
                          <a:spcPct val="150000"/>
                        </a:lnSpc>
                        <a:spcAft>
                          <a:spcPts val="0"/>
                        </a:spcAft>
                      </a:pPr>
                      <a:r>
                        <a:rPr lang="en-ZA" sz="1100" b="1" dirty="0" smtClean="0">
                          <a:latin typeface="Arial"/>
                          <a:ea typeface="Times New Roman"/>
                          <a:cs typeface="Times New Roman"/>
                        </a:rPr>
                        <a:t>ZULULAND DISTRICT</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05</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0" i="0" u="none" strike="noStrike" kern="1200" cap="none" spc="0" normalizeH="0" baseline="0" noProof="0" dirty="0" smtClean="0">
                          <a:ln>
                            <a:noFill/>
                          </a:ln>
                          <a:solidFill>
                            <a:srgbClr val="000000"/>
                          </a:solidFill>
                          <a:effectLst/>
                          <a:uLnTx/>
                          <a:uFillTx/>
                          <a:latin typeface="Arial"/>
                          <a:ea typeface="Times New Roman"/>
                          <a:cs typeface="Times New Roman"/>
                        </a:rPr>
                        <a:t>Bachelor of Public Administration (3), BA: Government Administration &amp; Development (1), Programme: Forensic &amp; Investigative Auditing (1), Bachelor of Administration</a:t>
                      </a: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211302">
                <a:tc>
                  <a:txBody>
                    <a:bodyPr/>
                    <a:lstStyle/>
                    <a:p>
                      <a:pPr algn="l">
                        <a:lnSpc>
                          <a:spcPct val="150000"/>
                        </a:lnSpc>
                        <a:spcAft>
                          <a:spcPts val="0"/>
                        </a:spcAft>
                      </a:pPr>
                      <a:r>
                        <a:rPr lang="en-ZA" sz="1100" b="1" dirty="0" smtClean="0">
                          <a:latin typeface="Arial"/>
                          <a:ea typeface="Times New Roman"/>
                          <a:cs typeface="Times New Roman"/>
                        </a:rPr>
                        <a:t>KING CETSHWAYO DISTRICT</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en-ZA" sz="1100" dirty="0" smtClean="0">
                          <a:latin typeface="Arial"/>
                          <a:ea typeface="Times New Roman"/>
                          <a:cs typeface="Times New Roman"/>
                        </a:rPr>
                        <a:t>06</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spcAft>
                          <a:spcPts val="0"/>
                        </a:spcAft>
                      </a:pPr>
                      <a:r>
                        <a:rPr lang="en-ZA" sz="1100" dirty="0" smtClean="0">
                          <a:latin typeface="Arial"/>
                          <a:ea typeface="Times New Roman"/>
                          <a:cs typeface="Times New Roman"/>
                        </a:rPr>
                        <a:t>ND: Public Administration &amp; Management (1), Bachelor of Public</a:t>
                      </a:r>
                      <a:r>
                        <a:rPr lang="en-ZA" sz="1100" baseline="0" dirty="0" smtClean="0">
                          <a:latin typeface="Arial"/>
                          <a:ea typeface="Times New Roman"/>
                          <a:cs typeface="Times New Roman"/>
                        </a:rPr>
                        <a:t> Administration (2), B Com: Financial Management (1), Post Graduate Diploma: Project Management (1), BA: Communication Science (1)</a:t>
                      </a: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211302">
                <a:tc>
                  <a:txBody>
                    <a:bodyPr/>
                    <a:lstStyle/>
                    <a:p>
                      <a:pPr algn="l">
                        <a:lnSpc>
                          <a:spcPct val="150000"/>
                        </a:lnSpc>
                        <a:spcAft>
                          <a:spcPts val="0"/>
                        </a:spcAft>
                      </a:pPr>
                      <a:r>
                        <a:rPr lang="en-ZA" sz="1100" b="1" dirty="0" smtClean="0">
                          <a:latin typeface="Arial"/>
                          <a:ea typeface="Times New Roman"/>
                          <a:cs typeface="Times New Roman"/>
                        </a:rPr>
                        <a:t>TOTAL</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lnSpc>
                          <a:spcPct val="150000"/>
                        </a:lnSpc>
                        <a:spcAft>
                          <a:spcPts val="0"/>
                        </a:spcAft>
                      </a:pPr>
                      <a:r>
                        <a:rPr lang="en-ZA" sz="1100" b="1" dirty="0" smtClean="0">
                          <a:latin typeface="Arial"/>
                          <a:ea typeface="Times New Roman"/>
                          <a:cs typeface="Times New Roman"/>
                        </a:rPr>
                        <a:t>26</a:t>
                      </a:r>
                      <a:endParaRPr lang="en-ZA" sz="1100" b="1"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lnSpc>
                          <a:spcPct val="150000"/>
                        </a:lnSpc>
                        <a:spcAft>
                          <a:spcPts val="0"/>
                        </a:spcAft>
                      </a:pPr>
                      <a:endParaRPr lang="en-ZA" sz="1100" dirty="0">
                        <a:latin typeface="Arial"/>
                        <a:ea typeface="Times New Roman"/>
                        <a:cs typeface="Times New Roman"/>
                      </a:endParaRPr>
                    </a:p>
                  </a:txBody>
                  <a:tcPr marL="44073" marR="44073"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7"/>
                  </a:ext>
                </a:extLst>
              </a:tr>
            </a:tbl>
          </a:graphicData>
        </a:graphic>
      </p:graphicFrame>
      <p:sp>
        <p:nvSpPr>
          <p:cNvPr id="7" name="Title 1"/>
          <p:cNvSpPr txBox="1">
            <a:spLocks/>
          </p:cNvSpPr>
          <p:nvPr/>
        </p:nvSpPr>
        <p:spPr bwMode="auto">
          <a:xfrm>
            <a:off x="2269518" y="268156"/>
            <a:ext cx="489117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l" rtl="0" eaLnBrk="0" fontAlgn="base" hangingPunct="0">
              <a:lnSpc>
                <a:spcPct val="90000"/>
              </a:lnSpc>
              <a:spcBef>
                <a:spcPct val="0"/>
              </a:spcBef>
              <a:spcAft>
                <a:spcPct val="0"/>
              </a:spcAft>
              <a:defRPr sz="2000" b="1">
                <a:solidFill>
                  <a:schemeClr val="tx1"/>
                </a:solidFill>
                <a:latin typeface="+mj-lt"/>
                <a:ea typeface="+mj-ea"/>
                <a:cs typeface="+mj-cs"/>
              </a:defRPr>
            </a:lvl1pPr>
            <a:lvl2pPr algn="l" rtl="0" eaLnBrk="0" fontAlgn="base" hangingPunct="0">
              <a:lnSpc>
                <a:spcPct val="90000"/>
              </a:lnSpc>
              <a:spcBef>
                <a:spcPct val="0"/>
              </a:spcBef>
              <a:spcAft>
                <a:spcPct val="0"/>
              </a:spcAft>
              <a:defRPr sz="2000" b="1">
                <a:solidFill>
                  <a:schemeClr val="tx1"/>
                </a:solidFill>
                <a:latin typeface="Arial" charset="0"/>
                <a:cs typeface="Arial" charset="0"/>
              </a:defRPr>
            </a:lvl2pPr>
            <a:lvl3pPr algn="l" rtl="0" eaLnBrk="0" fontAlgn="base" hangingPunct="0">
              <a:lnSpc>
                <a:spcPct val="90000"/>
              </a:lnSpc>
              <a:spcBef>
                <a:spcPct val="0"/>
              </a:spcBef>
              <a:spcAft>
                <a:spcPct val="0"/>
              </a:spcAft>
              <a:defRPr sz="2000" b="1">
                <a:solidFill>
                  <a:schemeClr val="tx1"/>
                </a:solidFill>
                <a:latin typeface="Arial" charset="0"/>
                <a:cs typeface="Arial" charset="0"/>
              </a:defRPr>
            </a:lvl3pPr>
            <a:lvl4pPr algn="l" rtl="0" eaLnBrk="0" fontAlgn="base" hangingPunct="0">
              <a:lnSpc>
                <a:spcPct val="90000"/>
              </a:lnSpc>
              <a:spcBef>
                <a:spcPct val="0"/>
              </a:spcBef>
              <a:spcAft>
                <a:spcPct val="0"/>
              </a:spcAft>
              <a:defRPr sz="2000" b="1">
                <a:solidFill>
                  <a:schemeClr val="tx1"/>
                </a:solidFill>
                <a:latin typeface="Arial" charset="0"/>
                <a:cs typeface="Arial" charset="0"/>
              </a:defRPr>
            </a:lvl4pPr>
            <a:lvl5pPr algn="l" rtl="0" eaLnBrk="0" fontAlgn="base" hangingPunct="0">
              <a:lnSpc>
                <a:spcPct val="90000"/>
              </a:lnSpc>
              <a:spcBef>
                <a:spcPct val="0"/>
              </a:spcBef>
              <a:spcAft>
                <a:spcPct val="0"/>
              </a:spcAft>
              <a:defRPr sz="2000" b="1">
                <a:solidFill>
                  <a:schemeClr val="tx1"/>
                </a:solidFill>
                <a:latin typeface="Arial" charset="0"/>
                <a:cs typeface="Arial" charset="0"/>
              </a:defRPr>
            </a:lvl5pPr>
            <a:lvl6pPr marL="457200" algn="l" rtl="0" eaLnBrk="0" fontAlgn="base" hangingPunct="0">
              <a:lnSpc>
                <a:spcPct val="90000"/>
              </a:lnSpc>
              <a:spcBef>
                <a:spcPct val="0"/>
              </a:spcBef>
              <a:spcAft>
                <a:spcPct val="0"/>
              </a:spcAft>
              <a:defRPr sz="2000" b="1">
                <a:solidFill>
                  <a:schemeClr val="tx1"/>
                </a:solidFill>
                <a:latin typeface="Arial" charset="0"/>
                <a:cs typeface="Arial" charset="0"/>
              </a:defRPr>
            </a:lvl6pPr>
            <a:lvl7pPr marL="914400" algn="l" rtl="0" eaLnBrk="0" fontAlgn="base" hangingPunct="0">
              <a:lnSpc>
                <a:spcPct val="90000"/>
              </a:lnSpc>
              <a:spcBef>
                <a:spcPct val="0"/>
              </a:spcBef>
              <a:spcAft>
                <a:spcPct val="0"/>
              </a:spcAft>
              <a:defRPr sz="2000" b="1">
                <a:solidFill>
                  <a:schemeClr val="tx1"/>
                </a:solidFill>
                <a:latin typeface="Arial" charset="0"/>
                <a:cs typeface="Arial" charset="0"/>
              </a:defRPr>
            </a:lvl7pPr>
            <a:lvl8pPr marL="1371600" algn="l" rtl="0" eaLnBrk="0" fontAlgn="base" hangingPunct="0">
              <a:lnSpc>
                <a:spcPct val="90000"/>
              </a:lnSpc>
              <a:spcBef>
                <a:spcPct val="0"/>
              </a:spcBef>
              <a:spcAft>
                <a:spcPct val="0"/>
              </a:spcAft>
              <a:defRPr sz="2000" b="1">
                <a:solidFill>
                  <a:schemeClr val="tx1"/>
                </a:solidFill>
                <a:latin typeface="Arial" charset="0"/>
                <a:cs typeface="Arial" charset="0"/>
              </a:defRPr>
            </a:lvl8pPr>
            <a:lvl9pPr marL="1828800" algn="l" rtl="0" eaLnBrk="0" fontAlgn="base" hangingPunct="0">
              <a:lnSpc>
                <a:spcPct val="90000"/>
              </a:lnSpc>
              <a:spcBef>
                <a:spcPct val="0"/>
              </a:spcBef>
              <a:spcAft>
                <a:spcPct val="0"/>
              </a:spcAft>
              <a:defRPr sz="2000" b="1">
                <a:solidFill>
                  <a:schemeClr val="tx1"/>
                </a:solidFill>
                <a:latin typeface="Arial" charset="0"/>
                <a:cs typeface="Arial" charset="0"/>
              </a:defRPr>
            </a:lvl9pPr>
          </a:lstStyle>
          <a:p>
            <a:pPr algn="ctr">
              <a:defRPr/>
            </a:pPr>
            <a:r>
              <a:rPr lang="en-ZA" kern="0" dirty="0" smtClean="0">
                <a:solidFill>
                  <a:srgbClr val="000000"/>
                </a:solidFill>
                <a:latin typeface="Arial"/>
                <a:cs typeface="Arial"/>
              </a:rPr>
              <a:t>BURSARY INFORMATION</a:t>
            </a:r>
          </a:p>
        </p:txBody>
      </p:sp>
      <p:sp>
        <p:nvSpPr>
          <p:cNvPr id="2" name="TextBox 1"/>
          <p:cNvSpPr txBox="1"/>
          <p:nvPr/>
        </p:nvSpPr>
        <p:spPr>
          <a:xfrm>
            <a:off x="3762375" y="6086475"/>
            <a:ext cx="771757" cy="381000"/>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10608557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04775"/>
            <a:ext cx="8229600" cy="228600"/>
          </a:xfrm>
        </p:spPr>
        <p:txBody>
          <a:bodyPr>
            <a:noAutofit/>
          </a:bodyPr>
          <a:lstStyle/>
          <a:p>
            <a:r>
              <a:rPr lang="en-US" sz="2000" b="1" dirty="0" smtClean="0">
                <a:latin typeface="Arial" charset="0"/>
                <a:cs typeface="Arial" charset="0"/>
              </a:rPr>
              <a:t>SKILLS DEVELOPMENT</a:t>
            </a:r>
          </a:p>
        </p:txBody>
      </p:sp>
      <p:graphicFrame>
        <p:nvGraphicFramePr>
          <p:cNvPr id="3" name="Group 178"/>
          <p:cNvGraphicFramePr>
            <a:graphicFrameLocks noGrp="1"/>
          </p:cNvGraphicFramePr>
          <p:nvPr>
            <p:extLst>
              <p:ext uri="{D42A27DB-BD31-4B8C-83A1-F6EECF244321}">
                <p14:modId xmlns:p14="http://schemas.microsoft.com/office/powerpoint/2010/main" val="3704179679"/>
              </p:ext>
            </p:extLst>
          </p:nvPr>
        </p:nvGraphicFramePr>
        <p:xfrm>
          <a:off x="122831" y="514350"/>
          <a:ext cx="8846544" cy="5348783"/>
        </p:xfrm>
        <a:graphic>
          <a:graphicData uri="http://schemas.openxmlformats.org/drawingml/2006/table">
            <a:tbl>
              <a:tblPr/>
              <a:tblGrid>
                <a:gridCol w="6482685">
                  <a:extLst>
                    <a:ext uri="{9D8B030D-6E8A-4147-A177-3AD203B41FA5}">
                      <a16:colId xmlns="" xmlns:a16="http://schemas.microsoft.com/office/drawing/2014/main" val="20000"/>
                    </a:ext>
                  </a:extLst>
                </a:gridCol>
                <a:gridCol w="2363859">
                  <a:extLst>
                    <a:ext uri="{9D8B030D-6E8A-4147-A177-3AD203B41FA5}">
                      <a16:colId xmlns="" xmlns:a16="http://schemas.microsoft.com/office/drawing/2014/main" val="20001"/>
                    </a:ext>
                  </a:extLst>
                </a:gridCol>
              </a:tblGrid>
              <a:tr h="28876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Training Intervention                                     </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07400"/>
                        </a:gs>
                        <a:gs pos="50000">
                          <a:srgbClr val="E6A900"/>
                        </a:gs>
                        <a:gs pos="100000">
                          <a:srgbClr val="FFCA00"/>
                        </a:gs>
                      </a:gsLst>
                      <a:lin ang="8100000" scaled="1"/>
                    </a:gra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Number attending</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1">
                      <a:gsLst>
                        <a:gs pos="0">
                          <a:srgbClr val="A07400"/>
                        </a:gs>
                        <a:gs pos="50000">
                          <a:srgbClr val="E6A900"/>
                        </a:gs>
                        <a:gs pos="100000">
                          <a:srgbClr val="FFCA00"/>
                        </a:gs>
                      </a:gsLst>
                      <a:lin ang="8100000" scaled="1"/>
                    </a:gradFill>
                  </a:tcPr>
                </a:tc>
                <a:extLst>
                  <a:ext uri="{0D108BD9-81ED-4DB2-BD59-A6C34878D82A}">
                    <a16:rowId xmlns="" xmlns:a16="http://schemas.microsoft.com/office/drawing/2014/main" val="10000"/>
                  </a:ext>
                </a:extLst>
              </a:tr>
              <a:tr h="272365">
                <a:tc>
                  <a:txBody>
                    <a:bodyPr/>
                    <a:lstStyle/>
                    <a:p>
                      <a:pPr lvl="0" algn="l" fontAlgn="ctr"/>
                      <a:r>
                        <a:rPr lang="en-US" sz="1200" b="0" i="0" u="none" strike="noStrike" dirty="0" smtClean="0">
                          <a:solidFill>
                            <a:srgbClr val="000000"/>
                          </a:solidFill>
                          <a:effectLst/>
                          <a:latin typeface="Arial" pitchFamily="34" charset="0"/>
                          <a:cs typeface="Arial" pitchFamily="34" charset="0"/>
                        </a:rPr>
                        <a:t>  Professional  </a:t>
                      </a:r>
                      <a:r>
                        <a:rPr lang="en-US" sz="1200" b="0" i="0" u="none" strike="noStrike" dirty="0">
                          <a:solidFill>
                            <a:srgbClr val="000000"/>
                          </a:solidFill>
                          <a:effectLst/>
                          <a:latin typeface="Arial" pitchFamily="34" charset="0"/>
                          <a:cs typeface="Arial" pitchFamily="34" charset="0"/>
                        </a:rPr>
                        <a:t>Conduct and Organizational Ethics /Emotional Intelligence / Conflict </a:t>
                      </a:r>
                      <a:r>
                        <a:rPr lang="en-US" sz="1200" b="0" i="0" u="none" strike="noStrike" dirty="0" smtClean="0">
                          <a:solidFill>
                            <a:srgbClr val="000000"/>
                          </a:solidFill>
                          <a:effectLst/>
                          <a:latin typeface="Arial" pitchFamily="34" charset="0"/>
                          <a:cs typeface="Arial" pitchFamily="34" charset="0"/>
                        </a:rPr>
                        <a:t>  Management</a:t>
                      </a:r>
                      <a:r>
                        <a:rPr lang="en-US" sz="1200" b="0" i="0" u="none" strike="noStrike" baseline="0" dirty="0" smtClean="0">
                          <a:solidFill>
                            <a:srgbClr val="000000"/>
                          </a:solidFill>
                          <a:effectLst/>
                          <a:latin typeface="Arial" pitchFamily="34" charset="0"/>
                          <a:cs typeface="Arial" pitchFamily="34" charset="0"/>
                        </a:rPr>
                        <a:t> </a:t>
                      </a:r>
                      <a:r>
                        <a:rPr lang="en-US" sz="1200" b="0" i="0" u="none" strike="noStrike" dirty="0" smtClean="0">
                          <a:solidFill>
                            <a:srgbClr val="000000"/>
                          </a:solidFill>
                          <a:effectLst/>
                          <a:latin typeface="Arial" pitchFamily="34" charset="0"/>
                          <a:cs typeface="Arial" pitchFamily="34" charset="0"/>
                        </a:rPr>
                        <a:t>/ </a:t>
                      </a:r>
                      <a:r>
                        <a:rPr lang="en-US" sz="1200" b="0" i="0" u="none" strike="noStrike" dirty="0">
                          <a:solidFill>
                            <a:srgbClr val="000000"/>
                          </a:solidFill>
                          <a:effectLst/>
                          <a:latin typeface="Arial" pitchFamily="34" charset="0"/>
                          <a:cs typeface="Arial" pitchFamily="34" charset="0"/>
                        </a:rPr>
                        <a:t>Client Relations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40</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1"/>
                  </a:ext>
                </a:extLst>
              </a:tr>
              <a:tr h="0">
                <a:tc>
                  <a:txBody>
                    <a:bodyPr/>
                    <a:lstStyle/>
                    <a:p>
                      <a:pPr lvl="0" algn="l" fontAlgn="ctr"/>
                      <a:r>
                        <a:rPr lang="en-US" sz="1200" b="0" i="0" u="none" strike="noStrike" dirty="0" smtClean="0">
                          <a:solidFill>
                            <a:srgbClr val="000000"/>
                          </a:solidFill>
                          <a:effectLst/>
                          <a:latin typeface="Arial" pitchFamily="34" charset="0"/>
                          <a:cs typeface="Arial" pitchFamily="34" charset="0"/>
                        </a:rPr>
                        <a:t>  Stress </a:t>
                      </a:r>
                      <a:r>
                        <a:rPr lang="en-US" sz="1200" b="0" i="0" u="none" strike="noStrike" dirty="0">
                          <a:solidFill>
                            <a:srgbClr val="000000"/>
                          </a:solidFill>
                          <a:effectLst/>
                          <a:latin typeface="Arial" pitchFamily="34" charset="0"/>
                          <a:cs typeface="Arial" pitchFamily="34" charset="0"/>
                        </a:rPr>
                        <a:t>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67</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2"/>
                  </a:ext>
                </a:extLst>
              </a:tr>
              <a:tr h="259885">
                <a:tc>
                  <a:txBody>
                    <a:bodyPr/>
                    <a:lstStyle/>
                    <a:p>
                      <a:pPr lvl="0" algn="l" fontAlgn="ctr"/>
                      <a:r>
                        <a:rPr lang="en-US" sz="1200" b="0" i="0" u="none" strike="noStrike" dirty="0" smtClean="0">
                          <a:solidFill>
                            <a:srgbClr val="000000"/>
                          </a:solidFill>
                          <a:effectLst/>
                          <a:latin typeface="Arial" pitchFamily="34" charset="0"/>
                          <a:cs typeface="Arial" pitchFamily="34" charset="0"/>
                        </a:rPr>
                        <a:t>  Time </a:t>
                      </a:r>
                      <a:r>
                        <a:rPr lang="en-US" sz="1200" b="0" i="0" u="none" strike="noStrike" dirty="0">
                          <a:solidFill>
                            <a:srgbClr val="000000"/>
                          </a:solidFill>
                          <a:effectLst/>
                          <a:latin typeface="Arial" pitchFamily="34" charset="0"/>
                          <a:cs typeface="Arial" pitchFamily="34" charset="0"/>
                        </a:rPr>
                        <a:t>Management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40</a:t>
                      </a:r>
                    </a:p>
                  </a:txBody>
                  <a:tcPr marT="45701" marB="4570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3"/>
                  </a:ext>
                </a:extLst>
              </a:tr>
              <a:tr h="328052">
                <a:tc>
                  <a:txBody>
                    <a:bodyPr/>
                    <a:lstStyle/>
                    <a:p>
                      <a:pPr lvl="0" algn="l" fontAlgn="ctr"/>
                      <a:r>
                        <a:rPr lang="en-US" sz="1200" b="0" i="0" u="none" strike="noStrike" dirty="0" smtClean="0">
                          <a:solidFill>
                            <a:srgbClr val="000000"/>
                          </a:solidFill>
                          <a:effectLst/>
                          <a:latin typeface="Arial" pitchFamily="34" charset="0"/>
                          <a:cs typeface="Arial" pitchFamily="34" charset="0"/>
                        </a:rPr>
                        <a:t>  Investigative </a:t>
                      </a:r>
                      <a:r>
                        <a:rPr lang="en-US" sz="1200" b="0" i="0" u="none" strike="noStrike" dirty="0">
                          <a:solidFill>
                            <a:srgbClr val="000000"/>
                          </a:solidFill>
                          <a:effectLst/>
                          <a:latin typeface="Arial" pitchFamily="34" charset="0"/>
                          <a:cs typeface="Arial" pitchFamily="34" charset="0"/>
                        </a:rPr>
                        <a:t>Training (IMS) AND LRB COM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4"/>
                  </a:ext>
                </a:extLst>
              </a:tr>
              <a:tr h="272365">
                <a:tc>
                  <a:txBody>
                    <a:bodyPr/>
                    <a:lstStyle/>
                    <a:p>
                      <a:pPr lvl="0" algn="l" fontAlgn="ctr"/>
                      <a:r>
                        <a:rPr lang="en-US" sz="1200" b="0" i="0" u="none" strike="noStrike" dirty="0" smtClean="0">
                          <a:solidFill>
                            <a:srgbClr val="000000"/>
                          </a:solidFill>
                          <a:effectLst/>
                          <a:latin typeface="Arial" pitchFamily="34" charset="0"/>
                          <a:cs typeface="Arial" pitchFamily="34" charset="0"/>
                        </a:rPr>
                        <a:t>  Microsoft </a:t>
                      </a:r>
                      <a:r>
                        <a:rPr lang="en-US" sz="1200" b="0" i="0" u="none" strike="noStrike" dirty="0">
                          <a:solidFill>
                            <a:srgbClr val="000000"/>
                          </a:solidFill>
                          <a:effectLst/>
                          <a:latin typeface="Arial" pitchFamily="34" charset="0"/>
                          <a:cs typeface="Arial" pitchFamily="34" charset="0"/>
                        </a:rPr>
                        <a:t>Office Package 2013 (Excel, Word, PowerPoint, Project)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5"/>
                  </a:ext>
                </a:extLst>
              </a:tr>
              <a:tr h="291603">
                <a:tc>
                  <a:txBody>
                    <a:bodyPr/>
                    <a:lstStyle/>
                    <a:p>
                      <a:pPr lvl="0" algn="l" fontAlgn="ctr"/>
                      <a:r>
                        <a:rPr lang="en-US" sz="1200" b="0" i="0" u="none" strike="noStrike" dirty="0" smtClean="0">
                          <a:solidFill>
                            <a:srgbClr val="000000"/>
                          </a:solidFill>
                          <a:effectLst/>
                          <a:latin typeface="Arial" pitchFamily="34" charset="0"/>
                          <a:cs typeface="Arial" pitchFamily="34" charset="0"/>
                        </a:rPr>
                        <a:t>  Finance </a:t>
                      </a:r>
                      <a:r>
                        <a:rPr lang="en-US" sz="1200" b="0" i="0" u="none" strike="noStrike" dirty="0">
                          <a:solidFill>
                            <a:srgbClr val="000000"/>
                          </a:solidFill>
                          <a:effectLst/>
                          <a:latin typeface="Arial" pitchFamily="34" charset="0"/>
                          <a:cs typeface="Arial" pitchFamily="34" charset="0"/>
                        </a:rPr>
                        <a:t>for non-financial Managers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50  </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6"/>
                  </a:ext>
                </a:extLst>
              </a:tr>
              <a:tr h="291603">
                <a:tc>
                  <a:txBody>
                    <a:bodyPr/>
                    <a:lstStyle/>
                    <a:p>
                      <a:pPr lvl="0" algn="l" fontAlgn="ctr"/>
                      <a:r>
                        <a:rPr lang="en-US" sz="1200" b="0" i="0" u="none" strike="noStrike" dirty="0" smtClean="0">
                          <a:solidFill>
                            <a:srgbClr val="000000"/>
                          </a:solidFill>
                          <a:effectLst/>
                          <a:latin typeface="Arial" pitchFamily="34" charset="0"/>
                          <a:cs typeface="Arial" pitchFamily="34" charset="0"/>
                        </a:rPr>
                        <a:t>  Management </a:t>
                      </a:r>
                      <a:r>
                        <a:rPr lang="en-US" sz="1200" b="0" i="0" u="none" strike="noStrike" dirty="0">
                          <a:solidFill>
                            <a:srgbClr val="000000"/>
                          </a:solidFill>
                          <a:effectLst/>
                          <a:latin typeface="Arial" pitchFamily="34" charset="0"/>
                          <a:cs typeface="Arial" pitchFamily="34" charset="0"/>
                        </a:rPr>
                        <a:t>Of Poor Performance (PMDS).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120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7"/>
                  </a:ext>
                </a:extLst>
              </a:tr>
              <a:tr h="291603">
                <a:tc>
                  <a:txBody>
                    <a:bodyPr/>
                    <a:lstStyle/>
                    <a:p>
                      <a:pPr lvl="0" algn="l" fontAlgn="ctr"/>
                      <a:r>
                        <a:rPr lang="en-US" sz="1200" b="0" i="0" u="none" strike="noStrike" dirty="0" smtClean="0">
                          <a:solidFill>
                            <a:srgbClr val="000000"/>
                          </a:solidFill>
                          <a:effectLst/>
                          <a:latin typeface="Arial" pitchFamily="34" charset="0"/>
                          <a:cs typeface="Arial" pitchFamily="34" charset="0"/>
                        </a:rPr>
                        <a:t>  People Management</a:t>
                      </a:r>
                      <a:endParaRPr lang="en-US" sz="1200" b="0"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8"/>
                  </a:ext>
                </a:extLst>
              </a:tr>
              <a:tr h="3101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Middle Management Programme</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15</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09"/>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Executive Leadership &amp; Development Training</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52</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0"/>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Absenteeism Management Training</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26</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1"/>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CIP: Modules 3-5</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73</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2"/>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Risk Management </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3"/>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Security training </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35</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4"/>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Emerging Managers Development Programme </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30</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5"/>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6"/>
                  </a:ext>
                </a:extLst>
              </a:tr>
              <a:tr h="29160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TOTAL</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768</a:t>
                      </a:r>
                    </a:p>
                  </a:txBody>
                  <a:tcPr marT="45745" marB="4574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 xmlns:a16="http://schemas.microsoft.com/office/drawing/2014/main" val="10017"/>
                  </a:ext>
                </a:extLst>
              </a:tr>
            </a:tbl>
          </a:graphicData>
        </a:graphic>
      </p:graphicFrame>
      <p:sp>
        <p:nvSpPr>
          <p:cNvPr id="4" name="TextBox 3"/>
          <p:cNvSpPr txBox="1"/>
          <p:nvPr/>
        </p:nvSpPr>
        <p:spPr>
          <a:xfrm>
            <a:off x="3924300" y="6076950"/>
            <a:ext cx="457200" cy="369332"/>
          </a:xfrm>
          <a:prstGeom prst="rect">
            <a:avLst/>
          </a:prstGeom>
          <a:noFill/>
        </p:spPr>
        <p:txBody>
          <a:bodyPr wrap="square" rtlCol="0">
            <a:spAutoFit/>
          </a:bodyPr>
          <a:lstStyle/>
          <a:p>
            <a:r>
              <a:rPr lang="en-US" dirty="0" smtClean="0"/>
              <a:t>44</a:t>
            </a:r>
            <a:endParaRPr lang="en-US" dirty="0"/>
          </a:p>
        </p:txBody>
      </p:sp>
    </p:spTree>
    <p:extLst>
      <p:ext uri="{BB962C8B-B14F-4D97-AF65-F5344CB8AC3E}">
        <p14:creationId xmlns:p14="http://schemas.microsoft.com/office/powerpoint/2010/main" val="7770748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489637"/>
          </a:xfrm>
        </p:spPr>
        <p:txBody>
          <a:bodyPr>
            <a:normAutofit/>
          </a:bodyPr>
          <a:lstStyle/>
          <a:p>
            <a:r>
              <a:rPr lang="en-US" sz="2400" b="1" dirty="0" smtClean="0"/>
              <a:t>SKILLS DEVELOPMENT Cont…..</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11960318"/>
              </p:ext>
            </p:extLst>
          </p:nvPr>
        </p:nvGraphicFramePr>
        <p:xfrm>
          <a:off x="209551" y="781050"/>
          <a:ext cx="8600079" cy="4092995"/>
        </p:xfrm>
        <a:graphic>
          <a:graphicData uri="http://schemas.openxmlformats.org/drawingml/2006/table">
            <a:tbl>
              <a:tblPr firstRow="1" bandRow="1">
                <a:tableStyleId>{5940675A-B579-460E-94D1-54222C63F5DA}</a:tableStyleId>
              </a:tblPr>
              <a:tblGrid>
                <a:gridCol w="2866693">
                  <a:extLst>
                    <a:ext uri="{9D8B030D-6E8A-4147-A177-3AD203B41FA5}">
                      <a16:colId xmlns="" xmlns:a16="http://schemas.microsoft.com/office/drawing/2014/main" val="20000"/>
                    </a:ext>
                  </a:extLst>
                </a:gridCol>
                <a:gridCol w="2866693">
                  <a:extLst>
                    <a:ext uri="{9D8B030D-6E8A-4147-A177-3AD203B41FA5}">
                      <a16:colId xmlns="" xmlns:a16="http://schemas.microsoft.com/office/drawing/2014/main" val="20001"/>
                    </a:ext>
                  </a:extLst>
                </a:gridCol>
                <a:gridCol w="2866693">
                  <a:extLst>
                    <a:ext uri="{9D8B030D-6E8A-4147-A177-3AD203B41FA5}">
                      <a16:colId xmlns="" xmlns:a16="http://schemas.microsoft.com/office/drawing/2014/main" val="20002"/>
                    </a:ext>
                  </a:extLst>
                </a:gridCol>
              </a:tblGrid>
              <a:tr h="587510">
                <a:tc>
                  <a:txBody>
                    <a:bodyPr/>
                    <a:lstStyle/>
                    <a:p>
                      <a:pPr algn="ctr"/>
                      <a:r>
                        <a:rPr lang="en-US" b="1" dirty="0" smtClean="0"/>
                        <a:t>Training Intervention</a:t>
                      </a:r>
                      <a:endParaRPr lang="en-US" b="1" dirty="0"/>
                    </a:p>
                  </a:txBody>
                  <a:tcPr>
                    <a:solidFill>
                      <a:srgbClr val="FFC000"/>
                    </a:solidFill>
                  </a:tcPr>
                </a:tc>
                <a:tc>
                  <a:txBody>
                    <a:bodyPr/>
                    <a:lstStyle/>
                    <a:p>
                      <a:pPr algn="ctr"/>
                      <a:r>
                        <a:rPr lang="en-US" b="1" dirty="0" smtClean="0"/>
                        <a:t>Stakeholders</a:t>
                      </a:r>
                      <a:endParaRPr lang="en-US" b="1" dirty="0"/>
                    </a:p>
                  </a:txBody>
                  <a:tcPr>
                    <a:solidFill>
                      <a:srgbClr val="FFC000"/>
                    </a:solidFill>
                  </a:tcPr>
                </a:tc>
                <a:tc>
                  <a:txBody>
                    <a:bodyPr/>
                    <a:lstStyle/>
                    <a:p>
                      <a:pPr algn="ctr"/>
                      <a:r>
                        <a:rPr lang="en-US" b="1" dirty="0" smtClean="0"/>
                        <a:t>Number Attending</a:t>
                      </a:r>
                      <a:endParaRPr lang="en-US" b="1" dirty="0"/>
                    </a:p>
                  </a:txBody>
                  <a:tcPr>
                    <a:solidFill>
                      <a:srgbClr val="FFC000"/>
                    </a:solidFill>
                  </a:tcPr>
                </a:tc>
                <a:extLst>
                  <a:ext uri="{0D108BD9-81ED-4DB2-BD59-A6C34878D82A}">
                    <a16:rowId xmlns="" xmlns:a16="http://schemas.microsoft.com/office/drawing/2014/main" val="10000"/>
                  </a:ext>
                </a:extLst>
              </a:tr>
              <a:tr h="707334">
                <a:tc>
                  <a:txBody>
                    <a:bodyPr/>
                    <a:lstStyle/>
                    <a:p>
                      <a:r>
                        <a:rPr lang="en-US" dirty="0" smtClean="0"/>
                        <a:t>IMS</a:t>
                      </a:r>
                      <a:endParaRPr lang="en-US" dirty="0"/>
                    </a:p>
                  </a:txBody>
                  <a:tcPr/>
                </a:tc>
                <a:tc>
                  <a:txBody>
                    <a:bodyPr/>
                    <a:lstStyle/>
                    <a:p>
                      <a:r>
                        <a:rPr lang="en-US" dirty="0" smtClean="0"/>
                        <a:t>Marriage Officers &amp; Hindu</a:t>
                      </a:r>
                      <a:r>
                        <a:rPr lang="en-US" baseline="0" dirty="0" smtClean="0"/>
                        <a:t> Pastors</a:t>
                      </a:r>
                      <a:endParaRPr lang="en-US" dirty="0"/>
                    </a:p>
                  </a:txBody>
                  <a:tcPr/>
                </a:tc>
                <a:tc>
                  <a:txBody>
                    <a:bodyPr/>
                    <a:lstStyle/>
                    <a:p>
                      <a:pPr algn="ctr"/>
                      <a:r>
                        <a:rPr lang="en-US" b="1" dirty="0" smtClean="0">
                          <a:solidFill>
                            <a:schemeClr val="tx1"/>
                          </a:solidFill>
                        </a:rPr>
                        <a:t>50</a:t>
                      </a:r>
                      <a:endParaRPr lang="en-US" b="1" dirty="0">
                        <a:solidFill>
                          <a:schemeClr val="tx1"/>
                        </a:solidFill>
                      </a:endParaRPr>
                    </a:p>
                  </a:txBody>
                  <a:tcPr/>
                </a:tc>
                <a:extLst>
                  <a:ext uri="{0D108BD9-81ED-4DB2-BD59-A6C34878D82A}">
                    <a16:rowId xmlns="" xmlns:a16="http://schemas.microsoft.com/office/drawing/2014/main" val="10001"/>
                  </a:ext>
                </a:extLst>
              </a:tr>
              <a:tr h="707334">
                <a:tc>
                  <a:txBody>
                    <a:bodyPr/>
                    <a:lstStyle/>
                    <a:p>
                      <a:r>
                        <a:rPr lang="en-US" dirty="0" smtClean="0"/>
                        <a:t>Human Trafficking</a:t>
                      </a:r>
                      <a:endParaRPr lang="en-US" dirty="0"/>
                    </a:p>
                  </a:txBody>
                  <a:tcPr/>
                </a:tc>
                <a:tc>
                  <a:txBody>
                    <a:bodyPr/>
                    <a:lstStyle/>
                    <a:p>
                      <a:r>
                        <a:rPr lang="en-US" dirty="0" smtClean="0"/>
                        <a:t>Marriage Officers &amp; Hindu</a:t>
                      </a:r>
                      <a:r>
                        <a:rPr lang="en-US" baseline="0" dirty="0" smtClean="0"/>
                        <a:t> Pastors</a:t>
                      </a:r>
                      <a:endParaRPr lang="en-US" dirty="0"/>
                    </a:p>
                  </a:txBody>
                  <a:tcPr/>
                </a:tc>
                <a:tc>
                  <a:txBody>
                    <a:bodyPr/>
                    <a:lstStyle/>
                    <a:p>
                      <a:pPr algn="ctr"/>
                      <a:r>
                        <a:rPr lang="en-US" b="1" dirty="0" smtClean="0">
                          <a:solidFill>
                            <a:schemeClr val="tx1"/>
                          </a:solidFill>
                        </a:rPr>
                        <a:t>50</a:t>
                      </a:r>
                      <a:endParaRPr lang="en-US" b="1" dirty="0">
                        <a:solidFill>
                          <a:schemeClr val="tx1"/>
                        </a:solidFill>
                      </a:endParaRPr>
                    </a:p>
                  </a:txBody>
                  <a:tcPr/>
                </a:tc>
                <a:extLst>
                  <a:ext uri="{0D108BD9-81ED-4DB2-BD59-A6C34878D82A}">
                    <a16:rowId xmlns="" xmlns:a16="http://schemas.microsoft.com/office/drawing/2014/main" val="10002"/>
                  </a:ext>
                </a:extLst>
              </a:tr>
              <a:tr h="1010477">
                <a:tc>
                  <a:txBody>
                    <a:bodyPr/>
                    <a:lstStyle/>
                    <a:p>
                      <a:r>
                        <a:rPr lang="en-US" dirty="0" smtClean="0"/>
                        <a:t>Death</a:t>
                      </a:r>
                      <a:r>
                        <a:rPr lang="en-US" baseline="0" dirty="0" smtClean="0"/>
                        <a:t> Registration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Marriage Officers &amp; Hindu</a:t>
                      </a:r>
                      <a:r>
                        <a:rPr lang="en-US" baseline="0" dirty="0" smtClean="0"/>
                        <a:t> Pastors</a:t>
                      </a:r>
                      <a:endParaRPr lang="en-US" dirty="0" smtClean="0"/>
                    </a:p>
                    <a:p>
                      <a:endParaRPr lang="en-US" dirty="0"/>
                    </a:p>
                  </a:txBody>
                  <a:tcPr/>
                </a:tc>
                <a:tc>
                  <a:txBody>
                    <a:bodyPr/>
                    <a:lstStyle/>
                    <a:p>
                      <a:pPr algn="ctr"/>
                      <a:r>
                        <a:rPr lang="en-US" b="1" dirty="0" smtClean="0">
                          <a:solidFill>
                            <a:schemeClr val="tx1"/>
                          </a:solidFill>
                        </a:rPr>
                        <a:t>150</a:t>
                      </a:r>
                      <a:endParaRPr lang="en-US" b="1" dirty="0">
                        <a:solidFill>
                          <a:schemeClr val="tx1"/>
                        </a:solidFill>
                      </a:endParaRPr>
                    </a:p>
                  </a:txBody>
                  <a:tcPr/>
                </a:tc>
                <a:extLst>
                  <a:ext uri="{0D108BD9-81ED-4DB2-BD59-A6C34878D82A}">
                    <a16:rowId xmlns="" xmlns:a16="http://schemas.microsoft.com/office/drawing/2014/main" val="10003"/>
                  </a:ext>
                </a:extLst>
              </a:tr>
              <a:tr h="540170">
                <a:tc>
                  <a:txBody>
                    <a:bodyPr/>
                    <a:lstStyle/>
                    <a:p>
                      <a:r>
                        <a:rPr lang="en-US" b="1" dirty="0" smtClean="0"/>
                        <a:t>Total</a:t>
                      </a:r>
                      <a:endParaRPr lang="en-US" b="1" dirty="0"/>
                    </a:p>
                  </a:txBody>
                  <a:tcPr/>
                </a:tc>
                <a:tc>
                  <a:txBody>
                    <a:bodyPr/>
                    <a:lstStyle/>
                    <a:p>
                      <a:endParaRPr lang="en-US" b="1" dirty="0"/>
                    </a:p>
                  </a:txBody>
                  <a:tcPr/>
                </a:tc>
                <a:tc>
                  <a:txBody>
                    <a:bodyPr/>
                    <a:lstStyle/>
                    <a:p>
                      <a:pPr algn="ctr"/>
                      <a:r>
                        <a:rPr lang="en-US" b="1" dirty="0" smtClean="0">
                          <a:solidFill>
                            <a:schemeClr val="tx1"/>
                          </a:solidFill>
                        </a:rPr>
                        <a:t>250</a:t>
                      </a:r>
                      <a:endParaRPr lang="en-US" b="1" dirty="0">
                        <a:solidFill>
                          <a:schemeClr val="tx1"/>
                        </a:solidFill>
                      </a:endParaRPr>
                    </a:p>
                  </a:txBody>
                  <a:tcPr/>
                </a:tc>
              </a:tr>
              <a:tr h="540170">
                <a:tc>
                  <a:txBody>
                    <a:bodyPr/>
                    <a:lstStyle/>
                    <a:p>
                      <a:r>
                        <a:rPr lang="en-US" b="1" dirty="0" smtClean="0"/>
                        <a:t>GRAND</a:t>
                      </a:r>
                      <a:r>
                        <a:rPr lang="en-US" b="1" baseline="0" dirty="0" smtClean="0"/>
                        <a:t> TOTAL</a:t>
                      </a:r>
                      <a:endParaRPr lang="en-US" b="1" dirty="0"/>
                    </a:p>
                  </a:txBody>
                  <a:tcPr/>
                </a:tc>
                <a:tc>
                  <a:txBody>
                    <a:bodyPr/>
                    <a:lstStyle/>
                    <a:p>
                      <a:endParaRPr lang="en-US" b="1" dirty="0"/>
                    </a:p>
                  </a:txBody>
                  <a:tcPr/>
                </a:tc>
                <a:tc>
                  <a:txBody>
                    <a:bodyPr/>
                    <a:lstStyle/>
                    <a:p>
                      <a:pPr algn="ctr"/>
                      <a:r>
                        <a:rPr lang="en-US" b="1" dirty="0" smtClean="0">
                          <a:solidFill>
                            <a:schemeClr val="tx1"/>
                          </a:solidFill>
                        </a:rPr>
                        <a:t>1018</a:t>
                      </a:r>
                      <a:endParaRPr lang="en-US" b="1" dirty="0">
                        <a:solidFill>
                          <a:schemeClr val="tx1"/>
                        </a:solidFill>
                      </a:endParaRPr>
                    </a:p>
                  </a:txBody>
                  <a:tcPr/>
                </a:tc>
              </a:tr>
            </a:tbl>
          </a:graphicData>
        </a:graphic>
      </p:graphicFrame>
      <p:sp>
        <p:nvSpPr>
          <p:cNvPr id="3" name="TextBox 2"/>
          <p:cNvSpPr txBox="1"/>
          <p:nvPr/>
        </p:nvSpPr>
        <p:spPr>
          <a:xfrm>
            <a:off x="3924300" y="6181725"/>
            <a:ext cx="600075" cy="369332"/>
          </a:xfrm>
          <a:prstGeom prst="rect">
            <a:avLst/>
          </a:prstGeom>
          <a:noFill/>
        </p:spPr>
        <p:txBody>
          <a:bodyPr wrap="square" rtlCol="0">
            <a:spAutoFit/>
          </a:bodyPr>
          <a:lstStyle/>
          <a:p>
            <a:r>
              <a:rPr lang="en-US" dirty="0" smtClean="0"/>
              <a:t>45</a:t>
            </a:r>
            <a:endParaRPr lang="en-US" dirty="0"/>
          </a:p>
        </p:txBody>
      </p:sp>
    </p:spTree>
    <p:extLst>
      <p:ext uri="{BB962C8B-B14F-4D97-AF65-F5344CB8AC3E}">
        <p14:creationId xmlns:p14="http://schemas.microsoft.com/office/powerpoint/2010/main" val="13279508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228600"/>
          </a:xfrm>
        </p:spPr>
        <p:txBody>
          <a:bodyPr>
            <a:noAutofit/>
          </a:bodyPr>
          <a:lstStyle/>
          <a:p>
            <a:r>
              <a:rPr lang="en-US" sz="2000" b="1" dirty="0" smtClean="0">
                <a:latin typeface="Arial" panose="020B0604020202020204" pitchFamily="34" charset="0"/>
                <a:cs typeface="Arial" panose="020B0604020202020204" pitchFamily="34" charset="0"/>
              </a:rPr>
              <a:t>EMPLOYEE WELLNESS PROGRAMMES/ EVENTS </a:t>
            </a:r>
          </a:p>
        </p:txBody>
      </p:sp>
      <p:graphicFrame>
        <p:nvGraphicFramePr>
          <p:cNvPr id="3" name="Table 2"/>
          <p:cNvGraphicFramePr>
            <a:graphicFrameLocks noGrp="1"/>
          </p:cNvGraphicFramePr>
          <p:nvPr>
            <p:extLst>
              <p:ext uri="{D42A27DB-BD31-4B8C-83A1-F6EECF244321}">
                <p14:modId xmlns:p14="http://schemas.microsoft.com/office/powerpoint/2010/main" val="473973505"/>
              </p:ext>
            </p:extLst>
          </p:nvPr>
        </p:nvGraphicFramePr>
        <p:xfrm>
          <a:off x="228599" y="666750"/>
          <a:ext cx="8777179" cy="4524364"/>
        </p:xfrm>
        <a:graphic>
          <a:graphicData uri="http://schemas.openxmlformats.org/drawingml/2006/table">
            <a:tbl>
              <a:tblPr/>
              <a:tblGrid>
                <a:gridCol w="1222600">
                  <a:extLst>
                    <a:ext uri="{9D8B030D-6E8A-4147-A177-3AD203B41FA5}">
                      <a16:colId xmlns="" xmlns:a16="http://schemas.microsoft.com/office/drawing/2014/main" val="20000"/>
                    </a:ext>
                  </a:extLst>
                </a:gridCol>
                <a:gridCol w="3110168">
                  <a:extLst>
                    <a:ext uri="{9D8B030D-6E8A-4147-A177-3AD203B41FA5}">
                      <a16:colId xmlns="" xmlns:a16="http://schemas.microsoft.com/office/drawing/2014/main" val="20001"/>
                    </a:ext>
                  </a:extLst>
                </a:gridCol>
                <a:gridCol w="1926218">
                  <a:extLst>
                    <a:ext uri="{9D8B030D-6E8A-4147-A177-3AD203B41FA5}">
                      <a16:colId xmlns="" xmlns:a16="http://schemas.microsoft.com/office/drawing/2014/main" val="20002"/>
                    </a:ext>
                  </a:extLst>
                </a:gridCol>
                <a:gridCol w="2518193">
                  <a:extLst>
                    <a:ext uri="{9D8B030D-6E8A-4147-A177-3AD203B41FA5}">
                      <a16:colId xmlns="" xmlns:a16="http://schemas.microsoft.com/office/drawing/2014/main" val="20003"/>
                    </a:ext>
                  </a:extLst>
                </a:gridCol>
              </a:tblGrid>
              <a:tr h="374971">
                <a:tc gridSpan="2">
                  <a:txBody>
                    <a:bodyPr/>
                    <a:lstStyle/>
                    <a:p>
                      <a:pPr algn="ctr">
                        <a:lnSpc>
                          <a:spcPct val="100000"/>
                        </a:lnSpc>
                      </a:pPr>
                      <a:r>
                        <a:rPr lang="en-ZA" sz="1400" b="1" dirty="0" smtClean="0">
                          <a:latin typeface="Arial" panose="020B0604020202020204" pitchFamily="34" charset="0"/>
                          <a:cs typeface="Arial" panose="020B0604020202020204" pitchFamily="34" charset="0"/>
                        </a:rPr>
                        <a:t>2016/2017</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p>
                      <a:pPr algn="ctr">
                        <a:lnSpc>
                          <a:spcPct val="100000"/>
                        </a:lnSpc>
                      </a:pPr>
                      <a:r>
                        <a:rPr lang="en-US" sz="1400" b="1" dirty="0" smtClean="0">
                          <a:latin typeface="Arial" panose="020B0604020202020204" pitchFamily="34" charset="0"/>
                          <a:cs typeface="Arial" panose="020B0604020202020204" pitchFamily="34" charset="0"/>
                        </a:rPr>
                        <a:t>Quarter 1 </a:t>
                      </a:r>
                    </a:p>
                    <a:p>
                      <a:pPr algn="ctr">
                        <a:lnSpc>
                          <a:spcPct val="100000"/>
                        </a:lnSpc>
                      </a:pPr>
                      <a:r>
                        <a:rPr lang="en-US" sz="1400" b="1" dirty="0" smtClean="0">
                          <a:latin typeface="Arial" panose="020B0604020202020204" pitchFamily="34" charset="0"/>
                          <a:cs typeface="Arial" panose="020B0604020202020204" pitchFamily="34" charset="0"/>
                        </a:rPr>
                        <a:t>2017/18</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lnSpc>
                          <a:spcPct val="100000"/>
                        </a:lnSpc>
                      </a:pP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266353">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err="1" smtClean="0">
                          <a:latin typeface="Arial" panose="020B0604020202020204" pitchFamily="34" charset="0"/>
                          <a:cs typeface="Arial" panose="020B0604020202020204" pitchFamily="34" charset="0"/>
                        </a:rPr>
                        <a:t>Programme</a:t>
                      </a:r>
                      <a:r>
                        <a:rPr lang="en-US" sz="1400" b="1" dirty="0" smtClean="0">
                          <a:latin typeface="Arial" panose="020B0604020202020204" pitchFamily="34" charset="0"/>
                          <a:cs typeface="Arial" panose="020B0604020202020204" pitchFamily="34" charset="0"/>
                        </a:rPr>
                        <a:t>/Events</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lnSpc>
                          <a:spcPct val="100000"/>
                        </a:lnSpc>
                      </a:pPr>
                      <a:r>
                        <a:rPr lang="en-US" sz="1400" b="1" dirty="0" smtClean="0">
                          <a:latin typeface="Arial" panose="020B0604020202020204" pitchFamily="34" charset="0"/>
                          <a:cs typeface="Arial" panose="020B0604020202020204" pitchFamily="34" charset="0"/>
                        </a:rPr>
                        <a:t>Month</a:t>
                      </a:r>
                      <a:endParaRPr lang="en-ZA"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00000"/>
                        </a:lnSpc>
                      </a:pPr>
                      <a:r>
                        <a:rPr lang="en-US" sz="1400" b="1" dirty="0" smtClean="0">
                          <a:latin typeface="Arial" panose="020B0604020202020204" pitchFamily="34" charset="0"/>
                          <a:cs typeface="Arial" panose="020B0604020202020204" pitchFamily="34" charset="0"/>
                        </a:rPr>
                        <a:t>Programme / </a:t>
                      </a:r>
                      <a:r>
                        <a:rPr lang="en-US" sz="1400" b="1" dirty="0" smtClean="0">
                          <a:latin typeface="Arial" panose="020B0604020202020204" pitchFamily="34" charset="0"/>
                          <a:cs typeface="Arial" panose="020B0604020202020204" pitchFamily="34" charset="0"/>
                        </a:rPr>
                        <a:t>Events</a:t>
                      </a:r>
                      <a:endParaRPr lang="en-US" sz="1400" b="1" dirty="0">
                        <a:latin typeface="Arial" panose="020B0604020202020204" pitchFamily="34" charset="0"/>
                        <a:cs typeface="Arial" panose="020B0604020202020204" pitchFamily="34" charset="0"/>
                      </a:endParaRPr>
                    </a:p>
                  </a:txBody>
                  <a:tcPr marL="68578" marR="6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1"/>
                  </a:ext>
                </a:extLst>
              </a:tr>
              <a:tr h="31447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00000"/>
                        </a:lnSpc>
                        <a:spcAft>
                          <a:spcPts val="600"/>
                        </a:spcAft>
                      </a:pPr>
                      <a:r>
                        <a:rPr lang="en-ZA" sz="1200" b="0" dirty="0" smtClean="0">
                          <a:latin typeface="Arial" panose="020B0604020202020204" pitchFamily="34" charset="0"/>
                          <a:ea typeface="Times New Roman"/>
                          <a:cs typeface="Arial" panose="020B0604020202020204" pitchFamily="34" charset="0"/>
                        </a:rPr>
                        <a:t>April 2016</a:t>
                      </a:r>
                      <a:endParaRPr lang="en-ZA" sz="1200" b="0" dirty="0">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Health Screening</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nSpc>
                          <a:spcPct val="100000"/>
                        </a:lnSpc>
                        <a:spcAft>
                          <a:spcPts val="0"/>
                        </a:spcAft>
                        <a:buFont typeface="Arial" panose="020B0604020202020204" pitchFamily="34" charset="0"/>
                        <a:buNone/>
                      </a:pPr>
                      <a:r>
                        <a:rPr lang="en-US" sz="1200" baseline="0" dirty="0" smtClean="0">
                          <a:latin typeface="Arial" panose="020B0604020202020204" pitchFamily="34" charset="0"/>
                          <a:ea typeface="Times New Roman"/>
                          <a:cs typeface="Arial" panose="020B0604020202020204" pitchFamily="34" charset="0"/>
                        </a:rPr>
                        <a:t>April 2017</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Safety, Health &amp; Environment</a:t>
                      </a:r>
                      <a:r>
                        <a:rPr lang="en-US" sz="1200" baseline="0" dirty="0" smtClean="0"/>
                        <a:t> REP Meeting</a:t>
                      </a:r>
                      <a:endParaRPr lang="en-US" sz="1200" dirty="0"/>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519391">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a:lnSpc>
                          <a:spcPct val="100000"/>
                        </a:lnSpc>
                        <a:spcAft>
                          <a:spcPts val="600"/>
                        </a:spcAft>
                      </a:pPr>
                      <a:r>
                        <a:rPr lang="en-ZA" sz="1200" b="0" dirty="0" smtClean="0">
                          <a:latin typeface="Arial" panose="020B0604020202020204" pitchFamily="34" charset="0"/>
                          <a:ea typeface="Times New Roman"/>
                          <a:cs typeface="Arial" panose="020B0604020202020204" pitchFamily="34" charset="0"/>
                        </a:rPr>
                        <a:t>May 2016</a:t>
                      </a:r>
                      <a:endParaRPr lang="en-ZA" sz="1200" b="0" dirty="0">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kern="1200" dirty="0" smtClean="0">
                          <a:solidFill>
                            <a:schemeClr val="tx1"/>
                          </a:solidFill>
                          <a:latin typeface="Arial" panose="020B0604020202020204" pitchFamily="34" charset="0"/>
                          <a:ea typeface="Times New Roman"/>
                          <a:cs typeface="Arial" panose="020B0604020202020204" pitchFamily="34" charset="0"/>
                        </a:rPr>
                        <a:t>Candle Light: Know your Status</a:t>
                      </a:r>
                      <a:endParaRPr lang="en-ZA" sz="1200" b="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200" kern="1200" dirty="0" smtClean="0">
                          <a:solidFill>
                            <a:schemeClr val="tx1"/>
                          </a:solidFill>
                          <a:latin typeface="Arial" panose="020B0604020202020204" pitchFamily="34" charset="0"/>
                          <a:ea typeface="Times New Roman"/>
                          <a:cs typeface="Arial" panose="020B0604020202020204" pitchFamily="34" charset="0"/>
                        </a:rPr>
                        <a:t>May 2017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Candle Light</a:t>
                      </a:r>
                      <a:r>
                        <a:rPr lang="en-US" sz="1200" baseline="0" dirty="0" smtClean="0"/>
                        <a:t> Memorial</a:t>
                      </a:r>
                    </a:p>
                    <a:p>
                      <a:r>
                        <a:rPr lang="en-US" sz="1200" baseline="0" dirty="0" smtClean="0"/>
                        <a:t>Know your status Day</a:t>
                      </a:r>
                      <a:endParaRPr lang="en-US" sz="1200" dirty="0"/>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26514">
                <a:tc>
                  <a:txBody>
                    <a:bodyPr/>
                    <a:lstStyle/>
                    <a:p>
                      <a:r>
                        <a:rPr lang="en-US" sz="1200" b="0" dirty="0" smtClean="0">
                          <a:latin typeface="Arial" pitchFamily="34" charset="0"/>
                          <a:cs typeface="Arial" pitchFamily="34" charset="0"/>
                        </a:rPr>
                        <a:t>September 2016</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Sports and Wellness Day</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en-ZA" sz="1200" kern="1200" dirty="0" smtClean="0">
                          <a:solidFill>
                            <a:schemeClr val="tx1"/>
                          </a:solidFill>
                          <a:latin typeface="Arial" panose="020B0604020202020204" pitchFamily="34" charset="0"/>
                          <a:ea typeface="Times New Roman"/>
                          <a:cs typeface="Arial" panose="020B0604020202020204" pitchFamily="34" charset="0"/>
                        </a:rPr>
                        <a:t>June 2017</a:t>
                      </a: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t>Sport &amp; Wellness: Team</a:t>
                      </a:r>
                      <a:r>
                        <a:rPr lang="en-US" sz="1200" baseline="0" dirty="0" smtClean="0"/>
                        <a:t> Building</a:t>
                      </a:r>
                      <a:endParaRPr lang="en-US" sz="1200" dirty="0"/>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346260">
                <a:tc>
                  <a:txBody>
                    <a:bodyPr/>
                    <a:lstStyle/>
                    <a:p>
                      <a:r>
                        <a:rPr lang="en-US" sz="1200" b="0" dirty="0" smtClean="0">
                          <a:latin typeface="Arial" pitchFamily="34" charset="0"/>
                          <a:cs typeface="Arial" pitchFamily="34" charset="0"/>
                        </a:rPr>
                        <a:t>October</a:t>
                      </a:r>
                      <a:r>
                        <a:rPr lang="en-US" sz="1200" b="0" baseline="0" dirty="0" smtClean="0">
                          <a:latin typeface="Arial" pitchFamily="34" charset="0"/>
                          <a:cs typeface="Arial" pitchFamily="34" charset="0"/>
                        </a:rPr>
                        <a:t> 2016</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Women’s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Pink Ribbon Awareness</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indent="0" algn="l" defTabSz="914400" rtl="0" eaLnBrk="1" latinLnBrk="0" hangingPunct="1">
                        <a:lnSpc>
                          <a:spcPct val="100000"/>
                        </a:lnSpc>
                        <a:spcAft>
                          <a:spcPts val="600"/>
                        </a:spcAft>
                        <a:buFont typeface="Arial" panose="020B0604020202020204" pitchFamily="34" charset="0"/>
                        <a:buNone/>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171450" indent="-171450" algn="l" defTabSz="914400" rtl="0" eaLnBrk="1" latinLnBrk="0" hangingPunct="1">
                        <a:lnSpc>
                          <a:spcPct val="100000"/>
                        </a:lnSpc>
                        <a:spcAft>
                          <a:spcPts val="600"/>
                        </a:spcAft>
                        <a:buFont typeface="Arial" panose="020B0604020202020204" pitchFamily="34" charset="0"/>
                        <a:buChar char="•"/>
                      </a:pP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553655">
                <a:tc>
                  <a:txBody>
                    <a:bodyPr/>
                    <a:lstStyle/>
                    <a:p>
                      <a:r>
                        <a:rPr lang="en-US" sz="1200" b="0" dirty="0" smtClean="0">
                          <a:latin typeface="Arial" pitchFamily="34" charset="0"/>
                          <a:cs typeface="Arial" pitchFamily="34" charset="0"/>
                        </a:rPr>
                        <a:t>November</a:t>
                      </a:r>
                      <a:r>
                        <a:rPr lang="en-US" sz="1200" b="0" baseline="0" dirty="0" smtClean="0">
                          <a:latin typeface="Arial" pitchFamily="34" charset="0"/>
                          <a:cs typeface="Arial" pitchFamily="34" charset="0"/>
                        </a:rPr>
                        <a:t> 2016</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Red Ribbon Awareness</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indent="0" algn="l" defTabSz="914400" rtl="0" eaLnBrk="1" latinLnBrk="0" hangingPunct="1">
                        <a:lnSpc>
                          <a:spcPct val="100000"/>
                        </a:lnSpc>
                        <a:spcAft>
                          <a:spcPts val="600"/>
                        </a:spcAft>
                        <a:buFont typeface="Arial" panose="020B0604020202020204" pitchFamily="34" charset="0"/>
                        <a:buNone/>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171450" indent="-171450" algn="l" defTabSz="914400" rtl="0" eaLnBrk="1" latinLnBrk="0" hangingPunct="1">
                        <a:lnSpc>
                          <a:spcPct val="100000"/>
                        </a:lnSpc>
                        <a:spcAft>
                          <a:spcPts val="0"/>
                        </a:spcAft>
                        <a:buFont typeface="Arial" panose="020B0604020202020204" pitchFamily="34" charset="0"/>
                        <a:buChar char="•"/>
                      </a:pPr>
                      <a:endParaRPr lang="en-ZA" sz="13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553655">
                <a:tc>
                  <a:txBody>
                    <a:bodyPr/>
                    <a:lstStyle/>
                    <a:p>
                      <a:r>
                        <a:rPr lang="en-US" sz="1200" b="0" dirty="0" smtClean="0">
                          <a:latin typeface="Arial" pitchFamily="34" charset="0"/>
                          <a:cs typeface="Arial" pitchFamily="34" charset="0"/>
                        </a:rPr>
                        <a:t>December 2016</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World Aid Day Prayer</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indent="0" algn="l" defTabSz="914400" rtl="0" eaLnBrk="1" latinLnBrk="0" hangingPunct="1">
                        <a:lnSpc>
                          <a:spcPct val="100000"/>
                        </a:lnSpc>
                        <a:spcAft>
                          <a:spcPts val="600"/>
                        </a:spcAft>
                        <a:buFont typeface="Arial" panose="020B0604020202020204" pitchFamily="34" charset="0"/>
                        <a:buNone/>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 xmlns:a16="http://schemas.microsoft.com/office/drawing/2014/main" val="10007"/>
                  </a:ext>
                </a:extLst>
              </a:tr>
              <a:tr h="553655">
                <a:tc>
                  <a:txBody>
                    <a:bodyPr/>
                    <a:lstStyle/>
                    <a:p>
                      <a:r>
                        <a:rPr lang="en-US" sz="1200" b="0" dirty="0" smtClean="0">
                          <a:latin typeface="Arial" pitchFamily="34" charset="0"/>
                          <a:cs typeface="Arial" pitchFamily="34" charset="0"/>
                        </a:rPr>
                        <a:t>February 2017</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STI / Condom Week</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indent="0" algn="l" defTabSz="914400" rtl="0" eaLnBrk="1" latinLnBrk="0" hangingPunct="1">
                        <a:lnSpc>
                          <a:spcPct val="100000"/>
                        </a:lnSpc>
                        <a:spcAft>
                          <a:spcPts val="600"/>
                        </a:spcAft>
                        <a:buFont typeface="Arial" panose="020B0604020202020204" pitchFamily="34" charset="0"/>
                        <a:buNone/>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 xmlns:a16="http://schemas.microsoft.com/office/drawing/2014/main" val="10008"/>
                  </a:ext>
                </a:extLst>
              </a:tr>
              <a:tr h="553655">
                <a:tc>
                  <a:txBody>
                    <a:bodyPr/>
                    <a:lstStyle/>
                    <a:p>
                      <a:r>
                        <a:rPr lang="en-US" sz="1200" b="0" dirty="0" smtClean="0">
                          <a:latin typeface="Arial" pitchFamily="34" charset="0"/>
                          <a:cs typeface="Arial" pitchFamily="34" charset="0"/>
                        </a:rPr>
                        <a:t>March 2017</a:t>
                      </a:r>
                      <a:endParaRPr lang="en-US" sz="1200" b="0" dirty="0">
                        <a:latin typeface="Arial" pitchFamily="34" charset="0"/>
                        <a:cs typeface="Arial"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TB Awareness</a:t>
                      </a: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2">
                  <a:txBody>
                    <a:bodyPr/>
                    <a:lstStyle/>
                    <a:p>
                      <a:pPr marL="0" indent="0" algn="l" defTabSz="914400" rtl="0" eaLnBrk="1" latinLnBrk="0" hangingPunct="1">
                        <a:lnSpc>
                          <a:spcPct val="100000"/>
                        </a:lnSpc>
                        <a:spcAft>
                          <a:spcPts val="600"/>
                        </a:spcAft>
                        <a:buFont typeface="Arial" panose="020B0604020202020204" pitchFamily="34" charset="0"/>
                        <a:buNone/>
                      </a:pPr>
                      <a:endParaRPr lang="en-ZA" sz="1200" kern="1200" dirty="0">
                        <a:solidFill>
                          <a:schemeClr val="tx1"/>
                        </a:solidFill>
                        <a:latin typeface="Arial" panose="020B0604020202020204" pitchFamily="34" charset="0"/>
                        <a:ea typeface="Times New Roman"/>
                        <a:cs typeface="Arial" panose="020B0604020202020204" pitchFamily="34" charset="0"/>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4" name="TextBox 3"/>
          <p:cNvSpPr txBox="1"/>
          <p:nvPr/>
        </p:nvSpPr>
        <p:spPr>
          <a:xfrm>
            <a:off x="3981450" y="6067425"/>
            <a:ext cx="504825" cy="369332"/>
          </a:xfrm>
          <a:prstGeom prst="rect">
            <a:avLst/>
          </a:prstGeom>
          <a:noFill/>
        </p:spPr>
        <p:txBody>
          <a:bodyPr wrap="square" rtlCol="0">
            <a:spAutoFit/>
          </a:bodyPr>
          <a:lstStyle/>
          <a:p>
            <a:r>
              <a:rPr lang="en-US" dirty="0" smtClean="0"/>
              <a:t>46</a:t>
            </a:r>
            <a:endParaRPr lang="en-US" dirty="0"/>
          </a:p>
        </p:txBody>
      </p:sp>
    </p:spTree>
    <p:extLst>
      <p:ext uri="{BB962C8B-B14F-4D97-AF65-F5344CB8AC3E}">
        <p14:creationId xmlns:p14="http://schemas.microsoft.com/office/powerpoint/2010/main" val="209938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95250"/>
            <a:ext cx="8229600" cy="228600"/>
          </a:xfrm>
        </p:spPr>
        <p:txBody>
          <a:bodyPr>
            <a:noAutofit/>
          </a:bodyPr>
          <a:lstStyle/>
          <a:p>
            <a:r>
              <a:rPr lang="en-US" sz="2000" b="1" dirty="0" smtClean="0">
                <a:latin typeface="Arial" panose="020B0604020202020204" pitchFamily="34" charset="0"/>
                <a:cs typeface="Arial" panose="020B0604020202020204" pitchFamily="34" charset="0"/>
              </a:rPr>
              <a:t>LABOUR RELATIONS CASES  </a:t>
            </a:r>
          </a:p>
        </p:txBody>
      </p:sp>
      <p:graphicFrame>
        <p:nvGraphicFramePr>
          <p:cNvPr id="3" name="Table 2"/>
          <p:cNvGraphicFramePr>
            <a:graphicFrameLocks noGrp="1"/>
          </p:cNvGraphicFramePr>
          <p:nvPr>
            <p:extLst>
              <p:ext uri="{D42A27DB-BD31-4B8C-83A1-F6EECF244321}">
                <p14:modId xmlns:p14="http://schemas.microsoft.com/office/powerpoint/2010/main" val="1952494388"/>
              </p:ext>
            </p:extLst>
          </p:nvPr>
        </p:nvGraphicFramePr>
        <p:xfrm>
          <a:off x="85726" y="318370"/>
          <a:ext cx="8962740" cy="5815393"/>
        </p:xfrm>
        <a:graphic>
          <a:graphicData uri="http://schemas.openxmlformats.org/drawingml/2006/table">
            <a:tbl>
              <a:tblPr firstRow="1" bandRow="1"/>
              <a:tblGrid>
                <a:gridCol w="1674206">
                  <a:extLst>
                    <a:ext uri="{9D8B030D-6E8A-4147-A177-3AD203B41FA5}">
                      <a16:colId xmlns="" xmlns:a16="http://schemas.microsoft.com/office/drawing/2014/main" val="20000"/>
                    </a:ext>
                  </a:extLst>
                </a:gridCol>
                <a:gridCol w="661342">
                  <a:extLst>
                    <a:ext uri="{9D8B030D-6E8A-4147-A177-3AD203B41FA5}">
                      <a16:colId xmlns="" xmlns:a16="http://schemas.microsoft.com/office/drawing/2014/main" val="20001"/>
                    </a:ext>
                  </a:extLst>
                </a:gridCol>
                <a:gridCol w="1293476">
                  <a:extLst>
                    <a:ext uri="{9D8B030D-6E8A-4147-A177-3AD203B41FA5}">
                      <a16:colId xmlns="" xmlns:a16="http://schemas.microsoft.com/office/drawing/2014/main" val="20002"/>
                    </a:ext>
                  </a:extLst>
                </a:gridCol>
                <a:gridCol w="1021218">
                  <a:extLst>
                    <a:ext uri="{9D8B030D-6E8A-4147-A177-3AD203B41FA5}">
                      <a16:colId xmlns="" xmlns:a16="http://schemas.microsoft.com/office/drawing/2014/main" val="20003"/>
                    </a:ext>
                  </a:extLst>
                </a:gridCol>
                <a:gridCol w="1237355">
                  <a:extLst>
                    <a:ext uri="{9D8B030D-6E8A-4147-A177-3AD203B41FA5}">
                      <a16:colId xmlns="" xmlns:a16="http://schemas.microsoft.com/office/drawing/2014/main" val="20004"/>
                    </a:ext>
                  </a:extLst>
                </a:gridCol>
                <a:gridCol w="738476">
                  <a:extLst>
                    <a:ext uri="{9D8B030D-6E8A-4147-A177-3AD203B41FA5}">
                      <a16:colId xmlns="" xmlns:a16="http://schemas.microsoft.com/office/drawing/2014/main" val="20005"/>
                    </a:ext>
                  </a:extLst>
                </a:gridCol>
                <a:gridCol w="977303">
                  <a:extLst>
                    <a:ext uri="{9D8B030D-6E8A-4147-A177-3AD203B41FA5}">
                      <a16:colId xmlns="" xmlns:a16="http://schemas.microsoft.com/office/drawing/2014/main" val="20006"/>
                    </a:ext>
                  </a:extLst>
                </a:gridCol>
                <a:gridCol w="1359364">
                  <a:extLst>
                    <a:ext uri="{9D8B030D-6E8A-4147-A177-3AD203B41FA5}">
                      <a16:colId xmlns="" xmlns:a16="http://schemas.microsoft.com/office/drawing/2014/main" val="20007"/>
                    </a:ext>
                  </a:extLst>
                </a:gridCol>
              </a:tblGrid>
              <a:tr h="234794">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2016/17</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2017/18</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50289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No</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Status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No </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Status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1"/>
                  </a:ext>
                </a:extLst>
              </a:tr>
              <a:tr h="32493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Absenteeism</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Registration of LRB without documents</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Finalised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104792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 and Corruption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10</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03 Closed and 07 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03 Dismissed and 07 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Processing Passport application with photo swap without verification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2</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Closed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2 Officials</a:t>
                      </a:r>
                      <a:r>
                        <a:rPr lang="en-ZA" sz="1200" baseline="0" dirty="0" smtClean="0">
                          <a:latin typeface="Arial" pitchFamily="34" charset="0"/>
                          <a:cs typeface="Arial" pitchFamily="34" charset="0"/>
                        </a:rPr>
                        <a:t> resigned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6172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Failed to verify status of permit</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02</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 and Corruption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Closed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Official</a:t>
                      </a:r>
                      <a:r>
                        <a:rPr lang="en-ZA" sz="1200" baseline="0" dirty="0" smtClean="0">
                          <a:latin typeface="Arial" pitchFamily="34" charset="0"/>
                          <a:cs typeface="Arial" pitchFamily="34" charset="0"/>
                        </a:rPr>
                        <a:t> died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567721">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Failure to follow Immigration procedures</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02</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2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3836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Gross negligence</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Appeal outcome awaited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2813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Fraudulent Marriage</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04</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27461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Breach of security</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02</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78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Failure to follow SOP</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Official resigned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4967">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Registration of LRB without documents</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Suspended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3609975" y="6276975"/>
            <a:ext cx="447675" cy="369332"/>
          </a:xfrm>
          <a:prstGeom prst="rect">
            <a:avLst/>
          </a:prstGeom>
          <a:noFill/>
        </p:spPr>
        <p:txBody>
          <a:bodyPr wrap="square" rtlCol="0">
            <a:spAutoFit/>
          </a:bodyPr>
          <a:lstStyle/>
          <a:p>
            <a:r>
              <a:rPr lang="en-US" dirty="0" smtClean="0"/>
              <a:t>47</a:t>
            </a:r>
            <a:endParaRPr lang="en-US" dirty="0"/>
          </a:p>
        </p:txBody>
      </p:sp>
    </p:spTree>
    <p:extLst>
      <p:ext uri="{BB962C8B-B14F-4D97-AF65-F5344CB8AC3E}">
        <p14:creationId xmlns:p14="http://schemas.microsoft.com/office/powerpoint/2010/main" val="4783010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95250"/>
            <a:ext cx="8229600" cy="228600"/>
          </a:xfrm>
        </p:spPr>
        <p:txBody>
          <a:bodyPr>
            <a:noAutofit/>
          </a:bodyPr>
          <a:lstStyle/>
          <a:p>
            <a:r>
              <a:rPr lang="en-US" sz="2000" b="1" dirty="0" smtClean="0">
                <a:latin typeface="Arial" panose="020B0604020202020204" pitchFamily="34" charset="0"/>
                <a:cs typeface="Arial" panose="020B0604020202020204" pitchFamily="34" charset="0"/>
              </a:rPr>
              <a:t>LABOUR RELATIONS CASES  </a:t>
            </a:r>
          </a:p>
        </p:txBody>
      </p:sp>
      <p:graphicFrame>
        <p:nvGraphicFramePr>
          <p:cNvPr id="3" name="Table 2"/>
          <p:cNvGraphicFramePr>
            <a:graphicFrameLocks noGrp="1"/>
          </p:cNvGraphicFramePr>
          <p:nvPr>
            <p:extLst>
              <p:ext uri="{D42A27DB-BD31-4B8C-83A1-F6EECF244321}">
                <p14:modId xmlns:p14="http://schemas.microsoft.com/office/powerpoint/2010/main" val="2271506506"/>
              </p:ext>
            </p:extLst>
          </p:nvPr>
        </p:nvGraphicFramePr>
        <p:xfrm>
          <a:off x="170413" y="482143"/>
          <a:ext cx="8646041" cy="5483927"/>
        </p:xfrm>
        <a:graphic>
          <a:graphicData uri="http://schemas.openxmlformats.org/drawingml/2006/table">
            <a:tbl>
              <a:tblPr firstRow="1" bandRow="1"/>
              <a:tblGrid>
                <a:gridCol w="1931342">
                  <a:extLst>
                    <a:ext uri="{9D8B030D-6E8A-4147-A177-3AD203B41FA5}">
                      <a16:colId xmlns="" xmlns:a16="http://schemas.microsoft.com/office/drawing/2014/main" val="20000"/>
                    </a:ext>
                  </a:extLst>
                </a:gridCol>
                <a:gridCol w="928048">
                  <a:extLst>
                    <a:ext uri="{9D8B030D-6E8A-4147-A177-3AD203B41FA5}">
                      <a16:colId xmlns="" xmlns:a16="http://schemas.microsoft.com/office/drawing/2014/main" val="20001"/>
                    </a:ext>
                  </a:extLst>
                </a:gridCol>
                <a:gridCol w="1091821">
                  <a:extLst>
                    <a:ext uri="{9D8B030D-6E8A-4147-A177-3AD203B41FA5}">
                      <a16:colId xmlns="" xmlns:a16="http://schemas.microsoft.com/office/drawing/2014/main" val="20002"/>
                    </a:ext>
                  </a:extLst>
                </a:gridCol>
                <a:gridCol w="1023582">
                  <a:extLst>
                    <a:ext uri="{9D8B030D-6E8A-4147-A177-3AD203B41FA5}">
                      <a16:colId xmlns="" xmlns:a16="http://schemas.microsoft.com/office/drawing/2014/main" val="20003"/>
                    </a:ext>
                  </a:extLst>
                </a:gridCol>
                <a:gridCol w="1065094">
                  <a:extLst>
                    <a:ext uri="{9D8B030D-6E8A-4147-A177-3AD203B41FA5}">
                      <a16:colId xmlns="" xmlns:a16="http://schemas.microsoft.com/office/drawing/2014/main" val="20004"/>
                    </a:ext>
                  </a:extLst>
                </a:gridCol>
                <a:gridCol w="676275">
                  <a:extLst>
                    <a:ext uri="{9D8B030D-6E8A-4147-A177-3AD203B41FA5}">
                      <a16:colId xmlns="" xmlns:a16="http://schemas.microsoft.com/office/drawing/2014/main" val="20005"/>
                    </a:ext>
                  </a:extLst>
                </a:gridCol>
                <a:gridCol w="904875">
                  <a:extLst>
                    <a:ext uri="{9D8B030D-6E8A-4147-A177-3AD203B41FA5}">
                      <a16:colId xmlns="" xmlns:a16="http://schemas.microsoft.com/office/drawing/2014/main" val="20006"/>
                    </a:ext>
                  </a:extLst>
                </a:gridCol>
                <a:gridCol w="1025004">
                  <a:extLst>
                    <a:ext uri="{9D8B030D-6E8A-4147-A177-3AD203B41FA5}">
                      <a16:colId xmlns="" xmlns:a16="http://schemas.microsoft.com/office/drawing/2014/main" val="20007"/>
                    </a:ext>
                  </a:extLst>
                </a:gridCol>
              </a:tblGrid>
              <a:tr h="234794">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2016/17</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4">
                  <a:txBody>
                    <a:bodyPr/>
                    <a:lstStyle/>
                    <a:p>
                      <a:pPr algn="ctr"/>
                      <a:r>
                        <a:rPr lang="en-US" sz="1200" b="1" dirty="0" smtClean="0">
                          <a:solidFill>
                            <a:schemeClr val="tx1"/>
                          </a:solidFill>
                          <a:latin typeface="Arial" panose="020B0604020202020204" pitchFamily="34" charset="0"/>
                          <a:cs typeface="Arial" panose="020B0604020202020204" pitchFamily="34" charset="0"/>
                        </a:rPr>
                        <a:t>2017/18</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0"/>
                  </a:ext>
                </a:extLst>
              </a:tr>
              <a:tr h="50289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Nu </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Status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Allegations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algn="ctr"/>
                      <a:r>
                        <a:rPr lang="en-US" sz="1200" b="1" dirty="0" smtClean="0">
                          <a:solidFill>
                            <a:schemeClr val="tx1"/>
                          </a:solidFill>
                          <a:latin typeface="Arial" panose="020B0604020202020204" pitchFamily="34" charset="0"/>
                          <a:cs typeface="Arial" panose="020B0604020202020204" pitchFamily="34" charset="0"/>
                        </a:rPr>
                        <a:t>Nu </a:t>
                      </a:r>
                    </a:p>
                    <a:p>
                      <a:pPr algn="ctr"/>
                      <a:r>
                        <a:rPr lang="en-US" sz="1200" b="1" dirty="0" smtClean="0">
                          <a:solidFill>
                            <a:schemeClr val="tx1"/>
                          </a:solidFill>
                          <a:latin typeface="Arial" panose="020B0604020202020204" pitchFamily="34" charset="0"/>
                          <a:cs typeface="Arial" panose="020B0604020202020204" pitchFamily="34" charset="0"/>
                        </a:rPr>
                        <a:t>of cases </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Status</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200" b="1" dirty="0" smtClean="0">
                          <a:solidFill>
                            <a:schemeClr val="tx1"/>
                          </a:solidFill>
                          <a:latin typeface="Arial" panose="020B0604020202020204" pitchFamily="34" charset="0"/>
                          <a:cs typeface="Arial" panose="020B0604020202020204" pitchFamily="34" charset="0"/>
                        </a:rPr>
                        <a:t>Outcome</a:t>
                      </a:r>
                      <a:endParaRPr lang="en-US" sz="1200" b="1" dirty="0">
                        <a:solidFill>
                          <a:schemeClr val="tx1"/>
                        </a:solidFill>
                        <a:latin typeface="Arial" panose="020B0604020202020204" pitchFamily="34" charset="0"/>
                        <a:cs typeface="Arial" panose="020B0604020202020204" pitchFamily="34" charset="0"/>
                      </a:endParaRPr>
                    </a:p>
                  </a:txBody>
                  <a:tcPr marL="91439" marR="91439" marT="45697" marB="45697"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extLst>
                  <a:ext uri="{0D108BD9-81ED-4DB2-BD59-A6C34878D82A}">
                    <a16:rowId xmlns="" xmlns:a16="http://schemas.microsoft.com/office/drawing/2014/main" val="10001"/>
                  </a:ext>
                </a:extLst>
              </a:tr>
              <a:tr h="32493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Processing passport application with photo swap without verification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02</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lgn="l">
                        <a:buFont typeface="Arial" pitchFamily="34" charset="0"/>
                        <a:buNone/>
                      </a:pPr>
                      <a:r>
                        <a:rPr lang="en-US" sz="1200" b="0" dirty="0" smtClean="0">
                          <a:latin typeface="Arial" pitchFamily="34" charset="0"/>
                          <a:cs typeface="Arial" pitchFamily="34" charset="0"/>
                        </a:rPr>
                        <a:t>01 In progress &amp; 01 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ZA" sz="1200" dirty="0" smtClean="0">
                          <a:latin typeface="Arial" pitchFamily="34" charset="0"/>
                          <a:cs typeface="Arial" pitchFamily="34" charset="0"/>
                        </a:rPr>
                        <a:t>1 Pending</a:t>
                      </a:r>
                      <a:r>
                        <a:rPr lang="en-ZA" sz="1200" baseline="0" dirty="0" smtClean="0">
                          <a:latin typeface="Arial" pitchFamily="34" charset="0"/>
                          <a:cs typeface="Arial" pitchFamily="34" charset="0"/>
                        </a:rPr>
                        <a:t> and 1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Processing Passport application with photo swap without verification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 Officials</a:t>
                      </a:r>
                      <a:r>
                        <a:rPr lang="en-ZA" sz="1200" baseline="0" dirty="0" smtClean="0">
                          <a:latin typeface="Arial" pitchFamily="34" charset="0"/>
                          <a:cs typeface="Arial" pitchFamily="34" charset="0"/>
                        </a:rPr>
                        <a:t> arrested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2"/>
                  </a:ext>
                </a:extLst>
              </a:tr>
              <a:tr h="272955">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Irregular capturing on NPR </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3"/>
                  </a:ext>
                </a:extLst>
              </a:tr>
              <a:tr h="361724">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Fraudulent registration of deaths</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4"/>
                  </a:ext>
                </a:extLst>
              </a:tr>
              <a:tr h="505083">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Theft of revenue</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02</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5"/>
                  </a:ext>
                </a:extLst>
              </a:tr>
              <a:tr h="3836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Fraudulent registration of birth</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6"/>
                  </a:ext>
                </a:extLst>
              </a:tr>
              <a:tr h="281376">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Aiding &amp; </a:t>
                      </a:r>
                      <a:r>
                        <a:rPr kumimoji="0" lang="en-US" sz="1200" b="0" i="0" u="none" strike="noStrike" kern="1200" cap="none" spc="0" normalizeH="0" baseline="0" noProof="0" dirty="0" err="1" smtClean="0">
                          <a:ln>
                            <a:noFill/>
                          </a:ln>
                          <a:solidFill>
                            <a:srgbClr val="000000"/>
                          </a:solidFill>
                          <a:effectLst/>
                          <a:uLnTx/>
                          <a:uFillTx/>
                          <a:latin typeface="Arial" pitchFamily="34" charset="0"/>
                          <a:ea typeface="+mn-ea"/>
                          <a:cs typeface="Arial" pitchFamily="34" charset="0"/>
                        </a:rPr>
                        <a:t>Abeting</a:t>
                      </a: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7"/>
                  </a:ext>
                </a:extLst>
              </a:tr>
              <a:tr h="274610">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Giving unlawful instruction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In Progress</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Pending</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78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Fraudulent Passport Application</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8788">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Solicited a Bribe</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01</a:t>
                      </a: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Font typeface="Arial" pitchFamily="34" charset="0"/>
                        <a:buNone/>
                      </a:pPr>
                      <a:r>
                        <a:rPr lang="en-US" sz="1200" b="0" dirty="0" smtClean="0">
                          <a:latin typeface="Arial" pitchFamily="34" charset="0"/>
                          <a:cs typeface="Arial" pitchFamily="34" charset="0"/>
                        </a:rPr>
                        <a:t>Closed</a:t>
                      </a:r>
                      <a:endParaRPr lang="en-US" sz="1200" b="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ZA" sz="1200" dirty="0" smtClean="0">
                          <a:latin typeface="Arial" pitchFamily="34" charset="0"/>
                          <a:cs typeface="Arial" pitchFamily="34" charset="0"/>
                        </a:rPr>
                        <a:t>1 Dismissed</a:t>
                      </a: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endParaRPr lang="en-ZA" sz="1200" dirty="0">
                        <a:latin typeface="Arial" pitchFamily="34" charset="0"/>
                        <a:cs typeface="Arial" pitchFamily="34" charset="0"/>
                      </a:endParaRPr>
                    </a:p>
                  </a:txBody>
                  <a:tcPr marL="91439" marR="91439" marT="45691" marB="4569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3952875" y="6124575"/>
            <a:ext cx="485775" cy="369332"/>
          </a:xfrm>
          <a:prstGeom prst="rect">
            <a:avLst/>
          </a:prstGeom>
          <a:noFill/>
        </p:spPr>
        <p:txBody>
          <a:bodyPr wrap="square" rtlCol="0">
            <a:spAutoFit/>
          </a:bodyPr>
          <a:lstStyle/>
          <a:p>
            <a:r>
              <a:rPr lang="en-US" dirty="0" smtClean="0"/>
              <a:t>48</a:t>
            </a:r>
            <a:endParaRPr lang="en-US" dirty="0"/>
          </a:p>
        </p:txBody>
      </p:sp>
    </p:spTree>
    <p:extLst>
      <p:ext uri="{BB962C8B-B14F-4D97-AF65-F5344CB8AC3E}">
        <p14:creationId xmlns:p14="http://schemas.microsoft.com/office/powerpoint/2010/main" val="37867422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76200"/>
            <a:ext cx="8229600" cy="228600"/>
          </a:xfrm>
        </p:spPr>
        <p:txBody>
          <a:bodyPr>
            <a:noAutofit/>
          </a:bodyPr>
          <a:lstStyle/>
          <a:p>
            <a:r>
              <a:rPr lang="en-US" sz="1800" b="1" dirty="0" smtClean="0">
                <a:latin typeface="Arial" panose="020B0604020202020204" pitchFamily="34" charset="0"/>
                <a:cs typeface="Arial" panose="020B0604020202020204" pitchFamily="34" charset="0"/>
              </a:rPr>
              <a:t>COUNTER CORRUPTION CASES 2016/17</a:t>
            </a:r>
            <a:endParaRPr lang="en-US" sz="2400" b="1" dirty="0" smtClean="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31481426"/>
              </p:ext>
            </p:extLst>
          </p:nvPr>
        </p:nvGraphicFramePr>
        <p:xfrm>
          <a:off x="76199" y="494783"/>
          <a:ext cx="8943976" cy="5502158"/>
        </p:xfrm>
        <a:graphic>
          <a:graphicData uri="http://schemas.openxmlformats.org/drawingml/2006/table">
            <a:tbl>
              <a:tblPr firstRow="1" bandRow="1"/>
              <a:tblGrid>
                <a:gridCol w="1371601"/>
                <a:gridCol w="1019175"/>
                <a:gridCol w="2105025"/>
                <a:gridCol w="1181100"/>
                <a:gridCol w="1047750"/>
                <a:gridCol w="2219325"/>
              </a:tblGrid>
              <a:tr h="248167">
                <a:tc gridSpan="3">
                  <a:txBody>
                    <a:bodyPr/>
                    <a:lstStyle/>
                    <a:p>
                      <a:pPr algn="ctr"/>
                      <a:r>
                        <a:rPr lang="en-US" sz="1400" b="1" dirty="0" smtClean="0">
                          <a:solidFill>
                            <a:schemeClr val="tx1"/>
                          </a:solidFill>
                          <a:latin typeface="Arial" panose="020B0604020202020204" pitchFamily="34" charset="0"/>
                          <a:cs typeface="Arial" panose="020B0604020202020204" pitchFamily="34" charset="0"/>
                        </a:rPr>
                        <a:t>2016/2017</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algn="ctr"/>
                      <a:endParaRPr lang="en-US" sz="12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Quarter 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 (2017/18)</a:t>
                      </a: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46165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anose="020B0604020202020204" pitchFamily="34" charset="0"/>
                          <a:cs typeface="Arial" panose="020B0604020202020204" pitchFamily="34" charset="0"/>
                        </a:rPr>
                        <a:t>Allegations</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anose="020B0604020202020204" pitchFamily="34" charset="0"/>
                          <a:cs typeface="Arial" panose="020B0604020202020204" pitchFamily="34" charset="0"/>
                        </a:rPr>
                        <a:t>Finalised</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Outcome/ Impact</a:t>
                      </a: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anose="020B0604020202020204" pitchFamily="34" charset="0"/>
                          <a:cs typeface="Arial" panose="020B0604020202020204" pitchFamily="34" charset="0"/>
                        </a:rPr>
                        <a:t>Allegations</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dirty="0" smtClean="0">
                          <a:solidFill>
                            <a:schemeClr val="tx1"/>
                          </a:solidFill>
                          <a:latin typeface="Arial" panose="020B0604020202020204" pitchFamily="34" charset="0"/>
                          <a:cs typeface="Arial" panose="020B0604020202020204" pitchFamily="34" charset="0"/>
                        </a:rPr>
                        <a:t>Finalised</a:t>
                      </a:r>
                      <a:endParaRPr lang="en-US" sz="1400" b="1" dirty="0">
                        <a:solidFill>
                          <a:schemeClr val="tx1"/>
                        </a:solidFill>
                        <a:latin typeface="Arial" panose="020B0604020202020204" pitchFamily="34" charset="0"/>
                        <a:cs typeface="Arial" panose="020B0604020202020204" pitchFamily="34" charset="0"/>
                      </a:endParaRPr>
                    </a:p>
                  </a:txBody>
                  <a:tcPr marL="91439" marR="91439" marT="45701" marB="4570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panose="020B0604020202020204" pitchFamily="34" charset="0"/>
                          <a:cs typeface="Arial" panose="020B0604020202020204" pitchFamily="34" charset="0"/>
                        </a:rPr>
                        <a:t>Outcome/ Impact</a:t>
                      </a:r>
                    </a:p>
                  </a:txBody>
                  <a:tcPr marL="91439" marR="91439" marT="45701" marB="45701" anchor="b">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647596">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u="none" strike="noStrike" dirty="0" smtClean="0">
                          <a:solidFill>
                            <a:srgbClr val="000000"/>
                          </a:solidFill>
                          <a:effectLst/>
                          <a:latin typeface="Arial" pitchFamily="34" charset="0"/>
                          <a:cs typeface="Arial" pitchFamily="34" charset="0"/>
                        </a:rPr>
                        <a:t>Fraudulent birth</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19</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effectLst/>
                          <a:latin typeface="Arial" pitchFamily="34" charset="0"/>
                          <a:cs typeface="Arial" pitchFamily="34" charset="0"/>
                        </a:rPr>
                        <a:t>7 people</a:t>
                      </a:r>
                      <a:r>
                        <a:rPr lang="en-US" sz="1200" b="0" baseline="0" dirty="0" smtClean="0">
                          <a:effectLst/>
                          <a:latin typeface="Arial" pitchFamily="34" charset="0"/>
                          <a:cs typeface="Arial" pitchFamily="34" charset="0"/>
                        </a:rPr>
                        <a:t> were arrested </a:t>
                      </a:r>
                      <a:r>
                        <a:rPr lang="en-US" sz="1200" b="0" dirty="0" smtClean="0">
                          <a:effectLst/>
                          <a:latin typeface="Arial" pitchFamily="34" charset="0"/>
                          <a:cs typeface="Arial" pitchFamily="34" charset="0"/>
                        </a:rPr>
                        <a:t>(3</a:t>
                      </a:r>
                      <a:r>
                        <a:rPr lang="en-US" sz="1200" b="0" baseline="0" dirty="0" smtClean="0">
                          <a:effectLst/>
                          <a:latin typeface="Arial" pitchFamily="34" charset="0"/>
                          <a:cs typeface="Arial" pitchFamily="34" charset="0"/>
                        </a:rPr>
                        <a:t> </a:t>
                      </a:r>
                      <a:r>
                        <a:rPr lang="en-US" sz="1200" b="0" dirty="0" smtClean="0">
                          <a:effectLst/>
                          <a:latin typeface="Arial" pitchFamily="34" charset="0"/>
                          <a:cs typeface="Arial" pitchFamily="34" charset="0"/>
                        </a:rPr>
                        <a:t>consists of officials and 4 non-officials).</a:t>
                      </a:r>
                      <a:endParaRPr lang="en-US" sz="1200" b="0" dirty="0" smtClean="0">
                        <a:effectLst/>
                        <a:latin typeface="Arial" pitchFamily="34" charset="0"/>
                        <a:ea typeface="Calibri"/>
                        <a:cs typeface="Arial" pitchFamily="34" charset="0"/>
                      </a:endParaRPr>
                    </a:p>
                    <a:p>
                      <a:pPr marL="0" indent="0">
                        <a:buFont typeface="Arial" panose="020B0604020202020204" pitchFamily="34" charset="0"/>
                        <a:buNone/>
                      </a:pPr>
                      <a:r>
                        <a:rPr lang="en-US" sz="1200" b="0" dirty="0" smtClean="0">
                          <a:effectLst/>
                          <a:latin typeface="Arial" pitchFamily="34" charset="0"/>
                          <a:ea typeface="Calibri"/>
                          <a:cs typeface="Arial" pitchFamily="34" charset="0"/>
                        </a:rPr>
                        <a:t>07 finalized dismissals.</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Arial" pitchFamily="34" charset="0"/>
                          <a:cs typeface="Arial" pitchFamily="34" charset="0"/>
                        </a:rPr>
                        <a:t>Fraudulent birth registration</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06</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smtClean="0">
                          <a:latin typeface="Arial" pitchFamily="34" charset="0"/>
                          <a:cs typeface="Arial" pitchFamily="34" charset="0"/>
                        </a:rPr>
                        <a:t>One (05) officials and 08 non officials were arrested – LRB fraud</a:t>
                      </a: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7692">
                <a:tc>
                  <a:txBody>
                    <a:bodyPr/>
                    <a:lstStyle/>
                    <a:p>
                      <a:pPr algn="l" rtl="0" fontAlgn="ctr"/>
                      <a:r>
                        <a:rPr lang="en-ZA" sz="1200" b="0" i="0" u="none" strike="noStrike" dirty="0" smtClean="0">
                          <a:solidFill>
                            <a:srgbClr val="000000"/>
                          </a:solidFill>
                          <a:effectLst/>
                          <a:latin typeface="Arial" pitchFamily="34" charset="0"/>
                          <a:cs typeface="Arial" pitchFamily="34" charset="0"/>
                        </a:rPr>
                        <a:t>Fraudulent death</a:t>
                      </a:r>
                      <a:endParaRPr lang="en-ZA" sz="1200" b="0" i="0" u="none" strike="noStrike" dirty="0">
                        <a:solidFill>
                          <a:srgbClr val="000000"/>
                        </a:solidFill>
                        <a:effectLst/>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02</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Arial" pitchFamily="34" charset="0"/>
                          <a:cs typeface="Arial" pitchFamily="34" charset="0"/>
                        </a:rPr>
                        <a:t>Fraudulent Passport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01</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Case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7692">
                <a:tc>
                  <a:txBody>
                    <a:bodyPr/>
                    <a:lstStyle/>
                    <a:p>
                      <a:pPr algn="l" rtl="0" fontAlgn="ctr"/>
                      <a:r>
                        <a:rPr lang="en-ZA" sz="1200" b="0" i="0" u="none" strike="noStrike" dirty="0" smtClean="0">
                          <a:solidFill>
                            <a:srgbClr val="000000"/>
                          </a:solidFill>
                          <a:effectLst/>
                          <a:latin typeface="Arial" pitchFamily="34" charset="0"/>
                          <a:cs typeface="Arial" pitchFamily="34" charset="0"/>
                        </a:rPr>
                        <a:t>Fraudulent marriage</a:t>
                      </a:r>
                      <a:endParaRPr lang="en-ZA" sz="1200" b="0" i="0" u="none" strike="noStrike" dirty="0">
                        <a:solidFill>
                          <a:srgbClr val="000000"/>
                        </a:solidFill>
                        <a:effectLst/>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05</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Arial" pitchFamily="34" charset="0"/>
                          <a:cs typeface="Arial" pitchFamily="34" charset="0"/>
                        </a:rPr>
                        <a:t>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smtClean="0">
                          <a:latin typeface="Arial" pitchFamily="34" charset="0"/>
                          <a:cs typeface="Arial" pitchFamily="34" charset="0"/>
                        </a:rPr>
                        <a:t>Fraudulent Death </a:t>
                      </a:r>
                      <a:endParaRPr lang="en-ZA"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01</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Arial" pitchFamily="34" charset="0"/>
                          <a:cs typeface="Arial" pitchFamily="34" charset="0"/>
                        </a:rPr>
                        <a:t>Case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47596">
                <a:tc>
                  <a:txBody>
                    <a:bodyPr/>
                    <a:lstStyle/>
                    <a:p>
                      <a:pPr algn="l" rtl="0" fontAlgn="ctr"/>
                      <a:r>
                        <a:rPr lang="en-ZA" sz="1200" b="0" i="0" u="none" strike="noStrike" dirty="0" smtClean="0">
                          <a:solidFill>
                            <a:srgbClr val="000000"/>
                          </a:solidFill>
                          <a:effectLst/>
                          <a:latin typeface="Arial" pitchFamily="34" charset="0"/>
                          <a:cs typeface="Arial" pitchFamily="34" charset="0"/>
                        </a:rPr>
                        <a:t>Fraudulent ID</a:t>
                      </a:r>
                      <a:endParaRPr lang="en-ZA" sz="1200" b="0" i="0" u="none" strike="noStrike" dirty="0">
                        <a:solidFill>
                          <a:srgbClr val="000000"/>
                        </a:solidFill>
                        <a:effectLst/>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04</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smtClean="0">
                          <a:latin typeface="Arial" pitchFamily="34" charset="0"/>
                          <a:cs typeface="Arial" pitchFamily="34" charset="0"/>
                        </a:rPr>
                        <a:t>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Illegal foreign nationals</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Operation executed</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0" dirty="0" smtClean="0">
                          <a:latin typeface="Arial" pitchFamily="34" charset="0"/>
                          <a:cs typeface="Arial" pitchFamily="34" charset="0"/>
                        </a:rPr>
                        <a:t>Fourteen (14) foreign nationals were arrested in Durban on a Joint Operation with SAPS and Immigration Services</a:t>
                      </a: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7692">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ZA" sz="1200" b="0" i="0" u="none" strike="noStrike" dirty="0" smtClean="0">
                          <a:solidFill>
                            <a:srgbClr val="000000"/>
                          </a:solidFill>
                          <a:effectLst/>
                          <a:latin typeface="Arial" pitchFamily="34" charset="0"/>
                          <a:cs typeface="Arial" pitchFamily="34" charset="0"/>
                        </a:rPr>
                        <a:t>Passports fraud</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10</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ZA" sz="1200" b="0" dirty="0" smtClean="0">
                          <a:latin typeface="Arial" pitchFamily="34" charset="0"/>
                          <a:cs typeface="Arial" pitchFamily="34" charset="0"/>
                        </a:rPr>
                        <a:t>NIL</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47596">
                <a:tc>
                  <a:txBody>
                    <a:bodyPr/>
                    <a:lstStyle/>
                    <a:p>
                      <a:pPr algn="l" rtl="0" fontAlgn="b"/>
                      <a:r>
                        <a:rPr lang="en-ZA" sz="1200" b="0" u="none" strike="noStrike" dirty="0" smtClean="0">
                          <a:effectLst/>
                          <a:latin typeface="Arial" pitchFamily="34" charset="0"/>
                          <a:cs typeface="Arial" pitchFamily="34" charset="0"/>
                        </a:rPr>
                        <a:t>Aiding and Abetting foreign nationals</a:t>
                      </a:r>
                      <a:endParaRPr lang="en-ZA" sz="1200" b="0" i="0" u="none" strike="noStrike" dirty="0">
                        <a:solidFill>
                          <a:srgbClr val="000000"/>
                        </a:solidFill>
                        <a:effectLst/>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10</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Departmental Hearing held for the KSIA official other  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ZA" sz="1200" b="0" dirty="0" smtClean="0">
                          <a:latin typeface="Arial" pitchFamily="34" charset="0"/>
                          <a:cs typeface="Arial" pitchFamily="34" charset="0"/>
                        </a:rPr>
                        <a:t>NIL</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67692">
                <a:tc>
                  <a:txBody>
                    <a:bodyPr/>
                    <a:lstStyle/>
                    <a:p>
                      <a:pPr marL="0" indent="0">
                        <a:buFont typeface="Arial" panose="020B0604020202020204" pitchFamily="34" charset="0"/>
                        <a:buNone/>
                      </a:pPr>
                      <a:r>
                        <a:rPr lang="en-US" sz="1200" b="0" dirty="0" smtClean="0">
                          <a:latin typeface="Arial" pitchFamily="34" charset="0"/>
                          <a:cs typeface="Arial" pitchFamily="34" charset="0"/>
                        </a:rPr>
                        <a:t>Fraudulent Permits</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09</a:t>
                      </a:r>
                      <a:endParaRPr lang="en-US" sz="1200" b="0" dirty="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US" sz="1200" b="0" dirty="0" smtClean="0">
                          <a:latin typeface="Arial" pitchFamily="34" charset="0"/>
                          <a:cs typeface="Arial" pitchFamily="34" charset="0"/>
                        </a:rPr>
                        <a:t>Cases are with Employee Engagement</a:t>
                      </a: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anose="020B0604020202020204" pitchFamily="34" charset="0"/>
                        <a:buNone/>
                      </a:pPr>
                      <a:r>
                        <a:rPr lang="en-ZA" sz="1200" b="0" dirty="0" smtClean="0">
                          <a:latin typeface="Arial" pitchFamily="34" charset="0"/>
                          <a:cs typeface="Arial" pitchFamily="34" charset="0"/>
                        </a:rPr>
                        <a:t>NIL</a:t>
                      </a: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285750" indent="-285750">
                        <a:buFont typeface="Arial" panose="020B0604020202020204" pitchFamily="34" charset="0"/>
                        <a:buChar char="•"/>
                      </a:pPr>
                      <a:endParaRPr lang="en-ZA" sz="1200" b="0" dirty="0" smtClean="0">
                        <a:latin typeface="Arial" pitchFamily="34" charset="0"/>
                        <a:cs typeface="Arial" pitchFamily="34" charset="0"/>
                      </a:endParaRPr>
                    </a:p>
                  </a:txBody>
                  <a:tcPr marL="91439" marR="91439" marT="45695" marB="45695">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3857625" y="6181725"/>
            <a:ext cx="466725" cy="369332"/>
          </a:xfrm>
          <a:prstGeom prst="rect">
            <a:avLst/>
          </a:prstGeom>
          <a:noFill/>
        </p:spPr>
        <p:txBody>
          <a:bodyPr wrap="square" rtlCol="0">
            <a:spAutoFit/>
          </a:bodyPr>
          <a:lstStyle/>
          <a:p>
            <a:r>
              <a:rPr lang="en-US" dirty="0" smtClean="0"/>
              <a:t>49</a:t>
            </a:r>
            <a:endParaRPr lang="en-US" dirty="0"/>
          </a:p>
        </p:txBody>
      </p:sp>
    </p:spTree>
    <p:extLst>
      <p:ext uri="{BB962C8B-B14F-4D97-AF65-F5344CB8AC3E}">
        <p14:creationId xmlns:p14="http://schemas.microsoft.com/office/powerpoint/2010/main" val="1571442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9345353"/>
              </p:ext>
            </p:extLst>
          </p:nvPr>
        </p:nvGraphicFramePr>
        <p:xfrm>
          <a:off x="212723" y="581026"/>
          <a:ext cx="8605838" cy="3621760"/>
        </p:xfrm>
        <a:graphic>
          <a:graphicData uri="http://schemas.openxmlformats.org/drawingml/2006/table">
            <a:tbl>
              <a:tblPr/>
              <a:tblGrid>
                <a:gridCol w="3387404"/>
                <a:gridCol w="1574686"/>
                <a:gridCol w="1501443"/>
                <a:gridCol w="2142305"/>
              </a:tblGrid>
              <a:tr h="544512">
                <a:tc>
                  <a:txBody>
                    <a:bodyPr/>
                    <a:lstStyle/>
                    <a:p>
                      <a:pPr marL="0" marR="0">
                        <a:spcBef>
                          <a:spcPts val="0"/>
                        </a:spcBef>
                        <a:spcAft>
                          <a:spcPts val="0"/>
                        </a:spcAft>
                      </a:pPr>
                      <a:r>
                        <a:rPr lang="en-ZA" sz="1400" b="1" dirty="0">
                          <a:solidFill>
                            <a:schemeClr val="tx1"/>
                          </a:solidFill>
                          <a:effectLst/>
                          <a:latin typeface="Arial"/>
                          <a:ea typeface="Times New Roman"/>
                        </a:rPr>
                        <a:t>TYPE OF OFFICE</a:t>
                      </a:r>
                      <a:endParaRPr lang="en-US" sz="1400"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400" b="1" dirty="0">
                          <a:solidFill>
                            <a:schemeClr val="tx1"/>
                          </a:solidFill>
                          <a:effectLst/>
                          <a:latin typeface="Arial"/>
                          <a:ea typeface="Times New Roman"/>
                        </a:rPr>
                        <a:t>DHA current footprint </a:t>
                      </a:r>
                      <a:endParaRPr lang="en-US" sz="1400"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400" b="1" dirty="0">
                          <a:solidFill>
                            <a:schemeClr val="tx1"/>
                          </a:solidFill>
                          <a:effectLst/>
                          <a:latin typeface="Arial"/>
                          <a:ea typeface="Times New Roman"/>
                        </a:rPr>
                        <a:t>Operational</a:t>
                      </a:r>
                      <a:endParaRPr lang="en-US" sz="1400"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ZA" sz="1400" b="1" dirty="0">
                          <a:solidFill>
                            <a:schemeClr val="tx1"/>
                          </a:solidFill>
                          <a:effectLst/>
                          <a:latin typeface="Arial"/>
                          <a:ea typeface="Times New Roman"/>
                        </a:rPr>
                        <a:t>Non </a:t>
                      </a:r>
                      <a:r>
                        <a:rPr lang="en-ZA" sz="1400" b="1" dirty="0" smtClean="0">
                          <a:solidFill>
                            <a:schemeClr val="tx1"/>
                          </a:solidFill>
                          <a:effectLst/>
                          <a:latin typeface="Arial"/>
                          <a:ea typeface="Times New Roman"/>
                        </a:rPr>
                        <a:t>Operational</a:t>
                      </a:r>
                      <a:endParaRPr lang="en-US" sz="1400"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000"/>
                    </a:solidFill>
                  </a:tcPr>
                </a:tc>
              </a:tr>
              <a:tr h="450141">
                <a:tc>
                  <a:txBody>
                    <a:bodyPr/>
                    <a:lstStyle/>
                    <a:p>
                      <a:pPr marL="0" marR="0" algn="ctr">
                        <a:spcBef>
                          <a:spcPts val="0"/>
                        </a:spcBef>
                        <a:spcAft>
                          <a:spcPts val="0"/>
                        </a:spcAft>
                      </a:pPr>
                      <a:r>
                        <a:rPr lang="en-ZA" sz="1400">
                          <a:solidFill>
                            <a:srgbClr val="000000"/>
                          </a:solidFill>
                          <a:effectLst/>
                          <a:latin typeface="Arial"/>
                          <a:ea typeface="Times New Roman"/>
                        </a:rPr>
                        <a:t>Local Office Large ( former RO)</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a:solidFill>
                            <a:srgbClr val="000000"/>
                          </a:solidFill>
                          <a:effectLst/>
                          <a:latin typeface="Arial"/>
                          <a:ea typeface="Times New Roman"/>
                        </a:rPr>
                        <a:t>8</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a:solidFill>
                            <a:srgbClr val="000000"/>
                          </a:solidFill>
                          <a:effectLst/>
                          <a:latin typeface="Arial"/>
                          <a:ea typeface="Times New Roman"/>
                        </a:rPr>
                        <a:t>6</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solidFill>
                            <a:srgbClr val="000000"/>
                          </a:solidFill>
                          <a:effectLst/>
                          <a:latin typeface="Arial"/>
                          <a:ea typeface="Times New Roman"/>
                        </a:rPr>
                        <a:t>2</a:t>
                      </a:r>
                      <a:r>
                        <a:rPr lang="en-US" sz="1400" baseline="0" dirty="0" smtClean="0">
                          <a:solidFill>
                            <a:srgbClr val="000000"/>
                          </a:solidFill>
                          <a:effectLst/>
                          <a:latin typeface="Arial"/>
                          <a:ea typeface="Times New Roman"/>
                        </a:rPr>
                        <a:t> </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1">
                <a:tc>
                  <a:txBody>
                    <a:bodyPr/>
                    <a:lstStyle/>
                    <a:p>
                      <a:pPr marL="0" marR="0" algn="ctr">
                        <a:spcBef>
                          <a:spcPts val="0"/>
                        </a:spcBef>
                        <a:spcAft>
                          <a:spcPts val="0"/>
                        </a:spcAft>
                      </a:pPr>
                      <a:r>
                        <a:rPr lang="en-ZA" sz="1400" dirty="0">
                          <a:solidFill>
                            <a:srgbClr val="000000"/>
                          </a:solidFill>
                          <a:effectLst/>
                          <a:latin typeface="Arial"/>
                          <a:ea typeface="Times New Roman"/>
                        </a:rPr>
                        <a:t>Local Office </a:t>
                      </a:r>
                      <a:r>
                        <a:rPr lang="en-ZA" sz="1400" dirty="0" smtClean="0">
                          <a:solidFill>
                            <a:srgbClr val="000000"/>
                          </a:solidFill>
                          <a:effectLst/>
                          <a:latin typeface="Arial"/>
                          <a:ea typeface="Times New Roman"/>
                        </a:rPr>
                        <a:t>Medium </a:t>
                      </a:r>
                      <a:r>
                        <a:rPr lang="en-ZA" sz="1400" dirty="0">
                          <a:solidFill>
                            <a:srgbClr val="000000"/>
                          </a:solidFill>
                          <a:effectLst/>
                          <a:latin typeface="Arial"/>
                          <a:ea typeface="Times New Roman"/>
                        </a:rPr>
                        <a:t>( former DO)</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24</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24</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a:solidFill>
                            <a:srgbClr val="000000"/>
                          </a:solidFill>
                          <a:effectLst/>
                          <a:latin typeface="Arial"/>
                          <a:ea typeface="Times New Roman"/>
                        </a:rPr>
                        <a:t>0</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1">
                <a:tc>
                  <a:txBody>
                    <a:bodyPr/>
                    <a:lstStyle/>
                    <a:p>
                      <a:pPr marL="0" marR="0" algn="ctr">
                        <a:spcBef>
                          <a:spcPts val="0"/>
                        </a:spcBef>
                        <a:spcAft>
                          <a:spcPts val="0"/>
                        </a:spcAft>
                      </a:pPr>
                      <a:r>
                        <a:rPr lang="en-ZA" sz="1400">
                          <a:solidFill>
                            <a:srgbClr val="000000"/>
                          </a:solidFill>
                          <a:effectLst/>
                          <a:latin typeface="Arial"/>
                          <a:ea typeface="Times New Roman"/>
                        </a:rPr>
                        <a:t>Local Office Small (former PSP)</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a:solidFill>
                            <a:srgbClr val="000000"/>
                          </a:solidFill>
                          <a:effectLst/>
                          <a:latin typeface="Arial"/>
                          <a:ea typeface="Times New Roman"/>
                        </a:rPr>
                        <a:t>27</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a:solidFill>
                            <a:srgbClr val="000000"/>
                          </a:solidFill>
                          <a:effectLst/>
                          <a:latin typeface="Arial"/>
                          <a:ea typeface="Times New Roman"/>
                        </a:rPr>
                        <a:t>27</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a:solidFill>
                            <a:srgbClr val="000000"/>
                          </a:solidFill>
                          <a:effectLst/>
                          <a:latin typeface="Arial"/>
                          <a:ea typeface="Times New Roman"/>
                        </a:rPr>
                        <a:t>0</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1">
                <a:tc>
                  <a:txBody>
                    <a:bodyPr/>
                    <a:lstStyle/>
                    <a:p>
                      <a:pPr marL="0" marR="0" algn="ctr">
                        <a:spcBef>
                          <a:spcPts val="0"/>
                        </a:spcBef>
                        <a:spcAft>
                          <a:spcPts val="0"/>
                        </a:spcAft>
                      </a:pPr>
                      <a:r>
                        <a:rPr lang="en-ZA" sz="1400" dirty="0">
                          <a:solidFill>
                            <a:srgbClr val="000000"/>
                          </a:solidFill>
                          <a:effectLst/>
                          <a:latin typeface="Arial"/>
                          <a:ea typeface="Times New Roman"/>
                        </a:rPr>
                        <a:t>Health Facilities (HSP)</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52</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a:ea typeface="Times New Roman"/>
                        </a:rPr>
                        <a:t>36</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16</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1">
                <a:tc>
                  <a:txBody>
                    <a:bodyPr/>
                    <a:lstStyle/>
                    <a:p>
                      <a:pPr marL="0" marR="0" algn="ctr">
                        <a:spcBef>
                          <a:spcPts val="0"/>
                        </a:spcBef>
                        <a:spcAft>
                          <a:spcPts val="0"/>
                        </a:spcAft>
                      </a:pPr>
                      <a:r>
                        <a:rPr lang="en-ZA" sz="1400" dirty="0">
                          <a:solidFill>
                            <a:srgbClr val="000000"/>
                          </a:solidFill>
                          <a:effectLst/>
                          <a:latin typeface="Arial"/>
                          <a:ea typeface="Times New Roman"/>
                        </a:rPr>
                        <a:t>One Stop Development Centre</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a:solidFill>
                            <a:srgbClr val="000000"/>
                          </a:solidFill>
                          <a:effectLst/>
                          <a:latin typeface="Arial"/>
                          <a:ea typeface="Times New Roman"/>
                        </a:rPr>
                        <a:t>6</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a:solidFill>
                            <a:srgbClr val="000000"/>
                          </a:solidFill>
                          <a:effectLst/>
                          <a:latin typeface="Arial"/>
                          <a:ea typeface="Times New Roman"/>
                        </a:rPr>
                        <a:t>6</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a:solidFill>
                            <a:srgbClr val="000000"/>
                          </a:solidFill>
                          <a:effectLst/>
                          <a:latin typeface="Arial"/>
                          <a:ea typeface="Times New Roman"/>
                        </a:rPr>
                        <a:t>0</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641">
                <a:tc>
                  <a:txBody>
                    <a:bodyPr/>
                    <a:lstStyle/>
                    <a:p>
                      <a:pPr marL="0" marR="0" algn="ctr">
                        <a:spcBef>
                          <a:spcPts val="0"/>
                        </a:spcBef>
                        <a:spcAft>
                          <a:spcPts val="0"/>
                        </a:spcAft>
                      </a:pPr>
                      <a:r>
                        <a:rPr lang="en-ZA" sz="1400" dirty="0" err="1">
                          <a:solidFill>
                            <a:srgbClr val="000000"/>
                          </a:solidFill>
                          <a:effectLst/>
                          <a:latin typeface="Arial"/>
                          <a:ea typeface="Times New Roman"/>
                        </a:rPr>
                        <a:t>Thusong</a:t>
                      </a:r>
                      <a:r>
                        <a:rPr lang="en-ZA" sz="1400" dirty="0">
                          <a:solidFill>
                            <a:srgbClr val="000000"/>
                          </a:solidFill>
                          <a:effectLst/>
                          <a:latin typeface="Arial"/>
                          <a:ea typeface="Times New Roman"/>
                        </a:rPr>
                        <a:t> Service Centre (TSC)</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13</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dirty="0" smtClean="0">
                          <a:solidFill>
                            <a:srgbClr val="000000"/>
                          </a:solidFill>
                          <a:effectLst/>
                          <a:latin typeface="Arial"/>
                          <a:ea typeface="Times New Roman"/>
                        </a:rPr>
                        <a:t>13</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ZA" sz="1400">
                          <a:solidFill>
                            <a:srgbClr val="000000"/>
                          </a:solidFill>
                          <a:effectLst/>
                          <a:latin typeface="Arial"/>
                          <a:ea typeface="Times New Roman"/>
                        </a:rPr>
                        <a:t>0</a:t>
                      </a:r>
                      <a:endParaRPr lang="en-US" sz="140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79">
                <a:tc>
                  <a:txBody>
                    <a:bodyPr/>
                    <a:lstStyle/>
                    <a:p>
                      <a:pPr marL="0" marR="0" algn="ctr">
                        <a:spcBef>
                          <a:spcPts val="0"/>
                        </a:spcBef>
                        <a:spcAft>
                          <a:spcPts val="0"/>
                        </a:spcAft>
                      </a:pPr>
                      <a:r>
                        <a:rPr lang="en-US" sz="1400" dirty="0" smtClean="0">
                          <a:effectLst/>
                          <a:latin typeface="Arial"/>
                          <a:ea typeface="Times New Roman"/>
                        </a:rPr>
                        <a:t>Mobile Offices</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a:ea typeface="Times New Roman"/>
                        </a:rPr>
                        <a:t>16</a:t>
                      </a:r>
                      <a:r>
                        <a:rPr lang="en-US" sz="1400" baseline="0" dirty="0" smtClean="0">
                          <a:effectLst/>
                          <a:latin typeface="Arial"/>
                          <a:ea typeface="Times New Roman"/>
                        </a:rPr>
                        <a:t> (1)</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a:ea typeface="Times New Roman"/>
                        </a:rPr>
                        <a:t>5</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smtClean="0">
                          <a:effectLst/>
                          <a:latin typeface="Arial"/>
                          <a:ea typeface="Times New Roman"/>
                        </a:rPr>
                        <a:t>11</a:t>
                      </a:r>
                      <a:endParaRPr lang="en-US" sz="1400" dirty="0">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0723">
                <a:tc>
                  <a:txBody>
                    <a:bodyPr/>
                    <a:lstStyle/>
                    <a:p>
                      <a:pPr marL="0" marR="0" algn="ctr">
                        <a:spcBef>
                          <a:spcPts val="0"/>
                        </a:spcBef>
                        <a:spcAft>
                          <a:spcPts val="0"/>
                        </a:spcAft>
                      </a:pPr>
                      <a:r>
                        <a:rPr lang="en-ZA" sz="1400" b="1" dirty="0">
                          <a:solidFill>
                            <a:schemeClr val="tx1"/>
                          </a:solidFill>
                          <a:effectLst/>
                          <a:latin typeface="Arial"/>
                          <a:ea typeface="Times New Roman"/>
                        </a:rPr>
                        <a:t>Total</a:t>
                      </a:r>
                      <a:endParaRPr lang="en-US" sz="1400" b="1"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400" b="1" dirty="0" smtClean="0">
                          <a:solidFill>
                            <a:schemeClr val="tx1"/>
                          </a:solidFill>
                          <a:effectLst/>
                          <a:latin typeface="Arial"/>
                          <a:ea typeface="Times New Roman"/>
                        </a:rPr>
                        <a:t>146</a:t>
                      </a:r>
                      <a:endParaRPr lang="en-US" sz="1400" b="1"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ZA" sz="1400" b="1" dirty="0" smtClean="0">
                          <a:solidFill>
                            <a:schemeClr val="tx1"/>
                          </a:solidFill>
                          <a:effectLst/>
                          <a:latin typeface="Arial"/>
                          <a:ea typeface="Times New Roman"/>
                        </a:rPr>
                        <a:t>117</a:t>
                      </a:r>
                      <a:endParaRPr lang="en-US" sz="1400" b="1"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400" b="1" dirty="0" smtClean="0">
                          <a:solidFill>
                            <a:schemeClr val="tx1"/>
                          </a:solidFill>
                          <a:effectLst/>
                          <a:latin typeface="Arial"/>
                          <a:ea typeface="Times New Roman"/>
                        </a:rPr>
                        <a:t>29</a:t>
                      </a:r>
                      <a:endParaRPr lang="en-US" sz="1400" b="1" dirty="0">
                        <a:solidFill>
                          <a:schemeClr val="tx1"/>
                        </a:solidFill>
                        <a:effectLst/>
                        <a:latin typeface="Arial"/>
                        <a:ea typeface="Times New Roman"/>
                      </a:endParaRPr>
                    </a:p>
                  </a:txBody>
                  <a:tcPr marL="63936" marR="639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59445" name="Rounded Rectangle 2"/>
          <p:cNvSpPr>
            <a:spLocks noChangeArrowheads="1"/>
          </p:cNvSpPr>
          <p:nvPr/>
        </p:nvSpPr>
        <p:spPr bwMode="auto">
          <a:xfrm>
            <a:off x="2290762" y="-33953"/>
            <a:ext cx="4327525" cy="467342"/>
          </a:xfrm>
          <a:prstGeom prst="roundRect">
            <a:avLst>
              <a:gd name="adj" fmla="val 16667"/>
            </a:avLst>
          </a:prstGeom>
          <a:solidFill>
            <a:srgbClr val="FFFF00"/>
          </a:solidFill>
          <a:ln w="12700" algn="ctr">
            <a:solidFill>
              <a:schemeClr val="tx1"/>
            </a:solidFill>
            <a:round/>
            <a:headEnd/>
            <a:tailEnd/>
          </a:ln>
        </p:spPr>
        <p:txBody>
          <a:bodyPr lIns="72000" tIns="72000" rIns="72000" bIns="72000">
            <a:spAutoFit/>
          </a:bodyPr>
          <a:lstStyle/>
          <a:p>
            <a:pPr algn="ctr"/>
            <a:r>
              <a:rPr lang="en-US" b="1"/>
              <a:t>PROVINCIAL FRONT OFFICE FOOTPRINT</a:t>
            </a:r>
          </a:p>
        </p:txBody>
      </p:sp>
      <p:sp>
        <p:nvSpPr>
          <p:cNvPr id="59446" name="Rounded Rectangle 2"/>
          <p:cNvSpPr>
            <a:spLocks noChangeArrowheads="1"/>
          </p:cNvSpPr>
          <p:nvPr/>
        </p:nvSpPr>
        <p:spPr bwMode="auto">
          <a:xfrm>
            <a:off x="212723" y="4325023"/>
            <a:ext cx="8793163" cy="1591054"/>
          </a:xfrm>
          <a:prstGeom prst="roundRect">
            <a:avLst>
              <a:gd name="adj" fmla="val 16667"/>
            </a:avLst>
          </a:prstGeom>
          <a:solidFill>
            <a:srgbClr val="92D050"/>
          </a:solidFill>
          <a:ln w="12700" algn="ctr">
            <a:solidFill>
              <a:schemeClr val="tx1"/>
            </a:solidFill>
            <a:round/>
            <a:headEnd/>
            <a:tailEnd/>
          </a:ln>
        </p:spPr>
        <p:txBody>
          <a:bodyPr lIns="72000" tIns="72000" rIns="72000" bIns="72000">
            <a:spAutoFit/>
          </a:bodyPr>
          <a:lstStyle/>
          <a:p>
            <a:pPr marL="285750" indent="-285750" algn="l">
              <a:buFont typeface="Arial" charset="0"/>
              <a:buChar char="•"/>
            </a:pPr>
            <a:r>
              <a:rPr lang="en-US" sz="1200" b="1" dirty="0"/>
              <a:t>2 Large Offices </a:t>
            </a:r>
            <a:r>
              <a:rPr lang="en-US" sz="1200" b="1" dirty="0" smtClean="0"/>
              <a:t>( Ndwedwe &amp; Umlazi ) are </a:t>
            </a:r>
            <a:r>
              <a:rPr lang="en-US" sz="1200" b="1" dirty="0"/>
              <a:t>currently operating as Small Offices due to accommodation challenges </a:t>
            </a:r>
            <a:r>
              <a:rPr lang="en-US" sz="1200" b="1" dirty="0" smtClean="0"/>
              <a:t>, Ndwedwe Large Office is currently under construction and should be completed by 2018. Umlazi Large Office procurement processes still with DPW. </a:t>
            </a:r>
            <a:endParaRPr lang="en-US" sz="1200" b="1" dirty="0"/>
          </a:p>
          <a:p>
            <a:pPr marL="285750" indent="-285750" algn="l">
              <a:buFont typeface="Arial" charset="0"/>
              <a:buChar char="•"/>
            </a:pPr>
            <a:r>
              <a:rPr lang="en-US" sz="1200" b="1" dirty="0"/>
              <a:t>16 Health facilities are taking manual births applications and capture at local offices due to IT compatibility between DHA &amp; Health </a:t>
            </a:r>
            <a:r>
              <a:rPr lang="en-US" sz="1200" b="1" dirty="0" smtClean="0"/>
              <a:t>systems. A team comprising of SITA and Provincial Health IT has been established to look into the matter.</a:t>
            </a:r>
            <a:endParaRPr lang="en-US" sz="1200" b="1" dirty="0"/>
          </a:p>
          <a:p>
            <a:pPr marL="285750" indent="-285750" algn="l">
              <a:buFont typeface="Arial" charset="0"/>
              <a:buChar char="•"/>
            </a:pPr>
            <a:r>
              <a:rPr lang="en-US" sz="1200" b="1" dirty="0"/>
              <a:t>11 Mobile Offices are having connectivity challenges but are drivable and 1 mobile was involved in </a:t>
            </a:r>
            <a:r>
              <a:rPr lang="en-US" sz="1200" b="1" dirty="0" smtClean="0"/>
              <a:t>an </a:t>
            </a:r>
            <a:r>
              <a:rPr lang="en-US" sz="1200" b="1" dirty="0"/>
              <a:t>accident. </a:t>
            </a:r>
            <a:r>
              <a:rPr lang="en-US" sz="1200" b="1" dirty="0" smtClean="0"/>
              <a:t> Only five mobile units are operational. A team comprising of SITA and DHA IT is closely looking into the matter to have mobile solution.</a:t>
            </a:r>
            <a:endParaRPr lang="en-US" sz="1200" b="1" dirty="0"/>
          </a:p>
        </p:txBody>
      </p:sp>
      <p:sp>
        <p:nvSpPr>
          <p:cNvPr id="4" name="TextBox 3"/>
          <p:cNvSpPr txBox="1"/>
          <p:nvPr/>
        </p:nvSpPr>
        <p:spPr>
          <a:xfrm>
            <a:off x="3867150" y="6238875"/>
            <a:ext cx="742154"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4112849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val="1850420301"/>
              </p:ext>
            </p:extLst>
          </p:nvPr>
        </p:nvGraphicFramePr>
        <p:xfrm>
          <a:off x="191070" y="491319"/>
          <a:ext cx="8878063" cy="5531972"/>
        </p:xfrm>
        <a:graphic>
          <a:graphicData uri="http://schemas.openxmlformats.org/drawingml/2006/table">
            <a:tbl>
              <a:tblPr firstRow="1" bandRow="1"/>
              <a:tblGrid>
                <a:gridCol w="1329049"/>
                <a:gridCol w="894089"/>
                <a:gridCol w="926350"/>
                <a:gridCol w="1124524"/>
                <a:gridCol w="959763"/>
                <a:gridCol w="1157937"/>
                <a:gridCol w="2486351"/>
              </a:tblGrid>
              <a:tr h="144207">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Security guard</a:t>
                      </a:r>
                      <a:r>
                        <a:rPr lang="en-US" sz="1100" b="1" baseline="0" dirty="0" smtClean="0">
                          <a:solidFill>
                            <a:schemeClr val="tx1"/>
                          </a:solidFill>
                          <a:latin typeface="Arial" pitchFamily="34" charset="0"/>
                          <a:cs typeface="Arial" pitchFamily="34" charset="0"/>
                        </a:rPr>
                        <a:t> structure</a:t>
                      </a:r>
                      <a:endParaRPr lang="en-US" sz="1100" b="1"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100" b="1"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204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Offices</a:t>
                      </a:r>
                      <a:endParaRPr lang="en-US" sz="800" b="1"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King Cetshwayo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Arial" pitchFamily="34" charset="0"/>
                          <a:cs typeface="Arial" pitchFamily="34" charset="0"/>
                        </a:rPr>
                        <a:t>2x</a:t>
                      </a:r>
                      <a:r>
                        <a:rPr lang="en-US" sz="1200" baseline="0" dirty="0" smtClean="0">
                          <a:latin typeface="Arial" pitchFamily="34" charset="0"/>
                          <a:cs typeface="Arial" pitchFamily="34" charset="0"/>
                        </a:rPr>
                        <a:t> day 1xnight</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err="1" smtClean="0">
                          <a:latin typeface="Arial" pitchFamily="34" charset="0"/>
                          <a:cs typeface="Arial" pitchFamily="34" charset="0"/>
                        </a:rPr>
                        <a:t>Uthungulu</a:t>
                      </a:r>
                      <a:r>
                        <a:rPr lang="en-US" sz="1200" baseline="0" dirty="0" smtClean="0">
                          <a:latin typeface="Arial" pitchFamily="34" charset="0"/>
                          <a:cs typeface="Arial" pitchFamily="34" charset="0"/>
                        </a:rPr>
                        <a:t> LO</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Alarm system not connected to armed</a:t>
                      </a:r>
                      <a:r>
                        <a:rPr lang="en-US" sz="1200" baseline="0" dirty="0" smtClean="0">
                          <a:solidFill>
                            <a:schemeClr val="tx1"/>
                          </a:solidFill>
                          <a:latin typeface="Arial" pitchFamily="34" charset="0"/>
                          <a:cs typeface="Arial" pitchFamily="34" charset="0"/>
                        </a:rPr>
                        <a:t> reaction. It also needs upgrade</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p>
                      <a:r>
                        <a:rPr lang="en-US" sz="1200" dirty="0" smtClean="0">
                          <a:latin typeface="Arial" pitchFamily="34" charset="0"/>
                          <a:cs typeface="Arial" pitchFamily="34" charset="0"/>
                        </a:rPr>
                        <a:t>Eshowe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2x day</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err="1" smtClean="0">
                          <a:latin typeface="Arial" pitchFamily="34" charset="0"/>
                          <a:cs typeface="Arial" pitchFamily="34" charset="0"/>
                        </a:rPr>
                        <a:t>KwaDukuza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Arial" pitchFamily="34" charset="0"/>
                          <a:cs typeface="Arial" pitchFamily="34" charset="0"/>
                        </a:rPr>
                        <a:t>Alarm is</a:t>
                      </a:r>
                      <a:r>
                        <a:rPr lang="en-US" sz="1200" baseline="0" dirty="0" smtClean="0">
                          <a:solidFill>
                            <a:schemeClr val="tx1"/>
                          </a:solidFill>
                          <a:latin typeface="Arial" pitchFamily="34" charset="0"/>
                          <a:cs typeface="Arial" pitchFamily="34" charset="0"/>
                        </a:rPr>
                        <a:t> functional but not connected to armed reaction but it also need upgrade</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108">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Empangeni</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Inkandla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Melmoth</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aseline="0" dirty="0" smtClean="0">
                          <a:latin typeface="Arial" pitchFamily="34" charset="0"/>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None</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p>
                      <a:r>
                        <a:rPr lang="en-US" sz="1200" dirty="0" smtClean="0">
                          <a:latin typeface="Arial" pitchFamily="34" charset="0"/>
                          <a:cs typeface="Arial" pitchFamily="34" charset="0"/>
                        </a:rPr>
                        <a:t>Mandeni</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2913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err="1" smtClean="0">
                          <a:latin typeface="Arial" pitchFamily="34" charset="0"/>
                          <a:cs typeface="Arial" pitchFamily="34" charset="0"/>
                        </a:rPr>
                        <a:t>Esikhawini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yes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none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pPr algn="l"/>
                      <a:r>
                        <a:rPr lang="en-US" sz="1200" b="0" dirty="0" err="1" smtClean="0">
                          <a:latin typeface="Arial" pitchFamily="34" charset="0"/>
                          <a:cs typeface="Arial" pitchFamily="34" charset="0"/>
                        </a:rPr>
                        <a:t>KwaDukuza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a:t>
                      </a:r>
                      <a:r>
                        <a:rPr lang="en-US" sz="1200" b="0" baseline="0" dirty="0" smtClean="0">
                          <a:latin typeface="Arial" pitchFamily="34" charset="0"/>
                          <a:cs typeface="Arial" pitchFamily="34" charset="0"/>
                        </a:rPr>
                        <a:t>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2xday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Umgungundlovu</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baseline="0" dirty="0" smtClean="0">
                          <a:latin typeface="Arial" pitchFamily="34" charset="0"/>
                          <a:cs typeface="Arial" pitchFamily="34" charset="0"/>
                        </a:rPr>
                        <a:t>6xday 2xnight</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err="1" smtClean="0">
                          <a:latin typeface="Arial" pitchFamily="34" charset="0"/>
                          <a:cs typeface="Arial" pitchFamily="34" charset="0"/>
                        </a:rPr>
                        <a:t>NewHanover</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Alarm need to be connected to armed reaction</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r>
                        <a:rPr lang="en-US" sz="1200" dirty="0" smtClean="0">
                          <a:latin typeface="Arial" pitchFamily="34" charset="0"/>
                          <a:cs typeface="Arial" pitchFamily="34" charset="0"/>
                        </a:rPr>
                        <a:t>New </a:t>
                      </a:r>
                      <a:r>
                        <a:rPr lang="en-US" sz="1200" dirty="0" err="1" smtClean="0">
                          <a:latin typeface="Arial" pitchFamily="34" charset="0"/>
                          <a:cs typeface="Arial" pitchFamily="34" charset="0"/>
                        </a:rPr>
                        <a:t>hanover</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1xday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Bulwer</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r>
                        <a:rPr lang="en-US" sz="1200" dirty="0" err="1" smtClean="0">
                          <a:latin typeface="Arial" pitchFamily="34" charset="0"/>
                          <a:cs typeface="Arial" pitchFamily="34" charset="0"/>
                        </a:rPr>
                        <a:t>Kokstad</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2xday 1night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4152900" y="6219825"/>
            <a:ext cx="447675" cy="369332"/>
          </a:xfrm>
          <a:prstGeom prst="rect">
            <a:avLst/>
          </a:prstGeom>
          <a:noFill/>
        </p:spPr>
        <p:txBody>
          <a:bodyPr wrap="square" rtlCol="0">
            <a:spAutoFit/>
          </a:bodyPr>
          <a:lstStyle/>
          <a:p>
            <a:r>
              <a:rPr lang="en-US" dirty="0" smtClean="0"/>
              <a:t>50</a:t>
            </a:r>
            <a:endParaRPr lang="en-US" dirty="0"/>
          </a:p>
        </p:txBody>
      </p:sp>
    </p:spTree>
    <p:extLst>
      <p:ext uri="{BB962C8B-B14F-4D97-AF65-F5344CB8AC3E}">
        <p14:creationId xmlns:p14="http://schemas.microsoft.com/office/powerpoint/2010/main" val="711262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val="3782414696"/>
              </p:ext>
            </p:extLst>
          </p:nvPr>
        </p:nvGraphicFramePr>
        <p:xfrm>
          <a:off x="163774" y="457200"/>
          <a:ext cx="8843704" cy="5531996"/>
        </p:xfrm>
        <a:graphic>
          <a:graphicData uri="http://schemas.openxmlformats.org/drawingml/2006/table">
            <a:tbl>
              <a:tblPr firstRow="1" bandRow="1"/>
              <a:tblGrid>
                <a:gridCol w="1271318"/>
                <a:gridCol w="896857"/>
                <a:gridCol w="929218"/>
                <a:gridCol w="1238957"/>
                <a:gridCol w="851783"/>
                <a:gridCol w="1311769"/>
                <a:gridCol w="2343802"/>
              </a:tblGrid>
              <a:tr h="252147">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Security guard</a:t>
                      </a:r>
                      <a:r>
                        <a:rPr lang="en-US" sz="1100" b="1" baseline="0" dirty="0" smtClean="0">
                          <a:solidFill>
                            <a:schemeClr val="tx1"/>
                          </a:solidFill>
                          <a:latin typeface="Arial" pitchFamily="34" charset="0"/>
                          <a:cs typeface="Arial" pitchFamily="34" charset="0"/>
                        </a:rPr>
                        <a:t> structure</a:t>
                      </a:r>
                      <a:endParaRPr lang="en-US" sz="1100" b="1"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100" b="1"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326313">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Offices</a:t>
                      </a:r>
                      <a:endParaRPr lang="en-US" sz="800" b="1"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62294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Ethekwini</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Arial" pitchFamily="34" charset="0"/>
                          <a:cs typeface="Arial" pitchFamily="34" charset="0"/>
                        </a:rPr>
                        <a:t>1super</a:t>
                      </a:r>
                    </a:p>
                    <a:p>
                      <a:pPr marL="0" indent="0">
                        <a:buFont typeface="Arial" pitchFamily="34" charset="0"/>
                        <a:buNone/>
                      </a:pPr>
                      <a:r>
                        <a:rPr lang="en-US" sz="1200" dirty="0" smtClean="0">
                          <a:latin typeface="Arial" pitchFamily="34" charset="0"/>
                          <a:cs typeface="Arial" pitchFamily="34" charset="0"/>
                        </a:rPr>
                        <a:t>09xday</a:t>
                      </a:r>
                    </a:p>
                    <a:p>
                      <a:pPr marL="0" indent="0">
                        <a:buFont typeface="Arial" pitchFamily="34" charset="0"/>
                        <a:buNone/>
                      </a:pPr>
                      <a:r>
                        <a:rPr lang="en-US" sz="1200" dirty="0" smtClean="0">
                          <a:latin typeface="Arial" pitchFamily="34" charset="0"/>
                          <a:cs typeface="Arial" pitchFamily="34" charset="0"/>
                        </a:rPr>
                        <a:t>2xnight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Arial" pitchFamily="34" charset="0"/>
                          <a:cs typeface="Arial" pitchFamily="34" charset="0"/>
                        </a:rPr>
                        <a:t>Durban MO</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Electronic</a:t>
                      </a:r>
                      <a:r>
                        <a:rPr lang="en-US" sz="1200" baseline="0" dirty="0" smtClean="0">
                          <a:solidFill>
                            <a:schemeClr val="tx1"/>
                          </a:solidFill>
                          <a:latin typeface="Arial" pitchFamily="34" charset="0"/>
                          <a:cs typeface="Arial" pitchFamily="34" charset="0"/>
                        </a:rPr>
                        <a:t> security system fully functional.</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p>
                      <a:r>
                        <a:rPr lang="en-US" sz="1200" dirty="0" smtClean="0">
                          <a:latin typeface="Arial" pitchFamily="34" charset="0"/>
                          <a:cs typeface="Arial" pitchFamily="34" charset="0"/>
                        </a:rPr>
                        <a:t>Durban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2x day</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Pinetown MO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Arial" pitchFamily="34" charset="0"/>
                          <a:cs typeface="Arial" pitchFamily="34" charset="0"/>
                        </a:rPr>
                        <a:t>System not functional</a:t>
                      </a:r>
                      <a:r>
                        <a:rPr lang="en-US" sz="1200" baseline="0" dirty="0" smtClean="0">
                          <a:solidFill>
                            <a:schemeClr val="tx1"/>
                          </a:solidFill>
                          <a:latin typeface="Arial" pitchFamily="34" charset="0"/>
                          <a:cs typeface="Arial" pitchFamily="34" charset="0"/>
                        </a:rPr>
                        <a:t> need total upgrade</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22949">
                <a:tc>
                  <a:txBody>
                    <a:bodyPr/>
                    <a:lstStyle/>
                    <a:p>
                      <a:r>
                        <a:rPr lang="en-US" sz="1200" dirty="0" err="1" smtClean="0">
                          <a:latin typeface="Arial" pitchFamily="34" charset="0"/>
                          <a:cs typeface="Arial" pitchFamily="34" charset="0"/>
                        </a:rPr>
                        <a:t>Chartsworth</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none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baseline="0" dirty="0" err="1" smtClean="0">
                          <a:latin typeface="Arial" pitchFamily="34" charset="0"/>
                          <a:cs typeface="Arial" pitchFamily="34" charset="0"/>
                        </a:rPr>
                        <a:t>Tongaat</a:t>
                      </a:r>
                      <a:r>
                        <a:rPr lang="en-US" sz="1200" baseline="0" dirty="0" smtClean="0">
                          <a:latin typeface="Arial" pitchFamily="34" charset="0"/>
                          <a:cs typeface="Arial" pitchFamily="34" charset="0"/>
                        </a:rPr>
                        <a:t> MO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Arial" pitchFamily="34" charset="0"/>
                          <a:cs typeface="Arial" pitchFamily="34" charset="0"/>
                        </a:rPr>
                        <a:t>Not functional</a:t>
                      </a:r>
                      <a:r>
                        <a:rPr lang="en-US" sz="1200" baseline="0" dirty="0" smtClean="0">
                          <a:solidFill>
                            <a:schemeClr val="tx1"/>
                          </a:solidFill>
                          <a:latin typeface="Arial" pitchFamily="34" charset="0"/>
                          <a:cs typeface="Arial" pitchFamily="34" charset="0"/>
                        </a:rPr>
                        <a:t>, installed by Public works, poor quality system</a:t>
                      </a:r>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622949">
                <a:tc>
                  <a:txBody>
                    <a:bodyPr/>
                    <a:lstStyle/>
                    <a:p>
                      <a:r>
                        <a:rPr lang="en-US" sz="1200" dirty="0" err="1" smtClean="0">
                          <a:latin typeface="Arial" pitchFamily="34" charset="0"/>
                          <a:cs typeface="Arial" pitchFamily="34" charset="0"/>
                        </a:rPr>
                        <a:t>Hammersdale</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none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err="1" smtClean="0">
                          <a:latin typeface="Arial" pitchFamily="34" charset="0"/>
                          <a:cs typeface="Arial" pitchFamily="34" charset="0"/>
                        </a:rPr>
                        <a:t>Umngeni</a:t>
                      </a:r>
                      <a:r>
                        <a:rPr lang="en-US" sz="1200" dirty="0" smtClean="0">
                          <a:latin typeface="Arial" pitchFamily="34" charset="0"/>
                          <a:cs typeface="Arial" pitchFamily="34" charset="0"/>
                        </a:rPr>
                        <a:t> LO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Arial" pitchFamily="34" charset="0"/>
                          <a:cs typeface="Arial" pitchFamily="34" charset="0"/>
                        </a:rPr>
                        <a:t>Not functional,</a:t>
                      </a:r>
                      <a:r>
                        <a:rPr lang="en-US" sz="1200" baseline="0" dirty="0" smtClean="0">
                          <a:solidFill>
                            <a:schemeClr val="tx1"/>
                          </a:solidFill>
                          <a:latin typeface="Arial" pitchFamily="34" charset="0"/>
                          <a:cs typeface="Arial" pitchFamily="34" charset="0"/>
                        </a:rPr>
                        <a:t> installed many years ago never been upgraded.</a:t>
                      </a:r>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Pinetown</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Prospecton</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3xday</a:t>
                      </a:r>
                    </a:p>
                    <a:p>
                      <a:r>
                        <a:rPr lang="en-US" sz="1200" dirty="0" smtClean="0">
                          <a:latin typeface="Arial" pitchFamily="34" charset="0"/>
                          <a:cs typeface="Arial" pitchFamily="34" charset="0"/>
                        </a:rPr>
                        <a:t>2xnight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oThongathi</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aseline="0" dirty="0" smtClean="0">
                          <a:latin typeface="Arial" pitchFamily="34" charset="0"/>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p>
                      <a:r>
                        <a:rPr lang="en-US" sz="1200" dirty="0" smtClean="0">
                          <a:latin typeface="Arial" pitchFamily="34" charset="0"/>
                          <a:cs typeface="Arial" pitchFamily="34" charset="0"/>
                        </a:rPr>
                        <a:t>Park </a:t>
                      </a:r>
                      <a:r>
                        <a:rPr lang="en-US" sz="1200" dirty="0" err="1" smtClean="0">
                          <a:latin typeface="Arial" pitchFamily="34" charset="0"/>
                          <a:cs typeface="Arial" pitchFamily="34" charset="0"/>
                        </a:rPr>
                        <a:t>Rynie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6697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err="1" smtClean="0">
                          <a:latin typeface="Arial" pitchFamily="34" charset="0"/>
                          <a:cs typeface="Arial" pitchFamily="34" charset="0"/>
                        </a:rPr>
                        <a:t>Portshepstone</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yes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5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2xday</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44960">
                <a:tc>
                  <a:txBody>
                    <a:bodyPr/>
                    <a:lstStyle/>
                    <a:p>
                      <a:pPr algn="l"/>
                      <a:r>
                        <a:rPr lang="en-US" sz="1200" b="0" dirty="0" smtClean="0">
                          <a:latin typeface="Arial" pitchFamily="34" charset="0"/>
                          <a:cs typeface="Arial" pitchFamily="34" charset="0"/>
                        </a:rPr>
                        <a:t>Harding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a:t>
                      </a:r>
                      <a:r>
                        <a:rPr lang="en-US" sz="1200" b="0" baseline="0" dirty="0" smtClean="0">
                          <a:latin typeface="Arial" pitchFamily="34" charset="0"/>
                          <a:cs typeface="Arial" pitchFamily="34" charset="0"/>
                        </a:rPr>
                        <a:t>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5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1xday 1night</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4048125" y="6105525"/>
            <a:ext cx="504825" cy="369332"/>
          </a:xfrm>
          <a:prstGeom prst="rect">
            <a:avLst/>
          </a:prstGeom>
          <a:noFill/>
        </p:spPr>
        <p:txBody>
          <a:bodyPr wrap="square" rtlCol="0">
            <a:spAutoFit/>
          </a:bodyPr>
          <a:lstStyle/>
          <a:p>
            <a:r>
              <a:rPr lang="en-US" dirty="0" smtClean="0"/>
              <a:t>51</a:t>
            </a:r>
            <a:endParaRPr lang="en-US" dirty="0"/>
          </a:p>
        </p:txBody>
      </p:sp>
    </p:spTree>
    <p:extLst>
      <p:ext uri="{BB962C8B-B14F-4D97-AF65-F5344CB8AC3E}">
        <p14:creationId xmlns:p14="http://schemas.microsoft.com/office/powerpoint/2010/main" val="1093638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val="3109365352"/>
              </p:ext>
            </p:extLst>
          </p:nvPr>
        </p:nvGraphicFramePr>
        <p:xfrm>
          <a:off x="304800" y="609600"/>
          <a:ext cx="8702677" cy="5074784"/>
        </p:xfrm>
        <a:graphic>
          <a:graphicData uri="http://schemas.openxmlformats.org/drawingml/2006/table">
            <a:tbl>
              <a:tblPr firstRow="1" bandRow="1"/>
              <a:tblGrid>
                <a:gridCol w="1251045"/>
                <a:gridCol w="882555"/>
                <a:gridCol w="914400"/>
                <a:gridCol w="1219200"/>
                <a:gridCol w="838200"/>
                <a:gridCol w="1143000"/>
                <a:gridCol w="2454277"/>
              </a:tblGrid>
              <a:tr h="158199">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Security guard</a:t>
                      </a:r>
                      <a:r>
                        <a:rPr lang="en-US" sz="1100" b="1" baseline="0" dirty="0" smtClean="0">
                          <a:solidFill>
                            <a:schemeClr val="tx1"/>
                          </a:solidFill>
                          <a:latin typeface="Arial" pitchFamily="34" charset="0"/>
                          <a:cs typeface="Arial" pitchFamily="34" charset="0"/>
                        </a:rPr>
                        <a:t> structure</a:t>
                      </a:r>
                      <a:endParaRPr lang="en-US" sz="1100" b="1"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100" b="1"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204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Offices</a:t>
                      </a:r>
                      <a:endParaRPr lang="en-US" sz="800" b="1"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Zululand</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baseline="0" dirty="0" smtClean="0">
                          <a:latin typeface="Arial" pitchFamily="34" charset="0"/>
                          <a:cs typeface="Arial" pitchFamily="34" charset="0"/>
                        </a:rPr>
                        <a:t>1xday</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Arial" pitchFamily="34" charset="0"/>
                          <a:cs typeface="Arial" pitchFamily="34" charset="0"/>
                        </a:rPr>
                        <a:t>New </a:t>
                      </a:r>
                      <a:r>
                        <a:rPr lang="en-US" sz="1200" dirty="0" err="1" smtClean="0">
                          <a:latin typeface="Arial" pitchFamily="34" charset="0"/>
                          <a:cs typeface="Arial" pitchFamily="34" charset="0"/>
                        </a:rPr>
                        <a:t>Hluhluwe</a:t>
                      </a:r>
                      <a:r>
                        <a:rPr lang="en-US" sz="1200" dirty="0" smtClean="0">
                          <a:latin typeface="Arial" pitchFamily="34" charset="0"/>
                          <a:cs typeface="Arial" pitchFamily="34" charset="0"/>
                        </a:rPr>
                        <a:t> Medium</a:t>
                      </a:r>
                      <a:r>
                        <a:rPr lang="en-US" sz="1200" baseline="0" dirty="0" smtClean="0">
                          <a:latin typeface="Arial" pitchFamily="34" charset="0"/>
                          <a:cs typeface="Arial" pitchFamily="34" charset="0"/>
                        </a:rPr>
                        <a:t> </a:t>
                      </a:r>
                      <a:r>
                        <a:rPr lang="en-US" sz="1200" dirty="0" smtClean="0">
                          <a:latin typeface="Arial" pitchFamily="34" charset="0"/>
                          <a:cs typeface="Arial" pitchFamily="34" charset="0"/>
                        </a:rPr>
                        <a:t>Office</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All electronic systems</a:t>
                      </a:r>
                      <a:r>
                        <a:rPr lang="en-US" sz="1200" baseline="0" dirty="0" smtClean="0">
                          <a:solidFill>
                            <a:schemeClr val="tx1"/>
                          </a:solidFill>
                          <a:latin typeface="Arial" pitchFamily="34" charset="0"/>
                          <a:cs typeface="Arial" pitchFamily="34" charset="0"/>
                        </a:rPr>
                        <a:t> in good condition</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p>
                      <a:r>
                        <a:rPr lang="en-US" sz="1200" dirty="0" smtClean="0">
                          <a:latin typeface="Arial" pitchFamily="34" charset="0"/>
                          <a:cs typeface="Arial" pitchFamily="34" charset="0"/>
                        </a:rPr>
                        <a:t>Vryheid</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2xday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Pongola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p>
                      <a:r>
                        <a:rPr lang="en-US" sz="1200" dirty="0" smtClean="0">
                          <a:latin typeface="Arial" pitchFamily="34" charset="0"/>
                          <a:cs typeface="Arial" pitchFamily="34" charset="0"/>
                        </a:rPr>
                        <a:t>Paulpietersburg</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3days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1xday</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Bhambanana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 1xnight</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Kwangwanase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aseline="0" dirty="0" smtClean="0">
                          <a:latin typeface="Arial" pitchFamily="34" charset="0"/>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None</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p>
                      <a:r>
                        <a:rPr lang="en-US" sz="1200" dirty="0" err="1" smtClean="0">
                          <a:latin typeface="Arial" pitchFamily="34" charset="0"/>
                          <a:cs typeface="Arial" pitchFamily="34" charset="0"/>
                        </a:rPr>
                        <a:t>Mbazwana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None</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err="1" smtClean="0">
                          <a:latin typeface="Arial" pitchFamily="34" charset="0"/>
                          <a:cs typeface="Arial" pitchFamily="34" charset="0"/>
                        </a:rPr>
                        <a:t>Hluhluwe</a:t>
                      </a:r>
                      <a:r>
                        <a:rPr lang="en-US" sz="1200" b="0" dirty="0" smtClean="0">
                          <a:latin typeface="Arial" pitchFamily="34" charset="0"/>
                          <a:cs typeface="Arial" pitchFamily="34" charset="0"/>
                        </a:rPr>
                        <a:t>  old</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yes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 5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l"/>
                      <a:r>
                        <a:rPr lang="en-US" sz="1200" b="0" dirty="0" smtClean="0">
                          <a:latin typeface="Arial" pitchFamily="34" charset="0"/>
                          <a:cs typeface="Arial" pitchFamily="34" charset="0"/>
                        </a:rPr>
                        <a:t>1xday</a:t>
                      </a:r>
                      <a:r>
                        <a:rPr lang="en-US" sz="1200" b="0" baseline="0" dirty="0" smtClean="0">
                          <a:latin typeface="Arial" pitchFamily="34" charset="0"/>
                          <a:cs typeface="Arial" pitchFamily="34" charset="0"/>
                        </a:rPr>
                        <a:t> 1xnight</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pPr algn="l"/>
                      <a:r>
                        <a:rPr lang="en-US" sz="1200" b="0" dirty="0" err="1" smtClean="0">
                          <a:latin typeface="Arial" pitchFamily="34" charset="0"/>
                          <a:cs typeface="Arial" pitchFamily="34" charset="0"/>
                        </a:rPr>
                        <a:t>Hlabisa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a:t>
                      </a:r>
                      <a:r>
                        <a:rPr lang="en-US" sz="1200" b="0" baseline="0" dirty="0" smtClean="0">
                          <a:latin typeface="Arial" pitchFamily="34" charset="0"/>
                          <a:cs typeface="Arial" pitchFamily="34" charset="0"/>
                        </a:rPr>
                        <a:t>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 days</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1xday 1xnight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pPr algn="l"/>
                      <a:r>
                        <a:rPr lang="en-US" sz="1200" b="0" dirty="0" err="1" smtClean="0">
                          <a:latin typeface="Arial" pitchFamily="34" charset="0"/>
                          <a:cs typeface="Arial" pitchFamily="34" charset="0"/>
                        </a:rPr>
                        <a:t>Mtubatuba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N/A</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2xday</a:t>
                      </a:r>
                      <a:r>
                        <a:rPr lang="en-US" sz="1200" b="0" baseline="0" dirty="0" smtClean="0">
                          <a:latin typeface="Arial" pitchFamily="34" charset="0"/>
                          <a:cs typeface="Arial" pitchFamily="34" charset="0"/>
                        </a:rPr>
                        <a:t> 1night</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76809">
                <a:tc>
                  <a:txBody>
                    <a:bodyPr/>
                    <a:lstStyle/>
                    <a:p>
                      <a:pPr algn="l"/>
                      <a:r>
                        <a:rPr lang="en-US" sz="1200" b="0" dirty="0" err="1" smtClean="0">
                          <a:latin typeface="Arial" pitchFamily="34" charset="0"/>
                          <a:cs typeface="Arial" pitchFamily="34" charset="0"/>
                        </a:rPr>
                        <a:t>Mahlabathini</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Yes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2 days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lang="en-US" sz="1200" b="0" dirty="0" smtClean="0">
                          <a:latin typeface="Arial" pitchFamily="34" charset="0"/>
                          <a:cs typeface="Arial" pitchFamily="34" charset="0"/>
                        </a:rPr>
                        <a:t>None </a:t>
                      </a:r>
                      <a:endParaRPr lang="en-US" sz="1200" b="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1200" b="1"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4038600" y="6124575"/>
            <a:ext cx="542925" cy="369332"/>
          </a:xfrm>
          <a:prstGeom prst="rect">
            <a:avLst/>
          </a:prstGeom>
          <a:noFill/>
        </p:spPr>
        <p:txBody>
          <a:bodyPr wrap="square" rtlCol="0">
            <a:spAutoFit/>
          </a:bodyPr>
          <a:lstStyle/>
          <a:p>
            <a:r>
              <a:rPr lang="en-US" dirty="0" smtClean="0"/>
              <a:t>52</a:t>
            </a:r>
            <a:endParaRPr lang="en-US" dirty="0"/>
          </a:p>
        </p:txBody>
      </p:sp>
    </p:spTree>
    <p:extLst>
      <p:ext uri="{BB962C8B-B14F-4D97-AF65-F5344CB8AC3E}">
        <p14:creationId xmlns:p14="http://schemas.microsoft.com/office/powerpoint/2010/main" val="20513795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smtClean="0">
                <a:latin typeface="Arial" panose="020B0604020202020204" pitchFamily="34" charset="0"/>
                <a:cs typeface="Arial" panose="020B0604020202020204" pitchFamily="34" charset="0"/>
              </a:rPr>
              <a:t>SECURITY SERVICES</a:t>
            </a:r>
          </a:p>
        </p:txBody>
      </p:sp>
      <p:graphicFrame>
        <p:nvGraphicFramePr>
          <p:cNvPr id="3" name="Table 2"/>
          <p:cNvGraphicFramePr>
            <a:graphicFrameLocks noGrp="1"/>
          </p:cNvGraphicFramePr>
          <p:nvPr>
            <p:extLst>
              <p:ext uri="{D42A27DB-BD31-4B8C-83A1-F6EECF244321}">
                <p14:modId xmlns:p14="http://schemas.microsoft.com/office/powerpoint/2010/main" val="809248597"/>
              </p:ext>
            </p:extLst>
          </p:nvPr>
        </p:nvGraphicFramePr>
        <p:xfrm>
          <a:off x="304800" y="609600"/>
          <a:ext cx="8702677" cy="5197510"/>
        </p:xfrm>
        <a:graphic>
          <a:graphicData uri="http://schemas.openxmlformats.org/drawingml/2006/table">
            <a:tbl>
              <a:tblPr firstRow="1" bandRow="1"/>
              <a:tblGrid>
                <a:gridCol w="1251045"/>
                <a:gridCol w="882555"/>
                <a:gridCol w="914400"/>
                <a:gridCol w="1219200"/>
                <a:gridCol w="838200"/>
                <a:gridCol w="1143000"/>
                <a:gridCol w="2454277"/>
              </a:tblGrid>
              <a:tr h="158199">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District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Cash in Transit services </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Frequency of collection</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Alarm system</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row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Arial" pitchFamily="34" charset="0"/>
                          <a:cs typeface="Arial" pitchFamily="34" charset="0"/>
                        </a:rPr>
                        <a:t>Security guard</a:t>
                      </a:r>
                      <a:r>
                        <a:rPr lang="en-US" sz="1100" b="1" baseline="0" dirty="0" smtClean="0">
                          <a:solidFill>
                            <a:schemeClr val="tx1"/>
                          </a:solidFill>
                          <a:latin typeface="Arial" pitchFamily="34" charset="0"/>
                          <a:cs typeface="Arial" pitchFamily="34" charset="0"/>
                        </a:rPr>
                        <a:t> structure</a:t>
                      </a:r>
                      <a:endParaRPr lang="en-US" sz="1100" b="1" dirty="0" smtClean="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2">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100" b="1" dirty="0" smtClean="0">
                          <a:solidFill>
                            <a:schemeClr val="tx1"/>
                          </a:solidFill>
                          <a:latin typeface="Arial" pitchFamily="34" charset="0"/>
                          <a:cs typeface="Arial" pitchFamily="34" charset="0"/>
                        </a:rPr>
                        <a:t>Security Equipment</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ZA"/>
                    </a:p>
                  </a:txBody>
                  <a:tcPr/>
                </a:tc>
              </a:tr>
              <a:tr h="204732">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US"/>
                    </a:p>
                  </a:txBody>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Offices</a:t>
                      </a:r>
                      <a:endParaRPr lang="en-US" sz="800" b="1" dirty="0">
                        <a:solidFill>
                          <a:schemeClr val="tx1"/>
                        </a:solidFill>
                        <a:latin typeface="Arial" pitchFamily="34" charset="0"/>
                        <a:cs typeface="Arial" pitchFamily="34" charset="0"/>
                      </a:endParaRP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800" b="1" dirty="0" smtClean="0">
                          <a:solidFill>
                            <a:schemeClr val="tx1"/>
                          </a:solidFill>
                          <a:latin typeface="Arial" pitchFamily="34" charset="0"/>
                          <a:cs typeface="Arial" pitchFamily="34" charset="0"/>
                        </a:rPr>
                        <a:t>Status</a:t>
                      </a:r>
                    </a:p>
                  </a:txBody>
                  <a:tcPr marL="91438" marR="91438" marT="45718" marB="4571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065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Amajuba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buFont typeface="Arial" pitchFamily="34" charset="0"/>
                        <a:buNone/>
                      </a:pPr>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baseline="0" dirty="0" smtClean="0">
                          <a:latin typeface="Arial" pitchFamily="34" charset="0"/>
                          <a:cs typeface="Arial" pitchFamily="34" charset="0"/>
                        </a:rPr>
                        <a:t>2xday 2xnight</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indent="0">
                        <a:buFont typeface="Arial" pitchFamily="34" charset="0"/>
                        <a:buNone/>
                      </a:pPr>
                      <a:r>
                        <a:rPr lang="en-US" sz="1200" dirty="0" smtClean="0">
                          <a:latin typeface="Arial" pitchFamily="34" charset="0"/>
                          <a:cs typeface="Arial" pitchFamily="34" charset="0"/>
                        </a:rPr>
                        <a:t>Amajuba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Electronic </a:t>
                      </a:r>
                      <a:r>
                        <a:rPr lang="en-US" sz="1200" dirty="0" smtClean="0">
                          <a:solidFill>
                            <a:schemeClr val="tx1"/>
                          </a:solidFill>
                          <a:latin typeface="Arial" pitchFamily="34" charset="0"/>
                          <a:cs typeface="Arial" pitchFamily="34" charset="0"/>
                        </a:rPr>
                        <a:t>system </a:t>
                      </a:r>
                      <a:r>
                        <a:rPr lang="en-US" sz="1200" dirty="0" smtClean="0">
                          <a:solidFill>
                            <a:schemeClr val="tx1"/>
                          </a:solidFill>
                          <a:latin typeface="Arial" pitchFamily="34" charset="0"/>
                          <a:cs typeface="Arial" pitchFamily="34" charset="0"/>
                        </a:rPr>
                        <a:t>outdated</a:t>
                      </a:r>
                      <a:r>
                        <a:rPr lang="en-US" sz="1200" baseline="0" dirty="0" smtClean="0">
                          <a:solidFill>
                            <a:schemeClr val="tx1"/>
                          </a:solidFill>
                          <a:latin typeface="Arial" pitchFamily="34" charset="0"/>
                          <a:cs typeface="Arial" pitchFamily="34" charset="0"/>
                        </a:rPr>
                        <a:t> needs upgrade and major repair</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p>
                      <a:r>
                        <a:rPr lang="en-US" sz="1200" dirty="0" err="1" smtClean="0">
                          <a:latin typeface="Arial" pitchFamily="34" charset="0"/>
                          <a:cs typeface="Arial" pitchFamily="34" charset="0"/>
                        </a:rPr>
                        <a:t>Msinga</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1xday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Ladysmith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solidFill>
                            <a:schemeClr val="tx1"/>
                          </a:solidFill>
                          <a:latin typeface="Arial" pitchFamily="34" charset="0"/>
                          <a:cs typeface="Arial" pitchFamily="34" charset="0"/>
                        </a:rPr>
                        <a:t>Alarm</a:t>
                      </a:r>
                      <a:r>
                        <a:rPr lang="en-US" sz="1200" baseline="0" dirty="0" smtClean="0">
                          <a:solidFill>
                            <a:schemeClr val="tx1"/>
                          </a:solidFill>
                          <a:latin typeface="Arial" pitchFamily="34" charset="0"/>
                          <a:cs typeface="Arial" pitchFamily="34" charset="0"/>
                        </a:rPr>
                        <a:t> system needs to upgraded and connected to armed reaction</a:t>
                      </a:r>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Nquthu</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Estcourt</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solidFill>
                            <a:schemeClr val="tx1"/>
                          </a:solidFill>
                          <a:latin typeface="Arial" pitchFamily="34" charset="0"/>
                          <a:cs typeface="Arial" pitchFamily="34" charset="0"/>
                        </a:rPr>
                        <a:t>Alarm system need upgrade and connectivity </a:t>
                      </a:r>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p>
                      <a:r>
                        <a:rPr lang="en-US" sz="1200" dirty="0" smtClean="0">
                          <a:latin typeface="Arial" pitchFamily="34" charset="0"/>
                          <a:cs typeface="Arial" pitchFamily="34" charset="0"/>
                        </a:rPr>
                        <a:t>Dundee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5days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2xday 1night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30586">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Ladysmith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 1xnight</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Greytown</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aseline="0" dirty="0" smtClean="0">
                          <a:latin typeface="Arial" pitchFamily="34" charset="0"/>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a:t>
                      </a:r>
                      <a:r>
                        <a:rPr lang="en-US" sz="1200" baseline="0" dirty="0" smtClean="0">
                          <a:latin typeface="Arial" pitchFamily="34" charset="0"/>
                          <a:cs typeface="Arial" pitchFamily="34" charset="0"/>
                        </a:rPr>
                        <a:t> 1xnight</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p>
                      <a:r>
                        <a:rPr lang="en-US" sz="1200" dirty="0" err="1" smtClean="0">
                          <a:latin typeface="Arial" pitchFamily="34" charset="0"/>
                          <a:cs typeface="Arial" pitchFamily="34" charset="0"/>
                        </a:rPr>
                        <a:t>Estcourt</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a:t>
                      </a:r>
                      <a:r>
                        <a:rPr lang="en-US" sz="1200" baseline="0" dirty="0" smtClean="0">
                          <a:latin typeface="Arial" pitchFamily="34" charset="0"/>
                          <a:cs typeface="Arial" pitchFamily="34" charset="0"/>
                        </a:rPr>
                        <a:t>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Himeville</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3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 1xnight</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8846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err="1" smtClean="0">
                          <a:latin typeface="Arial" pitchFamily="34" charset="0"/>
                          <a:cs typeface="Arial" pitchFamily="34" charset="0"/>
                        </a:rPr>
                        <a:t>Umzimkhulu</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aseline="0" dirty="0" smtClean="0">
                          <a:latin typeface="Arial" pitchFamily="34" charset="0"/>
                          <a:cs typeface="Arial" pitchFamily="34" charset="0"/>
                        </a:rPr>
                        <a:t>Yes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 days</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1xday</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smtClean="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7501">
                <a:tc>
                  <a:txBody>
                    <a:bodyPr/>
                    <a:lstStyle/>
                    <a:p>
                      <a:r>
                        <a:rPr lang="en-US" sz="1200" dirty="0" smtClean="0">
                          <a:latin typeface="Arial" pitchFamily="34" charset="0"/>
                          <a:cs typeface="Arial" pitchFamily="34" charset="0"/>
                        </a:rPr>
                        <a:t>Ixopo</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Yes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5</a:t>
                      </a:r>
                      <a:r>
                        <a:rPr lang="en-US" sz="1200" baseline="0" dirty="0" smtClean="0">
                          <a:latin typeface="Arial" pitchFamily="34" charset="0"/>
                          <a:cs typeface="Arial" pitchFamily="34" charset="0"/>
                        </a:rPr>
                        <a:t> days</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200" dirty="0" smtClean="0">
                          <a:latin typeface="Arial" pitchFamily="34" charset="0"/>
                          <a:cs typeface="Arial" pitchFamily="34" charset="0"/>
                        </a:rPr>
                        <a:t>No </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dirty="0" smtClean="0">
                          <a:latin typeface="Arial" pitchFamily="34" charset="0"/>
                          <a:cs typeface="Arial" pitchFamily="34" charset="0"/>
                        </a:rPr>
                        <a:t>2xday</a:t>
                      </a:r>
                      <a:r>
                        <a:rPr lang="en-US" sz="1200" baseline="0" dirty="0" smtClean="0">
                          <a:latin typeface="Arial" pitchFamily="34" charset="0"/>
                          <a:cs typeface="Arial" pitchFamily="34" charset="0"/>
                        </a:rPr>
                        <a:t> 1xnight</a:t>
                      </a:r>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endParaRPr lang="en-US" sz="1200" dirty="0">
                        <a:solidFill>
                          <a:schemeClr val="tx1"/>
                        </a:solidFill>
                        <a:latin typeface="Arial" pitchFamily="34" charset="0"/>
                        <a:cs typeface="Arial" pitchFamily="34" charset="0"/>
                      </a:endParaRPr>
                    </a:p>
                  </a:txBody>
                  <a:tcPr marL="91437" marR="91437" marT="45714" marB="4571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3"/>
          <p:cNvSpPr txBox="1"/>
          <p:nvPr/>
        </p:nvSpPr>
        <p:spPr>
          <a:xfrm>
            <a:off x="3943350" y="6115050"/>
            <a:ext cx="619125" cy="369332"/>
          </a:xfrm>
          <a:prstGeom prst="rect">
            <a:avLst/>
          </a:prstGeom>
          <a:noFill/>
        </p:spPr>
        <p:txBody>
          <a:bodyPr wrap="square" rtlCol="0">
            <a:spAutoFit/>
          </a:bodyPr>
          <a:lstStyle/>
          <a:p>
            <a:r>
              <a:rPr lang="en-US" dirty="0" smtClean="0"/>
              <a:t>53</a:t>
            </a:r>
            <a:endParaRPr lang="en-US" dirty="0"/>
          </a:p>
        </p:txBody>
      </p:sp>
    </p:spTree>
    <p:extLst>
      <p:ext uri="{BB962C8B-B14F-4D97-AF65-F5344CB8AC3E}">
        <p14:creationId xmlns:p14="http://schemas.microsoft.com/office/powerpoint/2010/main" val="7325476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6" y="2436950"/>
            <a:ext cx="8296274" cy="830997"/>
          </a:xfrm>
          <a:prstGeom prst="rect">
            <a:avLst/>
          </a:prstGeom>
          <a:solidFill>
            <a:srgbClr val="FFC000"/>
          </a:solidFill>
        </p:spPr>
        <p:txBody>
          <a:bodyPr wrap="square">
            <a:spAutoFit/>
          </a:bodyPr>
          <a:lstStyle/>
          <a:p>
            <a:pPr algn="ctr"/>
            <a:r>
              <a:rPr lang="en-ZA" sz="2400" b="1" dirty="0">
                <a:latin typeface="Arial" pitchFamily="34" charset="0"/>
                <a:cs typeface="Arial" pitchFamily="34" charset="0"/>
              </a:rPr>
              <a:t>FINANCE</a:t>
            </a:r>
            <a:r>
              <a:rPr lang="en-ZA" sz="2400" b="1" dirty="0" smtClean="0">
                <a:latin typeface="Arial" pitchFamily="34" charset="0"/>
                <a:cs typeface="Arial" pitchFamily="34" charset="0"/>
              </a:rPr>
              <a:t>, </a:t>
            </a:r>
            <a:r>
              <a:rPr lang="en-ZA" sz="2400" b="1" dirty="0">
                <a:latin typeface="Arial" pitchFamily="34" charset="0"/>
                <a:cs typeface="Arial" pitchFamily="34" charset="0"/>
              </a:rPr>
              <a:t>ASSET </a:t>
            </a:r>
            <a:r>
              <a:rPr lang="en-ZA" sz="2400" b="1" dirty="0" smtClean="0">
                <a:latin typeface="Arial" pitchFamily="34" charset="0"/>
                <a:cs typeface="Arial" pitchFamily="34" charset="0"/>
              </a:rPr>
              <a:t>MANAGEMENT &amp; </a:t>
            </a:r>
            <a:r>
              <a:rPr lang="en-ZA" sz="2400" b="1" dirty="0">
                <a:latin typeface="Arial" pitchFamily="34" charset="0"/>
                <a:cs typeface="Arial" pitchFamily="34" charset="0"/>
              </a:rPr>
              <a:t/>
            </a:r>
            <a:br>
              <a:rPr lang="en-ZA" sz="2400" b="1" dirty="0">
                <a:latin typeface="Arial" pitchFamily="34" charset="0"/>
                <a:cs typeface="Arial" pitchFamily="34" charset="0"/>
              </a:rPr>
            </a:br>
            <a:r>
              <a:rPr lang="en-ZA" sz="2400" b="1" dirty="0">
                <a:latin typeface="Arial" pitchFamily="34" charset="0"/>
                <a:cs typeface="Arial" pitchFamily="34" charset="0"/>
              </a:rPr>
              <a:t>SUPPLY CHAIN MANAGEMENT</a:t>
            </a:r>
            <a:endParaRPr lang="en-US" sz="2400" b="1" dirty="0">
              <a:latin typeface="Arial" pitchFamily="34" charset="0"/>
              <a:cs typeface="Arial" pitchFamily="34" charset="0"/>
            </a:endParaRPr>
          </a:p>
        </p:txBody>
      </p:sp>
      <p:sp>
        <p:nvSpPr>
          <p:cNvPr id="3" name="TextBox 2"/>
          <p:cNvSpPr txBox="1"/>
          <p:nvPr/>
        </p:nvSpPr>
        <p:spPr>
          <a:xfrm>
            <a:off x="4019550" y="6076950"/>
            <a:ext cx="419100" cy="369332"/>
          </a:xfrm>
          <a:prstGeom prst="rect">
            <a:avLst/>
          </a:prstGeom>
          <a:noFill/>
        </p:spPr>
        <p:txBody>
          <a:bodyPr wrap="square" rtlCol="0">
            <a:spAutoFit/>
          </a:bodyPr>
          <a:lstStyle/>
          <a:p>
            <a:r>
              <a:rPr lang="en-US" dirty="0" smtClean="0"/>
              <a:t>54</a:t>
            </a:r>
            <a:endParaRPr lang="en-US" dirty="0"/>
          </a:p>
        </p:txBody>
      </p:sp>
    </p:spTree>
    <p:extLst>
      <p:ext uri="{BB962C8B-B14F-4D97-AF65-F5344CB8AC3E}">
        <p14:creationId xmlns:p14="http://schemas.microsoft.com/office/powerpoint/2010/main" val="3733588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90500"/>
            <a:ext cx="8229600" cy="228600"/>
          </a:xfrm>
        </p:spPr>
        <p:txBody>
          <a:bodyPr>
            <a:noAutofit/>
          </a:bodyPr>
          <a:lstStyle/>
          <a:p>
            <a:r>
              <a:rPr lang="en-US" sz="2000" b="1" dirty="0" smtClean="0">
                <a:latin typeface="Arial" panose="020B0604020202020204" pitchFamily="34" charset="0"/>
                <a:cs typeface="Arial" panose="020B0604020202020204" pitchFamily="34" charset="0"/>
              </a:rPr>
              <a:t>BUDGET AND EXPENDITURE</a:t>
            </a:r>
          </a:p>
        </p:txBody>
      </p:sp>
      <p:graphicFrame>
        <p:nvGraphicFramePr>
          <p:cNvPr id="6" name="Table 5"/>
          <p:cNvGraphicFramePr>
            <a:graphicFrameLocks noGrp="1"/>
          </p:cNvGraphicFramePr>
          <p:nvPr>
            <p:extLst>
              <p:ext uri="{D42A27DB-BD31-4B8C-83A1-F6EECF244321}">
                <p14:modId xmlns:p14="http://schemas.microsoft.com/office/powerpoint/2010/main" val="1488919173"/>
              </p:ext>
            </p:extLst>
          </p:nvPr>
        </p:nvGraphicFramePr>
        <p:xfrm>
          <a:off x="228600" y="716083"/>
          <a:ext cx="8664575" cy="3430653"/>
        </p:xfrm>
        <a:graphic>
          <a:graphicData uri="http://schemas.openxmlformats.org/drawingml/2006/table">
            <a:tbl>
              <a:tblPr firstRow="1" bandRow="1"/>
              <a:tblGrid>
                <a:gridCol w="2895600"/>
                <a:gridCol w="1447800"/>
                <a:gridCol w="1371600"/>
                <a:gridCol w="1447800"/>
                <a:gridCol w="1501775"/>
              </a:tblGrid>
              <a:tr h="738459">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Item</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2017/18                        </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Actual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YTD  (R)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Savings/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Overspending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tx1"/>
                          </a:solidFill>
                          <a:latin typeface="Arial"/>
                          <a:cs typeface="Arial"/>
                        </a:defRPr>
                      </a:lvl1pPr>
                      <a:lvl2pPr marL="457200" algn="l" defTabSz="914400" rtl="0" eaLnBrk="1" latinLnBrk="0" hangingPunct="1">
                        <a:defRPr sz="1800" b="1" kern="1200">
                          <a:solidFill>
                            <a:schemeClr val="tx1"/>
                          </a:solidFill>
                          <a:latin typeface="Arial"/>
                          <a:cs typeface="Arial"/>
                        </a:defRPr>
                      </a:lvl2pPr>
                      <a:lvl3pPr marL="914400" algn="l" defTabSz="914400" rtl="0" eaLnBrk="1" latinLnBrk="0" hangingPunct="1">
                        <a:defRPr sz="1800" b="1" kern="1200">
                          <a:solidFill>
                            <a:schemeClr val="tx1"/>
                          </a:solidFill>
                          <a:latin typeface="Arial"/>
                          <a:cs typeface="Arial"/>
                        </a:defRPr>
                      </a:lvl3pPr>
                      <a:lvl4pPr marL="1371600" algn="l" defTabSz="914400" rtl="0" eaLnBrk="1" latinLnBrk="0" hangingPunct="1">
                        <a:defRPr sz="1800" b="1" kern="1200">
                          <a:solidFill>
                            <a:schemeClr val="tx1"/>
                          </a:solidFill>
                          <a:latin typeface="Arial"/>
                          <a:cs typeface="Arial"/>
                        </a:defRPr>
                      </a:lvl4pPr>
                      <a:lvl5pPr marL="1828800" algn="l" defTabSz="914400" rtl="0" eaLnBrk="1" latinLnBrk="0" hangingPunct="1">
                        <a:defRPr sz="1800" b="1" kern="1200">
                          <a:solidFill>
                            <a:schemeClr val="tx1"/>
                          </a:solidFill>
                          <a:latin typeface="Arial"/>
                          <a:cs typeface="Arial"/>
                        </a:defRPr>
                      </a:lvl5pPr>
                      <a:lvl6pPr marL="2286000" algn="l" defTabSz="914400" rtl="0" eaLnBrk="1" latinLnBrk="0" hangingPunct="1">
                        <a:defRPr sz="1800" b="1" kern="1200">
                          <a:solidFill>
                            <a:schemeClr val="tx1"/>
                          </a:solidFill>
                          <a:latin typeface="Arial"/>
                          <a:cs typeface="Arial"/>
                        </a:defRPr>
                      </a:lvl6pPr>
                      <a:lvl7pPr marL="2743200" algn="l" defTabSz="914400" rtl="0" eaLnBrk="1" latinLnBrk="0" hangingPunct="1">
                        <a:defRPr sz="1800" b="1" kern="1200">
                          <a:solidFill>
                            <a:schemeClr val="tx1"/>
                          </a:solidFill>
                          <a:latin typeface="Arial"/>
                          <a:cs typeface="Arial"/>
                        </a:defRPr>
                      </a:lvl7pPr>
                      <a:lvl8pPr marL="3200400" algn="l" defTabSz="914400" rtl="0" eaLnBrk="1" latinLnBrk="0" hangingPunct="1">
                        <a:defRPr sz="1800" b="1" kern="1200">
                          <a:solidFill>
                            <a:schemeClr val="tx1"/>
                          </a:solidFill>
                          <a:latin typeface="Arial"/>
                          <a:cs typeface="Arial"/>
                        </a:defRPr>
                      </a:lvl8pPr>
                      <a:lvl9pPr marL="3657600" algn="l" defTabSz="914400" rtl="0" eaLnBrk="1" latinLnBrk="0" hangingPunct="1">
                        <a:defRPr sz="1800" b="1" kern="1200">
                          <a:solidFill>
                            <a:schemeClr val="tx1"/>
                          </a:solidFill>
                          <a:latin typeface="Arial"/>
                          <a:cs typeface="Arial"/>
                        </a:defRPr>
                      </a:lvl9pPr>
                    </a:lstStyle>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YTD</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Budget </a:t>
                      </a:r>
                    </a:p>
                    <a:p>
                      <a:pPr marL="268288" marR="0" lvl="0" indent="-268288" algn="ctr"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200" b="1" i="0" u="none" strike="noStrike" cap="none" normalizeH="0" baseline="0" dirty="0" smtClean="0">
                          <a:ln>
                            <a:noFill/>
                          </a:ln>
                          <a:solidFill>
                            <a:schemeClr val="tx1"/>
                          </a:solidFill>
                          <a:effectLst/>
                          <a:latin typeface="Arial" charset="0"/>
                          <a:cs typeface="Arial" charset="0"/>
                        </a:rPr>
                        <a:t>Expenditure (%)</a:t>
                      </a:r>
                      <a:endParaRPr kumimoji="0" lang="en-US" sz="1200" b="0" i="0" u="none" strike="noStrike" cap="none" normalizeH="0" baseline="0" dirty="0" smtClean="0">
                        <a:ln>
                          <a:noFill/>
                        </a:ln>
                        <a:solidFill>
                          <a:schemeClr val="tx1"/>
                        </a:solidFill>
                        <a:effectLst/>
                        <a:latin typeface="Arial" charset="0"/>
                        <a:cs typeface="Arial" charset="0"/>
                      </a:endParaRPr>
                    </a:p>
                  </a:txBody>
                  <a:tcPr marL="91421" marR="91421" marT="45684" marB="456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Compensation of Employees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400" dirty="0" smtClean="0">
                          <a:latin typeface="Arial" pitchFamily="34" charset="0"/>
                          <a:cs typeface="Arial" pitchFamily="34" charset="0"/>
                        </a:rPr>
                        <a:t>217,395,000</a:t>
                      </a:r>
                      <a:endParaRPr lang="en-ZA" sz="1400" dirty="0">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54,753,222</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In</a:t>
                      </a:r>
                      <a:r>
                        <a:rPr lang="en-US" sz="1400" i="0" baseline="0" dirty="0" smtClean="0">
                          <a:solidFill>
                            <a:schemeClr val="tx1"/>
                          </a:solidFill>
                          <a:latin typeface="Arial" pitchFamily="34" charset="0"/>
                          <a:cs typeface="Arial" pitchFamily="34" charset="0"/>
                        </a:rPr>
                        <a:t> Line</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25%</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Goods and Services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ZA" sz="1400" dirty="0" smtClean="0">
                          <a:latin typeface="Arial" pitchFamily="34" charset="0"/>
                          <a:cs typeface="Arial" pitchFamily="34" charset="0"/>
                        </a:rPr>
                        <a:t>17,031,000</a:t>
                      </a:r>
                      <a:endParaRPr lang="en-ZA" sz="1400" dirty="0">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2,988,072</a:t>
                      </a: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Arial" pitchFamily="34" charset="0"/>
                          <a:cs typeface="Arial" pitchFamily="34" charset="0"/>
                        </a:rPr>
                        <a:t>Savings</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0" i="0" dirty="0" smtClean="0">
                          <a:solidFill>
                            <a:schemeClr val="tx1"/>
                          </a:solidFill>
                          <a:latin typeface="Arial" pitchFamily="34" charset="0"/>
                          <a:cs typeface="Arial" pitchFamily="34" charset="0"/>
                        </a:rPr>
                        <a:t>17%</a:t>
                      </a:r>
                      <a:endParaRPr lang="en-US" sz="1400" b="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598">
                <a:tc>
                  <a:txBody>
                    <a:body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DHA Uniform budget allocated</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i="0" dirty="0" smtClean="0">
                          <a:solidFill>
                            <a:schemeClr val="tx1"/>
                          </a:solidFill>
                          <a:latin typeface="Arial" pitchFamily="34" charset="0"/>
                          <a:cs typeface="Arial" pitchFamily="34" charset="0"/>
                        </a:rPr>
                        <a:t>-</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i="0" dirty="0" smtClean="0">
                          <a:solidFill>
                            <a:schemeClr val="tx1"/>
                          </a:solidFill>
                          <a:latin typeface="Arial" pitchFamily="34" charset="0"/>
                          <a:cs typeface="Arial" pitchFamily="34" charset="0"/>
                        </a:rPr>
                        <a:t>-</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Arial" pitchFamily="34" charset="0"/>
                          <a:cs typeface="Arial" pitchFamily="34" charset="0"/>
                        </a:rPr>
                        <a:t>-</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i="0" dirty="0" smtClean="0">
                          <a:solidFill>
                            <a:schemeClr val="tx1"/>
                          </a:solidFill>
                          <a:latin typeface="Arial" pitchFamily="34" charset="0"/>
                          <a:cs typeface="Arial" pitchFamily="34" charset="0"/>
                        </a:rPr>
                        <a:t>-</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Provincial &amp; Local Government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112,000</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17,208</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Arial" pitchFamily="34" charset="0"/>
                          <a:cs typeface="Arial" pitchFamily="34" charset="0"/>
                        </a:rPr>
                        <a:t>Savings</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15%</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Transfers &amp; Subsidies</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145,000</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638,412</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Arial" pitchFamily="34" charset="0"/>
                          <a:cs typeface="Arial" pitchFamily="34" charset="0"/>
                        </a:rPr>
                        <a:t>Overspending</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440%</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598">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cs typeface="Arial" charset="0"/>
                        </a:rPr>
                        <a:t>Machinery and Equipment</a:t>
                      </a:r>
                    </a:p>
                  </a:txBody>
                  <a:tcPr marL="91421" marR="91421" marT="45681" marB="45681"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3,180,000</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210,900</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0" dirty="0" smtClean="0">
                          <a:solidFill>
                            <a:schemeClr val="tx1"/>
                          </a:solidFill>
                          <a:latin typeface="Arial" pitchFamily="34" charset="0"/>
                          <a:cs typeface="Arial" pitchFamily="34" charset="0"/>
                        </a:rPr>
                        <a:t>Savings</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i="0" dirty="0" smtClean="0">
                          <a:solidFill>
                            <a:schemeClr val="tx1"/>
                          </a:solidFill>
                          <a:latin typeface="Arial" pitchFamily="34" charset="0"/>
                          <a:cs typeface="Arial" pitchFamily="34" charset="0"/>
                        </a:rPr>
                        <a:t>6%</a:t>
                      </a:r>
                      <a:endParaRPr lang="en-US" sz="1400" i="0" dirty="0">
                        <a:solidFill>
                          <a:schemeClr val="tx1"/>
                        </a:solidFill>
                        <a:latin typeface="Arial" pitchFamily="34" charset="0"/>
                        <a:cs typeface="Arial" pitchFamily="34" charset="0"/>
                      </a:endParaRPr>
                    </a:p>
                  </a:txBody>
                  <a:tcPr marL="91433" marR="91433" marT="45695" marB="4569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84606">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268288" marR="0" lvl="0" indent="-268288" algn="l" defTabSz="914400" rtl="0" eaLnBrk="0" fontAlgn="ctr" latinLnBrk="0" hangingPunct="0">
                        <a:lnSpc>
                          <a:spcPct val="90000"/>
                        </a:lnSpc>
                        <a:spcBef>
                          <a:spcPct val="0"/>
                        </a:spcBef>
                        <a:spcAft>
                          <a:spcPct val="0"/>
                        </a:spcAft>
                        <a:buClr>
                          <a:schemeClr val="bg2"/>
                        </a:buClr>
                        <a:buSzTx/>
                        <a:buFont typeface="Wingdings" pitchFamily="2" charset="2"/>
                        <a:buNone/>
                        <a:tabLst/>
                      </a:pPr>
                      <a:r>
                        <a:rPr kumimoji="0" lang="en-US" sz="1400" b="1" i="0" u="none" strike="noStrike" cap="none" normalizeH="0" baseline="0" dirty="0" smtClean="0">
                          <a:ln>
                            <a:noFill/>
                          </a:ln>
                          <a:solidFill>
                            <a:schemeClr val="tx1"/>
                          </a:solidFill>
                          <a:effectLst/>
                          <a:latin typeface="Arial" charset="0"/>
                          <a:cs typeface="Arial" charset="0"/>
                        </a:rPr>
                        <a:t>TOTAL</a:t>
                      </a:r>
                    </a:p>
                  </a:txBody>
                  <a:tcPr marL="91421" marR="91421" marT="45684" marB="4568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i="0" dirty="0" smtClean="0">
                          <a:solidFill>
                            <a:schemeClr val="tx1"/>
                          </a:solidFill>
                          <a:latin typeface="Arial" pitchFamily="34" charset="0"/>
                          <a:cs typeface="Arial" pitchFamily="34" charset="0"/>
                        </a:rPr>
                        <a:t>237,863,000</a:t>
                      </a:r>
                    </a:p>
                  </a:txBody>
                  <a:tcPr marL="91433" marR="91433" marT="45698" marB="456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dirty="0" smtClean="0">
                          <a:solidFill>
                            <a:schemeClr val="tx1"/>
                          </a:solidFill>
                          <a:latin typeface="Arial" pitchFamily="34" charset="0"/>
                          <a:cs typeface="Arial" pitchFamily="34" charset="0"/>
                        </a:rPr>
                        <a:t>58,607,815</a:t>
                      </a:r>
                    </a:p>
                  </a:txBody>
                  <a:tcPr marL="91433" marR="91433" marT="45698" marB="456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i="0" dirty="0" smtClean="0">
                          <a:solidFill>
                            <a:schemeClr val="tx1"/>
                          </a:solidFill>
                          <a:latin typeface="Arial" pitchFamily="34" charset="0"/>
                          <a:cs typeface="Arial" pitchFamily="34" charset="0"/>
                        </a:rPr>
                        <a:t>In Line</a:t>
                      </a:r>
                      <a:endParaRPr lang="en-US" sz="1400" b="1" i="0" dirty="0">
                        <a:solidFill>
                          <a:schemeClr val="tx1"/>
                        </a:solidFill>
                        <a:latin typeface="Arial" pitchFamily="34" charset="0"/>
                        <a:cs typeface="Arial" pitchFamily="34" charset="0"/>
                      </a:endParaRPr>
                    </a:p>
                  </a:txBody>
                  <a:tcPr marL="91433" marR="91433" marT="45698" marB="456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r>
                        <a:rPr lang="en-US" sz="1400" b="1" i="0" dirty="0" smtClean="0">
                          <a:solidFill>
                            <a:schemeClr val="tx1"/>
                          </a:solidFill>
                          <a:latin typeface="Arial" pitchFamily="34" charset="0"/>
                          <a:cs typeface="Arial" pitchFamily="34" charset="0"/>
                        </a:rPr>
                        <a:t>25%</a:t>
                      </a:r>
                      <a:endParaRPr lang="en-US" sz="1400" b="1" i="0" dirty="0">
                        <a:solidFill>
                          <a:schemeClr val="tx1"/>
                        </a:solidFill>
                        <a:latin typeface="Arial" pitchFamily="34" charset="0"/>
                        <a:cs typeface="Arial" pitchFamily="34" charset="0"/>
                      </a:endParaRPr>
                    </a:p>
                  </a:txBody>
                  <a:tcPr marL="91433" marR="91433" marT="45698" marB="456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Rounded Rectangle 2"/>
          <p:cNvSpPr/>
          <p:nvPr/>
        </p:nvSpPr>
        <p:spPr>
          <a:xfrm>
            <a:off x="1600200" y="4362450"/>
            <a:ext cx="5895975" cy="120967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Analysis: Transfers and Subsidies over-expenditure due to leave gratuity payments ( Deaths and resignations)</a:t>
            </a:r>
            <a:endParaRPr lang="en-US" dirty="0"/>
          </a:p>
        </p:txBody>
      </p:sp>
      <p:sp>
        <p:nvSpPr>
          <p:cNvPr id="4" name="TextBox 3"/>
          <p:cNvSpPr txBox="1"/>
          <p:nvPr/>
        </p:nvSpPr>
        <p:spPr>
          <a:xfrm>
            <a:off x="3867150" y="6191250"/>
            <a:ext cx="533400" cy="369332"/>
          </a:xfrm>
          <a:prstGeom prst="rect">
            <a:avLst/>
          </a:prstGeom>
          <a:noFill/>
        </p:spPr>
        <p:txBody>
          <a:bodyPr wrap="square" rtlCol="0">
            <a:spAutoFit/>
          </a:bodyPr>
          <a:lstStyle/>
          <a:p>
            <a:r>
              <a:rPr lang="en-US" dirty="0" smtClean="0"/>
              <a:t>55</a:t>
            </a:r>
            <a:endParaRPr lang="en-US" dirty="0"/>
          </a:p>
        </p:txBody>
      </p:sp>
    </p:spTree>
    <p:extLst>
      <p:ext uri="{BB962C8B-B14F-4D97-AF65-F5344CB8AC3E}">
        <p14:creationId xmlns:p14="http://schemas.microsoft.com/office/powerpoint/2010/main" val="388960801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73446"/>
            <a:ext cx="8708572" cy="4832092"/>
          </a:xfrm>
          <a:prstGeom prst="rect">
            <a:avLst/>
          </a:prstGeom>
          <a:solidFill>
            <a:schemeClr val="bg1"/>
          </a:solidFill>
          <a:ln>
            <a:solidFill>
              <a:schemeClr val="tx1"/>
            </a:solidFill>
          </a:ln>
        </p:spPr>
        <p:txBody>
          <a:bodyPr wrap="square">
            <a:spAutoFit/>
          </a:bodyPr>
          <a:lstStyle/>
          <a:p>
            <a:r>
              <a:rPr lang="en-US" sz="1400" b="1" dirty="0" smtClean="0">
                <a:latin typeface="Arial" pitchFamily="34" charset="0"/>
                <a:cs typeface="Arial" pitchFamily="34" charset="0"/>
              </a:rPr>
              <a:t>1. Reasons </a:t>
            </a:r>
            <a:r>
              <a:rPr lang="en-US" sz="1400" b="1" dirty="0">
                <a:latin typeface="Arial" pitchFamily="34" charset="0"/>
                <a:cs typeface="Arial" pitchFamily="34" charset="0"/>
              </a:rPr>
              <a:t>for </a:t>
            </a:r>
            <a:r>
              <a:rPr lang="en-US" sz="1400" b="1" dirty="0" smtClean="0">
                <a:latin typeface="Arial" pitchFamily="34" charset="0"/>
                <a:cs typeface="Arial" pitchFamily="34" charset="0"/>
              </a:rPr>
              <a:t>Over expenditure:</a:t>
            </a:r>
          </a:p>
          <a:p>
            <a:endParaRPr lang="en-US" sz="1400" b="1" dirty="0">
              <a:latin typeface="Arial" pitchFamily="34" charset="0"/>
              <a:cs typeface="Arial" pitchFamily="34" charset="0"/>
            </a:endParaRPr>
          </a:p>
          <a:p>
            <a:pPr marL="285750" indent="-285750">
              <a:buFont typeface="Arial" pitchFamily="34" charset="0"/>
              <a:buChar char="•"/>
              <a:defRPr/>
            </a:pPr>
            <a:r>
              <a:rPr lang="en-US" sz="1400" b="1" dirty="0" smtClean="0">
                <a:latin typeface="Arial" pitchFamily="34" charset="0"/>
                <a:cs typeface="Arial" pitchFamily="34" charset="0"/>
              </a:rPr>
              <a:t>Reasons </a:t>
            </a:r>
            <a:r>
              <a:rPr lang="en-US" sz="1400" b="1" dirty="0">
                <a:latin typeface="Arial" pitchFamily="34" charset="0"/>
                <a:cs typeface="Arial" pitchFamily="34" charset="0"/>
              </a:rPr>
              <a:t>for </a:t>
            </a:r>
            <a:r>
              <a:rPr lang="en-US" sz="1400" b="1" dirty="0" smtClean="0">
                <a:latin typeface="Arial" pitchFamily="34" charset="0"/>
                <a:cs typeface="Arial" pitchFamily="34" charset="0"/>
              </a:rPr>
              <a:t>over expenditure on Households is due to leave gratuity payouts to former officials due to Resignations and pensions. Budget allocated R 145 000.00 </a:t>
            </a:r>
            <a:r>
              <a:rPr lang="en-US" sz="1400" b="1" dirty="0" err="1" smtClean="0">
                <a:latin typeface="Arial" pitchFamily="34" charset="0"/>
                <a:cs typeface="Arial" pitchFamily="34" charset="0"/>
              </a:rPr>
              <a:t>vs</a:t>
            </a:r>
            <a:r>
              <a:rPr lang="en-US" sz="1400" b="1" dirty="0" smtClean="0">
                <a:latin typeface="Arial" pitchFamily="34" charset="0"/>
                <a:cs typeface="Arial" pitchFamily="34" charset="0"/>
              </a:rPr>
              <a:t> expenditure R 638 412.47.</a:t>
            </a:r>
          </a:p>
          <a:p>
            <a:pPr>
              <a:defRPr/>
            </a:pPr>
            <a:endParaRPr lang="en-US" sz="1400" b="1" dirty="0">
              <a:latin typeface="Arial" pitchFamily="34" charset="0"/>
              <a:cs typeface="Arial" pitchFamily="34" charset="0"/>
            </a:endParaRPr>
          </a:p>
          <a:p>
            <a:pPr>
              <a:defRPr/>
            </a:pPr>
            <a:r>
              <a:rPr lang="en-US" sz="1400" b="1" dirty="0" smtClean="0">
                <a:latin typeface="Arial" pitchFamily="34" charset="0"/>
                <a:cs typeface="Arial" pitchFamily="34" charset="0"/>
              </a:rPr>
              <a:t>2. </a:t>
            </a:r>
            <a:r>
              <a:rPr lang="en-US" sz="1400" b="1" dirty="0">
                <a:latin typeface="Arial" pitchFamily="34" charset="0"/>
                <a:cs typeface="Arial" pitchFamily="34" charset="0"/>
              </a:rPr>
              <a:t>Reasons for </a:t>
            </a:r>
            <a:r>
              <a:rPr lang="en-US" sz="1400" b="1" dirty="0" smtClean="0">
                <a:latin typeface="Arial" pitchFamily="34" charset="0"/>
                <a:cs typeface="Arial" pitchFamily="34" charset="0"/>
              </a:rPr>
              <a:t>Savings:</a:t>
            </a:r>
          </a:p>
          <a:p>
            <a:pPr>
              <a:defRPr/>
            </a:pPr>
            <a:endParaRPr lang="en-US" sz="1400" b="1" dirty="0">
              <a:latin typeface="Arial" pitchFamily="34" charset="0"/>
              <a:cs typeface="Arial" pitchFamily="34" charset="0"/>
            </a:endParaRPr>
          </a:p>
          <a:p>
            <a:pPr marL="171450" indent="-171450">
              <a:buFont typeface="Arial" pitchFamily="34" charset="0"/>
              <a:buChar char="•"/>
              <a:defRPr/>
            </a:pPr>
            <a:r>
              <a:rPr lang="en-US" sz="1400" b="1" dirty="0" smtClean="0">
                <a:latin typeface="Arial" pitchFamily="34" charset="0"/>
                <a:cs typeface="Arial" pitchFamily="34" charset="0"/>
              </a:rPr>
              <a:t>The reason for savings in terms of Goods and services is due to the fact that the procurement plan had </a:t>
            </a:r>
            <a:r>
              <a:rPr lang="en-US" sz="1400" b="1" dirty="0">
                <a:latin typeface="Arial" pitchFamily="34" charset="0"/>
                <a:cs typeface="Arial" pitchFamily="34" charset="0"/>
              </a:rPr>
              <a:t>not yet </a:t>
            </a:r>
            <a:r>
              <a:rPr lang="en-US" sz="1400" b="1" dirty="0" smtClean="0">
                <a:latin typeface="Arial" pitchFamily="34" charset="0"/>
                <a:cs typeface="Arial" pitchFamily="34" charset="0"/>
              </a:rPr>
              <a:t>commenced as at the end of Quarter 1. It commenced </a:t>
            </a:r>
            <a:r>
              <a:rPr lang="en-US" sz="1400" b="1" dirty="0">
                <a:latin typeface="Arial" pitchFamily="34" charset="0"/>
                <a:cs typeface="Arial" pitchFamily="34" charset="0"/>
              </a:rPr>
              <a:t>on 07 July 2017 therefore the expenditure will pick </a:t>
            </a:r>
            <a:r>
              <a:rPr lang="en-US" sz="1400" b="1" dirty="0" smtClean="0">
                <a:latin typeface="Arial" pitchFamily="34" charset="0"/>
                <a:cs typeface="Arial" pitchFamily="34" charset="0"/>
              </a:rPr>
              <a:t>up once the process has commenced. </a:t>
            </a:r>
            <a:r>
              <a:rPr lang="en-US" sz="1400" b="1" dirty="0">
                <a:latin typeface="Arial" pitchFamily="34" charset="0"/>
                <a:cs typeface="Arial" pitchFamily="34" charset="0"/>
              </a:rPr>
              <a:t>The ongoing process of processing </a:t>
            </a:r>
            <a:r>
              <a:rPr lang="en-US" sz="1400" b="1" dirty="0" smtClean="0">
                <a:latin typeface="Arial" pitchFamily="34" charset="0"/>
                <a:cs typeface="Arial" pitchFamily="34" charset="0"/>
              </a:rPr>
              <a:t>invoices </a:t>
            </a:r>
            <a:r>
              <a:rPr lang="en-US" sz="1400" b="1" dirty="0">
                <a:latin typeface="Arial" pitchFamily="34" charset="0"/>
                <a:cs typeface="Arial" pitchFamily="34" charset="0"/>
              </a:rPr>
              <a:t>will also increase the </a:t>
            </a:r>
            <a:r>
              <a:rPr lang="en-US" sz="1400" b="1" dirty="0" smtClean="0">
                <a:latin typeface="Arial" pitchFamily="34" charset="0"/>
                <a:cs typeface="Arial" pitchFamily="34" charset="0"/>
              </a:rPr>
              <a:t>expenditure.</a:t>
            </a:r>
          </a:p>
          <a:p>
            <a:pPr>
              <a:defRPr/>
            </a:pPr>
            <a:endParaRPr lang="en-US" sz="1400" b="1" dirty="0" smtClean="0">
              <a:latin typeface="Arial" pitchFamily="34" charset="0"/>
              <a:cs typeface="Arial" pitchFamily="34" charset="0"/>
            </a:endParaRPr>
          </a:p>
          <a:p>
            <a:pPr marL="171450" indent="-171450">
              <a:buFont typeface="Arial" pitchFamily="34" charset="0"/>
              <a:buChar char="•"/>
              <a:defRPr/>
            </a:pPr>
            <a:r>
              <a:rPr lang="en-US" sz="1400" b="1" dirty="0" smtClean="0">
                <a:latin typeface="Arial" pitchFamily="34" charset="0"/>
                <a:cs typeface="Arial" pitchFamily="34" charset="0"/>
              </a:rPr>
              <a:t>In terms of Provincial and Local Government,  Invoices for May 2017 and June 2017 have not yet been received for payment. Once these invoices are paid this item will reflect the correct expenditure.</a:t>
            </a:r>
          </a:p>
          <a:p>
            <a:pPr>
              <a:defRPr/>
            </a:pPr>
            <a:endParaRPr lang="en-US" sz="1400" b="1" dirty="0" smtClean="0">
              <a:latin typeface="Arial" pitchFamily="34" charset="0"/>
              <a:cs typeface="Arial" pitchFamily="34" charset="0"/>
            </a:endParaRPr>
          </a:p>
          <a:p>
            <a:pPr marL="171450" lvl="1" indent="-171450">
              <a:buFont typeface="Arial" pitchFamily="34" charset="0"/>
              <a:buChar char="•"/>
              <a:defRPr/>
            </a:pPr>
            <a:r>
              <a:rPr lang="en-US" sz="1400" b="1" dirty="0" smtClean="0">
                <a:latin typeface="Arial" pitchFamily="34" charset="0"/>
                <a:cs typeface="Arial" pitchFamily="34" charset="0"/>
              </a:rPr>
              <a:t>There is a considerable savings on Machinery and Equipment . The under expenditure is on item </a:t>
            </a:r>
            <a:r>
              <a:rPr lang="en-US" sz="1400" b="1" dirty="0">
                <a:latin typeface="Arial" pitchFamily="34" charset="0"/>
                <a:cs typeface="Arial" pitchFamily="34" charset="0"/>
              </a:rPr>
              <a:t>Finance leases other </a:t>
            </a:r>
            <a:r>
              <a:rPr lang="en-US" sz="1400" b="1" dirty="0" smtClean="0">
                <a:latin typeface="Arial" pitchFamily="34" charset="0"/>
                <a:cs typeface="Arial" pitchFamily="34" charset="0"/>
              </a:rPr>
              <a:t>Machinery </a:t>
            </a:r>
            <a:r>
              <a:rPr lang="en-US" sz="1400" b="1" dirty="0">
                <a:latin typeface="Arial" pitchFamily="34" charset="0"/>
                <a:cs typeface="Arial" pitchFamily="34" charset="0"/>
              </a:rPr>
              <a:t>&amp; </a:t>
            </a:r>
            <a:r>
              <a:rPr lang="en-US" sz="1400" b="1" dirty="0" smtClean="0">
                <a:latin typeface="Arial" pitchFamily="34" charset="0"/>
                <a:cs typeface="Arial" pitchFamily="34" charset="0"/>
              </a:rPr>
              <a:t>Equipment </a:t>
            </a:r>
            <a:r>
              <a:rPr lang="en-US" sz="1400" b="1" dirty="0">
                <a:latin typeface="Arial" pitchFamily="34" charset="0"/>
                <a:cs typeface="Arial" pitchFamily="34" charset="0"/>
              </a:rPr>
              <a:t>t</a:t>
            </a:r>
            <a:r>
              <a:rPr lang="en-US" sz="1400" b="1" dirty="0" smtClean="0">
                <a:latin typeface="Arial" pitchFamily="34" charset="0"/>
                <a:cs typeface="Arial" pitchFamily="34" charset="0"/>
              </a:rPr>
              <a:t>he </a:t>
            </a:r>
            <a:r>
              <a:rPr lang="en-US" sz="1400" b="1" dirty="0">
                <a:latin typeface="Arial" pitchFamily="34" charset="0"/>
                <a:cs typeface="Arial" pitchFamily="34" charset="0"/>
              </a:rPr>
              <a:t>P</a:t>
            </a:r>
            <a:r>
              <a:rPr lang="en-US" sz="1400" b="1" dirty="0" smtClean="0">
                <a:latin typeface="Arial" pitchFamily="34" charset="0"/>
                <a:cs typeface="Arial" pitchFamily="34" charset="0"/>
              </a:rPr>
              <a:t>rovince </a:t>
            </a:r>
            <a:r>
              <a:rPr lang="en-US" sz="1400" b="1" dirty="0">
                <a:latin typeface="Arial" pitchFamily="34" charset="0"/>
                <a:cs typeface="Arial" pitchFamily="34" charset="0"/>
              </a:rPr>
              <a:t>is currently receiving and processing BI-488 for the photocopier machines for the current financial year </a:t>
            </a:r>
            <a:r>
              <a:rPr lang="en-US" sz="1400" b="1" dirty="0" smtClean="0">
                <a:latin typeface="Arial" pitchFamily="34" charset="0"/>
                <a:cs typeface="Arial" pitchFamily="34" charset="0"/>
              </a:rPr>
              <a:t>2017/2018, there was a delay of  the capturing of the budget due to the new BAS version V5 . The payments for cellphone handsets has not yet reflected. The expenditure will pick up once the commitments are processed </a:t>
            </a:r>
            <a:r>
              <a:rPr lang="en-US" sz="1400" b="1" dirty="0">
                <a:latin typeface="Arial" pitchFamily="34" charset="0"/>
                <a:cs typeface="Arial" pitchFamily="34" charset="0"/>
              </a:rPr>
              <a:t>and </a:t>
            </a:r>
            <a:r>
              <a:rPr lang="en-US" sz="1400" b="1" dirty="0" smtClean="0">
                <a:latin typeface="Arial" pitchFamily="34" charset="0"/>
                <a:cs typeface="Arial" pitchFamily="34" charset="0"/>
              </a:rPr>
              <a:t>when the payments </a:t>
            </a:r>
            <a:r>
              <a:rPr lang="en-US" sz="1400" b="1" dirty="0">
                <a:latin typeface="Arial" pitchFamily="34" charset="0"/>
                <a:cs typeface="Arial" pitchFamily="34" charset="0"/>
              </a:rPr>
              <a:t>are reflecting on the system. </a:t>
            </a:r>
            <a:endParaRPr lang="en-US" sz="1400" b="1" dirty="0" smtClean="0">
              <a:latin typeface="Arial" pitchFamily="34" charset="0"/>
              <a:cs typeface="Arial" pitchFamily="34" charset="0"/>
            </a:endParaRPr>
          </a:p>
        </p:txBody>
      </p:sp>
      <p:sp>
        <p:nvSpPr>
          <p:cNvPr id="5" name="Rectangle 2"/>
          <p:cNvSpPr txBox="1">
            <a:spLocks noChangeArrowheads="1"/>
          </p:cNvSpPr>
          <p:nvPr/>
        </p:nvSpPr>
        <p:spPr>
          <a:xfrm>
            <a:off x="228599" y="432179"/>
            <a:ext cx="8229600" cy="2286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BUDGET AND EXPENDITURE</a:t>
            </a:r>
          </a:p>
        </p:txBody>
      </p:sp>
      <p:sp>
        <p:nvSpPr>
          <p:cNvPr id="3" name="TextBox 2"/>
          <p:cNvSpPr txBox="1"/>
          <p:nvPr/>
        </p:nvSpPr>
        <p:spPr>
          <a:xfrm>
            <a:off x="3752850" y="6210300"/>
            <a:ext cx="590549" cy="369332"/>
          </a:xfrm>
          <a:prstGeom prst="rect">
            <a:avLst/>
          </a:prstGeom>
          <a:noFill/>
        </p:spPr>
        <p:txBody>
          <a:bodyPr wrap="square" rtlCol="0">
            <a:spAutoFit/>
          </a:bodyPr>
          <a:lstStyle/>
          <a:p>
            <a:r>
              <a:rPr lang="en-US" dirty="0" smtClean="0"/>
              <a:t>56</a:t>
            </a:r>
            <a:endParaRPr lang="en-US" dirty="0"/>
          </a:p>
        </p:txBody>
      </p:sp>
    </p:spTree>
    <p:extLst>
      <p:ext uri="{BB962C8B-B14F-4D97-AF65-F5344CB8AC3E}">
        <p14:creationId xmlns:p14="http://schemas.microsoft.com/office/powerpoint/2010/main" val="40797739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457200" y="274638"/>
            <a:ext cx="8229600" cy="38258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BUDGET AND EXPENDITURE</a:t>
            </a:r>
          </a:p>
        </p:txBody>
      </p:sp>
      <p:sp>
        <p:nvSpPr>
          <p:cNvPr id="5" name="Rectangle 4"/>
          <p:cNvSpPr/>
          <p:nvPr/>
        </p:nvSpPr>
        <p:spPr>
          <a:xfrm>
            <a:off x="228600" y="973446"/>
            <a:ext cx="8708572" cy="2246769"/>
          </a:xfrm>
          <a:prstGeom prst="rect">
            <a:avLst/>
          </a:prstGeom>
          <a:solidFill>
            <a:schemeClr val="bg1"/>
          </a:solidFill>
          <a:ln>
            <a:solidFill>
              <a:schemeClr val="tx1"/>
            </a:solidFill>
          </a:ln>
        </p:spPr>
        <p:txBody>
          <a:bodyPr wrap="square">
            <a:spAutoFit/>
          </a:bodyPr>
          <a:lstStyle/>
          <a:p>
            <a:r>
              <a:rPr lang="en-US" sz="1400" b="1" dirty="0" smtClean="0">
                <a:latin typeface="Arial" pitchFamily="34" charset="0"/>
                <a:cs typeface="Arial" pitchFamily="34" charset="0"/>
              </a:rPr>
              <a:t>Breakdown of Machinery and Equipment:</a:t>
            </a:r>
          </a:p>
          <a:p>
            <a:endParaRPr lang="en-US" sz="1400" b="1" dirty="0">
              <a:latin typeface="Arial" pitchFamily="34" charset="0"/>
              <a:cs typeface="Arial" pitchFamily="34" charset="0"/>
            </a:endParaRPr>
          </a:p>
          <a:p>
            <a:pPr marL="285750" indent="-285750">
              <a:buFont typeface="Arial" pitchFamily="34" charset="0"/>
              <a:buChar char="•"/>
            </a:pPr>
            <a:r>
              <a:rPr lang="en-US" sz="1400" b="1" dirty="0" smtClean="0">
                <a:latin typeface="Arial" pitchFamily="34" charset="0"/>
                <a:cs typeface="Arial" pitchFamily="34" charset="0"/>
              </a:rPr>
              <a:t>Domestic Equipment - 						R6,000.00</a:t>
            </a:r>
          </a:p>
          <a:p>
            <a:pPr marL="285750" indent="-285750">
              <a:buFont typeface="Arial" pitchFamily="34" charset="0"/>
              <a:buChar char="•"/>
            </a:pPr>
            <a:r>
              <a:rPr lang="en-US" sz="1400" b="1" dirty="0" smtClean="0">
                <a:latin typeface="Arial" pitchFamily="34" charset="0"/>
                <a:cs typeface="Arial" pitchFamily="34" charset="0"/>
              </a:rPr>
              <a:t>Office Equipment (Capital)-					R42,000.00</a:t>
            </a:r>
          </a:p>
          <a:p>
            <a:pPr marL="285750" indent="-285750">
              <a:buFont typeface="Arial" pitchFamily="34" charset="0"/>
              <a:buChar char="•"/>
            </a:pPr>
            <a:r>
              <a:rPr lang="en-US" sz="1400" b="1" dirty="0" smtClean="0">
                <a:latin typeface="Arial" pitchFamily="34" charset="0"/>
                <a:cs typeface="Arial" pitchFamily="34" charset="0"/>
              </a:rPr>
              <a:t>Computer Hardware and systems- Laptops-		R25,000.00</a:t>
            </a:r>
          </a:p>
          <a:p>
            <a:pPr marL="285750" indent="-285750">
              <a:buFont typeface="Arial" pitchFamily="34" charset="0"/>
              <a:buChar char="•"/>
            </a:pPr>
            <a:r>
              <a:rPr lang="en-US" sz="1400" b="1" dirty="0" smtClean="0">
                <a:latin typeface="Arial" pitchFamily="34" charset="0"/>
                <a:cs typeface="Arial" pitchFamily="34" charset="0"/>
              </a:rPr>
              <a:t>Cellular Phones-							R422,000.00</a:t>
            </a:r>
          </a:p>
          <a:p>
            <a:pPr marL="285750" indent="-285750">
              <a:buFont typeface="Arial" pitchFamily="34" charset="0"/>
              <a:buChar char="•"/>
            </a:pPr>
            <a:r>
              <a:rPr lang="en-US" sz="1400" b="1" dirty="0" smtClean="0">
                <a:latin typeface="Arial" pitchFamily="34" charset="0"/>
                <a:cs typeface="Arial" pitchFamily="34" charset="0"/>
              </a:rPr>
              <a:t>Photocopiers-							R2,685,000.00</a:t>
            </a:r>
          </a:p>
          <a:p>
            <a:endParaRPr lang="en-US" sz="1400" b="1" dirty="0" smtClean="0">
              <a:latin typeface="Arial" pitchFamily="34" charset="0"/>
              <a:cs typeface="Arial" pitchFamily="34" charset="0"/>
            </a:endParaRPr>
          </a:p>
          <a:p>
            <a:pPr marL="285750" indent="-285750">
              <a:buFont typeface="Arial" pitchFamily="34" charset="0"/>
              <a:buChar char="•"/>
            </a:pPr>
            <a:endParaRPr lang="en-US" sz="1400" b="1" dirty="0" smtClean="0">
              <a:latin typeface="Arial" pitchFamily="34" charset="0"/>
              <a:cs typeface="Arial" pitchFamily="34" charset="0"/>
            </a:endParaRPr>
          </a:p>
          <a:p>
            <a:pPr marL="285750" indent="-285750">
              <a:buFont typeface="Arial" pitchFamily="34" charset="0"/>
              <a:buChar char="•"/>
            </a:pPr>
            <a:r>
              <a:rPr lang="en-US" sz="1400" b="1" dirty="0" smtClean="0">
                <a:latin typeface="Arial" pitchFamily="34" charset="0"/>
                <a:cs typeface="Arial" pitchFamily="34" charset="0"/>
              </a:rPr>
              <a:t>Total:									R 3,180,000.00</a:t>
            </a:r>
            <a:endParaRPr lang="en-US" sz="1400" b="1" dirty="0">
              <a:latin typeface="Arial" pitchFamily="34" charset="0"/>
              <a:cs typeface="Arial" pitchFamily="34" charset="0"/>
            </a:endParaRPr>
          </a:p>
        </p:txBody>
      </p:sp>
      <p:sp>
        <p:nvSpPr>
          <p:cNvPr id="2" name="TextBox 1"/>
          <p:cNvSpPr txBox="1"/>
          <p:nvPr/>
        </p:nvSpPr>
        <p:spPr>
          <a:xfrm>
            <a:off x="4035715" y="6191250"/>
            <a:ext cx="418704" cy="369332"/>
          </a:xfrm>
          <a:prstGeom prst="rect">
            <a:avLst/>
          </a:prstGeom>
          <a:noFill/>
        </p:spPr>
        <p:txBody>
          <a:bodyPr wrap="none" rtlCol="0">
            <a:spAutoFit/>
          </a:bodyPr>
          <a:lstStyle/>
          <a:p>
            <a:r>
              <a:rPr lang="en-US" dirty="0" smtClean="0"/>
              <a:t>57</a:t>
            </a:r>
            <a:endParaRPr lang="en-US" dirty="0"/>
          </a:p>
        </p:txBody>
      </p:sp>
    </p:spTree>
    <p:extLst>
      <p:ext uri="{BB962C8B-B14F-4D97-AF65-F5344CB8AC3E}">
        <p14:creationId xmlns:p14="http://schemas.microsoft.com/office/powerpoint/2010/main" val="20565105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14300"/>
            <a:ext cx="8229600" cy="228600"/>
          </a:xfrm>
        </p:spPr>
        <p:txBody>
          <a:bodyPr>
            <a:noAutofit/>
          </a:bodyPr>
          <a:lstStyle/>
          <a:p>
            <a:r>
              <a:rPr lang="en-US" sz="2000" b="1" dirty="0" smtClean="0">
                <a:latin typeface="Arial" panose="020B0604020202020204" pitchFamily="34" charset="0"/>
                <a:cs typeface="Arial" panose="020B0604020202020204" pitchFamily="34" charset="0"/>
              </a:rPr>
              <a:t>ASSET MANAGEMENT AND SCM FUNCTIONS</a:t>
            </a:r>
          </a:p>
        </p:txBody>
      </p:sp>
      <p:graphicFrame>
        <p:nvGraphicFramePr>
          <p:cNvPr id="3" name="Table 2"/>
          <p:cNvGraphicFramePr>
            <a:graphicFrameLocks noGrp="1"/>
          </p:cNvGraphicFramePr>
          <p:nvPr>
            <p:extLst>
              <p:ext uri="{D42A27DB-BD31-4B8C-83A1-F6EECF244321}">
                <p14:modId xmlns:p14="http://schemas.microsoft.com/office/powerpoint/2010/main" val="2641044910"/>
              </p:ext>
            </p:extLst>
          </p:nvPr>
        </p:nvGraphicFramePr>
        <p:xfrm>
          <a:off x="161924" y="502298"/>
          <a:ext cx="8829676" cy="1505994"/>
        </p:xfrm>
        <a:graphic>
          <a:graphicData uri="http://schemas.openxmlformats.org/drawingml/2006/table">
            <a:tbl>
              <a:tblPr firstRow="1" bandRow="1"/>
              <a:tblGrid>
                <a:gridCol w="981076"/>
                <a:gridCol w="1504950"/>
                <a:gridCol w="1162050"/>
                <a:gridCol w="1600200"/>
                <a:gridCol w="990600"/>
                <a:gridCol w="1371600"/>
                <a:gridCol w="1219200"/>
              </a:tblGrid>
              <a:tr h="762000">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Nr of Assets on BAUD</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Value </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Verified  assets </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Arial" pitchFamily="34" charset="0"/>
                          <a:cs typeface="Arial" pitchFamily="34" charset="0"/>
                        </a:rPr>
                        <a:t>Value of assets verified</a:t>
                      </a: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Assets not verified</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Value of assets not verified</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pPr algn="ctr"/>
                      <a:r>
                        <a:rPr lang="en-US" sz="1400" dirty="0" smtClean="0">
                          <a:solidFill>
                            <a:schemeClr val="tx1"/>
                          </a:solidFill>
                          <a:latin typeface="Arial" pitchFamily="34" charset="0"/>
                          <a:cs typeface="Arial" pitchFamily="34" charset="0"/>
                        </a:rPr>
                        <a:t>Percentage Compliance</a:t>
                      </a:r>
                      <a:endParaRPr lang="en-US" sz="1400" dirty="0">
                        <a:solidFill>
                          <a:schemeClr val="tx1"/>
                        </a:solidFill>
                        <a:latin typeface="Arial" pitchFamily="34" charset="0"/>
                        <a:cs typeface="Arial" pitchFamily="34" charset="0"/>
                      </a:endParaRPr>
                    </a:p>
                  </a:txBody>
                  <a:tcPr marL="91439" marR="91439" marT="45753" marB="4575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743994">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18 028</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128 832 192</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17 842</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charset="0"/>
                          <a:cs typeface="Arial" charset="0"/>
                        </a:rPr>
                        <a:t>127 620 445</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186</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1 211 747</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99%</a:t>
                      </a:r>
                    </a:p>
                  </a:txBody>
                  <a:tcPr marL="91439" marR="91439" marT="45770" marB="4577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TextBox 18"/>
          <p:cNvSpPr txBox="1">
            <a:spLocks noChangeArrowheads="1"/>
          </p:cNvSpPr>
          <p:nvPr/>
        </p:nvSpPr>
        <p:spPr bwMode="auto">
          <a:xfrm>
            <a:off x="2888796" y="2124060"/>
            <a:ext cx="3541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90000"/>
              </a:spcBef>
              <a:buClr>
                <a:schemeClr val="bg2"/>
              </a:buClr>
              <a:buFont typeface="Wingdings" pitchFamily="2" charset="2"/>
              <a:buChar char="n"/>
              <a:defRPr sz="1600">
                <a:solidFill>
                  <a:schemeClr val="tx1"/>
                </a:solidFill>
                <a:latin typeface="Arial" pitchFamily="34" charset="0"/>
              </a:defRPr>
            </a:lvl1pPr>
            <a:lvl2pPr marL="742950" indent="-285750" eaLnBrk="0" hangingPunct="0">
              <a:lnSpc>
                <a:spcPct val="90000"/>
              </a:lnSpc>
              <a:spcBef>
                <a:spcPct val="50000"/>
              </a:spcBef>
              <a:buClr>
                <a:schemeClr val="bg2"/>
              </a:buClr>
              <a:buFont typeface="Arial" pitchFamily="34" charset="0"/>
              <a:buChar char="•"/>
              <a:defRPr sz="1600">
                <a:solidFill>
                  <a:schemeClr val="tx1"/>
                </a:solidFill>
                <a:latin typeface="Arial" pitchFamily="34" charset="0"/>
              </a:defRPr>
            </a:lvl2pPr>
            <a:lvl3pPr marL="1143000" indent="-228600" eaLnBrk="0" hangingPunct="0">
              <a:lnSpc>
                <a:spcPct val="90000"/>
              </a:lnSpc>
              <a:spcBef>
                <a:spcPct val="30000"/>
              </a:spcBef>
              <a:buClr>
                <a:schemeClr val="bg2"/>
              </a:buClr>
              <a:buFont typeface="Arial" pitchFamily="34" charset="0"/>
              <a:buChar char="–"/>
              <a:defRPr sz="1600">
                <a:solidFill>
                  <a:schemeClr val="tx1"/>
                </a:solidFill>
                <a:latin typeface="Arial" pitchFamily="34" charset="0"/>
              </a:defRPr>
            </a:lvl3pPr>
            <a:lvl4pPr marL="1600200" indent="-228600" eaLnBrk="0" hangingPunct="0">
              <a:lnSpc>
                <a:spcPct val="90000"/>
              </a:lnSpc>
              <a:spcBef>
                <a:spcPct val="10000"/>
              </a:spcBef>
              <a:buClr>
                <a:schemeClr val="bg2"/>
              </a:buClr>
              <a:buFont typeface="Arial" pitchFamily="34" charset="0"/>
              <a:buChar char="-"/>
              <a:defRPr sz="1600">
                <a:solidFill>
                  <a:schemeClr val="tx1"/>
                </a:solidFill>
                <a:latin typeface="Arial" pitchFamily="34" charset="0"/>
              </a:defRPr>
            </a:lvl4pPr>
            <a:lvl5pPr marL="2057400" indent="-228600" eaLnBrk="0" hangingPunct="0">
              <a:lnSpc>
                <a:spcPct val="90000"/>
              </a:lnSpc>
              <a:buClr>
                <a:schemeClr val="bg2"/>
              </a:buClr>
              <a:buFont typeface="Arial" pitchFamily="34" charset="0"/>
              <a:buChar char="­"/>
              <a:defRPr sz="1600">
                <a:solidFill>
                  <a:schemeClr val="tx1"/>
                </a:solidFill>
                <a:latin typeface="Arial" pitchFamily="34" charset="0"/>
              </a:defRPr>
            </a:lvl5pPr>
            <a:lvl6pPr marL="25146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6pPr>
            <a:lvl7pPr marL="29718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7pPr>
            <a:lvl8pPr marL="34290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8pPr>
            <a:lvl9pPr marL="3886200" indent="-228600" eaLnBrk="0" fontAlgn="base" hangingPunct="0">
              <a:lnSpc>
                <a:spcPct val="90000"/>
              </a:lnSpc>
              <a:spcBef>
                <a:spcPct val="0"/>
              </a:spcBef>
              <a:spcAft>
                <a:spcPct val="0"/>
              </a:spcAft>
              <a:buClr>
                <a:schemeClr val="bg2"/>
              </a:buClr>
              <a:buFont typeface="Arial" pitchFamily="34" charset="0"/>
              <a:buChar char="­"/>
              <a:defRPr sz="1600">
                <a:solidFill>
                  <a:schemeClr val="tx1"/>
                </a:solidFill>
                <a:latin typeface="Arial" pitchFamily="34" charset="0"/>
              </a:defRPr>
            </a:lvl9pPr>
          </a:lstStyle>
          <a:p>
            <a:pPr eaLnBrk="1" fontAlgn="base" hangingPunct="1">
              <a:lnSpc>
                <a:spcPct val="100000"/>
              </a:lnSpc>
              <a:spcBef>
                <a:spcPct val="0"/>
              </a:spcBef>
              <a:spcAft>
                <a:spcPct val="0"/>
              </a:spcAft>
              <a:buClrTx/>
              <a:buFontTx/>
              <a:buNone/>
            </a:pPr>
            <a:r>
              <a:rPr lang="en-US" altLang="en-US" b="1" dirty="0" smtClean="0">
                <a:solidFill>
                  <a:srgbClr val="000000"/>
                </a:solidFill>
                <a:cs typeface="Arial" pitchFamily="34" charset="0"/>
              </a:rPr>
              <a:t>Valid invoices paid within 30 days</a:t>
            </a:r>
          </a:p>
        </p:txBody>
      </p:sp>
      <p:graphicFrame>
        <p:nvGraphicFramePr>
          <p:cNvPr id="5" name="Table 4"/>
          <p:cNvGraphicFramePr>
            <a:graphicFrameLocks noGrp="1"/>
          </p:cNvGraphicFramePr>
          <p:nvPr>
            <p:extLst>
              <p:ext uri="{D42A27DB-BD31-4B8C-83A1-F6EECF244321}">
                <p14:modId xmlns:p14="http://schemas.microsoft.com/office/powerpoint/2010/main" val="4081453490"/>
              </p:ext>
            </p:extLst>
          </p:nvPr>
        </p:nvGraphicFramePr>
        <p:xfrm>
          <a:off x="161924" y="2496353"/>
          <a:ext cx="8829676" cy="3382336"/>
        </p:xfrm>
        <a:graphic>
          <a:graphicData uri="http://schemas.openxmlformats.org/drawingml/2006/table">
            <a:tbl>
              <a:tblPr firstRow="1" bandRow="1"/>
              <a:tblGrid>
                <a:gridCol w="2506898"/>
                <a:gridCol w="1093445"/>
                <a:gridCol w="796085"/>
                <a:gridCol w="1378424"/>
                <a:gridCol w="841110"/>
                <a:gridCol w="919451"/>
                <a:gridCol w="1294263"/>
              </a:tblGrid>
              <a:tr h="274472">
                <a:tc>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r>
                        <a:rPr lang="en-US" sz="1200" b="1" dirty="0" smtClean="0">
                          <a:solidFill>
                            <a:schemeClr val="tx1"/>
                          </a:solidFill>
                          <a:latin typeface="Arial" pitchFamily="34" charset="0"/>
                          <a:cs typeface="Arial" pitchFamily="34" charset="0"/>
                        </a:rPr>
                        <a:t>2016/2017</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gridSpan="3">
                  <a:txBody>
                    <a:bodyPr/>
                    <a:lstStyle/>
                    <a:p>
                      <a:pPr algn="ctr"/>
                      <a:r>
                        <a:rPr lang="en-US" sz="1200" b="1" dirty="0" smtClean="0">
                          <a:solidFill>
                            <a:schemeClr val="tx1"/>
                          </a:solidFill>
                          <a:latin typeface="Arial" pitchFamily="34" charset="0"/>
                          <a:cs typeface="Arial" pitchFamily="34" charset="0"/>
                        </a:rPr>
                        <a:t>Quarter 1</a:t>
                      </a:r>
                    </a:p>
                    <a:p>
                      <a:pPr algn="ctr"/>
                      <a:r>
                        <a:rPr lang="en-US" sz="1200" b="1" dirty="0" smtClean="0">
                          <a:solidFill>
                            <a:schemeClr val="tx1"/>
                          </a:solidFill>
                          <a:latin typeface="Arial" pitchFamily="34" charset="0"/>
                          <a:cs typeface="Arial" pitchFamily="34" charset="0"/>
                        </a:rPr>
                        <a:t>2017/18</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620672">
                <a:tc>
                  <a:txBody>
                    <a:bodyPr/>
                    <a:lstStyle>
                      <a:lvl1pPr marL="0" algn="l" defTabSz="914400" rtl="0" eaLnBrk="1" latinLnBrk="0" hangingPunct="1">
                        <a:defRPr sz="1800" b="1" kern="1200">
                          <a:solidFill>
                            <a:schemeClr val="lt1"/>
                          </a:solidFill>
                        </a:defRPr>
                      </a:lvl1pPr>
                      <a:lvl2pPr marL="457200" algn="l" defTabSz="914400" rtl="0" eaLnBrk="1" latinLnBrk="0" hangingPunct="1">
                        <a:defRPr sz="1800" b="1" kern="1200">
                          <a:solidFill>
                            <a:schemeClr val="lt1"/>
                          </a:solidFill>
                        </a:defRPr>
                      </a:lvl2pPr>
                      <a:lvl3pPr marL="914400" algn="l" defTabSz="914400" rtl="0" eaLnBrk="1" latinLnBrk="0" hangingPunct="1">
                        <a:defRPr sz="1800" b="1" kern="1200">
                          <a:solidFill>
                            <a:schemeClr val="lt1"/>
                          </a:solidFill>
                        </a:defRPr>
                      </a:lvl3pPr>
                      <a:lvl4pPr marL="1371600" algn="l" defTabSz="914400" rtl="0" eaLnBrk="1" latinLnBrk="0" hangingPunct="1">
                        <a:defRPr sz="1800" b="1" kern="1200">
                          <a:solidFill>
                            <a:schemeClr val="lt1"/>
                          </a:solidFill>
                        </a:defRPr>
                      </a:lvl4pPr>
                      <a:lvl5pPr marL="1828800" algn="l" defTabSz="914400" rtl="0" eaLnBrk="1" latinLnBrk="0" hangingPunct="1">
                        <a:defRPr sz="1800" b="1" kern="1200">
                          <a:solidFill>
                            <a:schemeClr val="lt1"/>
                          </a:solidFill>
                        </a:defRPr>
                      </a:lvl5pPr>
                      <a:lvl6pPr marL="2286000" algn="l" defTabSz="914400" rtl="0" eaLnBrk="1" latinLnBrk="0" hangingPunct="1">
                        <a:defRPr sz="1800" b="1" kern="1200">
                          <a:solidFill>
                            <a:schemeClr val="lt1"/>
                          </a:solidFill>
                        </a:defRPr>
                      </a:lvl6pPr>
                      <a:lvl7pPr marL="2743200" algn="l" defTabSz="914400" rtl="0" eaLnBrk="1" latinLnBrk="0" hangingPunct="1">
                        <a:defRPr sz="1800" b="1" kern="1200">
                          <a:solidFill>
                            <a:schemeClr val="lt1"/>
                          </a:solidFill>
                        </a:defRPr>
                      </a:lvl7pPr>
                      <a:lvl8pPr marL="3200400" algn="l" defTabSz="914400" rtl="0" eaLnBrk="1" latinLnBrk="0" hangingPunct="1">
                        <a:defRPr sz="1800" b="1" kern="1200">
                          <a:solidFill>
                            <a:schemeClr val="lt1"/>
                          </a:solidFill>
                        </a:defRPr>
                      </a:lvl8pPr>
                      <a:lvl9pPr marL="3657600" algn="l" defTabSz="914400" rtl="0" eaLnBrk="1" latinLnBrk="0" hangingPunct="1">
                        <a:defRPr sz="1800" b="1" kern="1200">
                          <a:solidFill>
                            <a:schemeClr val="lt1"/>
                          </a:solidFill>
                        </a:defRPr>
                      </a:lvl9pPr>
                    </a:lstStyle>
                    <a:p>
                      <a:r>
                        <a:rPr lang="en-US" sz="1200" b="1" dirty="0" smtClean="0">
                          <a:solidFill>
                            <a:schemeClr val="tx1"/>
                          </a:solidFill>
                          <a:latin typeface="Arial" pitchFamily="34" charset="0"/>
                          <a:cs typeface="Arial" pitchFamily="34" charset="0"/>
                        </a:rPr>
                        <a:t>Type</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r>
                        <a:rPr lang="en-US" sz="1200" b="1" dirty="0" smtClean="0">
                          <a:solidFill>
                            <a:schemeClr val="tx1"/>
                          </a:solidFill>
                          <a:latin typeface="Arial" pitchFamily="34" charset="0"/>
                          <a:cs typeface="Arial" pitchFamily="34" charset="0"/>
                        </a:rPr>
                        <a:t>Target  2016/17</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1" dirty="0" smtClean="0">
                          <a:solidFill>
                            <a:schemeClr val="tx1"/>
                          </a:solidFill>
                          <a:latin typeface="Arial" pitchFamily="34" charset="0"/>
                          <a:cs typeface="Arial" pitchFamily="34" charset="0"/>
                        </a:rPr>
                        <a:t>Number</a:t>
                      </a:r>
                      <a:r>
                        <a:rPr lang="en-US" sz="1200" b="1" baseline="0" dirty="0" smtClean="0">
                          <a:solidFill>
                            <a:schemeClr val="tx1"/>
                          </a:solidFill>
                          <a:latin typeface="Arial" pitchFamily="34" charset="0"/>
                          <a:cs typeface="Arial" pitchFamily="34" charset="0"/>
                        </a:rPr>
                        <a:t> of </a:t>
                      </a:r>
                      <a:r>
                        <a:rPr lang="en-US" sz="1200" b="1" dirty="0" smtClean="0">
                          <a:solidFill>
                            <a:schemeClr val="tx1"/>
                          </a:solidFill>
                          <a:latin typeface="Arial" pitchFamily="34" charset="0"/>
                          <a:cs typeface="Arial" pitchFamily="34" charset="0"/>
                        </a:rPr>
                        <a:t>Invoices</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1" dirty="0" smtClean="0">
                          <a:solidFill>
                            <a:schemeClr val="tx1"/>
                          </a:solidFill>
                          <a:latin typeface="Arial" pitchFamily="34" charset="0"/>
                          <a:cs typeface="Arial" pitchFamily="34" charset="0"/>
                        </a:rPr>
                        <a:t>Value</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r>
                        <a:rPr lang="en-US" sz="1200" b="1" dirty="0" smtClean="0">
                          <a:solidFill>
                            <a:schemeClr val="tx1"/>
                          </a:solidFill>
                          <a:latin typeface="Arial" pitchFamily="34" charset="0"/>
                          <a:cs typeface="Arial" pitchFamily="34" charset="0"/>
                        </a:rPr>
                        <a:t>Target  2017/18</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1" dirty="0" smtClean="0">
                          <a:solidFill>
                            <a:schemeClr val="tx1"/>
                          </a:solidFill>
                          <a:latin typeface="Arial" pitchFamily="34" charset="0"/>
                          <a:cs typeface="Arial" pitchFamily="34" charset="0"/>
                        </a:rPr>
                        <a:t>Number</a:t>
                      </a:r>
                      <a:r>
                        <a:rPr lang="en-US" sz="1200" b="1" baseline="0" dirty="0" smtClean="0">
                          <a:solidFill>
                            <a:schemeClr val="tx1"/>
                          </a:solidFill>
                          <a:latin typeface="Arial" pitchFamily="34" charset="0"/>
                          <a:cs typeface="Arial" pitchFamily="34" charset="0"/>
                        </a:rPr>
                        <a:t> of </a:t>
                      </a:r>
                      <a:r>
                        <a:rPr lang="en-US" sz="1200" b="1" dirty="0" smtClean="0">
                          <a:solidFill>
                            <a:schemeClr val="tx1"/>
                          </a:solidFill>
                          <a:latin typeface="Arial" pitchFamily="34" charset="0"/>
                          <a:cs typeface="Arial" pitchFamily="34" charset="0"/>
                        </a:rPr>
                        <a:t>Invoices</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200" b="1" dirty="0" smtClean="0">
                          <a:solidFill>
                            <a:schemeClr val="tx1"/>
                          </a:solidFill>
                          <a:latin typeface="Arial" pitchFamily="34" charset="0"/>
                          <a:cs typeface="Arial" pitchFamily="34" charset="0"/>
                        </a:rPr>
                        <a:t>Value</a:t>
                      </a:r>
                      <a:endParaRPr lang="en-US" sz="1200" b="1" dirty="0">
                        <a:solidFill>
                          <a:schemeClr val="tx1"/>
                        </a:solidFill>
                        <a:latin typeface="Arial" pitchFamily="34" charset="0"/>
                        <a:cs typeface="Arial" pitchFamily="34" charset="0"/>
                      </a:endParaRPr>
                    </a:p>
                  </a:txBody>
                  <a:tcPr marL="91439" marR="91439" marT="45676" marB="45676"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95413">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Invoices received</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3043</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13,859,318.29</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663</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2,568,038.59</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20560">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Invoices paid within 30 days</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2916</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13,493,292.50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603</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Arial" pitchFamily="34" charset="0"/>
                          <a:cs typeface="Arial" pitchFamily="34" charset="0"/>
                        </a:rPr>
                        <a:t>2,465,933.21</a:t>
                      </a:r>
                    </a:p>
                    <a:p>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02332">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pPr algn="ctr"/>
                      <a:endParaRPr lang="en-US" sz="1400" b="1" dirty="0" smtClean="0">
                        <a:solidFill>
                          <a:schemeClr val="tx1"/>
                        </a:solidFill>
                        <a:latin typeface="Arial" pitchFamily="34" charset="0"/>
                        <a:cs typeface="Arial" pitchFamily="34" charset="0"/>
                      </a:endParaRPr>
                    </a:p>
                    <a:p>
                      <a:pPr algn="ctr"/>
                      <a:r>
                        <a:rPr lang="en-US" sz="1400" b="1" dirty="0" smtClean="0">
                          <a:solidFill>
                            <a:schemeClr val="tx1"/>
                          </a:solidFill>
                          <a:latin typeface="Arial" pitchFamily="34" charset="0"/>
                          <a:cs typeface="Arial" pitchFamily="34" charset="0"/>
                        </a:rPr>
                        <a:t>Total</a:t>
                      </a:r>
                      <a:endParaRPr lang="en-US" sz="1400" b="1" dirty="0">
                        <a:solidFill>
                          <a:schemeClr val="tx1"/>
                        </a:solidFill>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1400" b="1" dirty="0" smtClean="0">
                          <a:solidFill>
                            <a:schemeClr val="tx1"/>
                          </a:solidFill>
                          <a:latin typeface="Arial" pitchFamily="34" charset="0"/>
                          <a:cs typeface="Arial" pitchFamily="34" charset="0"/>
                        </a:rPr>
                        <a:t>96%</a:t>
                      </a:r>
                      <a:endParaRPr lang="en-US" sz="1400" b="1" dirty="0">
                        <a:solidFill>
                          <a:schemeClr val="tx1"/>
                        </a:solidFill>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3043</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dirty="0" smtClean="0">
                          <a:latin typeface="Arial" pitchFamily="34" charset="0"/>
                          <a:cs typeface="Arial" pitchFamily="34" charset="0"/>
                        </a:rPr>
                        <a:t>13,859,318.29</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100%</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663</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sz="1400" dirty="0" smtClean="0">
                          <a:latin typeface="Arial" pitchFamily="34" charset="0"/>
                          <a:cs typeface="Arial" pitchFamily="34" charset="0"/>
                        </a:rPr>
                        <a:t>2,568,038.59</a:t>
                      </a:r>
                      <a:endParaRPr lang="en-US" sz="1400" dirty="0">
                        <a:latin typeface="Arial" pitchFamily="34" charset="0"/>
                        <a:cs typeface="Arial" pitchFamily="34" charset="0"/>
                      </a:endParaRPr>
                    </a:p>
                  </a:txBody>
                  <a:tcPr marL="91439" marR="91439" marT="45624" marB="45624"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857718">
                <a:tc gridSpan="7">
                  <a:txBody>
                    <a:bodyPr/>
                    <a:lstStyle>
                      <a:lvl1pPr marL="0" algn="l" defTabSz="914400" rtl="0" eaLnBrk="1" latinLnBrk="0" hangingPunct="1">
                        <a:defRPr sz="1800" kern="1200">
                          <a:solidFill>
                            <a:schemeClr val="dk1"/>
                          </a:solidFill>
                        </a:defRPr>
                      </a:lvl1pPr>
                      <a:lvl2pPr marL="457200" algn="l" defTabSz="914400" rtl="0" eaLnBrk="1" latinLnBrk="0" hangingPunct="1">
                        <a:defRPr sz="1800" kern="1200">
                          <a:solidFill>
                            <a:schemeClr val="dk1"/>
                          </a:solidFill>
                        </a:defRPr>
                      </a:lvl2pPr>
                      <a:lvl3pPr marL="914400" algn="l" defTabSz="914400" rtl="0" eaLnBrk="1" latinLnBrk="0" hangingPunct="1">
                        <a:defRPr sz="1800" kern="1200">
                          <a:solidFill>
                            <a:schemeClr val="dk1"/>
                          </a:solidFill>
                        </a:defRPr>
                      </a:lvl3pPr>
                      <a:lvl4pPr marL="1371600" algn="l" defTabSz="914400" rtl="0" eaLnBrk="1" latinLnBrk="0" hangingPunct="1">
                        <a:defRPr sz="1800" kern="1200">
                          <a:solidFill>
                            <a:schemeClr val="dk1"/>
                          </a:solidFill>
                        </a:defRPr>
                      </a:lvl4pPr>
                      <a:lvl5pPr marL="1828800" algn="l" defTabSz="914400" rtl="0" eaLnBrk="1" latinLnBrk="0" hangingPunct="1">
                        <a:defRPr sz="1800" kern="1200">
                          <a:solidFill>
                            <a:schemeClr val="dk1"/>
                          </a:solidFill>
                        </a:defRPr>
                      </a:lvl5pPr>
                      <a:lvl6pPr marL="2286000" algn="l" defTabSz="914400" rtl="0" eaLnBrk="1" latinLnBrk="0" hangingPunct="1">
                        <a:defRPr sz="1800" kern="1200">
                          <a:solidFill>
                            <a:schemeClr val="dk1"/>
                          </a:solidFill>
                        </a:defRPr>
                      </a:lvl6pPr>
                      <a:lvl7pPr marL="2743200" algn="l" defTabSz="914400" rtl="0" eaLnBrk="1" latinLnBrk="0" hangingPunct="1">
                        <a:defRPr sz="1800" kern="1200">
                          <a:solidFill>
                            <a:schemeClr val="dk1"/>
                          </a:solidFill>
                        </a:defRPr>
                      </a:lvl7pPr>
                      <a:lvl8pPr marL="3200400" algn="l" defTabSz="914400" rtl="0" eaLnBrk="1" latinLnBrk="0" hangingPunct="1">
                        <a:defRPr sz="1800" kern="1200">
                          <a:solidFill>
                            <a:schemeClr val="dk1"/>
                          </a:solidFill>
                        </a:defRPr>
                      </a:lvl8pPr>
                      <a:lvl9pPr marL="3657600" algn="l" defTabSz="914400" rtl="0" eaLnBrk="1" latinLnBrk="0" hangingPunct="1">
                        <a:defRPr sz="1800" kern="1200">
                          <a:solidFill>
                            <a:schemeClr val="dk1"/>
                          </a:solidFill>
                        </a:defRPr>
                      </a:lvl9pPr>
                    </a:lstStyle>
                    <a:p>
                      <a:r>
                        <a:rPr lang="en-US" sz="1400" b="1" i="0" u="sng" dirty="0" smtClean="0">
                          <a:latin typeface="Arial" pitchFamily="34" charset="0"/>
                          <a:cs typeface="Arial" pitchFamily="34" charset="0"/>
                        </a:rPr>
                        <a:t>REASON</a:t>
                      </a:r>
                      <a:r>
                        <a:rPr lang="en-US" sz="1400" b="1" i="0" u="sng" baseline="0" dirty="0" smtClean="0">
                          <a:latin typeface="Arial" pitchFamily="34" charset="0"/>
                          <a:cs typeface="Arial" pitchFamily="34" charset="0"/>
                        </a:rPr>
                        <a:t> FOR NON- ACHIEVEMENT</a:t>
                      </a:r>
                      <a:r>
                        <a:rPr lang="en-US" sz="1400" b="1" baseline="0" dirty="0" smtClean="0">
                          <a:latin typeface="Arial" pitchFamily="34" charset="0"/>
                          <a:cs typeface="Arial" pitchFamily="34" charset="0"/>
                        </a:rPr>
                        <a:t>:</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latin typeface="Arial" pitchFamily="34" charset="0"/>
                          <a:cs typeface="Arial" pitchFamily="34" charset="0"/>
                        </a:rPr>
                        <a:t>Reasons for non achievement in 2016/2017 is largely due systems problems; forced closure of system in March 2016 and problems with supplier registration of banking details on system.</a:t>
                      </a:r>
                    </a:p>
                    <a:p>
                      <a:pPr marL="285750" marR="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400" b="1" baseline="0" dirty="0" smtClean="0">
                          <a:latin typeface="Arial" pitchFamily="34" charset="0"/>
                          <a:cs typeface="Arial" pitchFamily="34" charset="0"/>
                        </a:rPr>
                        <a:t>Audi </a:t>
                      </a:r>
                      <a:r>
                        <a:rPr lang="en-US" sz="1400" b="1" baseline="0" dirty="0" smtClean="0">
                          <a:latin typeface="Arial" pitchFamily="34" charset="0"/>
                          <a:cs typeface="Arial" pitchFamily="34" charset="0"/>
                        </a:rPr>
                        <a:t>alter am partum </a:t>
                      </a:r>
                      <a:r>
                        <a:rPr lang="en-US" sz="1400" b="1" baseline="0" dirty="0" smtClean="0">
                          <a:latin typeface="Arial" pitchFamily="34" charset="0"/>
                          <a:cs typeface="Arial" pitchFamily="34" charset="0"/>
                        </a:rPr>
                        <a:t>letters have been issued to officials responsible for non verified assets.</a:t>
                      </a:r>
                    </a:p>
                  </a:txBody>
                  <a:tcPr marL="91439" marR="91439" marT="45624" marB="45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ZA"/>
                    </a:p>
                  </a:txBody>
                  <a:tcPr/>
                </a:tc>
                <a:tc hMerge="1">
                  <a:txBody>
                    <a:bodyPr/>
                    <a:lstStyle/>
                    <a:p>
                      <a:endParaRPr lang="en-US" sz="1200" b="1" dirty="0">
                        <a:latin typeface="Arial" pitchFamily="34" charset="0"/>
                        <a:cs typeface="Arial" pitchFamily="34" charset="0"/>
                      </a:endParaRPr>
                    </a:p>
                  </a:txBody>
                  <a:tcPr marL="91439" marR="91439" marT="45609" marB="45609">
                    <a:solidFill>
                      <a:schemeClr val="accent2">
                        <a:lumMod val="20000"/>
                        <a:lumOff val="80000"/>
                      </a:schemeClr>
                    </a:solidFill>
                  </a:tcPr>
                </a:tc>
                <a:tc hMerge="1">
                  <a:txBody>
                    <a:bodyPr/>
                    <a:lstStyle/>
                    <a:p>
                      <a:endParaRPr lang="en-US" sz="1200" b="1" dirty="0">
                        <a:latin typeface="Arial" pitchFamily="34" charset="0"/>
                        <a:cs typeface="Arial" pitchFamily="34" charset="0"/>
                      </a:endParaRPr>
                    </a:p>
                  </a:txBody>
                  <a:tcPr marL="91439" marR="91439" marT="45609" marB="45609">
                    <a:lnL w="12700" cap="flat" cmpd="sng" algn="ctr">
                      <a:solidFill>
                        <a:schemeClr val="bg1"/>
                      </a:solidFill>
                      <a:prstDash val="solid"/>
                      <a:round/>
                      <a:headEnd type="none" w="med" len="med"/>
                      <a:tailEnd type="none" w="med" len="med"/>
                    </a:lnL>
                    <a:solidFill>
                      <a:schemeClr val="accent2">
                        <a:lumMod val="20000"/>
                        <a:lumOff val="80000"/>
                      </a:schemeClr>
                    </a:solidFill>
                  </a:tcPr>
                </a:tc>
                <a:tc hMerge="1">
                  <a:txBody>
                    <a:bodyPr/>
                    <a:lstStyle/>
                    <a:p>
                      <a:pPr marL="171450" indent="-171450">
                        <a:lnSpc>
                          <a:spcPct val="90000"/>
                        </a:lnSpc>
                        <a:buClrTx/>
                        <a:buFont typeface="Arial" pitchFamily="34" charset="0"/>
                        <a:buChar char="•"/>
                        <a:defRPr/>
                      </a:pPr>
                      <a:endParaRPr lang="en-US" altLang="en-US" sz="1200" dirty="0" smtClean="0">
                        <a:latin typeface="Arial" pitchFamily="34" charset="0"/>
                        <a:cs typeface="Arial" pitchFamily="34" charset="0"/>
                      </a:endParaRPr>
                    </a:p>
                  </a:txBody>
                  <a:tcPr marL="91439" marR="91439" marT="45624" marB="45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171450" indent="-171450">
                        <a:lnSpc>
                          <a:spcPct val="90000"/>
                        </a:lnSpc>
                        <a:buClrTx/>
                        <a:buFont typeface="Arial" pitchFamily="34" charset="0"/>
                        <a:buChar char="•"/>
                        <a:defRPr/>
                      </a:pPr>
                      <a:endParaRPr lang="en-US" altLang="en-US" sz="1200" dirty="0" smtClean="0">
                        <a:latin typeface="Arial" pitchFamily="34" charset="0"/>
                        <a:cs typeface="Arial" pitchFamily="34" charset="0"/>
                      </a:endParaRPr>
                    </a:p>
                  </a:txBody>
                  <a:tcPr marL="91439" marR="91439" marT="45624" marB="45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171450" indent="-171450">
                        <a:lnSpc>
                          <a:spcPct val="90000"/>
                        </a:lnSpc>
                        <a:buClrTx/>
                        <a:buFont typeface="Arial" pitchFamily="34" charset="0"/>
                        <a:buChar char="•"/>
                        <a:defRPr/>
                      </a:pPr>
                      <a:endParaRPr lang="en-US" altLang="en-US" sz="1200" dirty="0" smtClean="0">
                        <a:latin typeface="Arial" pitchFamily="34" charset="0"/>
                        <a:cs typeface="Arial" pitchFamily="34" charset="0"/>
                      </a:endParaRPr>
                    </a:p>
                  </a:txBody>
                  <a:tcPr marL="91439" marR="91439" marT="45624" marB="456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6" name="TextBox 5"/>
          <p:cNvSpPr txBox="1"/>
          <p:nvPr/>
        </p:nvSpPr>
        <p:spPr>
          <a:xfrm>
            <a:off x="4019550" y="6124575"/>
            <a:ext cx="523875" cy="369332"/>
          </a:xfrm>
          <a:prstGeom prst="rect">
            <a:avLst/>
          </a:prstGeom>
          <a:noFill/>
        </p:spPr>
        <p:txBody>
          <a:bodyPr wrap="square" rtlCol="0">
            <a:spAutoFit/>
          </a:bodyPr>
          <a:lstStyle/>
          <a:p>
            <a:r>
              <a:rPr lang="en-US" dirty="0" smtClean="0"/>
              <a:t>58</a:t>
            </a:r>
            <a:endParaRPr lang="en-US" dirty="0"/>
          </a:p>
        </p:txBody>
      </p:sp>
    </p:spTree>
    <p:extLst>
      <p:ext uri="{BB962C8B-B14F-4D97-AF65-F5344CB8AC3E}">
        <p14:creationId xmlns:p14="http://schemas.microsoft.com/office/powerpoint/2010/main" val="3563005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46062" y="139700"/>
            <a:ext cx="86833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Arial" pitchFamily="34" charset="0"/>
                <a:cs typeface="Arial" pitchFamily="34" charset="0"/>
              </a:defRPr>
            </a:lvl1pPr>
            <a:lvl2pPr marL="742950" indent="-285750" eaLnBrk="0" hangingPunct="0">
              <a:defRPr sz="1600" b="1">
                <a:solidFill>
                  <a:schemeClr val="tx1"/>
                </a:solidFill>
                <a:latin typeface="Arial" pitchFamily="34" charset="0"/>
                <a:cs typeface="Arial" pitchFamily="34" charset="0"/>
              </a:defRPr>
            </a:lvl2pPr>
            <a:lvl3pPr marL="1143000" indent="-228600" eaLnBrk="0" hangingPunct="0">
              <a:defRPr sz="1600" b="1">
                <a:solidFill>
                  <a:schemeClr val="tx1"/>
                </a:solidFill>
                <a:latin typeface="Arial" pitchFamily="34" charset="0"/>
                <a:cs typeface="Arial" pitchFamily="34" charset="0"/>
              </a:defRPr>
            </a:lvl3pPr>
            <a:lvl4pPr marL="1600200" indent="-228600" eaLnBrk="0" hangingPunct="0">
              <a:defRPr sz="1600" b="1">
                <a:solidFill>
                  <a:schemeClr val="tx1"/>
                </a:solidFill>
                <a:latin typeface="Arial" pitchFamily="34" charset="0"/>
                <a:cs typeface="Arial" pitchFamily="34" charset="0"/>
              </a:defRPr>
            </a:lvl4pPr>
            <a:lvl5pPr marL="2057400" indent="-228600" eaLnBrk="0" hangingPunct="0">
              <a:defRPr sz="16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b="1">
                <a:solidFill>
                  <a:schemeClr val="tx1"/>
                </a:solidFill>
                <a:latin typeface="Arial" pitchFamily="34" charset="0"/>
                <a:cs typeface="Arial" pitchFamily="34" charset="0"/>
              </a:defRPr>
            </a:lvl9pPr>
          </a:lstStyle>
          <a:p>
            <a:pPr algn="ctr">
              <a:lnSpc>
                <a:spcPct val="90000"/>
              </a:lnSpc>
            </a:pPr>
            <a:r>
              <a:rPr lang="en-US" altLang="en-US" sz="2000" dirty="0" smtClean="0"/>
              <a:t>REVENUE COLLECTED AT FRONT OFFICES </a:t>
            </a:r>
            <a:endParaRPr lang="en-ZA" altLang="en-US" sz="2000" dirty="0"/>
          </a:p>
        </p:txBody>
      </p:sp>
      <p:graphicFrame>
        <p:nvGraphicFramePr>
          <p:cNvPr id="8" name="Table 7"/>
          <p:cNvGraphicFramePr>
            <a:graphicFrameLocks noGrp="1"/>
          </p:cNvGraphicFramePr>
          <p:nvPr>
            <p:extLst>
              <p:ext uri="{D42A27DB-BD31-4B8C-83A1-F6EECF244321}">
                <p14:modId xmlns:p14="http://schemas.microsoft.com/office/powerpoint/2010/main" val="2780906309"/>
              </p:ext>
            </p:extLst>
          </p:nvPr>
        </p:nvGraphicFramePr>
        <p:xfrm>
          <a:off x="297712" y="663575"/>
          <a:ext cx="8548576" cy="1492249"/>
        </p:xfrm>
        <a:graphic>
          <a:graphicData uri="http://schemas.openxmlformats.org/drawingml/2006/table">
            <a:tbl>
              <a:tblPr firstRow="1" bandRow="1"/>
              <a:tblGrid>
                <a:gridCol w="2241120"/>
                <a:gridCol w="3495262"/>
                <a:gridCol w="2812194"/>
              </a:tblGrid>
              <a:tr h="370538">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r>
                        <a:rPr lang="en-ZA" sz="1400" b="1" dirty="0" smtClean="0">
                          <a:solidFill>
                            <a:schemeClr val="tx1"/>
                          </a:solidFill>
                          <a:latin typeface="Arial" pitchFamily="34" charset="0"/>
                          <a:cs typeface="Arial" pitchFamily="34" charset="0"/>
                        </a:rPr>
                        <a:t>Office</a:t>
                      </a:r>
                      <a:endParaRPr lang="en-ZA" sz="1400" b="1" dirty="0">
                        <a:solidFill>
                          <a:schemeClr val="tx1"/>
                        </a:solidFill>
                        <a:latin typeface="Arial" pitchFamily="34" charset="0"/>
                        <a:cs typeface="Arial" pitchFamily="34" charset="0"/>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US" sz="1400" b="1" dirty="0" smtClean="0">
                          <a:latin typeface="Arial" pitchFamily="34" charset="0"/>
                          <a:cs typeface="Arial" pitchFamily="34" charset="0"/>
                        </a:rPr>
                        <a:t>2016/2017</a:t>
                      </a:r>
                      <a:endParaRPr lang="en-ZA" sz="1400" b="1" dirty="0">
                        <a:latin typeface="Arial" pitchFamily="34" charset="0"/>
                        <a:cs typeface="Arial" pitchFamily="34" charset="0"/>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400" b="1" dirty="0" smtClean="0">
                          <a:latin typeface="Arial" pitchFamily="34" charset="0"/>
                          <a:cs typeface="Arial" pitchFamily="34" charset="0"/>
                        </a:rPr>
                        <a:t>Quarter 1 2017/18</a:t>
                      </a:r>
                      <a:endParaRPr lang="en-ZA" sz="1400" b="1" dirty="0">
                        <a:latin typeface="Arial" pitchFamily="34" charset="0"/>
                        <a:cs typeface="Arial" pitchFamily="34" charset="0"/>
                      </a:endParaRPr>
                    </a:p>
                  </a:txBody>
                  <a:tcPr marT="45683" marB="456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7053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1200" dirty="0" smtClean="0">
                          <a:latin typeface="Arial" pitchFamily="34" charset="0"/>
                          <a:cs typeface="Arial" pitchFamily="34" charset="0"/>
                        </a:rPr>
                        <a:t>Cash</a:t>
                      </a:r>
                      <a:endParaRPr lang="en-ZA" sz="1200"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dirty="0" smtClean="0">
                          <a:latin typeface="Arial" pitchFamily="34" charset="0"/>
                          <a:cs typeface="Arial" pitchFamily="34" charset="0"/>
                        </a:rPr>
                        <a:t>104,961,271.00</a:t>
                      </a:r>
                      <a:endParaRPr lang="en-ZA" sz="1200"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dirty="0" smtClean="0">
                          <a:latin typeface="Arial" pitchFamily="34" charset="0"/>
                          <a:cs typeface="Arial" pitchFamily="34" charset="0"/>
                        </a:rPr>
                        <a:t>21,818,622.00</a:t>
                      </a:r>
                      <a:endParaRPr lang="en-ZA" sz="1200"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5608">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US" sz="1200" dirty="0" smtClean="0">
                          <a:latin typeface="Arial" pitchFamily="34" charset="0"/>
                          <a:cs typeface="Arial" pitchFamily="34" charset="0"/>
                        </a:rPr>
                        <a:t>Point</a:t>
                      </a:r>
                      <a:r>
                        <a:rPr lang="en-US" sz="1200" baseline="0" dirty="0" smtClean="0">
                          <a:latin typeface="Arial" pitchFamily="34" charset="0"/>
                          <a:cs typeface="Arial" pitchFamily="34" charset="0"/>
                        </a:rPr>
                        <a:t> of Sale</a:t>
                      </a:r>
                      <a:endParaRPr lang="en-ZA" sz="1200"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dirty="0" smtClean="0">
                          <a:latin typeface="Arial" pitchFamily="34" charset="0"/>
                          <a:cs typeface="Arial" pitchFamily="34" charset="0"/>
                        </a:rPr>
                        <a:t>6,263,261.00</a:t>
                      </a: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dirty="0" smtClean="0">
                          <a:latin typeface="Arial" pitchFamily="34" charset="0"/>
                          <a:cs typeface="Arial" pitchFamily="34" charset="0"/>
                        </a:rPr>
                        <a:t>1,843,567.00</a:t>
                      </a: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5565">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r>
                        <a:rPr lang="en-ZA" sz="1200" b="1" dirty="0" smtClean="0">
                          <a:latin typeface="Arial" pitchFamily="34" charset="0"/>
                          <a:cs typeface="Arial" pitchFamily="34" charset="0"/>
                        </a:rPr>
                        <a:t>Total </a:t>
                      </a:r>
                      <a:endParaRPr lang="en-ZA" sz="1200" b="1"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b="1" dirty="0" smtClean="0">
                          <a:latin typeface="Arial" pitchFamily="34" charset="0"/>
                          <a:cs typeface="Arial" pitchFamily="34" charset="0"/>
                        </a:rPr>
                        <a:t>111,224,532.00</a:t>
                      </a:r>
                      <a:endParaRPr lang="en-ZA" sz="1200" b="1"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algn="ctr"/>
                      <a:r>
                        <a:rPr lang="en-ZA" sz="1200" b="1" dirty="0" smtClean="0">
                          <a:latin typeface="Arial" pitchFamily="34" charset="0"/>
                          <a:cs typeface="Arial" pitchFamily="34" charset="0"/>
                        </a:rPr>
                        <a:t>23,662,189.00</a:t>
                      </a:r>
                      <a:endParaRPr lang="en-ZA" sz="1200" b="1" dirty="0">
                        <a:latin typeface="Arial" pitchFamily="34" charset="0"/>
                        <a:cs typeface="Arial" pitchFamily="34" charset="0"/>
                      </a:endParaRPr>
                    </a:p>
                  </a:txBody>
                  <a:tcPr marT="45683" marB="4568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08080">
                        <a:tint val="40000"/>
                      </a:srgbClr>
                    </a:solidFill>
                  </a:tcPr>
                </a:tc>
              </a:tr>
            </a:tbl>
          </a:graphicData>
        </a:graphic>
      </p:graphicFrame>
      <p:sp>
        <p:nvSpPr>
          <p:cNvPr id="4" name="Rectangle 3"/>
          <p:cNvSpPr/>
          <p:nvPr/>
        </p:nvSpPr>
        <p:spPr>
          <a:xfrm>
            <a:off x="297712" y="2155824"/>
            <a:ext cx="8548575" cy="2062103"/>
          </a:xfrm>
          <a:prstGeom prst="rect">
            <a:avLst/>
          </a:prstGeom>
          <a:solidFill>
            <a:schemeClr val="bg1"/>
          </a:solidFill>
          <a:ln>
            <a:solidFill>
              <a:schemeClr val="tx1"/>
            </a:solidFill>
          </a:ln>
        </p:spPr>
        <p:txBody>
          <a:bodyPr wrap="square">
            <a:spAutoFit/>
          </a:bodyPr>
          <a:lstStyle/>
          <a:p>
            <a:r>
              <a:rPr lang="en-US" sz="1400" b="1" dirty="0" smtClean="0">
                <a:latin typeface="Arial" pitchFamily="34" charset="0"/>
                <a:cs typeface="Arial" pitchFamily="34" charset="0"/>
              </a:rPr>
              <a:t>Major reasons </a:t>
            </a:r>
            <a:r>
              <a:rPr lang="en-US" sz="1400" b="1" dirty="0">
                <a:latin typeface="Arial" pitchFamily="34" charset="0"/>
                <a:cs typeface="Arial" pitchFamily="34" charset="0"/>
              </a:rPr>
              <a:t>for </a:t>
            </a:r>
            <a:r>
              <a:rPr lang="en-US" sz="1400" b="1" dirty="0" smtClean="0">
                <a:latin typeface="Arial" pitchFamily="34" charset="0"/>
                <a:cs typeface="Arial" pitchFamily="34" charset="0"/>
              </a:rPr>
              <a:t>Under Utilization of  Point Of Sales (POS):</a:t>
            </a:r>
          </a:p>
          <a:p>
            <a:endParaRPr lang="en-US" sz="1400" dirty="0">
              <a:latin typeface="Arial" pitchFamily="34" charset="0"/>
              <a:cs typeface="Arial" pitchFamily="34" charset="0"/>
            </a:endParaRPr>
          </a:p>
          <a:p>
            <a:pPr marL="285750" indent="-285750">
              <a:buFont typeface="Arial" pitchFamily="34" charset="0"/>
              <a:buChar char="•"/>
              <a:defRPr/>
            </a:pPr>
            <a:r>
              <a:rPr lang="en-US" sz="1400" dirty="0" smtClean="0">
                <a:latin typeface="Arial" pitchFamily="34" charset="0"/>
                <a:cs typeface="Arial" pitchFamily="34" charset="0"/>
              </a:rPr>
              <a:t>Reluctance of clients to use cards however there is continuous encouragement for the utilization of POS </a:t>
            </a:r>
          </a:p>
          <a:p>
            <a:pPr>
              <a:defRPr/>
            </a:pPr>
            <a:endParaRPr lang="en-US" sz="1400" dirty="0" smtClean="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400" b="1" dirty="0">
              <a:latin typeface="Arial" pitchFamily="34" charset="0"/>
              <a:cs typeface="Arial" pitchFamily="34" charset="0"/>
            </a:endParaRPr>
          </a:p>
          <a:p>
            <a:pPr>
              <a:defRPr/>
            </a:pPr>
            <a:endParaRPr lang="en-US" sz="1000" b="1" dirty="0" smtClean="0">
              <a:latin typeface="Arial" pitchFamily="34" charset="0"/>
              <a:cs typeface="Arial" pitchFamily="34" charset="0"/>
            </a:endParaRPr>
          </a:p>
          <a:p>
            <a:pPr>
              <a:defRPr/>
            </a:pPr>
            <a:endParaRPr lang="en-US" sz="1000" b="1" dirty="0">
              <a:latin typeface="Arial" pitchFamily="34" charset="0"/>
              <a:cs typeface="Arial" pitchFamily="34" charset="0"/>
            </a:endParaRPr>
          </a:p>
          <a:p>
            <a:endParaRPr lang="en-US" sz="1000" b="1" dirty="0">
              <a:latin typeface="Arial" pitchFamily="34" charset="0"/>
              <a:cs typeface="Arial" pitchFamily="34" charset="0"/>
            </a:endParaRPr>
          </a:p>
        </p:txBody>
      </p:sp>
      <p:sp>
        <p:nvSpPr>
          <p:cNvPr id="2" name="TextBox 1"/>
          <p:cNvSpPr txBox="1"/>
          <p:nvPr/>
        </p:nvSpPr>
        <p:spPr>
          <a:xfrm>
            <a:off x="4048125" y="6162675"/>
            <a:ext cx="523874" cy="369332"/>
          </a:xfrm>
          <a:prstGeom prst="rect">
            <a:avLst/>
          </a:prstGeom>
          <a:noFill/>
        </p:spPr>
        <p:txBody>
          <a:bodyPr wrap="square" rtlCol="0">
            <a:spAutoFit/>
          </a:bodyPr>
          <a:lstStyle/>
          <a:p>
            <a:r>
              <a:rPr lang="en-US" dirty="0" smtClean="0"/>
              <a:t>59</a:t>
            </a:r>
            <a:endParaRPr lang="en-US" dirty="0"/>
          </a:p>
        </p:txBody>
      </p:sp>
    </p:spTree>
    <p:extLst>
      <p:ext uri="{BB962C8B-B14F-4D97-AF65-F5344CB8AC3E}">
        <p14:creationId xmlns:p14="http://schemas.microsoft.com/office/powerpoint/2010/main" val="1224357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28600"/>
            <a:ext cx="8229600" cy="5334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solidFill>
                  <a:prstClr val="black"/>
                </a:solidFill>
                <a:latin typeface="Arial" panose="020B0604020202020204" pitchFamily="34" charset="0"/>
                <a:cs typeface="Arial" panose="020B0604020202020204" pitchFamily="34" charset="0"/>
              </a:rPr>
              <a:t>PROVINCIAL POPULATION DEMOGRAPHICS                          </a:t>
            </a:r>
            <a:endParaRPr lang="en-US" sz="2000" i="1" dirty="0">
              <a:latin typeface="Arial" panose="020B0604020202020204" pitchFamily="34" charset="0"/>
              <a:cs typeface="Arial" panose="020B0604020202020204" pitchFamily="34" charset="0"/>
            </a:endParaRPr>
          </a:p>
        </p:txBody>
      </p:sp>
      <p:graphicFrame>
        <p:nvGraphicFramePr>
          <p:cNvPr id="5" name="Group 103"/>
          <p:cNvGraphicFramePr>
            <a:graphicFrameLocks noGrp="1"/>
          </p:cNvGraphicFramePr>
          <p:nvPr>
            <p:extLst>
              <p:ext uri="{D42A27DB-BD31-4B8C-83A1-F6EECF244321}">
                <p14:modId xmlns:p14="http://schemas.microsoft.com/office/powerpoint/2010/main" val="2573160082"/>
              </p:ext>
            </p:extLst>
          </p:nvPr>
        </p:nvGraphicFramePr>
        <p:xfrm>
          <a:off x="171450" y="762000"/>
          <a:ext cx="8743950" cy="5143500"/>
        </p:xfrm>
        <a:graphic>
          <a:graphicData uri="http://schemas.openxmlformats.org/drawingml/2006/table">
            <a:tbl>
              <a:tblPr/>
              <a:tblGrid>
                <a:gridCol w="2389110"/>
                <a:gridCol w="3133894"/>
                <a:gridCol w="3220946"/>
              </a:tblGrid>
              <a:tr h="431574">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District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Local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Population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87576">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err="1" smtClean="0">
                          <a:ln>
                            <a:noFill/>
                          </a:ln>
                          <a:solidFill>
                            <a:srgbClr val="000000"/>
                          </a:solidFill>
                          <a:effectLst/>
                          <a:latin typeface="Arial" charset="0"/>
                          <a:cs typeface="Arial" charset="0"/>
                        </a:rPr>
                        <a:t>Ethekwini</a:t>
                      </a:r>
                      <a:r>
                        <a:rPr kumimoji="0" lang="en-ZA" sz="1200" b="0" i="0" u="none" strike="noStrike" cap="none" normalizeH="0" baseline="0" dirty="0" smtClean="0">
                          <a:ln>
                            <a:noFill/>
                          </a:ln>
                          <a:solidFill>
                            <a:srgbClr val="000000"/>
                          </a:solidFill>
                          <a:effectLst/>
                          <a:latin typeface="Arial" charset="0"/>
                          <a:cs typeface="Arial" charset="0"/>
                        </a:rPr>
                        <a:t> Metro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rgbClr val="000000"/>
                          </a:solidFill>
                          <a:effectLst/>
                          <a:latin typeface="Arial" charset="0"/>
                          <a:cs typeface="Arial" charset="0"/>
                        </a:rPr>
                        <a:t>N/A</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200" b="0" i="0" u="none" strike="noStrike" cap="none" normalizeH="0" baseline="0" dirty="0" smtClean="0">
                          <a:ln>
                            <a:noFill/>
                          </a:ln>
                          <a:solidFill>
                            <a:srgbClr val="000000"/>
                          </a:solidFill>
                          <a:effectLst/>
                          <a:latin typeface="Arial" charset="0"/>
                          <a:cs typeface="Arial" charset="0"/>
                        </a:rPr>
                        <a:t>3 442 361</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52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TOTAL</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1</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smtClean="0">
                          <a:ln>
                            <a:noFill/>
                          </a:ln>
                          <a:solidFill>
                            <a:srgbClr val="000000"/>
                          </a:solidFill>
                          <a:effectLst/>
                          <a:latin typeface="Arial" charset="0"/>
                          <a:cs typeface="Arial" charset="0"/>
                        </a:rPr>
                        <a:t>3 442 361</a:t>
                      </a:r>
                      <a:endParaRPr kumimoji="0" lang="en-GB" sz="1200" b="1"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26080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Ugu</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Vulamehlo</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77 403</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09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Umdoni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78 875</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96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Umzumbe</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160 975</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383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Umuziwabantu</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96 556</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567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Ezingoleni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52 540</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9286">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Hibiscus Coast</a:t>
                      </a: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Arial" charset="0"/>
                        </a:rPr>
                        <a:t>256 135</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6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TOTAL</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6</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Arial" charset="0"/>
                          <a:cs typeface="Arial" charset="0"/>
                        </a:rPr>
                        <a:t>722 848</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28096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Umgungundlovu</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Umshwathi</a:t>
                      </a:r>
                      <a:r>
                        <a:rPr kumimoji="0" lang="en-US" sz="1200" b="0" i="0" u="none" strike="noStrike" cap="none" normalizeH="0" baseline="0" dirty="0" smtClean="0">
                          <a:ln>
                            <a:noFill/>
                          </a:ln>
                          <a:solidFill>
                            <a:srgbClr val="000000"/>
                          </a:solidFill>
                          <a:effectLst/>
                          <a:latin typeface="Arial" charset="0"/>
                          <a:cs typeface="Arial" charset="0"/>
                        </a:rPr>
                        <a:t> </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106 374</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96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Umngeni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92 710</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044">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rgbClr val="000000"/>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Mpofana</a:t>
                      </a:r>
                      <a:endParaRPr kumimoji="0" lang="en-US" sz="1200" b="0" i="0" u="none" strike="noStrike" cap="none" normalizeH="0" baseline="0" dirty="0" smtClean="0">
                        <a:ln>
                          <a:noFill/>
                        </a:ln>
                        <a:solidFill>
                          <a:srgbClr val="000000"/>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38 103</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2019">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Impendle</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33 105</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1381">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Umsunduzi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618 536</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8600">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charset="0"/>
                          <a:cs typeface="Arial" charset="0"/>
                        </a:rPr>
                        <a:t>Mkhambathini</a:t>
                      </a:r>
                      <a:endParaRPr kumimoji="0" lang="en-US" sz="1200" b="0" i="0" u="none" strike="noStrike" cap="none" normalizeH="0" baseline="0" dirty="0" smtClean="0">
                        <a:ln>
                          <a:noFill/>
                        </a:ln>
                        <a:solidFill>
                          <a:srgbClr val="000000"/>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63 142</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0" i="0" u="none" strike="noStrike" cap="none" normalizeH="0" baseline="0" smtClean="0">
                        <a:ln>
                          <a:noFill/>
                        </a:ln>
                        <a:solidFill>
                          <a:srgbClr val="000000"/>
                        </a:solidFill>
                        <a:effectLst/>
                        <a:latin typeface="Arial" charset="0"/>
                        <a:cs typeface="Arial" charset="0"/>
                      </a:endParaRP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Richmond</a:t>
                      </a:r>
                    </a:p>
                  </a:txBody>
                  <a:tcPr marL="9523" marR="9523"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000000"/>
                          </a:solidFill>
                          <a:effectLst/>
                          <a:latin typeface="Arial" charset="0"/>
                          <a:cs typeface="Arial" charset="0"/>
                        </a:rPr>
                        <a:t>65 793</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8465">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000000"/>
                          </a:solidFill>
                          <a:effectLst/>
                          <a:latin typeface="Arial" charset="0"/>
                          <a:cs typeface="Arial" charset="0"/>
                        </a:rPr>
                        <a:t>TOTAL</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7</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rgbClr val="000000"/>
                          </a:solidFill>
                          <a:effectLst/>
                          <a:latin typeface="Arial" charset="0"/>
                          <a:cs typeface="Arial" charset="0"/>
                        </a:rPr>
                        <a:t>1 017 763</a:t>
                      </a:r>
                    </a:p>
                  </a:txBody>
                  <a:tcPr marL="9524" marR="9524" marT="9526"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2" name="TextBox 1"/>
          <p:cNvSpPr txBox="1"/>
          <p:nvPr/>
        </p:nvSpPr>
        <p:spPr>
          <a:xfrm>
            <a:off x="3781425" y="6200775"/>
            <a:ext cx="561975"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657592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28600"/>
            <a:ext cx="8229600" cy="228600"/>
          </a:xfrm>
        </p:spPr>
        <p:txBody>
          <a:bodyPr>
            <a:noAutofit/>
          </a:bodyPr>
          <a:lstStyle/>
          <a:p>
            <a:r>
              <a:rPr lang="en-US" sz="2000" b="1" dirty="0" smtClean="0">
                <a:latin typeface="Arial" panose="020B0604020202020204" pitchFamily="34" charset="0"/>
                <a:cs typeface="Arial" panose="020B0604020202020204" pitchFamily="34" charset="0"/>
              </a:rPr>
              <a:t>FLEET MANAGEMENT</a:t>
            </a:r>
          </a:p>
        </p:txBody>
      </p:sp>
      <p:graphicFrame>
        <p:nvGraphicFramePr>
          <p:cNvPr id="3" name="Group 460"/>
          <p:cNvGraphicFramePr>
            <a:graphicFrameLocks noGrp="1"/>
          </p:cNvGraphicFramePr>
          <p:nvPr>
            <p:extLst>
              <p:ext uri="{D42A27DB-BD31-4B8C-83A1-F6EECF244321}">
                <p14:modId xmlns:p14="http://schemas.microsoft.com/office/powerpoint/2010/main" val="1848355091"/>
              </p:ext>
            </p:extLst>
          </p:nvPr>
        </p:nvGraphicFramePr>
        <p:xfrm>
          <a:off x="457202" y="614266"/>
          <a:ext cx="8077197" cy="3479386"/>
        </p:xfrm>
        <a:graphic>
          <a:graphicData uri="http://schemas.openxmlformats.org/drawingml/2006/table">
            <a:tbl>
              <a:tblPr/>
              <a:tblGrid>
                <a:gridCol w="1744095"/>
                <a:gridCol w="1449637"/>
                <a:gridCol w="1449637"/>
                <a:gridCol w="1241252"/>
                <a:gridCol w="1087227"/>
                <a:gridCol w="1105349"/>
              </a:tblGrid>
              <a:tr h="707677">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District Municipality</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Departmental vehicles </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G-Fleet Vehicles</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Vehicles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Disposed</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G-Fleet Vehicles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returned</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Arial" charset="0"/>
                          <a:cs typeface="Arial" charset="0"/>
                        </a:rPr>
                        <a:t>Number of Vehicles in use</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9246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AMAJUBA</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11</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14</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57231">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1436" marR="91436" marT="45726" marB="4572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28</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4</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32</a:t>
                      </a:r>
                    </a:p>
                  </a:txBody>
                  <a:tcPr marL="91436" marR="91436" marT="45725" marB="4572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1436" marR="91436"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13</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15</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PROVINCIAL OFFICE</a:t>
                      </a:r>
                    </a:p>
                  </a:txBody>
                  <a:tcPr marL="91436" marR="91436"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5</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6</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UMGUNGUNDLOVU</a:t>
                      </a:r>
                    </a:p>
                  </a:txBody>
                  <a:tcPr marL="91436" marR="91436"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4</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14</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1436" marR="91436"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17</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20</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Grand Total</a:t>
                      </a:r>
                      <a:endParaRPr kumimoji="0" lang="en-US" sz="1200" b="0" i="0" u="none" strike="noStrike" cap="none" normalizeH="0" baseline="0" dirty="0" smtClean="0">
                        <a:ln>
                          <a:noFill/>
                        </a:ln>
                        <a:solidFill>
                          <a:schemeClr val="tx1"/>
                        </a:solidFill>
                        <a:effectLst/>
                        <a:latin typeface="Arial" charset="0"/>
                        <a:cs typeface="Arial" charset="0"/>
                      </a:endParaRPr>
                    </a:p>
                  </a:txBody>
                  <a:tcPr marL="91436" marR="91436" marT="45714" marB="4571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84</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17</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9</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3</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101</a:t>
                      </a:r>
                    </a:p>
                  </a:txBody>
                  <a:tcPr marL="91436" marR="91436" marT="45713" marB="45713"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xtBox 3"/>
          <p:cNvSpPr txBox="1"/>
          <p:nvPr/>
        </p:nvSpPr>
        <p:spPr>
          <a:xfrm>
            <a:off x="457202" y="4242084"/>
            <a:ext cx="8077200" cy="1477328"/>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p:spPr>
        <p:txBody>
          <a:bodyPr wrap="square" rtlCol="0">
            <a:spAutoFit/>
          </a:bodyPr>
          <a:lstStyle/>
          <a:p>
            <a:r>
              <a:rPr lang="en-ZA" b="1" u="sng" dirty="0" smtClean="0">
                <a:solidFill>
                  <a:schemeClr val="bg1"/>
                </a:solidFill>
              </a:rPr>
              <a:t>Analysis:</a:t>
            </a:r>
          </a:p>
          <a:p>
            <a:r>
              <a:rPr lang="en-ZA" dirty="0" smtClean="0">
                <a:solidFill>
                  <a:schemeClr val="bg1"/>
                </a:solidFill>
              </a:rPr>
              <a:t>Less than 150 000 KM: 55</a:t>
            </a:r>
          </a:p>
          <a:p>
            <a:r>
              <a:rPr lang="en-ZA" dirty="0" smtClean="0">
                <a:solidFill>
                  <a:schemeClr val="bg1"/>
                </a:solidFill>
              </a:rPr>
              <a:t>Above 150 000 KM: 46</a:t>
            </a:r>
          </a:p>
          <a:p>
            <a:r>
              <a:rPr lang="en-ZA" dirty="0" smtClean="0">
                <a:solidFill>
                  <a:schemeClr val="bg1"/>
                </a:solidFill>
              </a:rPr>
              <a:t>The 46 vehicles with high mileage are still in use due to lack of resources for replacement.</a:t>
            </a:r>
            <a:endParaRPr lang="en-ZA" dirty="0">
              <a:solidFill>
                <a:schemeClr val="bg1"/>
              </a:solidFill>
            </a:endParaRPr>
          </a:p>
        </p:txBody>
      </p:sp>
      <p:sp>
        <p:nvSpPr>
          <p:cNvPr id="5" name="TextBox 4"/>
          <p:cNvSpPr txBox="1"/>
          <p:nvPr/>
        </p:nvSpPr>
        <p:spPr>
          <a:xfrm>
            <a:off x="4210050" y="6200775"/>
            <a:ext cx="466725" cy="369332"/>
          </a:xfrm>
          <a:prstGeom prst="rect">
            <a:avLst/>
          </a:prstGeom>
          <a:noFill/>
        </p:spPr>
        <p:txBody>
          <a:bodyPr wrap="square" rtlCol="0">
            <a:spAutoFit/>
          </a:bodyPr>
          <a:lstStyle/>
          <a:p>
            <a:r>
              <a:rPr lang="en-US" dirty="0" smtClean="0"/>
              <a:t>60</a:t>
            </a:r>
            <a:endParaRPr lang="en-US" dirty="0"/>
          </a:p>
        </p:txBody>
      </p:sp>
    </p:spTree>
    <p:extLst>
      <p:ext uri="{BB962C8B-B14F-4D97-AF65-F5344CB8AC3E}">
        <p14:creationId xmlns:p14="http://schemas.microsoft.com/office/powerpoint/2010/main" val="3660512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90550" y="63501"/>
            <a:ext cx="8229600" cy="228600"/>
          </a:xfrm>
        </p:spPr>
        <p:txBody>
          <a:bodyPr>
            <a:noAutofit/>
          </a:bodyPr>
          <a:lstStyle/>
          <a:p>
            <a:r>
              <a:rPr lang="en-US" sz="2000" b="1" dirty="0" smtClean="0">
                <a:latin typeface="Arial" panose="020B0604020202020204" pitchFamily="34" charset="0"/>
                <a:cs typeface="Arial" panose="020B0604020202020204"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val="2517064320"/>
              </p:ext>
            </p:extLst>
          </p:nvPr>
        </p:nvGraphicFramePr>
        <p:xfrm>
          <a:off x="219075" y="549275"/>
          <a:ext cx="8667750" cy="5260501"/>
        </p:xfrm>
        <a:graphic>
          <a:graphicData uri="http://schemas.openxmlformats.org/drawingml/2006/table">
            <a:tbl>
              <a:tblPr/>
              <a:tblGrid>
                <a:gridCol w="1239882"/>
                <a:gridCol w="1236618"/>
                <a:gridCol w="1027547"/>
                <a:gridCol w="1345711"/>
                <a:gridCol w="1331967"/>
                <a:gridCol w="2486025"/>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per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start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end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Remaining lease period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1751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KING CETSHWAYO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KWADUKUZA MEDIUM OFFICE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47103.22</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19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ETHEKWINI</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PORT SHEPSTONE LARGE OFFICE (LO)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92259.75</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01.01.2016</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4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UMGUNGUNDLOVU </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IXOPO MEDIUM OFFICE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29895.49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5 MONTHS</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KOKSTAD MEDIUM OFFICE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1881.00</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01.02.2016</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31.01.2018</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5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ETHEKWINI</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DURBAN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138543.48</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01.01.2018</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31.12.2017</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4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ETHEKWINI</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UMGENI LO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360585.03</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pPr>
                      <a:r>
                        <a:rPr kumimoji="0" lang="en-ZA" sz="1000" b="0" i="0" u="none" strike="noStrike" cap="none" normalizeH="0" baseline="0" dirty="0" smtClean="0">
                          <a:ln>
                            <a:noFill/>
                          </a:ln>
                          <a:solidFill>
                            <a:schemeClr val="tx1"/>
                          </a:solidFill>
                          <a:effectLst/>
                          <a:latin typeface="Arial" charset="0"/>
                          <a:cs typeface="Arial" charset="0"/>
                        </a:rPr>
                        <a:t>4 MONTHS</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KING CETSHWAYO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RICHARDS BAY LO </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210529.37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4 MONTHS</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GREYTOWN SO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17034.31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01.01.2016</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4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ETHEKWINI</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PINETOWN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110556.60</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01.04.2017</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31.03.2018</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000" b="0" i="0" u="none" strike="noStrike" cap="none" normalizeH="0" baseline="0" dirty="0" smtClean="0">
                          <a:ln>
                            <a:noFill/>
                          </a:ln>
                          <a:solidFill>
                            <a:schemeClr val="tx1"/>
                          </a:solidFill>
                          <a:effectLst/>
                          <a:latin typeface="Arial" charset="0"/>
                          <a:cs typeface="Arial" charset="0"/>
                        </a:rPr>
                        <a:t>7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LADYSMITH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57529.61</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01.01.2017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31.12.2019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28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ZULULAND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PONGOLA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17406.05</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4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ZULULAND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MBAZWANE SO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2889.08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18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ILEMBE</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MANDENI SO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1897.54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5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ZULULAND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JOZINI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5214.43</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20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3829050" y="6172200"/>
            <a:ext cx="1057275" cy="369332"/>
          </a:xfrm>
          <a:prstGeom prst="rect">
            <a:avLst/>
          </a:prstGeom>
          <a:noFill/>
        </p:spPr>
        <p:txBody>
          <a:bodyPr wrap="square" rtlCol="0">
            <a:spAutoFit/>
          </a:bodyPr>
          <a:lstStyle/>
          <a:p>
            <a:r>
              <a:rPr lang="en-US" dirty="0" smtClean="0"/>
              <a:t>61</a:t>
            </a:r>
            <a:endParaRPr lang="en-US" dirty="0"/>
          </a:p>
        </p:txBody>
      </p:sp>
    </p:spTree>
    <p:extLst>
      <p:ext uri="{BB962C8B-B14F-4D97-AF65-F5344CB8AC3E}">
        <p14:creationId xmlns:p14="http://schemas.microsoft.com/office/powerpoint/2010/main" val="4268577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90550" y="63501"/>
            <a:ext cx="8229600" cy="228600"/>
          </a:xfrm>
        </p:spPr>
        <p:txBody>
          <a:bodyPr>
            <a:noAutofit/>
          </a:bodyPr>
          <a:lstStyle/>
          <a:p>
            <a:r>
              <a:rPr lang="en-US" sz="2000" b="1" dirty="0" smtClean="0">
                <a:latin typeface="Arial" panose="020B0604020202020204" pitchFamily="34" charset="0"/>
                <a:cs typeface="Arial" panose="020B0604020202020204"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val="3527689466"/>
              </p:ext>
            </p:extLst>
          </p:nvPr>
        </p:nvGraphicFramePr>
        <p:xfrm>
          <a:off x="219075" y="444500"/>
          <a:ext cx="8667750" cy="4783483"/>
        </p:xfrm>
        <a:graphic>
          <a:graphicData uri="http://schemas.openxmlformats.org/drawingml/2006/table">
            <a:tbl>
              <a:tblPr/>
              <a:tblGrid>
                <a:gridCol w="1239882"/>
                <a:gridCol w="1360443"/>
                <a:gridCol w="1314450"/>
                <a:gridCol w="1076325"/>
                <a:gridCol w="1314450"/>
                <a:gridCol w="2362200"/>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per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start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Lease end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400" b="1" i="0" u="none" strike="noStrike" cap="none" normalizeH="0" baseline="0" dirty="0" smtClean="0">
                          <a:ln>
                            <a:noFill/>
                          </a:ln>
                          <a:solidFill>
                            <a:schemeClr val="tx1"/>
                          </a:solidFill>
                          <a:effectLst/>
                          <a:latin typeface="Arial" charset="0"/>
                          <a:cs typeface="Arial" charset="0"/>
                        </a:rPr>
                        <a:t>Remaining lease period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1751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KING CETSHWAYO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EMPANGENI MEDIUM OFFICE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74451.58</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28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ETHEKWINI</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DUDUDU SMALL OFFICE (SO)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8209.43</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01.03.2014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28.02.2019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18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KING CETSHWAYO </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BHAMSHELA SMALL OFFICE (SO)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5214.43</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20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DUNDEE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68510.01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01.01.2017</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31.12.2019</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28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NHLAZUKA SO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6352.31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01.05.2014</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30.04.2019</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20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NTABAMHLOPHE SO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3494.11</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01.05.2014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30.04.2019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20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039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ESTCOURT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73814.00</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85000"/>
                        </a:lnSpc>
                        <a:spcBef>
                          <a:spcPct val="85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16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ZULULAND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MTUB ATUBA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191028.42</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01.08.2011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30.06.2021</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46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ZULULAND</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VRYHEID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124721.69</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01.01.2017</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31.12.2017</a:t>
                      </a:r>
                    </a:p>
                  </a:txBody>
                  <a:tcPr marL="9524" marR="9524"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4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UMZIMKHULU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110400.64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01.01.2014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Arial" charset="0"/>
                          <a:cs typeface="Arial" charset="0"/>
                        </a:rPr>
                        <a:t>31.12.2017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000" b="0" i="0" u="none" strike="noStrike" cap="none" normalizeH="0" baseline="0" dirty="0" smtClean="0">
                          <a:ln>
                            <a:noFill/>
                          </a:ln>
                          <a:solidFill>
                            <a:schemeClr val="tx1"/>
                          </a:solidFill>
                          <a:effectLst/>
                          <a:latin typeface="Arial" charset="0"/>
                          <a:cs typeface="Arial" charset="0"/>
                        </a:rPr>
                        <a:t>4 MONTHS</a:t>
                      </a:r>
                      <a:endParaRPr kumimoji="0" lang="en-ZA" sz="1000" b="0" i="0" u="none" strike="noStrike" cap="none" normalizeH="0" baseline="0" dirty="0" smtClean="0">
                        <a:ln>
                          <a:noFill/>
                        </a:ln>
                        <a:solidFill>
                          <a:schemeClr val="tx1"/>
                        </a:solidFill>
                        <a:effectLst/>
                        <a:latin typeface="Arial" charset="0"/>
                        <a:cs typeface="Arial" charset="0"/>
                      </a:endParaRP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IMPENDLE SO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22435.97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01.02.2014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31.01.2019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17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NEW HANOVER MO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23253.70</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01.02.2014</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31.01.2019</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17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UMGUNGUNDLOVU</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charset="0"/>
                          <a:cs typeface="Arial" charset="0"/>
                        </a:rPr>
                        <a:t>PIETERMARITZBURG LO</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309993.23</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01.04.2017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31.03.2018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charset="0"/>
                          <a:cs typeface="Arial" charset="0"/>
                        </a:rPr>
                        <a:t>7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extBox 1"/>
          <p:cNvSpPr txBox="1"/>
          <p:nvPr/>
        </p:nvSpPr>
        <p:spPr>
          <a:xfrm>
            <a:off x="4257675" y="6210300"/>
            <a:ext cx="514350" cy="369332"/>
          </a:xfrm>
          <a:prstGeom prst="rect">
            <a:avLst/>
          </a:prstGeom>
          <a:noFill/>
        </p:spPr>
        <p:txBody>
          <a:bodyPr wrap="square" rtlCol="0">
            <a:spAutoFit/>
          </a:bodyPr>
          <a:lstStyle/>
          <a:p>
            <a:r>
              <a:rPr lang="en-US" dirty="0" smtClean="0"/>
              <a:t>62</a:t>
            </a:r>
            <a:endParaRPr lang="en-US" dirty="0"/>
          </a:p>
        </p:txBody>
      </p:sp>
    </p:spTree>
    <p:extLst>
      <p:ext uri="{BB962C8B-B14F-4D97-AF65-F5344CB8AC3E}">
        <p14:creationId xmlns:p14="http://schemas.microsoft.com/office/powerpoint/2010/main" val="27844914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590550" y="63501"/>
            <a:ext cx="8229600" cy="228600"/>
          </a:xfrm>
        </p:spPr>
        <p:txBody>
          <a:bodyPr>
            <a:noAutofit/>
          </a:bodyPr>
          <a:lstStyle/>
          <a:p>
            <a:r>
              <a:rPr lang="en-US" sz="2000" b="1" dirty="0" smtClean="0">
                <a:latin typeface="Arial" panose="020B0604020202020204" pitchFamily="34" charset="0"/>
                <a:cs typeface="Arial" panose="020B0604020202020204" pitchFamily="34" charset="0"/>
              </a:rPr>
              <a:t>LEASE PERIOD OF OFFICES</a:t>
            </a:r>
          </a:p>
        </p:txBody>
      </p:sp>
      <p:graphicFrame>
        <p:nvGraphicFramePr>
          <p:cNvPr id="5" name="Group 187"/>
          <p:cNvGraphicFramePr>
            <a:graphicFrameLocks noGrp="1"/>
          </p:cNvGraphicFramePr>
          <p:nvPr>
            <p:extLst>
              <p:ext uri="{D42A27DB-BD31-4B8C-83A1-F6EECF244321}">
                <p14:modId xmlns:p14="http://schemas.microsoft.com/office/powerpoint/2010/main" val="3095103811"/>
              </p:ext>
            </p:extLst>
          </p:nvPr>
        </p:nvGraphicFramePr>
        <p:xfrm>
          <a:off x="133350" y="549275"/>
          <a:ext cx="8753475" cy="2832794"/>
        </p:xfrm>
        <a:graphic>
          <a:graphicData uri="http://schemas.openxmlformats.org/drawingml/2006/table">
            <a:tbl>
              <a:tblPr/>
              <a:tblGrid>
                <a:gridCol w="1590675"/>
                <a:gridCol w="1266825"/>
                <a:gridCol w="1009650"/>
                <a:gridCol w="1171575"/>
                <a:gridCol w="1228725"/>
                <a:gridCol w="2486025"/>
              </a:tblGrid>
              <a:tr h="32890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District Municipality</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Office</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200" b="1" i="0" u="none" strike="noStrike" cap="none" normalizeH="0" baseline="0" dirty="0" smtClean="0">
                          <a:ln>
                            <a:noFill/>
                          </a:ln>
                          <a:solidFill>
                            <a:schemeClr val="tx1"/>
                          </a:solidFill>
                          <a:effectLst/>
                          <a:latin typeface="Arial" charset="0"/>
                          <a:cs typeface="Arial" charset="0"/>
                        </a:rPr>
                        <a:t>Rental </a:t>
                      </a:r>
                    </a:p>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200" b="1" i="0" u="none" strike="noStrike" cap="none" normalizeH="0" baseline="0" dirty="0" smtClean="0">
                          <a:ln>
                            <a:noFill/>
                          </a:ln>
                          <a:solidFill>
                            <a:schemeClr val="tx1"/>
                          </a:solidFill>
                          <a:effectLst/>
                          <a:latin typeface="Arial" charset="0"/>
                          <a:cs typeface="Arial" charset="0"/>
                        </a:rPr>
                        <a:t>per month</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200" b="1" i="0" u="none" strike="noStrike" cap="none" normalizeH="0" baseline="0" dirty="0" smtClean="0">
                          <a:ln>
                            <a:noFill/>
                          </a:ln>
                          <a:solidFill>
                            <a:schemeClr val="tx1"/>
                          </a:solidFill>
                          <a:effectLst/>
                          <a:latin typeface="Arial" charset="0"/>
                          <a:cs typeface="Arial" charset="0"/>
                        </a:rPr>
                        <a:t>Lease start</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200" b="1" i="0" u="none" strike="noStrike" cap="none" normalizeH="0" baseline="0" dirty="0" smtClean="0">
                          <a:ln>
                            <a:noFill/>
                          </a:ln>
                          <a:solidFill>
                            <a:schemeClr val="tx1"/>
                          </a:solidFill>
                          <a:effectLst/>
                          <a:latin typeface="Arial" charset="0"/>
                          <a:cs typeface="Arial" charset="0"/>
                        </a:rPr>
                        <a:t>Lease end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0" fontAlgn="base" latinLnBrk="0" hangingPunct="0">
                        <a:lnSpc>
                          <a:spcPct val="90000"/>
                        </a:lnSpc>
                        <a:spcBef>
                          <a:spcPct val="0"/>
                        </a:spcBef>
                        <a:spcAft>
                          <a:spcPct val="0"/>
                        </a:spcAft>
                        <a:buClr>
                          <a:schemeClr val="bg2"/>
                        </a:buClr>
                        <a:buSzTx/>
                        <a:buFont typeface="Wingdings" pitchFamily="2" charset="2"/>
                        <a:buNone/>
                        <a:tabLst/>
                      </a:pPr>
                      <a:r>
                        <a:rPr kumimoji="0" lang="en-ZA" sz="1200" b="1" i="0" u="none" strike="noStrike" cap="none" normalizeH="0" baseline="0" dirty="0" smtClean="0">
                          <a:ln>
                            <a:noFill/>
                          </a:ln>
                          <a:solidFill>
                            <a:schemeClr val="tx1"/>
                          </a:solidFill>
                          <a:effectLst/>
                          <a:latin typeface="Arial" charset="0"/>
                          <a:cs typeface="Arial" charset="0"/>
                        </a:rPr>
                        <a:t>Remaining lease period</a:t>
                      </a: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17513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UMGUNGUNDLOVU</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IXOPO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34941.48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01.11.2014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31.10.2019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26 MONTHS</a:t>
                      </a:r>
                      <a:endParaRPr kumimoji="0" lang="en-ZA" sz="12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JOZINI MO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16966.74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01.04.2014</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31.03.2019</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19 MONTHS</a:t>
                      </a:r>
                      <a:endParaRPr kumimoji="0" lang="en-ZA" sz="12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5136">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 AMAJUBA</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AMAJUBA LO</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183341.25</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01.05.2017</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30.04.2018</a:t>
                      </a:r>
                    </a:p>
                  </a:txBody>
                  <a:tcPr marL="9524" marR="9524" marT="9527"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8 MONTHS</a:t>
                      </a:r>
                      <a:endParaRPr kumimoji="0" lang="en-ZA" sz="1200" b="0" i="0" u="none" strike="noStrike" cap="none" normalizeH="0" baseline="0" dirty="0" smtClean="0">
                        <a:ln>
                          <a:noFill/>
                        </a:ln>
                        <a:solidFill>
                          <a:schemeClr val="tx1"/>
                        </a:solidFill>
                        <a:effectLst/>
                        <a:latin typeface="Arial" charset="0"/>
                        <a:cs typeface="Arial" charset="0"/>
                      </a:endParaRPr>
                    </a:p>
                  </a:txBody>
                  <a:tcPr marL="71997" marR="71997" marT="72017" marB="7201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AMAJUBA</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MSINGA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10031.14</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01.05.2014</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30.04.2018</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cs typeface="Arial" charset="0"/>
                        </a:rPr>
                        <a:t>8 MONTHS</a:t>
                      </a:r>
                      <a:endParaRPr kumimoji="0" lang="en-ZA" sz="1200" b="0" i="0" u="none" strike="noStrike" cap="none" normalizeH="0" baseline="0" dirty="0" smtClean="0">
                        <a:ln>
                          <a:noFill/>
                        </a:ln>
                        <a:solidFill>
                          <a:schemeClr val="tx1"/>
                        </a:solidFill>
                        <a:effectLst/>
                        <a:latin typeface="Arial" charset="0"/>
                        <a:cs typeface="Arial" charset="0"/>
                      </a:endParaRP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5186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KING CETSHWAYO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ESHOWE MO</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30544.63</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01.04.2014</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31.03.2018</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defRPr/>
                      </a:pPr>
                      <a:r>
                        <a:rPr kumimoji="0" lang="en-ZA" sz="1200" b="0" i="0" u="none" strike="noStrike" cap="none" normalizeH="0" baseline="0" dirty="0" smtClean="0">
                          <a:ln>
                            <a:noFill/>
                          </a:ln>
                          <a:solidFill>
                            <a:schemeClr val="tx1"/>
                          </a:solidFill>
                          <a:effectLst/>
                          <a:latin typeface="Arial" charset="0"/>
                          <a:cs typeface="Arial" charset="0"/>
                        </a:rPr>
                        <a:t> 7 MONTHS</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SCOTTSBURGH MO (PARK RYNIE)</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64552.78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01.04.2017</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Arial" charset="0"/>
                          <a:cs typeface="Arial" charset="0"/>
                        </a:rPr>
                        <a:t>31.03.2018</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r>
                        <a:rPr kumimoji="0" lang="en-ZA" sz="1200" b="0" i="0" u="none" strike="noStrike" cap="none" normalizeH="0" baseline="0" dirty="0" smtClean="0">
                          <a:ln>
                            <a:noFill/>
                          </a:ln>
                          <a:solidFill>
                            <a:schemeClr val="tx1"/>
                          </a:solidFill>
                          <a:effectLst/>
                          <a:latin typeface="Arial" charset="0"/>
                          <a:cs typeface="Arial" charset="0"/>
                        </a:rPr>
                        <a:t>7 MONTHS</a:t>
                      </a: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846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p>
                  </a:txBody>
                  <a:tcPr marT="45718" marB="4571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Arial" charset="0"/>
                          <a:cs typeface="Arial" charset="0"/>
                        </a:rPr>
                        <a:t>33</a:t>
                      </a: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charset="0"/>
                        <a:cs typeface="Arial" charset="0"/>
                      </a:endParaRP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charset="0"/>
                        <a:cs typeface="Arial" charset="0"/>
                      </a:endParaRP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GB" sz="1200" b="1" i="0" u="none" strike="noStrike" cap="none" normalizeH="0" baseline="0" dirty="0" smtClean="0">
                        <a:ln>
                          <a:noFill/>
                        </a:ln>
                        <a:solidFill>
                          <a:schemeClr val="tx1"/>
                        </a:solidFill>
                        <a:effectLst/>
                        <a:latin typeface="Arial" charset="0"/>
                        <a:cs typeface="Arial" charset="0"/>
                      </a:endParaRPr>
                    </a:p>
                  </a:txBody>
                  <a:tcPr marL="9524" marR="9524"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0" fontAlgn="base" latinLnBrk="0" hangingPunct="0">
                        <a:lnSpc>
                          <a:spcPct val="100000"/>
                        </a:lnSpc>
                        <a:spcBef>
                          <a:spcPct val="90000"/>
                        </a:spcBef>
                        <a:spcAft>
                          <a:spcPct val="0"/>
                        </a:spcAft>
                        <a:buClr>
                          <a:schemeClr val="bg2"/>
                        </a:buClr>
                        <a:buSzTx/>
                        <a:buFont typeface="Wingdings" pitchFamily="2" charset="2"/>
                        <a:buNone/>
                        <a:tabLst/>
                      </a:pPr>
                      <a:endParaRPr kumimoji="0" lang="en-ZA" sz="1200" b="1" i="0" u="none" strike="noStrike" cap="none" normalizeH="0" baseline="0" dirty="0" smtClean="0">
                        <a:ln>
                          <a:noFill/>
                        </a:ln>
                        <a:solidFill>
                          <a:schemeClr val="tx1"/>
                        </a:solidFill>
                        <a:effectLst/>
                        <a:latin typeface="Arial" charset="0"/>
                        <a:cs typeface="Arial" charset="0"/>
                      </a:endParaRPr>
                    </a:p>
                  </a:txBody>
                  <a:tcPr marL="71997" marR="71997" marT="72010" marB="7201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 name="TextBox 1"/>
          <p:cNvSpPr txBox="1"/>
          <p:nvPr/>
        </p:nvSpPr>
        <p:spPr>
          <a:xfrm>
            <a:off x="4029075" y="6210300"/>
            <a:ext cx="466725" cy="369332"/>
          </a:xfrm>
          <a:prstGeom prst="rect">
            <a:avLst/>
          </a:prstGeom>
          <a:noFill/>
        </p:spPr>
        <p:txBody>
          <a:bodyPr wrap="square" rtlCol="0">
            <a:spAutoFit/>
          </a:bodyPr>
          <a:lstStyle/>
          <a:p>
            <a:r>
              <a:rPr lang="en-US" dirty="0" smtClean="0"/>
              <a:t>63</a:t>
            </a:r>
            <a:endParaRPr lang="en-US" dirty="0"/>
          </a:p>
        </p:txBody>
      </p:sp>
    </p:spTree>
    <p:extLst>
      <p:ext uri="{BB962C8B-B14F-4D97-AF65-F5344CB8AC3E}">
        <p14:creationId xmlns:p14="http://schemas.microsoft.com/office/powerpoint/2010/main" val="29975204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8358728"/>
              </p:ext>
            </p:extLst>
          </p:nvPr>
        </p:nvGraphicFramePr>
        <p:xfrm>
          <a:off x="219075" y="855118"/>
          <a:ext cx="8734425" cy="4260822"/>
        </p:xfrm>
        <a:graphic>
          <a:graphicData uri="http://schemas.openxmlformats.org/drawingml/2006/table">
            <a:tbl>
              <a:tblPr/>
              <a:tblGrid>
                <a:gridCol w="3716526"/>
                <a:gridCol w="5017899"/>
              </a:tblGrid>
              <a:tr h="562672">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State owned buildings</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A05000"/>
                        </a:gs>
                        <a:gs pos="50000">
                          <a:srgbClr val="E67600"/>
                        </a:gs>
                        <a:gs pos="100000">
                          <a:srgbClr val="FF8D00"/>
                        </a:gs>
                      </a:gsLst>
                      <a:lin ang="10800000" scaled="1"/>
                    </a:gradFill>
                  </a:tcPr>
                </a:tc>
              </a:tr>
              <a:tr h="11466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0432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UMKHANYAKUDE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HLUHLUWE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TONGAAT</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 </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HARDING</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CHATSWORTH</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HARRY GWALA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BULWER</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AMAJUBA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MADADENI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ESIKHAWINI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UMKHANYAKUDE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HLABISA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UMGUNGUNDLOVU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HOWICK</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UMGUNGUNDLOVU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MOOI RIVER</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ILEMBE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NDWEDWE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NONGOMA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PROSPECTON</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UMGUNGUNDLOVU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RICHMOND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UMLAZI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PAUL PIETERSBURG</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UBOMBO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ULUNDI </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 name="Rectangle 2"/>
          <p:cNvSpPr txBox="1">
            <a:spLocks noChangeArrowheads="1"/>
          </p:cNvSpPr>
          <p:nvPr/>
        </p:nvSpPr>
        <p:spPr>
          <a:xfrm>
            <a:off x="590550" y="63501"/>
            <a:ext cx="8229600" cy="4032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STATE OWNED BUILDING</a:t>
            </a:r>
          </a:p>
        </p:txBody>
      </p:sp>
      <p:sp>
        <p:nvSpPr>
          <p:cNvPr id="4" name="TextBox 3"/>
          <p:cNvSpPr txBox="1"/>
          <p:nvPr/>
        </p:nvSpPr>
        <p:spPr>
          <a:xfrm>
            <a:off x="4295775" y="6086475"/>
            <a:ext cx="485775" cy="369332"/>
          </a:xfrm>
          <a:prstGeom prst="rect">
            <a:avLst/>
          </a:prstGeom>
          <a:noFill/>
        </p:spPr>
        <p:txBody>
          <a:bodyPr wrap="square" rtlCol="0">
            <a:spAutoFit/>
          </a:bodyPr>
          <a:lstStyle/>
          <a:p>
            <a:r>
              <a:rPr lang="en-US" dirty="0" smtClean="0"/>
              <a:t>64</a:t>
            </a:r>
            <a:endParaRPr lang="en-US" dirty="0"/>
          </a:p>
        </p:txBody>
      </p:sp>
    </p:spTree>
    <p:extLst>
      <p:ext uri="{BB962C8B-B14F-4D97-AF65-F5344CB8AC3E}">
        <p14:creationId xmlns:p14="http://schemas.microsoft.com/office/powerpoint/2010/main" val="2540215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0055404"/>
              </p:ext>
            </p:extLst>
          </p:nvPr>
        </p:nvGraphicFramePr>
        <p:xfrm>
          <a:off x="457200" y="655093"/>
          <a:ext cx="8626475" cy="2927766"/>
        </p:xfrm>
        <a:graphic>
          <a:graphicData uri="http://schemas.openxmlformats.org/drawingml/2006/table">
            <a:tbl>
              <a:tblPr/>
              <a:tblGrid>
                <a:gridCol w="3478401"/>
                <a:gridCol w="5148074"/>
              </a:tblGrid>
              <a:tr h="562672">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State owned buildings</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A05000"/>
                        </a:gs>
                        <a:gs pos="50000">
                          <a:srgbClr val="E67600"/>
                        </a:gs>
                        <a:gs pos="100000">
                          <a:srgbClr val="FF8D00"/>
                        </a:gs>
                      </a:gsLst>
                      <a:lin ang="10800000" scaled="1"/>
                    </a:gradFill>
                  </a:tcPr>
                </a:tc>
              </a:tr>
              <a:tr h="11466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0432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 </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EMZUMBE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ENSELENI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UMKHANYAKUDE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INGWAVUMA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UMKHANYAKUDE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KWANGWANASE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MAHLABATHINI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ILEMBE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MAPHUMULO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MPUMALANGA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NKANDLA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UMZINYATHI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NQUTHU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UMBUMBULU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0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28</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r>
            </a:tbl>
          </a:graphicData>
        </a:graphic>
      </p:graphicFrame>
      <p:sp>
        <p:nvSpPr>
          <p:cNvPr id="3" name="Rectangle 2"/>
          <p:cNvSpPr txBox="1">
            <a:spLocks noChangeArrowheads="1"/>
          </p:cNvSpPr>
          <p:nvPr/>
        </p:nvSpPr>
        <p:spPr>
          <a:xfrm>
            <a:off x="590550" y="63501"/>
            <a:ext cx="8229600" cy="4032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STATE OWNED BUILDINGS CONT…….</a:t>
            </a:r>
          </a:p>
        </p:txBody>
      </p:sp>
      <p:sp>
        <p:nvSpPr>
          <p:cNvPr id="4" name="TextBox 3"/>
          <p:cNvSpPr txBox="1"/>
          <p:nvPr/>
        </p:nvSpPr>
        <p:spPr>
          <a:xfrm>
            <a:off x="4404362" y="6216134"/>
            <a:ext cx="415288" cy="369332"/>
          </a:xfrm>
          <a:prstGeom prst="rect">
            <a:avLst/>
          </a:prstGeom>
          <a:noFill/>
        </p:spPr>
        <p:txBody>
          <a:bodyPr wrap="square" rtlCol="0">
            <a:spAutoFit/>
          </a:bodyPr>
          <a:lstStyle/>
          <a:p>
            <a:r>
              <a:rPr lang="en-US" dirty="0" smtClean="0"/>
              <a:t>65</a:t>
            </a:r>
            <a:endParaRPr lang="en-US" dirty="0"/>
          </a:p>
        </p:txBody>
      </p:sp>
    </p:spTree>
    <p:extLst>
      <p:ext uri="{BB962C8B-B14F-4D97-AF65-F5344CB8AC3E}">
        <p14:creationId xmlns:p14="http://schemas.microsoft.com/office/powerpoint/2010/main" val="16678900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7354917"/>
              </p:ext>
            </p:extLst>
          </p:nvPr>
        </p:nvGraphicFramePr>
        <p:xfrm>
          <a:off x="209550" y="493168"/>
          <a:ext cx="8809038" cy="5201905"/>
        </p:xfrm>
        <a:graphic>
          <a:graphicData uri="http://schemas.openxmlformats.org/drawingml/2006/table">
            <a:tbl>
              <a:tblPr/>
              <a:tblGrid>
                <a:gridCol w="3552014"/>
                <a:gridCol w="5257024"/>
              </a:tblGrid>
              <a:tr h="335507">
                <a:tc gridSpan="2">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Thusong </a:t>
                      </a:r>
                      <a:r>
                        <a:rPr kumimoji="0" lang="en-US" sz="1600" b="1" i="0" u="none" strike="noStrike" cap="none" normalizeH="0" baseline="0" dirty="0" smtClean="0">
                          <a:ln>
                            <a:noFill/>
                          </a:ln>
                          <a:solidFill>
                            <a:schemeClr val="tx1"/>
                          </a:solidFill>
                          <a:effectLst/>
                          <a:latin typeface="Arial" charset="0"/>
                          <a:cs typeface="Arial" charset="0"/>
                        </a:rPr>
                        <a:t>Centers </a:t>
                      </a:r>
                      <a:r>
                        <a:rPr kumimoji="0" lang="en-US" sz="1600" b="1" i="0" u="none" strike="noStrike" cap="none" normalizeH="0" baseline="0" dirty="0" smtClean="0">
                          <a:ln>
                            <a:noFill/>
                          </a:ln>
                          <a:solidFill>
                            <a:schemeClr val="tx1"/>
                          </a:solidFill>
                          <a:effectLst/>
                          <a:latin typeface="Arial" charset="0"/>
                          <a:cs typeface="Arial" charset="0"/>
                        </a:rPr>
                        <a:t>without a lease Agreement</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h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cs typeface="Arial" charset="0"/>
                      </a:endParaRPr>
                    </a:p>
                  </a:txBody>
                  <a:tcPr marL="9524" marR="9524" marT="9527"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gradFill rotWithShape="1">
                      <a:gsLst>
                        <a:gs pos="0">
                          <a:srgbClr val="A05000"/>
                        </a:gs>
                        <a:gs pos="50000">
                          <a:srgbClr val="E67600"/>
                        </a:gs>
                        <a:gs pos="100000">
                          <a:srgbClr val="FF8D00"/>
                        </a:gs>
                      </a:gsLst>
                      <a:lin ang="10800000" scaled="1"/>
                    </a:gradFill>
                  </a:tcPr>
                </a:tc>
              </a:tr>
              <a:tr h="114660">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District Municipality</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Office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04326">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ARCHIE GUMEDE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AMAJUBA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AMAHLUBI </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BELGRADE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UTHUKELA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BERGVILLE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ILEMBE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BHAMSHELA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BHOMELA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BIYELA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UTHUKELA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DRIEFONTEIN</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UTHUKELA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DUKUZA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UTHUKELA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EKUVUKENI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EMONDLO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HARRY GWALA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HIGHFLATS</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KWAMADLALA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KWAMBONAMBI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AMAJUBA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KWAMDAKANE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KWANZIMAKWE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UGU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KWAXOLO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KING CETSHWAYO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LINDELA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MAGABHENI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ILEMBE</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MAPHUMULO</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ETHEKWINI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UMNINI</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UTHUKELA</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WATERSMEET</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9897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cs typeface="Arial" charset="0"/>
                        </a:rPr>
                        <a:t>ZULULAND</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XULU</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6208">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c>
                  <a:txBody>
                    <a:bodyPr/>
                    <a:lstStyle>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23</a:t>
                      </a:r>
                    </a:p>
                  </a:txBody>
                  <a:tcPr marL="9523" marR="9523" marT="9528"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lumMod val="75000"/>
                      </a:srgbClr>
                    </a:solidFill>
                  </a:tcPr>
                </a:tc>
              </a:tr>
            </a:tbl>
          </a:graphicData>
        </a:graphic>
      </p:graphicFrame>
      <p:sp>
        <p:nvSpPr>
          <p:cNvPr id="3" name="Rectangle 2"/>
          <p:cNvSpPr txBox="1">
            <a:spLocks noChangeArrowheads="1"/>
          </p:cNvSpPr>
          <p:nvPr/>
        </p:nvSpPr>
        <p:spPr>
          <a:xfrm>
            <a:off x="590550" y="63501"/>
            <a:ext cx="8229600" cy="40322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smtClean="0">
                <a:latin typeface="Arial" panose="020B0604020202020204" pitchFamily="34" charset="0"/>
                <a:cs typeface="Arial" panose="020B0604020202020204" pitchFamily="34" charset="0"/>
              </a:rPr>
              <a:t>THUSONG CENTRES</a:t>
            </a:r>
          </a:p>
        </p:txBody>
      </p:sp>
      <p:sp>
        <p:nvSpPr>
          <p:cNvPr id="4" name="TextBox 3"/>
          <p:cNvSpPr txBox="1"/>
          <p:nvPr/>
        </p:nvSpPr>
        <p:spPr>
          <a:xfrm>
            <a:off x="4210049" y="6096000"/>
            <a:ext cx="504825" cy="369332"/>
          </a:xfrm>
          <a:prstGeom prst="rect">
            <a:avLst/>
          </a:prstGeom>
          <a:noFill/>
        </p:spPr>
        <p:txBody>
          <a:bodyPr wrap="square" rtlCol="0">
            <a:spAutoFit/>
          </a:bodyPr>
          <a:lstStyle/>
          <a:p>
            <a:r>
              <a:rPr lang="en-US" dirty="0" smtClean="0"/>
              <a:t>66</a:t>
            </a:r>
            <a:endParaRPr lang="en-US" dirty="0"/>
          </a:p>
        </p:txBody>
      </p:sp>
    </p:spTree>
    <p:extLst>
      <p:ext uri="{BB962C8B-B14F-4D97-AF65-F5344CB8AC3E}">
        <p14:creationId xmlns:p14="http://schemas.microsoft.com/office/powerpoint/2010/main" val="138275186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1212"/>
          </a:xfrm>
          <a:solidFill>
            <a:srgbClr val="FFC000"/>
          </a:solidFill>
          <a:ln>
            <a:solidFill>
              <a:srgbClr val="FFC000"/>
            </a:solidFill>
          </a:ln>
        </p:spPr>
        <p:txBody>
          <a:bodyPr>
            <a:normAutofit/>
          </a:bodyPr>
          <a:lstStyle/>
          <a:p>
            <a:r>
              <a:rPr lang="en-US" sz="3200" b="1" dirty="0" smtClean="0"/>
              <a:t>Accommodation Challenges</a:t>
            </a:r>
            <a:endParaRPr lang="en-ZA" sz="3200" b="1" dirty="0"/>
          </a:p>
        </p:txBody>
      </p:sp>
      <p:sp>
        <p:nvSpPr>
          <p:cNvPr id="3" name="Content Placeholder 2"/>
          <p:cNvSpPr>
            <a:spLocks noGrp="1"/>
          </p:cNvSpPr>
          <p:nvPr>
            <p:ph idx="1"/>
          </p:nvPr>
        </p:nvSpPr>
        <p:spPr>
          <a:xfrm>
            <a:off x="457200" y="1076325"/>
            <a:ext cx="8229600" cy="4714875"/>
          </a:xfrm>
        </p:spPr>
        <p:txBody>
          <a:bodyPr>
            <a:noAutofit/>
          </a:bodyPr>
          <a:lstStyle/>
          <a:p>
            <a:pPr marL="0" indent="0" algn="just">
              <a:spcBef>
                <a:spcPts val="600"/>
              </a:spcBef>
              <a:buNone/>
            </a:pPr>
            <a:endParaRPr lang="en-US" sz="1600" b="1" u="sng" dirty="0" smtClean="0">
              <a:solidFill>
                <a:srgbClr val="FF0000"/>
              </a:solidFill>
            </a:endParaRPr>
          </a:p>
          <a:p>
            <a:pPr algn="just">
              <a:buClr>
                <a:srgbClr val="7D0900"/>
              </a:buClr>
              <a:buFont typeface="Wingdings" pitchFamily="2" charset="2"/>
              <a:buChar char="Ø"/>
            </a:pPr>
            <a:r>
              <a:rPr lang="en-US" sz="1600" b="1" dirty="0" smtClean="0"/>
              <a:t>GREYTOWN</a:t>
            </a:r>
            <a:r>
              <a:rPr lang="en-US" sz="1600" dirty="0" smtClean="0"/>
              <a:t>: Public toilets are vandalized, staff toilet leaking and additional space is needed.</a:t>
            </a:r>
          </a:p>
          <a:p>
            <a:pPr algn="just">
              <a:buClr>
                <a:srgbClr val="7D0900"/>
              </a:buClr>
              <a:buFont typeface="Wingdings" pitchFamily="2" charset="2"/>
              <a:buChar char="Ø"/>
            </a:pPr>
            <a:r>
              <a:rPr lang="en-US" sz="1600" b="1" dirty="0" smtClean="0"/>
              <a:t>BULWER: </a:t>
            </a:r>
            <a:r>
              <a:rPr lang="en-US" sz="1600" dirty="0" smtClean="0"/>
              <a:t>Leaking roof, broken windows &amp; no air conditioners</a:t>
            </a:r>
            <a:endParaRPr lang="en-US" sz="1600" b="1" dirty="0" smtClean="0"/>
          </a:p>
          <a:p>
            <a:pPr algn="just">
              <a:buClr>
                <a:srgbClr val="7D0900"/>
              </a:buClr>
              <a:buFont typeface="Wingdings" pitchFamily="2" charset="2"/>
              <a:buChar char="Ø"/>
            </a:pPr>
            <a:r>
              <a:rPr lang="en-US" sz="1600" b="1" dirty="0" smtClean="0"/>
              <a:t>ESTCOURT</a:t>
            </a:r>
            <a:r>
              <a:rPr lang="en-US" sz="1600" dirty="0" smtClean="0"/>
              <a:t>: The neighboring church is very loud especially on Tuesdays &amp; Thursdays hence it is not possible to hold meetings or interviews without interruptions on these days. Alternative to be sought on expiry.</a:t>
            </a:r>
          </a:p>
          <a:p>
            <a:pPr algn="just">
              <a:buClr>
                <a:srgbClr val="7D0900"/>
              </a:buClr>
              <a:buFont typeface="Wingdings" pitchFamily="2" charset="2"/>
              <a:buChar char="Ø"/>
            </a:pPr>
            <a:r>
              <a:rPr lang="en-US" sz="1600" b="1" dirty="0" smtClean="0"/>
              <a:t>HARDING:</a:t>
            </a:r>
            <a:r>
              <a:rPr lang="en-US" sz="1600" dirty="0" smtClean="0"/>
              <a:t> Water pressure is very low on toilet, No parking for a state vehicle on premises, Officials are sharing one toilet with the public , No storage space and air conditioners are old &amp; not working.</a:t>
            </a:r>
          </a:p>
          <a:p>
            <a:pPr algn="just">
              <a:buClr>
                <a:srgbClr val="7D0900"/>
              </a:buClr>
              <a:buFont typeface="Wingdings" pitchFamily="2" charset="2"/>
              <a:buChar char="Ø"/>
            </a:pPr>
            <a:r>
              <a:rPr lang="en-US" sz="1600" b="1" dirty="0" smtClean="0"/>
              <a:t>HLABISA:</a:t>
            </a:r>
            <a:r>
              <a:rPr lang="en-US" sz="1600" dirty="0" smtClean="0"/>
              <a:t> Prepaid Electricity not replaced as yet and water shortage</a:t>
            </a:r>
          </a:p>
          <a:p>
            <a:pPr algn="just">
              <a:buClr>
                <a:srgbClr val="7D0900"/>
              </a:buClr>
              <a:buFont typeface="Wingdings" pitchFamily="2" charset="2"/>
              <a:buChar char="Ø"/>
            </a:pPr>
            <a:r>
              <a:rPr lang="en-US" sz="1600" b="1" dirty="0" smtClean="0"/>
              <a:t>INGWAVUMA</a:t>
            </a:r>
            <a:r>
              <a:rPr lang="en-US" sz="1600" dirty="0" smtClean="0"/>
              <a:t>: No adequate accommodation and water shortage in the area</a:t>
            </a:r>
          </a:p>
          <a:p>
            <a:pPr algn="just">
              <a:buClr>
                <a:srgbClr val="7D0900"/>
              </a:buClr>
              <a:buFont typeface="Wingdings" pitchFamily="2" charset="2"/>
              <a:buChar char="Ø"/>
            </a:pPr>
            <a:r>
              <a:rPr lang="en-US" sz="1600" b="1" dirty="0" smtClean="0"/>
              <a:t>IXOPO</a:t>
            </a:r>
            <a:r>
              <a:rPr lang="en-US" sz="1600" dirty="0" smtClean="0"/>
              <a:t>: No public toilets facilities, No security gate on the outside, Fencing of the area around the office is needed.</a:t>
            </a:r>
          </a:p>
          <a:p>
            <a:pPr algn="just">
              <a:buClr>
                <a:srgbClr val="7D0900"/>
              </a:buClr>
              <a:buFont typeface="Wingdings" pitchFamily="2" charset="2"/>
              <a:buChar char="Ø"/>
            </a:pPr>
            <a:r>
              <a:rPr lang="en-US" sz="1600" b="1" dirty="0" smtClean="0"/>
              <a:t>KOKSTAD</a:t>
            </a:r>
            <a:r>
              <a:rPr lang="en-US" sz="1600" dirty="0" smtClean="0"/>
              <a:t>: No air conditioners and No adequate office space.</a:t>
            </a:r>
          </a:p>
          <a:p>
            <a:pPr algn="just">
              <a:buClr>
                <a:srgbClr val="7D0900"/>
              </a:buClr>
              <a:buFont typeface="Wingdings" pitchFamily="2" charset="2"/>
              <a:buChar char="Ø"/>
            </a:pPr>
            <a:r>
              <a:rPr lang="en-US" sz="1600" b="1" dirty="0" smtClean="0"/>
              <a:t>KWANGWANASE</a:t>
            </a:r>
            <a:r>
              <a:rPr lang="en-US" sz="1600" dirty="0" smtClean="0"/>
              <a:t>: No adequate accommodation and No burglar bars as we are operating in the magistrate building.</a:t>
            </a:r>
            <a:endParaRPr lang="en-US" sz="1600" dirty="0"/>
          </a:p>
          <a:p>
            <a:pPr algn="just">
              <a:buClr>
                <a:srgbClr val="7D0900"/>
              </a:buClr>
              <a:buFont typeface="Wingdings" pitchFamily="2" charset="2"/>
              <a:buChar char="Ø"/>
            </a:pPr>
            <a:r>
              <a:rPr lang="en-US" sz="1600" b="1" dirty="0" smtClean="0"/>
              <a:t>PINETOWN</a:t>
            </a:r>
            <a:r>
              <a:rPr lang="en-US" sz="1600" dirty="0" smtClean="0"/>
              <a:t>: Sourcing alternative accommodation is on progress.</a:t>
            </a:r>
          </a:p>
          <a:p>
            <a:pPr marL="0" indent="0" algn="just">
              <a:buClr>
                <a:srgbClr val="7D0900"/>
              </a:buClr>
              <a:buNone/>
            </a:pPr>
            <a:endParaRPr lang="en-US" sz="1600" dirty="0" smtClean="0"/>
          </a:p>
          <a:p>
            <a:pPr algn="just">
              <a:buClr>
                <a:srgbClr val="7D0900"/>
              </a:buClr>
              <a:buFont typeface="Wingdings" pitchFamily="2" charset="2"/>
              <a:buChar char="Ø"/>
            </a:pPr>
            <a:endParaRPr lang="en-US" sz="1600" dirty="0" smtClean="0"/>
          </a:p>
          <a:p>
            <a:pPr algn="just">
              <a:buClr>
                <a:srgbClr val="7D0900"/>
              </a:buClr>
              <a:buFont typeface="Wingdings" pitchFamily="2" charset="2"/>
              <a:buChar char="Ø"/>
            </a:pPr>
            <a:endParaRPr lang="en-US" sz="1600" dirty="0" smtClean="0"/>
          </a:p>
          <a:p>
            <a:pPr algn="just">
              <a:buClr>
                <a:srgbClr val="7D0900"/>
              </a:buClr>
              <a:buFont typeface="Wingdings" pitchFamily="2" charset="2"/>
              <a:buChar char="Ø"/>
            </a:pPr>
            <a:endParaRPr lang="en-US" sz="1600" dirty="0"/>
          </a:p>
          <a:p>
            <a:pPr algn="just">
              <a:buClr>
                <a:srgbClr val="7D0900"/>
              </a:buClr>
              <a:buFont typeface="Wingdings" pitchFamily="2" charset="2"/>
              <a:buChar char="Ø"/>
            </a:pPr>
            <a:endParaRPr lang="en-US" sz="1600" b="1" dirty="0"/>
          </a:p>
          <a:p>
            <a:pPr algn="just"/>
            <a:endParaRPr lang="en-ZA" sz="1600" dirty="0"/>
          </a:p>
        </p:txBody>
      </p:sp>
      <p:sp>
        <p:nvSpPr>
          <p:cNvPr id="4" name="TextBox 3"/>
          <p:cNvSpPr txBox="1"/>
          <p:nvPr/>
        </p:nvSpPr>
        <p:spPr>
          <a:xfrm>
            <a:off x="4276725" y="6048375"/>
            <a:ext cx="571500" cy="369332"/>
          </a:xfrm>
          <a:prstGeom prst="rect">
            <a:avLst/>
          </a:prstGeom>
          <a:noFill/>
        </p:spPr>
        <p:txBody>
          <a:bodyPr wrap="square" rtlCol="0">
            <a:spAutoFit/>
          </a:bodyPr>
          <a:lstStyle/>
          <a:p>
            <a:r>
              <a:rPr lang="en-US" dirty="0" smtClean="0"/>
              <a:t>67</a:t>
            </a:r>
            <a:endParaRPr lang="en-US" dirty="0"/>
          </a:p>
        </p:txBody>
      </p:sp>
    </p:spTree>
    <p:extLst>
      <p:ext uri="{BB962C8B-B14F-4D97-AF65-F5344CB8AC3E}">
        <p14:creationId xmlns:p14="http://schemas.microsoft.com/office/powerpoint/2010/main" val="23228119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1764"/>
            <a:ext cx="8229600" cy="792162"/>
          </a:xfrm>
          <a:solidFill>
            <a:srgbClr val="FFC000"/>
          </a:solidFill>
        </p:spPr>
        <p:txBody>
          <a:bodyPr>
            <a:normAutofit/>
          </a:bodyPr>
          <a:lstStyle/>
          <a:p>
            <a:r>
              <a:rPr lang="en-US" sz="3200" b="1" dirty="0" smtClean="0"/>
              <a:t>Accommodation Challenges Cont….</a:t>
            </a:r>
            <a:endParaRPr lang="en-ZA" sz="3200" b="1" dirty="0"/>
          </a:p>
        </p:txBody>
      </p:sp>
      <p:sp>
        <p:nvSpPr>
          <p:cNvPr id="3" name="Content Placeholder 2"/>
          <p:cNvSpPr>
            <a:spLocks noGrp="1"/>
          </p:cNvSpPr>
          <p:nvPr>
            <p:ph idx="1"/>
          </p:nvPr>
        </p:nvSpPr>
        <p:spPr>
          <a:xfrm>
            <a:off x="457200" y="752476"/>
            <a:ext cx="8229600" cy="4906962"/>
          </a:xfrm>
        </p:spPr>
        <p:txBody>
          <a:bodyPr>
            <a:noAutofit/>
          </a:bodyPr>
          <a:lstStyle/>
          <a:p>
            <a:pPr marL="0" indent="0" algn="just">
              <a:spcBef>
                <a:spcPts val="600"/>
              </a:spcBef>
              <a:buNone/>
            </a:pPr>
            <a:endParaRPr lang="en-US" sz="1400" b="1" u="sng" dirty="0" smtClean="0">
              <a:solidFill>
                <a:srgbClr val="FF0000"/>
              </a:solidFill>
            </a:endParaRPr>
          </a:p>
          <a:p>
            <a:pPr algn="just">
              <a:buClr>
                <a:srgbClr val="7D0900"/>
              </a:buClr>
              <a:buFont typeface="Wingdings" pitchFamily="2" charset="2"/>
              <a:buChar char="Ø"/>
            </a:pPr>
            <a:r>
              <a:rPr lang="en-US" sz="1400" b="1" dirty="0" smtClean="0"/>
              <a:t>LADYSMITH</a:t>
            </a:r>
            <a:r>
              <a:rPr lang="en-US" sz="1400" dirty="0" smtClean="0"/>
              <a:t>: Public hall air conditioners are leaking, ceiling to be repaired at the passage by the exit door at the back office, office cracks at the walls, Leakage on the garage roof, Public toilet cistern is leaking , public toilets to be divided into males and females and paint peeling off at some offices due to damp.</a:t>
            </a:r>
          </a:p>
          <a:p>
            <a:pPr algn="just">
              <a:buClr>
                <a:srgbClr val="7D0900"/>
              </a:buClr>
              <a:buFont typeface="Wingdings" pitchFamily="2" charset="2"/>
              <a:buChar char="Ø"/>
            </a:pPr>
            <a:r>
              <a:rPr lang="en-US" sz="1400" b="1" dirty="0" smtClean="0"/>
              <a:t>MAHLABATHINI: </a:t>
            </a:r>
            <a:r>
              <a:rPr lang="en-US" sz="1400" dirty="0" smtClean="0"/>
              <a:t>Ceiling is falling apart, Leaking roof and Broken burglar guard in the front door.</a:t>
            </a:r>
          </a:p>
          <a:p>
            <a:pPr algn="just">
              <a:buClr>
                <a:srgbClr val="7D0900"/>
              </a:buClr>
              <a:buFont typeface="Wingdings" pitchFamily="2" charset="2"/>
              <a:buChar char="Ø"/>
            </a:pPr>
            <a:r>
              <a:rPr lang="en-US" sz="1400" b="1" dirty="0" smtClean="0"/>
              <a:t>MOOI RIVER: </a:t>
            </a:r>
            <a:r>
              <a:rPr lang="en-US" sz="1400" dirty="0" smtClean="0"/>
              <a:t>No office space, operations currently performed from mobile unit</a:t>
            </a:r>
          </a:p>
          <a:p>
            <a:pPr algn="just">
              <a:buClr>
                <a:srgbClr val="7D0900"/>
              </a:buClr>
              <a:buFont typeface="Wingdings" pitchFamily="2" charset="2"/>
              <a:buChar char="Ø"/>
            </a:pPr>
            <a:r>
              <a:rPr lang="en-US" sz="1400" b="1" dirty="0" smtClean="0"/>
              <a:t>MTUBATUBA: </a:t>
            </a:r>
            <a:r>
              <a:rPr lang="en-US" sz="1400" dirty="0" smtClean="0"/>
              <a:t>No burglar guards, water shortage in the building, Ceiling tiles are falling apart.</a:t>
            </a:r>
          </a:p>
          <a:p>
            <a:pPr algn="just">
              <a:buClr>
                <a:srgbClr val="7D0900"/>
              </a:buClr>
              <a:buFont typeface="Wingdings" pitchFamily="2" charset="2"/>
              <a:buChar char="Ø"/>
            </a:pPr>
            <a:r>
              <a:rPr lang="en-US" sz="1400" b="1" dirty="0" smtClean="0"/>
              <a:t>NKANDLA: </a:t>
            </a:r>
            <a:r>
              <a:rPr lang="en-US" sz="1400" dirty="0" smtClean="0"/>
              <a:t>Inadequate working space, no private office to interview clients and No air conditioners.</a:t>
            </a:r>
          </a:p>
          <a:p>
            <a:pPr algn="just">
              <a:buClr>
                <a:srgbClr val="7D0900"/>
              </a:buClr>
              <a:buFont typeface="Wingdings" pitchFamily="2" charset="2"/>
              <a:buChar char="Ø"/>
            </a:pPr>
            <a:r>
              <a:rPr lang="en-US" sz="1400" b="1" dirty="0" smtClean="0"/>
              <a:t>NONGOMA: </a:t>
            </a:r>
            <a:r>
              <a:rPr lang="en-US" sz="1400" dirty="0" smtClean="0"/>
              <a:t>No adequate accommodation, No air conditioner and water shortage</a:t>
            </a:r>
          </a:p>
          <a:p>
            <a:pPr algn="just">
              <a:buClr>
                <a:srgbClr val="7D0900"/>
              </a:buClr>
              <a:buFont typeface="Wingdings" pitchFamily="2" charset="2"/>
              <a:buChar char="Ø"/>
            </a:pPr>
            <a:r>
              <a:rPr lang="en-US" sz="1400" b="1" dirty="0" smtClean="0"/>
              <a:t>NQUTU – </a:t>
            </a:r>
            <a:r>
              <a:rPr lang="en-US" sz="1400" dirty="0" smtClean="0"/>
              <a:t>No adequate accommodation, severe water shortage, Office doors need to be replaced and No strong room for archives.</a:t>
            </a:r>
          </a:p>
          <a:p>
            <a:pPr algn="just">
              <a:buClr>
                <a:srgbClr val="7D0900"/>
              </a:buClr>
              <a:buFont typeface="Wingdings" pitchFamily="2" charset="2"/>
              <a:buChar char="Ø"/>
            </a:pPr>
            <a:r>
              <a:rPr lang="en-US" sz="1400" b="1" dirty="0" smtClean="0"/>
              <a:t>PONGOLA: N</a:t>
            </a:r>
            <a:r>
              <a:rPr lang="en-US" sz="1400" dirty="0" smtClean="0"/>
              <a:t>o adequate accommodation and water shortage</a:t>
            </a:r>
          </a:p>
          <a:p>
            <a:pPr algn="just">
              <a:buClr>
                <a:srgbClr val="7D0900"/>
              </a:buClr>
              <a:buFont typeface="Wingdings" pitchFamily="2" charset="2"/>
              <a:buChar char="Ø"/>
            </a:pPr>
            <a:r>
              <a:rPr lang="en-US" sz="1400" b="1" dirty="0" smtClean="0"/>
              <a:t>PORT SHEPSTONE: </a:t>
            </a:r>
            <a:r>
              <a:rPr lang="en-US" sz="1400" dirty="0" smtClean="0"/>
              <a:t>Water leaks, structure of the building is problematic, No parking for state vehicles and staff vehicles and The stair lift needs a routine maintenance.</a:t>
            </a:r>
          </a:p>
          <a:p>
            <a:pPr algn="just">
              <a:buClr>
                <a:srgbClr val="7D0900"/>
              </a:buClr>
              <a:buFont typeface="Wingdings" pitchFamily="2" charset="2"/>
              <a:buChar char="Ø"/>
            </a:pPr>
            <a:r>
              <a:rPr lang="en-US" sz="1400" b="1" dirty="0" smtClean="0"/>
              <a:t>RICHARDSBAY: </a:t>
            </a:r>
            <a:r>
              <a:rPr lang="en-US" sz="1400" dirty="0" smtClean="0"/>
              <a:t>Carpets are very dirty due to water leaks and they have to be replaced, toilets are leaking and </a:t>
            </a:r>
            <a:r>
              <a:rPr lang="en-US" sz="1400" dirty="0"/>
              <a:t>g</a:t>
            </a:r>
            <a:r>
              <a:rPr lang="en-US" sz="1400" dirty="0" smtClean="0"/>
              <a:t>arage door cannot be opened inside.</a:t>
            </a:r>
          </a:p>
          <a:p>
            <a:pPr algn="just">
              <a:buClr>
                <a:srgbClr val="7D0900"/>
              </a:buClr>
              <a:buFont typeface="Wingdings" pitchFamily="2" charset="2"/>
              <a:buChar char="Ø"/>
            </a:pPr>
            <a:r>
              <a:rPr lang="en-US" sz="1400" b="1" dirty="0" smtClean="0"/>
              <a:t>RICHMOND: </a:t>
            </a:r>
            <a:r>
              <a:rPr lang="en-US" sz="1400" dirty="0" smtClean="0"/>
              <a:t>Inadequate office accommodation, No burglar proofs on doors and windows, limited plug points and When high profile cases are heard at the court it sometimes becomes necessary to restrict public access to the court building which inconveniences our clients. Office housed in the magistrate court. </a:t>
            </a:r>
            <a:endParaRPr lang="en-US" sz="1400" b="1" dirty="0" smtClean="0"/>
          </a:p>
          <a:p>
            <a:pPr algn="just">
              <a:buClr>
                <a:srgbClr val="7D0900"/>
              </a:buClr>
              <a:buFont typeface="Wingdings" pitchFamily="2" charset="2"/>
              <a:buChar char="Ø"/>
            </a:pPr>
            <a:endParaRPr lang="en-US" sz="1400" dirty="0" smtClean="0"/>
          </a:p>
          <a:p>
            <a:pPr algn="just">
              <a:buClr>
                <a:srgbClr val="7D0900"/>
              </a:buClr>
              <a:buFont typeface="Wingdings" pitchFamily="2" charset="2"/>
              <a:buChar char="Ø"/>
            </a:pPr>
            <a:endParaRPr lang="en-US" sz="1400" dirty="0" smtClean="0"/>
          </a:p>
          <a:p>
            <a:pPr marL="0" indent="0" algn="just">
              <a:buClr>
                <a:srgbClr val="7D0900"/>
              </a:buClr>
              <a:buNone/>
            </a:pPr>
            <a:endParaRPr lang="en-US" sz="1400" dirty="0" smtClean="0"/>
          </a:p>
          <a:p>
            <a:pPr algn="just">
              <a:buClr>
                <a:srgbClr val="7D0900"/>
              </a:buClr>
              <a:buFont typeface="Wingdings" pitchFamily="2" charset="2"/>
              <a:buChar char="Ø"/>
            </a:pPr>
            <a:endParaRPr lang="en-US" sz="1400" dirty="0" smtClean="0"/>
          </a:p>
          <a:p>
            <a:pPr algn="just">
              <a:buClr>
                <a:srgbClr val="7D0900"/>
              </a:buClr>
              <a:buFont typeface="Wingdings" pitchFamily="2" charset="2"/>
              <a:buChar char="Ø"/>
            </a:pPr>
            <a:endParaRPr lang="en-US" sz="1400" dirty="0" smtClean="0"/>
          </a:p>
          <a:p>
            <a:pPr algn="just">
              <a:buClr>
                <a:srgbClr val="7D0900"/>
              </a:buClr>
              <a:buFont typeface="Wingdings" pitchFamily="2" charset="2"/>
              <a:buChar char="Ø"/>
            </a:pPr>
            <a:endParaRPr lang="en-US" sz="1400" dirty="0"/>
          </a:p>
          <a:p>
            <a:pPr algn="just">
              <a:buClr>
                <a:srgbClr val="7D0900"/>
              </a:buClr>
              <a:buFont typeface="Wingdings" pitchFamily="2" charset="2"/>
              <a:buChar char="Ø"/>
            </a:pPr>
            <a:endParaRPr lang="en-US" sz="1400" b="1" dirty="0"/>
          </a:p>
          <a:p>
            <a:pPr algn="just"/>
            <a:endParaRPr lang="en-ZA" sz="1400" dirty="0"/>
          </a:p>
        </p:txBody>
      </p:sp>
      <p:sp>
        <p:nvSpPr>
          <p:cNvPr id="4" name="TextBox 3"/>
          <p:cNvSpPr txBox="1"/>
          <p:nvPr/>
        </p:nvSpPr>
        <p:spPr>
          <a:xfrm>
            <a:off x="4143375" y="6191250"/>
            <a:ext cx="523875" cy="369332"/>
          </a:xfrm>
          <a:prstGeom prst="rect">
            <a:avLst/>
          </a:prstGeom>
          <a:noFill/>
        </p:spPr>
        <p:txBody>
          <a:bodyPr wrap="square" rtlCol="0">
            <a:spAutoFit/>
          </a:bodyPr>
          <a:lstStyle/>
          <a:p>
            <a:r>
              <a:rPr lang="en-US" dirty="0" smtClean="0"/>
              <a:t>68</a:t>
            </a:r>
            <a:endParaRPr lang="en-US" dirty="0"/>
          </a:p>
        </p:txBody>
      </p:sp>
    </p:spTree>
    <p:extLst>
      <p:ext uri="{BB962C8B-B14F-4D97-AF65-F5344CB8AC3E}">
        <p14:creationId xmlns:p14="http://schemas.microsoft.com/office/powerpoint/2010/main" val="23001207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8229600" cy="801687"/>
          </a:xfrm>
          <a:solidFill>
            <a:srgbClr val="FFC000"/>
          </a:solidFill>
        </p:spPr>
        <p:txBody>
          <a:bodyPr>
            <a:normAutofit/>
          </a:bodyPr>
          <a:lstStyle/>
          <a:p>
            <a:r>
              <a:rPr lang="en-US" sz="3200" b="1" dirty="0" smtClean="0"/>
              <a:t>Accommodation Challenges Cont…</a:t>
            </a:r>
            <a:endParaRPr lang="en-ZA" sz="3200" b="1" dirty="0"/>
          </a:p>
        </p:txBody>
      </p:sp>
      <p:sp>
        <p:nvSpPr>
          <p:cNvPr id="3" name="Content Placeholder 2"/>
          <p:cNvSpPr>
            <a:spLocks noGrp="1"/>
          </p:cNvSpPr>
          <p:nvPr>
            <p:ph idx="1"/>
          </p:nvPr>
        </p:nvSpPr>
        <p:spPr>
          <a:xfrm>
            <a:off x="523875" y="981075"/>
            <a:ext cx="8229600" cy="4676775"/>
          </a:xfrm>
        </p:spPr>
        <p:txBody>
          <a:bodyPr>
            <a:noAutofit/>
          </a:bodyPr>
          <a:lstStyle/>
          <a:p>
            <a:pPr>
              <a:buClr>
                <a:srgbClr val="7D0900"/>
              </a:buClr>
              <a:buFont typeface="Wingdings" pitchFamily="2" charset="2"/>
              <a:buChar char="Ø"/>
            </a:pPr>
            <a:r>
              <a:rPr lang="en-US" sz="1600" b="1" dirty="0" smtClean="0"/>
              <a:t>KWADUKUZA</a:t>
            </a:r>
            <a:r>
              <a:rPr lang="en-US" sz="1600" dirty="0" smtClean="0"/>
              <a:t>: No public toilets, No filing room, No access for disabled clients, The hand rails for the stairs are broken, carpets within the office are torn and need to be replaced with tiles and air conditioners are not working.</a:t>
            </a:r>
          </a:p>
          <a:p>
            <a:pPr>
              <a:buClr>
                <a:srgbClr val="7D0900"/>
              </a:buClr>
              <a:buFont typeface="Wingdings" pitchFamily="2" charset="2"/>
              <a:buChar char="Ø"/>
            </a:pPr>
            <a:r>
              <a:rPr lang="en-US" sz="1600" b="1" dirty="0" smtClean="0"/>
              <a:t>TONGAAT: </a:t>
            </a:r>
            <a:r>
              <a:rPr lang="en-US" sz="1600" dirty="0" smtClean="0"/>
              <a:t>Air conditioner not working in the public hall, kitchen tap is leaking, carpets are coming out, staff toilet blocked &amp; 5 public toilets blocked.</a:t>
            </a:r>
          </a:p>
          <a:p>
            <a:pPr>
              <a:buClr>
                <a:srgbClr val="7D0900"/>
              </a:buClr>
              <a:buFont typeface="Wingdings" pitchFamily="2" charset="2"/>
              <a:buChar char="Ø"/>
            </a:pPr>
            <a:r>
              <a:rPr lang="en-US" sz="1600" b="1" dirty="0" smtClean="0"/>
              <a:t>TUGELA FERRY (MSINGA): </a:t>
            </a:r>
            <a:r>
              <a:rPr lang="en-US" sz="1600" dirty="0" smtClean="0"/>
              <a:t>No adequate accommodation, burglar guards needed in the store room.</a:t>
            </a:r>
          </a:p>
          <a:p>
            <a:pPr>
              <a:buClr>
                <a:srgbClr val="7D0900"/>
              </a:buClr>
              <a:buFont typeface="Wingdings" pitchFamily="2" charset="2"/>
              <a:buChar char="Ø"/>
            </a:pPr>
            <a:r>
              <a:rPr lang="en-US" sz="1600" b="1" dirty="0" smtClean="0"/>
              <a:t>ULUNDI: </a:t>
            </a:r>
            <a:r>
              <a:rPr lang="en-US" sz="1600" dirty="0" smtClean="0"/>
              <a:t>Need replacement of cracked front door, carpets are coming out need replacement with tiles and additional space is needed.</a:t>
            </a:r>
          </a:p>
          <a:p>
            <a:pPr>
              <a:buClr>
                <a:srgbClr val="7D0900"/>
              </a:buClr>
              <a:buFont typeface="Wingdings" pitchFamily="2" charset="2"/>
              <a:buChar char="Ø"/>
            </a:pPr>
            <a:r>
              <a:rPr lang="en-US" sz="1600" b="1" dirty="0" smtClean="0"/>
              <a:t>UMLAZI: </a:t>
            </a:r>
            <a:r>
              <a:rPr lang="en-US" sz="1600" dirty="0" smtClean="0"/>
              <a:t>Alternative accommodation required.</a:t>
            </a:r>
          </a:p>
          <a:p>
            <a:pPr>
              <a:buClr>
                <a:srgbClr val="7D0900"/>
              </a:buClr>
              <a:buFont typeface="Wingdings" pitchFamily="2" charset="2"/>
              <a:buChar char="Ø"/>
            </a:pPr>
            <a:r>
              <a:rPr lang="en-US" sz="1600" b="1" dirty="0" smtClean="0"/>
              <a:t>PIETERMARITZBURG: </a:t>
            </a:r>
            <a:r>
              <a:rPr lang="en-US" sz="1600" dirty="0" smtClean="0"/>
              <a:t>All defects have been highlighted in report by Department of Labour and forwarded to Head Office and Department of Public Works. Provincial Management is working on certain defects to be addressed through day to day maintenance.</a:t>
            </a:r>
          </a:p>
          <a:p>
            <a:pPr>
              <a:buClr>
                <a:srgbClr val="7D0900"/>
              </a:buClr>
              <a:buFont typeface="Wingdings" pitchFamily="2" charset="2"/>
              <a:buChar char="Ø"/>
            </a:pPr>
            <a:endParaRPr lang="en-US" sz="1600" dirty="0" smtClean="0"/>
          </a:p>
          <a:p>
            <a:pPr marL="0" indent="0">
              <a:buClr>
                <a:srgbClr val="7D0900"/>
              </a:buClr>
              <a:buNone/>
            </a:pPr>
            <a:endParaRPr lang="en-US" sz="1600" dirty="0" smtClean="0"/>
          </a:p>
          <a:p>
            <a:pPr>
              <a:buClr>
                <a:srgbClr val="7D0900"/>
              </a:buClr>
              <a:buFont typeface="Wingdings" pitchFamily="2" charset="2"/>
              <a:buChar char="Ø"/>
            </a:pPr>
            <a:endParaRPr lang="en-US" sz="1600" dirty="0" smtClean="0"/>
          </a:p>
          <a:p>
            <a:pPr>
              <a:buClr>
                <a:srgbClr val="7D0900"/>
              </a:buClr>
              <a:buFont typeface="Wingdings" pitchFamily="2" charset="2"/>
              <a:buChar char="Ø"/>
            </a:pPr>
            <a:endParaRPr lang="en-US" sz="1600" dirty="0" smtClean="0"/>
          </a:p>
          <a:p>
            <a:pPr>
              <a:buClr>
                <a:srgbClr val="7D0900"/>
              </a:buClr>
              <a:buFont typeface="Wingdings" pitchFamily="2" charset="2"/>
              <a:buChar char="Ø"/>
            </a:pPr>
            <a:endParaRPr lang="en-US" sz="1600" dirty="0"/>
          </a:p>
          <a:p>
            <a:pPr>
              <a:buClr>
                <a:srgbClr val="7D0900"/>
              </a:buClr>
              <a:buFont typeface="Wingdings" pitchFamily="2" charset="2"/>
              <a:buChar char="Ø"/>
            </a:pPr>
            <a:endParaRPr lang="en-US" sz="1600" b="1" dirty="0"/>
          </a:p>
          <a:p>
            <a:endParaRPr lang="en-ZA" sz="1600" dirty="0"/>
          </a:p>
        </p:txBody>
      </p:sp>
      <p:sp>
        <p:nvSpPr>
          <p:cNvPr id="4" name="Rounded Rectangle 3"/>
          <p:cNvSpPr/>
          <p:nvPr/>
        </p:nvSpPr>
        <p:spPr>
          <a:xfrm>
            <a:off x="781050" y="4886325"/>
            <a:ext cx="7772400" cy="8858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High level analysis:</a:t>
            </a:r>
          </a:p>
          <a:p>
            <a:pPr marL="285750" indent="-285750" algn="ctr">
              <a:buFont typeface="Arial" pitchFamily="34" charset="0"/>
              <a:buChar char="•"/>
            </a:pPr>
            <a:r>
              <a:rPr lang="en-US" dirty="0" smtClean="0"/>
              <a:t>Certain defects are addressed through day to day maintenance</a:t>
            </a:r>
          </a:p>
          <a:p>
            <a:pPr marL="285750" indent="-285750" algn="ctr">
              <a:buFont typeface="Arial" pitchFamily="34" charset="0"/>
              <a:buChar char="•"/>
            </a:pPr>
            <a:r>
              <a:rPr lang="en-US" dirty="0" smtClean="0"/>
              <a:t>All challenges have been reported to DPW on numerous occasions </a:t>
            </a:r>
            <a:endParaRPr lang="en-US" dirty="0"/>
          </a:p>
        </p:txBody>
      </p:sp>
      <p:sp>
        <p:nvSpPr>
          <p:cNvPr id="6" name="TextBox 5"/>
          <p:cNvSpPr txBox="1"/>
          <p:nvPr/>
        </p:nvSpPr>
        <p:spPr>
          <a:xfrm>
            <a:off x="4038600" y="6134100"/>
            <a:ext cx="476250" cy="369332"/>
          </a:xfrm>
          <a:prstGeom prst="rect">
            <a:avLst/>
          </a:prstGeom>
          <a:noFill/>
        </p:spPr>
        <p:txBody>
          <a:bodyPr wrap="square" rtlCol="0">
            <a:spAutoFit/>
          </a:bodyPr>
          <a:lstStyle/>
          <a:p>
            <a:r>
              <a:rPr lang="en-US" dirty="0" smtClean="0"/>
              <a:t>69</a:t>
            </a:r>
            <a:endParaRPr lang="en-US" dirty="0"/>
          </a:p>
        </p:txBody>
      </p:sp>
    </p:spTree>
    <p:extLst>
      <p:ext uri="{BB962C8B-B14F-4D97-AF65-F5344CB8AC3E}">
        <p14:creationId xmlns:p14="http://schemas.microsoft.com/office/powerpoint/2010/main" val="183522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16870454"/>
              </p:ext>
            </p:extLst>
          </p:nvPr>
        </p:nvGraphicFramePr>
        <p:xfrm>
          <a:off x="457199" y="685800"/>
          <a:ext cx="8429625" cy="5160768"/>
        </p:xfrm>
        <a:graphic>
          <a:graphicData uri="http://schemas.openxmlformats.org/drawingml/2006/table">
            <a:tbl>
              <a:tblPr/>
              <a:tblGrid>
                <a:gridCol w="2707772"/>
                <a:gridCol w="2622005"/>
                <a:gridCol w="3099848"/>
              </a:tblGrid>
              <a:tr h="37741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ZA" sz="1400" b="1"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rgbClr val="000000"/>
                          </a:solidFill>
                          <a:effectLst/>
                          <a:latin typeface="Arial" charset="0"/>
                          <a:cs typeface="Arial" charset="0"/>
                        </a:rPr>
                        <a:t>District Municipality</a:t>
                      </a:r>
                      <a:endParaRPr lang="en-US" sz="14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Local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Population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14968">
                <a:tc>
                  <a:txBody>
                    <a:bodyPr/>
                    <a:lstStyle/>
                    <a:p>
                      <a:pPr algn="ctr" fontAlgn="b"/>
                      <a:r>
                        <a:rPr lang="en-US" sz="1200" b="0" i="0" u="none" strike="noStrike" dirty="0" err="1" smtClean="0">
                          <a:solidFill>
                            <a:srgbClr val="000000"/>
                          </a:solidFill>
                          <a:effectLst/>
                          <a:latin typeface="Arial"/>
                        </a:rPr>
                        <a:t>Uthukela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Emnabithi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237 437</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Indaka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103 116</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Umtshezi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83 153</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Okhahlamba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132 068</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Embabazane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smtClean="0">
                          <a:solidFill>
                            <a:srgbClr val="000000"/>
                          </a:solidFill>
                          <a:effectLst/>
                          <a:latin typeface="Arial"/>
                        </a:rPr>
                        <a:t>113 073</a:t>
                      </a:r>
                      <a:endParaRPr lang="en-US" sz="1200" b="0" i="0" u="none" strike="noStrike" dirty="0" smtClean="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5</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668 848</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0" i="0" u="none" strike="noStrike" dirty="0" err="1" smtClean="0">
                          <a:solidFill>
                            <a:srgbClr val="000000"/>
                          </a:solidFill>
                          <a:effectLst/>
                          <a:latin typeface="Arial"/>
                        </a:rPr>
                        <a:t>Umzinyathi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Endumeni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64</a:t>
                      </a:r>
                      <a:r>
                        <a:rPr lang="en-US" sz="1200" b="0" i="0" u="none" strike="noStrike" baseline="0" dirty="0" smtClean="0">
                          <a:solidFill>
                            <a:srgbClr val="000000"/>
                          </a:solidFill>
                          <a:effectLst/>
                          <a:latin typeface="Arial"/>
                        </a:rPr>
                        <a:t> 862</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Nquthu</a:t>
                      </a:r>
                      <a:r>
                        <a:rPr lang="en-US" sz="1200" b="0" i="0" u="none" strike="noStrike" dirty="0" smtClean="0">
                          <a:solidFill>
                            <a:srgbClr val="000000"/>
                          </a:solidFill>
                          <a:effectLst/>
                          <a:latin typeface="Arial"/>
                        </a:rPr>
                        <a:t> </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165</a:t>
                      </a:r>
                      <a:r>
                        <a:rPr lang="en-US" sz="1200" b="0" i="0" u="none" strike="noStrike" baseline="0" dirty="0" smtClean="0">
                          <a:solidFill>
                            <a:srgbClr val="000000"/>
                          </a:solidFill>
                          <a:effectLst/>
                          <a:latin typeface="Arial"/>
                        </a:rPr>
                        <a:t> 307</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Msinga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177</a:t>
                      </a:r>
                      <a:r>
                        <a:rPr lang="en-US" sz="1200" b="0" i="0" u="none" strike="noStrike" baseline="0" dirty="0" smtClean="0">
                          <a:solidFill>
                            <a:srgbClr val="000000"/>
                          </a:solidFill>
                          <a:effectLst/>
                          <a:latin typeface="Arial"/>
                        </a:rPr>
                        <a:t> 507</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Umvoti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103</a:t>
                      </a:r>
                      <a:r>
                        <a:rPr lang="en-US" sz="1200" b="0" i="0" u="none" strike="noStrike" baseline="0" dirty="0" smtClean="0">
                          <a:solidFill>
                            <a:srgbClr val="000000"/>
                          </a:solidFill>
                          <a:effectLst/>
                          <a:latin typeface="Arial"/>
                        </a:rPr>
                        <a:t> 09</a:t>
                      </a:r>
                      <a:r>
                        <a:rPr lang="en-US" sz="1200" b="0" i="0" u="none" strike="noStrike" dirty="0" smtClean="0">
                          <a:solidFill>
                            <a:srgbClr val="000000"/>
                          </a:solidFill>
                          <a:effectLst/>
                          <a:latin typeface="Arial"/>
                        </a:rPr>
                        <a:t>3</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4</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510 838</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0" i="0" u="none" strike="noStrike" dirty="0" smtClean="0">
                          <a:solidFill>
                            <a:srgbClr val="000000"/>
                          </a:solidFill>
                          <a:effectLst/>
                          <a:latin typeface="Arial"/>
                        </a:rPr>
                        <a:t>Amajuba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Newcastle </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363 236</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Emadlangeni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34</a:t>
                      </a:r>
                      <a:r>
                        <a:rPr lang="en-US" sz="1200" b="0" i="0" u="none" strike="noStrike" baseline="0" dirty="0" smtClean="0">
                          <a:solidFill>
                            <a:srgbClr val="000000"/>
                          </a:solidFill>
                          <a:effectLst/>
                          <a:latin typeface="Arial"/>
                        </a:rPr>
                        <a:t> 442</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Dannhauser</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102 161</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3</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499 839</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5" name="Title 1"/>
          <p:cNvSpPr>
            <a:spLocks noGrp="1"/>
          </p:cNvSpPr>
          <p:nvPr>
            <p:ph type="title"/>
          </p:nvPr>
        </p:nvSpPr>
        <p:spPr>
          <a:xfrm>
            <a:off x="457200" y="152400"/>
            <a:ext cx="8229600" cy="533400"/>
          </a:xfrm>
        </p:spPr>
        <p:txBody>
          <a:bodyPr>
            <a:normAutofit/>
          </a:bodyPr>
          <a:lstStyle/>
          <a:p>
            <a:r>
              <a:rPr lang="en-US" sz="2000" b="1" dirty="0" smtClean="0">
                <a:solidFill>
                  <a:prstClr val="black"/>
                </a:solidFill>
                <a:latin typeface="Arial" panose="020B0604020202020204" pitchFamily="34" charset="0"/>
                <a:cs typeface="Arial" panose="020B0604020202020204" pitchFamily="34" charset="0"/>
              </a:rPr>
              <a:t>PROVINCIAL POPULATIONS DEMOGRAPHICS C</a:t>
            </a:r>
            <a:r>
              <a:rPr lang="en-US" sz="2000" b="1" i="1" dirty="0" smtClean="0">
                <a:solidFill>
                  <a:prstClr val="black"/>
                </a:solidFill>
                <a:latin typeface="Arial" panose="020B0604020202020204" pitchFamily="34" charset="0"/>
                <a:cs typeface="Arial" panose="020B0604020202020204" pitchFamily="34" charset="0"/>
              </a:rPr>
              <a:t>ont…… </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extBox 1"/>
          <p:cNvSpPr txBox="1"/>
          <p:nvPr/>
        </p:nvSpPr>
        <p:spPr>
          <a:xfrm>
            <a:off x="4219575" y="6193393"/>
            <a:ext cx="301686" cy="369332"/>
          </a:xfrm>
          <a:prstGeom prst="rect">
            <a:avLst/>
          </a:prstGeom>
          <a:noFill/>
        </p:spPr>
        <p:txBody>
          <a:bodyPr wrap="none" rtlCol="0">
            <a:spAutoFit/>
          </a:bodyPr>
          <a:lstStyle/>
          <a:p>
            <a:r>
              <a:rPr lang="en-US" dirty="0" smtClean="0"/>
              <a:t>7</a:t>
            </a:r>
            <a:endParaRPr lang="en-US" dirty="0"/>
          </a:p>
        </p:txBody>
      </p:sp>
    </p:spTree>
    <p:extLst>
      <p:ext uri="{BB962C8B-B14F-4D97-AF65-F5344CB8AC3E}">
        <p14:creationId xmlns:p14="http://schemas.microsoft.com/office/powerpoint/2010/main" val="2447538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2305050"/>
            <a:ext cx="8229600" cy="1143000"/>
          </a:xfrm>
          <a:solidFill>
            <a:srgbClr val="FFC000"/>
          </a:solidFill>
        </p:spPr>
        <p:txBody>
          <a:bodyPr>
            <a:normAutofit/>
          </a:bodyPr>
          <a:lstStyle/>
          <a:p>
            <a:r>
              <a:rPr lang="en-ZA" b="1" dirty="0" smtClean="0"/>
              <a:t>Achievements &amp; Challenges</a:t>
            </a:r>
            <a:endParaRPr lang="en-ZA" b="1" dirty="0"/>
          </a:p>
        </p:txBody>
      </p:sp>
      <p:sp>
        <p:nvSpPr>
          <p:cNvPr id="2" name="TextBox 1"/>
          <p:cNvSpPr txBox="1"/>
          <p:nvPr/>
        </p:nvSpPr>
        <p:spPr>
          <a:xfrm>
            <a:off x="3876675" y="6115050"/>
            <a:ext cx="561975" cy="369332"/>
          </a:xfrm>
          <a:prstGeom prst="rect">
            <a:avLst/>
          </a:prstGeom>
          <a:noFill/>
        </p:spPr>
        <p:txBody>
          <a:bodyPr wrap="square" rtlCol="0">
            <a:spAutoFit/>
          </a:bodyPr>
          <a:lstStyle/>
          <a:p>
            <a:r>
              <a:rPr lang="en-US" dirty="0" smtClean="0"/>
              <a:t>70</a:t>
            </a:r>
            <a:endParaRPr lang="en-US" dirty="0"/>
          </a:p>
        </p:txBody>
      </p:sp>
    </p:spTree>
    <p:extLst>
      <p:ext uri="{BB962C8B-B14F-4D97-AF65-F5344CB8AC3E}">
        <p14:creationId xmlns:p14="http://schemas.microsoft.com/office/powerpoint/2010/main" val="1572473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5"/>
          <p:cNvGraphicFramePr>
            <a:graphicFrameLocks noGrp="1"/>
          </p:cNvGraphicFramePr>
          <p:nvPr>
            <p:extLst>
              <p:ext uri="{D42A27DB-BD31-4B8C-83A1-F6EECF244321}">
                <p14:modId xmlns:p14="http://schemas.microsoft.com/office/powerpoint/2010/main" val="4231767700"/>
              </p:ext>
            </p:extLst>
          </p:nvPr>
        </p:nvGraphicFramePr>
        <p:xfrm>
          <a:off x="381000" y="597161"/>
          <a:ext cx="8305800" cy="3162893"/>
        </p:xfrm>
        <a:graphic>
          <a:graphicData uri="http://schemas.openxmlformats.org/drawingml/2006/table">
            <a:tbl>
              <a:tblPr/>
              <a:tblGrid>
                <a:gridCol w="708903"/>
                <a:gridCol w="7596897"/>
              </a:tblGrid>
              <a:tr h="154017">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Achievement</a:t>
                      </a:r>
                      <a:endParaRPr kumimoji="0" lang="en-ZA" alt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8" marR="91438" marT="45686" marB="4568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15672">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90% of targets have been met in Q1 (9/10)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382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Reduction of Late Registration of Births cases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9929">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100% on the payments of invoices as compared to previous financial year.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321">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Identification and dealing with corruption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485">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000" dirty="0" smtClean="0">
                          <a:solidFill>
                            <a:schemeClr val="tx1"/>
                          </a:solidFill>
                          <a:latin typeface="Arial" panose="020B0604020202020204" pitchFamily="34" charset="0"/>
                          <a:cs typeface="Arial" panose="020B0604020202020204" pitchFamily="34" charset="0"/>
                        </a:rPr>
                        <a:t> Vryheid</a:t>
                      </a:r>
                      <a:r>
                        <a:rPr lang="en-US" sz="2000" baseline="0" dirty="0" smtClean="0">
                          <a:solidFill>
                            <a:schemeClr val="tx1"/>
                          </a:solidFill>
                          <a:latin typeface="Arial" panose="020B0604020202020204" pitchFamily="34" charset="0"/>
                          <a:cs typeface="Arial" panose="020B0604020202020204" pitchFamily="34" charset="0"/>
                        </a:rPr>
                        <a:t> Medium Office has been refurbished and two offices (</a:t>
                      </a:r>
                      <a:r>
                        <a:rPr lang="en-US" sz="2000" baseline="0" dirty="0" err="1" smtClean="0">
                          <a:solidFill>
                            <a:schemeClr val="tx1"/>
                          </a:solidFill>
                          <a:latin typeface="Arial" panose="020B0604020202020204" pitchFamily="34" charset="0"/>
                          <a:cs typeface="Arial" panose="020B0604020202020204" pitchFamily="34" charset="0"/>
                        </a:rPr>
                        <a:t>Emondlo</a:t>
                      </a:r>
                      <a:r>
                        <a:rPr lang="en-US" sz="2000" baseline="0" dirty="0" smtClean="0">
                          <a:solidFill>
                            <a:schemeClr val="tx1"/>
                          </a:solidFill>
                          <a:latin typeface="Arial" panose="020B0604020202020204" pitchFamily="34" charset="0"/>
                          <a:cs typeface="Arial" panose="020B0604020202020204" pitchFamily="34" charset="0"/>
                        </a:rPr>
                        <a:t> &amp; </a:t>
                      </a:r>
                      <a:r>
                        <a:rPr lang="en-US" sz="2000" baseline="0" dirty="0" err="1" smtClean="0">
                          <a:solidFill>
                            <a:schemeClr val="tx1"/>
                          </a:solidFill>
                          <a:latin typeface="Arial" panose="020B0604020202020204" pitchFamily="34" charset="0"/>
                          <a:cs typeface="Arial" panose="020B0604020202020204" pitchFamily="34" charset="0"/>
                        </a:rPr>
                        <a:t>Hluhluwe</a:t>
                      </a:r>
                      <a:r>
                        <a:rPr lang="en-US" sz="2000" baseline="0" dirty="0" smtClean="0">
                          <a:solidFill>
                            <a:schemeClr val="tx1"/>
                          </a:solidFill>
                          <a:latin typeface="Arial" panose="020B0604020202020204" pitchFamily="34" charset="0"/>
                          <a:cs typeface="Arial" panose="020B0604020202020204" pitchFamily="34" charset="0"/>
                        </a:rPr>
                        <a:t>) have been constructed.</a:t>
                      </a:r>
                      <a:endParaRPr lang="en-US" sz="2000" dirty="0">
                        <a:solidFill>
                          <a:schemeClr val="tx1"/>
                        </a:solidFill>
                        <a:latin typeface="Arial" panose="020B0604020202020204" pitchFamily="34" charset="0"/>
                        <a:cs typeface="Arial" panose="020B060402020202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48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000" dirty="0" smtClean="0">
                          <a:solidFill>
                            <a:schemeClr val="tx1"/>
                          </a:solidFill>
                          <a:latin typeface="Arial" panose="020B0604020202020204" pitchFamily="34" charset="0"/>
                          <a:cs typeface="Arial" panose="020B0604020202020204" pitchFamily="34" charset="0"/>
                        </a:rPr>
                        <a:t>Auditor General</a:t>
                      </a:r>
                      <a:r>
                        <a:rPr lang="en-US" sz="2000" baseline="0" dirty="0" smtClean="0">
                          <a:solidFill>
                            <a:schemeClr val="tx1"/>
                          </a:solidFill>
                          <a:latin typeface="Arial" panose="020B0604020202020204" pitchFamily="34" charset="0"/>
                          <a:cs typeface="Arial" panose="020B0604020202020204" pitchFamily="34" charset="0"/>
                        </a:rPr>
                        <a:t> only identified two immaterial findings during audit 2016/17 </a:t>
                      </a:r>
                      <a:endParaRPr lang="en-US" sz="2000" dirty="0">
                        <a:solidFill>
                          <a:schemeClr val="tx1"/>
                        </a:solidFill>
                        <a:latin typeface="Arial" panose="020B0604020202020204" pitchFamily="34" charset="0"/>
                        <a:cs typeface="Arial" panose="020B0604020202020204" pitchFamily="34"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2"/>
          <p:cNvSpPr>
            <a:spLocks noGrp="1" noChangeArrowheads="1"/>
          </p:cNvSpPr>
          <p:nvPr>
            <p:ph type="title"/>
          </p:nvPr>
        </p:nvSpPr>
        <p:spPr>
          <a:xfrm>
            <a:off x="457200" y="121298"/>
            <a:ext cx="8229600" cy="228600"/>
          </a:xfrm>
        </p:spPr>
        <p:txBody>
          <a:bodyPr>
            <a:noAutofit/>
          </a:bodyPr>
          <a:lstStyle/>
          <a:p>
            <a:pPr eaLnBrk="1" hangingPunct="1"/>
            <a:r>
              <a:rPr lang="en-US" altLang="en-US" sz="2000" b="1" dirty="0" smtClean="0">
                <a:latin typeface="Arial" panose="020B0604020202020204" pitchFamily="34" charset="0"/>
                <a:cs typeface="Arial" panose="020B0604020202020204" pitchFamily="34" charset="0"/>
              </a:rPr>
              <a:t>ACHIEVEMENTS </a:t>
            </a:r>
          </a:p>
        </p:txBody>
      </p:sp>
      <p:sp>
        <p:nvSpPr>
          <p:cNvPr id="2" name="TextBox 1"/>
          <p:cNvSpPr txBox="1"/>
          <p:nvPr/>
        </p:nvSpPr>
        <p:spPr>
          <a:xfrm>
            <a:off x="4057650" y="6124575"/>
            <a:ext cx="742950" cy="369332"/>
          </a:xfrm>
          <a:prstGeom prst="rect">
            <a:avLst/>
          </a:prstGeom>
          <a:noFill/>
        </p:spPr>
        <p:txBody>
          <a:bodyPr wrap="square" rtlCol="0">
            <a:spAutoFit/>
          </a:bodyPr>
          <a:lstStyle/>
          <a:p>
            <a:r>
              <a:rPr lang="en-US" dirty="0" smtClean="0"/>
              <a:t>71</a:t>
            </a:r>
            <a:endParaRPr lang="en-US" dirty="0"/>
          </a:p>
        </p:txBody>
      </p:sp>
    </p:spTree>
    <p:extLst>
      <p:ext uri="{BB962C8B-B14F-4D97-AF65-F5344CB8AC3E}">
        <p14:creationId xmlns:p14="http://schemas.microsoft.com/office/powerpoint/2010/main" val="2381515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257175"/>
            <a:ext cx="8229600" cy="409575"/>
          </a:xfrm>
        </p:spPr>
        <p:txBody>
          <a:bodyPr>
            <a:noAutofit/>
          </a:bodyPr>
          <a:lstStyle/>
          <a:p>
            <a:r>
              <a:rPr lang="en-US" altLang="en-US" sz="2000" b="1" dirty="0">
                <a:solidFill>
                  <a:prstClr val="black"/>
                </a:solidFill>
                <a:latin typeface="Arial" panose="020B0604020202020204" pitchFamily="34" charset="0"/>
                <a:cs typeface="Arial" panose="020B0604020202020204" pitchFamily="34" charset="0"/>
              </a:rPr>
              <a:t>CHALLENGES AND KEY DECISION REQUIRED </a:t>
            </a:r>
            <a:endParaRPr lang="en-US" altLang="en-US" sz="2000" b="1" dirty="0" smtClean="0">
              <a:latin typeface="Arial" panose="020B0604020202020204" pitchFamily="34" charset="0"/>
              <a:cs typeface="Arial" panose="020B0604020202020204" pitchFamily="34" charset="0"/>
            </a:endParaRPr>
          </a:p>
        </p:txBody>
      </p:sp>
      <p:graphicFrame>
        <p:nvGraphicFramePr>
          <p:cNvPr id="5" name="Group 44"/>
          <p:cNvGraphicFramePr>
            <a:graphicFrameLocks noGrp="1"/>
          </p:cNvGraphicFramePr>
          <p:nvPr>
            <p:extLst>
              <p:ext uri="{D42A27DB-BD31-4B8C-83A1-F6EECF244321}">
                <p14:modId xmlns:p14="http://schemas.microsoft.com/office/powerpoint/2010/main" val="2250896455"/>
              </p:ext>
            </p:extLst>
          </p:nvPr>
        </p:nvGraphicFramePr>
        <p:xfrm>
          <a:off x="152400" y="902970"/>
          <a:ext cx="8686801" cy="4792914"/>
        </p:xfrm>
        <a:graphic>
          <a:graphicData uri="http://schemas.openxmlformats.org/drawingml/2006/table">
            <a:tbl>
              <a:tblPr/>
              <a:tblGrid>
                <a:gridCol w="523875"/>
                <a:gridCol w="3838575"/>
                <a:gridCol w="4324351"/>
              </a:tblGrid>
              <a:tr h="27087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Challenge </a:t>
                      </a:r>
                      <a:endParaRPr kumimoji="0" lang="en-ZA"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L="91436" marR="91436" marT="45685" marB="456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altLang="en-US" sz="18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Key decisions required</a:t>
                      </a:r>
                    </a:p>
                  </a:txBody>
                  <a:tcPr marL="91436" marR="91436" marT="45685" marB="45685"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247720">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fontAlgn="base">
                        <a:spcBef>
                          <a:spcPct val="20000"/>
                        </a:spcBef>
                        <a:spcAft>
                          <a:spcPct val="0"/>
                        </a:spcAft>
                        <a:buFont typeface="Arial" charset="0"/>
                        <a:defRPr>
                          <a:solidFill>
                            <a:schemeClr val="tx1"/>
                          </a:solidFill>
                          <a:latin typeface="Calibri" pitchFamily="34" charset="0"/>
                        </a:defRPr>
                      </a:lvl6pPr>
                      <a:lvl7pPr marL="2971800" indent="-228600" fontAlgn="base">
                        <a:spcBef>
                          <a:spcPct val="20000"/>
                        </a:spcBef>
                        <a:spcAft>
                          <a:spcPct val="0"/>
                        </a:spcAft>
                        <a:buFont typeface="Arial" charset="0"/>
                        <a:defRPr>
                          <a:solidFill>
                            <a:schemeClr val="tx1"/>
                          </a:solidFill>
                          <a:latin typeface="Calibri" pitchFamily="34" charset="0"/>
                        </a:defRPr>
                      </a:lvl7pPr>
                      <a:lvl8pPr marL="3429000" indent="-228600" fontAlgn="base">
                        <a:spcBef>
                          <a:spcPct val="20000"/>
                        </a:spcBef>
                        <a:spcAft>
                          <a:spcPct val="0"/>
                        </a:spcAft>
                        <a:buFont typeface="Arial" charset="0"/>
                        <a:defRPr>
                          <a:solidFill>
                            <a:schemeClr val="tx1"/>
                          </a:solidFill>
                          <a:latin typeface="Calibri" pitchFamily="34" charset="0"/>
                        </a:defRPr>
                      </a:lvl8pPr>
                      <a:lvl9pPr marL="3886200" indent="-228600" fontAlgn="base">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1</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Lack of adequate office accommodation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High level engagement with Public Works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2</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Absence of mobile solution for Smart ID card roll out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Finalisation of mobile solution procurement processes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3</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Delays in finalisation of Labour Relations (LR) cases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Appointment of LR Officers in the Province</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4</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Lack of awareness of early birth registration</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Active stakeholder participation in promoting early birth registration </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5</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Lack of resources ( Aging fleet within the Province)</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Replacement of aging fleet .</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720">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6</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Lack of Human Resources in immigration services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Reprioritisation on filling of posts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49">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7</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pPr>
                      <a:r>
                        <a:rPr kumimoji="0" lang="en-GB" altLang="en-US" sz="1800" b="0" i="0" u="none" strike="noStrike" cap="none" normalizeH="0" baseline="0" dirty="0" smtClean="0">
                          <a:ln>
                            <a:noFill/>
                          </a:ln>
                          <a:solidFill>
                            <a:schemeClr val="tx1"/>
                          </a:solidFill>
                          <a:effectLst/>
                          <a:latin typeface="Arial" charset="0"/>
                          <a:cs typeface="Arial" charset="0"/>
                        </a:rPr>
                        <a:t>Lack of Human Resources in Small Offices</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defRPr/>
                      </a:pPr>
                      <a:endParaRPr kumimoji="0" lang="en-GB" alt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ctr" latinLnBrk="0" hangingPunct="1">
                        <a:lnSpc>
                          <a:spcPct val="100000"/>
                        </a:lnSpc>
                        <a:spcBef>
                          <a:spcPct val="0"/>
                        </a:spcBef>
                        <a:spcAft>
                          <a:spcPct val="0"/>
                        </a:spcAft>
                        <a:buClrTx/>
                        <a:buSzTx/>
                        <a:buFont typeface="Arial" charset="0"/>
                        <a:buNone/>
                        <a:tabLst/>
                        <a:defRPr/>
                      </a:pPr>
                      <a:r>
                        <a:rPr kumimoji="0" lang="en-GB" altLang="en-US" sz="1800" b="0" i="0" u="none" strike="noStrike" cap="none" normalizeH="0" baseline="0" dirty="0" smtClean="0">
                          <a:ln>
                            <a:noFill/>
                          </a:ln>
                          <a:solidFill>
                            <a:schemeClr val="tx1"/>
                          </a:solidFill>
                          <a:effectLst/>
                          <a:latin typeface="Arial" charset="0"/>
                          <a:cs typeface="Arial" charset="0"/>
                        </a:rPr>
                        <a:t>Reprioritisation on filling of posts</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7205">
                <a:tc>
                  <a:txBody>
                    <a:bodyPr/>
                    <a:lstStyle/>
                    <a:p>
                      <a:pPr marL="0" marR="0" lvl="0" indent="0" algn="ctr" defTabSz="914400" rtl="0" eaLnBrk="0" fontAlgn="base" latinLnBrk="0" hangingPunct="0">
                        <a:lnSpc>
                          <a:spcPct val="90000"/>
                        </a:lnSpc>
                        <a:spcBef>
                          <a:spcPct val="90000"/>
                        </a:spcBef>
                        <a:spcAft>
                          <a:spcPct val="0"/>
                        </a:spcAft>
                        <a:buClr>
                          <a:schemeClr val="bg2"/>
                        </a:buClr>
                        <a:buSzTx/>
                        <a:buFont typeface="Wingdings" pitchFamily="2" charset="2"/>
                        <a:buNone/>
                        <a:tabLst/>
                      </a:pPr>
                      <a:r>
                        <a:rPr kumimoji="0" lang="en-GB" alt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8</a:t>
                      </a:r>
                    </a:p>
                  </a:txBody>
                  <a:tcPr marL="0" marR="0" marT="0" marB="0" anchor="b"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pitchFamily="34" charset="0"/>
                        <a:buNone/>
                        <a:tabLst/>
                        <a:defRPr/>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ctr" latinLnBrk="0" hangingPunct="1">
                        <a:lnSpc>
                          <a:spcPct val="100000"/>
                        </a:lnSpc>
                        <a:spcBef>
                          <a:spcPct val="0"/>
                        </a:spcBef>
                        <a:spcAft>
                          <a:spcPct val="0"/>
                        </a:spcAft>
                        <a:buClrTx/>
                        <a:buSzTx/>
                        <a:buFont typeface="Arial" pitchFamily="34" charset="0"/>
                        <a:buNone/>
                        <a:tabLst/>
                        <a:defRPr/>
                      </a:pPr>
                      <a:r>
                        <a:rPr kumimoji="0" lang="en-GB" sz="1800" b="0" i="0" u="none" strike="noStrike" cap="none" normalizeH="0" baseline="0" dirty="0" smtClean="0">
                          <a:ln>
                            <a:noFill/>
                          </a:ln>
                          <a:solidFill>
                            <a:schemeClr val="tx1"/>
                          </a:solidFill>
                          <a:effectLst/>
                          <a:latin typeface="Arial" pitchFamily="34" charset="0"/>
                          <a:cs typeface="Arial" pitchFamily="34" charset="0"/>
                        </a:rPr>
                        <a:t>Population Versus budget Allocation</a:t>
                      </a:r>
                      <a:endParaRPr kumimoji="0" lang="en-GB" altLang="en-US" sz="1800" b="0" i="0" u="none" strike="noStrike" cap="none" normalizeH="0" baseline="0" dirty="0" smtClean="0">
                        <a:ln>
                          <a:noFill/>
                        </a:ln>
                        <a:solidFill>
                          <a:schemeClr val="tx1"/>
                        </a:solidFill>
                        <a:effectLst/>
                        <a:latin typeface="Arial" charset="0"/>
                        <a:cs typeface="Arial" charset="0"/>
                      </a:endParaRP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 typeface="Arial" charset="0"/>
                        <a:buNone/>
                        <a:tabLst/>
                        <a:defRPr/>
                      </a:pPr>
                      <a:r>
                        <a:rPr kumimoji="0" lang="en-GB" altLang="en-US" sz="1800" b="0" i="0" u="none" strike="noStrike" cap="none" normalizeH="0" baseline="0" dirty="0" smtClean="0">
                          <a:ln>
                            <a:noFill/>
                          </a:ln>
                          <a:solidFill>
                            <a:schemeClr val="tx1"/>
                          </a:solidFill>
                          <a:effectLst/>
                          <a:latin typeface="Arial" charset="0"/>
                          <a:cs typeface="Arial" charset="0"/>
                        </a:rPr>
                        <a:t>Reprioritisation of budget</a:t>
                      </a:r>
                    </a:p>
                  </a:txBody>
                  <a:tcPr marL="9525" marR="9525" marT="9526"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TextBox 3"/>
          <p:cNvSpPr txBox="1"/>
          <p:nvPr/>
        </p:nvSpPr>
        <p:spPr>
          <a:xfrm>
            <a:off x="4152900" y="6191250"/>
            <a:ext cx="552450" cy="369332"/>
          </a:xfrm>
          <a:prstGeom prst="rect">
            <a:avLst/>
          </a:prstGeom>
          <a:noFill/>
        </p:spPr>
        <p:txBody>
          <a:bodyPr wrap="square" rtlCol="0">
            <a:spAutoFit/>
          </a:bodyPr>
          <a:lstStyle/>
          <a:p>
            <a:r>
              <a:rPr lang="en-US" dirty="0" smtClean="0"/>
              <a:t>72</a:t>
            </a:r>
            <a:endParaRPr lang="en-US" dirty="0"/>
          </a:p>
        </p:txBody>
      </p:sp>
    </p:spTree>
    <p:extLst>
      <p:ext uri="{BB962C8B-B14F-4D97-AF65-F5344CB8AC3E}">
        <p14:creationId xmlns:p14="http://schemas.microsoft.com/office/powerpoint/2010/main" val="13035825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828675"/>
            <a:ext cx="8610600" cy="4672048"/>
          </a:xfrm>
          <a:prstGeom prst="rect">
            <a:avLst/>
          </a:prstGeom>
          <a:noFill/>
        </p:spPr>
        <p:txBody>
          <a:bodyPr wrap="square" rtlCol="0">
            <a:spAutoFit/>
          </a:bodyPr>
          <a:lstStyle/>
          <a:p>
            <a:pPr algn="ctr">
              <a:lnSpc>
                <a:spcPct val="200000"/>
              </a:lnSpc>
            </a:pPr>
            <a:r>
              <a:rPr lang="en-US" sz="8000" b="1" dirty="0" smtClean="0"/>
              <a:t>THANK YOU</a:t>
            </a:r>
          </a:p>
          <a:p>
            <a:pPr algn="ctr">
              <a:lnSpc>
                <a:spcPct val="200000"/>
              </a:lnSpc>
            </a:pPr>
            <a:endParaRPr lang="en-US" sz="8000" b="1" dirty="0"/>
          </a:p>
        </p:txBody>
      </p:sp>
      <p:sp>
        <p:nvSpPr>
          <p:cNvPr id="2" name="TextBox 1"/>
          <p:cNvSpPr txBox="1"/>
          <p:nvPr/>
        </p:nvSpPr>
        <p:spPr>
          <a:xfrm flipH="1">
            <a:off x="4389119" y="6213991"/>
            <a:ext cx="640081" cy="369332"/>
          </a:xfrm>
          <a:prstGeom prst="rect">
            <a:avLst/>
          </a:prstGeom>
          <a:noFill/>
        </p:spPr>
        <p:txBody>
          <a:bodyPr wrap="square" rtlCol="0">
            <a:spAutoFit/>
          </a:bodyPr>
          <a:lstStyle/>
          <a:p>
            <a:r>
              <a:rPr lang="en-US" dirty="0" smtClean="0"/>
              <a:t>73</a:t>
            </a:r>
            <a:endParaRPr lang="en-US" dirty="0"/>
          </a:p>
        </p:txBody>
      </p:sp>
    </p:spTree>
    <p:extLst>
      <p:ext uri="{BB962C8B-B14F-4D97-AF65-F5344CB8AC3E}">
        <p14:creationId xmlns:p14="http://schemas.microsoft.com/office/powerpoint/2010/main" val="2270855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52123645"/>
              </p:ext>
            </p:extLst>
          </p:nvPr>
        </p:nvGraphicFramePr>
        <p:xfrm>
          <a:off x="209550" y="685800"/>
          <a:ext cx="8724900" cy="5245060"/>
        </p:xfrm>
        <a:graphic>
          <a:graphicData uri="http://schemas.openxmlformats.org/drawingml/2006/table">
            <a:tbl>
              <a:tblPr/>
              <a:tblGrid>
                <a:gridCol w="2787322"/>
                <a:gridCol w="2699035"/>
                <a:gridCol w="3238543"/>
              </a:tblGrid>
              <a:tr h="28575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ZA" sz="1400" b="1"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rgbClr val="000000"/>
                          </a:solidFill>
                          <a:effectLst/>
                          <a:latin typeface="Arial" charset="0"/>
                          <a:cs typeface="Arial" charset="0"/>
                        </a:rPr>
                        <a:t>District Municipality</a:t>
                      </a:r>
                      <a:endParaRPr lang="en-US" sz="14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Local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Population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14968">
                <a:tc>
                  <a:txBody>
                    <a:bodyPr/>
                    <a:lstStyle/>
                    <a:p>
                      <a:pPr algn="ctr" fontAlgn="b"/>
                      <a:r>
                        <a:rPr lang="en-US" sz="1200" b="0" i="0" u="none" strike="noStrike" dirty="0" smtClean="0">
                          <a:solidFill>
                            <a:srgbClr val="000000"/>
                          </a:solidFill>
                          <a:effectLst/>
                          <a:latin typeface="Arial"/>
                        </a:rPr>
                        <a:t>Zululand</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Edumbe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82 053</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7009">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Uphongolo</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127 238</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225">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Abaqulusi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211</a:t>
                      </a:r>
                      <a:r>
                        <a:rPr lang="en-US" sz="1200" b="0" i="0" u="none" strike="noStrike" baseline="0" dirty="0" smtClean="0">
                          <a:solidFill>
                            <a:srgbClr val="000000"/>
                          </a:solidFill>
                          <a:effectLst/>
                          <a:latin typeface="Arial"/>
                        </a:rPr>
                        <a:t> 060</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007">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Nongoma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194 908</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364">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Nongoma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188 317</a:t>
                      </a: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5</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803 575</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0" i="0" u="none" strike="noStrike" dirty="0" err="1" smtClean="0">
                          <a:solidFill>
                            <a:srgbClr val="000000"/>
                          </a:solidFill>
                          <a:effectLst/>
                          <a:latin typeface="Arial"/>
                        </a:rPr>
                        <a:t>Umkhanyakude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Umhlabuyalingana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156</a:t>
                      </a:r>
                      <a:r>
                        <a:rPr lang="en-US" sz="1200" b="0" i="0" u="none" strike="noStrike" baseline="0" dirty="0" smtClean="0">
                          <a:solidFill>
                            <a:srgbClr val="000000"/>
                          </a:solidFill>
                          <a:effectLst/>
                          <a:latin typeface="Arial"/>
                        </a:rPr>
                        <a:t> 736</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939">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Jozini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186 502</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7650">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The Big</a:t>
                      </a:r>
                      <a:r>
                        <a:rPr lang="en-US" sz="1200" b="0" i="0" u="none" strike="noStrike" baseline="0" dirty="0" smtClean="0">
                          <a:solidFill>
                            <a:srgbClr val="000000"/>
                          </a:solidFill>
                          <a:effectLst/>
                          <a:latin typeface="Arial"/>
                        </a:rPr>
                        <a:t> 5 False Bay</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35 258</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Hlabisa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71 925</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7957">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Mtubatuba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175 425</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5</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625 846</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0" i="0" u="none" strike="noStrike" dirty="0" err="1" smtClean="0">
                          <a:solidFill>
                            <a:srgbClr val="000000"/>
                          </a:solidFill>
                          <a:effectLst/>
                          <a:latin typeface="Arial"/>
                        </a:rPr>
                        <a:t>Ilembe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Mandeni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138 078</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939">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KwaDukuza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231 187</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5246">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Ndwedwe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140 820</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700">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Maphumulo</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96 724</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4</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606 809</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5" name="Title 1"/>
          <p:cNvSpPr>
            <a:spLocks noGrp="1"/>
          </p:cNvSpPr>
          <p:nvPr>
            <p:ph type="title"/>
          </p:nvPr>
        </p:nvSpPr>
        <p:spPr>
          <a:xfrm>
            <a:off x="457200" y="152400"/>
            <a:ext cx="8229600" cy="533400"/>
          </a:xfrm>
        </p:spPr>
        <p:txBody>
          <a:bodyPr>
            <a:normAutofit/>
          </a:bodyPr>
          <a:lstStyle/>
          <a:p>
            <a:r>
              <a:rPr lang="en-US" sz="2000" b="1" dirty="0" smtClean="0">
                <a:solidFill>
                  <a:prstClr val="black"/>
                </a:solidFill>
                <a:latin typeface="Arial" panose="020B0604020202020204" pitchFamily="34" charset="0"/>
                <a:cs typeface="Arial" panose="020B0604020202020204" pitchFamily="34" charset="0"/>
              </a:rPr>
              <a:t>PROVINCIAL POPULATIONS DEMOGRAPHICS C</a:t>
            </a:r>
            <a:r>
              <a:rPr lang="en-US" sz="2000" b="1" i="1" dirty="0" smtClean="0">
                <a:solidFill>
                  <a:prstClr val="black"/>
                </a:solidFill>
                <a:latin typeface="Arial" panose="020B0604020202020204" pitchFamily="34" charset="0"/>
                <a:cs typeface="Arial" panose="020B0604020202020204" pitchFamily="34" charset="0"/>
              </a:rPr>
              <a:t>ont…… </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extBox 1"/>
          <p:cNvSpPr txBox="1"/>
          <p:nvPr/>
        </p:nvSpPr>
        <p:spPr>
          <a:xfrm>
            <a:off x="4305300" y="6276975"/>
            <a:ext cx="647700" cy="381000"/>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3339354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316677713"/>
              </p:ext>
            </p:extLst>
          </p:nvPr>
        </p:nvGraphicFramePr>
        <p:xfrm>
          <a:off x="457199" y="685800"/>
          <a:ext cx="8429625" cy="4530832"/>
        </p:xfrm>
        <a:graphic>
          <a:graphicData uri="http://schemas.openxmlformats.org/drawingml/2006/table">
            <a:tbl>
              <a:tblPr/>
              <a:tblGrid>
                <a:gridCol w="2707772"/>
                <a:gridCol w="2622005"/>
                <a:gridCol w="3099848"/>
              </a:tblGrid>
              <a:tr h="37741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kumimoji="0" lang="en-ZA" sz="1400" b="1" i="0" u="none" strike="noStrike" cap="none" normalizeH="0" baseline="0" dirty="0" smtClean="0">
                        <a:ln>
                          <a:noFill/>
                        </a:ln>
                        <a:solidFill>
                          <a:srgbClr val="000000"/>
                        </a:solidFill>
                        <a:effectLst/>
                        <a:latin typeface="Arial" charset="0"/>
                        <a:cs typeface="Arial" charset="0"/>
                      </a:endParaRPr>
                    </a:p>
                    <a:p>
                      <a:pPr marL="0" marR="0" lvl="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cap="none" normalizeH="0" baseline="0" dirty="0" smtClean="0">
                          <a:ln>
                            <a:noFill/>
                          </a:ln>
                          <a:solidFill>
                            <a:srgbClr val="000000"/>
                          </a:solidFill>
                          <a:effectLst/>
                          <a:latin typeface="Arial" charset="0"/>
                          <a:cs typeface="Arial" charset="0"/>
                        </a:rPr>
                        <a:t>District Municipality</a:t>
                      </a:r>
                      <a:endParaRPr lang="en-US" sz="14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Local Municipality</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c>
                  <a:txBody>
                    <a:bodyPr/>
                    <a:lstStyle>
                      <a:lvl1pPr marL="0" algn="l" defTabSz="914400" rtl="0" eaLnBrk="1" latinLnBrk="0" hangingPunct="1">
                        <a:defRPr sz="1800" kern="1200">
                          <a:solidFill>
                            <a:schemeClr val="tx1"/>
                          </a:solidFill>
                          <a:latin typeface="Arial"/>
                          <a:cs typeface="Arial"/>
                        </a:defRPr>
                      </a:lvl1pPr>
                      <a:lvl2pPr marL="457200" algn="l" defTabSz="914400" rtl="0" eaLnBrk="1" latinLnBrk="0" hangingPunct="1">
                        <a:defRPr sz="1800" kern="1200">
                          <a:solidFill>
                            <a:schemeClr val="tx1"/>
                          </a:solidFill>
                          <a:latin typeface="Arial"/>
                          <a:cs typeface="Arial"/>
                        </a:defRPr>
                      </a:lvl2pPr>
                      <a:lvl3pPr marL="914400" algn="l" defTabSz="914400" rtl="0" eaLnBrk="1" latinLnBrk="0" hangingPunct="1">
                        <a:defRPr sz="1800" kern="1200">
                          <a:solidFill>
                            <a:schemeClr val="tx1"/>
                          </a:solidFill>
                          <a:latin typeface="Arial"/>
                          <a:cs typeface="Arial"/>
                        </a:defRPr>
                      </a:lvl3pPr>
                      <a:lvl4pPr marL="1371600" algn="l" defTabSz="914400" rtl="0" eaLnBrk="1" latinLnBrk="0" hangingPunct="1">
                        <a:defRPr sz="1800" kern="1200">
                          <a:solidFill>
                            <a:schemeClr val="tx1"/>
                          </a:solidFill>
                          <a:latin typeface="Arial"/>
                          <a:cs typeface="Arial"/>
                        </a:defRPr>
                      </a:lvl4pPr>
                      <a:lvl5pPr marL="1828800" algn="l" defTabSz="914400" rtl="0" eaLnBrk="1" latinLnBrk="0" hangingPunct="1">
                        <a:defRPr sz="1800" kern="1200">
                          <a:solidFill>
                            <a:schemeClr val="tx1"/>
                          </a:solidFill>
                          <a:latin typeface="Arial"/>
                          <a:cs typeface="Arial"/>
                        </a:defRPr>
                      </a:lvl5pPr>
                      <a:lvl6pPr marL="2286000" algn="l" defTabSz="914400" rtl="0" eaLnBrk="1" latinLnBrk="0" hangingPunct="1">
                        <a:defRPr sz="1800" kern="1200">
                          <a:solidFill>
                            <a:schemeClr val="tx1"/>
                          </a:solidFill>
                          <a:latin typeface="Arial"/>
                          <a:cs typeface="Arial"/>
                        </a:defRPr>
                      </a:lvl6pPr>
                      <a:lvl7pPr marL="2743200" algn="l" defTabSz="914400" rtl="0" eaLnBrk="1" latinLnBrk="0" hangingPunct="1">
                        <a:defRPr sz="1800" kern="1200">
                          <a:solidFill>
                            <a:schemeClr val="tx1"/>
                          </a:solidFill>
                          <a:latin typeface="Arial"/>
                          <a:cs typeface="Arial"/>
                        </a:defRPr>
                      </a:lvl7pPr>
                      <a:lvl8pPr marL="3200400" algn="l" defTabSz="914400" rtl="0" eaLnBrk="1" latinLnBrk="0" hangingPunct="1">
                        <a:defRPr sz="1800" kern="1200">
                          <a:solidFill>
                            <a:schemeClr val="tx1"/>
                          </a:solidFill>
                          <a:latin typeface="Arial"/>
                          <a:cs typeface="Arial"/>
                        </a:defRPr>
                      </a:lvl8pPr>
                      <a:lvl9pPr marL="3657600" algn="l" defTabSz="914400" rtl="0" eaLnBrk="1" latinLnBrk="0" hangingPunct="1">
                        <a:defRPr sz="1800" kern="1200">
                          <a:solidFill>
                            <a:schemeClr val="tx1"/>
                          </a:solidFill>
                          <a:latin typeface="Arial"/>
                          <a:cs typeface="Arial"/>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ZA" sz="1400" b="1" i="0" u="none" strike="noStrike" cap="none" normalizeH="0" baseline="0" dirty="0" smtClean="0">
                          <a:ln>
                            <a:noFill/>
                          </a:ln>
                          <a:solidFill>
                            <a:srgbClr val="000000"/>
                          </a:solidFill>
                          <a:effectLst/>
                          <a:latin typeface="Arial" charset="0"/>
                          <a:cs typeface="Arial" charset="0"/>
                        </a:rPr>
                        <a:t>Population </a:t>
                      </a:r>
                    </a:p>
                  </a:txBody>
                  <a:tcPr marL="4853" marR="4853" marT="4854"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tcPr>
                </a:tc>
              </a:tr>
              <a:tr h="314968">
                <a:tc>
                  <a:txBody>
                    <a:bodyPr/>
                    <a:lstStyle/>
                    <a:p>
                      <a:pPr algn="ctr" fontAlgn="b"/>
                      <a:r>
                        <a:rPr lang="en-US" sz="1200" b="0" i="0" u="none" strike="noStrike" dirty="0" smtClean="0">
                          <a:solidFill>
                            <a:srgbClr val="000000"/>
                          </a:solidFill>
                          <a:effectLst/>
                          <a:latin typeface="Arial"/>
                        </a:rPr>
                        <a:t>King Cetshwayo</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Mfolozi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122 889</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Umhlathuze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334 459</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Ntambanana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74 336</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Umlalazi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213 601</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Mthonjaneni</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47 818</a:t>
                      </a: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Nkandla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114 416</a:t>
                      </a: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6</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907 519</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0" i="0" u="none" strike="noStrike" dirty="0" smtClean="0">
                          <a:solidFill>
                            <a:srgbClr val="000000"/>
                          </a:solidFill>
                          <a:effectLst/>
                          <a:latin typeface="Arial"/>
                        </a:rPr>
                        <a:t>Harry</a:t>
                      </a:r>
                      <a:r>
                        <a:rPr lang="en-US" sz="1200" b="0" i="0" u="none" strike="noStrike" baseline="0" dirty="0" smtClean="0">
                          <a:solidFill>
                            <a:srgbClr val="000000"/>
                          </a:solidFill>
                          <a:effectLst/>
                          <a:latin typeface="Arial"/>
                        </a:rPr>
                        <a:t> </a:t>
                      </a:r>
                      <a:r>
                        <a:rPr lang="en-US" sz="1200" b="0" i="0" u="none" strike="noStrike" baseline="0" dirty="0" err="1" smtClean="0">
                          <a:solidFill>
                            <a:srgbClr val="000000"/>
                          </a:solidFill>
                          <a:effectLst/>
                          <a:latin typeface="Arial"/>
                        </a:rPr>
                        <a:t>Gwala</a:t>
                      </a:r>
                      <a:r>
                        <a:rPr lang="en-US" sz="1200" b="0" i="0" u="none" strike="noStrike" baseline="0" dirty="0" smtClean="0">
                          <a:solidFill>
                            <a:srgbClr val="000000"/>
                          </a:solidFill>
                          <a:effectLst/>
                          <a:latin typeface="Arial"/>
                        </a:rPr>
                        <a:t> </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Dr</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Nkosazana</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Dlamini</a:t>
                      </a:r>
                      <a:r>
                        <a:rPr lang="en-US" sz="1200" b="0" i="0" u="none" strike="noStrike" dirty="0" smtClean="0">
                          <a:solidFill>
                            <a:srgbClr val="000000"/>
                          </a:solidFill>
                          <a:effectLst/>
                          <a:latin typeface="Arial"/>
                        </a:rPr>
                        <a:t> </a:t>
                      </a:r>
                      <a:r>
                        <a:rPr lang="en-US" sz="1200" b="0" i="0" u="none" strike="noStrike" dirty="0" err="1" smtClean="0">
                          <a:solidFill>
                            <a:srgbClr val="000000"/>
                          </a:solidFill>
                          <a:effectLst/>
                          <a:latin typeface="Arial"/>
                        </a:rPr>
                        <a:t>Zuma</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113 446</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Ubuhlebezwe</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101 691</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Kokstad</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180 302</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err="1" smtClean="0">
                          <a:solidFill>
                            <a:srgbClr val="000000"/>
                          </a:solidFill>
                          <a:effectLst/>
                          <a:latin typeface="Arial"/>
                        </a:rPr>
                        <a:t>Umzimkhulu</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smtClean="0">
                          <a:solidFill>
                            <a:srgbClr val="000000"/>
                          </a:solidFill>
                          <a:effectLst/>
                          <a:latin typeface="Arial"/>
                        </a:rPr>
                        <a:t>65 981</a:t>
                      </a:r>
                      <a:endParaRPr lang="en-US" sz="1200" b="0"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4968">
                <a:tc>
                  <a:txBody>
                    <a:bodyPr/>
                    <a:lstStyle/>
                    <a:p>
                      <a:pPr algn="ctr" fontAlgn="b"/>
                      <a:r>
                        <a:rPr lang="en-US" sz="1200" b="1" i="0" u="none" strike="noStrike" dirty="0" smtClean="0">
                          <a:solidFill>
                            <a:srgbClr val="000000"/>
                          </a:solidFill>
                          <a:effectLst/>
                          <a:latin typeface="Arial"/>
                        </a:rPr>
                        <a:t>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3</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461 419</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14968">
                <a:tc>
                  <a:txBody>
                    <a:bodyPr/>
                    <a:lstStyle/>
                    <a:p>
                      <a:pPr algn="ctr" fontAlgn="b"/>
                      <a:r>
                        <a:rPr lang="en-US" sz="1200" b="1" i="0" u="none" strike="noStrike" dirty="0" smtClean="0">
                          <a:solidFill>
                            <a:srgbClr val="000000"/>
                          </a:solidFill>
                          <a:effectLst/>
                          <a:latin typeface="Arial"/>
                        </a:rPr>
                        <a:t>GRAND</a:t>
                      </a:r>
                      <a:r>
                        <a:rPr lang="en-US" sz="1200" b="1" i="0" u="none" strike="noStrike" baseline="0" dirty="0" smtClean="0">
                          <a:solidFill>
                            <a:srgbClr val="000000"/>
                          </a:solidFill>
                          <a:effectLst/>
                          <a:latin typeface="Arial"/>
                        </a:rPr>
                        <a:t> TOTAL</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algn="ctr" fontAlgn="b"/>
                      <a:r>
                        <a:rPr lang="en-US" sz="1200" b="1" i="0" u="none" strike="noStrike" dirty="0" smtClean="0">
                          <a:solidFill>
                            <a:srgbClr val="000000"/>
                          </a:solidFill>
                          <a:effectLst/>
                          <a:latin typeface="Arial"/>
                        </a:rPr>
                        <a:t>10 267 300</a:t>
                      </a:r>
                      <a:endParaRPr lang="en-US" sz="1200" b="1" i="0" u="none" strike="noStrike" dirty="0">
                        <a:solidFill>
                          <a:srgbClr val="000000"/>
                        </a:solidFill>
                        <a:effectLst/>
                        <a:latin typeface="Arial"/>
                      </a:endParaRPr>
                    </a:p>
                  </a:txBody>
                  <a:tcPr marL="9524" marR="9524" marT="952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bl>
          </a:graphicData>
        </a:graphic>
      </p:graphicFrame>
      <p:sp>
        <p:nvSpPr>
          <p:cNvPr id="5" name="Title 1"/>
          <p:cNvSpPr>
            <a:spLocks noGrp="1"/>
          </p:cNvSpPr>
          <p:nvPr>
            <p:ph type="title"/>
          </p:nvPr>
        </p:nvSpPr>
        <p:spPr>
          <a:xfrm>
            <a:off x="457200" y="152400"/>
            <a:ext cx="8229600" cy="533400"/>
          </a:xfrm>
        </p:spPr>
        <p:txBody>
          <a:bodyPr>
            <a:normAutofit/>
          </a:bodyPr>
          <a:lstStyle/>
          <a:p>
            <a:r>
              <a:rPr lang="en-US" sz="2000" b="1" dirty="0" smtClean="0">
                <a:solidFill>
                  <a:prstClr val="black"/>
                </a:solidFill>
                <a:latin typeface="Arial" panose="020B0604020202020204" pitchFamily="34" charset="0"/>
                <a:cs typeface="Arial" panose="020B0604020202020204" pitchFamily="34" charset="0"/>
              </a:rPr>
              <a:t>PROVINCIAL POPULATIONS DEMOGRAPHICS C</a:t>
            </a:r>
            <a:r>
              <a:rPr lang="en-US" sz="2000" b="1" i="1" dirty="0" smtClean="0">
                <a:solidFill>
                  <a:prstClr val="black"/>
                </a:solidFill>
                <a:latin typeface="Arial" panose="020B0604020202020204" pitchFamily="34" charset="0"/>
                <a:cs typeface="Arial" panose="020B0604020202020204" pitchFamily="34" charset="0"/>
              </a:rPr>
              <a:t>ont…… </a:t>
            </a:r>
            <a:r>
              <a:rPr lang="en-US" sz="2000" b="1" dirty="0" smtClean="0">
                <a:solidFill>
                  <a:prstClr val="black"/>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2" name="TextBox 1"/>
          <p:cNvSpPr txBox="1"/>
          <p:nvPr/>
        </p:nvSpPr>
        <p:spPr>
          <a:xfrm>
            <a:off x="4067175" y="6191250"/>
            <a:ext cx="447675"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2662843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5127</TotalTime>
  <Words>7712</Words>
  <Application>Microsoft Office PowerPoint</Application>
  <PresentationFormat>On-screen Show (4:3)</PresentationFormat>
  <Paragraphs>3184</Paragraphs>
  <Slides>73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TCLayout.ActiveDocument</vt:lpstr>
      <vt:lpstr>PowerPoint Presentation</vt:lpstr>
      <vt:lpstr>CONTENT</vt:lpstr>
      <vt:lpstr>PowerPoint Presentation</vt:lpstr>
      <vt:lpstr>PowerPoint Presentation</vt:lpstr>
      <vt:lpstr>PowerPoint Presentation</vt:lpstr>
      <vt:lpstr>PowerPoint Presentation</vt:lpstr>
      <vt:lpstr>PROVINCIAL POPULATIONS DEMOGRAPHICS Cont……  </vt:lpstr>
      <vt:lpstr>PROVINCIAL POPULATIONS DEMOGRAPHICS Cont……  </vt:lpstr>
      <vt:lpstr>PROVINCIAL POPULATIONS DEMOGRAPHICS Cont……  </vt:lpstr>
      <vt:lpstr>PowerPoint Presentation</vt:lpstr>
      <vt:lpstr>PowerPoint Presentation</vt:lpstr>
      <vt:lpstr>CIVIC AFFAIRS</vt:lpstr>
      <vt:lpstr>PowerPoint Presentation</vt:lpstr>
      <vt:lpstr>OFFICE BIRTH &amp; HOSPITALS STATISTICS </vt:lpstr>
      <vt:lpstr>INTERVENTIONS &amp; STRATEGIES ON BIRTH REGISTRATION TARGET </vt:lpstr>
      <vt:lpstr>SMART ID CARD OFFICES &amp; APPLICATION VOLUME  </vt:lpstr>
      <vt:lpstr>SMART ID CARD OFFICES &amp; APPLICATION VOLUME  </vt:lpstr>
      <vt:lpstr>INTERVENTIONS &amp; STRATEGISE  ON SMART ID CARD TARGET</vt:lpstr>
      <vt:lpstr>SMART ID CARD FOOTPRINT AND ROLL OUT  </vt:lpstr>
      <vt:lpstr>SMART ID CARD FOOTPRINT AND ROLL OUT  Cont….. </vt:lpstr>
      <vt:lpstr>LATE REGISTRATION OF BIRTH –ALL CATEGORIES</vt:lpstr>
      <vt:lpstr>MOBILE UNIT INFORMATION</vt:lpstr>
      <vt:lpstr>UNCOLLECTED SMART ID CARDS (SIDC) </vt:lpstr>
      <vt:lpstr>UNCOLLECTED SMART ID CARDS Cont…. </vt:lpstr>
      <vt:lpstr>UNCLAIMED IDENTITY DOCUMENTS  (green bar coded)</vt:lpstr>
      <vt:lpstr>UNABRIDGED CERTIFICATES</vt:lpstr>
      <vt:lpstr>STAKEHOLDER FORUMS</vt:lpstr>
      <vt:lpstr>STAKEHOLDER FORUMS</vt:lpstr>
      <vt:lpstr>STAKEHOLDER FORUMS</vt:lpstr>
      <vt:lpstr>STAKEHOLDER FORUMS</vt:lpstr>
      <vt:lpstr>IMMIGRATION SERVICES</vt:lpstr>
      <vt:lpstr>IMMIGRATION SERVICES</vt:lpstr>
      <vt:lpstr>IMMIGRATION SERVICES CONT….. </vt:lpstr>
      <vt:lpstr>PORTS OF ENTRY (POE)  LAND Quarter 1 2017/18</vt:lpstr>
      <vt:lpstr>KING SHAKA INTERNATIONAL PORTS OF ENTRY (air)  Quarter 1 2017/18</vt:lpstr>
      <vt:lpstr>DURBAN HABOUR PORTS OF ENTRY (SEA)  Quarter 1 2017/18</vt:lpstr>
      <vt:lpstr>HUMAN RESOURCE MANAGEMENT</vt:lpstr>
      <vt:lpstr>CAPACITY LEVELS AS AT JUNE 2017 </vt:lpstr>
      <vt:lpstr>SUMMARY OF CAPACITY LEVELS AS AT JUNE 2017 Cont…… </vt:lpstr>
      <vt:lpstr>PROVINCIAL EQUITY</vt:lpstr>
      <vt:lpstr>PowerPoint Presentation</vt:lpstr>
      <vt:lpstr>PowerPoint Presentation</vt:lpstr>
      <vt:lpstr>PowerPoint Presentation</vt:lpstr>
      <vt:lpstr>SKILLS DEVELOPMENT</vt:lpstr>
      <vt:lpstr>SKILLS DEVELOPMENT Cont…..</vt:lpstr>
      <vt:lpstr>EMPLOYEE WELLNESS PROGRAMMES/ EVENTS </vt:lpstr>
      <vt:lpstr>LABOUR RELATIONS CASES  </vt:lpstr>
      <vt:lpstr>LABOUR RELATIONS CASES  </vt:lpstr>
      <vt:lpstr>COUNTER CORRUPTION CASES 2016/17</vt:lpstr>
      <vt:lpstr>SECURITY SERVICES</vt:lpstr>
      <vt:lpstr>SECURITY SERVICES</vt:lpstr>
      <vt:lpstr>SECURITY SERVICES</vt:lpstr>
      <vt:lpstr>SECURITY SERVICES</vt:lpstr>
      <vt:lpstr>PowerPoint Presentation</vt:lpstr>
      <vt:lpstr>BUDGET AND EXPENDITURE</vt:lpstr>
      <vt:lpstr>PowerPoint Presentation</vt:lpstr>
      <vt:lpstr>BUDGET AND EXPENDITURE</vt:lpstr>
      <vt:lpstr>ASSET MANAGEMENT AND SCM FUNCTIONS</vt:lpstr>
      <vt:lpstr>PowerPoint Presentation</vt:lpstr>
      <vt:lpstr>FLEET MANAGEMENT</vt:lpstr>
      <vt:lpstr>LEASE PERIOD OF OFFICES</vt:lpstr>
      <vt:lpstr>LEASE PERIOD OF OFFICES</vt:lpstr>
      <vt:lpstr>LEASE PERIOD OF OFFICES</vt:lpstr>
      <vt:lpstr>PowerPoint Presentation</vt:lpstr>
      <vt:lpstr>PowerPoint Presentation</vt:lpstr>
      <vt:lpstr>PowerPoint Presentation</vt:lpstr>
      <vt:lpstr>Accommodation Challenges</vt:lpstr>
      <vt:lpstr>Accommodation Challenges Cont….</vt:lpstr>
      <vt:lpstr>Accommodation Challenges Cont…</vt:lpstr>
      <vt:lpstr>Achievements &amp; Challenges</vt:lpstr>
      <vt:lpstr>ACHIEVEMENTS </vt:lpstr>
      <vt:lpstr>CHALLENGES AND KEY DECISION REQUIRED </vt:lpstr>
      <vt:lpstr>PowerPoint Presentation</vt:lpstr>
    </vt:vector>
  </TitlesOfParts>
  <Company>Home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All users</cp:lastModifiedBy>
  <cp:revision>456</cp:revision>
  <cp:lastPrinted>2017-08-10T06:51:59Z</cp:lastPrinted>
  <dcterms:created xsi:type="dcterms:W3CDTF">2017-04-09T15:34:02Z</dcterms:created>
  <dcterms:modified xsi:type="dcterms:W3CDTF">2017-08-14T09:47:32Z</dcterms:modified>
</cp:coreProperties>
</file>