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88" r:id="rId4"/>
    <p:sldId id="290" r:id="rId5"/>
    <p:sldId id="291" r:id="rId6"/>
    <p:sldId id="292" r:id="rId7"/>
    <p:sldId id="293" r:id="rId8"/>
    <p:sldId id="295" r:id="rId9"/>
    <p:sldId id="296" r:id="rId10"/>
    <p:sldId id="297" r:id="rId11"/>
    <p:sldId id="298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6"/>
  </p:normalViewPr>
  <p:slideViewPr>
    <p:cSldViewPr>
      <p:cViewPr>
        <p:scale>
          <a:sx n="109" d="100"/>
          <a:sy n="109" d="100"/>
        </p:scale>
        <p:origin x="-16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E804B-7640-4BFC-8232-B620BBAEF40F}" type="datetimeFigureOut">
              <a:rPr lang="en-ZA" smtClean="0"/>
              <a:pPr/>
              <a:t>2017/08/21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D9C3B-D68D-4724-A9C7-3D72DAA35E5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921645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0CD23-FEF8-4038-BED3-14D523234D00}" type="datetimeFigureOut">
              <a:rPr lang="en-ZA" smtClean="0"/>
              <a:pPr/>
              <a:t>2017/08/21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8DCE8-2E96-4F56-8F9F-820241ECE8B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039682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53C8-79CA-4650-AA19-1BF48B61D216}" type="datetimeFigureOut">
              <a:rPr lang="en-ZA" smtClean="0"/>
              <a:pPr/>
              <a:t>2017/08/21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9434-17E4-4E3C-B9DA-87D7D0049E7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086033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53C8-79CA-4650-AA19-1BF48B61D216}" type="datetimeFigureOut">
              <a:rPr lang="en-ZA" smtClean="0"/>
              <a:pPr/>
              <a:t>2017/08/21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9434-17E4-4E3C-B9DA-87D7D0049E7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16821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53C8-79CA-4650-AA19-1BF48B61D216}" type="datetimeFigureOut">
              <a:rPr lang="en-ZA" smtClean="0"/>
              <a:pPr/>
              <a:t>2017/08/21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9434-17E4-4E3C-B9DA-87D7D0049E7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20878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53C8-79CA-4650-AA19-1BF48B61D216}" type="datetimeFigureOut">
              <a:rPr lang="en-ZA" smtClean="0"/>
              <a:pPr/>
              <a:t>2017/08/21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9434-17E4-4E3C-B9DA-87D7D0049E7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06602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53C8-79CA-4650-AA19-1BF48B61D216}" type="datetimeFigureOut">
              <a:rPr lang="en-ZA" smtClean="0"/>
              <a:pPr/>
              <a:t>2017/08/21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9434-17E4-4E3C-B9DA-87D7D0049E7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4292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53C8-79CA-4650-AA19-1BF48B61D216}" type="datetimeFigureOut">
              <a:rPr lang="en-ZA" smtClean="0"/>
              <a:pPr/>
              <a:t>2017/08/21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9434-17E4-4E3C-B9DA-87D7D0049E7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09303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53C8-79CA-4650-AA19-1BF48B61D216}" type="datetimeFigureOut">
              <a:rPr lang="en-ZA" smtClean="0"/>
              <a:pPr/>
              <a:t>2017/08/21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9434-17E4-4E3C-B9DA-87D7D0049E7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40037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53C8-79CA-4650-AA19-1BF48B61D216}" type="datetimeFigureOut">
              <a:rPr lang="en-ZA" smtClean="0"/>
              <a:pPr/>
              <a:t>2017/08/21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9434-17E4-4E3C-B9DA-87D7D0049E7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7803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53C8-79CA-4650-AA19-1BF48B61D216}" type="datetimeFigureOut">
              <a:rPr lang="en-ZA" smtClean="0"/>
              <a:pPr/>
              <a:t>2017/08/21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9434-17E4-4E3C-B9DA-87D7D0049E7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83154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53C8-79CA-4650-AA19-1BF48B61D216}" type="datetimeFigureOut">
              <a:rPr lang="en-ZA" smtClean="0"/>
              <a:pPr/>
              <a:t>2017/08/21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9434-17E4-4E3C-B9DA-87D7D0049E7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87745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53C8-79CA-4650-AA19-1BF48B61D216}" type="datetimeFigureOut">
              <a:rPr lang="en-ZA" smtClean="0"/>
              <a:pPr/>
              <a:t>2017/08/21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9434-17E4-4E3C-B9DA-87D7D0049E7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71522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553C8-79CA-4650-AA19-1BF48B61D216}" type="datetimeFigureOut">
              <a:rPr lang="en-ZA" smtClean="0"/>
              <a:pPr/>
              <a:t>2017/08/21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19434-17E4-4E3C-B9DA-87D7D0049E7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28107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61180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Ad Hoc Committee on </a:t>
            </a:r>
            <a:br>
              <a:rPr lang="en-US" b="1" dirty="0"/>
            </a:br>
            <a:r>
              <a:rPr lang="en-US" b="1" dirty="0"/>
              <a:t>Party Funding</a:t>
            </a:r>
            <a:endParaRPr lang="en-Z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94421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CASAC ORAL </a:t>
            </a:r>
            <a:r>
              <a:rPr lang="en-US" b="1" dirty="0" smtClean="0"/>
              <a:t>SUBMISSION: </a:t>
            </a:r>
          </a:p>
          <a:p>
            <a:r>
              <a:rPr lang="en-US" b="1" dirty="0" smtClean="0"/>
              <a:t>KEY </a:t>
            </a:r>
            <a:r>
              <a:rPr lang="en-US" b="1" dirty="0"/>
              <a:t>POINTS </a:t>
            </a:r>
          </a:p>
          <a:p>
            <a:endParaRPr lang="en-US" dirty="0" smtClean="0"/>
          </a:p>
          <a:p>
            <a:r>
              <a:rPr lang="en-US" dirty="0" smtClean="0"/>
              <a:t>16 </a:t>
            </a:r>
            <a:r>
              <a:rPr lang="en-US" dirty="0"/>
              <a:t>August 2017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6377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Enforcement and Oversight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20000"/>
          </a:bodyPr>
          <a:lstStyle/>
          <a:p>
            <a:r>
              <a:rPr lang="en-ZA" dirty="0"/>
              <a:t>Adequate enforcement and penal provisions are essential to this </a:t>
            </a:r>
            <a:r>
              <a:rPr lang="en-ZA" dirty="0" smtClean="0"/>
              <a:t>regulatory regime.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/>
              <a:t>Penalties should be graduated, “political penalties” should be avoided and criminal acts should be </a:t>
            </a:r>
            <a:r>
              <a:rPr lang="en-ZA" dirty="0" smtClean="0"/>
              <a:t>prosecuted.</a:t>
            </a:r>
          </a:p>
          <a:p>
            <a:endParaRPr lang="en-ZA" dirty="0"/>
          </a:p>
          <a:p>
            <a:r>
              <a:rPr lang="en-ZA" dirty="0" smtClean="0"/>
              <a:t>Subject to increased capacity, the IEC may be best suited to play this oversight role, supported by the National Assembly.   </a:t>
            </a: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0392" y="5576612"/>
            <a:ext cx="1043608" cy="127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3505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Conclusion: Priorities and Principles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ZA" dirty="0"/>
              <a:t>Sustainable funding of </a:t>
            </a:r>
            <a:r>
              <a:rPr lang="en-ZA" dirty="0" smtClean="0"/>
              <a:t>all political </a:t>
            </a:r>
            <a:r>
              <a:rPr lang="en-ZA" dirty="0"/>
              <a:t>parties. </a:t>
            </a:r>
            <a:endParaRPr lang="en-US" dirty="0"/>
          </a:p>
          <a:p>
            <a:pPr lvl="0"/>
            <a:r>
              <a:rPr lang="en-ZA" dirty="0"/>
              <a:t>Transparency in all areas of funding, including investment vehicles and disclosure by donors. </a:t>
            </a:r>
            <a:endParaRPr lang="en-US" dirty="0"/>
          </a:p>
          <a:p>
            <a:pPr lvl="0"/>
            <a:r>
              <a:rPr lang="en-ZA" dirty="0" smtClean="0"/>
              <a:t>Re-evaluation </a:t>
            </a:r>
            <a:r>
              <a:rPr lang="en-ZA" dirty="0"/>
              <a:t>of the formula for allocating public funds.</a:t>
            </a:r>
            <a:endParaRPr lang="en-US" dirty="0"/>
          </a:p>
          <a:p>
            <a:pPr lvl="0"/>
            <a:r>
              <a:rPr lang="en-ZA" dirty="0"/>
              <a:t>The creation of a </a:t>
            </a:r>
            <a:r>
              <a:rPr lang="en-ZA" dirty="0" smtClean="0"/>
              <a:t>multi-party </a:t>
            </a:r>
            <a:r>
              <a:rPr lang="en-ZA" dirty="0"/>
              <a:t>democracy fund.</a:t>
            </a:r>
            <a:endParaRPr lang="en-US" dirty="0"/>
          </a:p>
          <a:p>
            <a:pPr lvl="0"/>
            <a:r>
              <a:rPr lang="en-US" dirty="0" smtClean="0"/>
              <a:t>A new regulatory regime established by parliament </a:t>
            </a:r>
            <a:r>
              <a:rPr lang="mr-IN" dirty="0" smtClean="0"/>
              <a:t>–</a:t>
            </a:r>
            <a:r>
              <a:rPr lang="en-US" dirty="0" smtClean="0"/>
              <a:t> not the courts. </a:t>
            </a:r>
            <a:endParaRPr lang="en-US" dirty="0"/>
          </a:p>
          <a:p>
            <a:pPr marL="0" indent="0">
              <a:buNone/>
            </a:pP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0392" y="5576612"/>
            <a:ext cx="1043608" cy="127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7662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Headline Summary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Political parties are pivotal to SA’s system of government &amp; require sufficient funding to be effective. </a:t>
            </a:r>
          </a:p>
          <a:p>
            <a:r>
              <a:rPr lang="en-US" dirty="0"/>
              <a:t>We support an increase in public funding. </a:t>
            </a:r>
          </a:p>
          <a:p>
            <a:r>
              <a:rPr lang="en-US" dirty="0"/>
              <a:t>But the basis of </a:t>
            </a:r>
            <a:r>
              <a:rPr lang="en-US" dirty="0" smtClean="0"/>
              <a:t>the allocation </a:t>
            </a:r>
            <a:r>
              <a:rPr lang="en-US" dirty="0"/>
              <a:t>between equitable and proportionality needs to be re-visited</a:t>
            </a:r>
            <a:r>
              <a:rPr lang="mr-IN" dirty="0"/>
              <a:t>…</a:t>
            </a:r>
            <a:endParaRPr lang="en-US" dirty="0"/>
          </a:p>
          <a:p>
            <a:r>
              <a:rPr lang="mr-IN" dirty="0" smtClean="0"/>
              <a:t>…</a:t>
            </a:r>
            <a:r>
              <a:rPr lang="en-ZA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overall governance of funding transformed, including putting in place a robust disclosure system, in line with </a:t>
            </a:r>
            <a:r>
              <a:rPr lang="en-US" dirty="0" smtClean="0"/>
              <a:t>SA’s duties in constitutional &amp; international law.  </a:t>
            </a:r>
            <a:endParaRPr lang="en-US" dirty="0"/>
          </a:p>
          <a:p>
            <a:pPr marL="0" indent="0">
              <a:buNone/>
            </a:pP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0392" y="5576612"/>
            <a:ext cx="1043608" cy="127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290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The Ambit </a:t>
            </a:r>
            <a:r>
              <a:rPr lang="en-US" sz="2800" b="1" dirty="0"/>
              <a:t>of Political Party </a:t>
            </a:r>
            <a:r>
              <a:rPr lang="en-US" sz="2800" b="1" dirty="0" smtClean="0"/>
              <a:t>Funding Governance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sz="3400" dirty="0" smtClean="0"/>
              <a:t>Political </a:t>
            </a:r>
            <a:r>
              <a:rPr lang="en-ZA" sz="3400" dirty="0"/>
              <a:t>parties should receive funding from three sources, all to be regulated differently, namely: public funding, private funding and funding through the proposed “multi-party democracy fund”.</a:t>
            </a:r>
          </a:p>
          <a:p>
            <a:pPr marL="0" lvl="0" indent="0">
              <a:buNone/>
            </a:pPr>
            <a:endParaRPr lang="en-ZA" sz="3400" dirty="0"/>
          </a:p>
          <a:p>
            <a:pPr marL="0" lvl="0" indent="0">
              <a:buNone/>
            </a:pPr>
            <a:r>
              <a:rPr lang="en-ZA" sz="3400" dirty="0" smtClean="0"/>
              <a:t>Public </a:t>
            </a:r>
            <a:r>
              <a:rPr lang="en-ZA" sz="3400" dirty="0"/>
              <a:t>funding </a:t>
            </a:r>
            <a:r>
              <a:rPr lang="en-ZA" sz="3400" dirty="0" smtClean="0"/>
              <a:t>may </a:t>
            </a:r>
            <a:r>
              <a:rPr lang="en-ZA" sz="3400" dirty="0"/>
              <a:t>be increased, but only if four conditions are met: </a:t>
            </a:r>
            <a:endParaRPr lang="en-ZA" sz="3400" dirty="0" smtClean="0"/>
          </a:p>
          <a:p>
            <a:pPr marL="0" lvl="0" indent="0">
              <a:buNone/>
            </a:pPr>
            <a:endParaRPr lang="en-ZA" sz="3400" dirty="0"/>
          </a:p>
          <a:p>
            <a:pPr marL="514350" lvl="0" indent="-514350">
              <a:buAutoNum type="arabicPeriod"/>
            </a:pPr>
            <a:r>
              <a:rPr lang="en-ZA" sz="3400" dirty="0" smtClean="0"/>
              <a:t>The </a:t>
            </a:r>
            <a:r>
              <a:rPr lang="en-ZA" sz="3400" dirty="0"/>
              <a:t>enactment of disclosure legislation on private </a:t>
            </a:r>
            <a:r>
              <a:rPr lang="en-ZA" sz="3400" dirty="0" smtClean="0"/>
              <a:t>funding;</a:t>
            </a:r>
          </a:p>
          <a:p>
            <a:pPr marL="514350" lvl="0" indent="-514350">
              <a:buAutoNum type="arabicPeriod"/>
            </a:pPr>
            <a:r>
              <a:rPr lang="en-ZA" sz="3400" dirty="0"/>
              <a:t>T</a:t>
            </a:r>
            <a:r>
              <a:rPr lang="en-ZA" sz="3400" dirty="0" smtClean="0"/>
              <a:t>he </a:t>
            </a:r>
            <a:r>
              <a:rPr lang="en-ZA" sz="3400" dirty="0"/>
              <a:t>earmarking of some of these funds to specific capacity and </a:t>
            </a:r>
            <a:r>
              <a:rPr lang="en-ZA" sz="3400" dirty="0" smtClean="0"/>
              <a:t>democracy-building </a:t>
            </a:r>
            <a:r>
              <a:rPr lang="en-ZA" sz="3400" dirty="0"/>
              <a:t>activities; </a:t>
            </a:r>
          </a:p>
          <a:p>
            <a:pPr marL="514350" lvl="0" indent="-514350">
              <a:buAutoNum type="arabicPeriod"/>
            </a:pPr>
            <a:r>
              <a:rPr lang="en-ZA" sz="3400" dirty="0"/>
              <a:t>T</a:t>
            </a:r>
            <a:r>
              <a:rPr lang="en-ZA" sz="3400" dirty="0" smtClean="0"/>
              <a:t>he </a:t>
            </a:r>
            <a:r>
              <a:rPr lang="en-ZA" sz="3400" dirty="0"/>
              <a:t>revision of the allocation of such funds in terms of the </a:t>
            </a:r>
            <a:r>
              <a:rPr lang="en-ZA" sz="3400" dirty="0" smtClean="0"/>
              <a:t>PFRPPA and;</a:t>
            </a:r>
          </a:p>
          <a:p>
            <a:pPr marL="514350" lvl="0" indent="-514350">
              <a:buAutoNum type="arabicPeriod"/>
            </a:pPr>
            <a:r>
              <a:rPr lang="en-ZA" sz="3400" dirty="0"/>
              <a:t>T</a:t>
            </a:r>
            <a:r>
              <a:rPr lang="en-ZA" sz="3400" dirty="0" smtClean="0"/>
              <a:t>he </a:t>
            </a:r>
            <a:r>
              <a:rPr lang="en-ZA" sz="3400" dirty="0"/>
              <a:t>availability of resources from the public </a:t>
            </a:r>
            <a:r>
              <a:rPr lang="en-ZA" sz="3400" dirty="0" err="1"/>
              <a:t>fiscus</a:t>
            </a:r>
            <a:r>
              <a:rPr lang="en-ZA" sz="3400" dirty="0"/>
              <a:t>.</a:t>
            </a:r>
          </a:p>
          <a:p>
            <a:pPr marL="0" indent="0">
              <a:buNone/>
            </a:pP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5742844"/>
            <a:ext cx="899592" cy="109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943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207" y="476672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sz="3600" b="1" dirty="0" smtClean="0"/>
              <a:t>The Formula for the Allocation of Public </a:t>
            </a:r>
            <a:r>
              <a:rPr lang="en-ZA" sz="3600" b="1" dirty="0"/>
              <a:t>F</a:t>
            </a:r>
            <a:r>
              <a:rPr lang="en-ZA" sz="3600" b="1" dirty="0" smtClean="0"/>
              <a:t>unds: </a:t>
            </a:r>
            <a:r>
              <a:rPr lang="en-ZA" b="1" dirty="0"/>
              <a:t/>
            </a:r>
            <a:br>
              <a:rPr lang="en-ZA" b="1" dirty="0"/>
            </a:br>
            <a:r>
              <a:rPr lang="en-ZA" sz="3600" dirty="0"/>
              <a:t>s.236 of the Constitution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0445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The balance between </a:t>
            </a:r>
            <a:r>
              <a:rPr lang="en-US" dirty="0" smtClean="0"/>
              <a:t>proportional </a:t>
            </a:r>
            <a:r>
              <a:rPr lang="en-US" dirty="0"/>
              <a:t>(90%) and equitable (10%) fundamentally undermines the purpose of the Constitutional provision, which is to “enhance multi-party democracy”.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The 90-10 split tends to enable electoral winners to </a:t>
            </a:r>
            <a:r>
              <a:rPr lang="en-US" dirty="0" err="1"/>
              <a:t>monopolise</a:t>
            </a:r>
            <a:r>
              <a:rPr lang="en-US" dirty="0"/>
              <a:t> public </a:t>
            </a:r>
            <a:r>
              <a:rPr lang="en-US" dirty="0" smtClean="0"/>
              <a:t>funding, making </a:t>
            </a:r>
            <a:r>
              <a:rPr lang="en-US" dirty="0"/>
              <a:t>it harder for newer and smaller parties to compete.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The allocation of the ‘equitable’ part of the public funds is, in fact, fundamentally </a:t>
            </a:r>
            <a:r>
              <a:rPr lang="en-US" dirty="0" smtClean="0"/>
              <a:t>inequitable</a:t>
            </a:r>
            <a:r>
              <a:rPr lang="en-US" dirty="0"/>
              <a:t>.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0392" y="5576612"/>
            <a:ext cx="1043608" cy="127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4592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Transparency &amp; Private Funding: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The </a:t>
            </a:r>
            <a:r>
              <a:rPr lang="en-US" sz="3600" b="1" dirty="0"/>
              <a:t>Legal Duty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ZA" dirty="0"/>
              <a:t>South Africa has </a:t>
            </a:r>
            <a:r>
              <a:rPr lang="en-ZA" dirty="0" smtClean="0"/>
              <a:t>constitutional and </a:t>
            </a:r>
            <a:r>
              <a:rPr lang="en-ZA" dirty="0"/>
              <a:t>international law </a:t>
            </a:r>
            <a:r>
              <a:rPr lang="en-ZA" dirty="0" smtClean="0"/>
              <a:t>obligations </a:t>
            </a:r>
            <a:r>
              <a:rPr lang="en-ZA" dirty="0"/>
              <a:t>to enact legislation which requires transparency in the private funding of political parties</a:t>
            </a:r>
            <a:r>
              <a:rPr lang="en-ZA" dirty="0" smtClean="0"/>
              <a:t>. </a:t>
            </a:r>
            <a:endParaRPr lang="en-ZA" dirty="0"/>
          </a:p>
          <a:p>
            <a:pPr lvl="0"/>
            <a:endParaRPr lang="en-US" dirty="0"/>
          </a:p>
          <a:p>
            <a:pPr lvl="0"/>
            <a:r>
              <a:rPr lang="en-ZA" dirty="0"/>
              <a:t>The relevant jurisprudence provides no adequate pronouncement on the </a:t>
            </a:r>
            <a:r>
              <a:rPr lang="en-ZA" dirty="0" smtClean="0"/>
              <a:t>question of how best to regulate the funding regime.</a:t>
            </a:r>
          </a:p>
          <a:p>
            <a:pPr marL="0" lvl="0" indent="0">
              <a:buNone/>
            </a:pPr>
            <a:endParaRPr lang="en-US" dirty="0"/>
          </a:p>
          <a:p>
            <a:r>
              <a:rPr lang="en-ZA" dirty="0" smtClean="0"/>
              <a:t>The High Court </a:t>
            </a:r>
            <a:r>
              <a:rPr lang="en-ZA" dirty="0"/>
              <a:t>in the </a:t>
            </a:r>
            <a:r>
              <a:rPr lang="en-ZA" i="1" dirty="0" smtClean="0"/>
              <a:t>IDASA</a:t>
            </a:r>
            <a:r>
              <a:rPr lang="en-ZA" dirty="0" smtClean="0"/>
              <a:t> </a:t>
            </a:r>
            <a:r>
              <a:rPr lang="en-ZA" dirty="0"/>
              <a:t>case noted that </a:t>
            </a:r>
            <a:r>
              <a:rPr lang="en-ZA" dirty="0" smtClean="0"/>
              <a:t>the judgment </a:t>
            </a:r>
            <a:r>
              <a:rPr lang="en-ZA" dirty="0"/>
              <a:t>“does not mean that political parties should not, as a matter of principle, be compelled to disclose details of private donations made to their coffers … </a:t>
            </a:r>
            <a:r>
              <a:rPr lang="en-ZA" dirty="0" smtClean="0"/>
              <a:t>IDASA </a:t>
            </a:r>
            <a:r>
              <a:rPr lang="en-ZA" dirty="0"/>
              <a:t>has made out a compelling case with reference both to principle and comparative law – that private donations to political parties ought to be regulated by way of specific legislation in the interest of greater openness and transparency</a:t>
            </a:r>
            <a:r>
              <a:rPr lang="en-ZA" dirty="0" smtClean="0"/>
              <a:t>”.</a:t>
            </a:r>
          </a:p>
          <a:p>
            <a:endParaRPr lang="en-ZA" dirty="0"/>
          </a:p>
          <a:p>
            <a:r>
              <a:rPr lang="en-ZA" dirty="0" smtClean="0"/>
              <a:t>The issue is likely to continue to come before the courts. But Parliament </a:t>
            </a:r>
            <a:r>
              <a:rPr lang="en-ZA" dirty="0"/>
              <a:t>is best placed to </a:t>
            </a:r>
            <a:r>
              <a:rPr lang="en-ZA" dirty="0" smtClean="0"/>
              <a:t>shape a new funding regime and to enact law reform. </a:t>
            </a:r>
            <a:endParaRPr lang="en-ZA" dirty="0"/>
          </a:p>
          <a:p>
            <a:endParaRPr lang="en-ZA" dirty="0"/>
          </a:p>
          <a:p>
            <a:pPr marL="0" indent="0">
              <a:buNone/>
            </a:pP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87540" y="5805264"/>
            <a:ext cx="856459" cy="104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1072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Disclosure Rules: Guiding Principles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ZA" dirty="0"/>
              <a:t>Donations made above a threshold must be disclosed;</a:t>
            </a:r>
          </a:p>
          <a:p>
            <a:pPr lvl="0"/>
            <a:r>
              <a:rPr lang="en-ZA" dirty="0"/>
              <a:t>The threshold figure should be a substantial amount which could or  </a:t>
            </a:r>
            <a:r>
              <a:rPr lang="en-ZA" dirty="0" smtClean="0"/>
              <a:t>could </a:t>
            </a:r>
            <a:r>
              <a:rPr lang="en-ZA" dirty="0"/>
              <a:t>reasonably be perceived to have the potential to influence policy or government decision-making; </a:t>
            </a:r>
            <a:endParaRPr lang="en-US" dirty="0"/>
          </a:p>
          <a:p>
            <a:pPr lvl="0"/>
            <a:r>
              <a:rPr lang="en-ZA" dirty="0"/>
              <a:t>The threshold amount should be assessed cumulatively;</a:t>
            </a:r>
            <a:endParaRPr lang="en-US" dirty="0"/>
          </a:p>
          <a:p>
            <a:pPr lvl="0"/>
            <a:r>
              <a:rPr lang="en-ZA" dirty="0"/>
              <a:t>All </a:t>
            </a:r>
            <a:r>
              <a:rPr lang="en-ZA" dirty="0" smtClean="0"/>
              <a:t>income</a:t>
            </a:r>
            <a:r>
              <a:rPr lang="en-ZA" dirty="0"/>
              <a:t> </a:t>
            </a:r>
            <a:r>
              <a:rPr lang="en-ZA" dirty="0" smtClean="0"/>
              <a:t>and expenditure, </a:t>
            </a:r>
            <a:r>
              <a:rPr lang="en-ZA" dirty="0"/>
              <a:t>as well as the amount, identity and conditions </a:t>
            </a:r>
            <a:r>
              <a:rPr lang="en-ZA" dirty="0" smtClean="0"/>
              <a:t>attached to donations, </a:t>
            </a:r>
            <a:r>
              <a:rPr lang="en-ZA" dirty="0"/>
              <a:t>should be disclosed, including in kind donations which should be assessed at market value;</a:t>
            </a:r>
            <a:endParaRPr lang="en-US" dirty="0"/>
          </a:p>
          <a:p>
            <a:pPr lvl="0"/>
            <a:r>
              <a:rPr lang="en-ZA" dirty="0" smtClean="0"/>
              <a:t>Disclosure </a:t>
            </a:r>
            <a:r>
              <a:rPr lang="en-ZA" dirty="0"/>
              <a:t>can be required annually during non-election years but should be required at least twice within the </a:t>
            </a:r>
            <a:r>
              <a:rPr lang="en-ZA" dirty="0" smtClean="0"/>
              <a:t>twelve-month </a:t>
            </a:r>
            <a:r>
              <a:rPr lang="en-ZA" dirty="0"/>
              <a:t>period leading up to an election, one of which should be within a month of the </a:t>
            </a:r>
            <a:r>
              <a:rPr lang="en-ZA" dirty="0" smtClean="0"/>
              <a:t>election;</a:t>
            </a:r>
          </a:p>
          <a:p>
            <a:pPr lvl="0"/>
            <a:r>
              <a:rPr lang="en-ZA" dirty="0" smtClean="0"/>
              <a:t>Donations to candidates for leadership positions within political parties should also be disclosed. </a:t>
            </a:r>
            <a:endParaRPr lang="en-US" dirty="0"/>
          </a:p>
          <a:p>
            <a:pPr marL="0" indent="0">
              <a:buNone/>
            </a:pP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0392" y="5576612"/>
            <a:ext cx="1043608" cy="127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906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Donors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Donors should disclose substantial donations as a double accountability measure. </a:t>
            </a:r>
          </a:p>
          <a:p>
            <a:pPr lvl="0"/>
            <a:r>
              <a:rPr lang="en-ZA" dirty="0"/>
              <a:t>The definition of what amounts to a single donor should also </a:t>
            </a:r>
            <a:r>
              <a:rPr lang="en-ZA" dirty="0" smtClean="0"/>
              <a:t>include </a:t>
            </a:r>
            <a:r>
              <a:rPr lang="en-ZA" dirty="0"/>
              <a:t>donations made by </a:t>
            </a:r>
            <a:r>
              <a:rPr lang="en-ZA" dirty="0" smtClean="0"/>
              <a:t>donors who are substantially the same, </a:t>
            </a:r>
            <a:r>
              <a:rPr lang="en-ZA" dirty="0" err="1" smtClean="0"/>
              <a:t>eg</a:t>
            </a:r>
            <a:r>
              <a:rPr lang="en-ZA" dirty="0" smtClean="0"/>
              <a:t> holding companies and subsidiaries.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0392" y="5576612"/>
            <a:ext cx="1043608" cy="127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2985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Foreign Funding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Autofit/>
          </a:bodyPr>
          <a:lstStyle/>
          <a:p>
            <a:pPr lvl="0"/>
            <a:r>
              <a:rPr lang="en-ZA" sz="2400" dirty="0" smtClean="0"/>
              <a:t>The motive behind a donation, whether foreign or not, may be malign or not. Some donations may have a corrupt purpose while others may not. The source of the donation </a:t>
            </a:r>
            <a:r>
              <a:rPr lang="en-US" sz="2400" dirty="0" smtClean="0"/>
              <a:t>s</a:t>
            </a:r>
            <a:r>
              <a:rPr lang="en-ZA" sz="2400" dirty="0" err="1" smtClean="0"/>
              <a:t>hould</a:t>
            </a:r>
            <a:r>
              <a:rPr lang="en-ZA" sz="2400" dirty="0" smtClean="0"/>
              <a:t> not be the determining factor. </a:t>
            </a:r>
            <a:endParaRPr lang="en-ZA" sz="2400" dirty="0"/>
          </a:p>
          <a:p>
            <a:pPr lvl="0"/>
            <a:r>
              <a:rPr lang="en-ZA" sz="2400" dirty="0" smtClean="0"/>
              <a:t>Hence, direct </a:t>
            </a:r>
            <a:r>
              <a:rPr lang="en-ZA" sz="2400" dirty="0"/>
              <a:t>foreign funding to political parties should not be banned outright. </a:t>
            </a:r>
          </a:p>
          <a:p>
            <a:pPr lvl="0"/>
            <a:r>
              <a:rPr lang="en-ZA" sz="2400" dirty="0"/>
              <a:t>However, there should be a </a:t>
            </a:r>
            <a:r>
              <a:rPr lang="en-ZA" sz="2400" dirty="0" smtClean="0"/>
              <a:t>relatively tight ceiling imposed </a:t>
            </a:r>
            <a:r>
              <a:rPr lang="en-ZA" sz="2400" dirty="0"/>
              <a:t>on the amount that parties can receive directly from a foreign donor. </a:t>
            </a:r>
            <a:endParaRPr lang="en-ZA" sz="2400" dirty="0" smtClean="0"/>
          </a:p>
          <a:p>
            <a:pPr lvl="0"/>
            <a:r>
              <a:rPr lang="en-ZA" sz="2400" dirty="0" smtClean="0"/>
              <a:t>And all foreign donations should be declared openly and those above the ceiling limit should be added to the Multi-party Democracy Fund. </a:t>
            </a:r>
            <a:endParaRPr lang="en-ZA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0392" y="5805264"/>
            <a:ext cx="1043608" cy="127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0881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The Multi-party Democracy Fund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ZA" dirty="0"/>
              <a:t>This fund should </a:t>
            </a:r>
            <a:r>
              <a:rPr lang="en-ZA" dirty="0" smtClean="0"/>
              <a:t>receive: </a:t>
            </a:r>
          </a:p>
          <a:p>
            <a:r>
              <a:rPr lang="en-ZA" dirty="0"/>
              <a:t>A</a:t>
            </a:r>
            <a:r>
              <a:rPr lang="en-ZA" dirty="0" smtClean="0"/>
              <a:t>ll </a:t>
            </a:r>
            <a:r>
              <a:rPr lang="en-ZA" dirty="0"/>
              <a:t>anonymous donations made above the </a:t>
            </a:r>
            <a:r>
              <a:rPr lang="en-ZA" dirty="0" smtClean="0"/>
              <a:t>threshold figure; </a:t>
            </a:r>
            <a:endParaRPr lang="en-ZA" dirty="0"/>
          </a:p>
          <a:p>
            <a:r>
              <a:rPr lang="en-ZA" dirty="0"/>
              <a:t>D</a:t>
            </a:r>
            <a:r>
              <a:rPr lang="en-ZA" dirty="0" smtClean="0"/>
              <a:t>onations </a:t>
            </a:r>
            <a:r>
              <a:rPr lang="en-ZA" dirty="0"/>
              <a:t>of any amount </a:t>
            </a:r>
            <a:r>
              <a:rPr lang="en-ZA" dirty="0" smtClean="0"/>
              <a:t>where the </a:t>
            </a:r>
            <a:r>
              <a:rPr lang="en-ZA" dirty="0"/>
              <a:t>donor does not wish </a:t>
            </a:r>
            <a:r>
              <a:rPr lang="en-ZA" dirty="0" smtClean="0"/>
              <a:t>it to </a:t>
            </a:r>
            <a:r>
              <a:rPr lang="en-ZA" dirty="0"/>
              <a:t>be made directly to a specific </a:t>
            </a:r>
            <a:r>
              <a:rPr lang="en-ZA" dirty="0" smtClean="0"/>
              <a:t>party; </a:t>
            </a:r>
          </a:p>
          <a:p>
            <a:r>
              <a:rPr lang="en-ZA" dirty="0"/>
              <a:t>F</a:t>
            </a:r>
            <a:r>
              <a:rPr lang="en-ZA" dirty="0" smtClean="0"/>
              <a:t>oreign </a:t>
            </a:r>
            <a:r>
              <a:rPr lang="en-ZA" dirty="0"/>
              <a:t>donations above the agreed </a:t>
            </a:r>
            <a:r>
              <a:rPr lang="en-ZA" dirty="0" smtClean="0"/>
              <a:t>ceiling; </a:t>
            </a:r>
          </a:p>
          <a:p>
            <a:r>
              <a:rPr lang="en-ZA" dirty="0"/>
              <a:t>A</a:t>
            </a:r>
            <a:r>
              <a:rPr lang="en-ZA" dirty="0" smtClean="0"/>
              <a:t>ll </a:t>
            </a:r>
            <a:r>
              <a:rPr lang="en-ZA" dirty="0"/>
              <a:t>donations from foreign governments and direct donations forfeited by parties for lack of compliance with the </a:t>
            </a:r>
            <a:r>
              <a:rPr lang="en-ZA" dirty="0" smtClean="0"/>
              <a:t>regulations.</a:t>
            </a:r>
            <a:endParaRPr lang="en-US" dirty="0"/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0392" y="5576612"/>
            <a:ext cx="1043608" cy="127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0673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3712</TotalTime>
  <Words>866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Ad Hoc Committee on  Party Funding</vt:lpstr>
      <vt:lpstr>Headline Summary</vt:lpstr>
      <vt:lpstr>The Ambit of Political Party Funding Governance</vt:lpstr>
      <vt:lpstr> The Formula for the Allocation of Public Funds:  s.236 of the Constitution</vt:lpstr>
      <vt:lpstr>Transparency &amp; Private Funding:  The Legal Duty</vt:lpstr>
      <vt:lpstr>Disclosure Rules: Guiding Principles </vt:lpstr>
      <vt:lpstr>Donors</vt:lpstr>
      <vt:lpstr>Foreign Funding</vt:lpstr>
      <vt:lpstr>The Multi-party Democracy Fund</vt:lpstr>
      <vt:lpstr>Enforcement and Oversight</vt:lpstr>
      <vt:lpstr>Conclusion: Priorities and Principles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</dc:creator>
  <cp:lastModifiedBy>PUMZA</cp:lastModifiedBy>
  <cp:revision>50</cp:revision>
  <cp:lastPrinted>2017-08-16T05:23:46Z</cp:lastPrinted>
  <dcterms:created xsi:type="dcterms:W3CDTF">2017-08-13T07:47:18Z</dcterms:created>
  <dcterms:modified xsi:type="dcterms:W3CDTF">2017-08-21T09:31:44Z</dcterms:modified>
</cp:coreProperties>
</file>