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5"/>
  </p:notesMasterIdLst>
  <p:handoutMasterIdLst>
    <p:handoutMasterId r:id="rId16"/>
  </p:handoutMasterIdLst>
  <p:sldIdLst>
    <p:sldId id="256" r:id="rId2"/>
    <p:sldId id="265" r:id="rId3"/>
    <p:sldId id="266" r:id="rId4"/>
    <p:sldId id="295" r:id="rId5"/>
    <p:sldId id="296" r:id="rId6"/>
    <p:sldId id="297" r:id="rId7"/>
    <p:sldId id="298" r:id="rId8"/>
    <p:sldId id="299" r:id="rId9"/>
    <p:sldId id="300" r:id="rId10"/>
    <p:sldId id="301" r:id="rId11"/>
    <p:sldId id="302" r:id="rId12"/>
    <p:sldId id="303" r:id="rId13"/>
    <p:sldId id="304"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78" autoAdjust="0"/>
    <p:restoredTop sz="94660"/>
  </p:normalViewPr>
  <p:slideViewPr>
    <p:cSldViewPr snapToGrid="0">
      <p:cViewPr varScale="1">
        <p:scale>
          <a:sx n="73" d="100"/>
          <a:sy n="73" d="100"/>
        </p:scale>
        <p:origin x="96" y="72"/>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292E59C-E600-4947-AFB0-3260A5A37392}" type="datetimeFigureOut">
              <a:rPr lang="en-ZA" smtClean="0"/>
              <a:t>2017/08/15</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A7E6654-8D8D-4E57-9001-38C130C705E3}" type="slidenum">
              <a:rPr lang="en-ZA" smtClean="0"/>
              <a:t>‹#›</a:t>
            </a:fld>
            <a:endParaRPr lang="en-ZA"/>
          </a:p>
        </p:txBody>
      </p:sp>
    </p:spTree>
    <p:extLst>
      <p:ext uri="{BB962C8B-B14F-4D97-AF65-F5344CB8AC3E}">
        <p14:creationId xmlns:p14="http://schemas.microsoft.com/office/powerpoint/2010/main" val="18560880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7FC473B-D5D7-4CCA-A331-F00A3C6CD493}" type="datetimeFigureOut">
              <a:rPr lang="en-ZA" smtClean="0"/>
              <a:t>2017/08/15</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64DF389-CFFF-4AF8-8B28-F68A2C20B3FC}" type="slidenum">
              <a:rPr lang="en-ZA" smtClean="0"/>
              <a:t>‹#›</a:t>
            </a:fld>
            <a:endParaRPr lang="en-ZA"/>
          </a:p>
        </p:txBody>
      </p:sp>
    </p:spTree>
    <p:extLst>
      <p:ext uri="{BB962C8B-B14F-4D97-AF65-F5344CB8AC3E}">
        <p14:creationId xmlns:p14="http://schemas.microsoft.com/office/powerpoint/2010/main" val="42534005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64DF389-CFFF-4AF8-8B28-F68A2C20B3FC}" type="slidenum">
              <a:rPr lang="en-ZA" smtClean="0"/>
              <a:t>1</a:t>
            </a:fld>
            <a:endParaRPr lang="en-ZA"/>
          </a:p>
        </p:txBody>
      </p:sp>
    </p:spTree>
    <p:extLst>
      <p:ext uri="{BB962C8B-B14F-4D97-AF65-F5344CB8AC3E}">
        <p14:creationId xmlns:p14="http://schemas.microsoft.com/office/powerpoint/2010/main" val="207088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E5C0539-49D7-4749-B17D-AD2256CC480D}" type="datetime1">
              <a:rPr lang="en-US" smtClean="0"/>
              <a:t>8/15/2017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55077-9C5D-4BC1-ADE9-A6BBB30A5142}" type="datetime1">
              <a:rPr lang="en-US" smtClean="0"/>
              <a:t>8/15/2017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C9777F6-88D6-42C9-B264-6BEF613C07C5}" type="datetime1">
              <a:rPr lang="en-US" smtClean="0"/>
              <a:t>8/15/2017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513F71-FBAD-45BD-82F8-042240925154}" type="datetime1">
              <a:rPr lang="en-US" smtClean="0"/>
              <a:t>8/15/2017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3BE19E7-AB61-4648-A03E-3449D4C01645}" type="datetime1">
              <a:rPr lang="en-US" smtClean="0"/>
              <a:t>8/15/2017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6CA21A-25A5-43B0-8A40-1B90BD510383}" type="datetime1">
              <a:rPr lang="en-US" smtClean="0"/>
              <a:t>8/15/2017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A60B81-BB53-496C-9057-A6CF9E636A8E}" type="datetime1">
              <a:rPr lang="en-US" smtClean="0"/>
              <a:t>8/15/2017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8828822-40BD-4191-84DA-7E964D40AF13}" type="datetime1">
              <a:rPr lang="en-US" smtClean="0"/>
              <a:t>8/15/2017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3C010-0AC3-4F86-AB00-CA9EF25BFFD7}" type="datetime1">
              <a:rPr lang="en-US" smtClean="0"/>
              <a:t>8/15/2017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DC175CF-9F11-42CD-848C-D2B27B83D15B}" type="datetime1">
              <a:rPr lang="en-US" smtClean="0"/>
              <a:t>8/15/2017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3C9C2-A183-4958-B50D-653EC711B9F1}" type="datetime1">
              <a:rPr lang="en-US" smtClean="0"/>
              <a:t>8/15/2017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0218538-EF18-4238-8C21-D4D4E341DFF9}" type="datetime1">
              <a:rPr lang="en-US" smtClean="0"/>
              <a:t>8/15/2017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2" y="1020431"/>
            <a:ext cx="7571216" cy="1475013"/>
          </a:xfrm>
        </p:spPr>
        <p:txBody>
          <a:bodyPr>
            <a:normAutofit/>
          </a:bodyPr>
          <a:lstStyle/>
          <a:p>
            <a:r>
              <a:rPr lang="en-ZA" sz="2800" b="1" dirty="0">
                <a:effectLst>
                  <a:outerShdw blurRad="38100" dist="38100" dir="2700000" algn="tl">
                    <a:srgbClr val="000000">
                      <a:alpha val="43137"/>
                    </a:srgbClr>
                  </a:outerShdw>
                </a:effectLst>
              </a:rPr>
              <a:t>Portfolio Committee on </a:t>
            </a:r>
            <a:r>
              <a:rPr lang="en-ZA" sz="2800" b="1" dirty="0" smtClean="0">
                <a:effectLst>
                  <a:outerShdw blurRad="38100" dist="38100" dir="2700000" algn="tl">
                    <a:srgbClr val="000000">
                      <a:alpha val="43137"/>
                    </a:srgbClr>
                  </a:outerShdw>
                </a:effectLst>
              </a:rPr>
              <a:t>communications</a:t>
            </a:r>
            <a:endParaRPr lang="en-ZA" sz="2800" dirty="0"/>
          </a:p>
        </p:txBody>
      </p:sp>
      <p:sp>
        <p:nvSpPr>
          <p:cNvPr id="3" name="Subtitle 2"/>
          <p:cNvSpPr>
            <a:spLocks noGrp="1"/>
          </p:cNvSpPr>
          <p:nvPr>
            <p:ph type="subTitle" idx="1"/>
          </p:nvPr>
        </p:nvSpPr>
        <p:spPr>
          <a:xfrm>
            <a:off x="581194" y="4352820"/>
            <a:ext cx="10993546" cy="590321"/>
          </a:xfrm>
        </p:spPr>
        <p:txBody>
          <a:bodyPr>
            <a:noAutofit/>
          </a:bodyPr>
          <a:lstStyle/>
          <a:p>
            <a:r>
              <a:rPr lang="en-ZA" sz="2800" dirty="0" smtClean="0">
                <a:solidFill>
                  <a:schemeClr val="bg1"/>
                </a:solidFill>
              </a:rPr>
              <a:t>SABC Board shortlisting and interviews</a:t>
            </a:r>
          </a:p>
          <a:p>
            <a:r>
              <a:rPr lang="en-ZA" sz="2800" dirty="0" smtClean="0">
                <a:solidFill>
                  <a:schemeClr val="bg1"/>
                </a:solidFill>
              </a:rPr>
              <a:t>15 August 2017</a:t>
            </a:r>
          </a:p>
          <a:p>
            <a:endParaRPr lang="en-ZA" sz="2800" dirty="0">
              <a:solidFill>
                <a:schemeClr val="bg1"/>
              </a:solidFill>
            </a:endParaRPr>
          </a:p>
        </p:txBody>
      </p:sp>
      <p:pic>
        <p:nvPicPr>
          <p:cNvPr id="4" name="Picture 3"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8152408" y="1081443"/>
            <a:ext cx="3502977" cy="1173163"/>
          </a:xfrm>
          <a:prstGeom prst="rect">
            <a:avLst/>
          </a:prstGeom>
          <a:noFill/>
          <a:ln>
            <a:noFill/>
          </a:ln>
        </p:spPr>
      </p:pic>
      <p:pic>
        <p:nvPicPr>
          <p:cNvPr id="5" name="Picture 4" descr="Letterhead_committees"/>
          <p:cNvPicPr/>
          <p:nvPr/>
        </p:nvPicPr>
        <p:blipFill>
          <a:blip r:embed="rId4">
            <a:extLst>
              <a:ext uri="{28A0092B-C50C-407E-A947-70E740481C1C}">
                <a14:useLocalDpi xmlns:a14="http://schemas.microsoft.com/office/drawing/2010/main" val="0"/>
              </a:ext>
            </a:extLst>
          </a:blip>
          <a:srcRect/>
          <a:stretch>
            <a:fillRect/>
          </a:stretch>
        </p:blipFill>
        <p:spPr bwMode="auto">
          <a:xfrm>
            <a:off x="8435527" y="2193593"/>
            <a:ext cx="3139213" cy="843267"/>
          </a:xfrm>
          <a:prstGeom prst="rect">
            <a:avLst/>
          </a:prstGeom>
          <a:noFill/>
          <a:ln>
            <a:noFill/>
          </a:ln>
        </p:spPr>
      </p:pic>
    </p:spTree>
    <p:extLst>
      <p:ext uri="{BB962C8B-B14F-4D97-AF65-F5344CB8AC3E}">
        <p14:creationId xmlns:p14="http://schemas.microsoft.com/office/powerpoint/2010/main" val="2149483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702156"/>
            <a:ext cx="9743909" cy="1013800"/>
          </a:xfrm>
        </p:spPr>
        <p:txBody>
          <a:bodyPr/>
          <a:lstStyle/>
          <a:p>
            <a:r>
              <a:rPr lang="en-ZA" dirty="0" smtClean="0"/>
              <a:t>Committee imperatives: </a:t>
            </a:r>
            <a:r>
              <a:rPr lang="en-ZA" dirty="0">
                <a:solidFill>
                  <a:schemeClr val="accent2"/>
                </a:solidFill>
              </a:rPr>
              <a:t>Resources </a:t>
            </a:r>
            <a:r>
              <a:rPr lang="en-ZA" dirty="0" smtClean="0">
                <a:solidFill>
                  <a:schemeClr val="accent2"/>
                </a:solidFill>
              </a:rPr>
              <a:t>Required</a:t>
            </a:r>
            <a:endParaRPr lang="en-ZA" dirty="0">
              <a:solidFill>
                <a:schemeClr val="accent2"/>
              </a:solidFill>
            </a:endParaRPr>
          </a:p>
        </p:txBody>
      </p:sp>
      <p:sp>
        <p:nvSpPr>
          <p:cNvPr id="3" name="Slide Number Placeholder 2"/>
          <p:cNvSpPr>
            <a:spLocks noGrp="1"/>
          </p:cNvSpPr>
          <p:nvPr>
            <p:ph type="sldNum" sz="quarter" idx="12"/>
          </p:nvPr>
        </p:nvSpPr>
        <p:spPr/>
        <p:txBody>
          <a:bodyPr/>
          <a:lstStyle/>
          <a:p>
            <a:fld id="{D57F1E4F-1CFF-5643-939E-217C01CDF565}" type="slidenum">
              <a:rPr lang="en-US" sz="2000" b="1" smtClean="0">
                <a:effectLst>
                  <a:outerShdw blurRad="38100" dist="38100" dir="2700000" algn="tl">
                    <a:srgbClr val="000000">
                      <a:alpha val="43137"/>
                    </a:srgbClr>
                  </a:outerShdw>
                </a:effectLst>
              </a:rPr>
              <a:pPr/>
              <a:t>10</a:t>
            </a:fld>
            <a:endParaRPr lang="en-US" sz="2000"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normAutofit/>
          </a:bodyPr>
          <a:lstStyle/>
          <a:p>
            <a:pPr lvl="0"/>
            <a:r>
              <a:rPr lang="en-ZA" sz="2400" dirty="0"/>
              <a:t>Content Advisor and Researcher: To develop a schematic overview of areas of interest for member questions for the interviews</a:t>
            </a:r>
            <a:r>
              <a:rPr lang="en-ZA" sz="2400" dirty="0" smtClean="0"/>
              <a:t>;</a:t>
            </a:r>
            <a:endParaRPr lang="en-US" sz="2400" dirty="0"/>
          </a:p>
          <a:p>
            <a:pPr lvl="0"/>
            <a:r>
              <a:rPr lang="en-ZA" sz="2400" dirty="0"/>
              <a:t>Committee Secretary: To commence the security clearance process related to shortlisted candidates as well as the verification of candidates qualifications; and</a:t>
            </a:r>
            <a:endParaRPr lang="en-US" sz="2400" dirty="0"/>
          </a:p>
          <a:p>
            <a:r>
              <a:rPr lang="en-ZA" sz="2400" dirty="0"/>
              <a:t>Committee Assistant: To prepare travel logistics for shortlisted candidates, members and support staff during the interview </a:t>
            </a:r>
            <a:r>
              <a:rPr lang="en-ZA" sz="2400" dirty="0" smtClean="0"/>
              <a:t>process.</a:t>
            </a:r>
          </a:p>
          <a:p>
            <a:r>
              <a:rPr lang="en-ZA" sz="2400" dirty="0" smtClean="0">
                <a:solidFill>
                  <a:schemeClr val="accent2"/>
                </a:solidFill>
              </a:rPr>
              <a:t>To involve HR or not to?</a:t>
            </a:r>
            <a:endParaRPr lang="en-US" sz="2400" dirty="0">
              <a:solidFill>
                <a:schemeClr val="accent2"/>
              </a:solidFill>
            </a:endParaRPr>
          </a:p>
        </p:txBody>
      </p:sp>
    </p:spTree>
    <p:extLst>
      <p:ext uri="{BB962C8B-B14F-4D97-AF65-F5344CB8AC3E}">
        <p14:creationId xmlns:p14="http://schemas.microsoft.com/office/powerpoint/2010/main" val="3201598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702156"/>
            <a:ext cx="9743909" cy="1013800"/>
          </a:xfrm>
        </p:spPr>
        <p:txBody>
          <a:bodyPr>
            <a:normAutofit/>
          </a:bodyPr>
          <a:lstStyle/>
          <a:p>
            <a:r>
              <a:rPr lang="en-ZA" dirty="0" smtClean="0"/>
              <a:t>Committee imperatives: </a:t>
            </a:r>
            <a:r>
              <a:rPr lang="en-ZA" dirty="0">
                <a:solidFill>
                  <a:schemeClr val="accent2"/>
                </a:solidFill>
              </a:rPr>
              <a:t>Broadcasting Act, 4 of </a:t>
            </a:r>
            <a:r>
              <a:rPr lang="en-ZA" dirty="0" smtClean="0">
                <a:solidFill>
                  <a:schemeClr val="accent2"/>
                </a:solidFill>
              </a:rPr>
              <a:t>1999</a:t>
            </a:r>
            <a:endParaRPr lang="en-ZA" dirty="0">
              <a:solidFill>
                <a:schemeClr val="accent2"/>
              </a:solidFill>
            </a:endParaRPr>
          </a:p>
        </p:txBody>
      </p:sp>
      <p:sp>
        <p:nvSpPr>
          <p:cNvPr id="3" name="Slide Number Placeholder 2"/>
          <p:cNvSpPr>
            <a:spLocks noGrp="1"/>
          </p:cNvSpPr>
          <p:nvPr>
            <p:ph type="sldNum" sz="quarter" idx="12"/>
          </p:nvPr>
        </p:nvSpPr>
        <p:spPr/>
        <p:txBody>
          <a:bodyPr/>
          <a:lstStyle/>
          <a:p>
            <a:fld id="{D57F1E4F-1CFF-5643-939E-217C01CDF565}" type="slidenum">
              <a:rPr lang="en-US" sz="2000" b="1" smtClean="0">
                <a:effectLst>
                  <a:outerShdw blurRad="38100" dist="38100" dir="2700000" algn="tl">
                    <a:srgbClr val="000000">
                      <a:alpha val="43137"/>
                    </a:srgbClr>
                  </a:outerShdw>
                </a:effectLst>
              </a:rPr>
              <a:pPr/>
              <a:t>11</a:t>
            </a:fld>
            <a:endParaRPr lang="en-US" sz="2000"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71056" y="2180496"/>
            <a:ext cx="11139752" cy="4140766"/>
          </a:xfrm>
        </p:spPr>
        <p:txBody>
          <a:bodyPr>
            <a:noAutofit/>
          </a:bodyPr>
          <a:lstStyle/>
          <a:p>
            <a:pPr marL="0" indent="0">
              <a:buNone/>
            </a:pPr>
            <a:r>
              <a:rPr lang="en-ZA" sz="2400" b="1" dirty="0"/>
              <a:t>Section 13: Members of Board</a:t>
            </a:r>
            <a:endParaRPr lang="en-US" sz="2400" dirty="0"/>
          </a:p>
          <a:p>
            <a:pPr marL="0" indent="0">
              <a:buNone/>
            </a:pPr>
            <a:r>
              <a:rPr lang="en-ZA" sz="2400" dirty="0"/>
              <a:t>(1) The </a:t>
            </a:r>
            <a:r>
              <a:rPr lang="en-ZA" sz="2400" dirty="0" smtClean="0"/>
              <a:t>twelve (12) </a:t>
            </a:r>
            <a:r>
              <a:rPr lang="en-ZA" sz="2400" dirty="0"/>
              <a:t>non-executive members of the Board must be appointed by the President on the advice of the National Assembly.</a:t>
            </a:r>
            <a:endParaRPr lang="en-US" sz="2400" dirty="0"/>
          </a:p>
          <a:p>
            <a:pPr marL="0" indent="0">
              <a:buNone/>
            </a:pPr>
            <a:r>
              <a:rPr lang="en-ZA" sz="2400" dirty="0"/>
              <a:t>(2) The non-executive members of the Board must be appointed in a manner ensuring-</a:t>
            </a:r>
            <a:endParaRPr lang="en-US" sz="2400" dirty="0"/>
          </a:p>
          <a:p>
            <a:pPr marL="666900" lvl="1" indent="-342900">
              <a:buFont typeface="+mj-lt"/>
              <a:buAutoNum type="alphaLcParenR"/>
            </a:pPr>
            <a:r>
              <a:rPr lang="en-ZA" sz="2400" dirty="0"/>
              <a:t>participation by the public in a nomination process;</a:t>
            </a:r>
            <a:endParaRPr lang="en-US" sz="2400" dirty="0"/>
          </a:p>
          <a:p>
            <a:pPr marL="666900" lvl="1" indent="-342900">
              <a:buFont typeface="+mj-lt"/>
              <a:buAutoNum type="alphaLcParenR"/>
            </a:pPr>
            <a:r>
              <a:rPr lang="en-ZA" sz="2400" dirty="0"/>
              <a:t>transparency and openness; and</a:t>
            </a:r>
            <a:endParaRPr lang="en-US" sz="2400" dirty="0"/>
          </a:p>
          <a:p>
            <a:pPr marL="666900" lvl="1" indent="-342900">
              <a:buFont typeface="+mj-lt"/>
              <a:buAutoNum type="alphaLcParenR"/>
            </a:pPr>
            <a:r>
              <a:rPr lang="en-ZA" sz="2400" dirty="0">
                <a:solidFill>
                  <a:schemeClr val="accent2"/>
                </a:solidFill>
              </a:rPr>
              <a:t>that a shortlist of candidates for appointment is published, taking into account the objects and principles of this Act</a:t>
            </a:r>
            <a:r>
              <a:rPr lang="en-ZA" sz="2400" dirty="0"/>
              <a:t>. </a:t>
            </a:r>
            <a:endParaRPr lang="en-US" sz="2400" dirty="0"/>
          </a:p>
          <a:p>
            <a:pPr marL="0" indent="0">
              <a:buNone/>
            </a:pPr>
            <a:r>
              <a:rPr lang="en-ZA" sz="2400" dirty="0"/>
              <a:t>(3) The President must designate one of the members of the Board referred to in subsection (2) as the chairperson and another members as a deputy chairperson, both of whom must be non-executive members of the Board.</a:t>
            </a:r>
            <a:endParaRPr lang="en-US" sz="2400" dirty="0"/>
          </a:p>
        </p:txBody>
      </p:sp>
    </p:spTree>
    <p:extLst>
      <p:ext uri="{BB962C8B-B14F-4D97-AF65-F5344CB8AC3E}">
        <p14:creationId xmlns:p14="http://schemas.microsoft.com/office/powerpoint/2010/main" val="1523424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702156"/>
            <a:ext cx="9743909" cy="1013800"/>
          </a:xfrm>
        </p:spPr>
        <p:txBody>
          <a:bodyPr>
            <a:normAutofit/>
          </a:bodyPr>
          <a:lstStyle/>
          <a:p>
            <a:r>
              <a:rPr lang="en-ZA" dirty="0" smtClean="0"/>
              <a:t>Committee imperatives: </a:t>
            </a:r>
            <a:r>
              <a:rPr lang="en-ZA" dirty="0">
                <a:solidFill>
                  <a:schemeClr val="accent2"/>
                </a:solidFill>
              </a:rPr>
              <a:t>Broadcasting Act, 4 of </a:t>
            </a:r>
            <a:r>
              <a:rPr lang="en-ZA" dirty="0" smtClean="0">
                <a:solidFill>
                  <a:schemeClr val="accent2"/>
                </a:solidFill>
              </a:rPr>
              <a:t>1999</a:t>
            </a:r>
            <a:endParaRPr lang="en-ZA" dirty="0">
              <a:solidFill>
                <a:schemeClr val="accent2"/>
              </a:solidFill>
            </a:endParaRPr>
          </a:p>
        </p:txBody>
      </p:sp>
      <p:sp>
        <p:nvSpPr>
          <p:cNvPr id="3" name="Slide Number Placeholder 2"/>
          <p:cNvSpPr>
            <a:spLocks noGrp="1"/>
          </p:cNvSpPr>
          <p:nvPr>
            <p:ph type="sldNum" sz="quarter" idx="12"/>
          </p:nvPr>
        </p:nvSpPr>
        <p:spPr/>
        <p:txBody>
          <a:bodyPr/>
          <a:lstStyle/>
          <a:p>
            <a:fld id="{D57F1E4F-1CFF-5643-939E-217C01CDF565}" type="slidenum">
              <a:rPr lang="en-US" sz="2000" b="1" smtClean="0">
                <a:effectLst>
                  <a:outerShdw blurRad="38100" dist="38100" dir="2700000" algn="tl">
                    <a:srgbClr val="000000">
                      <a:alpha val="43137"/>
                    </a:srgbClr>
                  </a:outerShdw>
                </a:effectLst>
              </a:rPr>
              <a:pPr/>
              <a:t>12</a:t>
            </a:fld>
            <a:endParaRPr lang="en-US" sz="2000"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71056" y="2249771"/>
            <a:ext cx="11139752" cy="4140766"/>
          </a:xfrm>
        </p:spPr>
        <p:txBody>
          <a:bodyPr>
            <a:noAutofit/>
          </a:bodyPr>
          <a:lstStyle/>
          <a:p>
            <a:pPr marL="0" indent="0">
              <a:buNone/>
            </a:pPr>
            <a:r>
              <a:rPr lang="en-ZA" sz="2400" b="1" dirty="0"/>
              <a:t>Section 13: Members of Board</a:t>
            </a:r>
            <a:endParaRPr lang="en-US" sz="2400" dirty="0"/>
          </a:p>
          <a:p>
            <a:pPr marL="0" indent="0">
              <a:buNone/>
            </a:pPr>
            <a:r>
              <a:rPr lang="en-ZA" sz="2400" dirty="0"/>
              <a:t>(4) Members of the Board, when viewed collectively-</a:t>
            </a:r>
            <a:endParaRPr lang="en-US" sz="2400" dirty="0"/>
          </a:p>
          <a:p>
            <a:pPr lvl="0"/>
            <a:r>
              <a:rPr lang="en-ZA" sz="2400" dirty="0"/>
              <a:t>be persons who are suited to serve on the Board by virtue of their qualifications, expertise and experience in the fields of broadcasting policy and technology, broadcasting regulation, media law, business practice and finance, marketing, journalism, entertainment and education, social and labour issues;</a:t>
            </a:r>
            <a:endParaRPr lang="en-US" sz="2400" dirty="0"/>
          </a:p>
          <a:p>
            <a:pPr lvl="0"/>
            <a:r>
              <a:rPr lang="en-ZA" sz="2400" dirty="0"/>
              <a:t>be persons who are committed to fairness, freedom of expression, the right of the public to be informed, as well as openness and accountability on the part of those holding public office;</a:t>
            </a:r>
            <a:endParaRPr lang="en-US" sz="2400" dirty="0"/>
          </a:p>
          <a:p>
            <a:pPr lvl="0"/>
            <a:r>
              <a:rPr lang="en-ZA" sz="2400" dirty="0"/>
              <a:t>represent a broad cross-section of the population of the Republic;</a:t>
            </a:r>
            <a:endParaRPr lang="en-US" sz="2400" dirty="0"/>
          </a:p>
          <a:p>
            <a:pPr lvl="0"/>
            <a:r>
              <a:rPr lang="en-ZA" sz="2400" dirty="0"/>
              <a:t>be persons who are committed to the objects and principles as enunciated in the Charter of the Corporation. </a:t>
            </a:r>
            <a:endParaRPr lang="en-US" sz="2400" dirty="0"/>
          </a:p>
        </p:txBody>
      </p:sp>
    </p:spTree>
    <p:extLst>
      <p:ext uri="{BB962C8B-B14F-4D97-AF65-F5344CB8AC3E}">
        <p14:creationId xmlns:p14="http://schemas.microsoft.com/office/powerpoint/2010/main" val="2981427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702156"/>
            <a:ext cx="9743909" cy="1013800"/>
          </a:xfrm>
        </p:spPr>
        <p:txBody>
          <a:bodyPr>
            <a:normAutofit/>
          </a:bodyPr>
          <a:lstStyle/>
          <a:p>
            <a:r>
              <a:rPr lang="en-ZA" dirty="0" smtClean="0"/>
              <a:t>Committee imperatives</a:t>
            </a:r>
            <a:endParaRPr lang="en-ZA" dirty="0">
              <a:solidFill>
                <a:schemeClr val="accent2"/>
              </a:solidFill>
            </a:endParaRPr>
          </a:p>
        </p:txBody>
      </p:sp>
      <p:sp>
        <p:nvSpPr>
          <p:cNvPr id="3" name="Slide Number Placeholder 2"/>
          <p:cNvSpPr>
            <a:spLocks noGrp="1"/>
          </p:cNvSpPr>
          <p:nvPr>
            <p:ph type="sldNum" sz="quarter" idx="12"/>
          </p:nvPr>
        </p:nvSpPr>
        <p:spPr/>
        <p:txBody>
          <a:bodyPr/>
          <a:lstStyle/>
          <a:p>
            <a:fld id="{D57F1E4F-1CFF-5643-939E-217C01CDF565}" type="slidenum">
              <a:rPr lang="en-US" sz="2000" b="1" smtClean="0">
                <a:effectLst>
                  <a:outerShdw blurRad="38100" dist="38100" dir="2700000" algn="tl">
                    <a:srgbClr val="000000">
                      <a:alpha val="43137"/>
                    </a:srgbClr>
                  </a:outerShdw>
                </a:effectLst>
              </a:rPr>
              <a:pPr/>
              <a:t>13</a:t>
            </a:fld>
            <a:endParaRPr lang="en-US" sz="2000"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ormAutofit/>
          </a:bodyPr>
          <a:lstStyle/>
          <a:p>
            <a:pPr marL="0" indent="0" algn="ctr">
              <a:buNone/>
            </a:pPr>
            <a:r>
              <a:rPr lang="en-ZA" sz="4000" dirty="0" smtClean="0"/>
              <a:t>END</a:t>
            </a:r>
            <a:endParaRPr lang="en-US" sz="4000" dirty="0"/>
          </a:p>
        </p:txBody>
      </p:sp>
    </p:spTree>
    <p:extLst>
      <p:ext uri="{BB962C8B-B14F-4D97-AF65-F5344CB8AC3E}">
        <p14:creationId xmlns:p14="http://schemas.microsoft.com/office/powerpoint/2010/main" val="2181286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702156"/>
            <a:ext cx="9743909" cy="1013800"/>
          </a:xfrm>
        </p:spPr>
        <p:txBody>
          <a:bodyPr/>
          <a:lstStyle/>
          <a:p>
            <a:r>
              <a:rPr lang="en-ZA" dirty="0" smtClean="0"/>
              <a:t>Intent</a:t>
            </a:r>
            <a:endParaRPr lang="en-ZA" dirty="0"/>
          </a:p>
        </p:txBody>
      </p:sp>
      <p:sp>
        <p:nvSpPr>
          <p:cNvPr id="3" name="Slide Number Placeholder 2"/>
          <p:cNvSpPr>
            <a:spLocks noGrp="1"/>
          </p:cNvSpPr>
          <p:nvPr>
            <p:ph type="sldNum" sz="quarter" idx="12"/>
          </p:nvPr>
        </p:nvSpPr>
        <p:spPr/>
        <p:txBody>
          <a:bodyPr/>
          <a:lstStyle/>
          <a:p>
            <a:fld id="{D57F1E4F-1CFF-5643-939E-217C01CDF565}" type="slidenum">
              <a:rPr lang="en-US" sz="2000" b="1" smtClean="0">
                <a:effectLst>
                  <a:outerShdw blurRad="38100" dist="38100" dir="2700000" algn="tl">
                    <a:srgbClr val="000000">
                      <a:alpha val="43137"/>
                    </a:srgbClr>
                  </a:outerShdw>
                </a:effectLst>
              </a:rPr>
              <a:pPr/>
              <a:t>2</a:t>
            </a:fld>
            <a:endParaRPr lang="en-US" sz="2000"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ormAutofit/>
          </a:bodyPr>
          <a:lstStyle/>
          <a:p>
            <a:pPr marL="0" indent="0" algn="ctr">
              <a:buNone/>
            </a:pPr>
            <a:r>
              <a:rPr lang="en-ZA" sz="2000" dirty="0" smtClean="0"/>
              <a:t>Intention of the presentation is to assist Members of Parliament in outlining the process for appointment of SABC Board members taking into consideration the prescripts of the </a:t>
            </a:r>
            <a:r>
              <a:rPr lang="en-ZA" sz="2000" dirty="0"/>
              <a:t>Broadcasting Act 4 of 1999</a:t>
            </a:r>
            <a:endParaRPr lang="en-US" sz="2000" dirty="0"/>
          </a:p>
        </p:txBody>
      </p:sp>
    </p:spTree>
    <p:extLst>
      <p:ext uri="{BB962C8B-B14F-4D97-AF65-F5344CB8AC3E}">
        <p14:creationId xmlns:p14="http://schemas.microsoft.com/office/powerpoint/2010/main" val="3813562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702156"/>
            <a:ext cx="9743909" cy="1013800"/>
          </a:xfrm>
        </p:spPr>
        <p:txBody>
          <a:bodyPr/>
          <a:lstStyle/>
          <a:p>
            <a:r>
              <a:rPr lang="en-ZA" dirty="0" smtClean="0"/>
              <a:t>Overview (1)</a:t>
            </a:r>
            <a:endParaRPr lang="en-ZA" dirty="0"/>
          </a:p>
        </p:txBody>
      </p:sp>
      <p:sp>
        <p:nvSpPr>
          <p:cNvPr id="3" name="Slide Number Placeholder 2"/>
          <p:cNvSpPr>
            <a:spLocks noGrp="1"/>
          </p:cNvSpPr>
          <p:nvPr>
            <p:ph type="sldNum" sz="quarter" idx="12"/>
          </p:nvPr>
        </p:nvSpPr>
        <p:spPr/>
        <p:txBody>
          <a:bodyPr/>
          <a:lstStyle/>
          <a:p>
            <a:fld id="{D57F1E4F-1CFF-5643-939E-217C01CDF565}" type="slidenum">
              <a:rPr lang="en-US" sz="2000" b="1" smtClean="0">
                <a:effectLst>
                  <a:outerShdw blurRad="38100" dist="38100" dir="2700000" algn="tl">
                    <a:srgbClr val="000000">
                      <a:alpha val="43137"/>
                    </a:srgbClr>
                  </a:outerShdw>
                </a:effectLst>
              </a:rPr>
              <a:pPr/>
              <a:t>3</a:t>
            </a:fld>
            <a:endParaRPr lang="en-US" sz="2000"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normAutofit/>
          </a:bodyPr>
          <a:lstStyle/>
          <a:p>
            <a:r>
              <a:rPr lang="en-ZA" sz="2400" dirty="0"/>
              <a:t>On 5 October 2016, the Committee resolved that an inquiry into the fitness of the SABC Board to hold office in terms of Section 15A of the Broadcasting Act, 4 of 1999 was necessary. </a:t>
            </a:r>
            <a:endParaRPr lang="en-ZA" sz="2400" dirty="0" smtClean="0"/>
          </a:p>
          <a:p>
            <a:r>
              <a:rPr lang="en-ZA" sz="2400" dirty="0" smtClean="0"/>
              <a:t>Subsequent </a:t>
            </a:r>
            <a:r>
              <a:rPr lang="en-ZA" sz="2400" dirty="0"/>
              <a:t>to the resolution of the Committee, on 3 November 2016 the National Assembly established an Ad hoc Committee on the SABC Board Inquiry to inquire </a:t>
            </a:r>
            <a:r>
              <a:rPr lang="en-ZA" sz="2400" i="1" dirty="0"/>
              <a:t>inter alia</a:t>
            </a:r>
            <a:r>
              <a:rPr lang="en-ZA" sz="2400" dirty="0"/>
              <a:t> into the fitness of the SABC Board to discharge its duties as prescribed in the Broadcasting Act, No 4 of 1999, and any other applicable legislation. </a:t>
            </a:r>
            <a:endParaRPr lang="en-US" sz="2400" dirty="0"/>
          </a:p>
          <a:p>
            <a:pPr marL="0" indent="0">
              <a:buNone/>
            </a:pPr>
            <a:endParaRPr lang="en-US" sz="2400" dirty="0"/>
          </a:p>
        </p:txBody>
      </p:sp>
    </p:spTree>
    <p:extLst>
      <p:ext uri="{BB962C8B-B14F-4D97-AF65-F5344CB8AC3E}">
        <p14:creationId xmlns:p14="http://schemas.microsoft.com/office/powerpoint/2010/main" val="1547795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702156"/>
            <a:ext cx="9743909" cy="1013800"/>
          </a:xfrm>
        </p:spPr>
        <p:txBody>
          <a:bodyPr/>
          <a:lstStyle/>
          <a:p>
            <a:r>
              <a:rPr lang="en-ZA" dirty="0" smtClean="0"/>
              <a:t>Overview (1I)</a:t>
            </a:r>
            <a:endParaRPr lang="en-ZA" dirty="0"/>
          </a:p>
        </p:txBody>
      </p:sp>
      <p:sp>
        <p:nvSpPr>
          <p:cNvPr id="3" name="Slide Number Placeholder 2"/>
          <p:cNvSpPr>
            <a:spLocks noGrp="1"/>
          </p:cNvSpPr>
          <p:nvPr>
            <p:ph type="sldNum" sz="quarter" idx="12"/>
          </p:nvPr>
        </p:nvSpPr>
        <p:spPr/>
        <p:txBody>
          <a:bodyPr/>
          <a:lstStyle/>
          <a:p>
            <a:fld id="{D57F1E4F-1CFF-5643-939E-217C01CDF565}" type="slidenum">
              <a:rPr lang="en-US" sz="2000" b="1" smtClean="0">
                <a:effectLst>
                  <a:outerShdw blurRad="38100" dist="38100" dir="2700000" algn="tl">
                    <a:srgbClr val="000000">
                      <a:alpha val="43137"/>
                    </a:srgbClr>
                  </a:outerShdw>
                </a:effectLst>
              </a:rPr>
              <a:pPr/>
              <a:t>4</a:t>
            </a:fld>
            <a:endParaRPr lang="en-US" sz="2000"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normAutofit/>
          </a:bodyPr>
          <a:lstStyle/>
          <a:p>
            <a:pPr marL="0" indent="0">
              <a:buNone/>
            </a:pPr>
            <a:r>
              <a:rPr lang="en-ZA" sz="2400" dirty="0"/>
              <a:t>On 14 February 2017, the Ad Hoc Committee resolved that the SABC Board be dissolved and that an Interim Board be appointed by the National Assembly. This resolution was adopted by the National Assembly on 7 March 2017.</a:t>
            </a:r>
            <a:endParaRPr lang="en-US" sz="2400" dirty="0"/>
          </a:p>
        </p:txBody>
      </p:sp>
    </p:spTree>
    <p:extLst>
      <p:ext uri="{BB962C8B-B14F-4D97-AF65-F5344CB8AC3E}">
        <p14:creationId xmlns:p14="http://schemas.microsoft.com/office/powerpoint/2010/main" val="1991811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702156"/>
            <a:ext cx="9743909" cy="1013800"/>
          </a:xfrm>
        </p:spPr>
        <p:txBody>
          <a:bodyPr/>
          <a:lstStyle/>
          <a:p>
            <a:r>
              <a:rPr lang="en-ZA" dirty="0" smtClean="0"/>
              <a:t>Overview (</a:t>
            </a:r>
            <a:r>
              <a:rPr lang="en-ZA" dirty="0" err="1"/>
              <a:t>i</a:t>
            </a:r>
            <a:r>
              <a:rPr lang="en-ZA" dirty="0" err="1" smtClean="0"/>
              <a:t>II</a:t>
            </a:r>
            <a:r>
              <a:rPr lang="en-ZA" dirty="0" smtClean="0"/>
              <a:t>)</a:t>
            </a:r>
            <a:endParaRPr lang="en-ZA" dirty="0"/>
          </a:p>
        </p:txBody>
      </p:sp>
      <p:sp>
        <p:nvSpPr>
          <p:cNvPr id="3" name="Slide Number Placeholder 2"/>
          <p:cNvSpPr>
            <a:spLocks noGrp="1"/>
          </p:cNvSpPr>
          <p:nvPr>
            <p:ph type="sldNum" sz="quarter" idx="12"/>
          </p:nvPr>
        </p:nvSpPr>
        <p:spPr/>
        <p:txBody>
          <a:bodyPr/>
          <a:lstStyle/>
          <a:p>
            <a:fld id="{D57F1E4F-1CFF-5643-939E-217C01CDF565}" type="slidenum">
              <a:rPr lang="en-US" sz="2000" b="1" smtClean="0">
                <a:effectLst>
                  <a:outerShdw blurRad="38100" dist="38100" dir="2700000" algn="tl">
                    <a:srgbClr val="000000">
                      <a:alpha val="43137"/>
                    </a:srgbClr>
                  </a:outerShdw>
                </a:effectLst>
              </a:rPr>
              <a:pPr/>
              <a:t>5</a:t>
            </a:fld>
            <a:endParaRPr lang="en-US" sz="2000"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noAutofit/>
          </a:bodyPr>
          <a:lstStyle/>
          <a:p>
            <a:pPr marL="0" indent="0">
              <a:buNone/>
            </a:pPr>
            <a:r>
              <a:rPr lang="en-ZA" sz="2400" dirty="0"/>
              <a:t>On 14 March 2017, the Committee deliberated on the names and recommended that the National Assembly the following candidates be recommended for appointment to the interim Board of the SABC: </a:t>
            </a:r>
            <a:endParaRPr lang="en-ZA" sz="2400" dirty="0" smtClean="0"/>
          </a:p>
          <a:p>
            <a:pPr marL="0" indent="0">
              <a:buNone/>
            </a:pPr>
            <a:r>
              <a:rPr lang="en-US" sz="2400" dirty="0" err="1" smtClean="0"/>
              <a:t>Mr</a:t>
            </a:r>
            <a:r>
              <a:rPr lang="en-US" sz="2400" dirty="0" smtClean="0"/>
              <a:t> </a:t>
            </a:r>
            <a:r>
              <a:rPr lang="en-US" sz="2400" dirty="0"/>
              <a:t>John </a:t>
            </a:r>
            <a:r>
              <a:rPr lang="en-US" sz="2400" dirty="0" err="1"/>
              <a:t>Matisonn</a:t>
            </a:r>
            <a:r>
              <a:rPr lang="en-US" sz="2400" dirty="0"/>
              <a:t>, </a:t>
            </a:r>
            <a:endParaRPr lang="en-US" sz="2400" dirty="0" smtClean="0"/>
          </a:p>
          <a:p>
            <a:pPr marL="0" indent="0">
              <a:buNone/>
            </a:pPr>
            <a:r>
              <a:rPr lang="en-US" sz="2400" dirty="0" err="1" smtClean="0"/>
              <a:t>Mr</a:t>
            </a:r>
            <a:r>
              <a:rPr lang="en-US" sz="2400" dirty="0" smtClean="0"/>
              <a:t> </a:t>
            </a:r>
            <a:r>
              <a:rPr lang="en-US" sz="2400" dirty="0" err="1"/>
              <a:t>Mathatha</a:t>
            </a:r>
            <a:r>
              <a:rPr lang="en-US" sz="2400" dirty="0"/>
              <a:t> </a:t>
            </a:r>
            <a:r>
              <a:rPr lang="en-US" sz="2400" dirty="0" err="1"/>
              <a:t>Tsedu</a:t>
            </a:r>
            <a:r>
              <a:rPr lang="en-US" sz="2400" dirty="0"/>
              <a:t>, </a:t>
            </a:r>
            <a:endParaRPr lang="en-US" sz="2400" dirty="0" smtClean="0"/>
          </a:p>
          <a:p>
            <a:pPr marL="0" indent="0">
              <a:buNone/>
            </a:pPr>
            <a:r>
              <a:rPr lang="en-US" sz="2400" dirty="0" err="1" smtClean="0"/>
              <a:t>Mrs</a:t>
            </a:r>
            <a:r>
              <a:rPr lang="en-US" sz="2400" dirty="0" smtClean="0"/>
              <a:t> </a:t>
            </a:r>
            <a:r>
              <a:rPr lang="en-US" sz="2400" dirty="0" err="1"/>
              <a:t>Febbe</a:t>
            </a:r>
            <a:r>
              <a:rPr lang="en-US" sz="2400" dirty="0"/>
              <a:t> </a:t>
            </a:r>
            <a:r>
              <a:rPr lang="en-US" sz="2400" dirty="0" err="1"/>
              <a:t>Potgieter-Gqubule</a:t>
            </a:r>
            <a:r>
              <a:rPr lang="en-US" sz="2400" dirty="0"/>
              <a:t>, </a:t>
            </a:r>
            <a:endParaRPr lang="en-US" sz="2400" dirty="0" smtClean="0"/>
          </a:p>
          <a:p>
            <a:pPr marL="0" indent="0">
              <a:buNone/>
            </a:pPr>
            <a:r>
              <a:rPr lang="en-US" sz="2400" dirty="0" err="1" smtClean="0"/>
              <a:t>Ms</a:t>
            </a:r>
            <a:r>
              <a:rPr lang="en-US" sz="2400" dirty="0" smtClean="0"/>
              <a:t> </a:t>
            </a:r>
            <a:r>
              <a:rPr lang="en-US" sz="2400" dirty="0" err="1"/>
              <a:t>Khanyisile</a:t>
            </a:r>
            <a:r>
              <a:rPr lang="en-US" sz="2400" dirty="0"/>
              <a:t> </a:t>
            </a:r>
            <a:r>
              <a:rPr lang="en-US" sz="2400" dirty="0" err="1" smtClean="0"/>
              <a:t>Kweyama</a:t>
            </a:r>
            <a:r>
              <a:rPr lang="en-US" sz="2400" dirty="0" smtClean="0"/>
              <a:t>, </a:t>
            </a:r>
            <a:r>
              <a:rPr lang="en-US" sz="2400" dirty="0"/>
              <a:t>and </a:t>
            </a:r>
            <a:endParaRPr lang="en-US" sz="2400" dirty="0" smtClean="0"/>
          </a:p>
          <a:p>
            <a:pPr marL="0" indent="0">
              <a:buNone/>
            </a:pPr>
            <a:r>
              <a:rPr lang="en-US" sz="2400" dirty="0" err="1" smtClean="0"/>
              <a:t>Mr</a:t>
            </a:r>
            <a:r>
              <a:rPr lang="en-US" sz="2400" dirty="0" smtClean="0"/>
              <a:t> </a:t>
            </a:r>
            <a:r>
              <a:rPr lang="en-US" sz="2400" dirty="0" err="1"/>
              <a:t>Krish</a:t>
            </a:r>
            <a:r>
              <a:rPr lang="en-US" sz="2400" dirty="0"/>
              <a:t> Naidoo.</a:t>
            </a:r>
          </a:p>
        </p:txBody>
      </p:sp>
    </p:spTree>
    <p:extLst>
      <p:ext uri="{BB962C8B-B14F-4D97-AF65-F5344CB8AC3E}">
        <p14:creationId xmlns:p14="http://schemas.microsoft.com/office/powerpoint/2010/main" val="409411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702156"/>
            <a:ext cx="9743909" cy="1013800"/>
          </a:xfrm>
        </p:spPr>
        <p:txBody>
          <a:bodyPr/>
          <a:lstStyle/>
          <a:p>
            <a:r>
              <a:rPr lang="en-ZA" dirty="0" smtClean="0"/>
              <a:t>Overview (1V)</a:t>
            </a:r>
            <a:endParaRPr lang="en-ZA" dirty="0"/>
          </a:p>
        </p:txBody>
      </p:sp>
      <p:sp>
        <p:nvSpPr>
          <p:cNvPr id="3" name="Slide Number Placeholder 2"/>
          <p:cNvSpPr>
            <a:spLocks noGrp="1"/>
          </p:cNvSpPr>
          <p:nvPr>
            <p:ph type="sldNum" sz="quarter" idx="12"/>
          </p:nvPr>
        </p:nvSpPr>
        <p:spPr/>
        <p:txBody>
          <a:bodyPr/>
          <a:lstStyle/>
          <a:p>
            <a:fld id="{D57F1E4F-1CFF-5643-939E-217C01CDF565}" type="slidenum">
              <a:rPr lang="en-US" sz="2000" b="1" smtClean="0">
                <a:effectLst>
                  <a:outerShdw blurRad="38100" dist="38100" dir="2700000" algn="tl">
                    <a:srgbClr val="000000">
                      <a:alpha val="43137"/>
                    </a:srgbClr>
                  </a:outerShdw>
                </a:effectLst>
              </a:rPr>
              <a:pPr/>
              <a:t>6</a:t>
            </a:fld>
            <a:endParaRPr lang="en-US" sz="2000"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normAutofit/>
          </a:bodyPr>
          <a:lstStyle/>
          <a:p>
            <a:r>
              <a:rPr lang="en-ZA" sz="2400" dirty="0"/>
              <a:t>On 2 June 2017, the Committee published an advert calling for persons to be nominated to serve on the SABC Board. The advert closed on 30 June 2017 and the Committee received 363 nominations. </a:t>
            </a:r>
            <a:endParaRPr lang="en-ZA" sz="2400" dirty="0" smtClean="0"/>
          </a:p>
          <a:p>
            <a:r>
              <a:rPr lang="en-ZA" sz="2400" dirty="0"/>
              <a:t>The summary of the abridged CVs of nominated candidates was distributed to members electronically on Friday, 4 August 2017. The hard copies of the CVs were made available to members on Monday, 14 August 2017.</a:t>
            </a:r>
            <a:endParaRPr lang="en-US" sz="2400" dirty="0"/>
          </a:p>
          <a:p>
            <a:pPr marL="0" indent="0">
              <a:buNone/>
            </a:pPr>
            <a:endParaRPr lang="en-US" sz="2400" dirty="0"/>
          </a:p>
        </p:txBody>
      </p:sp>
    </p:spTree>
    <p:extLst>
      <p:ext uri="{BB962C8B-B14F-4D97-AF65-F5344CB8AC3E}">
        <p14:creationId xmlns:p14="http://schemas.microsoft.com/office/powerpoint/2010/main" val="2725807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702156"/>
            <a:ext cx="9743909" cy="1013800"/>
          </a:xfrm>
        </p:spPr>
        <p:txBody>
          <a:bodyPr/>
          <a:lstStyle/>
          <a:p>
            <a:r>
              <a:rPr lang="en-ZA" dirty="0" smtClean="0"/>
              <a:t>Committee imperatives </a:t>
            </a:r>
            <a:endParaRPr lang="en-ZA" dirty="0"/>
          </a:p>
        </p:txBody>
      </p:sp>
      <p:sp>
        <p:nvSpPr>
          <p:cNvPr id="3" name="Slide Number Placeholder 2"/>
          <p:cNvSpPr>
            <a:spLocks noGrp="1"/>
          </p:cNvSpPr>
          <p:nvPr>
            <p:ph type="sldNum" sz="quarter" idx="12"/>
          </p:nvPr>
        </p:nvSpPr>
        <p:spPr/>
        <p:txBody>
          <a:bodyPr/>
          <a:lstStyle/>
          <a:p>
            <a:fld id="{D57F1E4F-1CFF-5643-939E-217C01CDF565}" type="slidenum">
              <a:rPr lang="en-US" sz="2000" b="1" smtClean="0">
                <a:effectLst>
                  <a:outerShdw blurRad="38100" dist="38100" dir="2700000" algn="tl">
                    <a:srgbClr val="000000">
                      <a:alpha val="43137"/>
                    </a:srgbClr>
                  </a:outerShdw>
                </a:effectLst>
              </a:rPr>
              <a:pPr/>
              <a:t>7</a:t>
            </a:fld>
            <a:endParaRPr lang="en-US" sz="2000"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normAutofit/>
          </a:bodyPr>
          <a:lstStyle/>
          <a:p>
            <a:r>
              <a:rPr lang="en-ZA" sz="2400" dirty="0"/>
              <a:t>Adopting resolutions relating to the process for: </a:t>
            </a:r>
            <a:endParaRPr lang="en-ZA" sz="2400" dirty="0" smtClean="0"/>
          </a:p>
          <a:p>
            <a:pPr marL="514350" indent="-514350">
              <a:buAutoNum type="romanLcParenBoth"/>
            </a:pPr>
            <a:r>
              <a:rPr lang="en-ZA" sz="2400" dirty="0" smtClean="0"/>
              <a:t>shortlisting</a:t>
            </a:r>
            <a:r>
              <a:rPr lang="en-ZA" sz="2400" dirty="0"/>
              <a:t>; </a:t>
            </a:r>
            <a:endParaRPr lang="en-ZA" sz="2400" dirty="0" smtClean="0"/>
          </a:p>
          <a:p>
            <a:pPr marL="514350" indent="-514350">
              <a:buAutoNum type="romanLcParenBoth"/>
            </a:pPr>
            <a:r>
              <a:rPr lang="en-ZA" sz="2400" dirty="0" smtClean="0"/>
              <a:t>interviews</a:t>
            </a:r>
            <a:r>
              <a:rPr lang="en-ZA" sz="2400" dirty="0"/>
              <a:t>; and </a:t>
            </a:r>
            <a:endParaRPr lang="en-ZA" sz="2400" dirty="0" smtClean="0"/>
          </a:p>
          <a:p>
            <a:pPr marL="514350" indent="-514350">
              <a:buAutoNum type="romanLcParenBoth"/>
            </a:pPr>
            <a:r>
              <a:rPr lang="en-ZA" sz="2400" dirty="0" smtClean="0"/>
              <a:t>Deliberations.</a:t>
            </a:r>
            <a:endParaRPr lang="en-US" sz="2400" dirty="0"/>
          </a:p>
          <a:p>
            <a:r>
              <a:rPr lang="en-ZA" sz="2400" dirty="0"/>
              <a:t>Begin with the process of shortlisting.</a:t>
            </a:r>
            <a:endParaRPr lang="en-US" sz="2400" dirty="0"/>
          </a:p>
        </p:txBody>
      </p:sp>
    </p:spTree>
    <p:extLst>
      <p:ext uri="{BB962C8B-B14F-4D97-AF65-F5344CB8AC3E}">
        <p14:creationId xmlns:p14="http://schemas.microsoft.com/office/powerpoint/2010/main" val="547285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702156"/>
            <a:ext cx="9743909" cy="1013800"/>
          </a:xfrm>
        </p:spPr>
        <p:txBody>
          <a:bodyPr/>
          <a:lstStyle/>
          <a:p>
            <a:r>
              <a:rPr lang="en-ZA" dirty="0" smtClean="0"/>
              <a:t>Committee imperatives: </a:t>
            </a:r>
            <a:r>
              <a:rPr lang="en-ZA" dirty="0" smtClean="0">
                <a:solidFill>
                  <a:schemeClr val="accent2"/>
                </a:solidFill>
              </a:rPr>
              <a:t>shortlisting</a:t>
            </a:r>
            <a:endParaRPr lang="en-ZA" dirty="0">
              <a:solidFill>
                <a:schemeClr val="accent2"/>
              </a:solidFill>
            </a:endParaRPr>
          </a:p>
        </p:txBody>
      </p:sp>
      <p:sp>
        <p:nvSpPr>
          <p:cNvPr id="3" name="Slide Number Placeholder 2"/>
          <p:cNvSpPr>
            <a:spLocks noGrp="1"/>
          </p:cNvSpPr>
          <p:nvPr>
            <p:ph type="sldNum" sz="quarter" idx="12"/>
          </p:nvPr>
        </p:nvSpPr>
        <p:spPr/>
        <p:txBody>
          <a:bodyPr/>
          <a:lstStyle/>
          <a:p>
            <a:fld id="{D57F1E4F-1CFF-5643-939E-217C01CDF565}" type="slidenum">
              <a:rPr lang="en-US" sz="2000" b="1" smtClean="0">
                <a:effectLst>
                  <a:outerShdw blurRad="38100" dist="38100" dir="2700000" algn="tl">
                    <a:srgbClr val="000000">
                      <a:alpha val="43137"/>
                    </a:srgbClr>
                  </a:outerShdw>
                </a:effectLst>
              </a:rPr>
              <a:pPr/>
              <a:t>8</a:t>
            </a:fld>
            <a:endParaRPr lang="en-US" sz="2000"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581191" y="2097368"/>
            <a:ext cx="11264443" cy="4331140"/>
          </a:xfrm>
        </p:spPr>
        <p:txBody>
          <a:bodyPr>
            <a:noAutofit/>
          </a:bodyPr>
          <a:lstStyle/>
          <a:p>
            <a:pPr lvl="0"/>
            <a:r>
              <a:rPr lang="en-ZA" sz="2400" dirty="0"/>
              <a:t>Outline prescripts of the Broadcasting Act 4 of 1999 as the governing </a:t>
            </a:r>
            <a:r>
              <a:rPr lang="en-ZA" sz="2400" dirty="0" smtClean="0"/>
              <a:t>legislation;</a:t>
            </a:r>
            <a:endParaRPr lang="en-US" sz="2400" dirty="0"/>
          </a:p>
          <a:p>
            <a:pPr lvl="0"/>
            <a:r>
              <a:rPr lang="en-ZA" sz="2400" dirty="0"/>
              <a:t>Number of candidates to be shortlisted;</a:t>
            </a:r>
            <a:endParaRPr lang="en-US" sz="2400" dirty="0"/>
          </a:p>
          <a:p>
            <a:pPr lvl="0"/>
            <a:r>
              <a:rPr lang="en-ZA" sz="2400" dirty="0"/>
              <a:t>Deliberation on whether the nominees list information is provided to the public – </a:t>
            </a:r>
            <a:r>
              <a:rPr lang="en-ZA" sz="2400" dirty="0">
                <a:solidFill>
                  <a:srgbClr val="C00000"/>
                </a:solidFill>
              </a:rPr>
              <a:t>The Broadcasting Act states that names of shortlisted candidates must be </a:t>
            </a:r>
            <a:r>
              <a:rPr lang="en-ZA" sz="2400" dirty="0" smtClean="0">
                <a:solidFill>
                  <a:srgbClr val="C00000"/>
                </a:solidFill>
              </a:rPr>
              <a:t>published</a:t>
            </a:r>
            <a:r>
              <a:rPr lang="en-ZA" sz="2400" dirty="0"/>
              <a:t>;</a:t>
            </a:r>
            <a:endParaRPr lang="en-US" sz="2400" dirty="0"/>
          </a:p>
          <a:p>
            <a:pPr lvl="0"/>
            <a:r>
              <a:rPr lang="en-ZA" sz="2400" dirty="0"/>
              <a:t>Broadly discuss criterion for key skills needed for the Board nomination process; </a:t>
            </a:r>
            <a:endParaRPr lang="en-US" sz="2400" dirty="0"/>
          </a:p>
          <a:p>
            <a:pPr lvl="0"/>
            <a:r>
              <a:rPr lang="en-ZA" sz="2400" dirty="0"/>
              <a:t>First and final round of shortlisting of candidates nominated to serve on the SABC Board; and</a:t>
            </a:r>
            <a:endParaRPr lang="en-US" sz="2400" dirty="0"/>
          </a:p>
          <a:p>
            <a:r>
              <a:rPr lang="en-ZA" sz="2400" dirty="0"/>
              <a:t>Adoption of progress report of shortlisted candidates</a:t>
            </a:r>
            <a:endParaRPr lang="en-US" sz="2400" dirty="0"/>
          </a:p>
        </p:txBody>
      </p:sp>
    </p:spTree>
    <p:extLst>
      <p:ext uri="{BB962C8B-B14F-4D97-AF65-F5344CB8AC3E}">
        <p14:creationId xmlns:p14="http://schemas.microsoft.com/office/powerpoint/2010/main" val="530451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702156"/>
            <a:ext cx="9743909" cy="1013800"/>
          </a:xfrm>
        </p:spPr>
        <p:txBody>
          <a:bodyPr/>
          <a:lstStyle/>
          <a:p>
            <a:r>
              <a:rPr lang="en-ZA" dirty="0" smtClean="0"/>
              <a:t>Committee imperatives: </a:t>
            </a:r>
            <a:r>
              <a:rPr lang="en-ZA" dirty="0">
                <a:solidFill>
                  <a:schemeClr val="accent2"/>
                </a:solidFill>
              </a:rPr>
              <a:t>Interviews Deliberations</a:t>
            </a:r>
          </a:p>
        </p:txBody>
      </p:sp>
      <p:sp>
        <p:nvSpPr>
          <p:cNvPr id="3" name="Slide Number Placeholder 2"/>
          <p:cNvSpPr>
            <a:spLocks noGrp="1"/>
          </p:cNvSpPr>
          <p:nvPr>
            <p:ph type="sldNum" sz="quarter" idx="12"/>
          </p:nvPr>
        </p:nvSpPr>
        <p:spPr/>
        <p:txBody>
          <a:bodyPr/>
          <a:lstStyle/>
          <a:p>
            <a:fld id="{D57F1E4F-1CFF-5643-939E-217C01CDF565}" type="slidenum">
              <a:rPr lang="en-US" sz="2000" b="1" smtClean="0">
                <a:effectLst>
                  <a:outerShdw blurRad="38100" dist="38100" dir="2700000" algn="tl">
                    <a:srgbClr val="000000">
                      <a:alpha val="43137"/>
                    </a:srgbClr>
                  </a:outerShdw>
                </a:effectLst>
              </a:rPr>
              <a:pPr/>
              <a:t>9</a:t>
            </a:fld>
            <a:endParaRPr lang="en-US" sz="2000"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normAutofit/>
          </a:bodyPr>
          <a:lstStyle/>
          <a:p>
            <a:pPr lvl="0"/>
            <a:r>
              <a:rPr lang="en-ZA" sz="2400" dirty="0"/>
              <a:t>Member evaluation of interview process (lessons to be learnt);</a:t>
            </a:r>
            <a:endParaRPr lang="en-US" sz="2400" dirty="0"/>
          </a:p>
          <a:p>
            <a:pPr lvl="0"/>
            <a:r>
              <a:rPr lang="en-ZA" sz="2400" dirty="0"/>
              <a:t>Presentation and motivation of recommended names by Members; and</a:t>
            </a:r>
            <a:endParaRPr lang="en-US" sz="2400" dirty="0"/>
          </a:p>
          <a:p>
            <a:r>
              <a:rPr lang="en-ZA" sz="2400" dirty="0"/>
              <a:t>Adoption of report recommending candidates for appointment to serve in the SABC Board.</a:t>
            </a:r>
            <a:endParaRPr lang="en-US" sz="2400" dirty="0"/>
          </a:p>
        </p:txBody>
      </p:sp>
    </p:spTree>
    <p:extLst>
      <p:ext uri="{BB962C8B-B14F-4D97-AF65-F5344CB8AC3E}">
        <p14:creationId xmlns:p14="http://schemas.microsoft.com/office/powerpoint/2010/main" val="1829470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3793</TotalTime>
  <Words>850</Words>
  <Application>Microsoft Office PowerPoint</Application>
  <PresentationFormat>Widescreen</PresentationFormat>
  <Paragraphs>72</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Gill Sans MT</vt:lpstr>
      <vt:lpstr>Wingdings 2</vt:lpstr>
      <vt:lpstr>Dividend</vt:lpstr>
      <vt:lpstr>Portfolio Committee on communications</vt:lpstr>
      <vt:lpstr>Intent</vt:lpstr>
      <vt:lpstr>Overview (1)</vt:lpstr>
      <vt:lpstr>Overview (1I)</vt:lpstr>
      <vt:lpstr>Overview (iII)</vt:lpstr>
      <vt:lpstr>Overview (1V)</vt:lpstr>
      <vt:lpstr>Committee imperatives </vt:lpstr>
      <vt:lpstr>Committee imperatives: shortlisting</vt:lpstr>
      <vt:lpstr>Committee imperatives: Interviews Deliberations</vt:lpstr>
      <vt:lpstr>Committee imperatives: Resources Required</vt:lpstr>
      <vt:lpstr>Committee imperatives: Broadcasting Act, 4 of 1999</vt:lpstr>
      <vt:lpstr>Committee imperatives: Broadcasting Act, 4 of 1999</vt:lpstr>
      <vt:lpstr>Committee imperatives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Committee on communications</dc:title>
  <dc:creator>Mbombo Maleka</dc:creator>
  <cp:lastModifiedBy>Edward Vos</cp:lastModifiedBy>
  <cp:revision>76</cp:revision>
  <cp:lastPrinted>2017-04-19T08:36:16Z</cp:lastPrinted>
  <dcterms:created xsi:type="dcterms:W3CDTF">2015-09-03T07:51:46Z</dcterms:created>
  <dcterms:modified xsi:type="dcterms:W3CDTF">2017-08-15T09:32:08Z</dcterms:modified>
</cp:coreProperties>
</file>