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2.7212315949295577E-2"/>
          <c:w val="0.88337270341207352"/>
          <c:h val="0.7745710485740852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Sheet3!$C$2:$N$3</c:f>
              <c:multiLvlStrCache>
                <c:ptCount val="12"/>
                <c:lvl>
                  <c:pt idx="0">
                    <c:v>FEMALE</c:v>
                  </c:pt>
                  <c:pt idx="1">
                    <c:v>MALE  </c:v>
                  </c:pt>
                  <c:pt idx="2">
                    <c:v>TOTAL</c:v>
                  </c:pt>
                  <c:pt idx="3">
                    <c:v>FEMALE</c:v>
                  </c:pt>
                  <c:pt idx="4">
                    <c:v>MALE  </c:v>
                  </c:pt>
                  <c:pt idx="5">
                    <c:v>TOTAL</c:v>
                  </c:pt>
                  <c:pt idx="6">
                    <c:v>FEMALE</c:v>
                  </c:pt>
                  <c:pt idx="7">
                    <c:v>MALE  </c:v>
                  </c:pt>
                  <c:pt idx="8">
                    <c:v>TOTAL</c:v>
                  </c:pt>
                  <c:pt idx="9">
                    <c:v>FEMALE</c:v>
                  </c:pt>
                  <c:pt idx="10">
                    <c:v>MALE  </c:v>
                  </c:pt>
                  <c:pt idx="11">
                    <c:v>TOTAL</c:v>
                  </c:pt>
                </c:lvl>
                <c:lvl>
                  <c:pt idx="0">
                    <c:v>AFRICAN </c:v>
                  </c:pt>
                  <c:pt idx="3">
                    <c:v>COLOURED</c:v>
                  </c:pt>
                  <c:pt idx="6">
                    <c:v>INDIAN  </c:v>
                  </c:pt>
                  <c:pt idx="9">
                    <c:v>WHITE   </c:v>
                  </c:pt>
                </c:lvl>
              </c:multiLvlStrCache>
            </c:multiLvlStrRef>
          </c:cat>
          <c:val>
            <c:numRef>
              <c:f>Sheet3!$C$4:$N$4</c:f>
              <c:numCache>
                <c:formatCode>General</c:formatCode>
                <c:ptCount val="12"/>
                <c:pt idx="0">
                  <c:v>190</c:v>
                </c:pt>
                <c:pt idx="1">
                  <c:v>114</c:v>
                </c:pt>
                <c:pt idx="2">
                  <c:v>304</c:v>
                </c:pt>
                <c:pt idx="3">
                  <c:v>108</c:v>
                </c:pt>
                <c:pt idx="4">
                  <c:v>80</c:v>
                </c:pt>
                <c:pt idx="5">
                  <c:v>188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38</c:v>
                </c:pt>
                <c:pt idx="10">
                  <c:v>9</c:v>
                </c:pt>
                <c:pt idx="11">
                  <c:v>47</c:v>
                </c:pt>
              </c:numCache>
            </c:numRef>
          </c:val>
        </c:ser>
        <c:ser>
          <c:idx val="1"/>
          <c:order val="1"/>
          <c:invertIfNegative val="0"/>
          <c:cat>
            <c:multiLvlStrRef>
              <c:f>Sheet3!$C$2:$N$3</c:f>
              <c:multiLvlStrCache>
                <c:ptCount val="12"/>
                <c:lvl>
                  <c:pt idx="0">
                    <c:v>FEMALE</c:v>
                  </c:pt>
                  <c:pt idx="1">
                    <c:v>MALE  </c:v>
                  </c:pt>
                  <c:pt idx="2">
                    <c:v>TOTAL</c:v>
                  </c:pt>
                  <c:pt idx="3">
                    <c:v>FEMALE</c:v>
                  </c:pt>
                  <c:pt idx="4">
                    <c:v>MALE  </c:v>
                  </c:pt>
                  <c:pt idx="5">
                    <c:v>TOTAL</c:v>
                  </c:pt>
                  <c:pt idx="6">
                    <c:v>FEMALE</c:v>
                  </c:pt>
                  <c:pt idx="7">
                    <c:v>MALE  </c:v>
                  </c:pt>
                  <c:pt idx="8">
                    <c:v>TOTAL</c:v>
                  </c:pt>
                  <c:pt idx="9">
                    <c:v>FEMALE</c:v>
                  </c:pt>
                  <c:pt idx="10">
                    <c:v>MALE  </c:v>
                  </c:pt>
                  <c:pt idx="11">
                    <c:v>TOTAL</c:v>
                  </c:pt>
                </c:lvl>
                <c:lvl>
                  <c:pt idx="0">
                    <c:v>AFRICAN </c:v>
                  </c:pt>
                  <c:pt idx="3">
                    <c:v>COLOURED</c:v>
                  </c:pt>
                  <c:pt idx="6">
                    <c:v>INDIAN  </c:v>
                  </c:pt>
                  <c:pt idx="9">
                    <c:v>WHITE   </c:v>
                  </c:pt>
                </c:lvl>
              </c:multiLvlStrCache>
            </c:multiLvlStrRef>
          </c:cat>
          <c:val>
            <c:numRef>
              <c:f>Sheet3!$C$5:$N$5</c:f>
              <c:numCache>
                <c:formatCode>0.0%</c:formatCode>
                <c:ptCount val="12"/>
                <c:pt idx="0">
                  <c:v>0.161</c:v>
                </c:pt>
                <c:pt idx="1">
                  <c:v>0.19900000000000001</c:v>
                </c:pt>
                <c:pt idx="3">
                  <c:v>0.22500000000000001</c:v>
                </c:pt>
                <c:pt idx="4">
                  <c:v>0.26200000000000001</c:v>
                </c:pt>
                <c:pt idx="6">
                  <c:v>1E-3</c:v>
                </c:pt>
                <c:pt idx="7">
                  <c:v>4.0000000000000001E-3</c:v>
                </c:pt>
                <c:pt idx="9">
                  <c:v>6.6000000000000003E-2</c:v>
                </c:pt>
                <c:pt idx="10">
                  <c:v>8.2000000000000003E-2</c:v>
                </c:pt>
              </c:numCache>
            </c:numRef>
          </c:val>
        </c:ser>
        <c:ser>
          <c:idx val="2"/>
          <c:order val="2"/>
          <c:invertIfNegative val="0"/>
          <c:cat>
            <c:multiLvlStrRef>
              <c:f>Sheet3!$C$2:$N$3</c:f>
              <c:multiLvlStrCache>
                <c:ptCount val="12"/>
                <c:lvl>
                  <c:pt idx="0">
                    <c:v>FEMALE</c:v>
                  </c:pt>
                  <c:pt idx="1">
                    <c:v>MALE  </c:v>
                  </c:pt>
                  <c:pt idx="2">
                    <c:v>TOTAL</c:v>
                  </c:pt>
                  <c:pt idx="3">
                    <c:v>FEMALE</c:v>
                  </c:pt>
                  <c:pt idx="4">
                    <c:v>MALE  </c:v>
                  </c:pt>
                  <c:pt idx="5">
                    <c:v>TOTAL</c:v>
                  </c:pt>
                  <c:pt idx="6">
                    <c:v>FEMALE</c:v>
                  </c:pt>
                  <c:pt idx="7">
                    <c:v>MALE  </c:v>
                  </c:pt>
                  <c:pt idx="8">
                    <c:v>TOTAL</c:v>
                  </c:pt>
                  <c:pt idx="9">
                    <c:v>FEMALE</c:v>
                  </c:pt>
                  <c:pt idx="10">
                    <c:v>MALE  </c:v>
                  </c:pt>
                  <c:pt idx="11">
                    <c:v>TOTAL</c:v>
                  </c:pt>
                </c:lvl>
                <c:lvl>
                  <c:pt idx="0">
                    <c:v>AFRICAN </c:v>
                  </c:pt>
                  <c:pt idx="3">
                    <c:v>COLOURED</c:v>
                  </c:pt>
                  <c:pt idx="6">
                    <c:v>INDIAN  </c:v>
                  </c:pt>
                  <c:pt idx="9">
                    <c:v>WHITE   </c:v>
                  </c:pt>
                </c:lvl>
              </c:multiLvlStrCache>
            </c:multiLvlStrRef>
          </c:cat>
          <c:val>
            <c:numRef>
              <c:f>Sheet3!$C$6:$N$6</c:f>
              <c:numCache>
                <c:formatCode>0.0</c:formatCode>
                <c:ptCount val="12"/>
                <c:pt idx="0">
                  <c:v>34.92647058823529</c:v>
                </c:pt>
                <c:pt idx="1">
                  <c:v>20.955882352941178</c:v>
                </c:pt>
                <c:pt idx="3">
                  <c:v>19.852941176470587</c:v>
                </c:pt>
                <c:pt idx="4">
                  <c:v>14.705882352941178</c:v>
                </c:pt>
                <c:pt idx="6">
                  <c:v>0.55147058823529416</c:v>
                </c:pt>
                <c:pt idx="7">
                  <c:v>0.36764705882352938</c:v>
                </c:pt>
                <c:pt idx="9">
                  <c:v>6.9852941176470589</c:v>
                </c:pt>
                <c:pt idx="10">
                  <c:v>1.6544117647058825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200128"/>
        <c:axId val="201127040"/>
      </c:barChart>
      <c:catAx>
        <c:axId val="19920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1127040"/>
        <c:crosses val="autoZero"/>
        <c:auto val="1"/>
        <c:lblAlgn val="ctr"/>
        <c:lblOffset val="100"/>
        <c:noMultiLvlLbl val="0"/>
      </c:catAx>
      <c:valAx>
        <c:axId val="20112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200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9B24F-BC72-4F95-9742-FC9FB6EAB78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3B00-B380-4E61-BEC0-9DB10924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5580" y="8684926"/>
            <a:ext cx="2970869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2" tIns="48636" rIns="97272" bIns="48636" anchor="b"/>
          <a:lstStyle>
            <a:lvl1pPr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258CA3-6BDD-440C-A598-D6BF414D563D}" type="slidenum">
              <a:rPr lang="en-US" sz="1300"/>
              <a:pPr algn="r" eaLnBrk="1" hangingPunct="1"/>
              <a:t>1</a:t>
            </a:fld>
            <a:endParaRPr lang="en-US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73113"/>
            <a:ext cx="4276725" cy="320833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4" y="4344025"/>
            <a:ext cx="5025473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2" tIns="48636" rIns="97272" bIns="48636"/>
          <a:lstStyle/>
          <a:p>
            <a:endParaRPr lang="de-DE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47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4247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4247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4247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4247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424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424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424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424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5AA4F-7563-4237-BC3F-B951613D0E22}" type="slidenum">
              <a:rPr lang="en-ZA" sz="1300"/>
              <a:pPr eaLnBrk="1" hangingPunct="1"/>
              <a:t>5</a:t>
            </a:fld>
            <a:endParaRPr lang="en-ZA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028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CF901B-4B20-433F-817D-57BD782B00B3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7152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5"/>
            <a:ext cx="5485158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028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CF901B-4B20-433F-817D-57BD782B00B3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7152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5"/>
            <a:ext cx="5485158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59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59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59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59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BD5C34-72BA-4A8C-BD37-EEB2DBEAEB15}" type="slidenum">
              <a:rPr lang="en-US" altLang="en-US" sz="1300"/>
              <a:pPr eaLnBrk="1" hangingPunct="1"/>
              <a:t>47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266" eaLnBrk="0" hangingPunct="0"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29057" indent="-280406" defTabSz="950266" eaLnBrk="0" hangingPunct="0"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21626" indent="-224325" defTabSz="950266" eaLnBrk="0" hangingPunct="0"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70276" indent="-224325" defTabSz="950266" eaLnBrk="0" hangingPunct="0"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18927" indent="-224325" defTabSz="950266" eaLnBrk="0" hangingPunct="0"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67577" indent="-224325" defTabSz="950266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16227" indent="-224325" defTabSz="950266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364878" indent="-224325" defTabSz="950266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13528" indent="-224325" defTabSz="950266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sz="1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A13EB8-EA4D-462F-A87F-8FC727E4B9CF}" type="slidenum">
              <a:rPr lang="en-US" sz="1300" b="0">
                <a:solidFill>
                  <a:schemeClr val="tx1"/>
                </a:solidFill>
              </a:rPr>
              <a:pPr eaLnBrk="1" hangingPunct="1"/>
              <a:t>48</a:t>
            </a:fld>
            <a:endParaRPr lang="en-US" sz="13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5961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59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59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59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59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18D579-8604-415B-A0FB-21D384B39393}" type="slidenum">
              <a:rPr lang="en-US" altLang="en-US" sz="1300"/>
              <a:pPr eaLnBrk="1" hangingPunct="1"/>
              <a:t>52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A78B9-EDAE-4728-AF2D-F1E137B31D9D}" type="slidenum">
              <a:rPr lang="en-ZA" smtClean="0"/>
              <a:t>53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237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3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2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9"/>
          <p:cNvSpPr>
            <a:spLocks noChangeShapeType="1"/>
          </p:cNvSpPr>
          <p:nvPr/>
        </p:nvSpPr>
        <p:spPr bwMode="auto">
          <a:xfrm>
            <a:off x="228600" y="457200"/>
            <a:ext cx="8682038" cy="0"/>
          </a:xfrm>
          <a:prstGeom prst="line">
            <a:avLst/>
          </a:prstGeom>
          <a:noFill/>
          <a:ln w="28575">
            <a:solidFill>
              <a:srgbClr val="7D0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Rectangle 2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9" descr="home affai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701675"/>
            <a:ext cx="5473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8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596900"/>
            <a:ext cx="8647112" cy="274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6063" y="2092325"/>
            <a:ext cx="8647112" cy="26447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41486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FA34-BC6E-44D6-8252-A2EC243D18A2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D474-31E5-4EB2-B2DE-3CFB038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0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33400" y="2527300"/>
            <a:ext cx="83057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State of the Western </a:t>
            </a:r>
            <a:r>
              <a:rPr lang="en-US" sz="2000" b="1" dirty="0"/>
              <a:t>Cape </a:t>
            </a:r>
            <a:r>
              <a:rPr lang="en-US" sz="2000" b="1" dirty="0" smtClean="0"/>
              <a:t>Province </a:t>
            </a:r>
          </a:p>
          <a:p>
            <a:pPr algn="ctr"/>
            <a:r>
              <a:rPr lang="en-US" sz="2000" b="1" dirty="0" smtClean="0"/>
              <a:t>As at end June 2017 </a:t>
            </a:r>
          </a:p>
          <a:p>
            <a:pPr algn="ctr"/>
            <a:endParaRPr lang="en-US" sz="20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Presented </a:t>
            </a:r>
            <a:r>
              <a:rPr lang="en-US" sz="1200" b="1" dirty="0" smtClean="0"/>
              <a:t>on !5 August 2017 by</a:t>
            </a:r>
            <a:r>
              <a:rPr lang="en-US" sz="1200" b="1" dirty="0" smtClean="0"/>
              <a:t>: Provincial Manager: Yusuf </a:t>
            </a:r>
            <a:r>
              <a:rPr lang="en-US" sz="1200" b="1" dirty="0" smtClean="0"/>
              <a:t>Simons </a:t>
            </a:r>
            <a:endParaRPr lang="en-US" sz="1200" b="1" dirty="0"/>
          </a:p>
        </p:txBody>
      </p:sp>
      <p:pic>
        <p:nvPicPr>
          <p:cNvPr id="5" name="Picture 4" descr="PASSPO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3" y="2432050"/>
            <a:ext cx="1828799" cy="1757362"/>
          </a:xfrm>
          <a:prstGeom prst="rect">
            <a:avLst/>
          </a:prstGeom>
        </p:spPr>
      </p:pic>
      <p:pic>
        <p:nvPicPr>
          <p:cNvPr id="6" name="Picture 5" descr="cirtifcate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7589">
            <a:off x="728588" y="4478378"/>
            <a:ext cx="1200151" cy="183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7" name="Picture 6" descr="I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774070"/>
            <a:ext cx="3848100" cy="12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8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76213" y="324644"/>
            <a:ext cx="8831261" cy="338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Footprint expansion over the past 5 years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14823"/>
              </p:ext>
            </p:extLst>
          </p:nvPr>
        </p:nvGraphicFramePr>
        <p:xfrm>
          <a:off x="176213" y="831851"/>
          <a:ext cx="8831261" cy="552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587"/>
                <a:gridCol w="1181100"/>
                <a:gridCol w="800100"/>
                <a:gridCol w="1054100"/>
                <a:gridCol w="4651374"/>
              </a:tblGrid>
              <a:tr h="557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District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Office name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Modernized (Yes/No)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Reason for establishment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140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Cape Metro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Atlantis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Disadvantaged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community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No/poor public transport infrastructure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More than 50km from nearest DHA facility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Overberg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Bredasdorp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Rural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farming communities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02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Cape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Winelands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Ceres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Rural farming communities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73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Robertson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Rural farming communities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45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Prince Albert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Proximity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nearest DHA facility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54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Mosselbay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Situated within a huge fast growing informal settlement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with migrant workers from EC </a:t>
                      </a: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27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Ladismith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Contact Point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Proximity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other DHA facilities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Community  request to political office bearers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37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Riversdale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facility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Proximity to other DHA Facilities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Huge disadvantaged rural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community with high childbirth rates for  teenage  mothers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82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Vredenburg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Contact Point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Proximity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nearest DHA  facility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Saldanha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– economic hub of the West  Coast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Fast growing informal settlements – migrant workers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60700" y="6359525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Burning issues : Facilities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76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 err="1" smtClean="0"/>
              <a:t>Vredenburg</a:t>
            </a:r>
            <a:r>
              <a:rPr lang="en-US" sz="1400" b="1" u="sng" dirty="0" smtClean="0"/>
              <a:t>:</a:t>
            </a:r>
          </a:p>
          <a:p>
            <a:r>
              <a:rPr lang="en-US" sz="1400" dirty="0" smtClean="0"/>
              <a:t>Municipality gave DHA notice for termination of lease at </a:t>
            </a:r>
            <a:r>
              <a:rPr lang="en-US" sz="1400" dirty="0" err="1" smtClean="0"/>
              <a:t>Swemmer</a:t>
            </a:r>
            <a:r>
              <a:rPr lang="en-US" sz="1400" dirty="0" smtClean="0"/>
              <a:t> &amp; Levine Building </a:t>
            </a:r>
            <a:r>
              <a:rPr lang="en-US" sz="1400" dirty="0" err="1" smtClean="0"/>
              <a:t>w.e.f</a:t>
            </a:r>
            <a:r>
              <a:rPr lang="en-US" sz="1400" dirty="0" smtClean="0"/>
              <a:t>. 30 June 3017,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Municipality provided alternative facility – DHA in process of refurbishing with the view of modernizing the office in 2018/2019,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Office is currently functioning from back of the building whilst refurbishment of front office are in process. 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u="sng" dirty="0" err="1" smtClean="0"/>
              <a:t>Malmesbury</a:t>
            </a:r>
            <a:r>
              <a:rPr lang="en-US" sz="1400" b="1" u="sng" dirty="0" smtClean="0"/>
              <a:t>:</a:t>
            </a:r>
          </a:p>
          <a:p>
            <a:r>
              <a:rPr lang="en-US" sz="1400" dirty="0" smtClean="0"/>
              <a:t>Landlord served DHA with a notice for lease termination and require DHA to vacate </a:t>
            </a:r>
            <a:r>
              <a:rPr lang="en-US" sz="1400" dirty="0" err="1" smtClean="0"/>
              <a:t>w.e.f</a:t>
            </a:r>
            <a:r>
              <a:rPr lang="en-US" sz="1400" dirty="0" smtClean="0"/>
              <a:t>  31 July 2017,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DPW requested to negotiate extension of notice period until DHA secured a suitable alternative accommodation,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DPW in process of negotiating extension with the landlord, </a:t>
            </a:r>
          </a:p>
          <a:p>
            <a:endParaRPr lang="en-US" sz="1400" dirty="0"/>
          </a:p>
          <a:p>
            <a:r>
              <a:rPr lang="en-US" sz="1400" dirty="0" smtClean="0"/>
              <a:t>DPW requested not to tender due to time constraints but to follow a negotiated strategy.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813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61926" y="111126"/>
            <a:ext cx="8731249" cy="33813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Alphabetical list of WC Offices  and classification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02846"/>
              </p:ext>
            </p:extLst>
          </p:nvPr>
        </p:nvGraphicFramePr>
        <p:xfrm>
          <a:off x="161925" y="558801"/>
          <a:ext cx="8731250" cy="5383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683"/>
                <a:gridCol w="1429416"/>
                <a:gridCol w="1474067"/>
                <a:gridCol w="1037663"/>
                <a:gridCol w="620657"/>
                <a:gridCol w="3387764"/>
              </a:tblGrid>
              <a:tr h="554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PROVINCE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SERVICE POINT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DISTRICT MUNICIPALITY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LOCAL MUNICIPALITY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URBAN / RURAL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OFFICE  - STREET ADDRESS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43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ATLANTIS/ HARTEBEESKRAAL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Mpcc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Hartebeeskraal</a:t>
                      </a:r>
                      <a:r>
                        <a:rPr lang="en-US" sz="1100" u="none" strike="noStrike" dirty="0">
                          <a:effectLst/>
                        </a:rPr>
                        <a:t>, 1 </a:t>
                      </a:r>
                      <a:r>
                        <a:rPr lang="en-US" sz="1100" u="none" strike="noStrike" dirty="0" err="1">
                          <a:effectLst/>
                        </a:rPr>
                        <a:t>Notthingham</a:t>
                      </a:r>
                      <a:r>
                        <a:rPr lang="en-US" sz="1100" u="none" strike="noStrike" dirty="0">
                          <a:effectLst/>
                        </a:rPr>
                        <a:t> Street, Atlantis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BEAUFORT 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Karoo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Beaufort West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 De </a:t>
                      </a:r>
                      <a:r>
                        <a:rPr lang="en-US" sz="1100" u="none" strike="noStrike" dirty="0" err="1">
                          <a:effectLst/>
                        </a:rPr>
                        <a:t>Vries</a:t>
                      </a:r>
                      <a:r>
                        <a:rPr lang="en-US" sz="1100" u="none" strike="noStrike" dirty="0">
                          <a:effectLst/>
                        </a:rPr>
                        <a:t> Street, </a:t>
                      </a:r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Centre, Beaufort West, 6970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BELLVILLE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Boston Centre, 85 Voortrekker Road, Bellville,7530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BREDASDORP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Overberg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Agulhas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109 Park Street, Bredasdorp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CALEDON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Overberg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Theewaterskloof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 Haw Street, Caledon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TOWN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Faircape Buiding, 56 Barrack Street, Cape Town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Winelands DM (Boland)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Witzenberg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Panorama Street, Bellavista, Ceres, Erf no: 2628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GEORGE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Eden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George LM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109 York Street , Telkom Building ,George 6530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GRABOUW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Overberg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Theewaterskloof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Old Traffic Department, </a:t>
                      </a:r>
                      <a:r>
                        <a:rPr lang="en-US" sz="1100" u="none" strike="noStrike" dirty="0" err="1">
                          <a:effectLst/>
                        </a:rPr>
                        <a:t>Grabouw</a:t>
                      </a:r>
                      <a:r>
                        <a:rPr lang="en-US" sz="1100" u="none" strike="noStrike" dirty="0">
                          <a:effectLst/>
                        </a:rPr>
                        <a:t> 7160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KHAYELITSHA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C/O </a:t>
                      </a:r>
                      <a:r>
                        <a:rPr lang="en-US" sz="1100" u="none" strike="noStrike" dirty="0" err="1">
                          <a:effectLst/>
                        </a:rPr>
                        <a:t>Tsolo</a:t>
                      </a:r>
                      <a:r>
                        <a:rPr lang="en-US" sz="1100" u="none" strike="noStrike" dirty="0">
                          <a:effectLst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</a:rPr>
                        <a:t>Mzala</a:t>
                      </a:r>
                      <a:r>
                        <a:rPr lang="en-US" sz="1100" u="none" strike="noStrike" dirty="0">
                          <a:effectLst/>
                        </a:rPr>
                        <a:t> Street, </a:t>
                      </a:r>
                      <a:r>
                        <a:rPr lang="en-US" sz="1100" u="none" strike="noStrike" dirty="0" err="1">
                          <a:effectLst/>
                        </a:rPr>
                        <a:t>Khayelitsha</a:t>
                      </a:r>
                      <a:r>
                        <a:rPr lang="en-US" sz="1100" u="none" strike="noStrike" dirty="0">
                          <a:effectLst/>
                        </a:rPr>
                        <a:t>, 7793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LAINGSBURG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Karoo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Laingsburg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Cnr Main &amp; 3Rd Avenue, Goldnerville Laingsburg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MALMESBURY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West Coast 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Swartland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 Piet Retief Street Malmesbury, 7300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MITCHELL'S PLAIN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 Alpha Street ,Beacon Valley,Mitchell'S Plain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MOSSEL BAY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Eden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Mossel Bay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Service Centre, 108 </a:t>
                      </a:r>
                      <a:r>
                        <a:rPr lang="en-US" sz="1100" u="none" strike="noStrike" dirty="0" err="1">
                          <a:effectLst/>
                        </a:rPr>
                        <a:t>Adriaans</a:t>
                      </a:r>
                      <a:r>
                        <a:rPr lang="en-US" sz="1100" u="none" strike="noStrike" dirty="0">
                          <a:effectLst/>
                        </a:rPr>
                        <a:t> Street, </a:t>
                      </a:r>
                      <a:r>
                        <a:rPr lang="en-US" sz="1100" u="none" strike="noStrike" dirty="0" err="1">
                          <a:effectLst/>
                        </a:rPr>
                        <a:t>KwaNonqaba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</a:rPr>
                        <a:t>Mossel</a:t>
                      </a:r>
                      <a:r>
                        <a:rPr lang="en-US" sz="1100" u="none" strike="noStrike" dirty="0">
                          <a:effectLst/>
                        </a:rPr>
                        <a:t> Bay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9083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20249"/>
              </p:ext>
            </p:extLst>
          </p:nvPr>
        </p:nvGraphicFramePr>
        <p:xfrm>
          <a:off x="161925" y="669930"/>
          <a:ext cx="8731250" cy="5441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683"/>
                <a:gridCol w="1429416"/>
                <a:gridCol w="1474067"/>
                <a:gridCol w="1037663"/>
                <a:gridCol w="620657"/>
                <a:gridCol w="3387764"/>
              </a:tblGrid>
              <a:tr h="541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PROVINCE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SERVICE POINT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DISTRICT MUNICIPALITY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LOCAL MUNICIPALITY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URBAN / RURAL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OFFICE  - STREET ADDRESS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NYANGA (NONTSUMPA)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C/O New </a:t>
                      </a:r>
                      <a:r>
                        <a:rPr lang="en-US" sz="1100" u="none" strike="noStrike" dirty="0" err="1">
                          <a:effectLst/>
                        </a:rPr>
                        <a:t>Eisleben</a:t>
                      </a:r>
                      <a:r>
                        <a:rPr lang="en-US" sz="1100" u="none" strike="noStrike" dirty="0">
                          <a:effectLst/>
                        </a:rPr>
                        <a:t> &amp; Miller Street, Crossroads, 7755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OUDTSHOORN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Eden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Oudtshoorn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73 </a:t>
                      </a:r>
                      <a:r>
                        <a:rPr lang="en-US" sz="1100" u="none" strike="noStrike" dirty="0" err="1">
                          <a:effectLst/>
                        </a:rPr>
                        <a:t>Dassie</a:t>
                      </a:r>
                      <a:r>
                        <a:rPr lang="en-US" sz="1100" u="none" strike="noStrike" dirty="0">
                          <a:effectLst/>
                        </a:rPr>
                        <a:t> Road, Bridgton, </a:t>
                      </a:r>
                      <a:r>
                        <a:rPr lang="en-US" sz="1100" u="none" strike="noStrike" dirty="0" err="1">
                          <a:effectLst/>
                        </a:rPr>
                        <a:t>Oudtshoorn</a:t>
                      </a:r>
                      <a:r>
                        <a:rPr lang="en-US" sz="1100" u="none" strike="noStrike" dirty="0">
                          <a:effectLst/>
                        </a:rPr>
                        <a:t>, 6625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PAARL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Cape </a:t>
                      </a:r>
                      <a:r>
                        <a:rPr lang="en-US" sz="1100" u="none" strike="noStrike" dirty="0" err="1">
                          <a:effectLst/>
                        </a:rPr>
                        <a:t>Winelands</a:t>
                      </a:r>
                      <a:r>
                        <a:rPr lang="en-US" sz="1100" u="none" strike="noStrike" dirty="0">
                          <a:effectLst/>
                        </a:rPr>
                        <a:t> DM (Boland)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Drakenstein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39 Castle Street, Paarl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PRINCE ALBERT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Karoo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Prince Albert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Adderley</a:t>
                      </a:r>
                      <a:r>
                        <a:rPr lang="en-US" sz="1100" u="none" strike="noStrike" dirty="0">
                          <a:effectLst/>
                        </a:rPr>
                        <a:t> Street 1, Prince Albert, 6930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Winelands DM (Boland)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Breede</a:t>
                      </a:r>
                      <a:r>
                        <a:rPr lang="en-US" sz="1100" u="none" strike="noStrike" dirty="0">
                          <a:effectLst/>
                        </a:rPr>
                        <a:t> River/</a:t>
                      </a:r>
                      <a:r>
                        <a:rPr lang="en-US" sz="1100" u="none" strike="noStrike" dirty="0" err="1">
                          <a:effectLst/>
                        </a:rPr>
                        <a:t>Winelands</a:t>
                      </a:r>
                      <a:r>
                        <a:rPr lang="en-US" sz="1100" u="none" strike="noStrike" dirty="0">
                          <a:effectLst/>
                        </a:rPr>
                        <a:t> LM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40 Paddy Street, Robertson </a:t>
                      </a:r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Centre, Robertson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SIMUNYE (PLETTENBERG BAY)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Eden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Bitou LM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Xipula Street,Kwanokathula,Plettenbergbay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SOMERSET 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Department of </a:t>
                      </a:r>
                      <a:r>
                        <a:rPr lang="en-US" sz="1100" u="none" strike="noStrike" dirty="0" err="1">
                          <a:effectLst/>
                        </a:rPr>
                        <a:t>Labour</a:t>
                      </a:r>
                      <a:r>
                        <a:rPr lang="en-US" sz="1100" u="none" strike="noStrike" dirty="0">
                          <a:effectLst/>
                        </a:rPr>
                        <a:t> building, 117 main Road, Somerset West, 7130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STELLENBOSCH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Winelands DM (Boland)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Stellenbosch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C/O Ryneveld And Jan Cilliers Street. Stellenbosch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SWELLENDAM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Overberg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Swellendam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01 Vollenhoven Street, Railton, Swallendam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VICKY ZIMI (CITRUS DAL)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 Coast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Cederberg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Vicky </a:t>
                      </a:r>
                      <a:r>
                        <a:rPr lang="en-US" sz="1100" u="none" strike="noStrike" dirty="0" err="1">
                          <a:effectLst/>
                        </a:rPr>
                        <a:t>Zimri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Centre,Bohemia</a:t>
                      </a:r>
                      <a:r>
                        <a:rPr lang="en-US" sz="1100" u="none" strike="noStrike" dirty="0">
                          <a:effectLst/>
                        </a:rPr>
                        <a:t> Street, 7340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VREDENBURG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West Coast 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Saldanha Bay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 Main Road, Vredenburg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VREDENDAL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 Coast 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Matzikama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C/o </a:t>
                      </a:r>
                      <a:r>
                        <a:rPr lang="en-US" sz="1100" u="none" strike="noStrike" dirty="0" err="1">
                          <a:effectLst/>
                        </a:rPr>
                        <a:t>Hoerskool</a:t>
                      </a:r>
                      <a:r>
                        <a:rPr lang="en-US" sz="1100" u="none" strike="noStrike" dirty="0">
                          <a:effectLst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</a:rPr>
                        <a:t>Bult</a:t>
                      </a:r>
                      <a:r>
                        <a:rPr lang="en-US" sz="1100" u="none" strike="noStrike" dirty="0">
                          <a:effectLst/>
                        </a:rPr>
                        <a:t> Street, </a:t>
                      </a:r>
                      <a:r>
                        <a:rPr lang="en-US" sz="1100" u="none" strike="noStrike" dirty="0" err="1">
                          <a:effectLst/>
                        </a:rPr>
                        <a:t>Vredendal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Thusong</a:t>
                      </a:r>
                      <a:r>
                        <a:rPr lang="en-US" sz="1100" u="none" strike="noStrike" dirty="0">
                          <a:effectLst/>
                        </a:rPr>
                        <a:t> Centre, 8160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WORCESTER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Cape Winelands DM (Boland)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Breede Valley 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71-73 </a:t>
                      </a:r>
                      <a:r>
                        <a:rPr lang="en-US" sz="1100" u="none" strike="noStrike" dirty="0" err="1">
                          <a:effectLst/>
                        </a:rPr>
                        <a:t>Adderley</a:t>
                      </a:r>
                      <a:r>
                        <a:rPr lang="en-US" sz="1100" u="none" strike="noStrike" dirty="0">
                          <a:effectLst/>
                        </a:rPr>
                        <a:t> Street Worcester 6850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WYNBERG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City of Cape Town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Cape Town 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Maynard Mall, Level 2, 70 Main Road, Wynberg, 7824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16" marR="2816" marT="28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80" name="TextBox 4"/>
          <p:cNvSpPr txBox="1">
            <a:spLocks noChangeArrowheads="1"/>
          </p:cNvSpPr>
          <p:nvPr/>
        </p:nvSpPr>
        <p:spPr bwMode="auto">
          <a:xfrm>
            <a:off x="161924" y="331788"/>
            <a:ext cx="8575675" cy="3381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Alphabetical list of WC Offices  and 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7051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4" y="274638"/>
            <a:ext cx="8769352" cy="5826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Number of Health facilities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09811"/>
              </p:ext>
            </p:extLst>
          </p:nvPr>
        </p:nvGraphicFramePr>
        <p:xfrm>
          <a:off x="168274" y="950531"/>
          <a:ext cx="8769352" cy="521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391"/>
                <a:gridCol w="1244435"/>
                <a:gridCol w="1657350"/>
                <a:gridCol w="1606550"/>
                <a:gridCol w="2968626"/>
              </a:tblGrid>
              <a:tr h="440119">
                <a:tc rowSpan="2"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REGION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</a:rPr>
                        <a:t> OF HEALTH FACILITES 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</a:rPr>
                        <a:t>(ONLINE OR NOT) 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NUMBER OF STAFF </a:t>
                      </a:r>
                    </a:p>
                    <a:p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28771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Permanent  level 5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Additional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</a:rPr>
                        <a:t> capacity deployed (Level 6)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22884">
                <a:tc>
                  <a:txBody>
                    <a:bodyPr/>
                    <a:lstStyle/>
                    <a:p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connected</a:t>
                      </a: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 not connected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</a:p>
                    <a:p>
                      <a:endParaRPr lang="en-ZA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Mobile operators </a:t>
                      </a:r>
                    </a:p>
                    <a:p>
                      <a:endParaRPr lang="en-ZA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Permanent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ly stationed at Hospital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102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Cape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Winelands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connected </a:t>
                      </a: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not connected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(each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official is visiting a  public and private hospital  a day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74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Eden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District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connected </a:t>
                      </a: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not connected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Mobile operator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70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Central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Karoo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 connected</a:t>
                      </a:r>
                    </a:p>
                    <a:p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 connected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74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Coast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connected</a:t>
                      </a: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not connected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Mobile operator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990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Overberg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Connected</a:t>
                      </a:r>
                    </a:p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not connected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20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Connected</a:t>
                      </a:r>
                    </a:p>
                    <a:p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 Not connected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13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 ( Some of the facilities are not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visited each day but by arrangement  between the office manager and health facility. 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01900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smtClean="0"/>
              <a:t>Provincial Archive: Bellville Large Office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14400"/>
            <a:ext cx="8724900" cy="57277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Bellville Office is the first  Office to accommodate a Provincial Archives: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Benefits of the Provincial Archive Facility: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Secured safe keeping of records,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Controlled access to public records,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Free up space in local front offices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Lockable safes for Supply Chain Management (SCM) payment  batches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Documents stored according to approved archiving standards</a:t>
            </a: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Provincial archives are divided as follows: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Cape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Winelands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Central Karoo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Cape Metro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Overberg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Eden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West Coast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Provincial Office</a:t>
            </a:r>
          </a:p>
          <a:p>
            <a:pPr marL="514350" indent="-51435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Cape Town International Airport (CTIA) and Cape Town Port of Entry </a:t>
            </a: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Process: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Local Offices provided the opportunity twice a year (June &amp; December) to list live archives and transfer to the Bellville facility</a:t>
            </a:r>
          </a:p>
          <a:p>
            <a:pPr marL="0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2.    Disposal listing will be done once annually to apply for  approval of destruction of expired archives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from the Accounting Officer</a:t>
            </a: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E8B7-8BD9-9F48-9FB6-4E0DFEDB84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High Volume Offices and queue management strategies </a:t>
            </a:r>
            <a:endParaRPr lang="en-US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5" y="782842"/>
            <a:ext cx="8823325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/>
              <a:t>Efforts to reduce waiting times:</a:t>
            </a:r>
          </a:p>
          <a:p>
            <a:pPr>
              <a:defRPr/>
            </a:pP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Signage displayed on queue poles placed outside of the office to categories queues into:</a:t>
            </a:r>
          </a:p>
          <a:p>
            <a:pPr marL="1657350" lvl="3" indent="-285750">
              <a:buFont typeface="Wingdings" pitchFamily="2" charset="2"/>
              <a:buChar char="Ø"/>
              <a:defRPr/>
            </a:pPr>
            <a:r>
              <a:rPr lang="en-US" dirty="0"/>
              <a:t>Smart card and passport applications</a:t>
            </a:r>
            <a:r>
              <a:rPr lang="en-US" dirty="0" smtClean="0"/>
              <a:t>,</a:t>
            </a:r>
          </a:p>
          <a:p>
            <a:pPr marL="1371600" lvl="3" indent="0">
              <a:defRPr/>
            </a:pPr>
            <a:endParaRPr lang="en-US" dirty="0"/>
          </a:p>
          <a:p>
            <a:pPr marL="1657350" lvl="3" indent="-285750">
              <a:buFont typeface="Wingdings" pitchFamily="2" charset="2"/>
              <a:buChar char="Ø"/>
              <a:defRPr/>
            </a:pPr>
            <a:r>
              <a:rPr lang="en-US" dirty="0"/>
              <a:t>Smart card and passport collections</a:t>
            </a:r>
            <a:r>
              <a:rPr lang="en-US" dirty="0" smtClean="0"/>
              <a:t>,</a:t>
            </a:r>
          </a:p>
          <a:p>
            <a:pPr marL="1371600" lvl="3" indent="0">
              <a:defRPr/>
            </a:pPr>
            <a:endParaRPr lang="en-US" dirty="0"/>
          </a:p>
          <a:p>
            <a:pPr marL="1657350" lvl="3" indent="-285750">
              <a:buFont typeface="Wingdings" pitchFamily="2" charset="2"/>
              <a:buChar char="Ø"/>
              <a:defRPr/>
            </a:pPr>
            <a:r>
              <a:rPr lang="en-US" dirty="0"/>
              <a:t>Legacy system applications (Birth-, Death- registration, Temporary ID Certificates).</a:t>
            </a:r>
          </a:p>
          <a:p>
            <a:pPr lvl="3"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Prioritize client categories: Elderly, pregnant mothers, mothers with </a:t>
            </a:r>
            <a:r>
              <a:rPr lang="en-US" dirty="0" smtClean="0"/>
              <a:t>infants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Scholars with uniform accompanied by parents are prioritised</a:t>
            </a: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Compulsory for office managers to visit front office areas every 2 </a:t>
            </a:r>
            <a:r>
              <a:rPr lang="en-US" dirty="0" smtClean="0"/>
              <a:t>hours and interact with clients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Floorwalkers </a:t>
            </a:r>
            <a:r>
              <a:rPr lang="en-US" dirty="0"/>
              <a:t>direct clients and communicate approximate waiting times to clients inside of the office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Radio Bulletin during peak periods to direct clients to low volume offices (morning &amp; afternoon slots)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7.    Continuous communication to clients when high volumes are experienced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623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213" y="530225"/>
            <a:ext cx="876141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600" dirty="0"/>
          </a:p>
          <a:p>
            <a:r>
              <a:rPr lang="en-US" b="1" dirty="0"/>
              <a:t>Cape Metro: </a:t>
            </a:r>
            <a:r>
              <a:rPr lang="en-US" b="1" dirty="0" smtClean="0"/>
              <a:t>Du Noon </a:t>
            </a:r>
            <a:endParaRPr lang="en-US" b="1" dirty="0"/>
          </a:p>
          <a:p>
            <a:pPr lvl="2">
              <a:buFont typeface="Wingdings" pitchFamily="2" charset="2"/>
              <a:buChar char="Ø"/>
            </a:pPr>
            <a:r>
              <a:rPr lang="en-US" dirty="0"/>
              <a:t>informal settlement on the outskirts of Cape Town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prone to service delivery protest</a:t>
            </a:r>
          </a:p>
          <a:p>
            <a:endParaRPr lang="en-US" dirty="0"/>
          </a:p>
          <a:p>
            <a:r>
              <a:rPr lang="en-US" b="1" dirty="0"/>
              <a:t>Cape Metro: Bonteheuwel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Huge disadvantaged densely populated settlements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Will alleviate pressure  by reducing client influx at Cape Town and Bellville Offices</a:t>
            </a:r>
          </a:p>
          <a:p>
            <a:endParaRPr lang="en-US" dirty="0"/>
          </a:p>
          <a:p>
            <a:r>
              <a:rPr lang="en-US" b="1" dirty="0" err="1"/>
              <a:t>Hessequa</a:t>
            </a:r>
            <a:r>
              <a:rPr lang="en-US" b="1" dirty="0"/>
              <a:t>: Riversdale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Very poor farming communities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Very far from nearest DHA facilities - high childbirth rates for teenage mothers</a:t>
            </a:r>
          </a:p>
          <a:p>
            <a:endParaRPr lang="en-US" dirty="0"/>
          </a:p>
          <a:p>
            <a:r>
              <a:rPr lang="en-US" b="1" dirty="0"/>
              <a:t>Cape </a:t>
            </a:r>
            <a:r>
              <a:rPr lang="en-US" b="1" dirty="0" err="1"/>
              <a:t>Winelands</a:t>
            </a:r>
            <a:r>
              <a:rPr lang="en-US" b="1" dirty="0"/>
              <a:t>: </a:t>
            </a:r>
            <a:r>
              <a:rPr lang="en-US" b="1" dirty="0" smtClean="0"/>
              <a:t>De </a:t>
            </a:r>
            <a:r>
              <a:rPr lang="en-US" b="1" dirty="0" err="1"/>
              <a:t>D</a:t>
            </a:r>
            <a:r>
              <a:rPr lang="en-US" b="1" dirty="0" err="1" smtClean="0"/>
              <a:t>oorns</a:t>
            </a:r>
            <a:endParaRPr lang="en-US" b="1" dirty="0"/>
          </a:p>
          <a:p>
            <a:pPr lvl="2">
              <a:buFont typeface="Wingdings" pitchFamily="2" charset="2"/>
              <a:buChar char="Ø"/>
            </a:pPr>
            <a:r>
              <a:rPr lang="en-US" dirty="0"/>
              <a:t>Big informal settlements Farm workers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Area is prone to incidents of Xenophobia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Security cluster – priority area</a:t>
            </a:r>
          </a:p>
          <a:p>
            <a:endParaRPr lang="en-US" dirty="0"/>
          </a:p>
          <a:p>
            <a:r>
              <a:rPr lang="en-US" b="1" u="sng" dirty="0"/>
              <a:t>Modernization 2017/2018 FY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Stellenbosch Office to alleviate client volumes at Somerset West, Bellville and Paarl Office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/>
              <a:t>Grabouw</a:t>
            </a:r>
            <a:r>
              <a:rPr lang="en-US" dirty="0"/>
              <a:t>:  Huge informal settlements prone to service delivery protest, will service fishing communities of </a:t>
            </a:r>
            <a:r>
              <a:rPr lang="en-US" dirty="0" err="1"/>
              <a:t>Hawstone</a:t>
            </a:r>
            <a:r>
              <a:rPr lang="en-US" dirty="0"/>
              <a:t> and </a:t>
            </a:r>
            <a:r>
              <a:rPr lang="en-US" dirty="0" err="1"/>
              <a:t>Overstrand</a:t>
            </a:r>
            <a:r>
              <a:rPr lang="en-US" dirty="0"/>
              <a:t> areas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213" y="292100"/>
            <a:ext cx="84851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Going forward: Footprint expansion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755900" y="61991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4" y="2281442"/>
            <a:ext cx="845502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000" dirty="0" smtClean="0"/>
              <a:t>Provincial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448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3999" y="274638"/>
            <a:ext cx="8813801" cy="4238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>Staff breakdown per office: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464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67158"/>
              </p:ext>
            </p:extLst>
          </p:nvPr>
        </p:nvGraphicFramePr>
        <p:xfrm>
          <a:off x="253999" y="698500"/>
          <a:ext cx="8813801" cy="565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667775"/>
                <a:gridCol w="1141280"/>
                <a:gridCol w="970621"/>
                <a:gridCol w="682634"/>
                <a:gridCol w="1052393"/>
                <a:gridCol w="810627"/>
                <a:gridCol w="1269271"/>
              </a:tblGrid>
              <a:tr h="7705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District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funded posts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funded vacancies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Filled as at 30 June 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 of staff Civic 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</a:t>
                      </a: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IMS members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Support staff (OM, Cleaners, Security, Sate Accountants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etc.)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DMO Cape Metro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Large Office Cape Town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Large Office Khayelitsha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Bellville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Mitchell's Plain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Nyanga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3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Wynberg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DMO Cape Winelands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Large Office Paarl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Somerset West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Stellenbosch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Worcester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PSP Ceres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PSP Robertson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Cape </a:t>
                      </a:r>
                      <a:r>
                        <a:rPr lang="en-US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Winelands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8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70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Content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99100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  <a:defRPr/>
            </a:pPr>
            <a:r>
              <a:rPr lang="en-US" altLang="en-US" sz="4300" b="1" dirty="0" smtClean="0">
                <a:solidFill>
                  <a:srgbClr val="000000"/>
                </a:solidFill>
              </a:rPr>
              <a:t>Provincial Overview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Geographical layout of the Province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Governance Structure (alignment span of control for DMO structures to enhance service delivery)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High level overview of Western Cape Province: access to clients 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Footprint expansion during the past 5 years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Provincial Archive 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Current burning issues: Facilities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Alphabetical list of all facilities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Health facilities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Provincial Archive  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High volume offices and queue management strategies.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 Future  expansion</a:t>
            </a:r>
          </a:p>
          <a:p>
            <a:pPr marL="0" indent="0">
              <a:buNone/>
              <a:defRPr/>
            </a:pPr>
            <a:endParaRPr lang="en-US" altLang="en-US" sz="43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4300" b="1" dirty="0" smtClean="0">
                <a:solidFill>
                  <a:srgbClr val="000000"/>
                </a:solidFill>
              </a:rPr>
              <a:t>Provincial Resources: 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Staff compliment</a:t>
            </a:r>
          </a:p>
          <a:p>
            <a:pPr>
              <a:buAutoNum type="arabicParenR"/>
              <a:defRPr/>
            </a:pPr>
            <a:r>
              <a:rPr lang="en-US" altLang="en-US" sz="4300" dirty="0" smtClean="0">
                <a:solidFill>
                  <a:srgbClr val="000000"/>
                </a:solidFill>
              </a:rPr>
              <a:t>Progress in achievement of e</a:t>
            </a:r>
            <a:r>
              <a:rPr lang="en-US" altLang="en-US" sz="4400" dirty="0" smtClean="0">
                <a:solidFill>
                  <a:srgbClr val="000000"/>
                </a:solidFill>
              </a:rPr>
              <a:t>quity targets</a:t>
            </a:r>
          </a:p>
          <a:p>
            <a:pPr>
              <a:buAutoNum type="arabicParenR"/>
              <a:defRPr/>
            </a:pPr>
            <a:r>
              <a:rPr lang="en-US" altLang="en-US" sz="4400" dirty="0" smtClean="0">
                <a:solidFill>
                  <a:srgbClr val="000000"/>
                </a:solidFill>
              </a:rPr>
              <a:t>Vetting  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4400" dirty="0" smtClean="0">
                <a:solidFill>
                  <a:srgbClr val="000000"/>
                </a:solidFill>
              </a:rPr>
              <a:t>Employee Wellness programmes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4400" dirty="0" err="1" smtClean="0">
                <a:solidFill>
                  <a:srgbClr val="000000"/>
                </a:solidFill>
              </a:rPr>
              <a:t>Moetapele</a:t>
            </a:r>
            <a:r>
              <a:rPr lang="en-US" altLang="en-US" sz="4400" dirty="0" smtClean="0">
                <a:solidFill>
                  <a:srgbClr val="000000"/>
                </a:solidFill>
              </a:rPr>
              <a:t> – reward &amp; recognition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4400" dirty="0" smtClean="0">
                <a:solidFill>
                  <a:srgbClr val="000000"/>
                </a:solidFill>
              </a:rPr>
              <a:t>Employee Engagement </a:t>
            </a:r>
          </a:p>
          <a:p>
            <a:pPr>
              <a:buFont typeface="Arial"/>
              <a:buAutoNum type="arabicParenR"/>
              <a:defRPr/>
            </a:pPr>
            <a:r>
              <a:rPr lang="en-US" altLang="en-US" sz="4400" dirty="0" smtClean="0">
                <a:solidFill>
                  <a:srgbClr val="000000"/>
                </a:solidFill>
              </a:rPr>
              <a:t>Counter Corruption</a:t>
            </a:r>
          </a:p>
          <a:p>
            <a:pPr>
              <a:buAutoNum type="arabicParenR"/>
              <a:defRPr/>
            </a:pPr>
            <a:r>
              <a:rPr lang="en-US" altLang="en-US" sz="4400" dirty="0" smtClean="0">
                <a:solidFill>
                  <a:srgbClr val="000000"/>
                </a:solidFill>
              </a:rPr>
              <a:t>Provincial Fleet</a:t>
            </a:r>
          </a:p>
          <a:p>
            <a:pPr>
              <a:buAutoNum type="arabicParenR"/>
              <a:defRPr/>
            </a:pPr>
            <a:r>
              <a:rPr lang="en-US" altLang="en-US" sz="4400" dirty="0" smtClean="0">
                <a:solidFill>
                  <a:srgbClr val="000000"/>
                </a:solidFill>
              </a:rPr>
              <a:t>Budget and cost reduction measures</a:t>
            </a:r>
          </a:p>
          <a:p>
            <a:pPr marL="0" indent="0">
              <a:buNone/>
              <a:defRPr/>
            </a:pPr>
            <a:endParaRPr lang="en-US" altLang="en-US" sz="4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en-US" sz="3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en-US" sz="3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en-US" sz="3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2600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3199" y="274638"/>
            <a:ext cx="8813801" cy="360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>Staff breakdown per office continued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464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87634"/>
              </p:ext>
            </p:extLst>
          </p:nvPr>
        </p:nvGraphicFramePr>
        <p:xfrm>
          <a:off x="203200" y="763653"/>
          <a:ext cx="8813801" cy="5410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667775"/>
                <a:gridCol w="1141280"/>
                <a:gridCol w="970621"/>
                <a:gridCol w="682634"/>
                <a:gridCol w="1052393"/>
                <a:gridCol w="810627"/>
                <a:gridCol w="1269271"/>
              </a:tblGrid>
              <a:tr h="7705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District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funded posts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funded vacancies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Filled as at 30 June 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 of staff Civic 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</a:t>
                      </a: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IMS members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Support staff (OM, Cleaners, Security, Sate Accountants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etc.)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DMO Central Karoo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Beaufort West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PSP Prince Albert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615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 Laignsburg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Central Karoo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</a:t>
                      </a:r>
                      <a:r>
                        <a:rPr lang="en-US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Oudtshoorn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DMO Eden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Large Office George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Mosselbay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 Plettenberg Bay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DMO West Coast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Malmesbury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Vredendal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TH Atlantis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PSP Vredenburg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 </a:t>
                      </a:r>
                      <a:r>
                        <a:rPr lang="en-US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Citrusdal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271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West Coast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8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3199" y="274638"/>
            <a:ext cx="8813801" cy="48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Staff breakdown per office continued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46400" y="6226174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12649"/>
              </p:ext>
            </p:extLst>
          </p:nvPr>
        </p:nvGraphicFramePr>
        <p:xfrm>
          <a:off x="190499" y="1005587"/>
          <a:ext cx="8813801" cy="299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667775"/>
                <a:gridCol w="1141280"/>
                <a:gridCol w="970621"/>
                <a:gridCol w="682634"/>
                <a:gridCol w="1052393"/>
                <a:gridCol w="810627"/>
                <a:gridCol w="1269271"/>
              </a:tblGrid>
              <a:tr h="7705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District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Office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funded posts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Number funded vacancies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Filled as at 30 June 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 of staff Civic 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</a:t>
                      </a: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IMS members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Support staff (OM, Cleaners, Security, Sate Accountants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etc.)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7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Medium Office Caledon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PSP Bredasdorp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PSP Grabouw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PSP Swellendam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8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Overberg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PMO: WC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PMO: </a:t>
                      </a:r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WC (5%)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98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staff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28" marR="3528" marT="3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200" y="4364742"/>
            <a:ext cx="83182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53% of the total staff compliment is within the Cape Metro – contributes 80% to the APP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The Province has a vacancy rate of 5,1% which is below the  prescribed DPSA rate of 10%,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* 25 posts i.e. 19 x vacancies  filled </a:t>
            </a:r>
            <a:r>
              <a:rPr lang="en-US" sz="1400" b="1" dirty="0" err="1" smtClean="0"/>
              <a:t>w.e.f</a:t>
            </a:r>
            <a:r>
              <a:rPr lang="en-US" sz="1400" b="1" dirty="0" smtClean="0"/>
              <a:t>. 30 June 2017 and 6 x offer letters issued  at </a:t>
            </a:r>
            <a:r>
              <a:rPr lang="en-US" sz="1400" b="1" dirty="0"/>
              <a:t>the end of June </a:t>
            </a:r>
            <a:r>
              <a:rPr lang="en-US" sz="1400" b="1" dirty="0" smtClean="0"/>
              <a:t>2017</a:t>
            </a:r>
            <a:endParaRPr lang="en-US" sz="1400" b="1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400" b="1" dirty="0" smtClean="0"/>
              <a:t>1x </a:t>
            </a:r>
            <a:r>
              <a:rPr lang="en-US" sz="1400" b="1" dirty="0"/>
              <a:t>Post reserved for Arbitration  Award, </a:t>
            </a:r>
            <a:endParaRPr lang="en-US" sz="1400" b="1" dirty="0" smtClean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400" b="1" dirty="0" smtClean="0"/>
              <a:t>6 x Promotions.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11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/>
              <a:t>Progress in achieving equity targets on 3 July 2017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34584"/>
              </p:ext>
            </p:extLst>
          </p:nvPr>
        </p:nvGraphicFramePr>
        <p:xfrm>
          <a:off x="457200" y="811508"/>
          <a:ext cx="8280400" cy="2043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745"/>
                <a:gridCol w="693367"/>
                <a:gridCol w="640031"/>
                <a:gridCol w="520025"/>
                <a:gridCol w="746703"/>
                <a:gridCol w="440021"/>
                <a:gridCol w="466689"/>
                <a:gridCol w="580881"/>
                <a:gridCol w="555206"/>
                <a:gridCol w="407906"/>
                <a:gridCol w="532544"/>
                <a:gridCol w="475891"/>
                <a:gridCol w="594391"/>
              </a:tblGrid>
              <a:tr h="333375">
                <a:tc row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AFRICAN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COLOURED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INDIAN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WHITE 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MALE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MALE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MALE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MALE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WESTERN CAPE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Provincial EAP by Population Group and Gender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22.5%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DHA Percentage Representation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34.9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26764"/>
              </p:ext>
            </p:extLst>
          </p:nvPr>
        </p:nvGraphicFramePr>
        <p:xfrm>
          <a:off x="457200" y="2971800"/>
          <a:ext cx="3239231" cy="2013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450"/>
                <a:gridCol w="2178781"/>
              </a:tblGrid>
              <a:tr h="282279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PEOPLE WITH DISABILITY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13 (2%)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4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Breakdown per level 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9631" y="620703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931688"/>
              </p:ext>
            </p:extLst>
          </p:nvPr>
        </p:nvGraphicFramePr>
        <p:xfrm>
          <a:off x="3860799" y="2928779"/>
          <a:ext cx="4876801" cy="221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689" y="5301019"/>
            <a:ext cx="8863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Province achieved 2% representation  for physically challenged persons  - Staff ranging throughout level s 3- 10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Representation: males = 38% , Females 62%.</a:t>
            </a:r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53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2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Vetting as at Q1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60914" y="6050644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" y="4114800"/>
            <a:ext cx="834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Data not inclusive of all newly appointed members</a:t>
            </a:r>
          </a:p>
          <a:p>
            <a:endParaRPr lang="en-US" b="1" dirty="0" smtClean="0"/>
          </a:p>
          <a:p>
            <a:r>
              <a:rPr lang="en-US" b="1" dirty="0" smtClean="0"/>
              <a:t>Enhanced screening processes implemented by Sate Security Agency </a:t>
            </a:r>
            <a:r>
              <a:rPr lang="en-US" b="1" dirty="0" err="1" smtClean="0"/>
              <a:t>w.e.f</a:t>
            </a:r>
            <a:r>
              <a:rPr lang="en-US" b="1" dirty="0" smtClean="0"/>
              <a:t>  01 July 2017: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Number of interviews increased from 3-5 for a </a:t>
            </a:r>
            <a:r>
              <a:rPr lang="en-US" b="1" u="sng" dirty="0" smtClean="0"/>
              <a:t>secret clearance </a:t>
            </a:r>
            <a:r>
              <a:rPr lang="en-US" dirty="0" smtClean="0"/>
              <a:t>and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 – 6 interviews for a </a:t>
            </a:r>
            <a:r>
              <a:rPr lang="en-US" b="1" u="sng" dirty="0" smtClean="0"/>
              <a:t>top secret clearance</a:t>
            </a:r>
            <a:endParaRPr lang="en-US" b="1" u="sng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602582"/>
              </p:ext>
            </p:extLst>
          </p:nvPr>
        </p:nvGraphicFramePr>
        <p:xfrm>
          <a:off x="1295400" y="990600"/>
          <a:ext cx="5562600" cy="296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725386"/>
                <a:gridCol w="1289957"/>
                <a:gridCol w="947057"/>
              </a:tblGrid>
              <a:tr h="3973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Clearances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Civic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Services &amp; Inspectorates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POE/ RRC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Top Secret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Secret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1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Confidential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264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 Process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Subtotal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416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24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5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Expired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07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* 532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690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0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72" y="274638"/>
            <a:ext cx="8352928" cy="601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Employee Wellness Activities: Q1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35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26634"/>
              </p:ext>
            </p:extLst>
          </p:nvPr>
        </p:nvGraphicFramePr>
        <p:xfrm>
          <a:off x="333872" y="1003300"/>
          <a:ext cx="8352928" cy="235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628"/>
                <a:gridCol w="5702300"/>
              </a:tblGrid>
              <a:tr h="489799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Dates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0527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May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Candle light memorial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828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 June 2017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Distribution of Sanitary Pads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 session regarding birth registration 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ID applications,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Hand over of Sanity Towels to girls 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6945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 Youth day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Distribution of Blanket, soup and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bread to people who sleep by the streets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Distribution of receiver blankets for babies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Hand over of clothing to fire victims of </a:t>
                      </a:r>
                      <a:r>
                        <a:rPr lang="en-ZA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Knysna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Fire disaster.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002658"/>
            <a:ext cx="2781300" cy="19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" y="3621658"/>
            <a:ext cx="2549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Candle light memorial: George Office</a:t>
            </a:r>
            <a:endParaRPr lang="en-US" sz="12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37" y="4002658"/>
            <a:ext cx="2384376" cy="19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38613" y="3701216"/>
            <a:ext cx="2416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Hand over of blankets and clothing</a:t>
            </a:r>
            <a:endParaRPr lang="en-US" sz="12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20" y="4002658"/>
            <a:ext cx="1754180" cy="19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9" y="274638"/>
            <a:ext cx="9027620" cy="2573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000" b="1" dirty="0" err="1" smtClean="0"/>
              <a:t>Moetapele</a:t>
            </a:r>
            <a:r>
              <a:rPr lang="en-US" sz="2000" b="1" dirty="0"/>
              <a:t> </a:t>
            </a:r>
            <a:r>
              <a:rPr lang="en-US" sz="2000" b="1" dirty="0" smtClean="0"/>
              <a:t>/ Reward and Recognition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95353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8382"/>
              </p:ext>
            </p:extLst>
          </p:nvPr>
        </p:nvGraphicFramePr>
        <p:xfrm>
          <a:off x="116378" y="648392"/>
          <a:ext cx="8861368" cy="527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686"/>
                <a:gridCol w="232725"/>
                <a:gridCol w="3848875"/>
                <a:gridCol w="2354082"/>
              </a:tblGrid>
              <a:tr h="3939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Initiative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Activities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Impact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967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Moetapele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Champions for each office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elected by staff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Monitoring and reporting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Management and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Moetapele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Forum: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Wearing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nametags,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Cleanliness of offices,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Maintenance of Attendance Registers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Dress code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Support  Office Managers in an attempt to improve customer experience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36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DHA Annual Award &amp; Recognition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Ceremony : Excellence Awards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100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performing Province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All 2016/2017 strategic targets achieved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528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Employee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the Year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Ms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Kamana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(Provincial Managers: Office)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349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Best Managed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District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Mr M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Ngaka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(Eden &amp; Central Karoo District)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528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Local Office of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Excellence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Ms N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Mntonjeni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Plettenbergbay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Office)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734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Most innovative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Manager  (creativity and innovation)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Mr S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Qwabe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Mosselbay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Office)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2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76551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08583"/>
              </p:ext>
            </p:extLst>
          </p:nvPr>
        </p:nvGraphicFramePr>
        <p:xfrm>
          <a:off x="116378" y="532015"/>
          <a:ext cx="9027621" cy="106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7621"/>
              </a:tblGrid>
              <a:tr h="334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Provincial Award &amp; Recognition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Ceremony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164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 Provincial Reward ceremony was also conducted to reward employees  whom went the extra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mile in  efforts to achieve the 2016/2017 birth registration targets  (i.e. employees volunteered to work on Saturdays and Sundays) .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6379" y="274638"/>
            <a:ext cx="9027620" cy="257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Moetapele</a:t>
            </a:r>
            <a:r>
              <a:rPr lang="en-US" sz="2000" b="1" dirty="0" smtClean="0"/>
              <a:t> / Reward and Recognition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1" y="3971926"/>
            <a:ext cx="3071860" cy="178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6" y="2326079"/>
            <a:ext cx="4265574" cy="27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475" y="1962150"/>
            <a:ext cx="306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National Excellence Awards 2016/2017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10151" y="3568184"/>
            <a:ext cx="291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Provincial </a:t>
            </a:r>
            <a:r>
              <a:rPr lang="en-US" dirty="0" err="1" smtClean="0"/>
              <a:t>Moetapele</a:t>
            </a:r>
            <a:r>
              <a:rPr lang="en-US" dirty="0" smtClean="0"/>
              <a:t>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2" cy="525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Employee Engagement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39395"/>
              </p:ext>
            </p:extLst>
          </p:nvPr>
        </p:nvGraphicFramePr>
        <p:xfrm>
          <a:off x="228600" y="1028700"/>
          <a:ext cx="8305802" cy="2293695"/>
        </p:xfrm>
        <a:graphic>
          <a:graphicData uri="http://schemas.openxmlformats.org/drawingml/2006/table">
            <a:tbl>
              <a:tblPr firstRow="1" firstCol="1" bandRow="1"/>
              <a:tblGrid>
                <a:gridCol w="1435159"/>
                <a:gridCol w="1406812"/>
                <a:gridCol w="1406812"/>
                <a:gridCol w="1061127"/>
                <a:gridCol w="1476848"/>
                <a:gridCol w="1519044"/>
              </a:tblGrid>
              <a:tr h="55071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MISCONDUCT CASES AS AT END JUNE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02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STATUS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SUPPORT 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CIVIC SERVICES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IMMIGRATION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REFUGEE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Lodged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7</a:t>
                      </a:r>
                      <a:endParaRPr lang="en-ZA" sz="14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2</a:t>
                      </a:r>
                      <a:endParaRPr lang="en-ZA" sz="14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9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430" marR="3043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3469144"/>
            <a:ext cx="83057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 Cases relating to Abscondmend/excessive absenteeism: Paarl Office –  Hearings finalised.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Case relating to excessive absenteeism: CTN Large Office – Hearing in process of finalisation.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Case of excessive absenteeism: Wynberg – Pending.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Case of fraudulent birth certificates: Wynberg – </a:t>
            </a:r>
            <a:r>
              <a:rPr lang="en-US" sz="1400" dirty="0" smtClean="0"/>
              <a:t>Pending – case closed after employee passed away on 25/07/2017.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Case of insubordination &amp; </a:t>
            </a:r>
            <a:r>
              <a:rPr lang="en-US" sz="1400" dirty="0" smtClean="0"/>
              <a:t>dereliction </a:t>
            </a:r>
            <a:r>
              <a:rPr lang="en-US" sz="1400" dirty="0"/>
              <a:t>of duty – Somerset West – Pending.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Case of </a:t>
            </a:r>
            <a:r>
              <a:rPr lang="en-US" sz="1400" dirty="0" smtClean="0"/>
              <a:t>abscondment: </a:t>
            </a:r>
            <a:r>
              <a:rPr lang="en-US" sz="1400" dirty="0"/>
              <a:t>Bellville Office – pending.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case of Assault: Cape Town Harbour – pending.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 cases relating to the unlawful entry and departure of an illegal foreign national (Cape Town International)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94000" y="603250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74638"/>
            <a:ext cx="8360229" cy="41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Counter Corruption &amp; Security Q1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0528" y="6190116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43129"/>
              </p:ext>
            </p:extLst>
          </p:nvPr>
        </p:nvGraphicFramePr>
        <p:xfrm>
          <a:off x="457199" y="874485"/>
          <a:ext cx="5029201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4"/>
                <a:gridCol w="1894114"/>
                <a:gridCol w="1338943"/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of cases received Q1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Nature of cases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Corruption cases reported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 x Fraud,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3x corruption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Investigations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finalised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Unfounded cases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199" y="2862551"/>
            <a:ext cx="828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2 x recommendations made to secure processes 1 x  Refugees, 1x Civic Services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3592286"/>
            <a:ext cx="8229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Security Services: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Stakeholder Forum established with Fidelity Cash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80% Offices compliant with appointment of  Fire Marshals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Security Risk Assessment concluded at </a:t>
            </a:r>
            <a:r>
              <a:rPr lang="en-US" sz="1600" dirty="0" err="1" smtClean="0"/>
              <a:t>Swellendam</a:t>
            </a:r>
            <a:r>
              <a:rPr lang="en-US" sz="1600" dirty="0" smtClean="0"/>
              <a:t> and </a:t>
            </a:r>
            <a:r>
              <a:rPr lang="en-US" sz="1600" dirty="0" err="1" smtClean="0"/>
              <a:t>Roberston</a:t>
            </a:r>
            <a:r>
              <a:rPr lang="en-US" sz="1600" dirty="0" smtClean="0"/>
              <a:t> Offices</a:t>
            </a:r>
          </a:p>
          <a:p>
            <a:endParaRPr lang="en-US" sz="1600" dirty="0"/>
          </a:p>
          <a:p>
            <a:r>
              <a:rPr lang="en-US" sz="1600" b="1" u="sng" dirty="0" smtClean="0"/>
              <a:t>Going forward: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Arrange training intervention for Fire Marshalls and First Aiders,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Evacuation plans in process of being finalised in collaboration with local municipalities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Fire drill</a:t>
            </a:r>
          </a:p>
        </p:txBody>
      </p:sp>
    </p:spTree>
    <p:extLst>
      <p:ext uri="{BB962C8B-B14F-4D97-AF65-F5344CB8AC3E}">
        <p14:creationId xmlns:p14="http://schemas.microsoft.com/office/powerpoint/2010/main" val="42672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13397"/>
              </p:ext>
            </p:extLst>
          </p:nvPr>
        </p:nvGraphicFramePr>
        <p:xfrm>
          <a:off x="290410" y="638175"/>
          <a:ext cx="8731250" cy="241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90"/>
                <a:gridCol w="2768600"/>
                <a:gridCol w="4767160"/>
              </a:tblGrid>
              <a:tr h="5713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Area under review: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8384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 number of  vehicles on WC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Asset Register =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 Vehicles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Service providers: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59 Departmental – Standard Bank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15 GMT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 G-fleet (Immigration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Bakkies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Province (Civic Services and PMO) returned 13 vehicles (3x G-Fleet, 10 x GMT) to service providers as part of its cost reduction measures.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Aging fleet is costly to maintain &amp; becoming risk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Fleet services (rental &amp; utilization cost consumes  67% of the annual budget).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568" name="TextBox 4"/>
          <p:cNvSpPr txBox="1">
            <a:spLocks noChangeArrowheads="1"/>
          </p:cNvSpPr>
          <p:nvPr/>
        </p:nvSpPr>
        <p:spPr bwMode="auto">
          <a:xfrm>
            <a:off x="236538" y="161926"/>
            <a:ext cx="8731250" cy="3397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High level overview of resources within the Western Cape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23244"/>
              </p:ext>
            </p:extLst>
          </p:nvPr>
        </p:nvGraphicFramePr>
        <p:xfrm>
          <a:off x="3538538" y="3366988"/>
          <a:ext cx="5429250" cy="280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286"/>
                <a:gridCol w="2075964"/>
              </a:tblGrid>
              <a:tr h="36482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Number allocated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Provincial 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Civic services: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Front Offices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Mobile Offices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Immigration customized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1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Ports of Entry (CT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PECC &amp; CTIA)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Refugee 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Ministries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DGs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Office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410" y="3366988"/>
            <a:ext cx="2975078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Allocation of Provincial Fleet: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928851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70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Content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5018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1400" b="1" dirty="0" smtClean="0">
                <a:solidFill>
                  <a:srgbClr val="000000"/>
                </a:solidFill>
              </a:rPr>
              <a:t>Stakeholder engagement and integrated governance: </a:t>
            </a:r>
          </a:p>
          <a:p>
            <a:pPr marL="457200" indent="-457200"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Civic services</a:t>
            </a:r>
          </a:p>
          <a:p>
            <a:pPr marL="457200" indent="-457200"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Immigration Services  </a:t>
            </a:r>
          </a:p>
          <a:p>
            <a:pPr marL="457200" indent="-457200"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Outreach programmes</a:t>
            </a:r>
          </a:p>
          <a:p>
            <a:pPr marL="0" indent="0">
              <a:buNone/>
              <a:defRPr/>
            </a:pPr>
            <a:endParaRPr lang="en-US" alt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1400" b="1" dirty="0" smtClean="0">
                <a:solidFill>
                  <a:srgbClr val="000000"/>
                </a:solidFill>
              </a:rPr>
              <a:t>Provincial Performance in relation to APP targets 2017/2018 and strategies developed to achieve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Birth Registration 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Late Registration of Births 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ID Smart Cards</a:t>
            </a:r>
          </a:p>
          <a:p>
            <a:pPr>
              <a:buAutoNum type="arabicParenR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Payment of invoices within 30 days</a:t>
            </a:r>
            <a:endParaRPr lang="en-US" altLang="en-US" sz="3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2600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458200" cy="6838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Western Cape Budget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expenditure as at end June 2017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53380" y="6173787"/>
            <a:ext cx="2133600" cy="365125"/>
          </a:xfrm>
        </p:spPr>
        <p:txBody>
          <a:bodyPr/>
          <a:lstStyle/>
          <a:p>
            <a:pPr>
              <a:defRPr/>
            </a:pPr>
            <a:fld id="{5B926BD4-C987-4C90-B106-70A1F9874E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93" y="3352800"/>
            <a:ext cx="8435975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u="sng" dirty="0">
                <a:solidFill>
                  <a:prstClr val="black"/>
                </a:solidFill>
                <a:latin typeface="Calibri"/>
                <a:cs typeface="+mn-cs"/>
              </a:rPr>
              <a:t>Note: </a:t>
            </a:r>
            <a:endParaRPr lang="en-US" sz="1800" b="1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Linear expenditure trend as at end of June 2017 = 24% within 2% prescribed threshold.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  the past two FY the Province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required a bailout  of between R4-R4,5m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annually on its G&amp;S budget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During 2016/2017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FY the Province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introduced cost reduction measures as depicted in the next slide to stay within voted funds.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42468"/>
              </p:ext>
            </p:extLst>
          </p:nvPr>
        </p:nvGraphicFramePr>
        <p:xfrm>
          <a:off x="381000" y="1035452"/>
          <a:ext cx="8229599" cy="2264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012"/>
                <a:gridCol w="1580023"/>
                <a:gridCol w="1527606"/>
                <a:gridCol w="1198122"/>
                <a:gridCol w="1357871"/>
                <a:gridCol w="1297965"/>
              </a:tblGrid>
              <a:tr h="336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Economic Classification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Expenditure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Commitment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Voted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Available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Spend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94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Compensation of Employees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41,064,422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172,416,000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131,351,578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6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Goods &amp;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2,200,980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792,522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10,139,000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7,145,498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2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House Holds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5,358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139,642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6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Machinery &amp; Equipment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124,843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299,407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1,403,000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978,750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16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Prov &amp; Local Gove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54,205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57,795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43,449,808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1,091,929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184,215,000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139,673,263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91" marR="7491" marT="7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479258"/>
              </p:ext>
            </p:extLst>
          </p:nvPr>
        </p:nvGraphicFramePr>
        <p:xfrm>
          <a:off x="501650" y="987425"/>
          <a:ext cx="8391525" cy="4644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079"/>
                <a:gridCol w="1843446"/>
              </a:tblGrid>
              <a:tr h="25878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 </a:t>
                      </a:r>
                      <a:endParaRPr lang="en-US" sz="1400" b="1" i="1" u="sng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Saving </a:t>
                      </a:r>
                      <a:endParaRPr lang="en-US" sz="1400" b="1" i="1" u="sng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90858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Fleet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reduced with 13 vehicles (3x G-fleet&amp; 10x GMT)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1,800,000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6474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Traveling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Flight, Accommodation &amp; Car rental reduced from R 3, 878 352 to R1,360 591(current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Video/ telephone conferencing with DMOs weekly </a:t>
                      </a:r>
                    </a:p>
                    <a:p>
                      <a:pPr marL="0" indent="0" algn="l" fontAlgn="t">
                        <a:buFont typeface="Arial" charset="0"/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2,517,761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3605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Franking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machines returned - license fees </a:t>
                      </a:r>
                      <a:endParaRPr lang="en-US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 fontAlgn="t">
                        <a:buFont typeface="Arial" charset="0"/>
                        <a:buNone/>
                      </a:pPr>
                      <a:endParaRPr lang="en-US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373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DMOs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requested to keep KM claimed at 1500 km, may exceed (2000 km) every 2nd months when attending EMM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1282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Management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meetings every 2 months- saving costs related to catering R216 000 (FY 15/16) to R10 940 (current) </a:t>
                      </a:r>
                      <a:endParaRPr lang="en-US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Weekly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EXCO 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Teleconference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with Managers in outer Districts </a:t>
                      </a:r>
                    </a:p>
                    <a:p>
                      <a:pPr marL="0" indent="0" algn="l" fontAlgn="t">
                        <a:buFont typeface="Arial" pitchFamily="34" charset="0"/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205,060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4158">
                <a:tc rowSpan="2"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Limited 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procurement of toner and cartridges - all general staff in offices connected to photocopy machines for printing, scanning and faxing- Only Oki Ribbons procured spend 2015/2016 FY R 319 660 vs. R 250 038 - 2016/2017 FY.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69 622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6570">
                <a:tc v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4,598,821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7" marR="6887" marT="68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30" name="TextBox 3"/>
          <p:cNvSpPr txBox="1">
            <a:spLocks noChangeArrowheads="1"/>
          </p:cNvSpPr>
          <p:nvPr/>
        </p:nvSpPr>
        <p:spPr bwMode="auto">
          <a:xfrm>
            <a:off x="501650" y="501650"/>
            <a:ext cx="8391525" cy="33813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Cost reduction measures implemented 2016/2017 FY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59629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6200" y="2260600"/>
            <a:ext cx="6692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Stakeholder engagement </a:t>
            </a:r>
            <a:endParaRPr lang="en-US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76502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79376"/>
            <a:ext cx="8483601" cy="41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defRPr/>
            </a:pPr>
            <a:r>
              <a:rPr lang="en-US" altLang="en-US" sz="2400" b="1" dirty="0" smtClean="0"/>
              <a:t>Stakeholder engagement </a:t>
            </a:r>
            <a:endParaRPr lang="en-US" alt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43515"/>
              </p:ext>
            </p:extLst>
          </p:nvPr>
        </p:nvGraphicFramePr>
        <p:xfrm>
          <a:off x="203199" y="685798"/>
          <a:ext cx="8636001" cy="561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81"/>
                <a:gridCol w="6019420"/>
              </a:tblGrid>
              <a:tr h="3999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Nature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co-operation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8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Dept.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Justice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Court processes regarding Immigration (IMS) cases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3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Participate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IMS operations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Civic Services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taking of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affidavits and render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support during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outreach programmes i.e. fire disasters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Dept.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Health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Birth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registration projects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Created a Provincial Engagement Platform created / Task team deals with process related issues.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1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SASSA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sharing and attending to referrals from SASSA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8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Dept. of Labour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sharing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Participate in IMS operations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Dept. of Social Development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sharing and referrals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Social Workers reports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for late registration  of birth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NGOs: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Molo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Songololo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&amp; Child Welfare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     Birth registration of abandoned children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98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Medi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Clinics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     Birth registration 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378200" y="6301878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79376"/>
            <a:ext cx="8483601" cy="41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defRPr/>
            </a:pPr>
            <a:r>
              <a:rPr lang="en-US" altLang="en-US" sz="2400" b="1" dirty="0" smtClean="0"/>
              <a:t>Stakeholder engagement </a:t>
            </a:r>
            <a:endParaRPr lang="en-US" alt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06204"/>
              </p:ext>
            </p:extLst>
          </p:nvPr>
        </p:nvGraphicFramePr>
        <p:xfrm>
          <a:off x="203199" y="685798"/>
          <a:ext cx="8636001" cy="433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886"/>
                <a:gridCol w="5670115"/>
              </a:tblGrid>
              <a:tr h="3999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Stakeholder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Nature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co-operation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8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Marriage Officers Forum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Discussion / Resolutions  on day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day operational issues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Discussion and awareness on new developments within the DHA and Marriage legislation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3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Funeral Undertakers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 process of developing 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Provincial database of  Death  Registrars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Training programmes in place and on going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3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DHA led Stakeholder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forums: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Launched and active: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Provincial – Launched Feb 2017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Eden-,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Overberg-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Central Karoo District Municipalities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Joint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outreach programmes,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Information sharing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Assistance in eradication of Late registration of Births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Oversight function of DHA Offices and service delivery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378200" y="6301878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71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000" b="1" dirty="0" smtClean="0"/>
              <a:t>Immigration Services: Joint operations DHA led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79222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2344"/>
              </p:ext>
            </p:extLst>
          </p:nvPr>
        </p:nvGraphicFramePr>
        <p:xfrm>
          <a:off x="457198" y="1695795"/>
          <a:ext cx="8437420" cy="4390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414"/>
                <a:gridCol w="1211527"/>
                <a:gridCol w="1589479"/>
                <a:gridCol w="1695797"/>
                <a:gridCol w="1463040"/>
                <a:gridCol w="1413163"/>
              </a:tblGrid>
              <a:tr h="6483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DATE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DISTRICT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STAKEHOLDERS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OUTCOME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IMPACT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45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30/05/2017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Winelands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Franschhoek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Business inspection in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Department Home Affairs, Department of Labour and SAPS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4x arrests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4x dockets opened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3x releases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Visibility of immigration and awareness on legislation governing employment of foreign nationals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25/07/2017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Eden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Outdshoorn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x foreign owned shops/businesses and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Asla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Construction were Visited and searched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SAPS, Department of Labour (inspectors), Oudtshoorn Municipality (Law Enforcement) and SARS (Customs).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x arrests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4x dockets were opened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Awareness on the legislations that govern employment of foreign nationals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93102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Provincial Immigration Units facilitated  2x DHA led operations 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Participated in 11 joint operations led by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228046"/>
              </p:ext>
            </p:extLst>
          </p:nvPr>
        </p:nvGraphicFramePr>
        <p:xfrm>
          <a:off x="457200" y="881150"/>
          <a:ext cx="8420792" cy="5171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608"/>
                <a:gridCol w="1105360"/>
                <a:gridCol w="2165875"/>
                <a:gridCol w="1480851"/>
                <a:gridCol w="1194177"/>
                <a:gridCol w="1268921"/>
              </a:tblGrid>
              <a:tr h="724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DATE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DISTRICT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PLACE OF OPERATION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STAKEHOLDERS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OUTCOME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IMPACT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2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09/05/2017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Cape Winelands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Klupmuts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SAPS and Dept. of Home Affairs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12x arrests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12x dockets opened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IMS visibility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15/05/2017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Overberg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Swellendam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SAPS and Dept. of Home Affairs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12x arrests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IMS visibility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16/05/2017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Cape Metro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Nyanga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cluster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Dept. Of Home Affairs and SAPS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 arrests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IMS visibility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17/05/2017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Cape Metro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Parow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Dept. Of Home Affairs and SAPS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 arrests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IMS visibility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05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17/05/2017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Cape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Winelands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Ceres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Dept. Of Home Affairs and SAPS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7x arrests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Awareness on the legislations that govern employment of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foreign nationals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05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8/06/2017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Central Karoo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Laingsburg CBD and Farms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9x arrests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Awareness on the legislations that govern employment of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foreign nationals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95106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Immigration Services: Joint operations DHA led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13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7069"/>
              </p:ext>
            </p:extLst>
          </p:nvPr>
        </p:nvGraphicFramePr>
        <p:xfrm>
          <a:off x="457200" y="881150"/>
          <a:ext cx="8420792" cy="491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608"/>
                <a:gridCol w="1105360"/>
                <a:gridCol w="1820457"/>
                <a:gridCol w="1826269"/>
                <a:gridCol w="1000059"/>
                <a:gridCol w="1463039"/>
              </a:tblGrid>
              <a:tr h="724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DATE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DISTRICT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PLACE OF OPERATION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STAKEHOLDERS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OUTCOME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IMPACT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05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19/06/2017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Cape Metro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Cape Town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Canal Walk Spur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Melkbostrand  Spur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Waterfront Spur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Sea Point Spur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Home Affairs and Department of Labour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All foreign nationals were not on duty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Awareness on the legislations that govern employment of foreign nationals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05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21/07/2017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Eden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Ladismith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Business Inspection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Dept. Of Home Affairs and SAPS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 arrests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Awareness on the legislations that govern employment of foreign nationals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4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26/07/2017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Cape Metro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Cape Town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Houtbay, Imizamoyethu Informal settlement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Dept. Of Home Affairs and SAPS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 x foreign nationals were arrested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IMS visibility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27.06.2017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Central Karoo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Beaufort West N1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Dept. Of Home Affairs and SAPS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 x arrests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IMS visibility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2017.07.06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Cape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Winelands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 Doorns CBD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Dept. Of Home Affairs and SAPS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 x Arrest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IMS visibility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79222" y="6079144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Immigration Services: Joint operations DHA led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48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Immigration Services Burning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56857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914" y="1094015"/>
            <a:ext cx="85398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Constitutional Court Ruling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Confirmation of detention for all illegal foreigners detained for deportation must be confirmed within 48 hours</a:t>
            </a:r>
          </a:p>
          <a:p>
            <a:endParaRPr lang="en-US" dirty="0"/>
          </a:p>
          <a:p>
            <a:r>
              <a:rPr lang="en-US" b="1" u="sng" dirty="0" smtClean="0"/>
              <a:t>Operations prior to Constitutional Court Ruling: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Detention without following a Court process in all cases (Detainee could exercise a choice) </a:t>
            </a:r>
          </a:p>
          <a:p>
            <a:endParaRPr lang="en-US" dirty="0"/>
          </a:p>
          <a:p>
            <a:r>
              <a:rPr lang="en-US" b="1" u="sng" dirty="0" smtClean="0"/>
              <a:t>Impact on current operations: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detention was not confirmed in Court the illegal foreigner (detainee) must be released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Immigration challenged over weekends and Courts to hear cases are limited</a:t>
            </a:r>
          </a:p>
          <a:p>
            <a:endParaRPr lang="en-US" dirty="0"/>
          </a:p>
          <a:p>
            <a:r>
              <a:rPr lang="en-US" b="1" u="sng" dirty="0" smtClean="0"/>
              <a:t>Proposed solution: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Department of Justice to look at dedicating Courts to fast track processes. </a:t>
            </a:r>
          </a:p>
        </p:txBody>
      </p:sp>
    </p:spTree>
    <p:extLst>
      <p:ext uri="{BB962C8B-B14F-4D97-AF65-F5344CB8AC3E}">
        <p14:creationId xmlns:p14="http://schemas.microsoft.com/office/powerpoint/2010/main" val="42227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274638"/>
            <a:ext cx="8844741" cy="47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Outreach Programmes Q1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28851" y="635635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67361"/>
              </p:ext>
            </p:extLst>
          </p:nvPr>
        </p:nvGraphicFramePr>
        <p:xfrm>
          <a:off x="149629" y="997989"/>
          <a:ext cx="884474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564"/>
                <a:gridCol w="651717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Event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Nature of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Fire Disaster –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Imizamo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Yethu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Cape Metro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(March 2017)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Waving of fees for birth certificates,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Temporary ID Certificates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Impact: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Destitute clients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assisted with  enabling documents: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Re-issue ID applications - 506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Re-issue birth certificates issued - 265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Temporary ID certificates issued - 68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Re-issue marriage certificates issued - 4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Re-issue death certificates issued - 1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Birth registrations – 4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Ministerial Outreach  Social Development  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Langa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May 2017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Late Registration of Births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over of 10 x Birth  Certificates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4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2"/>
          <p:cNvSpPr txBox="1">
            <a:spLocks noChangeArrowheads="1"/>
          </p:cNvSpPr>
          <p:nvPr/>
        </p:nvSpPr>
        <p:spPr bwMode="auto">
          <a:xfrm>
            <a:off x="0" y="536575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/>
              <a:t>1x Metro</a:t>
            </a:r>
            <a:r>
              <a:rPr lang="en-US" sz="1600" dirty="0"/>
              <a:t>: City of Cape Town, </a:t>
            </a:r>
            <a:r>
              <a:rPr lang="en-US" sz="1600" b="1" dirty="0"/>
              <a:t>5 x District Municipalities</a:t>
            </a:r>
            <a:r>
              <a:rPr lang="en-US" sz="1600" dirty="0"/>
              <a:t> (West Coast, Cape </a:t>
            </a:r>
            <a:r>
              <a:rPr lang="en-US" sz="1600" dirty="0" err="1"/>
              <a:t>Winelands</a:t>
            </a:r>
            <a:r>
              <a:rPr lang="en-US" sz="1600" dirty="0"/>
              <a:t>, Central  Karoo, Overberg, Eden)  Reporting to Head Office: </a:t>
            </a:r>
            <a:r>
              <a:rPr lang="en-US" sz="1600" dirty="0" err="1"/>
              <a:t>PoE</a:t>
            </a:r>
            <a:r>
              <a:rPr lang="en-US" sz="1600" dirty="0"/>
              <a:t> : </a:t>
            </a:r>
            <a:r>
              <a:rPr lang="en-US" sz="1600" b="1" dirty="0"/>
              <a:t>3 x Sea Ports</a:t>
            </a:r>
            <a:r>
              <a:rPr lang="en-US" sz="1600" dirty="0"/>
              <a:t>: Cape Town, </a:t>
            </a:r>
            <a:r>
              <a:rPr lang="en-US" sz="1600" dirty="0" err="1"/>
              <a:t>Saldanha</a:t>
            </a:r>
            <a:r>
              <a:rPr lang="en-US" sz="1600" dirty="0"/>
              <a:t>, </a:t>
            </a:r>
            <a:r>
              <a:rPr lang="en-US" sz="1600" dirty="0" err="1"/>
              <a:t>Mosselbay</a:t>
            </a:r>
            <a:r>
              <a:rPr lang="en-US" sz="1600" dirty="0"/>
              <a:t>, </a:t>
            </a:r>
            <a:r>
              <a:rPr lang="en-US" sz="1600" b="1" dirty="0"/>
              <a:t>1x Land Port, 1 x International Airport – Cape Town (National key point), Refugee Reception Centre directly to Pretoria.</a:t>
            </a:r>
            <a:endParaRPr lang="en-US" sz="1600" dirty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246063" y="119063"/>
            <a:ext cx="8647112" cy="249237"/>
          </a:xfrm>
          <a:solidFill>
            <a:srgbClr val="92D050"/>
          </a:solidFill>
        </p:spPr>
        <p:txBody>
          <a:bodyPr lIns="91440" tIns="45720" rIns="91440" bIns="45720">
            <a:normAutofit fontScale="90000"/>
          </a:bodyPr>
          <a:lstStyle/>
          <a:p>
            <a:r>
              <a:rPr lang="en-US" sz="1800" b="1" dirty="0" smtClean="0"/>
              <a:t>Geographical</a:t>
            </a:r>
            <a:r>
              <a:rPr lang="en-US" sz="1800" dirty="0" smtClean="0"/>
              <a:t> outlay of Western Cape Province </a:t>
            </a:r>
            <a:endParaRPr lang="en-ZA" sz="1800" dirty="0" smtClean="0"/>
          </a:p>
        </p:txBody>
      </p:sp>
      <p:pic>
        <p:nvPicPr>
          <p:cNvPr id="6148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09725"/>
            <a:ext cx="887253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2700" y="6337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274638"/>
            <a:ext cx="8844741" cy="47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Outreach Programmes Q1 Continued 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44585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22182"/>
              </p:ext>
            </p:extLst>
          </p:nvPr>
        </p:nvGraphicFramePr>
        <p:xfrm>
          <a:off x="149629" y="876492"/>
          <a:ext cx="8844742" cy="374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564"/>
                <a:gridCol w="6517178"/>
              </a:tblGrid>
              <a:tr h="3925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Event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Nature of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7115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Sinenjongo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Primary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School- June 2017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Awareness 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on DHA services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Hand over of  sanitary pads  to girls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51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Fire Disaster –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Knysna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Emergency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Thusong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Outreach for Fire Victims of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Knysna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Bitou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Municipalities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Municipality sponsored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clients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Impact: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 Officials deployed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88 Smart ID Card applications processed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27 Birth certificate re-issues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 Marriage certificate re-issues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98577" y="6190116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41</a:t>
            </a:fld>
            <a:endParaRPr lang="en-US" dirty="0"/>
          </a:p>
        </p:txBody>
      </p:sp>
      <p:pic>
        <p:nvPicPr>
          <p:cNvPr id="2050" name="Picture 2" descr="C:\Users\ALLUSE~1.ALL\AppData\Local\Temp\XPgrpwise\IMG-20170620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6289"/>
            <a:ext cx="3181004" cy="23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7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000" b="1" dirty="0" smtClean="0"/>
              <a:t>Outreach Programmes Q1 Continued  </a:t>
            </a:r>
            <a:endParaRPr lang="en-US" sz="2000" b="1" dirty="0"/>
          </a:p>
        </p:txBody>
      </p:sp>
      <p:pic>
        <p:nvPicPr>
          <p:cNvPr id="2051" name="Picture 3" descr="C:\Users\ALLUSE~1.ALL\AppData\Local\Temp\XPgrpwise\IMG-20170620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6349"/>
            <a:ext cx="3181004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LUSE~1.ALL\AppData\Local\Temp\XPgrpwise\IMG-20170530-WA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74" y="1762296"/>
            <a:ext cx="3253052" cy="30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995741"/>
            <a:ext cx="274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Sinenjongo</a:t>
            </a:r>
            <a:r>
              <a:rPr lang="en-US" b="1" dirty="0" smtClean="0"/>
              <a:t> Primary School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6674" y="1315193"/>
            <a:ext cx="282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Ministerial Outreach: </a:t>
            </a:r>
            <a:r>
              <a:rPr lang="en-US" b="1" dirty="0" err="1" smtClean="0"/>
              <a:t>Langa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56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Progress in relation to Q1 2017/2018 APP Targets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57500" y="5991225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48" y="135823"/>
            <a:ext cx="8647112" cy="6099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 marL="0" lvl="0" indent="0"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US" altLang="en-US" sz="8000" b="1" dirty="0" smtClean="0">
                <a:latin typeface="Arial" charset="0"/>
              </a:rPr>
              <a:t>OVERVIEW ANALYSIS: Q1 2017/2018 PERFORMANCE </a:t>
            </a:r>
            <a:endParaRPr lang="en-US" altLang="en-US" sz="8000" b="1" dirty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400" b="1" dirty="0"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US" altLang="en-US" sz="6400" b="1" dirty="0" smtClean="0">
                <a:latin typeface="Arial" charset="0"/>
              </a:rPr>
              <a:t>During the 2016/2017 Financial Year the WC Province was the only Province to achieve all its strategic targets: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6400" b="1" dirty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6400" b="1" dirty="0" smtClean="0">
              <a:latin typeface="Arial" charset="0"/>
            </a:endParaRPr>
          </a:p>
          <a:p>
            <a:pPr marL="914400" lvl="0" indent="-91440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AutoNum type="arabicParenR"/>
              <a:defRPr/>
            </a:pPr>
            <a:r>
              <a:rPr lang="en-US" altLang="en-US" sz="6400" dirty="0" smtClean="0">
                <a:solidFill>
                  <a:srgbClr val="000000"/>
                </a:solidFill>
                <a:latin typeface="Arial" charset="0"/>
              </a:rPr>
              <a:t>Birth Registration within 30 days, </a:t>
            </a:r>
          </a:p>
          <a:p>
            <a:pPr marL="914400" lvl="0" indent="-91440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AutoNum type="arabicParenR"/>
              <a:defRPr/>
            </a:pPr>
            <a:r>
              <a:rPr lang="en-US" altLang="en-US" sz="6400" dirty="0" smtClean="0">
                <a:solidFill>
                  <a:srgbClr val="000000"/>
                </a:solidFill>
                <a:latin typeface="Arial" charset="0"/>
              </a:rPr>
              <a:t>ID Smart Card issued to clients, </a:t>
            </a:r>
          </a:p>
          <a:p>
            <a:pPr marL="914400" lvl="0" indent="-91440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AutoNum type="arabicParenR"/>
              <a:defRPr/>
            </a:pPr>
            <a:r>
              <a:rPr lang="en-US" altLang="en-US" sz="6400" dirty="0" smtClean="0">
                <a:solidFill>
                  <a:srgbClr val="000000"/>
                </a:solidFill>
                <a:latin typeface="Arial" charset="0"/>
              </a:rPr>
              <a:t>100% Payment of invoices within 30 day for 12 months. </a:t>
            </a:r>
            <a:endParaRPr lang="en-US" altLang="en-US" sz="64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ZA" sz="6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63" y="941696"/>
            <a:ext cx="8647112" cy="498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ZA" sz="16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12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436019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48" y="135823"/>
            <a:ext cx="8647112" cy="6099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lvl="0" indent="0"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US" altLang="en-US" sz="5600" b="1" dirty="0" smtClean="0">
                <a:latin typeface="Arial" charset="0"/>
              </a:rPr>
              <a:t>OVERVIEW ANALYSIS Q 1: 2017/2018</a:t>
            </a:r>
            <a:endParaRPr lang="en-US" altLang="en-US" sz="5600" b="1" dirty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1300" b="1" dirty="0" smtClean="0">
              <a:solidFill>
                <a:srgbClr val="FF0000"/>
              </a:solidFill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r>
              <a:rPr lang="en-US" altLang="en-US" sz="1300" b="1" dirty="0" smtClean="0">
                <a:solidFill>
                  <a:srgbClr val="FF0000"/>
                </a:solidFill>
                <a:latin typeface="Arial" charset="0"/>
              </a:rPr>
              <a:t>\\</a:t>
            </a:r>
            <a:endParaRPr lang="en-US" altLang="en-US" sz="13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US" altLang="en-US" sz="6400" b="1" dirty="0" smtClean="0">
                <a:latin typeface="Arial" charset="0"/>
              </a:rPr>
              <a:t>Executive </a:t>
            </a:r>
            <a:r>
              <a:rPr lang="en-US" altLang="en-US" sz="6400" b="1" dirty="0">
                <a:latin typeface="Arial" charset="0"/>
              </a:rPr>
              <a:t>Summary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ZA" altLang="en-US" sz="5600" b="1" dirty="0" smtClean="0">
                <a:latin typeface="Arial" charset="0"/>
              </a:rPr>
              <a:t>PROGRESS </a:t>
            </a:r>
            <a:r>
              <a:rPr lang="en-ZA" altLang="en-US" sz="5600" b="1" dirty="0">
                <a:latin typeface="Arial" charset="0"/>
              </a:rPr>
              <a:t>TOWARDS ACHIEVING STRATEGIC OBJECTIVES QUARTER 1 PERFORMANCE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 smtClean="0">
              <a:latin typeface="Arial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Tx/>
              <a:buAutoNum type="arabicPeriod"/>
              <a:defRPr/>
            </a:pPr>
            <a:endParaRPr lang="en-US" altLang="en-US" sz="1300" b="1" dirty="0"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US" altLang="en-US" sz="5600" b="1" dirty="0" smtClean="0">
                <a:latin typeface="Arial" charset="0"/>
              </a:rPr>
              <a:t>WC Province </a:t>
            </a:r>
            <a:r>
              <a:rPr lang="en-US" altLang="en-US" sz="5600" b="1" dirty="0">
                <a:latin typeface="Arial" charset="0"/>
              </a:rPr>
              <a:t>achieved </a:t>
            </a:r>
            <a:r>
              <a:rPr lang="en-US" altLang="en-US" sz="5600" b="1" dirty="0" smtClean="0">
                <a:latin typeface="Arial" charset="0"/>
              </a:rPr>
              <a:t>5 </a:t>
            </a:r>
            <a:r>
              <a:rPr lang="en-US" altLang="en-US" sz="5600" b="1" dirty="0">
                <a:latin typeface="Arial" charset="0"/>
              </a:rPr>
              <a:t>out of </a:t>
            </a:r>
            <a:r>
              <a:rPr lang="en-US" altLang="en-US" sz="5600" b="1" dirty="0" smtClean="0">
                <a:latin typeface="Arial" charset="0"/>
              </a:rPr>
              <a:t>the 8 </a:t>
            </a:r>
            <a:r>
              <a:rPr lang="en-US" altLang="en-US" sz="5600" b="1" dirty="0">
                <a:latin typeface="Arial" charset="0"/>
              </a:rPr>
              <a:t>targets </a:t>
            </a:r>
            <a:r>
              <a:rPr lang="en-US" altLang="en-US" sz="5600" b="1" dirty="0" smtClean="0">
                <a:latin typeface="Arial" charset="0"/>
              </a:rPr>
              <a:t>(62.5%) </a:t>
            </a:r>
            <a:r>
              <a:rPr lang="en-US" altLang="en-US" sz="5600" b="1" dirty="0">
                <a:latin typeface="Arial" charset="0"/>
              </a:rPr>
              <a:t>for Quarter 1: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56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altLang="en-US" sz="5600" dirty="0">
                <a:latin typeface="Arial" pitchFamily="34" charset="0"/>
                <a:cs typeface="Arial" pitchFamily="34" charset="0"/>
              </a:rPr>
              <a:t>% Of detected employers in contravention of the Immigration Act (Act 13 of 2002) charged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5600" dirty="0">
                <a:latin typeface="Arial" pitchFamily="34" charset="0"/>
                <a:cs typeface="Arial" pitchFamily="34" charset="0"/>
              </a:rPr>
              <a:t>100% Of detected transgressors in contravention of the Immigration Act (Act 13 of 2002) charged 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5600" dirty="0">
                <a:latin typeface="Arial" pitchFamily="34" charset="0"/>
                <a:cs typeface="Arial" pitchFamily="34" charset="0"/>
              </a:rPr>
              <a:t>100% Of Undocumented foreigners deported within 30 calendar days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5600" dirty="0">
                <a:latin typeface="Arial" pitchFamily="34" charset="0"/>
                <a:cs typeface="Arial" pitchFamily="34" charset="0"/>
              </a:rPr>
              <a:t>100% Of Detected undocumented foreigners transferred to Lindela within 20  calendar days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5600" dirty="0">
                <a:latin typeface="Arial" pitchFamily="34" charset="0"/>
                <a:cs typeface="Arial" pitchFamily="34" charset="0"/>
              </a:rPr>
              <a:t>80% of Detected fraudulent marriages &amp; marriage of convenience cases finalised  </a:t>
            </a:r>
            <a:r>
              <a:rPr lang="en-US" altLang="en-US" sz="5600" i="1" dirty="0">
                <a:latin typeface="Arial" pitchFamily="34" charset="0"/>
                <a:cs typeface="Arial" pitchFamily="34" charset="0"/>
              </a:rPr>
              <a:t>(investigation and recommendation submitted) </a:t>
            </a:r>
            <a:r>
              <a:rPr lang="en-US" altLang="en-US" sz="5600" dirty="0">
                <a:latin typeface="Arial" pitchFamily="34" charset="0"/>
                <a:cs typeface="Arial" pitchFamily="34" charset="0"/>
              </a:rPr>
              <a:t>within 60 </a:t>
            </a:r>
            <a:r>
              <a:rPr lang="en-US" altLang="en-US" sz="5600" dirty="0" smtClean="0">
                <a:latin typeface="Arial" pitchFamily="34" charset="0"/>
                <a:cs typeface="Arial" pitchFamily="34" charset="0"/>
              </a:rPr>
              <a:t>days</a:t>
            </a:r>
          </a:p>
          <a:p>
            <a:pPr marL="457200" lvl="1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5600" dirty="0">
              <a:latin typeface="Arial" pitchFamily="34" charset="0"/>
              <a:cs typeface="Arial" pitchFamily="34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r>
              <a:rPr lang="en-US" altLang="en-US" sz="5600" b="1" dirty="0" smtClean="0">
                <a:latin typeface="Arial" charset="0"/>
              </a:rPr>
              <a:t>Three targets that were </a:t>
            </a:r>
            <a:r>
              <a:rPr lang="en-US" altLang="en-US" sz="5600" b="1" dirty="0">
                <a:latin typeface="Arial" charset="0"/>
              </a:rPr>
              <a:t>not achieved </a:t>
            </a:r>
            <a:r>
              <a:rPr lang="en-US" altLang="en-US" sz="5600" b="1" dirty="0" smtClean="0">
                <a:latin typeface="Arial" charset="0"/>
              </a:rPr>
              <a:t>(37.5%):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5600" dirty="0">
                <a:solidFill>
                  <a:prstClr val="black"/>
                </a:solidFill>
                <a:latin typeface="Arial" charset="0"/>
              </a:rPr>
              <a:t>Birth Registration within 30 calendar </a:t>
            </a:r>
            <a:r>
              <a:rPr lang="en-US" altLang="en-US" sz="5600" dirty="0" smtClean="0">
                <a:solidFill>
                  <a:prstClr val="black"/>
                </a:solidFill>
                <a:latin typeface="Arial" charset="0"/>
              </a:rPr>
              <a:t>days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5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Smart ID Cards issued (received at offices) to </a:t>
            </a:r>
            <a:r>
              <a:rPr lang="en-US" altLang="en-US" sz="5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3,200,000 citizens</a:t>
            </a:r>
            <a:endParaRPr lang="en-US" altLang="en-US" sz="5600" b="1" dirty="0">
              <a:latin typeface="Arial" charset="0"/>
            </a:endParaRP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Font typeface="Wingdings" pitchFamily="2" charset="2"/>
              <a:buChar char="ü"/>
              <a:defRPr/>
            </a:pPr>
            <a:r>
              <a:rPr lang="en-US" altLang="en-US" sz="56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altLang="en-US" sz="5600" dirty="0">
                <a:latin typeface="Arial" pitchFamily="34" charset="0"/>
                <a:cs typeface="Arial" pitchFamily="34" charset="0"/>
              </a:rPr>
              <a:t>% of valid invoices settled within 30 days of certification</a:t>
            </a:r>
            <a:endParaRPr lang="en-US" altLang="en-US" sz="5600" dirty="0">
              <a:latin typeface="Arial" charset="0"/>
            </a:endParaRP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  <a:buNone/>
              <a:defRPr/>
            </a:pPr>
            <a:endParaRPr lang="en-US" altLang="en-US" sz="5600" b="1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ZA" sz="5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63" y="941696"/>
            <a:ext cx="8647112" cy="498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ZA" sz="16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17557"/>
              </p:ext>
            </p:extLst>
          </p:nvPr>
        </p:nvGraphicFramePr>
        <p:xfrm>
          <a:off x="333148" y="900983"/>
          <a:ext cx="8429859" cy="635717"/>
        </p:xfrm>
        <a:graphic>
          <a:graphicData uri="http://schemas.openxmlformats.org/drawingml/2006/table">
            <a:tbl>
              <a:tblPr/>
              <a:tblGrid>
                <a:gridCol w="42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12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238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8505"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Review Period</a:t>
                      </a:r>
                    </a:p>
                  </a:txBody>
                  <a:tcPr marL="8197" marR="8197" marT="81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Quarterly Targets</a:t>
                      </a:r>
                    </a:p>
                  </a:txBody>
                  <a:tcPr marL="8197" marR="8197" marT="81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Achieved</a:t>
                      </a:r>
                    </a:p>
                  </a:txBody>
                  <a:tcPr marL="8197" marR="8197" marT="81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Not Achieved</a:t>
                      </a:r>
                    </a:p>
                  </a:txBody>
                  <a:tcPr marL="8197" marR="8197" marT="81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12"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Q 1</a:t>
                      </a:r>
                    </a:p>
                  </a:txBody>
                  <a:tcPr marL="8197" marR="8197" marT="81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197" marR="8197" marT="81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436019" y="620553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4" y="125439"/>
            <a:ext cx="8647112" cy="4257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Births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registered within 30 calendar 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days: Q1 2017/2018  </a:t>
            </a: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99767"/>
              </p:ext>
            </p:extLst>
          </p:nvPr>
        </p:nvGraphicFramePr>
        <p:xfrm>
          <a:off x="365763" y="3864022"/>
          <a:ext cx="8644979" cy="994987"/>
        </p:xfrm>
        <a:graphic>
          <a:graphicData uri="http://schemas.openxmlformats.org/drawingml/2006/table">
            <a:tbl>
              <a:tblPr/>
              <a:tblGrid>
                <a:gridCol w="1407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29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12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5274"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Annual </a:t>
                      </a:r>
                    </a:p>
                  </a:txBody>
                  <a:tcPr marL="8927" marR="8927" marT="8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Target</a:t>
                      </a:r>
                    </a:p>
                  </a:txBody>
                  <a:tcPr marL="8927" marR="8927" marT="8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 (2016/17)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27" marR="8927" marT="8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  <a:p>
                      <a:pPr algn="ctr" rtl="0" fontAlgn="t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(2017/18)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27" marR="8927" marT="8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</a:txBody>
                  <a:tcPr marL="8927" marR="8927" marT="8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</a:t>
                      </a:r>
                    </a:p>
                  </a:txBody>
                  <a:tcPr marL="8927" marR="8927" marT="8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42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effectLst/>
                          <a:latin typeface="Arial"/>
                        </a:rPr>
                        <a:t>80891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effectLst/>
                          <a:latin typeface="Arial"/>
                        </a:rPr>
                        <a:t>20797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20 645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27" marR="8927" marT="8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effectLst/>
                          <a:latin typeface="Arial"/>
                        </a:rPr>
                        <a:t>20 791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(6)</a:t>
                      </a:r>
                      <a:endParaRPr lang="en-ZA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99.97%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27" marR="8927" marT="8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40450" y="3512182"/>
            <a:ext cx="31702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rgbClr val="FF0000"/>
                </a:solidFill>
              </a:rPr>
              <a:t> NOT ACHIEVED Q1 2017/2018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05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00519"/>
              </p:ext>
            </p:extLst>
          </p:nvPr>
        </p:nvGraphicFramePr>
        <p:xfrm>
          <a:off x="211540" y="1384849"/>
          <a:ext cx="8703860" cy="14321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8472"/>
                <a:gridCol w="648472"/>
                <a:gridCol w="648472"/>
                <a:gridCol w="648472"/>
                <a:gridCol w="648472"/>
                <a:gridCol w="648472"/>
                <a:gridCol w="648472"/>
                <a:gridCol w="648472"/>
                <a:gridCol w="648472"/>
                <a:gridCol w="648472"/>
                <a:gridCol w="853429"/>
                <a:gridCol w="585305"/>
                <a:gridCol w="780406"/>
              </a:tblGrid>
              <a:tr h="1004663">
                <a:tc>
                  <a:txBody>
                    <a:bodyPr/>
                    <a:lstStyle/>
                    <a:p>
                      <a:pPr algn="l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Province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AT 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2016/17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AP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AP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AP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AP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Annual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 Performance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Variance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Percentage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488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WC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80,891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20,645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 Narrow" panose="020B0606020202030204" pitchFamily="34" charset="0"/>
                        </a:rPr>
                        <a:t>   19,958</a:t>
                      </a:r>
                      <a:endParaRPr lang="en-ZA" sz="1200" dirty="0"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 Narrow" panose="020B0606020202030204" pitchFamily="34" charset="0"/>
                        </a:rPr>
                        <a:t>19,915</a:t>
                      </a:r>
                      <a:endParaRPr lang="en-ZA" sz="1200" dirty="0"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20,405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18,698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20395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22715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81973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2884" y="1003340"/>
            <a:ext cx="31702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rgbClr val="FF0000"/>
                </a:solidFill>
              </a:rPr>
              <a:t> </a:t>
            </a:r>
            <a:r>
              <a:rPr lang="en-ZA" sz="1200" b="1" dirty="0" smtClean="0">
                <a:solidFill>
                  <a:srgbClr val="00B050"/>
                </a:solidFill>
              </a:rPr>
              <a:t>ACHIEVED 2016/2017 </a:t>
            </a:r>
            <a:endParaRPr lang="en-ZA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4" y="125439"/>
            <a:ext cx="8647112" cy="4257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Births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registered within 30 calendar 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days: Q1  </a:t>
            </a: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ZA" sz="24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63" y="736981"/>
            <a:ext cx="8647112" cy="514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600" dirty="0" smtClean="0"/>
          </a:p>
          <a:p>
            <a:pPr marL="0" indent="0">
              <a:buNone/>
            </a:pPr>
            <a:endParaRPr lang="en-ZA" sz="1600" b="1" dirty="0" smtClean="0"/>
          </a:p>
          <a:p>
            <a:pPr marL="0" indent="0" algn="ctr">
              <a:buFont typeface="Arial"/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40450" y="2449691"/>
            <a:ext cx="3170292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rgbClr val="FF0000"/>
                </a:solidFill>
              </a:rPr>
              <a:t> NOT ACHIEVED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64" y="1021723"/>
            <a:ext cx="8647111" cy="4370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Strategies were implemented: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Additional resources  deployed to high volume health facilities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All available resources withdrawn from back office operations and directed to birth registration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Increased capacity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with the deployment of: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16 Work Exposure Learners (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assumed duty 01/02/2017) trained on completion of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birth registration forms and 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deployed at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high volume health facilities</a:t>
            </a:r>
          </a:p>
          <a:p>
            <a:pPr lvl="1">
              <a:defRPr/>
            </a:pPr>
            <a:endParaRPr lang="en-ZA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ZA" sz="1400" dirty="0">
                <a:latin typeface="Arial" pitchFamily="34" charset="0"/>
                <a:cs typeface="Arial" pitchFamily="34" charset="0"/>
              </a:rPr>
              <a:t>Staff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required to report 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directly to Health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Facilities</a:t>
            </a:r>
          </a:p>
          <a:p>
            <a:pPr lvl="1">
              <a:defRPr/>
            </a:pPr>
            <a:endParaRPr lang="en-ZA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ZA" sz="1400" dirty="0">
                <a:latin typeface="Arial" pitchFamily="34" charset="0"/>
                <a:cs typeface="Arial" pitchFamily="34" charset="0"/>
              </a:rPr>
              <a:t>All secretaries and back office staff engaged in phoning and tracing mothers from Hospital Registers </a:t>
            </a:r>
          </a:p>
          <a:p>
            <a:pPr lvl="2"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Transport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2 x vehicles prioritized from Provincial Office and 1x from West Coast to support Cape Metro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Offices</a:t>
            </a:r>
          </a:p>
          <a:p>
            <a:pPr lvl="1"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05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25400" y="122238"/>
            <a:ext cx="8656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90000"/>
              </a:spcBef>
              <a:buClr>
                <a:schemeClr val="bg2"/>
              </a:buClr>
            </a:pPr>
            <a:r>
              <a:rPr lang="en-US" altLang="en-US" b="1"/>
              <a:t>FOLLOW-UP HOSPITAL REGISTER EXAMPLE</a:t>
            </a:r>
          </a:p>
          <a:p>
            <a:pPr eaLnBrk="0" hangingPunct="0">
              <a:lnSpc>
                <a:spcPct val="90000"/>
              </a:lnSpc>
              <a:spcBef>
                <a:spcPct val="90000"/>
              </a:spcBef>
              <a:buClr>
                <a:schemeClr val="bg2"/>
              </a:buClr>
            </a:pPr>
            <a:endParaRPr lang="en-US" altLang="en-US" b="1">
              <a:solidFill>
                <a:srgbClr val="FF0000"/>
              </a:solidFill>
            </a:endParaRPr>
          </a:p>
        </p:txBody>
      </p:sp>
      <p:grpSp>
        <p:nvGrpSpPr>
          <p:cNvPr id="25603" name="Group 5"/>
          <p:cNvGrpSpPr>
            <a:grpSpLocks noChangeAspect="1"/>
          </p:cNvGrpSpPr>
          <p:nvPr/>
        </p:nvGrpSpPr>
        <p:grpSpPr bwMode="auto">
          <a:xfrm>
            <a:off x="0" y="635000"/>
            <a:ext cx="8940800" cy="5334000"/>
            <a:chOff x="0" y="400"/>
            <a:chExt cx="5632" cy="3495"/>
          </a:xfrm>
        </p:grpSpPr>
        <p:sp>
          <p:nvSpPr>
            <p:cNvPr id="2560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400"/>
              <a:ext cx="5632" cy="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0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"/>
              <a:ext cx="5634" cy="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987800" y="6350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912" y="233607"/>
            <a:ext cx="8584388" cy="276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ZA" sz="2000" b="1" dirty="0" smtClean="0"/>
              <a:t>Western Cape Birth TARGETS 2016/17 FY </a:t>
            </a:r>
            <a:endParaRPr lang="en-ZA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8641" y="636121"/>
            <a:ext cx="8457060" cy="520757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</a:pPr>
            <a:r>
              <a:rPr lang="en-ZA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During 2016/2017 </a:t>
            </a:r>
          </a:p>
          <a:p>
            <a:pPr marL="342900" indent="-342900" algn="ctr">
              <a:buClrTx/>
              <a:buFont typeface="Arial" panose="020B0604020202020204" pitchFamily="34" charset="0"/>
              <a:buChar char="•"/>
            </a:pPr>
            <a:r>
              <a:rPr lang="en-ZA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Birth Registration Offices = 39% vs Birth </a:t>
            </a:r>
            <a:r>
              <a:rPr lang="en-ZA" sz="2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Registration </a:t>
            </a:r>
            <a:r>
              <a:rPr lang="en-ZA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Health Facilities = 61%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ZA" sz="2400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ClrTx/>
            </a:pPr>
            <a:r>
              <a:rPr lang="en-ZA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Health Facilities Birth Registration 100 and less </a:t>
            </a:r>
            <a:r>
              <a:rPr lang="en-ZA" sz="1100" b="0" i="1" kern="0" dirty="0" smtClean="0">
                <a:solidFill>
                  <a:schemeClr val="bg1">
                    <a:lumMod val="65000"/>
                  </a:schemeClr>
                </a:solidFill>
              </a:rPr>
              <a:t>(next slide)</a:t>
            </a:r>
            <a:endParaRPr lang="en-ZA" sz="1400" kern="0" dirty="0">
              <a:solidFill>
                <a:srgbClr val="DEAD52"/>
              </a:solidFill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18482" r="15688" b="18114"/>
          <a:stretch/>
        </p:blipFill>
        <p:spPr bwMode="auto">
          <a:xfrm>
            <a:off x="1643864" y="2556680"/>
            <a:ext cx="1458930" cy="13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ffice building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74" y="2611361"/>
            <a:ext cx="1311781" cy="131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3843" t="11177" r="23753" b="12462"/>
          <a:stretch/>
        </p:blipFill>
        <p:spPr>
          <a:xfrm>
            <a:off x="3486414" y="4690176"/>
            <a:ext cx="1568514" cy="1199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843" y="3239912"/>
            <a:ext cx="15068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61%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Registration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0689" y="4349116"/>
            <a:ext cx="12637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100% Population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9706" y="3239911"/>
            <a:ext cx="15068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39% Registration</a:t>
            </a:r>
            <a:endParaRPr lang="en-ZA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2630855" y="3941186"/>
            <a:ext cx="937782" cy="94931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14411" y="3923142"/>
            <a:ext cx="1025326" cy="86847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80" name="Picture 8" descr="Image result for certificate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23" y="3167272"/>
            <a:ext cx="748551" cy="7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 flipH="1" flipV="1">
            <a:off x="4566382" y="3268525"/>
            <a:ext cx="860692" cy="602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endCxn id="3080" idx="1"/>
          </p:cNvCxnSpPr>
          <p:nvPr/>
        </p:nvCxnSpPr>
        <p:spPr bwMode="auto">
          <a:xfrm flipV="1">
            <a:off x="2951659" y="3541548"/>
            <a:ext cx="886664" cy="127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367600" y="2639278"/>
            <a:ext cx="17946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92% Certificates Issued</a:t>
            </a:r>
          </a:p>
        </p:txBody>
      </p:sp>
      <p:cxnSp>
        <p:nvCxnSpPr>
          <p:cNvPr id="40" name="Straight Arrow Connector 39"/>
          <p:cNvCxnSpPr>
            <a:endCxn id="9" idx="0"/>
          </p:cNvCxnSpPr>
          <p:nvPr/>
        </p:nvCxnSpPr>
        <p:spPr bwMode="auto">
          <a:xfrm>
            <a:off x="4276806" y="3940156"/>
            <a:ext cx="5744" cy="4089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8494" y="6491660"/>
            <a:ext cx="295429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0" dirty="0" smtClean="0">
                <a:solidFill>
                  <a:schemeClr val="tx1"/>
                </a:solidFill>
              </a:rPr>
              <a:t>Note</a:t>
            </a:r>
            <a:r>
              <a:rPr lang="en-ZA" sz="1200" b="0" i="1" dirty="0" smtClean="0">
                <a:solidFill>
                  <a:schemeClr val="tx1"/>
                </a:solidFill>
              </a:rPr>
              <a:t>: 100% Population = Annual Target</a:t>
            </a:r>
            <a:endParaRPr lang="en-ZA" sz="1200" b="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51659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5943"/>
            <a:ext cx="8647112" cy="5007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 smtClean="0"/>
              <a:t>Smart </a:t>
            </a:r>
            <a:r>
              <a:rPr lang="en-ZA" sz="2000" b="1" dirty="0"/>
              <a:t>ID Cards issued (received at offices</a:t>
            </a:r>
            <a:r>
              <a:rPr lang="en-ZA" sz="2000" b="1" dirty="0" smtClean="0"/>
              <a:t>): Q1 2017/2018</a:t>
            </a:r>
            <a:endParaRPr lang="en-ZA" sz="20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63" y="1087949"/>
            <a:ext cx="8647112" cy="472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6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16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/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Font typeface="Arial"/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36018"/>
              </p:ext>
            </p:extLst>
          </p:nvPr>
        </p:nvGraphicFramePr>
        <p:xfrm>
          <a:off x="313533" y="4123912"/>
          <a:ext cx="8647110" cy="1706983"/>
        </p:xfrm>
        <a:graphic>
          <a:graphicData uri="http://schemas.openxmlformats.org/drawingml/2006/table">
            <a:tbl>
              <a:tblPr/>
              <a:tblGrid>
                <a:gridCol w="925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6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6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2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3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68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352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Province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Provincial contribution to the APP target                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Target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Performance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Performance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17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2017/18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Quarter 1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2017/18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Performance 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9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1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1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Q1</a:t>
                      </a:r>
                    </a:p>
                  </a:txBody>
                  <a:tcPr marL="6341" marR="6341" marT="6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6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WC</a:t>
                      </a: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effectLst/>
                          <a:latin typeface="Arial"/>
                        </a:rPr>
                        <a:t>390510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effectLst/>
                          <a:latin typeface="Arial"/>
                        </a:rPr>
                        <a:t>105439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93,089</a:t>
                      </a: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effectLst/>
                          <a:latin typeface="Arial"/>
                        </a:rPr>
                        <a:t>77,564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ZA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27,875)</a:t>
                      </a:r>
                      <a:endParaRPr lang="en-ZA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74.6%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28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WC BANKS</a:t>
                      </a: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en-Z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effectLst/>
                          <a:latin typeface="Arial"/>
                        </a:rPr>
                        <a:t>1,041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1" marR="6341" marT="6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3462" y="3657627"/>
            <a:ext cx="2819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NOT ACHIEVED Q1 2017/2018  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03488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49778"/>
              </p:ext>
            </p:extLst>
          </p:nvPr>
        </p:nvGraphicFramePr>
        <p:xfrm>
          <a:off x="313533" y="1210218"/>
          <a:ext cx="8587845" cy="17496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5881"/>
                <a:gridCol w="726681"/>
                <a:gridCol w="630665"/>
                <a:gridCol w="559972"/>
                <a:gridCol w="601450"/>
                <a:gridCol w="700322"/>
                <a:gridCol w="623050"/>
                <a:gridCol w="623050"/>
                <a:gridCol w="623050"/>
                <a:gridCol w="623050"/>
                <a:gridCol w="623050"/>
                <a:gridCol w="726891"/>
                <a:gridCol w="830733"/>
              </a:tblGrid>
              <a:tr h="1077787"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Province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525" marR="9525" marT="9526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Provincial </a:t>
                      </a:r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contribution to the APP target </a:t>
                      </a:r>
                      <a:r>
                        <a:rPr lang="en-GB" sz="1200" b="1" u="none" strike="noStrike" dirty="0" smtClean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              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525" marR="9525" marT="9526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AP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AP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AP</a:t>
                      </a: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T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AP</a:t>
                      </a: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en-GB" sz="1200" b="1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GB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Q4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Annual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 Performance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Annual Variance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Percentage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8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WC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218,966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48,160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93,089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56,835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82,340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57,136 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75,367 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56835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94441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345237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126271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158%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7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WC BANKS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459 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5238" y="804763"/>
            <a:ext cx="2819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00B050"/>
                </a:solidFill>
              </a:rPr>
              <a:t>ACHIEVED 2016/2017 </a:t>
            </a:r>
            <a:endParaRPr lang="en-ZA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176694" y="2288766"/>
            <a:ext cx="2561925" cy="139146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(A) Provincial Coordinators Ms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b="1" dirty="0" smtClean="0">
                <a:solidFill>
                  <a:schemeClr val="tx1"/>
                </a:solidFill>
              </a:rPr>
              <a:t>T </a:t>
            </a:r>
            <a:r>
              <a:rPr lang="en-US" sz="1200" b="1" dirty="0" err="1" smtClean="0">
                <a:solidFill>
                  <a:schemeClr val="tx1"/>
                </a:solidFill>
              </a:rPr>
              <a:t>Ndlovu</a:t>
            </a:r>
            <a:r>
              <a:rPr lang="en-US" sz="1200" b="1" dirty="0" smtClean="0">
                <a:solidFill>
                  <a:schemeClr val="tx1"/>
                </a:solidFill>
              </a:rPr>
              <a:t> &amp; Ms N </a:t>
            </a:r>
            <a:r>
              <a:rPr lang="en-US" sz="1200" b="1" dirty="0" err="1" smtClean="0">
                <a:solidFill>
                  <a:schemeClr val="tx1"/>
                </a:solidFill>
              </a:rPr>
              <a:t>Madolo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25" y="82550"/>
            <a:ext cx="7704138" cy="3317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Western Cape Management Team as at end June 2017:  </a:t>
            </a:r>
          </a:p>
        </p:txBody>
      </p:sp>
      <p:graphicFrame>
        <p:nvGraphicFramePr>
          <p:cNvPr id="614403" name="Group 3"/>
          <p:cNvGraphicFramePr>
            <a:graphicFrameLocks noGrp="1"/>
          </p:cNvGraphicFramePr>
          <p:nvPr/>
        </p:nvGraphicFramePr>
        <p:xfrm>
          <a:off x="0" y="3313113"/>
          <a:ext cx="257175" cy="214312"/>
        </p:xfrm>
        <a:graphic>
          <a:graphicData uri="http://schemas.openxmlformats.org/drawingml/2006/table">
            <a:tbl>
              <a:tblPr/>
              <a:tblGrid>
                <a:gridCol w="257175"/>
              </a:tblGrid>
              <a:tr h="214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5" name="Rectangle 2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6" name="Rectangle 22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7" name="Rectangle 23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8" name="Rectangle 24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0" name="Rectangle 26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1" name="Rectangle 27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2" name="Rectangle 28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3" name="Rectangle 29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4" name="Rectangle 30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5" name="Rectangle 31"/>
          <p:cNvSpPr>
            <a:spLocks noChangeArrowheads="1"/>
          </p:cNvSpPr>
          <p:nvPr/>
        </p:nvSpPr>
        <p:spPr bwMode="auto">
          <a:xfrm>
            <a:off x="4960938" y="2687638"/>
            <a:ext cx="22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Verdana" pitchFamily="34" charset="0"/>
              </a:rPr>
              <a:t> 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6" name="Rectangle 38"/>
          <p:cNvSpPr>
            <a:spLocks noChangeArrowheads="1"/>
          </p:cNvSpPr>
          <p:nvPr/>
        </p:nvSpPr>
        <p:spPr bwMode="auto">
          <a:xfrm>
            <a:off x="82550" y="471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sz="1400"/>
          </a:p>
        </p:txBody>
      </p:sp>
      <p:sp>
        <p:nvSpPr>
          <p:cNvPr id="12317" name="Line 71"/>
          <p:cNvSpPr>
            <a:spLocks noChangeShapeType="1"/>
          </p:cNvSpPr>
          <p:nvPr/>
        </p:nvSpPr>
        <p:spPr bwMode="auto">
          <a:xfrm>
            <a:off x="981074" y="4294188"/>
            <a:ext cx="7294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7204" name="Text Box 61"/>
          <p:cNvSpPr txBox="1">
            <a:spLocks noChangeArrowheads="1"/>
          </p:cNvSpPr>
          <p:nvPr/>
        </p:nvSpPr>
        <p:spPr bwMode="auto">
          <a:xfrm>
            <a:off x="3487737" y="471487"/>
            <a:ext cx="1693864" cy="161448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 smtClean="0"/>
              <a:t>Provincial Manager: Western Cape</a:t>
            </a:r>
          </a:p>
          <a:p>
            <a:pPr algn="ctr" eaLnBrk="1" hangingPunct="1">
              <a:defRPr/>
            </a:pPr>
            <a:r>
              <a:rPr lang="en-US" sz="1200" b="1" dirty="0" smtClean="0"/>
              <a:t>Mr. Y Simons</a:t>
            </a:r>
          </a:p>
        </p:txBody>
      </p:sp>
      <p:sp>
        <p:nvSpPr>
          <p:cNvPr id="12321" name="Line 73"/>
          <p:cNvSpPr>
            <a:spLocks noChangeShapeType="1"/>
          </p:cNvSpPr>
          <p:nvPr/>
        </p:nvSpPr>
        <p:spPr bwMode="auto">
          <a:xfrm>
            <a:off x="922200" y="4276725"/>
            <a:ext cx="0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322" name="Line 14"/>
          <p:cNvSpPr>
            <a:spLocks noChangeShapeType="1"/>
          </p:cNvSpPr>
          <p:nvPr/>
        </p:nvSpPr>
        <p:spPr bwMode="auto">
          <a:xfrm>
            <a:off x="4261220" y="3791162"/>
            <a:ext cx="781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9" name="Rectangle 48"/>
          <p:cNvSpPr/>
          <p:nvPr/>
        </p:nvSpPr>
        <p:spPr>
          <a:xfrm>
            <a:off x="5071294" y="2938189"/>
            <a:ext cx="1342032" cy="132000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(A) Director: F&amp;S : Ms. A </a:t>
            </a:r>
            <a:r>
              <a:rPr lang="en-US" sz="1200" b="1" dirty="0" err="1">
                <a:solidFill>
                  <a:schemeClr val="tx1"/>
                </a:solidFill>
              </a:rPr>
              <a:t>vd</a:t>
            </a:r>
            <a:r>
              <a:rPr lang="en-US" sz="1200" b="1" dirty="0">
                <a:solidFill>
                  <a:schemeClr val="tx1"/>
                </a:solidFill>
              </a:rPr>
              <a:t> Berg </a:t>
            </a:r>
          </a:p>
        </p:txBody>
      </p:sp>
      <p:sp>
        <p:nvSpPr>
          <p:cNvPr id="12326" name="Line 14"/>
          <p:cNvSpPr>
            <a:spLocks noChangeShapeType="1"/>
          </p:cNvSpPr>
          <p:nvPr/>
        </p:nvSpPr>
        <p:spPr bwMode="auto">
          <a:xfrm flipH="1" flipV="1">
            <a:off x="4241800" y="1362075"/>
            <a:ext cx="0" cy="324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179530" y="4606925"/>
            <a:ext cx="1235365" cy="171608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(A) DMO: Cape Metro </a:t>
            </a:r>
          </a:p>
          <a:p>
            <a:pPr eaLnBrk="1" hangingPunct="1">
              <a:defRPr/>
            </a:pPr>
            <a:r>
              <a:rPr lang="en-US" sz="1200" b="1" dirty="0" smtClean="0"/>
              <a:t>Mr. I Mokgele  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3320782" y="4606666"/>
            <a:ext cx="1601575" cy="171634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(A) DMO: Cape </a:t>
            </a:r>
            <a:r>
              <a:rPr lang="en-US" sz="1200" b="1" dirty="0" err="1" smtClean="0"/>
              <a:t>Winelands</a:t>
            </a:r>
            <a:r>
              <a:rPr lang="en-US" sz="1200" b="1" dirty="0" smtClean="0"/>
              <a:t>. R Gabriels 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7391400" y="4538663"/>
            <a:ext cx="1562100" cy="171634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DMO: Central Karoo &amp; Eden :</a:t>
            </a:r>
            <a:r>
              <a:rPr lang="en-US" sz="1200" b="1" dirty="0" err="1" smtClean="0"/>
              <a:t>Mr.M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Ngaka</a:t>
            </a:r>
            <a:r>
              <a:rPr lang="en-US" sz="1200" b="1" dirty="0" smtClean="0"/>
              <a:t>  </a:t>
            </a:r>
            <a:endParaRPr lang="en-US" sz="1200" dirty="0" smtClean="0"/>
          </a:p>
        </p:txBody>
      </p:sp>
      <p:sp>
        <p:nvSpPr>
          <p:cNvPr id="12336" name="Line 74"/>
          <p:cNvSpPr>
            <a:spLocks noChangeShapeType="1"/>
          </p:cNvSpPr>
          <p:nvPr/>
        </p:nvSpPr>
        <p:spPr bwMode="auto">
          <a:xfrm>
            <a:off x="8275638" y="4269582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349" name="TextBox 1"/>
          <p:cNvSpPr txBox="1">
            <a:spLocks noChangeArrowheads="1"/>
          </p:cNvSpPr>
          <p:nvPr/>
        </p:nvSpPr>
        <p:spPr bwMode="auto">
          <a:xfrm>
            <a:off x="268288" y="6323013"/>
            <a:ext cx="84899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Note:</a:t>
            </a:r>
            <a:r>
              <a:rPr lang="en-US" dirty="0"/>
              <a:t> Funded vacant posts for : DMO Cape Metro and West Coast in process of being filled</a:t>
            </a:r>
          </a:p>
        </p:txBody>
      </p:sp>
      <p:pic>
        <p:nvPicPr>
          <p:cNvPr id="12350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49" y="1065644"/>
            <a:ext cx="1029840" cy="102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1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263168"/>
            <a:ext cx="953639" cy="9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2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26" y="3435471"/>
            <a:ext cx="771525" cy="71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3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08" y="2833198"/>
            <a:ext cx="800100" cy="7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4" name="Picture 6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278"/>
          <a:stretch/>
        </p:blipFill>
        <p:spPr bwMode="auto">
          <a:xfrm>
            <a:off x="7641372" y="5242964"/>
            <a:ext cx="977588" cy="10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5" name="Picture 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63" y="5253312"/>
            <a:ext cx="1101612" cy="104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 flipV="1">
            <a:off x="3775138" y="2531621"/>
            <a:ext cx="469062" cy="1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5406039" y="4606665"/>
            <a:ext cx="1540861" cy="171634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(A) DMO: West Coast Mr G </a:t>
            </a:r>
            <a:r>
              <a:rPr lang="en-US" sz="1200" b="1" dirty="0" err="1" smtClean="0"/>
              <a:t>Kotze</a:t>
            </a:r>
            <a:r>
              <a:rPr lang="en-US" sz="1200" b="1" dirty="0" smtClean="0"/>
              <a:t> 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1574801" y="4606666"/>
            <a:ext cx="1373592" cy="171634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28600" indent="-228600" eaLnBrk="1" hangingPunct="1">
              <a:buAutoNum type="alphaUcParenBoth"/>
              <a:defRPr/>
            </a:pPr>
            <a:r>
              <a:rPr lang="en-US" sz="1200" b="1" dirty="0" smtClean="0"/>
              <a:t>DMO: </a:t>
            </a:r>
          </a:p>
          <a:p>
            <a:pPr eaLnBrk="1" hangingPunct="1">
              <a:defRPr/>
            </a:pPr>
            <a:r>
              <a:rPr lang="en-US" sz="1200" b="1" dirty="0" smtClean="0"/>
              <a:t>Overberg Ms S </a:t>
            </a:r>
            <a:r>
              <a:rPr lang="en-US" sz="1200" b="1" dirty="0" err="1" smtClean="0"/>
              <a:t>Davids</a:t>
            </a:r>
            <a:r>
              <a:rPr lang="en-US" sz="1200" b="1" dirty="0" smtClean="0"/>
              <a:t> 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7" name="Line 74"/>
          <p:cNvSpPr>
            <a:spLocks noChangeShapeType="1"/>
          </p:cNvSpPr>
          <p:nvPr/>
        </p:nvSpPr>
        <p:spPr bwMode="auto">
          <a:xfrm>
            <a:off x="2261597" y="4329906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8" name="Line 74"/>
          <p:cNvSpPr>
            <a:spLocks noChangeShapeType="1"/>
          </p:cNvSpPr>
          <p:nvPr/>
        </p:nvSpPr>
        <p:spPr bwMode="auto">
          <a:xfrm>
            <a:off x="6116830" y="4329907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E8B7-8BD9-9F48-9FB6-4E0DFEDB8449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C:\Users\ALLUSE~1.ALL\AppData\Local\Temp\XPgrpwise\Picture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58" y="5263168"/>
            <a:ext cx="986540" cy="9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LUSE~1.ALL\AppData\Local\Temp\XPgrpwise\IMG-20170807-WA00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89" y="5099385"/>
            <a:ext cx="1092811" cy="11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Line 14"/>
          <p:cNvSpPr>
            <a:spLocks noChangeShapeType="1"/>
          </p:cNvSpPr>
          <p:nvPr/>
        </p:nvSpPr>
        <p:spPr bwMode="auto">
          <a:xfrm>
            <a:off x="4264024" y="2531621"/>
            <a:ext cx="2289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0" name="Rectangle 59"/>
          <p:cNvSpPr/>
          <p:nvPr/>
        </p:nvSpPr>
        <p:spPr>
          <a:xfrm>
            <a:off x="6565726" y="1628763"/>
            <a:ext cx="1490838" cy="132000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(A) </a:t>
            </a:r>
            <a:r>
              <a:rPr lang="en-US" sz="1200" b="1" dirty="0" smtClean="0">
                <a:solidFill>
                  <a:schemeClr val="tx1"/>
                </a:solidFill>
              </a:rPr>
              <a:t>IMS Coordinator: Mr T </a:t>
            </a:r>
            <a:r>
              <a:rPr lang="en-US" sz="1200" b="1" dirty="0" err="1" smtClean="0">
                <a:solidFill>
                  <a:schemeClr val="tx1"/>
                </a:solidFill>
              </a:rPr>
              <a:t>Xabendlini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ll users.Allusers-PC\AppData\Roaming\Microsoft\Windows Photo Viewer\Windows Photo Viewer Wallpap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085973"/>
            <a:ext cx="694471" cy="86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l users.Allusers-PC\AppData\Roaming\Microsoft\Windows Photo Viewer\Windows Photo Viewer Wallpap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24" y="2833199"/>
            <a:ext cx="936213" cy="76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5943"/>
            <a:ext cx="8647112" cy="5007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 smtClean="0"/>
              <a:t>Smart </a:t>
            </a:r>
            <a:r>
              <a:rPr lang="en-ZA" sz="2000" b="1" dirty="0"/>
              <a:t>ID Cards issued (received at offices</a:t>
            </a:r>
            <a:r>
              <a:rPr lang="en-ZA" sz="2000" b="1" dirty="0" smtClean="0"/>
              <a:t>): Q1 </a:t>
            </a:r>
            <a:endParaRPr lang="en-ZA" sz="20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63" y="1087949"/>
            <a:ext cx="8647112" cy="472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6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sz="16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/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 marL="0" indent="0" algn="ctr">
              <a:buFont typeface="Arial"/>
              <a:buNone/>
            </a:pPr>
            <a:endParaRPr lang="en-ZA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ZA" sz="1200" b="1" dirty="0">
              <a:solidFill>
                <a:prstClr val="black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8594" y="1087949"/>
            <a:ext cx="87820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>
              <a:defRPr/>
            </a:pPr>
            <a:r>
              <a:rPr lang="en-US" b="1" u="sng" dirty="0" smtClean="0"/>
              <a:t>Strategy implemented to achieve: </a:t>
            </a:r>
          </a:p>
          <a:p>
            <a:pPr marL="0" lvl="1" indent="0">
              <a:defRPr/>
            </a:pPr>
            <a:endParaRPr lang="en-US" b="1" u="sng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Provincial ID smart Card Champion mandated to closely monitor progress,</a:t>
            </a:r>
          </a:p>
          <a:p>
            <a:pPr marL="0" lvl="1" indent="0"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Resources (peripherals and computers) re-allocated from smaller offices to larger </a:t>
            </a:r>
            <a:r>
              <a:rPr lang="en-US" dirty="0" err="1" smtClean="0"/>
              <a:t>Centres</a:t>
            </a:r>
            <a:r>
              <a:rPr lang="en-US" dirty="0" smtClean="0"/>
              <a:t>,</a:t>
            </a:r>
          </a:p>
          <a:p>
            <a:pPr marL="0" lvl="1" indent="0">
              <a:defRPr/>
            </a:pP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DMOs required to report on targets and strategies to achieve during Extended Management Meetings, </a:t>
            </a:r>
          </a:p>
          <a:p>
            <a:pPr marL="0" lvl="1" indent="0"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Activation of  </a:t>
            </a:r>
            <a:r>
              <a:rPr lang="en-US" dirty="0" err="1" smtClean="0"/>
              <a:t>Grabouw</a:t>
            </a:r>
            <a:r>
              <a:rPr lang="en-US" dirty="0" smtClean="0"/>
              <a:t> and Stellenbosch Office during Q2 and Q3 of 2017/2018,</a:t>
            </a:r>
          </a:p>
          <a:p>
            <a:pPr marL="0" lvl="1" indent="0"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Revisited and revised front office process flow to achieve optimum performance at high volume offices,</a:t>
            </a:r>
          </a:p>
          <a:p>
            <a:pPr marL="0" lvl="1" indent="0"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55 x learners (recruited through the recruitment company EOH) deployed to high volume offices within the Metro to do floor walking</a:t>
            </a:r>
          </a:p>
          <a:p>
            <a:pPr lvl="1">
              <a:buFont typeface="Arial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03488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61950" y="2133600"/>
            <a:ext cx="8266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Clr>
                <a:schemeClr val="bg2"/>
              </a:buClr>
            </a:pPr>
            <a:endParaRPr lang="en-US" sz="2800"/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27024" y="576263"/>
            <a:ext cx="833596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>
              <a:defRPr/>
            </a:pPr>
            <a:endParaRPr lang="en-US" sz="16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Inputs submitted </a:t>
            </a:r>
            <a:r>
              <a:rPr lang="en-US" dirty="0" err="1" smtClean="0"/>
              <a:t>i.r.o</a:t>
            </a:r>
            <a:r>
              <a:rPr lang="en-US" dirty="0" smtClean="0"/>
              <a:t>. additional resource needs to achieve the 2017/2018 target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 smtClean="0"/>
              <a:t>Province was advised on 30 June 2017 that procurement process was concluded,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 smtClean="0"/>
              <a:t>Equipment awaited. 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 smtClean="0"/>
              <a:t>Possible review of targets – due to impact of working hour negotiations (Saturdays) </a:t>
            </a:r>
          </a:p>
          <a:p>
            <a:pPr marL="0" lvl="1" indent="0">
              <a:defRPr/>
            </a:pPr>
            <a:r>
              <a:rPr lang="en-US" dirty="0" smtClean="0"/>
              <a:t> </a:t>
            </a:r>
          </a:p>
          <a:p>
            <a:pPr marL="0" lvl="1" indent="0">
              <a:defRPr/>
            </a:pPr>
            <a:r>
              <a:rPr lang="en-US" dirty="0" smtClean="0"/>
              <a:t>  (NB: without these resources the WC will not  be able to achieve the target)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0038" y="79375"/>
            <a:ext cx="7929562" cy="33813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ZA" sz="1600" b="1" dirty="0">
                <a:solidFill>
                  <a:srgbClr val="000000"/>
                </a:solidFill>
              </a:rPr>
              <a:t>SMART ID CARD </a:t>
            </a:r>
            <a:r>
              <a:rPr lang="en-ZA" sz="1600" b="1" dirty="0" smtClean="0">
                <a:solidFill>
                  <a:srgbClr val="000000"/>
                </a:solidFill>
              </a:rPr>
              <a:t>APPLICATIONS CONTINUED </a:t>
            </a:r>
            <a:endParaRPr lang="en-Z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24022"/>
              </p:ext>
            </p:extLst>
          </p:nvPr>
        </p:nvGraphicFramePr>
        <p:xfrm>
          <a:off x="534988" y="2092325"/>
          <a:ext cx="7694612" cy="3481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875"/>
                <a:gridCol w="4608615"/>
                <a:gridCol w="2263122"/>
              </a:tblGrid>
              <a:tr h="350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Additional PC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Wynberg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Bellville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Malmesbury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Mitchells Plain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Worcester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Nyanga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Khayelitsha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Paarl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Cape Town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Somerset West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Mosselbay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George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28205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3838" y="96838"/>
            <a:ext cx="84328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90000"/>
              </a:spcBef>
              <a:buClr>
                <a:schemeClr val="bg2"/>
              </a:buClr>
            </a:pPr>
            <a:r>
              <a:rPr lang="en-US" altLang="en-US" b="1" dirty="0" smtClean="0"/>
              <a:t>LATE REGISTRATION OF BIRTHS : CHALLENGES </a:t>
            </a:r>
            <a:r>
              <a:rPr lang="en-US" altLang="en-US" b="1" dirty="0"/>
              <a:t>AND INTERVENTIONS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55242"/>
              </p:ext>
            </p:extLst>
          </p:nvPr>
        </p:nvGraphicFramePr>
        <p:xfrm>
          <a:off x="223838" y="584201"/>
          <a:ext cx="8785224" cy="483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2"/>
                <a:gridCol w="4392612"/>
              </a:tblGrid>
              <a:tr h="343571">
                <a:tc>
                  <a:txBody>
                    <a:bodyPr/>
                    <a:lstStyle/>
                    <a:p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Interventions</a:t>
                      </a:r>
                    </a:p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4582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Rural/farming service areas (no transport system for communities)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None/>
                      </a:pPr>
                      <a:endParaRPr lang="en-US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Poverty stricken service areas (i.e. communities not able to travel or pay R140)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None/>
                      </a:pPr>
                      <a:endParaRPr lang="en-US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High illiteracy levels (i.e. citizens don’t know their ID numbers)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None/>
                      </a:pPr>
                      <a:endParaRPr lang="en-US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Migration of people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None/>
                      </a:pPr>
                      <a:endParaRPr lang="en-US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Smart Id Card is</a:t>
                      </a:r>
                      <a:r>
                        <a:rPr lang="en-US" altLang="en-US" sz="1400" baseline="0" dirty="0" smtClean="0">
                          <a:solidFill>
                            <a:srgbClr val="000000"/>
                          </a:solidFill>
                        </a:rPr>
                        <a:t> still voluntary</a:t>
                      </a: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ZA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ZA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ZA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ZA" sz="1400" dirty="0"/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Schools informed to encourage learners to apply for ID Smart card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None/>
                      </a:pPr>
                      <a:endParaRPr lang="en-US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Stakeholder platforms used to encourage communities to apply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None/>
                      </a:pPr>
                      <a:endParaRPr lang="en-US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Applicants at </a:t>
                      </a:r>
                      <a:r>
                        <a:rPr lang="en-US" altLang="en-US" sz="1400" dirty="0" err="1" smtClean="0">
                          <a:solidFill>
                            <a:srgbClr val="000000"/>
                          </a:solidFill>
                        </a:rPr>
                        <a:t>Thusong</a:t>
                      </a: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 mobile outreaches transported by provincial Department of Local Government</a:t>
                      </a:r>
                      <a:r>
                        <a:rPr lang="en-US" altLang="en-US" sz="1400" baseline="0" dirty="0" smtClean="0">
                          <a:solidFill>
                            <a:srgbClr val="000000"/>
                          </a:solidFill>
                        </a:rPr>
                        <a:t> &amp; Housing </a:t>
                      </a: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to smartcard offices to apply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None/>
                      </a:pPr>
                      <a:endParaRPr lang="en-US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rgbClr val="7D0900"/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en-US" sz="1400" dirty="0" smtClean="0">
                          <a:solidFill>
                            <a:srgbClr val="000000"/>
                          </a:solidFill>
                        </a:rPr>
                        <a:t>Local radio station broadcasting for clients to apply and collect their smart ID cards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ZA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ZA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ZA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ZA" sz="1400" dirty="0" smtClean="0"/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56364" y="641742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64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103869"/>
            <a:ext cx="8229600" cy="6709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of valid 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invoices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settled within 30 days of 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certification: Q1 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6585856" y="2505449"/>
            <a:ext cx="212271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FF0000"/>
                </a:solidFill>
              </a:rPr>
              <a:t>NOT ACHIEVED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970" y="3471804"/>
            <a:ext cx="8229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u="sng" dirty="0" smtClean="0"/>
              <a:t>Reasons for non achievement: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Budgets captured by </a:t>
            </a:r>
            <a:r>
              <a:rPr lang="en-ZA" sz="1400" dirty="0"/>
              <a:t>the end of April </a:t>
            </a:r>
            <a:r>
              <a:rPr lang="en-ZA" sz="1400" dirty="0" smtClean="0"/>
              <a:t>2017- Standard Chart of Accounts (SCOA V5)  challenging to install on systems,</a:t>
            </a:r>
          </a:p>
          <a:p>
            <a:endParaRPr lang="en-ZA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4 invoices were captured with incorrect date – corrective action implemented.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400" dirty="0"/>
          </a:p>
          <a:p>
            <a:r>
              <a:rPr lang="en-ZA" sz="1400" b="1" u="sng" dirty="0" smtClean="0"/>
              <a:t>Strategy to improve performance: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Additional capacity appointed (Senior State Accountant) to improve monitoring and control over invoices 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08300" y="6334125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986339"/>
              </p:ext>
            </p:extLst>
          </p:nvPr>
        </p:nvGraphicFramePr>
        <p:xfrm>
          <a:off x="478969" y="1463929"/>
          <a:ext cx="8229601" cy="1943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363"/>
                <a:gridCol w="1296504"/>
                <a:gridCol w="1795549"/>
                <a:gridCol w="1029805"/>
                <a:gridCol w="1143393"/>
                <a:gridCol w="1580987"/>
              </a:tblGrid>
              <a:tr h="613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Month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No of Invoices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Amount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No of invoices paid within 30 days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Amount of invoices paid within 30 days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No of invoices exceeding 30 days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Apr-17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R                605,532.90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R 602,863.50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May-17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R                548,655.67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R 536,972.16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Jun-17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R                512,972.95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R 512,972.95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Totals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R             1,667,161.52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R 1,652,808.61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63221" y="992781"/>
            <a:ext cx="21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achieved = 97%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Performance previous financial year 2016/2017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44734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46151"/>
              </p:ext>
            </p:extLst>
          </p:nvPr>
        </p:nvGraphicFramePr>
        <p:xfrm>
          <a:off x="457200" y="1436643"/>
          <a:ext cx="8370917" cy="3850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7118"/>
                <a:gridCol w="1593777"/>
                <a:gridCol w="1435835"/>
                <a:gridCol w="1163026"/>
                <a:gridCol w="1163026"/>
                <a:gridCol w="1608135"/>
              </a:tblGrid>
              <a:tr h="873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Month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 of Invoices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Amount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 of invoices paid within 30 days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Amount of invoices paid within 30 days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 of invoices exceeding 30 days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Apr-16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271,550.34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271,550.34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May-16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556,581.68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556,581.68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Jun-16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650,352.62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650,352.62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Jul-16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626,169.52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626,169.52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Aug-16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970,641.49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970,641.49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Sep-16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715,355.38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715,355.38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422,727.48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422,727.48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Nov-16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916,412.64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916,412.64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Dec-16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432,124.86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432,124.86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Jan-17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389,614.72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389,614.72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Feb-17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221,130.23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221,130.23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Mar-17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792,061.20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792,061.20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1377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6,964,722.16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1377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6,964,722.16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149" y="5286895"/>
            <a:ext cx="776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During the </a:t>
            </a:r>
            <a:r>
              <a:rPr lang="en-US" b="1" dirty="0" smtClean="0"/>
              <a:t>2016/2017</a:t>
            </a:r>
            <a:r>
              <a:rPr lang="en-US" dirty="0" smtClean="0"/>
              <a:t> FY all invoices were paid within 30 days for 12 months.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3221" y="992781"/>
            <a:ext cx="21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Achieved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404" y="2247900"/>
            <a:ext cx="6001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Thank you</a:t>
            </a:r>
          </a:p>
          <a:p>
            <a:pPr algn="ctr"/>
            <a:endParaRPr lang="en-US" sz="3200" i="1" dirty="0"/>
          </a:p>
          <a:p>
            <a:pPr algn="ctr"/>
            <a:r>
              <a:rPr lang="en-US" sz="3200" i="1" dirty="0" smtClean="0"/>
              <a:t>Questions &amp; Comments 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7986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82074"/>
              </p:ext>
            </p:extLst>
          </p:nvPr>
        </p:nvGraphicFramePr>
        <p:xfrm>
          <a:off x="398463" y="685801"/>
          <a:ext cx="8583612" cy="443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992"/>
                <a:gridCol w="4620620"/>
              </a:tblGrid>
              <a:tr h="3940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04496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x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Front Offices within 5 Districts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1 Metro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x permanent contact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point – Ladysmith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27 x  Connected Health Facilities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11 x Mobile Offices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1 x Bank - Standard Bank Canal Walk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1 x Provincial Office (sharing space with Cape Town Large Office)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Provincial Archive Facility established at Bellville Office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22 x Modernised Front Offices (11 urban, 11 rural) and 1x Bank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79% of our Offices are modernised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Stellenbosch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Grabouw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earmarked for modernisation in 2017/2018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the 23 local municipalities within the WC only 1 is without a DHA facility  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Bredevalley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84" name="TextBox 4"/>
          <p:cNvSpPr txBox="1">
            <a:spLocks noChangeArrowheads="1"/>
          </p:cNvSpPr>
          <p:nvPr/>
        </p:nvSpPr>
        <p:spPr bwMode="auto">
          <a:xfrm>
            <a:off x="398463" y="201326"/>
            <a:ext cx="8583612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b="1" dirty="0"/>
              <a:t>High level </a:t>
            </a:r>
            <a:r>
              <a:rPr lang="en-US" sz="1600" b="1" dirty="0" smtClean="0"/>
              <a:t>summary: footprint </a:t>
            </a:r>
            <a:r>
              <a:rPr lang="en-US" sz="1600" b="1" dirty="0"/>
              <a:t>and access to clients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70200" y="6173787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66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Highlights Q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57327" y="6327890"/>
            <a:ext cx="2133600" cy="365125"/>
          </a:xfrm>
        </p:spPr>
        <p:txBody>
          <a:bodyPr/>
          <a:lstStyle/>
          <a:p>
            <a:fld id="{2538E8B7-8BD9-9F48-9FB6-4E0DFEDB844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" y="895977"/>
            <a:ext cx="753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new Bellville Office was officially opened by Minister Professor H </a:t>
            </a:r>
            <a:r>
              <a:rPr lang="en-US" b="1" dirty="0" err="1" smtClean="0"/>
              <a:t>Mkhize</a:t>
            </a:r>
            <a:endParaRPr lang="en-US" b="1" dirty="0"/>
          </a:p>
        </p:txBody>
      </p:sp>
      <p:pic>
        <p:nvPicPr>
          <p:cNvPr id="3074" name="Picture 2" descr="C:\Users\ALLUSE~1.ALL\AppData\Local\Temp\XPgrpwise\IMG_20170516_161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39" y="1893437"/>
            <a:ext cx="4755967" cy="192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LUSE~1.ALL\AppData\Local\Temp\XPgrpwise\IMG-20170516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11" y="3942940"/>
            <a:ext cx="4781495" cy="2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Home Affairs\Desktop\Bellville Official Opening\Old building photos\PICT3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5" y="3716869"/>
            <a:ext cx="3343814" cy="22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ome Affairs\Desktop\Bellville Official Opening\Old building photos\PICT3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6" y="1795537"/>
            <a:ext cx="3343813" cy="18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291" y="1265309"/>
            <a:ext cx="228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Before: Boston Centre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56611" y="1426193"/>
            <a:ext cx="218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After: ABSA Building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45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52400"/>
            <a:ext cx="8637587" cy="2952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marL="342900" indent="-342900"/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1800" b="1" dirty="0" smtClean="0"/>
              <a:t>Re-alignment </a:t>
            </a:r>
            <a:r>
              <a:rPr lang="en-US" altLang="en-US" sz="1800" b="1" dirty="0"/>
              <a:t>of DMO structure to support service delivery needs </a:t>
            </a:r>
            <a:r>
              <a:rPr lang="en-US" altLang="en-US" sz="1800" b="1" dirty="0" err="1"/>
              <a:t>w.e.f</a:t>
            </a:r>
            <a:r>
              <a:rPr lang="en-US" altLang="en-US" sz="1800" b="1" dirty="0"/>
              <a:t> 2017/04/01  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19063" y="536575"/>
            <a:ext cx="88820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  <a:p>
            <a:pPr algn="just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06428"/>
              </p:ext>
            </p:extLst>
          </p:nvPr>
        </p:nvGraphicFramePr>
        <p:xfrm>
          <a:off x="304801" y="609601"/>
          <a:ext cx="8280399" cy="3413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/>
                <a:gridCol w="1600200"/>
                <a:gridCol w="1585537"/>
                <a:gridCol w="1741863"/>
              </a:tblGrid>
              <a:tr h="761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District/ Area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Details of DMO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Position held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Population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Metro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Mokgele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Acting DMO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3 740 026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7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Winelands (inclusive of Somerset West Office)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 R Gabriels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Acting DMO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787 490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 Coast (Inclusive of TSC Atlantis)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 G Kotze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Acting DMO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391 766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Overberg</a:t>
                      </a:r>
                    </a:p>
                    <a:p>
                      <a:pPr algn="l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 S Davids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Acting DMO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258 176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6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Eden &amp; Central Karoo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 M Ngaka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DMO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650 137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 5 827 595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3400" y="6311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66725"/>
            <a:ext cx="8637587" cy="371475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 algn="ctr" eaLnBrk="1" hangingPunct="1"/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altLang="en-US" sz="1800" b="1" dirty="0" smtClean="0">
                <a:solidFill>
                  <a:schemeClr val="tx1"/>
                </a:solidFill>
              </a:rPr>
              <a:t>Re-alignment of DMO structure to support service delivery needs continued   </a:t>
            </a:r>
            <a:br>
              <a:rPr lang="en-US" altLang="en-US" sz="1800" b="1" dirty="0" smtClean="0">
                <a:solidFill>
                  <a:schemeClr val="tx1"/>
                </a:solidFill>
              </a:rPr>
            </a:br>
            <a:r>
              <a:rPr lang="en-US" altLang="en-US" sz="2800" b="1" dirty="0" smtClean="0"/>
              <a:t> </a:t>
            </a:r>
            <a:br>
              <a:rPr lang="en-US" altLang="en-US" sz="2800" b="1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19063" y="536575"/>
            <a:ext cx="88820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  <a:p>
            <a:pPr algn="just">
              <a:spcBef>
                <a:spcPts val="1950"/>
              </a:spcBef>
              <a:spcAft>
                <a:spcPts val="538"/>
              </a:spcAft>
              <a:buClr>
                <a:srgbClr val="7D0900"/>
              </a:buClr>
              <a:tabLst>
                <a:tab pos="177800" algn="l"/>
                <a:tab pos="444500" algn="l"/>
              </a:tabLst>
            </a:pPr>
            <a:endParaRPr lang="en-ZA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45182"/>
              </p:ext>
            </p:extLst>
          </p:nvPr>
        </p:nvGraphicFramePr>
        <p:xfrm>
          <a:off x="274638" y="838201"/>
          <a:ext cx="8597900" cy="456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537"/>
                <a:gridCol w="688926"/>
                <a:gridCol w="645867"/>
                <a:gridCol w="645869"/>
                <a:gridCol w="1937606"/>
                <a:gridCol w="1205622"/>
                <a:gridCol w="2644473"/>
              </a:tblGrid>
              <a:tr h="10346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Number of Metro's &amp; Districts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DMOs Filled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Vacant </a:t>
                      </a:r>
                      <a:r>
                        <a:rPr lang="en-US" sz="1400" b="1" u="none" strike="noStrike" dirty="0" smtClean="0">
                          <a:effectLst/>
                        </a:rPr>
                        <a:t>funded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Never funded 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>
                          <a:effectLst/>
                        </a:rPr>
                        <a:t>Clustered </a:t>
                      </a:r>
                      <a:r>
                        <a:rPr lang="en-US" sz="1400" b="1" u="none" strike="noStrike" dirty="0">
                          <a:effectLst/>
                        </a:rPr>
                        <a:t>Districts and number of offices responsible for: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Number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Arial"/>
                        </a:rPr>
                        <a:t> of Offices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Number of support staff 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54609">
                <a:tc rowSpan="5"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 smtClean="0">
                          <a:effectLst/>
                        </a:rPr>
                        <a:t>West </a:t>
                      </a:r>
                      <a:r>
                        <a:rPr lang="en-US" sz="1400" u="none" strike="noStrike" dirty="0">
                          <a:effectLst/>
                        </a:rPr>
                        <a:t>Coast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 algn="l" fontAlgn="t">
                        <a:buFont typeface="Arial" pitchFamily="34" charset="0"/>
                        <a:buNone/>
                      </a:pPr>
                      <a:r>
                        <a:rPr lang="en-US" sz="1400" u="none" strike="noStrike" dirty="0" smtClean="0">
                          <a:effectLst/>
                        </a:rPr>
                        <a:t>       (ASD </a:t>
                      </a:r>
                      <a:r>
                        <a:rPr lang="en-US" sz="1400" u="none" strike="noStrike" dirty="0">
                          <a:effectLst/>
                        </a:rPr>
                        <a:t>acting as </a:t>
                      </a:r>
                      <a:r>
                        <a:rPr lang="en-US" sz="1400" u="none" strike="noStrike" dirty="0" smtClean="0">
                          <a:effectLst/>
                        </a:rPr>
                        <a:t>DMO)</a:t>
                      </a: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1x DITO,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1x Acting co- </a:t>
                      </a:r>
                      <a:r>
                        <a:rPr lang="en-US" sz="1400" b="0" i="0" u="none" strike="noStrike" baseline="0" dirty="0" err="1" smtClean="0">
                          <a:effectLst/>
                          <a:latin typeface="Arial"/>
                        </a:rPr>
                        <a:t>ordinator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(L6).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1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Eden &amp; Central Karoo </a:t>
                      </a: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2x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DITO,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1x Secretary,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1x Acting Co-</a:t>
                      </a:r>
                      <a:r>
                        <a:rPr lang="en-US" sz="1400" b="0" i="0" u="none" strike="noStrike" baseline="0" dirty="0" err="1" smtClean="0">
                          <a:effectLst/>
                          <a:latin typeface="Arial"/>
                        </a:rPr>
                        <a:t>ordinator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(L7).</a:t>
                      </a:r>
                    </a:p>
                    <a:p>
                      <a:pPr marL="0" indent="0" algn="l" fontAlgn="t">
                        <a:buNone/>
                      </a:pP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4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Cape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Winelands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       (DD acting as DMO)</a:t>
                      </a:r>
                    </a:p>
                    <a:p>
                      <a:pPr marL="0" indent="0" algn="l" fontAlgn="t">
                        <a:buNone/>
                      </a:pP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1x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DITO,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1x Acting Co-</a:t>
                      </a:r>
                      <a:r>
                        <a:rPr lang="en-US" sz="1400" b="0" i="0" u="none" strike="noStrike" baseline="0" dirty="0" err="1" smtClean="0">
                          <a:effectLst/>
                          <a:latin typeface="Arial"/>
                        </a:rPr>
                        <a:t>ordinator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(L7)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1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Cape Metro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        (DD acting as DMO) </a:t>
                      </a:r>
                    </a:p>
                    <a:p>
                      <a:pPr marL="0" indent="0" algn="l" fontAlgn="t">
                        <a:buNone/>
                      </a:pP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6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1x DITO,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1x Acting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Co-</a:t>
                      </a:r>
                      <a:r>
                        <a:rPr lang="en-US" sz="1400" b="0" i="0" u="none" strike="noStrike" dirty="0" err="1" smtClean="0">
                          <a:effectLst/>
                          <a:latin typeface="Arial"/>
                        </a:rPr>
                        <a:t>ordinator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 (L8),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1x Sec (L7).</a:t>
                      </a:r>
                    </a:p>
                    <a:p>
                      <a:pPr marL="0" indent="0" algn="l" fontAlgn="t">
                        <a:buNone/>
                      </a:pP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4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Overberg</a:t>
                      </a:r>
                    </a:p>
                    <a:p>
                      <a:pPr marL="0" indent="0" algn="l" fontAlgn="t">
                        <a:buFont typeface="Arial" pitchFamily="34" charset="0"/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      (DD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acting as DMO)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1x Acting co-</a:t>
                      </a:r>
                      <a:r>
                        <a:rPr lang="en-US" sz="1400" b="0" i="0" u="none" strike="noStrike" dirty="0" err="1" smtClean="0">
                          <a:effectLst/>
                          <a:latin typeface="Arial"/>
                        </a:rPr>
                        <a:t>ordinator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/>
                        </a:rPr>
                        <a:t> (L6)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3598" marR="3598" marT="3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5113" y="5549900"/>
            <a:ext cx="873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Recruitment process for 2x DMOs finalized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627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7xKqHXCsmEqpYS9D3W9JO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5852</Words>
  <Application>Microsoft Office PowerPoint</Application>
  <PresentationFormat>On-screen Show (4:3)</PresentationFormat>
  <Paragraphs>2044</Paragraphs>
  <Slides>55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Content </vt:lpstr>
      <vt:lpstr>Content </vt:lpstr>
      <vt:lpstr>Geographical outlay of Western Cape Province </vt:lpstr>
      <vt:lpstr>Western Cape Management Team as at end June 2017:  </vt:lpstr>
      <vt:lpstr>PowerPoint Presentation</vt:lpstr>
      <vt:lpstr>Highlights Q 1</vt:lpstr>
      <vt:lpstr>   Re-alignment of DMO structure to support service delivery needs w.e.f 2017/04/01     </vt:lpstr>
      <vt:lpstr>    Re-alignment of DMO structure to support service delivery needs continued       </vt:lpstr>
      <vt:lpstr>PowerPoint Presentation</vt:lpstr>
      <vt:lpstr>Burning issues : Facilities </vt:lpstr>
      <vt:lpstr>PowerPoint Presentation</vt:lpstr>
      <vt:lpstr>PowerPoint Presentation</vt:lpstr>
      <vt:lpstr>Number of Health facilities</vt:lpstr>
      <vt:lpstr>Provincial Archive: Bellville Large Office</vt:lpstr>
      <vt:lpstr>High Volume Offices and queue management strategies </vt:lpstr>
      <vt:lpstr>PowerPoint Presentation</vt:lpstr>
      <vt:lpstr>PowerPoint Presentation</vt:lpstr>
      <vt:lpstr>Staff breakdown per office: </vt:lpstr>
      <vt:lpstr>Staff breakdown per office continued  </vt:lpstr>
      <vt:lpstr>Staff breakdown per office continued  </vt:lpstr>
      <vt:lpstr>Progress in achieving equity targets on 3 July 2017 </vt:lpstr>
      <vt:lpstr>Vetting as at Q1</vt:lpstr>
      <vt:lpstr>Employee Wellness Activities: Q1 </vt:lpstr>
      <vt:lpstr>Moetapele / Reward and Recognition</vt:lpstr>
      <vt:lpstr>PowerPoint Presentation</vt:lpstr>
      <vt:lpstr>Employee Engagement </vt:lpstr>
      <vt:lpstr>Counter Corruption &amp; Security Q1  </vt:lpstr>
      <vt:lpstr>PowerPoint Presentation</vt:lpstr>
      <vt:lpstr>Western Cape Budget and expenditure as at end June 2017 </vt:lpstr>
      <vt:lpstr>PowerPoint Presentation</vt:lpstr>
      <vt:lpstr>PowerPoint Presentation</vt:lpstr>
      <vt:lpstr>Stakeholder engagement </vt:lpstr>
      <vt:lpstr>Stakeholder engagement </vt:lpstr>
      <vt:lpstr>Immigration Services: Joint operations DHA led</vt:lpstr>
      <vt:lpstr>Immigration Services: Joint operations DHA led</vt:lpstr>
      <vt:lpstr>Immigration Services: Joint operations DHA led</vt:lpstr>
      <vt:lpstr>Immigration Services Burning issues</vt:lpstr>
      <vt:lpstr>Outreach Programmes Q1 </vt:lpstr>
      <vt:lpstr>Outreach Programmes Q1 Continued  </vt:lpstr>
      <vt:lpstr>Outreach Programmes Q1 Continued  </vt:lpstr>
      <vt:lpstr>Progress in relation to Q1 2017/2018 APP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Western Cape Birth TARGETS 2016/17 FY </vt:lpstr>
      <vt:lpstr>PowerPoint Presentation</vt:lpstr>
      <vt:lpstr>PowerPoint Presentation</vt:lpstr>
      <vt:lpstr>PowerPoint Presentation</vt:lpstr>
      <vt:lpstr>PowerPoint Presentation</vt:lpstr>
      <vt:lpstr>100% of valid invoices settled within 30 days of certification: Q1 </vt:lpstr>
      <vt:lpstr>Performance previous financial year 2016/2017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</dc:creator>
  <cp:lastModifiedBy>DHA</cp:lastModifiedBy>
  <cp:revision>7</cp:revision>
  <dcterms:created xsi:type="dcterms:W3CDTF">2017-08-11T11:42:38Z</dcterms:created>
  <dcterms:modified xsi:type="dcterms:W3CDTF">2017-08-11T12:32:09Z</dcterms:modified>
</cp:coreProperties>
</file>