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515" r:id="rId2"/>
    <p:sldId id="615" r:id="rId3"/>
    <p:sldId id="616" r:id="rId4"/>
    <p:sldId id="601" r:id="rId5"/>
    <p:sldId id="603" r:id="rId6"/>
    <p:sldId id="602" r:id="rId7"/>
    <p:sldId id="604" r:id="rId8"/>
    <p:sldId id="556" r:id="rId9"/>
    <p:sldId id="605" r:id="rId10"/>
    <p:sldId id="607" r:id="rId11"/>
    <p:sldId id="608" r:id="rId12"/>
    <p:sldId id="609" r:id="rId13"/>
    <p:sldId id="588" r:id="rId14"/>
    <p:sldId id="592" r:id="rId15"/>
    <p:sldId id="566" r:id="rId16"/>
    <p:sldId id="564" r:id="rId17"/>
    <p:sldId id="613" r:id="rId18"/>
    <p:sldId id="558" r:id="rId19"/>
    <p:sldId id="614" r:id="rId20"/>
    <p:sldId id="595" r:id="rId21"/>
    <p:sldId id="599" r:id="rId22"/>
    <p:sldId id="377" r:id="rId23"/>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9FF99"/>
    <a:srgbClr val="FF0066"/>
    <a:srgbClr val="FF9933"/>
    <a:srgbClr val="ED9D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14" autoAdjust="0"/>
    <p:restoredTop sz="94010" autoAdjust="0"/>
  </p:normalViewPr>
  <p:slideViewPr>
    <p:cSldViewPr>
      <p:cViewPr varScale="1">
        <p:scale>
          <a:sx n="72" d="100"/>
          <a:sy n="72" d="100"/>
        </p:scale>
        <p:origin x="264" y="72"/>
      </p:cViewPr>
      <p:guideLst>
        <p:guide orient="horz" pos="2160"/>
        <p:guide pos="2880"/>
      </p:guideLst>
    </p:cSldViewPr>
  </p:slideViewPr>
  <p:outlineViewPr>
    <p:cViewPr>
      <p:scale>
        <a:sx n="33" d="100"/>
        <a:sy n="33" d="100"/>
      </p:scale>
      <p:origin x="0" y="30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usawinfs01\FldrRedir$\relebohilem\Documents\Performance%20monitoring%20and%20evaluation\Performance%20graph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awinfs01\FldrRedir$\mokgobo\Documents\Memory%20stick\2016-17\Jan%202017\Reports\Graphs%20for%20the%20Q3%20Report%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awinfs01\FldrRedir$\mokgobo\Documents\Memory%20stick\2016-17\October%202016\Reports\Final\Graphs%20for%20the%20Q2%20Report%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awinfs01\FldrRedir$\mokgobo\Documents\Memory%20stick\2016-17\Jan%202017\Reports\Graphs%20for%20the%20Q3%20Report%20presentation.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ZA" dirty="0"/>
              <a:t>USAASA Staff Complement</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'Graphs colomns in numbers (4)'!$B$1</c:f>
              <c:strCache>
                <c:ptCount val="1"/>
                <c:pt idx="0">
                  <c:v>No. of approved post</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colomns in numbers (4)'!$A$2:$A$7</c:f>
              <c:strCache>
                <c:ptCount val="6"/>
                <c:pt idx="0">
                  <c:v>Top Management</c:v>
                </c:pt>
                <c:pt idx="1">
                  <c:v>Senior Management</c:v>
                </c:pt>
                <c:pt idx="2">
                  <c:v>Professional qualified</c:v>
                </c:pt>
                <c:pt idx="3">
                  <c:v>Skilled</c:v>
                </c:pt>
                <c:pt idx="4">
                  <c:v>Semi - skilled</c:v>
                </c:pt>
                <c:pt idx="5">
                  <c:v>Unskilled</c:v>
                </c:pt>
              </c:strCache>
            </c:strRef>
          </c:cat>
          <c:val>
            <c:numRef>
              <c:f>'Graphs colomns in numbers (4)'!$B$2:$B$7</c:f>
              <c:numCache>
                <c:formatCode>General</c:formatCode>
                <c:ptCount val="6"/>
                <c:pt idx="0">
                  <c:v>5</c:v>
                </c:pt>
                <c:pt idx="1">
                  <c:v>14</c:v>
                </c:pt>
                <c:pt idx="2">
                  <c:v>16</c:v>
                </c:pt>
                <c:pt idx="3">
                  <c:v>25</c:v>
                </c:pt>
                <c:pt idx="4">
                  <c:v>2</c:v>
                </c:pt>
                <c:pt idx="5">
                  <c:v>0</c:v>
                </c:pt>
              </c:numCache>
            </c:numRef>
          </c:val>
          <c:extLst xmlns:c16r2="http://schemas.microsoft.com/office/drawing/2015/06/chart">
            <c:ext xmlns:c16="http://schemas.microsoft.com/office/drawing/2014/chart" uri="{C3380CC4-5D6E-409C-BE32-E72D297353CC}">
              <c16:uniqueId val="{00000000-2480-4844-9154-40BE569CA0FD}"/>
            </c:ext>
          </c:extLst>
        </c:ser>
        <c:ser>
          <c:idx val="1"/>
          <c:order val="1"/>
          <c:tx>
            <c:strRef>
              <c:f>'Graphs colomns in numbers (4)'!$C$1</c:f>
              <c:strCache>
                <c:ptCount val="1"/>
                <c:pt idx="0">
                  <c:v>Actual appointments</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'Graphs colomns in numbers (4)'!$A$2:$A$7</c:f>
              <c:strCache>
                <c:ptCount val="6"/>
                <c:pt idx="0">
                  <c:v>Top Management</c:v>
                </c:pt>
                <c:pt idx="1">
                  <c:v>Senior Management</c:v>
                </c:pt>
                <c:pt idx="2">
                  <c:v>Professional qualified</c:v>
                </c:pt>
                <c:pt idx="3">
                  <c:v>Skilled</c:v>
                </c:pt>
                <c:pt idx="4">
                  <c:v>Semi - skilled</c:v>
                </c:pt>
                <c:pt idx="5">
                  <c:v>Unskilled</c:v>
                </c:pt>
              </c:strCache>
            </c:strRef>
          </c:cat>
          <c:val>
            <c:numRef>
              <c:f>'Graphs colomns in numbers (4)'!$C$2:$C$7</c:f>
              <c:numCache>
                <c:formatCode>0</c:formatCode>
                <c:ptCount val="6"/>
                <c:pt idx="0">
                  <c:v>4</c:v>
                </c:pt>
                <c:pt idx="1">
                  <c:v>13</c:v>
                </c:pt>
                <c:pt idx="2">
                  <c:v>14</c:v>
                </c:pt>
                <c:pt idx="3">
                  <c:v>23</c:v>
                </c:pt>
                <c:pt idx="4">
                  <c:v>2</c:v>
                </c:pt>
                <c:pt idx="5">
                  <c:v>0</c:v>
                </c:pt>
              </c:numCache>
            </c:numRef>
          </c:val>
          <c:extLst xmlns:c16r2="http://schemas.microsoft.com/office/drawing/2015/06/chart">
            <c:ext xmlns:c16="http://schemas.microsoft.com/office/drawing/2014/chart" uri="{C3380CC4-5D6E-409C-BE32-E72D297353CC}">
              <c16:uniqueId val="{00000001-2480-4844-9154-40BE569CA0FD}"/>
            </c:ext>
          </c:extLst>
        </c:ser>
        <c:dLbls>
          <c:dLblPos val="outEnd"/>
          <c:showLegendKey val="0"/>
          <c:showVal val="1"/>
          <c:showCatName val="0"/>
          <c:showSerName val="0"/>
          <c:showPercent val="0"/>
          <c:showBubbleSize val="0"/>
        </c:dLbls>
        <c:gapWidth val="100"/>
        <c:overlap val="-24"/>
        <c:axId val="136409856"/>
        <c:axId val="136413384"/>
      </c:barChart>
      <c:catAx>
        <c:axId val="13640985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413384"/>
        <c:crosses val="autoZero"/>
        <c:auto val="1"/>
        <c:lblAlgn val="ctr"/>
        <c:lblOffset val="100"/>
        <c:noMultiLvlLbl val="0"/>
      </c:catAx>
      <c:valAx>
        <c:axId val="1364133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364098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ZA" sz="1800" b="1" i="0" baseline="0">
                <a:effectLst/>
              </a:rPr>
              <a:t>USAASA Expenditure : Quarter 3 of 2016/17 (R'000)</a:t>
            </a:r>
            <a:endParaRPr lang="en-ZA">
              <a:effectLst/>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24A9-49D7-AEDF-0FB35BFF41D5}"/>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24A9-49D7-AEDF-0FB35BFF41D5}"/>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24A9-49D7-AEDF-0FB35BFF41D5}"/>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24A9-49D7-AEDF-0FB35BFF41D5}"/>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24A9-49D7-AEDF-0FB35BFF41D5}"/>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USAASA!$M$84:$M$88</c:f>
              <c:strCache>
                <c:ptCount val="5"/>
                <c:pt idx="0">
                  <c:v>Compensation of employees</c:v>
                </c:pt>
                <c:pt idx="1">
                  <c:v>Goods and Services</c:v>
                </c:pt>
                <c:pt idx="2">
                  <c:v>Depreciation &amp; Amortisation</c:v>
                </c:pt>
                <c:pt idx="3">
                  <c:v>BDM Distribution &amp; Logistics</c:v>
                </c:pt>
                <c:pt idx="4">
                  <c:v>ERP</c:v>
                </c:pt>
              </c:strCache>
            </c:strRef>
          </c:cat>
          <c:val>
            <c:numRef>
              <c:f>USAASA!$N$84:$N$88</c:f>
              <c:numCache>
                <c:formatCode>_ * #,##0_ ;_ * \-#,##0_ ;_ * "-"??_ ;_ @_ </c:formatCode>
                <c:ptCount val="5"/>
                <c:pt idx="0">
                  <c:v>10487</c:v>
                </c:pt>
                <c:pt idx="1">
                  <c:v>6141</c:v>
                </c:pt>
                <c:pt idx="2">
                  <c:v>773</c:v>
                </c:pt>
                <c:pt idx="3">
                  <c:v>19989</c:v>
                </c:pt>
                <c:pt idx="4">
                  <c:v>2975</c:v>
                </c:pt>
              </c:numCache>
            </c:numRef>
          </c:val>
          <c:extLst xmlns:c16r2="http://schemas.microsoft.com/office/drawing/2015/06/chart">
            <c:ext xmlns:c16="http://schemas.microsoft.com/office/drawing/2014/chart" uri="{C3380CC4-5D6E-409C-BE32-E72D297353CC}">
              <c16:uniqueId val="{0000000A-24A9-49D7-AEDF-0FB35BFF41D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r>
              <a:rPr lang="en-ZA"/>
              <a:t>USAF Expenditure: Quarter 2 of 2016/17 (R'000)</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en-US"/>
        </a:p>
      </c:txPr>
    </c:title>
    <c:autoTitleDeleted val="0"/>
    <c:plotArea>
      <c:layout/>
      <c:pieChart>
        <c:varyColors val="1"/>
        <c:dLbls>
          <c:dLblPos val="bestFit"/>
          <c:showLegendKey val="0"/>
          <c:showVal val="1"/>
          <c:showCatName val="0"/>
          <c:showSerName val="0"/>
          <c:showPercent val="0"/>
          <c:showBubbleSize val="0"/>
          <c:showLeaderLines val="0"/>
        </c:dLbls>
        <c:firstSliceAng val="0"/>
      </c:pieChart>
      <c:spPr>
        <a:noFill/>
        <a:ln>
          <a:noFill/>
        </a:ln>
        <a:effectLst/>
      </c:spPr>
    </c:plotArea>
    <c:legend>
      <c:legendPos val="b"/>
      <c:layout>
        <c:manualLayout>
          <c:xMode val="edge"/>
          <c:yMode val="edge"/>
          <c:x val="7.2312382145448856E-2"/>
          <c:y val="0.88835847809100221"/>
          <c:w val="0.85537523570910234"/>
          <c:h val="9.6374346336478914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en-ZA" sz="1800" b="1" i="0" baseline="0" dirty="0">
                <a:effectLst/>
              </a:rPr>
              <a:t>USAF Expenditure: Quarter </a:t>
            </a:r>
            <a:r>
              <a:rPr lang="en-ZA" sz="1800" b="1" i="0" baseline="0" dirty="0" smtClean="0">
                <a:effectLst/>
              </a:rPr>
              <a:t>3 </a:t>
            </a:r>
            <a:r>
              <a:rPr lang="en-ZA" sz="1800" b="1" i="0" baseline="0" dirty="0">
                <a:effectLst/>
              </a:rPr>
              <a:t>of 2016/17 (R'000)</a:t>
            </a:r>
            <a:endParaRPr lang="en-ZA" sz="1800" baseline="0" dirty="0">
              <a:effectLst/>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w="19050">
                <a:solidFill>
                  <a:schemeClr val="lt1"/>
                </a:solidFill>
              </a:ln>
              <a:effectLst/>
            </c:spPr>
            <c:extLst xmlns:c16r2="http://schemas.microsoft.com/office/drawing/2015/06/chart">
              <c:ext xmlns:c16="http://schemas.microsoft.com/office/drawing/2014/chart" uri="{C3380CC4-5D6E-409C-BE32-E72D297353CC}">
                <c16:uniqueId val="{00000001-9DDB-4A6B-91A1-2CEA4FB6676B}"/>
              </c:ext>
            </c:extLst>
          </c:dPt>
          <c:dPt>
            <c:idx val="1"/>
            <c:bubble3D val="0"/>
            <c:spPr>
              <a:solidFill>
                <a:schemeClr val="accent2"/>
              </a:solidFill>
              <a:ln w="19050">
                <a:solidFill>
                  <a:schemeClr val="lt1"/>
                </a:solidFill>
              </a:ln>
              <a:effectLst/>
            </c:spPr>
            <c:extLst xmlns:c16r2="http://schemas.microsoft.com/office/drawing/2015/06/chart">
              <c:ext xmlns:c16="http://schemas.microsoft.com/office/drawing/2014/chart" uri="{C3380CC4-5D6E-409C-BE32-E72D297353CC}">
                <c16:uniqueId val="{00000003-9DDB-4A6B-91A1-2CEA4FB6676B}"/>
              </c:ext>
            </c:extLst>
          </c:dPt>
          <c:dPt>
            <c:idx val="2"/>
            <c:bubble3D val="0"/>
            <c:spPr>
              <a:solidFill>
                <a:schemeClr val="accent3"/>
              </a:solidFill>
              <a:ln w="19050">
                <a:solidFill>
                  <a:schemeClr val="lt1"/>
                </a:solidFill>
              </a:ln>
              <a:effectLst/>
            </c:spPr>
            <c:extLst xmlns:c16r2="http://schemas.microsoft.com/office/drawing/2015/06/chart">
              <c:ext xmlns:c16="http://schemas.microsoft.com/office/drawing/2014/chart" uri="{C3380CC4-5D6E-409C-BE32-E72D297353CC}">
                <c16:uniqueId val="{00000005-9DDB-4A6B-91A1-2CEA4FB6676B}"/>
              </c:ext>
            </c:extLst>
          </c:dPt>
          <c:dPt>
            <c:idx val="3"/>
            <c:bubble3D val="0"/>
            <c:spPr>
              <a:solidFill>
                <a:schemeClr val="accent4"/>
              </a:solidFill>
              <a:ln w="19050">
                <a:solidFill>
                  <a:schemeClr val="lt1"/>
                </a:solidFill>
              </a:ln>
              <a:effectLst/>
            </c:spPr>
            <c:extLst xmlns:c16r2="http://schemas.microsoft.com/office/drawing/2015/06/chart">
              <c:ext xmlns:c16="http://schemas.microsoft.com/office/drawing/2014/chart" uri="{C3380CC4-5D6E-409C-BE32-E72D297353CC}">
                <c16:uniqueId val="{00000007-9DDB-4A6B-91A1-2CEA4FB6676B}"/>
              </c:ext>
            </c:extLst>
          </c:dPt>
          <c:dPt>
            <c:idx val="4"/>
            <c:bubble3D val="0"/>
            <c:spPr>
              <a:solidFill>
                <a:schemeClr val="accent5"/>
              </a:solidFill>
              <a:ln w="19050">
                <a:solidFill>
                  <a:schemeClr val="lt1"/>
                </a:solidFill>
              </a:ln>
              <a:effectLst/>
            </c:spPr>
            <c:extLst xmlns:c16r2="http://schemas.microsoft.com/office/drawing/2015/06/chart">
              <c:ext xmlns:c16="http://schemas.microsoft.com/office/drawing/2014/chart" uri="{C3380CC4-5D6E-409C-BE32-E72D297353CC}">
                <c16:uniqueId val="{00000009-9DDB-4A6B-91A1-2CEA4FB6676B}"/>
              </c:ext>
            </c:extLst>
          </c:dPt>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USAF!$E$145:$E$149</c:f>
              <c:strCache>
                <c:ptCount val="5"/>
                <c:pt idx="0">
                  <c:v>Broadband Infrastructure Subsidization</c:v>
                </c:pt>
                <c:pt idx="1">
                  <c:v>ICT Rapid deployment &amp; Connectivity</c:v>
                </c:pt>
                <c:pt idx="2">
                  <c:v>Audit  &amp; Bank Charges</c:v>
                </c:pt>
                <c:pt idx="3">
                  <c:v>Broadcast Digital Migration (BDM)</c:v>
                </c:pt>
                <c:pt idx="4">
                  <c:v>Project costs</c:v>
                </c:pt>
              </c:strCache>
            </c:strRef>
          </c:cat>
          <c:val>
            <c:numRef>
              <c:f>USAF!$F$145:$F$149</c:f>
              <c:numCache>
                <c:formatCode>_ * #,##0_ ;_ * \-#,##0_ ;_ * "-"??_ ;_ @_ </c:formatCode>
                <c:ptCount val="5"/>
                <c:pt idx="0">
                  <c:v>4435</c:v>
                </c:pt>
                <c:pt idx="1">
                  <c:v>2371</c:v>
                </c:pt>
                <c:pt idx="2">
                  <c:v>52</c:v>
                </c:pt>
                <c:pt idx="3">
                  <c:v>28201</c:v>
                </c:pt>
                <c:pt idx="4">
                  <c:v>1102</c:v>
                </c:pt>
              </c:numCache>
            </c:numRef>
          </c:val>
          <c:extLst xmlns:c16r2="http://schemas.microsoft.com/office/drawing/2015/06/chart">
            <c:ext xmlns:c16="http://schemas.microsoft.com/office/drawing/2014/chart" uri="{C3380CC4-5D6E-409C-BE32-E72D297353CC}">
              <c16:uniqueId val="{0000000A-9DDB-4A6B-91A1-2CEA4FB6676B}"/>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3.4769072549533223E-2"/>
          <c:y val="0.83925747814912843"/>
          <c:w val="0.89971858376592218"/>
          <c:h val="0.1452832914121743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80E0E2-9090-884B-B3EE-7B7D9F1297CC}" type="doc">
      <dgm:prSet loTypeId="urn:microsoft.com/office/officeart/2005/8/layout/list1" loCatId="" qsTypeId="urn:microsoft.com/office/officeart/2005/8/quickstyle/3D1" qsCatId="3D" csTypeId="urn:microsoft.com/office/officeart/2005/8/colors/colorful1" csCatId="colorful" phldr="1"/>
      <dgm:spPr/>
      <dgm:t>
        <a:bodyPr/>
        <a:lstStyle/>
        <a:p>
          <a:endParaRPr lang="en-US"/>
        </a:p>
      </dgm:t>
    </dgm:pt>
    <dgm:pt modelId="{5137AF21-AB12-FA4A-B2B1-E77D07546387}">
      <dgm:prSet/>
      <dgm:spPr/>
      <dgm:t>
        <a:bodyPr/>
        <a:lstStyle/>
        <a:p>
          <a:r>
            <a:rPr lang="en-US" dirty="0" smtClean="0"/>
            <a:t>Mission:</a:t>
          </a:r>
          <a:endParaRPr lang="en-US" dirty="0"/>
        </a:p>
      </dgm:t>
    </dgm:pt>
    <dgm:pt modelId="{2805EB54-DB12-804D-9433-D256A984F589}" type="parTrans" cxnId="{D3AE7882-25D8-E94A-8B6C-FFC3A430367D}">
      <dgm:prSet/>
      <dgm:spPr/>
      <dgm:t>
        <a:bodyPr/>
        <a:lstStyle/>
        <a:p>
          <a:endParaRPr lang="en-US"/>
        </a:p>
      </dgm:t>
    </dgm:pt>
    <dgm:pt modelId="{0F9FF840-9958-974C-AED4-43151F4C13BB}" type="sibTrans" cxnId="{D3AE7882-25D8-E94A-8B6C-FFC3A430367D}">
      <dgm:prSet/>
      <dgm:spPr/>
      <dgm:t>
        <a:bodyPr/>
        <a:lstStyle/>
        <a:p>
          <a:endParaRPr lang="en-US"/>
        </a:p>
      </dgm:t>
    </dgm:pt>
    <dgm:pt modelId="{9595EFBB-B03D-7D47-A138-7532A87D0928}">
      <dgm:prSet/>
      <dgm:spPr>
        <a:solidFill>
          <a:schemeClr val="accent6">
            <a:lumMod val="20000"/>
            <a:lumOff val="80000"/>
            <a:alpha val="90000"/>
          </a:schemeClr>
        </a:solidFill>
      </dgm:spPr>
      <dgm:t>
        <a:bodyPr/>
        <a:lstStyle/>
        <a:p>
          <a:r>
            <a:rPr lang="en-GB" dirty="0" smtClean="0"/>
            <a:t>To facilitate the rollout of adequate Information and Communication Technology (ICT) infrastructure to enable universal access to under-serviced areas in South Africa.</a:t>
          </a:r>
          <a:endParaRPr lang="en-US" dirty="0"/>
        </a:p>
      </dgm:t>
    </dgm:pt>
    <dgm:pt modelId="{9D1DFF2F-316F-AF4D-B0BE-E4BE739DF653}" type="parTrans" cxnId="{201B978A-A8C1-7144-923A-CC78613DCF13}">
      <dgm:prSet/>
      <dgm:spPr/>
      <dgm:t>
        <a:bodyPr/>
        <a:lstStyle/>
        <a:p>
          <a:endParaRPr lang="en-US"/>
        </a:p>
      </dgm:t>
    </dgm:pt>
    <dgm:pt modelId="{F4A57000-E6BB-A947-9023-8B32EF3D1176}" type="sibTrans" cxnId="{201B978A-A8C1-7144-923A-CC78613DCF13}">
      <dgm:prSet/>
      <dgm:spPr/>
      <dgm:t>
        <a:bodyPr/>
        <a:lstStyle/>
        <a:p>
          <a:endParaRPr lang="en-US"/>
        </a:p>
      </dgm:t>
    </dgm:pt>
    <dgm:pt modelId="{D2058E67-3B64-934A-A568-E6A5CD408258}">
      <dgm:prSet/>
      <dgm:spPr>
        <a:solidFill>
          <a:schemeClr val="accent6">
            <a:lumMod val="20000"/>
            <a:lumOff val="80000"/>
            <a:alpha val="90000"/>
          </a:schemeClr>
        </a:solidFill>
      </dgm:spPr>
      <dgm:t>
        <a:bodyPr/>
        <a:lstStyle/>
        <a:p>
          <a:r>
            <a:rPr lang="en-GB" dirty="0" smtClean="0"/>
            <a:t>To facilitate ICT service to under-serviced areas and thereby contributing to the reduction of poverty and unemployment in South Africa.</a:t>
          </a:r>
          <a:endParaRPr lang="en-US" dirty="0"/>
        </a:p>
      </dgm:t>
    </dgm:pt>
    <dgm:pt modelId="{34C4153D-1CD4-B54D-B10C-4BB52C008C21}" type="parTrans" cxnId="{D28F6599-4052-2240-AAB7-B503130C1ADD}">
      <dgm:prSet/>
      <dgm:spPr/>
      <dgm:t>
        <a:bodyPr/>
        <a:lstStyle/>
        <a:p>
          <a:endParaRPr lang="en-US"/>
        </a:p>
      </dgm:t>
    </dgm:pt>
    <dgm:pt modelId="{763ECF44-079A-B943-9BAE-7877ACD89CA5}" type="sibTrans" cxnId="{D28F6599-4052-2240-AAB7-B503130C1ADD}">
      <dgm:prSet/>
      <dgm:spPr/>
      <dgm:t>
        <a:bodyPr/>
        <a:lstStyle/>
        <a:p>
          <a:endParaRPr lang="en-US"/>
        </a:p>
      </dgm:t>
    </dgm:pt>
    <dgm:pt modelId="{EA1016B3-9D1E-FD43-A506-5EF8D0E73E45}">
      <dgm:prSet/>
      <dgm:spPr>
        <a:solidFill>
          <a:schemeClr val="accent6">
            <a:lumMod val="20000"/>
            <a:lumOff val="80000"/>
            <a:alpha val="90000"/>
          </a:schemeClr>
        </a:solidFill>
      </dgm:spPr>
      <dgm:t>
        <a:bodyPr/>
        <a:lstStyle/>
        <a:p>
          <a:r>
            <a:rPr lang="en-GB" dirty="0" smtClean="0"/>
            <a:t>To promote and pursue the goal of Universal Access and Services and contribute to the sharing and preservation of information in order to build South Africa’s sustainable knowledge society.</a:t>
          </a:r>
          <a:endParaRPr lang="en-GB" dirty="0"/>
        </a:p>
      </dgm:t>
    </dgm:pt>
    <dgm:pt modelId="{9FAFCC55-453B-A141-9880-A2318ADE0252}" type="parTrans" cxnId="{C55EF4E8-1D4D-7B43-BAC0-28F38ABC9543}">
      <dgm:prSet/>
      <dgm:spPr/>
      <dgm:t>
        <a:bodyPr/>
        <a:lstStyle/>
        <a:p>
          <a:endParaRPr lang="en-US"/>
        </a:p>
      </dgm:t>
    </dgm:pt>
    <dgm:pt modelId="{E7C7598A-5899-084B-BDEA-A7357F58DA33}" type="sibTrans" cxnId="{C55EF4E8-1D4D-7B43-BAC0-28F38ABC9543}">
      <dgm:prSet/>
      <dgm:spPr/>
      <dgm:t>
        <a:bodyPr/>
        <a:lstStyle/>
        <a:p>
          <a:endParaRPr lang="en-US"/>
        </a:p>
      </dgm:t>
    </dgm:pt>
    <dgm:pt modelId="{7F6B456C-296B-6B4F-9828-23DE137BEC7D}">
      <dgm:prSet/>
      <dgm:spPr/>
      <dgm:t>
        <a:bodyPr/>
        <a:lstStyle/>
        <a:p>
          <a:r>
            <a:rPr lang="en-US" dirty="0" smtClean="0"/>
            <a:t>Values:</a:t>
          </a:r>
          <a:endParaRPr lang="en-US" dirty="0"/>
        </a:p>
      </dgm:t>
    </dgm:pt>
    <dgm:pt modelId="{6D5A8F4E-7D12-C64F-90C1-851BEC48AD12}" type="parTrans" cxnId="{CC6A853B-C2DB-5040-82A9-19889A5B5149}">
      <dgm:prSet/>
      <dgm:spPr/>
      <dgm:t>
        <a:bodyPr/>
        <a:lstStyle/>
        <a:p>
          <a:endParaRPr lang="en-US"/>
        </a:p>
      </dgm:t>
    </dgm:pt>
    <dgm:pt modelId="{6D2BDF3E-FE1D-8942-8B0A-DE031978DB98}" type="sibTrans" cxnId="{CC6A853B-C2DB-5040-82A9-19889A5B5149}">
      <dgm:prSet/>
      <dgm:spPr/>
      <dgm:t>
        <a:bodyPr/>
        <a:lstStyle/>
        <a:p>
          <a:endParaRPr lang="en-US"/>
        </a:p>
      </dgm:t>
    </dgm:pt>
    <dgm:pt modelId="{1CE910D3-F323-6C43-89CC-64A9AB2641AA}">
      <dgm:prSet/>
      <dgm:spPr>
        <a:solidFill>
          <a:schemeClr val="tx2">
            <a:lumMod val="20000"/>
            <a:lumOff val="80000"/>
            <a:alpha val="90000"/>
          </a:schemeClr>
        </a:solidFill>
      </dgm:spPr>
      <dgm:t>
        <a:bodyPr/>
        <a:lstStyle/>
        <a:p>
          <a:r>
            <a:rPr lang="en-GB" b="1" dirty="0" smtClean="0"/>
            <a:t>Batho Pele</a:t>
          </a:r>
          <a:r>
            <a:rPr lang="en-GB" dirty="0" smtClean="0"/>
            <a:t> – We believe in providing excellent, efficient and effective service to all customers and stakeholders.</a:t>
          </a:r>
          <a:endParaRPr lang="en-US" dirty="0"/>
        </a:p>
      </dgm:t>
    </dgm:pt>
    <dgm:pt modelId="{1A16FC80-FFE7-D44F-A36B-CA8A35BB987C}" type="parTrans" cxnId="{2FA35A8D-A9E2-4346-880C-D7C99D45B620}">
      <dgm:prSet/>
      <dgm:spPr/>
      <dgm:t>
        <a:bodyPr/>
        <a:lstStyle/>
        <a:p>
          <a:endParaRPr lang="en-US"/>
        </a:p>
      </dgm:t>
    </dgm:pt>
    <dgm:pt modelId="{C7CE13A5-A365-2D47-83C8-1A2CA53C842F}" type="sibTrans" cxnId="{2FA35A8D-A9E2-4346-880C-D7C99D45B620}">
      <dgm:prSet/>
      <dgm:spPr/>
      <dgm:t>
        <a:bodyPr/>
        <a:lstStyle/>
        <a:p>
          <a:endParaRPr lang="en-US"/>
        </a:p>
      </dgm:t>
    </dgm:pt>
    <dgm:pt modelId="{22B1E4C5-2B56-0348-B8FA-D4382F6D1D29}">
      <dgm:prSet/>
      <dgm:spPr>
        <a:solidFill>
          <a:schemeClr val="tx2">
            <a:lumMod val="20000"/>
            <a:lumOff val="80000"/>
            <a:alpha val="90000"/>
          </a:schemeClr>
        </a:solidFill>
      </dgm:spPr>
      <dgm:t>
        <a:bodyPr/>
        <a:lstStyle/>
        <a:p>
          <a:r>
            <a:rPr lang="en-GB" b="1" dirty="0" smtClean="0"/>
            <a:t>Integrity</a:t>
          </a:r>
          <a:r>
            <a:rPr lang="en-GB" dirty="0" smtClean="0"/>
            <a:t> – We uphold high standards of trust; condemn bribery and corruption; and uphold honesty and respect in all interactions with stakeholders.</a:t>
          </a:r>
          <a:endParaRPr lang="en-US" dirty="0"/>
        </a:p>
      </dgm:t>
    </dgm:pt>
    <dgm:pt modelId="{C2389B97-942E-A94B-B66A-F6EBDA866081}" type="parTrans" cxnId="{E05C3C13-944F-C149-AE2C-2C43E5B12AD4}">
      <dgm:prSet/>
      <dgm:spPr/>
      <dgm:t>
        <a:bodyPr/>
        <a:lstStyle/>
        <a:p>
          <a:endParaRPr lang="en-US"/>
        </a:p>
      </dgm:t>
    </dgm:pt>
    <dgm:pt modelId="{131E0B2B-EF82-AA4C-8DA7-4F1C1257ACAB}" type="sibTrans" cxnId="{E05C3C13-944F-C149-AE2C-2C43E5B12AD4}">
      <dgm:prSet/>
      <dgm:spPr/>
      <dgm:t>
        <a:bodyPr/>
        <a:lstStyle/>
        <a:p>
          <a:endParaRPr lang="en-US"/>
        </a:p>
      </dgm:t>
    </dgm:pt>
    <dgm:pt modelId="{14EC79F5-CDF2-544A-943C-45330BB1636B}">
      <dgm:prSet/>
      <dgm:spPr>
        <a:solidFill>
          <a:schemeClr val="tx2">
            <a:lumMod val="20000"/>
            <a:lumOff val="80000"/>
            <a:alpha val="90000"/>
          </a:schemeClr>
        </a:solidFill>
      </dgm:spPr>
      <dgm:t>
        <a:bodyPr/>
        <a:lstStyle/>
        <a:p>
          <a:r>
            <a:rPr lang="en-GB" b="1" dirty="0" smtClean="0"/>
            <a:t>Accountability</a:t>
          </a:r>
          <a:r>
            <a:rPr lang="en-GB" dirty="0" smtClean="0"/>
            <a:t> – We foster employee ownership and responsibility in ensuring quality service.</a:t>
          </a:r>
          <a:endParaRPr lang="en-US" dirty="0"/>
        </a:p>
      </dgm:t>
    </dgm:pt>
    <dgm:pt modelId="{C32A79CE-1640-754E-90D6-A0C68D99EE0F}" type="parTrans" cxnId="{448AA752-7ADD-384C-8574-B14FF920DD5E}">
      <dgm:prSet/>
      <dgm:spPr/>
      <dgm:t>
        <a:bodyPr/>
        <a:lstStyle/>
        <a:p>
          <a:endParaRPr lang="en-US"/>
        </a:p>
      </dgm:t>
    </dgm:pt>
    <dgm:pt modelId="{BB2F41A3-9FD8-DF49-ADA4-437CAB643C91}" type="sibTrans" cxnId="{448AA752-7ADD-384C-8574-B14FF920DD5E}">
      <dgm:prSet/>
      <dgm:spPr/>
      <dgm:t>
        <a:bodyPr/>
        <a:lstStyle/>
        <a:p>
          <a:endParaRPr lang="en-US"/>
        </a:p>
      </dgm:t>
    </dgm:pt>
    <dgm:pt modelId="{867C338C-151B-AC47-9C29-818571D33FF3}">
      <dgm:prSet/>
      <dgm:spPr>
        <a:solidFill>
          <a:schemeClr val="tx2">
            <a:lumMod val="20000"/>
            <a:lumOff val="80000"/>
            <a:alpha val="90000"/>
          </a:schemeClr>
        </a:solidFill>
      </dgm:spPr>
      <dgm:t>
        <a:bodyPr/>
        <a:lstStyle/>
        <a:p>
          <a:r>
            <a:rPr lang="en-GB" b="1" dirty="0" smtClean="0"/>
            <a:t>Innovatio</a:t>
          </a:r>
          <a:r>
            <a:rPr lang="en-GB" dirty="0" smtClean="0"/>
            <a:t>n – We support employee creativity in delivering all our services.</a:t>
          </a:r>
          <a:endParaRPr lang="en-US" dirty="0"/>
        </a:p>
      </dgm:t>
    </dgm:pt>
    <dgm:pt modelId="{9CD6F949-1F68-CA47-B4CA-7EDAB15A9AF8}" type="parTrans" cxnId="{D5D7D4B3-2585-B342-9456-3E3288338A50}">
      <dgm:prSet/>
      <dgm:spPr/>
      <dgm:t>
        <a:bodyPr/>
        <a:lstStyle/>
        <a:p>
          <a:endParaRPr lang="en-US"/>
        </a:p>
      </dgm:t>
    </dgm:pt>
    <dgm:pt modelId="{D4978DCB-2A93-7B4F-81B0-85AB978F6990}" type="sibTrans" cxnId="{D5D7D4B3-2585-B342-9456-3E3288338A50}">
      <dgm:prSet/>
      <dgm:spPr/>
      <dgm:t>
        <a:bodyPr/>
        <a:lstStyle/>
        <a:p>
          <a:endParaRPr lang="en-US"/>
        </a:p>
      </dgm:t>
    </dgm:pt>
    <dgm:pt modelId="{A65E3E5E-719F-6445-8C7F-4DD69C9C0F3B}">
      <dgm:prSet/>
      <dgm:spPr>
        <a:solidFill>
          <a:schemeClr val="tx2">
            <a:lumMod val="20000"/>
            <a:lumOff val="80000"/>
            <a:alpha val="90000"/>
          </a:schemeClr>
        </a:solidFill>
      </dgm:spPr>
      <dgm:t>
        <a:bodyPr/>
        <a:lstStyle/>
        <a:p>
          <a:r>
            <a:rPr lang="en-GB" b="1" dirty="0" smtClean="0"/>
            <a:t>Transparency</a:t>
          </a:r>
          <a:r>
            <a:rPr lang="en-GB" dirty="0" smtClean="0"/>
            <a:t> – We encourage openness in all our activities.</a:t>
          </a:r>
          <a:endParaRPr lang="en-US" dirty="0"/>
        </a:p>
      </dgm:t>
    </dgm:pt>
    <dgm:pt modelId="{C7D02285-DE5D-1C4C-8D07-255D8FD37835}" type="parTrans" cxnId="{A0335046-E664-DD40-ADC8-9C556DA69345}">
      <dgm:prSet/>
      <dgm:spPr/>
      <dgm:t>
        <a:bodyPr/>
        <a:lstStyle/>
        <a:p>
          <a:endParaRPr lang="en-US"/>
        </a:p>
      </dgm:t>
    </dgm:pt>
    <dgm:pt modelId="{4058792B-9D04-924A-ADD2-CE568EB6B4C3}" type="sibTrans" cxnId="{A0335046-E664-DD40-ADC8-9C556DA69345}">
      <dgm:prSet/>
      <dgm:spPr/>
      <dgm:t>
        <a:bodyPr/>
        <a:lstStyle/>
        <a:p>
          <a:endParaRPr lang="en-US"/>
        </a:p>
      </dgm:t>
    </dgm:pt>
    <dgm:pt modelId="{59E61A51-9B5E-0641-968A-AE99934ABFE4}">
      <dgm:prSet/>
      <dgm:spPr>
        <a:solidFill>
          <a:schemeClr val="tx2">
            <a:lumMod val="20000"/>
            <a:lumOff val="80000"/>
            <a:alpha val="90000"/>
          </a:schemeClr>
        </a:solidFill>
      </dgm:spPr>
      <dgm:t>
        <a:bodyPr/>
        <a:lstStyle/>
        <a:p>
          <a:r>
            <a:rPr lang="en-GB" b="1" dirty="0" smtClean="0"/>
            <a:t>Teamwork</a:t>
          </a:r>
          <a:r>
            <a:rPr lang="en-GB" dirty="0" smtClean="0"/>
            <a:t> – We strive to create a harmonious work environment, where all employees and contributors are respected.</a:t>
          </a:r>
          <a:endParaRPr lang="en-US" dirty="0"/>
        </a:p>
      </dgm:t>
    </dgm:pt>
    <dgm:pt modelId="{4D9CFCE2-CB02-4643-B414-8DD662043C88}" type="parTrans" cxnId="{95398B17-A795-4B44-B826-4C6C1B01A7A8}">
      <dgm:prSet/>
      <dgm:spPr/>
      <dgm:t>
        <a:bodyPr/>
        <a:lstStyle/>
        <a:p>
          <a:endParaRPr lang="en-US"/>
        </a:p>
      </dgm:t>
    </dgm:pt>
    <dgm:pt modelId="{8DB06EE8-8998-A345-8277-611CD18299A7}" type="sibTrans" cxnId="{95398B17-A795-4B44-B826-4C6C1B01A7A8}">
      <dgm:prSet/>
      <dgm:spPr/>
      <dgm:t>
        <a:bodyPr/>
        <a:lstStyle/>
        <a:p>
          <a:endParaRPr lang="en-US"/>
        </a:p>
      </dgm:t>
    </dgm:pt>
    <dgm:pt modelId="{B1E5B968-F447-2546-8E4E-2D7514CA5EDF}" type="pres">
      <dgm:prSet presAssocID="{2A80E0E2-9090-884B-B3EE-7B7D9F1297CC}" presName="linear" presStyleCnt="0">
        <dgm:presLayoutVars>
          <dgm:dir/>
          <dgm:animLvl val="lvl"/>
          <dgm:resizeHandles val="exact"/>
        </dgm:presLayoutVars>
      </dgm:prSet>
      <dgm:spPr/>
      <dgm:t>
        <a:bodyPr/>
        <a:lstStyle/>
        <a:p>
          <a:endParaRPr lang="en-ZA"/>
        </a:p>
      </dgm:t>
    </dgm:pt>
    <dgm:pt modelId="{24BD360A-CF16-B34B-BBCC-B0BE816737B5}" type="pres">
      <dgm:prSet presAssocID="{5137AF21-AB12-FA4A-B2B1-E77D07546387}" presName="parentLin" presStyleCnt="0"/>
      <dgm:spPr/>
    </dgm:pt>
    <dgm:pt modelId="{61E75866-D344-E648-912A-C6D151063F01}" type="pres">
      <dgm:prSet presAssocID="{5137AF21-AB12-FA4A-B2B1-E77D07546387}" presName="parentLeftMargin" presStyleLbl="node1" presStyleIdx="0" presStyleCnt="2"/>
      <dgm:spPr/>
      <dgm:t>
        <a:bodyPr/>
        <a:lstStyle/>
        <a:p>
          <a:endParaRPr lang="en-ZA"/>
        </a:p>
      </dgm:t>
    </dgm:pt>
    <dgm:pt modelId="{3D07A70B-50E0-AA44-9C9F-4B97F8E17390}" type="pres">
      <dgm:prSet presAssocID="{5137AF21-AB12-FA4A-B2B1-E77D07546387}" presName="parentText" presStyleLbl="node1" presStyleIdx="0" presStyleCnt="2" custLinFactNeighborX="9589" custLinFactNeighborY="-96204">
        <dgm:presLayoutVars>
          <dgm:chMax val="0"/>
          <dgm:bulletEnabled val="1"/>
        </dgm:presLayoutVars>
      </dgm:prSet>
      <dgm:spPr/>
      <dgm:t>
        <a:bodyPr/>
        <a:lstStyle/>
        <a:p>
          <a:endParaRPr lang="en-ZA"/>
        </a:p>
      </dgm:t>
    </dgm:pt>
    <dgm:pt modelId="{751CF9CD-E9CD-A745-82C4-9FE7CE1C4C9A}" type="pres">
      <dgm:prSet presAssocID="{5137AF21-AB12-FA4A-B2B1-E77D07546387}" presName="negativeSpace" presStyleCnt="0"/>
      <dgm:spPr/>
    </dgm:pt>
    <dgm:pt modelId="{B8D4F852-C0D1-B94A-8B3C-B8B6A9F4E015}" type="pres">
      <dgm:prSet presAssocID="{5137AF21-AB12-FA4A-B2B1-E77D07546387}" presName="childText" presStyleLbl="conFgAcc1" presStyleIdx="0" presStyleCnt="2" custScaleY="110018">
        <dgm:presLayoutVars>
          <dgm:bulletEnabled val="1"/>
        </dgm:presLayoutVars>
      </dgm:prSet>
      <dgm:spPr/>
      <dgm:t>
        <a:bodyPr/>
        <a:lstStyle/>
        <a:p>
          <a:endParaRPr lang="en-ZA"/>
        </a:p>
      </dgm:t>
    </dgm:pt>
    <dgm:pt modelId="{567DD4E5-9865-C943-9967-F55B55A92F5D}" type="pres">
      <dgm:prSet presAssocID="{0F9FF840-9958-974C-AED4-43151F4C13BB}" presName="spaceBetweenRectangles" presStyleCnt="0"/>
      <dgm:spPr/>
    </dgm:pt>
    <dgm:pt modelId="{5234BC9A-2EA1-E048-84DE-87ABC1CF6816}" type="pres">
      <dgm:prSet presAssocID="{7F6B456C-296B-6B4F-9828-23DE137BEC7D}" presName="parentLin" presStyleCnt="0"/>
      <dgm:spPr/>
    </dgm:pt>
    <dgm:pt modelId="{D552424B-E855-C649-94D6-7877333A8C79}" type="pres">
      <dgm:prSet presAssocID="{7F6B456C-296B-6B4F-9828-23DE137BEC7D}" presName="parentLeftMargin" presStyleLbl="node1" presStyleIdx="0" presStyleCnt="2"/>
      <dgm:spPr/>
      <dgm:t>
        <a:bodyPr/>
        <a:lstStyle/>
        <a:p>
          <a:endParaRPr lang="en-ZA"/>
        </a:p>
      </dgm:t>
    </dgm:pt>
    <dgm:pt modelId="{3A29E1A9-7A8A-D648-9137-3AE0981F484A}" type="pres">
      <dgm:prSet presAssocID="{7F6B456C-296B-6B4F-9828-23DE137BEC7D}" presName="parentText" presStyleLbl="node1" presStyleIdx="1" presStyleCnt="2">
        <dgm:presLayoutVars>
          <dgm:chMax val="0"/>
          <dgm:bulletEnabled val="1"/>
        </dgm:presLayoutVars>
      </dgm:prSet>
      <dgm:spPr/>
      <dgm:t>
        <a:bodyPr/>
        <a:lstStyle/>
        <a:p>
          <a:endParaRPr lang="en-ZA"/>
        </a:p>
      </dgm:t>
    </dgm:pt>
    <dgm:pt modelId="{C79F0E68-2EE7-CA4D-828D-534B33D2484B}" type="pres">
      <dgm:prSet presAssocID="{7F6B456C-296B-6B4F-9828-23DE137BEC7D}" presName="negativeSpace" presStyleCnt="0"/>
      <dgm:spPr/>
    </dgm:pt>
    <dgm:pt modelId="{380104C7-1534-C146-8511-A58E3A05F1E6}" type="pres">
      <dgm:prSet presAssocID="{7F6B456C-296B-6B4F-9828-23DE137BEC7D}" presName="childText" presStyleLbl="conFgAcc1" presStyleIdx="1" presStyleCnt="2">
        <dgm:presLayoutVars>
          <dgm:bulletEnabled val="1"/>
        </dgm:presLayoutVars>
      </dgm:prSet>
      <dgm:spPr/>
      <dgm:t>
        <a:bodyPr/>
        <a:lstStyle/>
        <a:p>
          <a:endParaRPr lang="en-ZA"/>
        </a:p>
      </dgm:t>
    </dgm:pt>
  </dgm:ptLst>
  <dgm:cxnLst>
    <dgm:cxn modelId="{2FA35A8D-A9E2-4346-880C-D7C99D45B620}" srcId="{7F6B456C-296B-6B4F-9828-23DE137BEC7D}" destId="{1CE910D3-F323-6C43-89CC-64A9AB2641AA}" srcOrd="0" destOrd="0" parTransId="{1A16FC80-FFE7-D44F-A36B-CA8A35BB987C}" sibTransId="{C7CE13A5-A365-2D47-83C8-1A2CA53C842F}"/>
    <dgm:cxn modelId="{201B978A-A8C1-7144-923A-CC78613DCF13}" srcId="{5137AF21-AB12-FA4A-B2B1-E77D07546387}" destId="{9595EFBB-B03D-7D47-A138-7532A87D0928}" srcOrd="0" destOrd="0" parTransId="{9D1DFF2F-316F-AF4D-B0BE-E4BE739DF653}" sibTransId="{F4A57000-E6BB-A947-9023-8B32EF3D1176}"/>
    <dgm:cxn modelId="{E64F5FA4-2ECA-41FE-BE99-A2E91A2763FF}" type="presOf" srcId="{1CE910D3-F323-6C43-89CC-64A9AB2641AA}" destId="{380104C7-1534-C146-8511-A58E3A05F1E6}" srcOrd="0" destOrd="0" presId="urn:microsoft.com/office/officeart/2005/8/layout/list1"/>
    <dgm:cxn modelId="{D5D7D4B3-2585-B342-9456-3E3288338A50}" srcId="{7F6B456C-296B-6B4F-9828-23DE137BEC7D}" destId="{867C338C-151B-AC47-9C29-818571D33FF3}" srcOrd="3" destOrd="0" parTransId="{9CD6F949-1F68-CA47-B4CA-7EDAB15A9AF8}" sibTransId="{D4978DCB-2A93-7B4F-81B0-85AB978F6990}"/>
    <dgm:cxn modelId="{FDFD6CCD-BC0C-43FE-AB3A-8497EF45D5E9}" type="presOf" srcId="{EA1016B3-9D1E-FD43-A506-5EF8D0E73E45}" destId="{B8D4F852-C0D1-B94A-8B3C-B8B6A9F4E015}" srcOrd="0" destOrd="2" presId="urn:microsoft.com/office/officeart/2005/8/layout/list1"/>
    <dgm:cxn modelId="{AB1CD0CC-5455-4683-A218-D71025D5B8C3}" type="presOf" srcId="{7F6B456C-296B-6B4F-9828-23DE137BEC7D}" destId="{D552424B-E855-C649-94D6-7877333A8C79}" srcOrd="0" destOrd="0" presId="urn:microsoft.com/office/officeart/2005/8/layout/list1"/>
    <dgm:cxn modelId="{8E9FC7AF-B75A-441F-B1F3-320D5FAB9E61}" type="presOf" srcId="{867C338C-151B-AC47-9C29-818571D33FF3}" destId="{380104C7-1534-C146-8511-A58E3A05F1E6}" srcOrd="0" destOrd="3" presId="urn:microsoft.com/office/officeart/2005/8/layout/list1"/>
    <dgm:cxn modelId="{DD716BF9-DF96-40AA-BA45-6BA23D81E75D}" type="presOf" srcId="{22B1E4C5-2B56-0348-B8FA-D4382F6D1D29}" destId="{380104C7-1534-C146-8511-A58E3A05F1E6}" srcOrd="0" destOrd="1" presId="urn:microsoft.com/office/officeart/2005/8/layout/list1"/>
    <dgm:cxn modelId="{49E023DB-D302-42A3-A9D9-80062E2D0F86}" type="presOf" srcId="{A65E3E5E-719F-6445-8C7F-4DD69C9C0F3B}" destId="{380104C7-1534-C146-8511-A58E3A05F1E6}" srcOrd="0" destOrd="4" presId="urn:microsoft.com/office/officeart/2005/8/layout/list1"/>
    <dgm:cxn modelId="{95398B17-A795-4B44-B826-4C6C1B01A7A8}" srcId="{7F6B456C-296B-6B4F-9828-23DE137BEC7D}" destId="{59E61A51-9B5E-0641-968A-AE99934ABFE4}" srcOrd="5" destOrd="0" parTransId="{4D9CFCE2-CB02-4643-B414-8DD662043C88}" sibTransId="{8DB06EE8-8998-A345-8277-611CD18299A7}"/>
    <dgm:cxn modelId="{4B469B83-684A-4FAD-8999-EBC372E590B6}" type="presOf" srcId="{5137AF21-AB12-FA4A-B2B1-E77D07546387}" destId="{61E75866-D344-E648-912A-C6D151063F01}" srcOrd="0" destOrd="0" presId="urn:microsoft.com/office/officeart/2005/8/layout/list1"/>
    <dgm:cxn modelId="{CC6A853B-C2DB-5040-82A9-19889A5B5149}" srcId="{2A80E0E2-9090-884B-B3EE-7B7D9F1297CC}" destId="{7F6B456C-296B-6B4F-9828-23DE137BEC7D}" srcOrd="1" destOrd="0" parTransId="{6D5A8F4E-7D12-C64F-90C1-851BEC48AD12}" sibTransId="{6D2BDF3E-FE1D-8942-8B0A-DE031978DB98}"/>
    <dgm:cxn modelId="{F923EB67-2CA9-43F7-8AAD-77DB46EEFDA3}" type="presOf" srcId="{14EC79F5-CDF2-544A-943C-45330BB1636B}" destId="{380104C7-1534-C146-8511-A58E3A05F1E6}" srcOrd="0" destOrd="2" presId="urn:microsoft.com/office/officeart/2005/8/layout/list1"/>
    <dgm:cxn modelId="{16E51FBC-DE70-4FC4-AC64-3123722DAA1B}" type="presOf" srcId="{59E61A51-9B5E-0641-968A-AE99934ABFE4}" destId="{380104C7-1534-C146-8511-A58E3A05F1E6}" srcOrd="0" destOrd="5" presId="urn:microsoft.com/office/officeart/2005/8/layout/list1"/>
    <dgm:cxn modelId="{32B0D092-C223-4DD5-8A25-FA1EAEEED554}" type="presOf" srcId="{2A80E0E2-9090-884B-B3EE-7B7D9F1297CC}" destId="{B1E5B968-F447-2546-8E4E-2D7514CA5EDF}" srcOrd="0" destOrd="0" presId="urn:microsoft.com/office/officeart/2005/8/layout/list1"/>
    <dgm:cxn modelId="{7207890F-FE99-4112-A1B5-A4E7CD6566F3}" type="presOf" srcId="{5137AF21-AB12-FA4A-B2B1-E77D07546387}" destId="{3D07A70B-50E0-AA44-9C9F-4B97F8E17390}" srcOrd="1" destOrd="0" presId="urn:microsoft.com/office/officeart/2005/8/layout/list1"/>
    <dgm:cxn modelId="{C52C0D12-60D7-4208-89B7-CC7BAB282CC1}" type="presOf" srcId="{9595EFBB-B03D-7D47-A138-7532A87D0928}" destId="{B8D4F852-C0D1-B94A-8B3C-B8B6A9F4E015}" srcOrd="0" destOrd="0" presId="urn:microsoft.com/office/officeart/2005/8/layout/list1"/>
    <dgm:cxn modelId="{E05C3C13-944F-C149-AE2C-2C43E5B12AD4}" srcId="{7F6B456C-296B-6B4F-9828-23DE137BEC7D}" destId="{22B1E4C5-2B56-0348-B8FA-D4382F6D1D29}" srcOrd="1" destOrd="0" parTransId="{C2389B97-942E-A94B-B66A-F6EBDA866081}" sibTransId="{131E0B2B-EF82-AA4C-8DA7-4F1C1257ACAB}"/>
    <dgm:cxn modelId="{D3AE7882-25D8-E94A-8B6C-FFC3A430367D}" srcId="{2A80E0E2-9090-884B-B3EE-7B7D9F1297CC}" destId="{5137AF21-AB12-FA4A-B2B1-E77D07546387}" srcOrd="0" destOrd="0" parTransId="{2805EB54-DB12-804D-9433-D256A984F589}" sibTransId="{0F9FF840-9958-974C-AED4-43151F4C13BB}"/>
    <dgm:cxn modelId="{7BF0DE1B-C11F-45EC-9BAF-03ED5BADC038}" type="presOf" srcId="{7F6B456C-296B-6B4F-9828-23DE137BEC7D}" destId="{3A29E1A9-7A8A-D648-9137-3AE0981F484A}" srcOrd="1" destOrd="0" presId="urn:microsoft.com/office/officeart/2005/8/layout/list1"/>
    <dgm:cxn modelId="{448AA752-7ADD-384C-8574-B14FF920DD5E}" srcId="{7F6B456C-296B-6B4F-9828-23DE137BEC7D}" destId="{14EC79F5-CDF2-544A-943C-45330BB1636B}" srcOrd="2" destOrd="0" parTransId="{C32A79CE-1640-754E-90D6-A0C68D99EE0F}" sibTransId="{BB2F41A3-9FD8-DF49-ADA4-437CAB643C91}"/>
    <dgm:cxn modelId="{D28F6599-4052-2240-AAB7-B503130C1ADD}" srcId="{5137AF21-AB12-FA4A-B2B1-E77D07546387}" destId="{D2058E67-3B64-934A-A568-E6A5CD408258}" srcOrd="1" destOrd="0" parTransId="{34C4153D-1CD4-B54D-B10C-4BB52C008C21}" sibTransId="{763ECF44-079A-B943-9BAE-7877ACD89CA5}"/>
    <dgm:cxn modelId="{B3319472-0A48-4AEE-90E0-2D895180AE1C}" type="presOf" srcId="{D2058E67-3B64-934A-A568-E6A5CD408258}" destId="{B8D4F852-C0D1-B94A-8B3C-B8B6A9F4E015}" srcOrd="0" destOrd="1" presId="urn:microsoft.com/office/officeart/2005/8/layout/list1"/>
    <dgm:cxn modelId="{C55EF4E8-1D4D-7B43-BAC0-28F38ABC9543}" srcId="{5137AF21-AB12-FA4A-B2B1-E77D07546387}" destId="{EA1016B3-9D1E-FD43-A506-5EF8D0E73E45}" srcOrd="2" destOrd="0" parTransId="{9FAFCC55-453B-A141-9880-A2318ADE0252}" sibTransId="{E7C7598A-5899-084B-BDEA-A7357F58DA33}"/>
    <dgm:cxn modelId="{A0335046-E664-DD40-ADC8-9C556DA69345}" srcId="{7F6B456C-296B-6B4F-9828-23DE137BEC7D}" destId="{A65E3E5E-719F-6445-8C7F-4DD69C9C0F3B}" srcOrd="4" destOrd="0" parTransId="{C7D02285-DE5D-1C4C-8D07-255D8FD37835}" sibTransId="{4058792B-9D04-924A-ADD2-CE568EB6B4C3}"/>
    <dgm:cxn modelId="{A6CCC998-E8B4-4031-99C2-5A07F060760F}" type="presParOf" srcId="{B1E5B968-F447-2546-8E4E-2D7514CA5EDF}" destId="{24BD360A-CF16-B34B-BBCC-B0BE816737B5}" srcOrd="0" destOrd="0" presId="urn:microsoft.com/office/officeart/2005/8/layout/list1"/>
    <dgm:cxn modelId="{3064BAAC-DB08-4A6D-99DF-D41F8E4E0235}" type="presParOf" srcId="{24BD360A-CF16-B34B-BBCC-B0BE816737B5}" destId="{61E75866-D344-E648-912A-C6D151063F01}" srcOrd="0" destOrd="0" presId="urn:microsoft.com/office/officeart/2005/8/layout/list1"/>
    <dgm:cxn modelId="{CB8CE316-9E46-4FE4-BA84-BA320F901FF8}" type="presParOf" srcId="{24BD360A-CF16-B34B-BBCC-B0BE816737B5}" destId="{3D07A70B-50E0-AA44-9C9F-4B97F8E17390}" srcOrd="1" destOrd="0" presId="urn:microsoft.com/office/officeart/2005/8/layout/list1"/>
    <dgm:cxn modelId="{9E326A43-8176-4EA4-983F-A0594E7F9EC3}" type="presParOf" srcId="{B1E5B968-F447-2546-8E4E-2D7514CA5EDF}" destId="{751CF9CD-E9CD-A745-82C4-9FE7CE1C4C9A}" srcOrd="1" destOrd="0" presId="urn:microsoft.com/office/officeart/2005/8/layout/list1"/>
    <dgm:cxn modelId="{A72BE110-1468-4811-8DB5-D86F73BE153A}" type="presParOf" srcId="{B1E5B968-F447-2546-8E4E-2D7514CA5EDF}" destId="{B8D4F852-C0D1-B94A-8B3C-B8B6A9F4E015}" srcOrd="2" destOrd="0" presId="urn:microsoft.com/office/officeart/2005/8/layout/list1"/>
    <dgm:cxn modelId="{F3C4190C-557A-4064-BC6A-5869F08BD33B}" type="presParOf" srcId="{B1E5B968-F447-2546-8E4E-2D7514CA5EDF}" destId="{567DD4E5-9865-C943-9967-F55B55A92F5D}" srcOrd="3" destOrd="0" presId="urn:microsoft.com/office/officeart/2005/8/layout/list1"/>
    <dgm:cxn modelId="{5878EAE9-5BF5-43F4-838F-1D7A07CA951A}" type="presParOf" srcId="{B1E5B968-F447-2546-8E4E-2D7514CA5EDF}" destId="{5234BC9A-2EA1-E048-84DE-87ABC1CF6816}" srcOrd="4" destOrd="0" presId="urn:microsoft.com/office/officeart/2005/8/layout/list1"/>
    <dgm:cxn modelId="{A0608B65-C980-4C70-A142-46CFBDF861EA}" type="presParOf" srcId="{5234BC9A-2EA1-E048-84DE-87ABC1CF6816}" destId="{D552424B-E855-C649-94D6-7877333A8C79}" srcOrd="0" destOrd="0" presId="urn:microsoft.com/office/officeart/2005/8/layout/list1"/>
    <dgm:cxn modelId="{FBDF9704-69AA-4030-A07A-EFB66A05BB1E}" type="presParOf" srcId="{5234BC9A-2EA1-E048-84DE-87ABC1CF6816}" destId="{3A29E1A9-7A8A-D648-9137-3AE0981F484A}" srcOrd="1" destOrd="0" presId="urn:microsoft.com/office/officeart/2005/8/layout/list1"/>
    <dgm:cxn modelId="{02E92235-6730-41D3-92BE-21D027EE0A47}" type="presParOf" srcId="{B1E5B968-F447-2546-8E4E-2D7514CA5EDF}" destId="{C79F0E68-2EE7-CA4D-828D-534B33D2484B}" srcOrd="5" destOrd="0" presId="urn:microsoft.com/office/officeart/2005/8/layout/list1"/>
    <dgm:cxn modelId="{23272CF8-4FD1-4A65-8B89-39EC287A9270}" type="presParOf" srcId="{B1E5B968-F447-2546-8E4E-2D7514CA5EDF}" destId="{380104C7-1534-C146-8511-A58E3A05F1E6}"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2945659" cy="496411"/>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5" y="1"/>
            <a:ext cx="2945659" cy="496411"/>
          </a:xfrm>
          <a:prstGeom prst="rect">
            <a:avLst/>
          </a:prstGeom>
        </p:spPr>
        <p:txBody>
          <a:bodyPr vert="horz" lIns="91440" tIns="45720" rIns="91440" bIns="45720" rtlCol="0"/>
          <a:lstStyle>
            <a:lvl1pPr algn="r">
              <a:defRPr sz="1200"/>
            </a:lvl1pPr>
          </a:lstStyle>
          <a:p>
            <a:fld id="{80B2BAE0-BDD1-4E53-B110-9B1501B92B77}" type="datetimeFigureOut">
              <a:rPr lang="en-US" smtClean="0"/>
              <a:pPr/>
              <a:t>8/11/2017</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9430092"/>
            <a:ext cx="2945659" cy="496411"/>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5" y="9430092"/>
            <a:ext cx="2945659" cy="496411"/>
          </a:xfrm>
          <a:prstGeom prst="rect">
            <a:avLst/>
          </a:prstGeom>
        </p:spPr>
        <p:txBody>
          <a:bodyPr vert="horz" lIns="91440" tIns="45720" rIns="91440" bIns="45720" rtlCol="0" anchor="b"/>
          <a:lstStyle>
            <a:lvl1pPr algn="r">
              <a:defRPr sz="1200"/>
            </a:lvl1pPr>
          </a:lstStyle>
          <a:p>
            <a:fld id="{C78CC770-E5F4-4CD9-8D03-357033108C71}" type="slidenum">
              <a:rPr lang="en-US" smtClean="0"/>
              <a:pPr/>
              <a:t>‹#›</a:t>
            </a:fld>
            <a:endParaRPr lang="en-US" dirty="0"/>
          </a:p>
        </p:txBody>
      </p:sp>
    </p:spTree>
    <p:extLst>
      <p:ext uri="{BB962C8B-B14F-4D97-AF65-F5344CB8AC3E}">
        <p14:creationId xmlns:p14="http://schemas.microsoft.com/office/powerpoint/2010/main" val="3874889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8CC770-E5F4-4CD9-8D03-357033108C71}" type="slidenum">
              <a:rPr lang="en-US" smtClean="0"/>
              <a:pPr/>
              <a:t>1</a:t>
            </a:fld>
            <a:endParaRPr lang="en-US" dirty="0"/>
          </a:p>
        </p:txBody>
      </p:sp>
    </p:spTree>
    <p:extLst>
      <p:ext uri="{BB962C8B-B14F-4D97-AF65-F5344CB8AC3E}">
        <p14:creationId xmlns:p14="http://schemas.microsoft.com/office/powerpoint/2010/main" val="15869884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78CC770-E5F4-4CD9-8D03-357033108C71}" type="slidenum">
              <a:rPr lang="en-US" smtClean="0"/>
              <a:pPr/>
              <a:t>15</a:t>
            </a:fld>
            <a:endParaRPr lang="en-US" dirty="0"/>
          </a:p>
        </p:txBody>
      </p:sp>
    </p:spTree>
    <p:extLst>
      <p:ext uri="{BB962C8B-B14F-4D97-AF65-F5344CB8AC3E}">
        <p14:creationId xmlns:p14="http://schemas.microsoft.com/office/powerpoint/2010/main" val="2022993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solidFill>
                <a:schemeClr val="tx1"/>
              </a:solidFill>
            </a:endParaRPr>
          </a:p>
        </p:txBody>
      </p:sp>
      <p:sp>
        <p:nvSpPr>
          <p:cNvPr id="4" name="Slide Number Placeholder 3"/>
          <p:cNvSpPr>
            <a:spLocks noGrp="1"/>
          </p:cNvSpPr>
          <p:nvPr>
            <p:ph type="sldNum" sz="quarter" idx="10"/>
          </p:nvPr>
        </p:nvSpPr>
        <p:spPr/>
        <p:txBody>
          <a:bodyPr/>
          <a:lstStyle/>
          <a:p>
            <a:fld id="{C78CC770-E5F4-4CD9-8D03-357033108C71}" type="slidenum">
              <a:rPr lang="en-US" smtClean="0"/>
              <a:pPr/>
              <a:t>18</a:t>
            </a:fld>
            <a:endParaRPr lang="en-US" dirty="0"/>
          </a:p>
        </p:txBody>
      </p:sp>
    </p:spTree>
    <p:extLst>
      <p:ext uri="{BB962C8B-B14F-4D97-AF65-F5344CB8AC3E}">
        <p14:creationId xmlns:p14="http://schemas.microsoft.com/office/powerpoint/2010/main" val="245051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solidFill>
                <a:schemeClr val="tx1"/>
              </a:solidFill>
            </a:endParaRPr>
          </a:p>
        </p:txBody>
      </p:sp>
      <p:sp>
        <p:nvSpPr>
          <p:cNvPr id="4" name="Slide Number Placeholder 3"/>
          <p:cNvSpPr>
            <a:spLocks noGrp="1"/>
          </p:cNvSpPr>
          <p:nvPr>
            <p:ph type="sldNum" sz="quarter" idx="10"/>
          </p:nvPr>
        </p:nvSpPr>
        <p:spPr/>
        <p:txBody>
          <a:bodyPr/>
          <a:lstStyle/>
          <a:p>
            <a:fld id="{C78CC770-E5F4-4CD9-8D03-357033108C71}" type="slidenum">
              <a:rPr lang="en-US" smtClean="0"/>
              <a:pPr/>
              <a:t>19</a:t>
            </a:fld>
            <a:endParaRPr lang="en-US" dirty="0"/>
          </a:p>
        </p:txBody>
      </p:sp>
    </p:spTree>
    <p:extLst>
      <p:ext uri="{BB962C8B-B14F-4D97-AF65-F5344CB8AC3E}">
        <p14:creationId xmlns:p14="http://schemas.microsoft.com/office/powerpoint/2010/main" val="36077987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78CC770-E5F4-4CD9-8D03-357033108C71}" type="slidenum">
              <a:rPr lang="en-US" smtClean="0"/>
              <a:pPr/>
              <a:t>20</a:t>
            </a:fld>
            <a:endParaRPr lang="en-US" dirty="0"/>
          </a:p>
        </p:txBody>
      </p:sp>
    </p:spTree>
    <p:extLst>
      <p:ext uri="{BB962C8B-B14F-4D97-AF65-F5344CB8AC3E}">
        <p14:creationId xmlns:p14="http://schemas.microsoft.com/office/powerpoint/2010/main" val="38505169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78CC770-E5F4-4CD9-8D03-357033108C71}" type="slidenum">
              <a:rPr lang="en-US" smtClean="0"/>
              <a:pPr/>
              <a:t>21</a:t>
            </a:fld>
            <a:endParaRPr lang="en-US" dirty="0"/>
          </a:p>
        </p:txBody>
      </p:sp>
    </p:spTree>
    <p:extLst>
      <p:ext uri="{BB962C8B-B14F-4D97-AF65-F5344CB8AC3E}">
        <p14:creationId xmlns:p14="http://schemas.microsoft.com/office/powerpoint/2010/main" val="2428916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CC770-E5F4-4CD9-8D03-357033108C7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673550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solidFill>
                <a:schemeClr val="tx1"/>
              </a:solidFill>
            </a:endParaRPr>
          </a:p>
        </p:txBody>
      </p:sp>
      <p:sp>
        <p:nvSpPr>
          <p:cNvPr id="4" name="Slide Number Placeholder 3"/>
          <p:cNvSpPr>
            <a:spLocks noGrp="1"/>
          </p:cNvSpPr>
          <p:nvPr>
            <p:ph type="sldNum" sz="quarter" idx="10"/>
          </p:nvPr>
        </p:nvSpPr>
        <p:spPr/>
        <p:txBody>
          <a:bodyPr/>
          <a:lstStyle/>
          <a:p>
            <a:fld id="{C78CC770-E5F4-4CD9-8D03-357033108C71}" type="slidenum">
              <a:rPr lang="en-US" smtClean="0"/>
              <a:pPr/>
              <a:t>8</a:t>
            </a:fld>
            <a:endParaRPr lang="en-US" dirty="0"/>
          </a:p>
        </p:txBody>
      </p:sp>
    </p:spTree>
    <p:extLst>
      <p:ext uri="{BB962C8B-B14F-4D97-AF65-F5344CB8AC3E}">
        <p14:creationId xmlns:p14="http://schemas.microsoft.com/office/powerpoint/2010/main" val="1048242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solidFill>
                <a:schemeClr val="tx1"/>
              </a:solidFill>
            </a:endParaRPr>
          </a:p>
        </p:txBody>
      </p:sp>
      <p:sp>
        <p:nvSpPr>
          <p:cNvPr id="4" name="Slide Number Placeholder 3"/>
          <p:cNvSpPr>
            <a:spLocks noGrp="1"/>
          </p:cNvSpPr>
          <p:nvPr>
            <p:ph type="sldNum" sz="quarter" idx="10"/>
          </p:nvPr>
        </p:nvSpPr>
        <p:spPr/>
        <p:txBody>
          <a:bodyPr/>
          <a:lstStyle/>
          <a:p>
            <a:fld id="{C78CC770-E5F4-4CD9-8D03-357033108C71}" type="slidenum">
              <a:rPr lang="en-US" smtClean="0"/>
              <a:pPr/>
              <a:t>9</a:t>
            </a:fld>
            <a:endParaRPr lang="en-US" dirty="0"/>
          </a:p>
        </p:txBody>
      </p:sp>
    </p:spTree>
    <p:extLst>
      <p:ext uri="{BB962C8B-B14F-4D97-AF65-F5344CB8AC3E}">
        <p14:creationId xmlns:p14="http://schemas.microsoft.com/office/powerpoint/2010/main" val="1589596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78CC770-E5F4-4CD9-8D03-357033108C71}" type="slidenum">
              <a:rPr lang="en-US" smtClean="0"/>
              <a:pPr/>
              <a:t>10</a:t>
            </a:fld>
            <a:endParaRPr lang="en-US" dirty="0"/>
          </a:p>
        </p:txBody>
      </p:sp>
    </p:spTree>
    <p:extLst>
      <p:ext uri="{BB962C8B-B14F-4D97-AF65-F5344CB8AC3E}">
        <p14:creationId xmlns:p14="http://schemas.microsoft.com/office/powerpoint/2010/main" val="3129374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78CC770-E5F4-4CD9-8D03-357033108C71}" type="slidenum">
              <a:rPr lang="en-US" smtClean="0"/>
              <a:pPr/>
              <a:t>11</a:t>
            </a:fld>
            <a:endParaRPr lang="en-US" dirty="0"/>
          </a:p>
        </p:txBody>
      </p:sp>
    </p:spTree>
    <p:extLst>
      <p:ext uri="{BB962C8B-B14F-4D97-AF65-F5344CB8AC3E}">
        <p14:creationId xmlns:p14="http://schemas.microsoft.com/office/powerpoint/2010/main" val="16434489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78CC770-E5F4-4CD9-8D03-357033108C71}" type="slidenum">
              <a:rPr lang="en-US" smtClean="0"/>
              <a:pPr/>
              <a:t>12</a:t>
            </a:fld>
            <a:endParaRPr lang="en-US" dirty="0"/>
          </a:p>
        </p:txBody>
      </p:sp>
    </p:spTree>
    <p:extLst>
      <p:ext uri="{BB962C8B-B14F-4D97-AF65-F5344CB8AC3E}">
        <p14:creationId xmlns:p14="http://schemas.microsoft.com/office/powerpoint/2010/main" val="29299480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CC770-E5F4-4CD9-8D03-357033108C7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1484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8CC770-E5F4-4CD9-8D03-357033108C7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684463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7" descr="Untitled-1-1"/>
          <p:cNvPicPr>
            <a:picLocks noChangeAspect="1" noChangeArrowheads="1"/>
          </p:cNvPicPr>
          <p:nvPr userDrawn="1"/>
        </p:nvPicPr>
        <p:blipFill>
          <a:blip r:embed="rId2" cstate="print"/>
          <a:srcRect/>
          <a:stretch>
            <a:fillRect/>
          </a:stretch>
        </p:blipFill>
        <p:spPr bwMode="auto">
          <a:xfrm>
            <a:off x="0" y="0"/>
            <a:ext cx="9145588" cy="6859588"/>
          </a:xfrm>
          <a:prstGeom prst="rect">
            <a:avLst/>
          </a:prstGeom>
          <a:noFill/>
          <a:ln w="9525">
            <a:noFill/>
            <a:miter lim="800000"/>
            <a:headEnd/>
            <a:tailEnd/>
          </a:ln>
        </p:spPr>
      </p:pic>
      <p:sp>
        <p:nvSpPr>
          <p:cNvPr id="2" name="Title 1"/>
          <p:cNvSpPr>
            <a:spLocks noGrp="1"/>
          </p:cNvSpPr>
          <p:nvPr>
            <p:ph type="ctrTitle"/>
          </p:nvPr>
        </p:nvSpPr>
        <p:spPr>
          <a:xfrm>
            <a:off x="179512" y="1556792"/>
            <a:ext cx="5472608" cy="1470025"/>
          </a:xfrm>
        </p:spPr>
        <p:txBody>
          <a:bodyPr/>
          <a:lstStyle>
            <a:lvl1pPr algn="l">
              <a:defRPr>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79512" y="3068960"/>
            <a:ext cx="5472608" cy="1752600"/>
          </a:xfrm>
        </p:spPr>
        <p:txBody>
          <a:bodyPr>
            <a:normAutofit/>
          </a:bodyPr>
          <a:lstStyle>
            <a:lvl1pPr marL="0" indent="0" algn="l">
              <a:buNone/>
              <a:defRPr sz="2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427267EC-8EEE-47D3-BBAD-645ED26E587A}" type="datetime1">
              <a:rPr lang="en-US" smtClean="0"/>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D1AF37-56A7-4E2F-87A5-0FC0E3D02D6C}" type="slidenum">
              <a:rPr lang="en-US" smtClean="0"/>
              <a:pPr/>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635896" y="4797152"/>
            <a:ext cx="1440160" cy="14401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E71FF0-6BAB-4BFE-B533-E9C5AA2E550C}" type="datetime1">
              <a:rPr lang="en-US" smtClean="0"/>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D1AF37-56A7-4E2F-87A5-0FC0E3D02D6C}"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20688"/>
            <a:ext cx="2057400" cy="55054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20688"/>
            <a:ext cx="6019800" cy="5505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7FC57-D8E7-4599-896B-AA95AB66F078}" type="datetime1">
              <a:rPr lang="en-US" smtClean="0"/>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D1AF37-56A7-4E2F-87A5-0FC0E3D02D6C}"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821A702-78F4-4AA0-BA3D-D1664A5761E8}" type="datetime1">
              <a:rPr lang="en-US" smtClean="0"/>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D1AF37-56A7-4E2F-87A5-0FC0E3D02D6C}"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7" descr="Untitled-1-1"/>
          <p:cNvPicPr>
            <a:picLocks noChangeAspect="1" noChangeArrowheads="1"/>
          </p:cNvPicPr>
          <p:nvPr userDrawn="1"/>
        </p:nvPicPr>
        <p:blipFill>
          <a:blip r:embed="rId2" cstate="print"/>
          <a:srcRect t="70983" b="10121"/>
          <a:stretch>
            <a:fillRect/>
          </a:stretch>
        </p:blipFill>
        <p:spPr bwMode="auto">
          <a:xfrm>
            <a:off x="0" y="0"/>
            <a:ext cx="9145588" cy="1296144"/>
          </a:xfrm>
          <a:prstGeom prst="rect">
            <a:avLst/>
          </a:prstGeom>
          <a:noFill/>
          <a:ln w="9525">
            <a:noFill/>
            <a:miter lim="800000"/>
            <a:headEnd/>
            <a:tailEnd/>
          </a:ln>
        </p:spPr>
      </p:pic>
      <p:sp>
        <p:nvSpPr>
          <p:cNvPr id="2" name="Title 1"/>
          <p:cNvSpPr>
            <a:spLocks noGrp="1"/>
          </p:cNvSpPr>
          <p:nvPr>
            <p:ph type="title"/>
          </p:nvPr>
        </p:nvSpPr>
        <p:spPr>
          <a:xfrm>
            <a:off x="722313" y="4137099"/>
            <a:ext cx="7772400" cy="1362075"/>
          </a:xfrm>
        </p:spPr>
        <p:txBody>
          <a:bodyPr anchor="t">
            <a:normAutofit/>
          </a:bodyPr>
          <a:lstStyle>
            <a:lvl1pPr algn="l">
              <a:defRPr sz="3600" b="0" cap="none" baseline="0">
                <a:latin typeface="Calibri"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636912"/>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39CB5A-3028-4DCD-A8A3-FAD205903327}" type="datetime1">
              <a:rPr lang="en-US" smtClean="0"/>
              <a:t>8/11/2017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5D1AF37-56A7-4E2F-87A5-0FC0E3D02D6C}" type="slidenum">
              <a:rPr lang="en-US" smtClean="0"/>
              <a:pPr/>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609945" y="-13775"/>
            <a:ext cx="1570567" cy="1570567"/>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5141168"/>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5141168"/>
          </a:xfrm>
        </p:spPr>
        <p:txBody>
          <a:bodyPr/>
          <a:lstStyle>
            <a:lvl1pPr>
              <a:defRPr sz="2400"/>
            </a:lvl1pPr>
            <a:lvl2pPr>
              <a:defRPr sz="2000"/>
            </a:lvl2pPr>
            <a:lvl3pPr>
              <a:defRPr sz="1800"/>
            </a:lvl3pPr>
            <a:lvl4pPr>
              <a:defRPr sz="16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522B1337-99A3-44AB-801C-F7A4FA0C9762}" type="datetime1">
              <a:rPr lang="en-US" smtClean="0"/>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A1FF0FE-B74F-4564-B398-3D561A0AD7C0}" type="datetime1">
              <a:rPr lang="en-US" smtClean="0"/>
              <a:t>8/11/2017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5D1AF37-56A7-4E2F-87A5-0FC0E3D02D6C}" type="slidenum">
              <a:rPr lang="en-US" smtClean="0"/>
              <a:pPr/>
              <a:t>‹#›</a:t>
            </a:fld>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6F1CCA-A1A2-4D69-95AB-3ED5388C0229}" type="datetime1">
              <a:rPr lang="en-US" smtClean="0"/>
              <a:t>8/11/2017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5D1AF37-56A7-4E2F-87A5-0FC0E3D02D6C}"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41245C-B2A3-4174-B15D-49AB2FEF84B5}" type="datetime1">
              <a:rPr lang="en-US" smtClean="0"/>
              <a:t>8/11/2017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5D1AF37-56A7-4E2F-87A5-0FC0E3D02D6C}" type="slidenum">
              <a:rPr lang="en-US" smtClean="0"/>
              <a:pPr/>
              <a:t>‹#›</a:t>
            </a:fld>
            <a:endParaRPr lang="en-US" dirty="0"/>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91488"/>
            <a:ext cx="3008313" cy="11912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591488"/>
            <a:ext cx="5111750" cy="55346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916832"/>
            <a:ext cx="3008313" cy="420933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5291E40-3566-4BD6-9FCB-06182F1E3CCC}" type="datetime1">
              <a:rPr lang="en-US" smtClean="0"/>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388B0-2424-4AC6-88F2-AE7A639D9699}" type="datetime1">
              <a:rPr lang="en-US" smtClean="0"/>
              <a:t>8/11/2017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a:t>
            </a:fld>
            <a:endParaRPr lang="en-US"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9985" y="-13775"/>
            <a:ext cx="1210527" cy="1210527"/>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620688"/>
            <a:ext cx="8219256" cy="79695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514116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817D11-E427-410C-9C3A-E9F47253E1B2}" type="datetime1">
              <a:rPr lang="en-US" smtClean="0"/>
              <a:t>8/11/2017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D1AF37-56A7-4E2F-87A5-0FC0E3D02D6C}" type="slidenum">
              <a:rPr lang="en-US" smtClean="0"/>
              <a:pPr/>
              <a:t>‹#›</a:t>
            </a:fld>
            <a:endParaRPr lang="en-US" dirty="0"/>
          </a:p>
        </p:txBody>
      </p:sp>
      <p:grpSp>
        <p:nvGrpSpPr>
          <p:cNvPr id="11" name="Group 10"/>
          <p:cNvGrpSpPr/>
          <p:nvPr userDrawn="1"/>
        </p:nvGrpSpPr>
        <p:grpSpPr>
          <a:xfrm>
            <a:off x="0" y="0"/>
            <a:ext cx="9145588" cy="620688"/>
            <a:chOff x="0" y="0"/>
            <a:chExt cx="9145588" cy="620688"/>
          </a:xfrm>
        </p:grpSpPr>
        <p:pic>
          <p:nvPicPr>
            <p:cNvPr id="10" name="Picture 7" descr="Untitled-1-1"/>
            <p:cNvPicPr>
              <a:picLocks noChangeAspect="1" noChangeArrowheads="1"/>
            </p:cNvPicPr>
            <p:nvPr userDrawn="1"/>
          </p:nvPicPr>
          <p:blipFill>
            <a:blip r:embed="rId13" cstate="print"/>
            <a:srcRect b="90952"/>
            <a:stretch>
              <a:fillRect/>
            </a:stretch>
          </p:blipFill>
          <p:spPr bwMode="auto">
            <a:xfrm>
              <a:off x="0" y="0"/>
              <a:ext cx="9145588" cy="620688"/>
            </a:xfrm>
            <a:prstGeom prst="rect">
              <a:avLst/>
            </a:prstGeom>
            <a:noFill/>
            <a:ln w="9525">
              <a:noFill/>
              <a:miter lim="800000"/>
              <a:headEnd/>
              <a:tailEnd/>
            </a:ln>
          </p:spPr>
        </p:pic>
        <p:pic>
          <p:nvPicPr>
            <p:cNvPr id="8" name="Picture 7" descr="Untitled-1-1"/>
            <p:cNvPicPr>
              <a:picLocks noChangeAspect="1" noChangeArrowheads="1"/>
            </p:cNvPicPr>
            <p:nvPr userDrawn="1"/>
          </p:nvPicPr>
          <p:blipFill>
            <a:blip r:embed="rId14" cstate="print"/>
            <a:srcRect l="9049" t="70983" r="64968" b="10121"/>
            <a:stretch>
              <a:fillRect/>
            </a:stretch>
          </p:blipFill>
          <p:spPr bwMode="auto">
            <a:xfrm>
              <a:off x="0" y="0"/>
              <a:ext cx="1122000" cy="612000"/>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9.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6.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sp>
        <p:nvSpPr>
          <p:cNvPr id="3" name="Subtitle 2"/>
          <p:cNvSpPr>
            <a:spLocks noGrp="1"/>
          </p:cNvSpPr>
          <p:nvPr>
            <p:ph type="subTitle" idx="1"/>
          </p:nvPr>
        </p:nvSpPr>
        <p:spPr>
          <a:xfrm>
            <a:off x="251520" y="1268760"/>
            <a:ext cx="8640960" cy="3600400"/>
          </a:xfrm>
        </p:spPr>
        <p:txBody>
          <a:bodyPr>
            <a:normAutofit fontScale="70000" lnSpcReduction="20000"/>
          </a:bodyPr>
          <a:lstStyle/>
          <a:p>
            <a:pPr algn="ctr"/>
            <a:r>
              <a:rPr lang="en-US" sz="3100" b="1" dirty="0" smtClean="0"/>
              <a:t>Presentation to Portfolio Committee on Telecommunications and Postal Services </a:t>
            </a:r>
          </a:p>
          <a:p>
            <a:pPr algn="ctr"/>
            <a:endParaRPr lang="en-US" sz="3100" b="1" dirty="0" smtClean="0"/>
          </a:p>
          <a:p>
            <a:pPr algn="ctr"/>
            <a:r>
              <a:rPr lang="en-US" sz="3100" b="1" dirty="0" smtClean="0"/>
              <a:t>USAASA &amp; USAF Performance Report  - Quarter 3  of 2016/2017</a:t>
            </a:r>
            <a:endParaRPr lang="en-US" sz="3100" b="1" dirty="0"/>
          </a:p>
          <a:p>
            <a:pPr algn="ctr"/>
            <a:endParaRPr lang="en-US" sz="2400" b="1" dirty="0"/>
          </a:p>
          <a:p>
            <a:pPr algn="ctr"/>
            <a:endParaRPr lang="en-US" sz="2400" b="1" dirty="0" smtClean="0"/>
          </a:p>
          <a:p>
            <a:pPr algn="ctr"/>
            <a:r>
              <a:rPr lang="en-US" sz="2400" b="1" dirty="0" smtClean="0"/>
              <a:t>15 August  2017</a:t>
            </a:r>
            <a:endParaRPr lang="en-US" sz="2400" b="1" dirty="0"/>
          </a:p>
          <a:p>
            <a:pPr algn="ctr"/>
            <a:r>
              <a:rPr lang="en-US" sz="2600" dirty="0" smtClean="0"/>
              <a:t>Lumko Mtimde</a:t>
            </a:r>
          </a:p>
          <a:p>
            <a:pPr algn="ctr"/>
            <a:r>
              <a:rPr lang="en-US" sz="2600" dirty="0" smtClean="0"/>
              <a:t>Chief Executive Officer </a:t>
            </a:r>
          </a:p>
          <a:p>
            <a:pPr algn="ctr"/>
            <a:endParaRPr lang="en-US" sz="2400" dirty="0"/>
          </a:p>
          <a:p>
            <a:endParaRPr lang="en-US" sz="4000" dirty="0"/>
          </a:p>
          <a:p>
            <a:pPr lvl="0" algn="ctr"/>
            <a:r>
              <a:rPr lang="en-US" sz="2400" i="1" dirty="0">
                <a:solidFill>
                  <a:prstClr val="white"/>
                </a:solidFill>
              </a:rPr>
              <a:t>“Universal Access and Service to ICT for All”</a:t>
            </a:r>
          </a:p>
          <a:p>
            <a:endParaRPr lang="en-US" sz="4000" dirty="0"/>
          </a:p>
        </p:txBody>
      </p:sp>
    </p:spTree>
    <p:extLst>
      <p:ext uri="{BB962C8B-B14F-4D97-AF65-F5344CB8AC3E}">
        <p14:creationId xmlns:p14="http://schemas.microsoft.com/office/powerpoint/2010/main" val="3006955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620688"/>
          </a:xfrm>
        </p:spPr>
        <p:txBody>
          <a:bodyPr>
            <a:normAutofit/>
          </a:bodyPr>
          <a:lstStyle/>
          <a:p>
            <a:r>
              <a:rPr lang="en-ZA" sz="2000" dirty="0" smtClean="0"/>
              <a:t>               </a:t>
            </a:r>
            <a:r>
              <a:rPr lang="en-ZA" sz="2000" b="1" dirty="0">
                <a:solidFill>
                  <a:schemeClr val="bg1"/>
                </a:solidFill>
              </a:rPr>
              <a:t>USAASA </a:t>
            </a:r>
            <a:r>
              <a:rPr lang="en-ZA" sz="2000" b="1" dirty="0" smtClean="0">
                <a:solidFill>
                  <a:schemeClr val="bg1"/>
                </a:solidFill>
              </a:rPr>
              <a:t>Labour Environment as at the end of Q3 2016/17</a:t>
            </a:r>
            <a:endParaRPr lang="en-ZA" sz="2000" b="1" dirty="0">
              <a:solidFill>
                <a:schemeClr val="bg1"/>
              </a:solidFill>
            </a:endParaRPr>
          </a:p>
        </p:txBody>
      </p:sp>
      <p:graphicFrame>
        <p:nvGraphicFramePr>
          <p:cNvPr id="5" name="Chart 4"/>
          <p:cNvGraphicFramePr>
            <a:graphicFrameLocks/>
          </p:cNvGraphicFramePr>
          <p:nvPr>
            <p:extLst/>
          </p:nvPr>
        </p:nvGraphicFramePr>
        <p:xfrm>
          <a:off x="0" y="620688"/>
          <a:ext cx="4932040" cy="4463757"/>
        </p:xfrm>
        <a:graphic>
          <a:graphicData uri="http://schemas.openxmlformats.org/drawingml/2006/chart">
            <c:chart xmlns:c="http://schemas.openxmlformats.org/drawingml/2006/chart" xmlns:r="http://schemas.openxmlformats.org/officeDocument/2006/relationships" r:id="rId3"/>
          </a:graphicData>
        </a:graphic>
      </p:graphicFrame>
      <p:sp>
        <p:nvSpPr>
          <p:cNvPr id="6" name="Content Placeholder 2"/>
          <p:cNvSpPr>
            <a:spLocks noGrp="1"/>
          </p:cNvSpPr>
          <p:nvPr>
            <p:ph idx="1"/>
          </p:nvPr>
        </p:nvSpPr>
        <p:spPr>
          <a:xfrm>
            <a:off x="4932040" y="1052736"/>
            <a:ext cx="4104456" cy="5616624"/>
          </a:xfrm>
          <a:solidFill>
            <a:schemeClr val="accent6"/>
          </a:solidFill>
        </p:spPr>
        <p:txBody>
          <a:bodyPr>
            <a:normAutofit/>
          </a:bodyPr>
          <a:lstStyle/>
          <a:p>
            <a:pPr marL="0" indent="0">
              <a:buNone/>
            </a:pPr>
            <a:endParaRPr lang="en-ZA" sz="1400" dirty="0" smtClean="0"/>
          </a:p>
          <a:p>
            <a:pPr marL="0" indent="0">
              <a:buNone/>
            </a:pPr>
            <a:r>
              <a:rPr lang="en-ZA" sz="1400" dirty="0" smtClean="0">
                <a:solidFill>
                  <a:schemeClr val="bg1"/>
                </a:solidFill>
              </a:rPr>
              <a:t>USAASA had 56 permanent employees and 4 interns as at the end of the quarter</a:t>
            </a:r>
          </a:p>
          <a:p>
            <a:pPr marL="0" indent="0">
              <a:buNone/>
            </a:pPr>
            <a:endParaRPr lang="en-ZA" sz="1400" dirty="0">
              <a:solidFill>
                <a:schemeClr val="bg1"/>
              </a:solidFill>
            </a:endParaRPr>
          </a:p>
          <a:p>
            <a:pPr marL="0" indent="0">
              <a:buNone/>
            </a:pPr>
            <a:r>
              <a:rPr lang="en-ZA" sz="1400" b="1" dirty="0" smtClean="0">
                <a:solidFill>
                  <a:schemeClr val="bg1"/>
                </a:solidFill>
              </a:rPr>
              <a:t>Appointments</a:t>
            </a:r>
          </a:p>
          <a:p>
            <a:r>
              <a:rPr lang="en-ZA" sz="1400" dirty="0" smtClean="0">
                <a:solidFill>
                  <a:schemeClr val="bg1"/>
                </a:solidFill>
              </a:rPr>
              <a:t>None</a:t>
            </a:r>
          </a:p>
          <a:p>
            <a:pPr marL="0" indent="0">
              <a:buNone/>
            </a:pPr>
            <a:endParaRPr lang="en-ZA" sz="1400" dirty="0" smtClean="0">
              <a:solidFill>
                <a:schemeClr val="bg1"/>
              </a:solidFill>
            </a:endParaRPr>
          </a:p>
          <a:p>
            <a:pPr marL="0" indent="0">
              <a:buNone/>
            </a:pPr>
            <a:r>
              <a:rPr lang="en-ZA" sz="1400" b="1" dirty="0" smtClean="0">
                <a:solidFill>
                  <a:schemeClr val="bg1"/>
                </a:solidFill>
              </a:rPr>
              <a:t>Terminations</a:t>
            </a:r>
          </a:p>
          <a:p>
            <a:r>
              <a:rPr lang="en-ZA" sz="1400" dirty="0" smtClean="0">
                <a:solidFill>
                  <a:schemeClr val="bg1"/>
                </a:solidFill>
              </a:rPr>
              <a:t>Two resignations, one at executive management level and one at senior management level</a:t>
            </a:r>
          </a:p>
          <a:p>
            <a:r>
              <a:rPr lang="en-ZA" sz="1400" dirty="0" smtClean="0">
                <a:solidFill>
                  <a:schemeClr val="bg1"/>
                </a:solidFill>
              </a:rPr>
              <a:t>One retirement at skilled level</a:t>
            </a:r>
          </a:p>
          <a:p>
            <a:pPr marL="0" indent="0">
              <a:buNone/>
            </a:pPr>
            <a:endParaRPr lang="en-ZA" sz="1400" dirty="0" smtClean="0">
              <a:solidFill>
                <a:schemeClr val="bg1"/>
              </a:solidFill>
            </a:endParaRPr>
          </a:p>
          <a:p>
            <a:pPr marL="0" indent="0">
              <a:buNone/>
            </a:pPr>
            <a:r>
              <a:rPr lang="en-ZA" sz="1400" b="1" dirty="0" smtClean="0">
                <a:solidFill>
                  <a:schemeClr val="bg1"/>
                </a:solidFill>
              </a:rPr>
              <a:t>Consequence Management</a:t>
            </a:r>
          </a:p>
          <a:p>
            <a:r>
              <a:rPr lang="en-ZA" sz="1400" b="1" i="1" dirty="0" smtClean="0">
                <a:solidFill>
                  <a:schemeClr val="bg1"/>
                </a:solidFill>
              </a:rPr>
              <a:t>Non performance </a:t>
            </a:r>
            <a:r>
              <a:rPr lang="en-ZA" sz="1400" dirty="0" smtClean="0">
                <a:solidFill>
                  <a:schemeClr val="bg1"/>
                </a:solidFill>
              </a:rPr>
              <a:t>– three written warnings at executive management level</a:t>
            </a:r>
          </a:p>
          <a:p>
            <a:r>
              <a:rPr lang="en-ZA" sz="1400" b="1" i="1" dirty="0">
                <a:solidFill>
                  <a:schemeClr val="bg1"/>
                </a:solidFill>
              </a:rPr>
              <a:t>Insubordination</a:t>
            </a:r>
            <a:r>
              <a:rPr lang="en-ZA" sz="1400" dirty="0">
                <a:solidFill>
                  <a:schemeClr val="bg1"/>
                </a:solidFill>
              </a:rPr>
              <a:t> – </a:t>
            </a:r>
            <a:r>
              <a:rPr lang="en-ZA" sz="1400" dirty="0" smtClean="0">
                <a:solidFill>
                  <a:schemeClr val="bg1"/>
                </a:solidFill>
              </a:rPr>
              <a:t>one suspension at senior management level</a:t>
            </a:r>
          </a:p>
          <a:p>
            <a:r>
              <a:rPr lang="en-ZA" sz="1400" b="1" i="1" dirty="0" smtClean="0">
                <a:solidFill>
                  <a:schemeClr val="bg1"/>
                </a:solidFill>
              </a:rPr>
              <a:t>Breach of internal controls </a:t>
            </a:r>
            <a:r>
              <a:rPr lang="en-ZA" sz="1400" dirty="0" smtClean="0">
                <a:solidFill>
                  <a:schemeClr val="bg1"/>
                </a:solidFill>
              </a:rPr>
              <a:t>– one suspension/resignation at executive management level and one suspension at qualified professional level</a:t>
            </a:r>
          </a:p>
          <a:p>
            <a:pPr marL="0" indent="0">
              <a:buNone/>
            </a:pPr>
            <a:endParaRPr lang="en-ZA" sz="1600" dirty="0"/>
          </a:p>
          <a:p>
            <a:pPr marL="0" indent="0">
              <a:buNone/>
            </a:pPr>
            <a:endParaRPr lang="en-ZA" sz="1800" dirty="0" smtClean="0"/>
          </a:p>
          <a:p>
            <a:pPr marL="0" indent="0">
              <a:buNone/>
            </a:pPr>
            <a:endParaRPr lang="en-ZA" sz="1800" dirty="0"/>
          </a:p>
        </p:txBody>
      </p:sp>
    </p:spTree>
    <p:extLst>
      <p:ext uri="{BB962C8B-B14F-4D97-AF65-F5344CB8AC3E}">
        <p14:creationId xmlns:p14="http://schemas.microsoft.com/office/powerpoint/2010/main" val="36221716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620688"/>
          </a:xfrm>
        </p:spPr>
        <p:txBody>
          <a:bodyPr>
            <a:normAutofit/>
          </a:bodyPr>
          <a:lstStyle/>
          <a:p>
            <a:r>
              <a:rPr lang="en-ZA" sz="1800" dirty="0" smtClean="0"/>
              <a:t>              </a:t>
            </a:r>
            <a:r>
              <a:rPr lang="en-ZA" sz="1800" b="1" dirty="0" smtClean="0"/>
              <a:t> </a:t>
            </a:r>
            <a:r>
              <a:rPr lang="en-ZA" sz="2000" b="1" dirty="0" smtClean="0">
                <a:solidFill>
                  <a:schemeClr val="bg1"/>
                </a:solidFill>
                <a:latin typeface="+mn-lt"/>
                <a:ea typeface="Calibri" panose="020F0502020204030204" pitchFamily="34" charset="0"/>
                <a:cs typeface="Times New Roman" panose="02020603050405020304" pitchFamily="18" charset="0"/>
              </a:rPr>
              <a:t>AUDITOR GENERAL  implementation action plan </a:t>
            </a:r>
            <a:endParaRPr lang="en-ZA" sz="2000" b="1" dirty="0">
              <a:solidFill>
                <a:schemeClr val="bg1"/>
              </a:solidFill>
              <a:latin typeface="+mn-lt"/>
            </a:endParaRPr>
          </a:p>
        </p:txBody>
      </p:sp>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157162" y="980728"/>
            <a:ext cx="8829675" cy="4786659"/>
          </a:xfrm>
          <a:prstGeom prst="rect">
            <a:avLst/>
          </a:prstGeom>
          <a:solidFill>
            <a:schemeClr val="tx2"/>
          </a:solidFill>
          <a:ln>
            <a:noFill/>
          </a:ln>
        </p:spPr>
      </p:pic>
    </p:spTree>
    <p:extLst>
      <p:ext uri="{BB962C8B-B14F-4D97-AF65-F5344CB8AC3E}">
        <p14:creationId xmlns:p14="http://schemas.microsoft.com/office/powerpoint/2010/main" val="21916734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620688"/>
          </a:xfrm>
        </p:spPr>
        <p:txBody>
          <a:bodyPr>
            <a:normAutofit/>
          </a:bodyPr>
          <a:lstStyle/>
          <a:p>
            <a:r>
              <a:rPr lang="en-ZA" sz="2000" dirty="0" smtClean="0"/>
              <a:t>               </a:t>
            </a:r>
            <a:r>
              <a:rPr lang="en-ZA" sz="2000" b="1" dirty="0" smtClean="0">
                <a:solidFill>
                  <a:schemeClr val="bg1"/>
                </a:solidFill>
                <a:latin typeface="Arial" panose="020B0604020202020204" pitchFamily="34" charset="0"/>
                <a:ea typeface="Calibri" panose="020F0502020204030204" pitchFamily="34" charset="0"/>
                <a:cs typeface="Times New Roman" panose="02020603050405020304" pitchFamily="18" charset="0"/>
              </a:rPr>
              <a:t>AUDITOR </a:t>
            </a:r>
            <a:r>
              <a:rPr lang="en-ZA" sz="2000" b="1" dirty="0">
                <a:solidFill>
                  <a:schemeClr val="bg1"/>
                </a:solidFill>
                <a:latin typeface="Arial" panose="020B0604020202020204" pitchFamily="34" charset="0"/>
                <a:ea typeface="Calibri" panose="020F0502020204030204" pitchFamily="34" charset="0"/>
                <a:cs typeface="Times New Roman" panose="02020603050405020304" pitchFamily="18" charset="0"/>
              </a:rPr>
              <a:t>GENERAL  implementation action plan </a:t>
            </a:r>
            <a:endParaRPr lang="en-ZA" sz="2000" b="1" dirty="0">
              <a:solidFill>
                <a:schemeClr val="bg1"/>
              </a:solidFill>
            </a:endParaRPr>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0" y="1052736"/>
            <a:ext cx="9009187" cy="4614639"/>
          </a:xfrm>
          <a:prstGeom prst="rect">
            <a:avLst/>
          </a:prstGeom>
          <a:noFill/>
          <a:ln>
            <a:noFill/>
          </a:ln>
        </p:spPr>
      </p:pic>
    </p:spTree>
    <p:extLst>
      <p:ext uri="{BB962C8B-B14F-4D97-AF65-F5344CB8AC3E}">
        <p14:creationId xmlns:p14="http://schemas.microsoft.com/office/powerpoint/2010/main" val="1570898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3" y="-99392"/>
            <a:ext cx="8219256" cy="648072"/>
          </a:xfrm>
        </p:spPr>
        <p:txBody>
          <a:bodyPr>
            <a:normAutofit fontScale="90000"/>
          </a:bodyPr>
          <a:lstStyle/>
          <a:p>
            <a:pPr algn="ctr"/>
            <a:r>
              <a:rPr lang="en-ZA" sz="3200" dirty="0" smtClean="0"/>
              <a:t>          </a:t>
            </a:r>
            <a:br>
              <a:rPr lang="en-ZA" sz="3200" dirty="0" smtClean="0"/>
            </a:br>
            <a:r>
              <a:rPr lang="en-ZA" sz="3200" dirty="0" smtClean="0"/>
              <a:t>           </a:t>
            </a:r>
            <a:r>
              <a:rPr lang="en-ZA" sz="2200" b="1" dirty="0" smtClean="0">
                <a:solidFill>
                  <a:schemeClr val="bg1"/>
                </a:solidFill>
              </a:rPr>
              <a:t>USAASA </a:t>
            </a:r>
            <a:r>
              <a:rPr lang="en-ZA" sz="2200" b="1" dirty="0">
                <a:solidFill>
                  <a:schemeClr val="bg1"/>
                </a:solidFill>
              </a:rPr>
              <a:t>2016/17 Quarter 3</a:t>
            </a:r>
            <a:r>
              <a:rPr lang="en-ZA" sz="2200" b="1" dirty="0" smtClean="0">
                <a:solidFill>
                  <a:schemeClr val="bg1"/>
                </a:solidFill>
              </a:rPr>
              <a:t>  </a:t>
            </a:r>
            <a:r>
              <a:rPr lang="en-ZA" sz="2200" b="1" dirty="0">
                <a:solidFill>
                  <a:schemeClr val="bg1"/>
                </a:solidFill>
              </a:rPr>
              <a:t>Budget Performance - Revenue</a:t>
            </a:r>
          </a:p>
        </p:txBody>
      </p:sp>
      <p:sp>
        <p:nvSpPr>
          <p:cNvPr id="3" name="Content Placeholder 2"/>
          <p:cNvSpPr>
            <a:spLocks noGrp="1"/>
          </p:cNvSpPr>
          <p:nvPr>
            <p:ph idx="1"/>
          </p:nvPr>
        </p:nvSpPr>
        <p:spPr>
          <a:xfrm>
            <a:off x="0" y="1104851"/>
            <a:ext cx="8229600" cy="5616624"/>
          </a:xfrm>
        </p:spPr>
        <p:txBody>
          <a:bodyPr/>
          <a:lstStyle/>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a:p>
          <a:p>
            <a:pPr marL="0" indent="0">
              <a:buNone/>
            </a:pPr>
            <a:endParaRPr lang="en-ZA" dirty="0" smtClean="0"/>
          </a:p>
          <a:p>
            <a:pPr marL="0" indent="0">
              <a:buNone/>
            </a:pPr>
            <a:endParaRPr lang="en-ZA"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1AF37-56A7-4E2F-87A5-0FC0E3D02D6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5" name="Table 4"/>
          <p:cNvGraphicFramePr>
            <a:graphicFrameLocks noGrp="1"/>
          </p:cNvGraphicFramePr>
          <p:nvPr>
            <p:extLst>
              <p:ext uri="{D42A27DB-BD31-4B8C-83A1-F6EECF244321}">
                <p14:modId xmlns:p14="http://schemas.microsoft.com/office/powerpoint/2010/main" val="1078877087"/>
              </p:ext>
            </p:extLst>
          </p:nvPr>
        </p:nvGraphicFramePr>
        <p:xfrm>
          <a:off x="25153" y="675118"/>
          <a:ext cx="9118847" cy="1673763"/>
        </p:xfrm>
        <a:graphic>
          <a:graphicData uri="http://schemas.openxmlformats.org/drawingml/2006/table">
            <a:tbl>
              <a:tblPr firstRow="1" bandRow="1">
                <a:tableStyleId>{46F890A9-2807-4EBB-B81D-B2AA78EC7F39}</a:tableStyleId>
              </a:tblPr>
              <a:tblGrid>
                <a:gridCol w="3005075">
                  <a:extLst>
                    <a:ext uri="{9D8B030D-6E8A-4147-A177-3AD203B41FA5}">
                      <a16:colId xmlns="" xmlns:a16="http://schemas.microsoft.com/office/drawing/2014/main" val="3177824657"/>
                    </a:ext>
                  </a:extLst>
                </a:gridCol>
                <a:gridCol w="1989567">
                  <a:extLst>
                    <a:ext uri="{9D8B030D-6E8A-4147-A177-3AD203B41FA5}">
                      <a16:colId xmlns="" xmlns:a16="http://schemas.microsoft.com/office/drawing/2014/main" val="1796057033"/>
                    </a:ext>
                  </a:extLst>
                </a:gridCol>
                <a:gridCol w="2072464">
                  <a:extLst>
                    <a:ext uri="{9D8B030D-6E8A-4147-A177-3AD203B41FA5}">
                      <a16:colId xmlns="" xmlns:a16="http://schemas.microsoft.com/office/drawing/2014/main" val="2687549522"/>
                    </a:ext>
                  </a:extLst>
                </a:gridCol>
                <a:gridCol w="2051741">
                  <a:extLst>
                    <a:ext uri="{9D8B030D-6E8A-4147-A177-3AD203B41FA5}">
                      <a16:colId xmlns="" xmlns:a16="http://schemas.microsoft.com/office/drawing/2014/main" val="1695882056"/>
                    </a:ext>
                  </a:extLst>
                </a:gridCol>
              </a:tblGrid>
              <a:tr h="409811">
                <a:tc>
                  <a:txBody>
                    <a:bodyPr/>
                    <a:lstStyle/>
                    <a:p>
                      <a:pPr algn="ctr" rtl="0" fontAlgn="ctr"/>
                      <a:r>
                        <a:rPr lang="en-ZA" sz="1100" u="none" strike="noStrike" dirty="0">
                          <a:effectLst/>
                        </a:rPr>
                        <a:t>Description</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Annual Budget </a:t>
                      </a:r>
                      <a:r>
                        <a:rPr lang="en-ZA" sz="1100" u="none" strike="noStrike" dirty="0">
                          <a:effectLst/>
                        </a:rPr>
                        <a:t>Income (R’000)</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Budget  </a:t>
                      </a:r>
                      <a:r>
                        <a:rPr lang="en-ZA" sz="1100" u="none" strike="noStrike" dirty="0" smtClean="0">
                          <a:effectLst/>
                        </a:rPr>
                        <a:t>Q3 </a:t>
                      </a:r>
                      <a:r>
                        <a:rPr lang="en-ZA" sz="1100" u="none" strike="noStrike" dirty="0">
                          <a:effectLst/>
                        </a:rPr>
                        <a:t>Income (R’000)</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Q3    </a:t>
                      </a:r>
                    </a:p>
                    <a:p>
                      <a:pPr algn="ctr" rtl="0" fontAlgn="ctr"/>
                      <a:r>
                        <a:rPr lang="en-ZA" sz="1100" u="none" strike="noStrike" dirty="0" smtClean="0">
                          <a:effectLst/>
                        </a:rPr>
                        <a:t> </a:t>
                      </a:r>
                      <a:r>
                        <a:rPr lang="en-ZA" sz="1100" u="none" strike="noStrike" dirty="0">
                          <a:effectLst/>
                        </a:rPr>
                        <a:t>Income (R‘000)</a:t>
                      </a:r>
                      <a:endParaRPr lang="en-ZA" sz="1100" b="1" i="0" u="none" strike="noStrike" dirty="0">
                        <a:solidFill>
                          <a:srgbClr val="FFFFFF"/>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3717978809"/>
                  </a:ext>
                </a:extLst>
              </a:tr>
              <a:tr h="204907">
                <a:tc>
                  <a:txBody>
                    <a:bodyPr/>
                    <a:lstStyle/>
                    <a:p>
                      <a:pPr algn="l" rtl="0" fontAlgn="ctr"/>
                      <a:r>
                        <a:rPr lang="en-ZA" sz="1100" b="1" u="none" strike="noStrike" dirty="0">
                          <a:effectLst/>
                        </a:rPr>
                        <a:t>Revenue</a:t>
                      </a:r>
                      <a:endParaRPr lang="en-ZA" sz="1100" b="1" i="0" u="none" strike="noStrike" dirty="0">
                        <a:solidFill>
                          <a:srgbClr val="000000"/>
                        </a:solidFill>
                        <a:effectLst/>
                        <a:latin typeface="Calibri" panose="020F0502020204030204" pitchFamily="34" charset="0"/>
                      </a:endParaRPr>
                    </a:p>
                  </a:txBody>
                  <a:tcPr marL="6350" marR="6350" marT="6350" marB="0" anchor="ctr"/>
                </a:tc>
                <a:tc gridSpan="3">
                  <a:txBody>
                    <a:bodyPr/>
                    <a:lstStyle/>
                    <a:p>
                      <a:pPr algn="l" fontAlgn="t"/>
                      <a:r>
                        <a:rPr lang="en-ZA" sz="1100" u="none" strike="noStrike" dirty="0">
                          <a:effectLst/>
                        </a:rPr>
                        <a:t> </a:t>
                      </a:r>
                      <a:endParaRPr lang="en-ZA" sz="1100" b="0" i="0" u="none" strike="noStrike" dirty="0">
                        <a:solidFill>
                          <a:srgbClr val="000000"/>
                        </a:solidFill>
                        <a:effectLst/>
                        <a:latin typeface="Arial" panose="020B0604020202020204" pitchFamily="34" charset="0"/>
                      </a:endParaRPr>
                    </a:p>
                  </a:txBody>
                  <a:tcPr marL="6350" marR="6350" marT="6350" marB="0"/>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2640785082"/>
                  </a:ext>
                </a:extLst>
              </a:tr>
              <a:tr h="253150">
                <a:tc>
                  <a:txBody>
                    <a:bodyPr/>
                    <a:lstStyle/>
                    <a:p>
                      <a:pPr algn="l" rtl="0" fontAlgn="ctr"/>
                      <a:r>
                        <a:rPr lang="en-ZA" sz="1100" b="1" u="none" strike="noStrike" dirty="0">
                          <a:effectLst/>
                        </a:rPr>
                        <a:t>Other Income -Interest, levies &amp; tenders</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2 530</a:t>
                      </a:r>
                      <a:endParaRPr lang="en-ZA"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993033776"/>
                  </a:ext>
                </a:extLst>
              </a:tr>
              <a:tr h="184343">
                <a:tc>
                  <a:txBody>
                    <a:bodyPr/>
                    <a:lstStyle/>
                    <a:p>
                      <a:pPr algn="l" rtl="0" fontAlgn="ctr"/>
                      <a:r>
                        <a:rPr lang="en-ZA" sz="1100" b="1" u="none" strike="noStrike" dirty="0">
                          <a:effectLst/>
                        </a:rPr>
                        <a:t>Transfers</a:t>
                      </a:r>
                      <a:endParaRPr lang="en-ZA" sz="1100" b="1" i="0" u="none" strike="noStrike" dirty="0">
                        <a:solidFill>
                          <a:srgbClr val="000000"/>
                        </a:solidFill>
                        <a:effectLst/>
                        <a:latin typeface="Calibri" panose="020F0502020204030204" pitchFamily="34" charset="0"/>
                      </a:endParaRPr>
                    </a:p>
                  </a:txBody>
                  <a:tcPr marL="6350" marR="6350" marT="6350" marB="0" anchor="ctr"/>
                </a:tc>
                <a:tc gridSpan="3">
                  <a:txBody>
                    <a:bodyPr/>
                    <a:lstStyle/>
                    <a:p>
                      <a:pPr algn="l" fontAlgn="ctr"/>
                      <a:r>
                        <a:rPr lang="en-ZA" sz="1100" u="none" strike="noStrike">
                          <a:effectLst/>
                        </a:rPr>
                        <a:t> </a:t>
                      </a:r>
                      <a:endParaRPr lang="en-ZA" sz="1100" b="0" i="0" u="none" strike="noStrike">
                        <a:solidFill>
                          <a:srgbClr val="000000"/>
                        </a:solidFill>
                        <a:effectLst/>
                        <a:latin typeface="Arial" panose="020B0604020202020204" pitchFamily="34" charset="0"/>
                      </a:endParaRPr>
                    </a:p>
                  </a:txBody>
                  <a:tcPr marL="6350" marR="6350" marT="6350" marB="0" anchor="ct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2250849993"/>
                  </a:ext>
                </a:extLst>
              </a:tr>
              <a:tr h="245791">
                <a:tc>
                  <a:txBody>
                    <a:bodyPr/>
                    <a:lstStyle/>
                    <a:p>
                      <a:pPr algn="l" rtl="0" fontAlgn="ctr"/>
                      <a:r>
                        <a:rPr lang="en-ZA" sz="1100" b="1" u="none" strike="noStrike">
                          <a:effectLst/>
                        </a:rPr>
                        <a:t>USAASA Operations</a:t>
                      </a:r>
                      <a:endParaRPr lang="en-ZA"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69 045</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17 261</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17 261</a:t>
                      </a:r>
                      <a:endParaRPr lang="en-ZA"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1074340491"/>
                  </a:ext>
                </a:extLst>
              </a:tr>
              <a:tr h="375761">
                <a:tc>
                  <a:txBody>
                    <a:bodyPr/>
                    <a:lstStyle/>
                    <a:p>
                      <a:pPr algn="l" rtl="0" fontAlgn="ctr"/>
                      <a:r>
                        <a:rPr lang="en-ZA" sz="1100" b="1" u="none" strike="noStrike" dirty="0">
                          <a:effectLst/>
                        </a:rPr>
                        <a:t>Total revenue</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69 045</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17 261</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19 791</a:t>
                      </a:r>
                      <a:endParaRPr lang="en-ZA"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2179425293"/>
                  </a:ext>
                </a:extLst>
              </a:tr>
            </a:tbl>
          </a:graphicData>
        </a:graphic>
      </p:graphicFrame>
      <p:sp>
        <p:nvSpPr>
          <p:cNvPr id="7" name="Title 1"/>
          <p:cNvSpPr txBox="1">
            <a:spLocks/>
          </p:cNvSpPr>
          <p:nvPr/>
        </p:nvSpPr>
        <p:spPr>
          <a:xfrm>
            <a:off x="25152" y="2348881"/>
            <a:ext cx="9118847" cy="429733"/>
          </a:xfrm>
          <a:prstGeom prst="rect">
            <a:avLst/>
          </a:prstGeom>
        </p:spPr>
        <p:txBody>
          <a:bodyPr vert="horz" lIns="91440" tIns="45720" rIns="91440" bIns="45720" rtlCol="0" anchor="ctr">
            <a:normAutofit fontScale="37500" lnSpcReduction="20000"/>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en-ZA" sz="3200" dirty="0" smtClean="0"/>
              <a:t>          </a:t>
            </a:r>
            <a:br>
              <a:rPr lang="en-ZA" sz="3200" dirty="0" smtClean="0"/>
            </a:br>
            <a:r>
              <a:rPr lang="en-ZA" sz="3400" dirty="0" smtClean="0"/>
              <a:t>           </a:t>
            </a:r>
            <a:r>
              <a:rPr lang="en-ZA" sz="3400" b="1" dirty="0" smtClean="0"/>
              <a:t>USAASA 2016/17 Quarter 3 Budget Performance - Expenditure</a:t>
            </a:r>
            <a:endParaRPr lang="en-ZA" sz="3400" b="1" dirty="0"/>
          </a:p>
        </p:txBody>
      </p:sp>
      <p:graphicFrame>
        <p:nvGraphicFramePr>
          <p:cNvPr id="8" name="Table 7"/>
          <p:cNvGraphicFramePr>
            <a:graphicFrameLocks noGrp="1"/>
          </p:cNvGraphicFramePr>
          <p:nvPr>
            <p:extLst>
              <p:ext uri="{D42A27DB-BD31-4B8C-83A1-F6EECF244321}">
                <p14:modId xmlns:p14="http://schemas.microsoft.com/office/powerpoint/2010/main" val="3057234062"/>
              </p:ext>
            </p:extLst>
          </p:nvPr>
        </p:nvGraphicFramePr>
        <p:xfrm>
          <a:off x="0" y="2778614"/>
          <a:ext cx="9144001" cy="2123913"/>
        </p:xfrm>
        <a:graphic>
          <a:graphicData uri="http://schemas.openxmlformats.org/drawingml/2006/table">
            <a:tbl>
              <a:tblPr firstRow="1" firstCol="1" bandRow="1">
                <a:tableStyleId>{46F890A9-2807-4EBB-B81D-B2AA78EC7F39}</a:tableStyleId>
              </a:tblPr>
              <a:tblGrid>
                <a:gridCol w="2103083">
                  <a:extLst>
                    <a:ext uri="{9D8B030D-6E8A-4147-A177-3AD203B41FA5}">
                      <a16:colId xmlns="" xmlns:a16="http://schemas.microsoft.com/office/drawing/2014/main" val="989784459"/>
                    </a:ext>
                  </a:extLst>
                </a:gridCol>
                <a:gridCol w="1545567">
                  <a:extLst>
                    <a:ext uri="{9D8B030D-6E8A-4147-A177-3AD203B41FA5}">
                      <a16:colId xmlns="" xmlns:a16="http://schemas.microsoft.com/office/drawing/2014/main" val="1106616263"/>
                    </a:ext>
                  </a:extLst>
                </a:gridCol>
                <a:gridCol w="1459702">
                  <a:extLst>
                    <a:ext uri="{9D8B030D-6E8A-4147-A177-3AD203B41FA5}">
                      <a16:colId xmlns="" xmlns:a16="http://schemas.microsoft.com/office/drawing/2014/main" val="1457752185"/>
                    </a:ext>
                  </a:extLst>
                </a:gridCol>
                <a:gridCol w="1373838">
                  <a:extLst>
                    <a:ext uri="{9D8B030D-6E8A-4147-A177-3AD203B41FA5}">
                      <a16:colId xmlns="" xmlns:a16="http://schemas.microsoft.com/office/drawing/2014/main" val="1251993529"/>
                    </a:ext>
                  </a:extLst>
                </a:gridCol>
                <a:gridCol w="1287973">
                  <a:extLst>
                    <a:ext uri="{9D8B030D-6E8A-4147-A177-3AD203B41FA5}">
                      <a16:colId xmlns="" xmlns:a16="http://schemas.microsoft.com/office/drawing/2014/main" val="53687097"/>
                    </a:ext>
                  </a:extLst>
                </a:gridCol>
                <a:gridCol w="1373838">
                  <a:extLst>
                    <a:ext uri="{9D8B030D-6E8A-4147-A177-3AD203B41FA5}">
                      <a16:colId xmlns="" xmlns:a16="http://schemas.microsoft.com/office/drawing/2014/main" val="2895233198"/>
                    </a:ext>
                  </a:extLst>
                </a:gridCol>
              </a:tblGrid>
              <a:tr h="506370">
                <a:tc>
                  <a:txBody>
                    <a:bodyPr/>
                    <a:lstStyle/>
                    <a:p>
                      <a:pPr algn="ctr">
                        <a:lnSpc>
                          <a:spcPct val="107000"/>
                        </a:lnSpc>
                        <a:spcAft>
                          <a:spcPts val="0"/>
                        </a:spcAft>
                      </a:pPr>
                      <a:r>
                        <a:rPr lang="en-ZA" sz="1100" dirty="0">
                          <a:effectLst/>
                        </a:rPr>
                        <a:t>Description</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a:effectLst/>
                        </a:rPr>
                        <a:t>Annual Budget (R’000)</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smtClean="0">
                          <a:effectLst/>
                        </a:rPr>
                        <a:t>Q3 </a:t>
                      </a:r>
                      <a:r>
                        <a:rPr lang="en-ZA" sz="1100" dirty="0">
                          <a:effectLst/>
                        </a:rPr>
                        <a:t>Budget (R’000)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smtClean="0">
                          <a:effectLst/>
                        </a:rPr>
                        <a:t>Q3 </a:t>
                      </a:r>
                      <a:r>
                        <a:rPr lang="en-ZA" sz="1100" dirty="0">
                          <a:effectLst/>
                        </a:rPr>
                        <a:t>Actual Spending (R‘000)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a:effectLst/>
                        </a:rPr>
                        <a:t>Quarter Variances (R‘000)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smtClean="0">
                          <a:effectLst/>
                        </a:rPr>
                        <a:t>Quarter % Spent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3696977386"/>
                  </a:ext>
                </a:extLst>
              </a:tr>
              <a:tr h="264949">
                <a:tc>
                  <a:txBody>
                    <a:bodyPr/>
                    <a:lstStyle/>
                    <a:p>
                      <a:pPr>
                        <a:lnSpc>
                          <a:spcPct val="107000"/>
                        </a:lnSpc>
                        <a:spcAft>
                          <a:spcPts val="0"/>
                        </a:spcAft>
                      </a:pPr>
                      <a:r>
                        <a:rPr lang="en-ZA" sz="1100">
                          <a:effectLst/>
                        </a:rPr>
                        <a:t>Expenditure</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ZA" sz="1100">
                          <a:effectLst/>
                        </a:rPr>
                        <a:t> </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nSpc>
                          <a:spcPct val="107000"/>
                        </a:lnSpc>
                        <a:spcAft>
                          <a:spcPts val="0"/>
                        </a:spcAft>
                      </a:pPr>
                      <a:r>
                        <a:rPr lang="en-ZA" sz="1100" dirty="0">
                          <a:effectLst/>
                        </a:rPr>
                        <a:t>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370781146"/>
                  </a:ext>
                </a:extLst>
              </a:tr>
              <a:tr h="411348">
                <a:tc>
                  <a:txBody>
                    <a:bodyPr/>
                    <a:lstStyle/>
                    <a:p>
                      <a:pPr>
                        <a:lnSpc>
                          <a:spcPct val="107000"/>
                        </a:lnSpc>
                        <a:spcAft>
                          <a:spcPts val="0"/>
                        </a:spcAft>
                      </a:pPr>
                      <a:r>
                        <a:rPr lang="en-ZA" sz="1100" dirty="0">
                          <a:effectLst/>
                        </a:rPr>
                        <a:t>Compensation of employees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a:effectLst/>
                        </a:rPr>
                        <a:t>43 713</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10 928</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10 487</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441</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96%</a:t>
                      </a:r>
                      <a:endParaRPr lang="en-ZA" sz="1100" b="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1347554951"/>
                  </a:ext>
                </a:extLst>
              </a:tr>
              <a:tr h="205674">
                <a:tc>
                  <a:txBody>
                    <a:bodyPr/>
                    <a:lstStyle/>
                    <a:p>
                      <a:pPr>
                        <a:lnSpc>
                          <a:spcPct val="107000"/>
                        </a:lnSpc>
                        <a:spcAft>
                          <a:spcPts val="0"/>
                        </a:spcAft>
                      </a:pPr>
                      <a:r>
                        <a:rPr lang="en-ZA" sz="1100">
                          <a:effectLst/>
                        </a:rPr>
                        <a:t>Goods and services</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a:effectLst/>
                        </a:rPr>
                        <a:t>24 218</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6 333</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6 141</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192</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97%</a:t>
                      </a:r>
                      <a:endParaRPr lang="en-ZA" sz="1100" b="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4187804646"/>
                  </a:ext>
                </a:extLst>
              </a:tr>
              <a:tr h="264949">
                <a:tc>
                  <a:txBody>
                    <a:bodyPr/>
                    <a:lstStyle/>
                    <a:p>
                      <a:pPr>
                        <a:lnSpc>
                          <a:spcPct val="107000"/>
                        </a:lnSpc>
                        <a:spcAft>
                          <a:spcPts val="0"/>
                        </a:spcAft>
                      </a:pPr>
                      <a:r>
                        <a:rPr lang="en-ZA" sz="1100">
                          <a:effectLst/>
                        </a:rPr>
                        <a:t>Depreciation</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a:effectLst/>
                        </a:rPr>
                        <a:t>0</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0</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773</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-773</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endParaRPr lang="en-ZA" sz="1100" b="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189787261"/>
                  </a:ext>
                </a:extLst>
              </a:tr>
              <a:tr h="264949">
                <a:tc>
                  <a:txBody>
                    <a:bodyPr/>
                    <a:lstStyle/>
                    <a:p>
                      <a:pPr>
                        <a:lnSpc>
                          <a:spcPct val="107000"/>
                        </a:lnSpc>
                        <a:spcAft>
                          <a:spcPts val="0"/>
                        </a:spcAft>
                      </a:pPr>
                      <a:r>
                        <a:rPr lang="en-ZA" sz="1100">
                          <a:effectLst/>
                        </a:rPr>
                        <a:t>Other Capex</a:t>
                      </a:r>
                      <a:endParaRPr lang="en-ZA"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a:effectLst/>
                        </a:rPr>
                        <a:t>1 114</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0</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0</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0</a:t>
                      </a:r>
                      <a:endParaRPr lang="en-ZA" sz="1100" b="0"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0%</a:t>
                      </a:r>
                      <a:endParaRPr lang="en-ZA" sz="1100" b="0"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3004789662"/>
                  </a:ext>
                </a:extLst>
              </a:tr>
              <a:tr h="205674">
                <a:tc>
                  <a:txBody>
                    <a:bodyPr/>
                    <a:lstStyle/>
                    <a:p>
                      <a:pPr>
                        <a:lnSpc>
                          <a:spcPct val="107000"/>
                        </a:lnSpc>
                        <a:spcAft>
                          <a:spcPts val="0"/>
                        </a:spcAft>
                      </a:pPr>
                      <a:r>
                        <a:rPr lang="en-ZA" sz="1100" dirty="0">
                          <a:effectLst/>
                        </a:rPr>
                        <a:t>Total </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7000"/>
                        </a:lnSpc>
                        <a:spcAft>
                          <a:spcPts val="0"/>
                        </a:spcAft>
                      </a:pPr>
                      <a:r>
                        <a:rPr lang="en-ZA" sz="1100" dirty="0">
                          <a:effectLst/>
                        </a:rPr>
                        <a:t>69 045</a:t>
                      </a:r>
                      <a:endParaRPr lang="en-ZA"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17 261</a:t>
                      </a:r>
                      <a:endParaRPr lang="en-ZA" sz="1100" b="1"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17 401</a:t>
                      </a:r>
                      <a:endParaRPr lang="en-ZA" sz="1100" b="1"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-140</a:t>
                      </a:r>
                      <a:endParaRPr lang="en-ZA" sz="1100" b="1" kern="1200" dirty="0">
                        <a:solidFill>
                          <a:schemeClr val="dk1"/>
                        </a:solidFill>
                        <a:effectLst/>
                        <a:latin typeface="+mn-lt"/>
                        <a:ea typeface="+mn-ea"/>
                        <a:cs typeface="+mn-cs"/>
                      </a:endParaRPr>
                    </a:p>
                  </a:txBody>
                  <a:tcPr marL="68580" marR="68580" marT="0" marB="0" anchor="ctr"/>
                </a:tc>
                <a:tc>
                  <a:txBody>
                    <a:bodyPr/>
                    <a:lstStyle/>
                    <a:p>
                      <a:pPr marL="0" algn="ctr" defTabSz="914400" rtl="0" eaLnBrk="1" latinLnBrk="0" hangingPunct="1">
                        <a:lnSpc>
                          <a:spcPct val="107000"/>
                        </a:lnSpc>
                        <a:spcAft>
                          <a:spcPts val="0"/>
                        </a:spcAft>
                      </a:pPr>
                      <a:r>
                        <a:rPr lang="en-ZA" sz="1100" kern="1200" dirty="0" smtClean="0">
                          <a:effectLst/>
                        </a:rPr>
                        <a:t>101%</a:t>
                      </a:r>
                      <a:endParaRPr lang="en-ZA" sz="1100" b="1" kern="1200" dirty="0">
                        <a:solidFill>
                          <a:schemeClr val="dk1"/>
                        </a:solidFill>
                        <a:effectLst/>
                        <a:latin typeface="+mn-lt"/>
                        <a:ea typeface="+mn-ea"/>
                        <a:cs typeface="+mn-cs"/>
                      </a:endParaRPr>
                    </a:p>
                  </a:txBody>
                  <a:tcPr marL="68580" marR="68580" marT="0" marB="0" anchor="ctr"/>
                </a:tc>
                <a:extLst>
                  <a:ext uri="{0D108BD9-81ED-4DB2-BD59-A6C34878D82A}">
                    <a16:rowId xmlns="" xmlns:a16="http://schemas.microsoft.com/office/drawing/2014/main" val="279927798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217231063"/>
              </p:ext>
            </p:extLst>
          </p:nvPr>
        </p:nvGraphicFramePr>
        <p:xfrm>
          <a:off x="25153" y="5013176"/>
          <a:ext cx="9118846" cy="1705372"/>
        </p:xfrm>
        <a:graphic>
          <a:graphicData uri="http://schemas.openxmlformats.org/drawingml/2006/table">
            <a:tbl>
              <a:tblPr firstRow="1" firstCol="1" bandRow="1">
                <a:tableStyleId>{46F890A9-2807-4EBB-B81D-B2AA78EC7F39}</a:tableStyleId>
              </a:tblPr>
              <a:tblGrid>
                <a:gridCol w="1909796">
                  <a:extLst>
                    <a:ext uri="{9D8B030D-6E8A-4147-A177-3AD203B41FA5}">
                      <a16:colId xmlns="" xmlns:a16="http://schemas.microsoft.com/office/drawing/2014/main" val="1351467196"/>
                    </a:ext>
                  </a:extLst>
                </a:gridCol>
                <a:gridCol w="1651715">
                  <a:extLst>
                    <a:ext uri="{9D8B030D-6E8A-4147-A177-3AD203B41FA5}">
                      <a16:colId xmlns="" xmlns:a16="http://schemas.microsoft.com/office/drawing/2014/main" val="808881907"/>
                    </a:ext>
                  </a:extLst>
                </a:gridCol>
                <a:gridCol w="1720538">
                  <a:extLst>
                    <a:ext uri="{9D8B030D-6E8A-4147-A177-3AD203B41FA5}">
                      <a16:colId xmlns="" xmlns:a16="http://schemas.microsoft.com/office/drawing/2014/main" val="2130474039"/>
                    </a:ext>
                  </a:extLst>
                </a:gridCol>
                <a:gridCol w="1703332">
                  <a:extLst>
                    <a:ext uri="{9D8B030D-6E8A-4147-A177-3AD203B41FA5}">
                      <a16:colId xmlns="" xmlns:a16="http://schemas.microsoft.com/office/drawing/2014/main" val="4215078765"/>
                    </a:ext>
                  </a:extLst>
                </a:gridCol>
                <a:gridCol w="1221581">
                  <a:extLst>
                    <a:ext uri="{9D8B030D-6E8A-4147-A177-3AD203B41FA5}">
                      <a16:colId xmlns="" xmlns:a16="http://schemas.microsoft.com/office/drawing/2014/main" val="129233089"/>
                    </a:ext>
                  </a:extLst>
                </a:gridCol>
                <a:gridCol w="911884">
                  <a:extLst>
                    <a:ext uri="{9D8B030D-6E8A-4147-A177-3AD203B41FA5}">
                      <a16:colId xmlns="" xmlns:a16="http://schemas.microsoft.com/office/drawing/2014/main" val="1401590856"/>
                    </a:ext>
                  </a:extLst>
                </a:gridCol>
              </a:tblGrid>
              <a:tr h="242836">
                <a:tc gridSpan="6">
                  <a:txBody>
                    <a:bodyPr/>
                    <a:lstStyle/>
                    <a:p>
                      <a:pPr algn="ctr" rtl="0" fontAlgn="ctr"/>
                      <a:r>
                        <a:rPr lang="en-ZA" sz="1300" u="none" strike="noStrike" dirty="0">
                          <a:effectLst/>
                        </a:rPr>
                        <a:t>USAASA Approved Retention of 2015/16 Unspent funds</a:t>
                      </a:r>
                      <a:endParaRPr lang="en-ZA" sz="1300" b="1" i="0" u="none" strike="noStrike" dirty="0">
                        <a:solidFill>
                          <a:schemeClr val="tx1"/>
                        </a:solidFill>
                        <a:effectLst/>
                        <a:latin typeface="Calibri" panose="020F0502020204030204" pitchFamily="34" charset="0"/>
                      </a:endParaRPr>
                    </a:p>
                  </a:txBody>
                  <a:tcPr marL="6350" marR="6350" marT="6350" marB="0" anchor="ct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3115902876"/>
                  </a:ext>
                </a:extLst>
              </a:tr>
              <a:tr h="334416">
                <a:tc>
                  <a:txBody>
                    <a:bodyPr/>
                    <a:lstStyle/>
                    <a:p>
                      <a:pPr algn="l" rtl="0" fontAlgn="ctr"/>
                      <a:r>
                        <a:rPr lang="en-ZA" sz="1100" u="none" strike="noStrike" dirty="0">
                          <a:effectLst/>
                        </a:rPr>
                        <a:t>Description</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Total Budget (R’000)</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Q3 Actual Spending (R‘000)</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Annual Spent to date</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Available Budget</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Annual % </a:t>
                      </a:r>
                      <a:r>
                        <a:rPr lang="en-ZA" sz="1100" u="none" strike="noStrike" dirty="0">
                          <a:effectLst/>
                        </a:rPr>
                        <a:t>Spent</a:t>
                      </a:r>
                      <a:endParaRPr lang="en-ZA"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3170134203"/>
                  </a:ext>
                </a:extLst>
              </a:tr>
              <a:tr h="405723">
                <a:tc>
                  <a:txBody>
                    <a:bodyPr/>
                    <a:lstStyle/>
                    <a:p>
                      <a:pPr algn="l" rtl="0" fontAlgn="ctr"/>
                      <a:r>
                        <a:rPr lang="en-ZA" sz="1100" u="none" strike="noStrike">
                          <a:effectLst/>
                        </a:rPr>
                        <a:t>BDM Distribution &amp; Logistics</a:t>
                      </a:r>
                      <a:endParaRPr lang="en-ZA" sz="1100" b="1" i="0" u="none" strike="noStrike">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131 189</a:t>
                      </a:r>
                      <a:endParaRPr lang="en-ZA"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19 989</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48 230</a:t>
                      </a:r>
                      <a:endParaRPr lang="en-ZA"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82 959</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37%</a:t>
                      </a:r>
                      <a:endParaRPr lang="en-ZA"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2451169286"/>
                  </a:ext>
                </a:extLst>
              </a:tr>
              <a:tr h="479561">
                <a:tc>
                  <a:txBody>
                    <a:bodyPr/>
                    <a:lstStyle/>
                    <a:p>
                      <a:pPr algn="l" rtl="0" fontAlgn="ctr"/>
                      <a:r>
                        <a:rPr lang="en-ZA" sz="1100" u="none" strike="noStrike">
                          <a:effectLst/>
                        </a:rPr>
                        <a:t>Enterprise Resource Planning (ERP)</a:t>
                      </a:r>
                      <a:endParaRPr lang="en-ZA" sz="1100" b="1" i="0" u="none" strike="noStrike">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25 063</a:t>
                      </a:r>
                      <a:endParaRPr lang="en-ZA"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2 975</a:t>
                      </a:r>
                      <a:endParaRPr lang="en-ZA" sz="1100" b="0"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2 975</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22 088</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12%</a:t>
                      </a:r>
                      <a:endParaRPr lang="en-ZA" sz="1100" b="0"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1269728927"/>
                  </a:ext>
                </a:extLst>
              </a:tr>
              <a:tr h="242836">
                <a:tc>
                  <a:txBody>
                    <a:bodyPr/>
                    <a:lstStyle/>
                    <a:p>
                      <a:pPr algn="l" rtl="0" fontAlgn="ctr"/>
                      <a:r>
                        <a:rPr lang="en-ZA" sz="1100" u="none" strike="noStrike" dirty="0">
                          <a:effectLst/>
                        </a:rPr>
                        <a:t>Total </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156 252</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22 964</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51 205</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105 047</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33%</a:t>
                      </a:r>
                      <a:endParaRPr lang="en-ZA"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4235340113"/>
                  </a:ext>
                </a:extLst>
              </a:tr>
            </a:tbl>
          </a:graphicData>
        </a:graphic>
      </p:graphicFrame>
    </p:spTree>
    <p:extLst>
      <p:ext uri="{BB962C8B-B14F-4D97-AF65-F5344CB8AC3E}">
        <p14:creationId xmlns:p14="http://schemas.microsoft.com/office/powerpoint/2010/main" val="1522689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20" y="-193712"/>
            <a:ext cx="8219256" cy="620688"/>
          </a:xfrm>
        </p:spPr>
        <p:txBody>
          <a:bodyPr>
            <a:normAutofit fontScale="90000"/>
          </a:bodyPr>
          <a:lstStyle/>
          <a:p>
            <a:pPr algn="ctr"/>
            <a:r>
              <a:rPr lang="en-ZA" sz="3200" dirty="0" smtClean="0"/>
              <a:t>          </a:t>
            </a:r>
            <a:br>
              <a:rPr lang="en-ZA" sz="3200" dirty="0" smtClean="0"/>
            </a:br>
            <a:r>
              <a:rPr lang="en-ZA" sz="2000" b="1" dirty="0" smtClean="0"/>
              <a:t>           </a:t>
            </a:r>
            <a:r>
              <a:rPr lang="en-ZA" sz="2200" b="1" dirty="0">
                <a:solidFill>
                  <a:schemeClr val="bg1"/>
                </a:solidFill>
              </a:rPr>
              <a:t>USAASA 2016/17 Quarter 3</a:t>
            </a:r>
            <a:r>
              <a:rPr lang="en-ZA" sz="2200" b="1" dirty="0" smtClean="0">
                <a:solidFill>
                  <a:schemeClr val="bg1"/>
                </a:solidFill>
              </a:rPr>
              <a:t> </a:t>
            </a:r>
            <a:r>
              <a:rPr lang="en-ZA" sz="2200" b="1" dirty="0">
                <a:solidFill>
                  <a:schemeClr val="bg1"/>
                </a:solidFill>
              </a:rPr>
              <a:t>Budget Performance - Expenditure</a:t>
            </a:r>
          </a:p>
        </p:txBody>
      </p:sp>
      <p:sp>
        <p:nvSpPr>
          <p:cNvPr id="3" name="Content Placeholder 2"/>
          <p:cNvSpPr>
            <a:spLocks noGrp="1"/>
          </p:cNvSpPr>
          <p:nvPr>
            <p:ph idx="1"/>
          </p:nvPr>
        </p:nvSpPr>
        <p:spPr>
          <a:xfrm>
            <a:off x="457200" y="1124744"/>
            <a:ext cx="8229600" cy="5616624"/>
          </a:xfrm>
        </p:spPr>
        <p:txBody>
          <a:bodyPr/>
          <a:lstStyle/>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a:p>
          <a:p>
            <a:pPr marL="0" indent="0">
              <a:buNone/>
            </a:pPr>
            <a:endParaRPr lang="en-ZA" dirty="0" smtClean="0"/>
          </a:p>
          <a:p>
            <a:pPr marL="0" indent="0">
              <a:buNone/>
            </a:pPr>
            <a:endParaRPr lang="en-ZA"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1AF37-56A7-4E2F-87A5-0FC0E3D02D6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6" name="Chart 5"/>
          <p:cNvGraphicFramePr>
            <a:graphicFrameLocks/>
          </p:cNvGraphicFramePr>
          <p:nvPr>
            <p:extLst/>
          </p:nvPr>
        </p:nvGraphicFramePr>
        <p:xfrm>
          <a:off x="457200" y="1268760"/>
          <a:ext cx="8147248" cy="50676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931078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a:r>
            <a:br>
              <a:rPr lang="en-US" dirty="0" smtClean="0"/>
            </a:br>
            <a:endParaRPr lang="en-US" dirty="0"/>
          </a:p>
        </p:txBody>
      </p:sp>
      <p:pic>
        <p:nvPicPr>
          <p:cNvPr id="4" name="Picture 3" descr="C:\Users\relebohilem\Desktop\Usaf logo\USAF LOGO FINAL high res-0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5576" y="4797152"/>
            <a:ext cx="2736304" cy="1656184"/>
          </a:xfrm>
          <a:prstGeom prst="rect">
            <a:avLst/>
          </a:prstGeom>
          <a:solidFill>
            <a:schemeClr val="accent2"/>
          </a:solidFill>
          <a:ln>
            <a:solidFill>
              <a:schemeClr val="accent6">
                <a:lumMod val="60000"/>
                <a:lumOff val="40000"/>
              </a:schemeClr>
            </a:solidFill>
          </a:ln>
        </p:spPr>
      </p:pic>
    </p:spTree>
    <p:extLst>
      <p:ext uri="{BB962C8B-B14F-4D97-AF65-F5344CB8AC3E}">
        <p14:creationId xmlns:p14="http://schemas.microsoft.com/office/powerpoint/2010/main" val="12981180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6552728" cy="538140"/>
          </a:xfrm>
        </p:spPr>
        <p:txBody>
          <a:bodyPr>
            <a:normAutofit fontScale="90000"/>
          </a:bodyPr>
          <a:lstStyle/>
          <a:p>
            <a:r>
              <a:rPr lang="en-ZA" sz="2000" b="1" dirty="0">
                <a:solidFill>
                  <a:schemeClr val="bg1"/>
                </a:solidFill>
              </a:rPr>
              <a:t>USAF  Performance against Corporate Plan KPIs </a:t>
            </a:r>
            <a:br>
              <a:rPr lang="en-ZA" sz="2000" b="1" dirty="0">
                <a:solidFill>
                  <a:schemeClr val="bg1"/>
                </a:solidFill>
              </a:rPr>
            </a:br>
            <a:endParaRPr lang="en-ZA" sz="2000" dirty="0">
              <a:solidFill>
                <a:schemeClr val="bg1"/>
              </a:solidFill>
            </a:endParaRPr>
          </a:p>
        </p:txBody>
      </p:sp>
      <p:sp>
        <p:nvSpPr>
          <p:cNvPr id="4" name="Slide Number Placeholder 3"/>
          <p:cNvSpPr>
            <a:spLocks noGrp="1"/>
          </p:cNvSpPr>
          <p:nvPr>
            <p:ph type="sldNum" sz="quarter" idx="12"/>
          </p:nvPr>
        </p:nvSpPr>
        <p:spPr/>
        <p:txBody>
          <a:bodyPr/>
          <a:lstStyle/>
          <a:p>
            <a:fld id="{95D1AF37-56A7-4E2F-87A5-0FC0E3D02D6C}" type="slidenum">
              <a:rPr lang="en-US" smtClean="0"/>
              <a:pPr/>
              <a:t>16</a:t>
            </a:fld>
            <a:endParaRPr lang="en-US" dirty="0"/>
          </a:p>
        </p:txBody>
      </p:sp>
      <p:pic>
        <p:nvPicPr>
          <p:cNvPr id="6" name="Picture 5" descr="C:\Users\relebohilem\Desktop\Usaf logo\USAF LOGO FINAL high res-0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937"/>
            <a:ext cx="1508885" cy="611196"/>
          </a:xfrm>
          <a:prstGeom prst="rect">
            <a:avLst/>
          </a:prstGeom>
          <a:solidFill>
            <a:schemeClr val="accent2"/>
          </a:solidFill>
          <a:ln>
            <a:solidFill>
              <a:schemeClr val="accent6">
                <a:lumMod val="60000"/>
                <a:lumOff val="40000"/>
              </a:schemeClr>
            </a:solidFill>
          </a:ln>
        </p:spPr>
      </p:pic>
      <p:graphicFrame>
        <p:nvGraphicFramePr>
          <p:cNvPr id="7" name="Table 6"/>
          <p:cNvGraphicFramePr>
            <a:graphicFrameLocks noGrp="1"/>
          </p:cNvGraphicFramePr>
          <p:nvPr>
            <p:extLst>
              <p:ext uri="{D42A27DB-BD31-4B8C-83A1-F6EECF244321}">
                <p14:modId xmlns:p14="http://schemas.microsoft.com/office/powerpoint/2010/main" val="2941783287"/>
              </p:ext>
            </p:extLst>
          </p:nvPr>
        </p:nvGraphicFramePr>
        <p:xfrm>
          <a:off x="1" y="692696"/>
          <a:ext cx="9144002" cy="4532997"/>
        </p:xfrm>
        <a:graphic>
          <a:graphicData uri="http://schemas.openxmlformats.org/drawingml/2006/table">
            <a:tbl>
              <a:tblPr firstRow="1" bandRow="1">
                <a:tableStyleId>{93296810-A885-4BE3-A3E7-6D5BEEA58F35}</a:tableStyleId>
              </a:tblPr>
              <a:tblGrid>
                <a:gridCol w="1547665">
                  <a:extLst>
                    <a:ext uri="{9D8B030D-6E8A-4147-A177-3AD203B41FA5}">
                      <a16:colId xmlns="" xmlns:a16="http://schemas.microsoft.com/office/drawing/2014/main" val="3219273406"/>
                    </a:ext>
                  </a:extLst>
                </a:gridCol>
                <a:gridCol w="1455703">
                  <a:extLst>
                    <a:ext uri="{9D8B030D-6E8A-4147-A177-3AD203B41FA5}">
                      <a16:colId xmlns="" xmlns:a16="http://schemas.microsoft.com/office/drawing/2014/main" val="2295719431"/>
                    </a:ext>
                  </a:extLst>
                </a:gridCol>
                <a:gridCol w="1280601">
                  <a:extLst>
                    <a:ext uri="{9D8B030D-6E8A-4147-A177-3AD203B41FA5}">
                      <a16:colId xmlns="" xmlns:a16="http://schemas.microsoft.com/office/drawing/2014/main" val="2522511433"/>
                    </a:ext>
                  </a:extLst>
                </a:gridCol>
                <a:gridCol w="1152128">
                  <a:extLst>
                    <a:ext uri="{9D8B030D-6E8A-4147-A177-3AD203B41FA5}">
                      <a16:colId xmlns="" xmlns:a16="http://schemas.microsoft.com/office/drawing/2014/main" val="303122590"/>
                    </a:ext>
                  </a:extLst>
                </a:gridCol>
                <a:gridCol w="1512168">
                  <a:extLst>
                    <a:ext uri="{9D8B030D-6E8A-4147-A177-3AD203B41FA5}">
                      <a16:colId xmlns="" xmlns:a16="http://schemas.microsoft.com/office/drawing/2014/main" val="656858051"/>
                    </a:ext>
                  </a:extLst>
                </a:gridCol>
                <a:gridCol w="792086">
                  <a:extLst>
                    <a:ext uri="{9D8B030D-6E8A-4147-A177-3AD203B41FA5}">
                      <a16:colId xmlns="" xmlns:a16="http://schemas.microsoft.com/office/drawing/2014/main" val="4128543814"/>
                    </a:ext>
                  </a:extLst>
                </a:gridCol>
                <a:gridCol w="1403651">
                  <a:extLst>
                    <a:ext uri="{9D8B030D-6E8A-4147-A177-3AD203B41FA5}">
                      <a16:colId xmlns="" xmlns:a16="http://schemas.microsoft.com/office/drawing/2014/main" val="4105099885"/>
                    </a:ext>
                  </a:extLst>
                </a:gridCol>
              </a:tblGrid>
              <a:tr h="433188">
                <a:tc>
                  <a:txBody>
                    <a:bodyPr/>
                    <a:lstStyle/>
                    <a:p>
                      <a:r>
                        <a:rPr lang="en-ZA" sz="1100" dirty="0" smtClean="0"/>
                        <a:t>Strategic</a:t>
                      </a:r>
                      <a:r>
                        <a:rPr lang="en-ZA" sz="1100" baseline="0" dirty="0" smtClean="0"/>
                        <a:t> Objectives </a:t>
                      </a:r>
                      <a:endParaRPr lang="en-ZA" sz="1100" dirty="0"/>
                    </a:p>
                  </a:txBody>
                  <a:tcPr/>
                </a:tc>
                <a:tc>
                  <a:txBody>
                    <a:bodyPr/>
                    <a:lstStyle/>
                    <a:p>
                      <a:r>
                        <a:rPr lang="en-ZA" sz="1100" dirty="0" smtClean="0"/>
                        <a:t>KPI</a:t>
                      </a:r>
                      <a:endParaRPr lang="en-ZA" sz="1100" dirty="0"/>
                    </a:p>
                  </a:txBody>
                  <a:tcPr/>
                </a:tc>
                <a:tc>
                  <a:txBody>
                    <a:bodyPr/>
                    <a:lstStyle/>
                    <a:p>
                      <a:r>
                        <a:rPr lang="en-ZA" sz="1100" dirty="0" smtClean="0"/>
                        <a:t>Annual Target</a:t>
                      </a:r>
                      <a:r>
                        <a:rPr lang="en-ZA" sz="1100" baseline="0" dirty="0" smtClean="0"/>
                        <a:t> </a:t>
                      </a:r>
                      <a:endParaRPr lang="en-ZA" sz="1100" dirty="0"/>
                    </a:p>
                  </a:txBody>
                  <a:tcPr/>
                </a:tc>
                <a:tc>
                  <a:txBody>
                    <a:bodyPr/>
                    <a:lstStyle/>
                    <a:p>
                      <a:r>
                        <a:rPr lang="en-ZA" sz="1100" dirty="0" smtClean="0"/>
                        <a:t>Q3 Target</a:t>
                      </a:r>
                      <a:r>
                        <a:rPr lang="en-ZA" sz="1100" baseline="0" dirty="0" smtClean="0"/>
                        <a:t> </a:t>
                      </a:r>
                      <a:endParaRPr lang="en-ZA" sz="1100" dirty="0"/>
                    </a:p>
                  </a:txBody>
                  <a:tcPr/>
                </a:tc>
                <a:tc>
                  <a:txBody>
                    <a:bodyPr/>
                    <a:lstStyle/>
                    <a:p>
                      <a:r>
                        <a:rPr lang="en-ZA" sz="1100" dirty="0" smtClean="0"/>
                        <a:t>Actual Performance </a:t>
                      </a:r>
                      <a:endParaRPr lang="en-ZA" sz="1100" dirty="0"/>
                    </a:p>
                  </a:txBody>
                  <a:tcPr/>
                </a:tc>
                <a:tc>
                  <a:txBody>
                    <a:bodyPr/>
                    <a:lstStyle/>
                    <a:p>
                      <a:r>
                        <a:rPr lang="en-ZA" sz="1100" dirty="0" smtClean="0"/>
                        <a:t>Outcomes</a:t>
                      </a:r>
                      <a:endParaRPr lang="en-ZA" sz="1100" dirty="0"/>
                    </a:p>
                  </a:txBody>
                  <a:tcPr/>
                </a:tc>
                <a:tc>
                  <a:txBody>
                    <a:bodyPr/>
                    <a:lstStyle/>
                    <a:p>
                      <a:r>
                        <a:rPr lang="en-ZA" sz="1100" dirty="0" smtClean="0"/>
                        <a:t>Variance Explanation </a:t>
                      </a:r>
                      <a:endParaRPr lang="en-ZA" sz="1100" dirty="0"/>
                    </a:p>
                  </a:txBody>
                  <a:tcPr/>
                </a:tc>
                <a:extLst>
                  <a:ext uri="{0D108BD9-81ED-4DB2-BD59-A6C34878D82A}">
                    <a16:rowId xmlns="" xmlns:a16="http://schemas.microsoft.com/office/drawing/2014/main" val="512377523"/>
                  </a:ext>
                </a:extLst>
              </a:tr>
              <a:tr h="1964814">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To provide access to ICT services in 6 identified under-serviced areas by 2021 as part of implementing the South Africa Connect digital development strategic pillar in support of the National Development Plan</a:t>
                      </a:r>
                      <a:endParaRPr lang="en-ZA" sz="1100" dirty="0" smtClean="0"/>
                    </a:p>
                  </a:txBody>
                  <a:tcPr/>
                </a:tc>
                <a:tc>
                  <a:txBody>
                    <a:bodyPr/>
                    <a:lstStyle/>
                    <a:p>
                      <a:pPr algn="just"/>
                      <a:r>
                        <a:rPr lang="en-ZA" sz="1100" kern="1200" dirty="0" smtClean="0">
                          <a:solidFill>
                            <a:schemeClr val="dk1"/>
                          </a:solidFill>
                          <a:effectLst/>
                          <a:latin typeface="+mn-lt"/>
                          <a:ea typeface="+mn-ea"/>
                          <a:cs typeface="+mn-cs"/>
                        </a:rPr>
                        <a:t>Accessible broadband network coverage in identified underserviced areas </a:t>
                      </a:r>
                      <a:endParaRPr lang="en-ZA" sz="1100" dirty="0"/>
                    </a:p>
                  </a:txBody>
                  <a:tcPr/>
                </a:tc>
                <a:tc>
                  <a:txBody>
                    <a:bodyPr/>
                    <a:lstStyle/>
                    <a:p>
                      <a:pPr algn="just"/>
                      <a:r>
                        <a:rPr lang="en-ZA" sz="1100" kern="1200" dirty="0" smtClean="0">
                          <a:solidFill>
                            <a:schemeClr val="dk1"/>
                          </a:solidFill>
                          <a:effectLst/>
                          <a:latin typeface="+mn-lt"/>
                          <a:ea typeface="+mn-ea"/>
                          <a:cs typeface="+mn-cs"/>
                        </a:rPr>
                        <a:t>02 under-serviced local municipality broadband projects initiated &amp; completed in the OR Tambo District Municipality in the Eastern Cape</a:t>
                      </a:r>
                      <a:endParaRPr lang="en-ZA" sz="11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Last mile connection for Mhlontlo and King Sabata Dalindyebo local municipalities in the OR Tambo District</a:t>
                      </a:r>
                    </a:p>
                  </a:txBody>
                  <a:tcPr/>
                </a:tc>
                <a:tc>
                  <a:txBody>
                    <a:bodyPr/>
                    <a:lstStyle/>
                    <a:p>
                      <a:pPr algn="just"/>
                      <a:r>
                        <a:rPr lang="en-ZA" sz="1100" kern="1200" dirty="0" smtClean="0">
                          <a:solidFill>
                            <a:schemeClr val="dk1"/>
                          </a:solidFill>
                          <a:effectLst/>
                          <a:latin typeface="+mn-lt"/>
                          <a:ea typeface="+mn-ea"/>
                          <a:cs typeface="+mn-cs"/>
                        </a:rPr>
                        <a:t>Equipment for base stations has been procured and delivered. However connectivity has not been provided</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bg1"/>
                          </a:solidFill>
                          <a:effectLst/>
                        </a:rPr>
                        <a:t>Not</a:t>
                      </a:r>
                      <a:r>
                        <a:rPr lang="en-ZA" sz="1100" b="1" kern="1200" baseline="0" dirty="0" smtClean="0">
                          <a:solidFill>
                            <a:schemeClr val="bg1"/>
                          </a:solidFill>
                          <a:effectLst/>
                        </a:rPr>
                        <a:t> achieved </a:t>
                      </a:r>
                      <a:endParaRPr lang="en-ZA" sz="1100" b="1" kern="1200" dirty="0" smtClean="0">
                        <a:solidFill>
                          <a:schemeClr val="bg1"/>
                        </a:solidFill>
                        <a:effectLst/>
                      </a:endParaRPr>
                    </a:p>
                    <a:p>
                      <a:endParaRPr lang="en-ZA" sz="1100" dirty="0">
                        <a:solidFill>
                          <a:schemeClr val="bg1"/>
                        </a:solidFill>
                      </a:endParaRPr>
                    </a:p>
                  </a:txBody>
                  <a:tcPr>
                    <a:solidFill>
                      <a:srgbClr val="FF0000"/>
                    </a:solidFill>
                  </a:tcPr>
                </a:tc>
                <a:tc>
                  <a:txBody>
                    <a:bodyPr/>
                    <a:lstStyle/>
                    <a:p>
                      <a:pPr algn="just"/>
                      <a:r>
                        <a:rPr lang="en-ZA" sz="1100" baseline="0" dirty="0" smtClean="0">
                          <a:solidFill>
                            <a:schemeClr val="bg1"/>
                          </a:solidFill>
                        </a:rPr>
                        <a:t> </a:t>
                      </a:r>
                      <a:r>
                        <a:rPr lang="en-ZA" sz="1100" kern="1200" dirty="0" smtClean="0">
                          <a:solidFill>
                            <a:schemeClr val="bg1"/>
                          </a:solidFill>
                          <a:effectLst/>
                          <a:latin typeface="+mn-lt"/>
                          <a:ea typeface="+mn-ea"/>
                          <a:cs typeface="+mn-cs"/>
                        </a:rPr>
                        <a:t>Connectivity was not in place as yet as base stations were yet to be installed</a:t>
                      </a:r>
                      <a:endParaRPr lang="en-ZA" sz="1100" dirty="0">
                        <a:solidFill>
                          <a:schemeClr val="bg1"/>
                        </a:solidFill>
                      </a:endParaRPr>
                    </a:p>
                  </a:txBody>
                  <a:tcPr>
                    <a:solidFill>
                      <a:schemeClr val="accent2"/>
                    </a:solidFill>
                  </a:tcPr>
                </a:tc>
                <a:extLst>
                  <a:ext uri="{0D108BD9-81ED-4DB2-BD59-A6C34878D82A}">
                    <a16:rowId xmlns="" xmlns:a16="http://schemas.microsoft.com/office/drawing/2014/main" val="2263703220"/>
                  </a:ext>
                </a:extLst>
              </a:tr>
              <a:tr h="2134995">
                <a:tc>
                  <a:txBody>
                    <a:bodyPr/>
                    <a:lstStyle/>
                    <a:p>
                      <a:pPr algn="just">
                        <a:lnSpc>
                          <a:spcPct val="100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To facilitate the broadband connectivity of educational institutions, primary health care facilities and government institutions by 2021</a:t>
                      </a:r>
                    </a:p>
                  </a:txBody>
                  <a:tcPr marL="68580" marR="68580" marT="0" marB="0"/>
                </a:tc>
                <a:tc>
                  <a:txBody>
                    <a:bodyPr/>
                    <a:lstStyle/>
                    <a:p>
                      <a:pPr algn="just"/>
                      <a:r>
                        <a:rPr lang="en-ZA" sz="1100" kern="1200" dirty="0" smtClean="0">
                          <a:solidFill>
                            <a:schemeClr val="dk1"/>
                          </a:solidFill>
                          <a:effectLst/>
                          <a:latin typeface="+mn-lt"/>
                          <a:ea typeface="+mn-ea"/>
                          <a:cs typeface="+mn-cs"/>
                        </a:rPr>
                        <a:t>Number of existing broadband network connections maintained in  educational institutions, primary health care facilities and traditional ICT centres</a:t>
                      </a:r>
                      <a:endParaRPr lang="en-ZA" sz="1100" dirty="0"/>
                    </a:p>
                  </a:txBody>
                  <a:tcPr/>
                </a:tc>
                <a:tc>
                  <a:txBody>
                    <a:bodyPr/>
                    <a:lstStyle/>
                    <a:p>
                      <a:pPr algn="just"/>
                      <a:r>
                        <a:rPr lang="en-ZA" sz="1100" kern="1200" dirty="0" smtClean="0">
                          <a:solidFill>
                            <a:schemeClr val="dk1"/>
                          </a:solidFill>
                          <a:effectLst/>
                          <a:latin typeface="+mn-lt"/>
                          <a:ea typeface="+mn-ea"/>
                          <a:cs typeface="+mn-cs"/>
                        </a:rPr>
                        <a:t>Maintain broadband network connectivity in 127 schools, 93 clinics and 38 traditional ICT centres in compliance with Section 88 of the Electronic Communications Act,2005</a:t>
                      </a:r>
                      <a:endParaRPr lang="en-ZA" sz="1100" dirty="0"/>
                    </a:p>
                  </a:txBody>
                  <a:tcPr/>
                </a:tc>
                <a:tc>
                  <a:txBody>
                    <a:bodyPr/>
                    <a:lstStyle/>
                    <a:p>
                      <a:pPr algn="just"/>
                      <a:r>
                        <a:rPr lang="en-ZA" sz="1100" kern="1200" dirty="0" smtClean="0">
                          <a:solidFill>
                            <a:schemeClr val="dk1"/>
                          </a:solidFill>
                          <a:effectLst/>
                          <a:latin typeface="+mn-lt"/>
                          <a:ea typeface="+mn-ea"/>
                          <a:cs typeface="+mn-cs"/>
                        </a:rPr>
                        <a:t>Broadband network connectivity maintained in 127 schools, 93 clinics and 38 traditional ICT centres</a:t>
                      </a:r>
                      <a:endParaRPr lang="en-ZA" sz="11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Only Usage at 32 sites was remotely monitored and the remaining sites were physically checked on an ad hoc basis</a:t>
                      </a:r>
                    </a:p>
                    <a:p>
                      <a:pPr algn="just"/>
                      <a:endParaRPr lang="en-ZA" sz="1100" dirty="0"/>
                    </a:p>
                  </a:txBody>
                  <a:tcPr/>
                </a:tc>
                <a:tc>
                  <a:txBody>
                    <a:bodyPr/>
                    <a:lstStyle/>
                    <a:p>
                      <a:r>
                        <a:rPr lang="en-ZA" sz="1100" b="1" dirty="0" smtClean="0">
                          <a:solidFill>
                            <a:schemeClr val="bg1"/>
                          </a:solidFill>
                        </a:rPr>
                        <a:t>Not achieved</a:t>
                      </a:r>
                      <a:r>
                        <a:rPr lang="en-ZA" sz="1100" b="1" baseline="0" dirty="0" smtClean="0">
                          <a:solidFill>
                            <a:schemeClr val="bg1"/>
                          </a:solidFill>
                        </a:rPr>
                        <a:t> </a:t>
                      </a:r>
                      <a:endParaRPr lang="en-ZA" sz="1100" b="1" dirty="0">
                        <a:solidFill>
                          <a:schemeClr val="bg1"/>
                        </a:solidFill>
                      </a:endParaRPr>
                    </a:p>
                  </a:txBody>
                  <a:tcPr>
                    <a:solidFill>
                      <a:srgbClr val="FF0000"/>
                    </a:solidFill>
                  </a:tcPr>
                </a:tc>
                <a:tc>
                  <a:txBody>
                    <a:bodyPr/>
                    <a:lstStyle/>
                    <a:p>
                      <a:pPr algn="just">
                        <a:lnSpc>
                          <a:spcPct val="100000"/>
                        </a:lnSpc>
                        <a:spcAft>
                          <a:spcPts val="0"/>
                        </a:spcAft>
                      </a:pPr>
                      <a:r>
                        <a:rPr lang="en-ZA" sz="1100" b="0" dirty="0">
                          <a:solidFill>
                            <a:schemeClr val="bg1"/>
                          </a:solidFill>
                          <a:effectLst/>
                          <a:latin typeface="Calibri" panose="020F0502020204030204" pitchFamily="34" charset="0"/>
                          <a:ea typeface="Times New Roman" panose="02020603050405020304" pitchFamily="18" charset="0"/>
                          <a:cs typeface="Arial" panose="020B0604020202020204" pitchFamily="34" charset="0"/>
                        </a:rPr>
                        <a:t>Usage reports were only provided for the 32 sites.  The contracts for some sites have since come to an end during the third quarter</a:t>
                      </a:r>
                      <a:endParaRPr lang="en-ZA"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n-ZA"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2"/>
                    </a:solidFill>
                  </a:tcPr>
                </a:tc>
                <a:extLst>
                  <a:ext uri="{0D108BD9-81ED-4DB2-BD59-A6C34878D82A}">
                    <a16:rowId xmlns="" xmlns:a16="http://schemas.microsoft.com/office/drawing/2014/main" val="106221582"/>
                  </a:ext>
                </a:extLst>
              </a:tr>
            </a:tbl>
          </a:graphicData>
        </a:graphic>
      </p:graphicFrame>
    </p:spTree>
    <p:extLst>
      <p:ext uri="{BB962C8B-B14F-4D97-AF65-F5344CB8AC3E}">
        <p14:creationId xmlns:p14="http://schemas.microsoft.com/office/powerpoint/2010/main" val="22051991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5696" y="116632"/>
            <a:ext cx="6552728" cy="538140"/>
          </a:xfrm>
        </p:spPr>
        <p:txBody>
          <a:bodyPr>
            <a:normAutofit fontScale="90000"/>
          </a:bodyPr>
          <a:lstStyle/>
          <a:p>
            <a:r>
              <a:rPr lang="en-ZA" sz="2000" b="1" dirty="0">
                <a:solidFill>
                  <a:schemeClr val="bg1"/>
                </a:solidFill>
              </a:rPr>
              <a:t>USAF  Performance against Corporate Plan KPIs </a:t>
            </a:r>
            <a:br>
              <a:rPr lang="en-ZA" sz="2000" b="1" dirty="0">
                <a:solidFill>
                  <a:schemeClr val="bg1"/>
                </a:solidFill>
              </a:rPr>
            </a:br>
            <a:endParaRPr lang="en-ZA" sz="2000" dirty="0">
              <a:solidFill>
                <a:schemeClr val="bg1"/>
              </a:solidFill>
            </a:endParaRPr>
          </a:p>
        </p:txBody>
      </p:sp>
      <p:sp>
        <p:nvSpPr>
          <p:cNvPr id="4" name="Slide Number Placeholder 3"/>
          <p:cNvSpPr>
            <a:spLocks noGrp="1"/>
          </p:cNvSpPr>
          <p:nvPr>
            <p:ph type="sldNum" sz="quarter" idx="12"/>
          </p:nvPr>
        </p:nvSpPr>
        <p:spPr/>
        <p:txBody>
          <a:bodyPr/>
          <a:lstStyle/>
          <a:p>
            <a:fld id="{95D1AF37-56A7-4E2F-87A5-0FC0E3D02D6C}" type="slidenum">
              <a:rPr lang="en-US" smtClean="0"/>
              <a:pPr/>
              <a:t>17</a:t>
            </a:fld>
            <a:endParaRPr lang="en-US" dirty="0"/>
          </a:p>
        </p:txBody>
      </p:sp>
      <p:pic>
        <p:nvPicPr>
          <p:cNvPr id="6" name="Picture 5" descr="C:\Users\relebohilem\Desktop\Usaf logo\USAF LOGO FINAL high res-01.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937"/>
            <a:ext cx="1508885" cy="611196"/>
          </a:xfrm>
          <a:prstGeom prst="rect">
            <a:avLst/>
          </a:prstGeom>
          <a:solidFill>
            <a:schemeClr val="accent2"/>
          </a:solidFill>
          <a:ln>
            <a:solidFill>
              <a:schemeClr val="accent6">
                <a:lumMod val="60000"/>
                <a:lumOff val="40000"/>
              </a:schemeClr>
            </a:solidFill>
          </a:ln>
        </p:spPr>
      </p:pic>
      <p:graphicFrame>
        <p:nvGraphicFramePr>
          <p:cNvPr id="8" name="Table 7"/>
          <p:cNvGraphicFramePr>
            <a:graphicFrameLocks noGrp="1"/>
          </p:cNvGraphicFramePr>
          <p:nvPr>
            <p:extLst>
              <p:ext uri="{D42A27DB-BD31-4B8C-83A1-F6EECF244321}">
                <p14:modId xmlns:p14="http://schemas.microsoft.com/office/powerpoint/2010/main" val="3104792796"/>
              </p:ext>
            </p:extLst>
          </p:nvPr>
        </p:nvGraphicFramePr>
        <p:xfrm>
          <a:off x="1" y="701081"/>
          <a:ext cx="9144002" cy="3785433"/>
        </p:xfrm>
        <a:graphic>
          <a:graphicData uri="http://schemas.openxmlformats.org/drawingml/2006/table">
            <a:tbl>
              <a:tblPr firstRow="1" bandRow="1">
                <a:tableStyleId>{93296810-A885-4BE3-A3E7-6D5BEEA58F35}</a:tableStyleId>
              </a:tblPr>
              <a:tblGrid>
                <a:gridCol w="1547665">
                  <a:extLst>
                    <a:ext uri="{9D8B030D-6E8A-4147-A177-3AD203B41FA5}">
                      <a16:colId xmlns="" xmlns:a16="http://schemas.microsoft.com/office/drawing/2014/main" val="3219273406"/>
                    </a:ext>
                  </a:extLst>
                </a:gridCol>
                <a:gridCol w="1455703">
                  <a:extLst>
                    <a:ext uri="{9D8B030D-6E8A-4147-A177-3AD203B41FA5}">
                      <a16:colId xmlns="" xmlns:a16="http://schemas.microsoft.com/office/drawing/2014/main" val="2295719431"/>
                    </a:ext>
                  </a:extLst>
                </a:gridCol>
                <a:gridCol w="1280601">
                  <a:extLst>
                    <a:ext uri="{9D8B030D-6E8A-4147-A177-3AD203B41FA5}">
                      <a16:colId xmlns="" xmlns:a16="http://schemas.microsoft.com/office/drawing/2014/main" val="2522511433"/>
                    </a:ext>
                  </a:extLst>
                </a:gridCol>
                <a:gridCol w="1152128">
                  <a:extLst>
                    <a:ext uri="{9D8B030D-6E8A-4147-A177-3AD203B41FA5}">
                      <a16:colId xmlns="" xmlns:a16="http://schemas.microsoft.com/office/drawing/2014/main" val="303122590"/>
                    </a:ext>
                  </a:extLst>
                </a:gridCol>
                <a:gridCol w="1512168">
                  <a:extLst>
                    <a:ext uri="{9D8B030D-6E8A-4147-A177-3AD203B41FA5}">
                      <a16:colId xmlns="" xmlns:a16="http://schemas.microsoft.com/office/drawing/2014/main" val="656858051"/>
                    </a:ext>
                  </a:extLst>
                </a:gridCol>
                <a:gridCol w="792086">
                  <a:extLst>
                    <a:ext uri="{9D8B030D-6E8A-4147-A177-3AD203B41FA5}">
                      <a16:colId xmlns="" xmlns:a16="http://schemas.microsoft.com/office/drawing/2014/main" val="4128543814"/>
                    </a:ext>
                  </a:extLst>
                </a:gridCol>
                <a:gridCol w="1403651">
                  <a:extLst>
                    <a:ext uri="{9D8B030D-6E8A-4147-A177-3AD203B41FA5}">
                      <a16:colId xmlns="" xmlns:a16="http://schemas.microsoft.com/office/drawing/2014/main" val="4105099885"/>
                    </a:ext>
                  </a:extLst>
                </a:gridCol>
              </a:tblGrid>
              <a:tr h="432633">
                <a:tc>
                  <a:txBody>
                    <a:bodyPr/>
                    <a:lstStyle/>
                    <a:p>
                      <a:r>
                        <a:rPr lang="en-ZA" sz="1100" dirty="0" smtClean="0"/>
                        <a:t>Strategic</a:t>
                      </a:r>
                      <a:r>
                        <a:rPr lang="en-ZA" sz="1100" baseline="0" dirty="0" smtClean="0"/>
                        <a:t> Objectives </a:t>
                      </a:r>
                      <a:endParaRPr lang="en-ZA" sz="1100" dirty="0"/>
                    </a:p>
                  </a:txBody>
                  <a:tcPr/>
                </a:tc>
                <a:tc>
                  <a:txBody>
                    <a:bodyPr/>
                    <a:lstStyle/>
                    <a:p>
                      <a:r>
                        <a:rPr lang="en-ZA" sz="1100" dirty="0" smtClean="0"/>
                        <a:t>KPI</a:t>
                      </a:r>
                      <a:endParaRPr lang="en-ZA" sz="1100" dirty="0"/>
                    </a:p>
                  </a:txBody>
                  <a:tcPr/>
                </a:tc>
                <a:tc>
                  <a:txBody>
                    <a:bodyPr/>
                    <a:lstStyle/>
                    <a:p>
                      <a:r>
                        <a:rPr lang="en-ZA" sz="1100" dirty="0" smtClean="0"/>
                        <a:t>Annual Target</a:t>
                      </a:r>
                      <a:r>
                        <a:rPr lang="en-ZA" sz="1100" baseline="0" dirty="0" smtClean="0"/>
                        <a:t> </a:t>
                      </a:r>
                      <a:endParaRPr lang="en-ZA" sz="1100" dirty="0"/>
                    </a:p>
                  </a:txBody>
                  <a:tcPr/>
                </a:tc>
                <a:tc>
                  <a:txBody>
                    <a:bodyPr/>
                    <a:lstStyle/>
                    <a:p>
                      <a:r>
                        <a:rPr lang="en-ZA" sz="1100" dirty="0" smtClean="0"/>
                        <a:t>Q3 Target</a:t>
                      </a:r>
                      <a:r>
                        <a:rPr lang="en-ZA" sz="1100" baseline="0" dirty="0" smtClean="0"/>
                        <a:t> </a:t>
                      </a:r>
                      <a:endParaRPr lang="en-ZA" sz="1100" dirty="0"/>
                    </a:p>
                  </a:txBody>
                  <a:tcPr/>
                </a:tc>
                <a:tc>
                  <a:txBody>
                    <a:bodyPr/>
                    <a:lstStyle/>
                    <a:p>
                      <a:r>
                        <a:rPr lang="en-ZA" sz="1100" dirty="0" smtClean="0"/>
                        <a:t>Actual Performance </a:t>
                      </a:r>
                      <a:endParaRPr lang="en-ZA" sz="1100" dirty="0"/>
                    </a:p>
                  </a:txBody>
                  <a:tcPr/>
                </a:tc>
                <a:tc>
                  <a:txBody>
                    <a:bodyPr/>
                    <a:lstStyle/>
                    <a:p>
                      <a:r>
                        <a:rPr lang="en-ZA" sz="1100" dirty="0" smtClean="0"/>
                        <a:t>Outcomes</a:t>
                      </a:r>
                      <a:endParaRPr lang="en-ZA" sz="1100" dirty="0"/>
                    </a:p>
                  </a:txBody>
                  <a:tcPr/>
                </a:tc>
                <a:tc>
                  <a:txBody>
                    <a:bodyPr/>
                    <a:lstStyle/>
                    <a:p>
                      <a:r>
                        <a:rPr lang="en-ZA" sz="1100" dirty="0" smtClean="0"/>
                        <a:t>Variance Explanation </a:t>
                      </a:r>
                      <a:endParaRPr lang="en-ZA" sz="1100" dirty="0"/>
                    </a:p>
                  </a:txBody>
                  <a:tcPr/>
                </a:tc>
                <a:extLst>
                  <a:ext uri="{0D108BD9-81ED-4DB2-BD59-A6C34878D82A}">
                    <a16:rowId xmlns="" xmlns:a16="http://schemas.microsoft.com/office/drawing/2014/main" val="512377523"/>
                  </a:ext>
                </a:extLst>
              </a:tr>
              <a:tr h="2198962">
                <a:tc>
                  <a:txBody>
                    <a:bodyPr/>
                    <a:lstStyle/>
                    <a:p>
                      <a:pPr algn="just">
                        <a:lnSpc>
                          <a:spcPct val="100000"/>
                        </a:lnSpc>
                        <a:spcAft>
                          <a:spcPts val="0"/>
                        </a:spcAft>
                      </a:pPr>
                      <a:r>
                        <a:rPr lang="en-ZA" sz="1100" kern="1200" dirty="0" smtClean="0">
                          <a:solidFill>
                            <a:schemeClr val="dk1"/>
                          </a:solidFill>
                          <a:effectLst/>
                          <a:latin typeface="+mn-lt"/>
                          <a:ea typeface="+mn-ea"/>
                          <a:cs typeface="+mn-cs"/>
                        </a:rPr>
                        <a:t>To fund digital television access equipment for qualifying TV-owning needy households by 2021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ZA" sz="1100" kern="1200" dirty="0" smtClean="0">
                          <a:solidFill>
                            <a:schemeClr val="dk1"/>
                          </a:solidFill>
                          <a:effectLst/>
                          <a:latin typeface="+mn-lt"/>
                          <a:ea typeface="+mn-ea"/>
                          <a:cs typeface="+mn-cs"/>
                        </a:rPr>
                        <a:t>Number of set-top boxes &amp; antennas procured and installed for qualifying needy TV-owning households </a:t>
                      </a:r>
                      <a:endParaRPr lang="en-ZA" sz="1100" dirty="0"/>
                    </a:p>
                  </a:txBody>
                  <a:tcPr/>
                </a:tc>
                <a:tc>
                  <a:txBody>
                    <a:bodyPr/>
                    <a:lstStyle/>
                    <a:p>
                      <a:pPr algn="just"/>
                      <a:r>
                        <a:rPr lang="en-ZA" sz="1100" kern="1200" dirty="0" smtClean="0">
                          <a:solidFill>
                            <a:schemeClr val="dk1"/>
                          </a:solidFill>
                          <a:effectLst/>
                          <a:latin typeface="+mn-lt"/>
                          <a:ea typeface="+mn-ea"/>
                          <a:cs typeface="+mn-cs"/>
                        </a:rPr>
                        <a:t>58 460 Set-Top Boxes &amp; antennas procured and installed for qualifying needy TV-owning households</a:t>
                      </a:r>
                      <a:endParaRPr lang="en-ZA" sz="1100" dirty="0"/>
                    </a:p>
                  </a:txBody>
                  <a:tcPr/>
                </a:tc>
                <a:tc>
                  <a:txBody>
                    <a:bodyPr/>
                    <a:lstStyle/>
                    <a:p>
                      <a:pPr algn="just"/>
                      <a:r>
                        <a:rPr lang="en-ZA" sz="1100" kern="1200" dirty="0" smtClean="0">
                          <a:solidFill>
                            <a:schemeClr val="dk1"/>
                          </a:solidFill>
                          <a:effectLst/>
                          <a:latin typeface="+mn-lt"/>
                          <a:ea typeface="+mn-ea"/>
                          <a:cs typeface="+mn-cs"/>
                        </a:rPr>
                        <a:t>14 615 Set-Top Boxes &amp; antennas procured and installed for qualifying needy TV-owning households</a:t>
                      </a:r>
                      <a:endParaRPr lang="en-ZA" sz="11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8 477 set top boxes &amp; antennas installed for qualifying needy TV-owning households during the quarter under review</a:t>
                      </a:r>
                    </a:p>
                    <a:p>
                      <a:pPr marL="0" marR="0" indent="0" algn="just" defTabSz="914400" rtl="0" eaLnBrk="1" fontAlgn="auto"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mn-lt"/>
                        <a:ea typeface="+mn-ea"/>
                        <a:cs typeface="+mn-cs"/>
                      </a:endParaRPr>
                    </a:p>
                    <a:p>
                      <a:pPr algn="just"/>
                      <a:endParaRPr lang="en-ZA" sz="1100" dirty="0"/>
                    </a:p>
                  </a:txBody>
                  <a:tcPr/>
                </a:tc>
                <a:tc>
                  <a:txBody>
                    <a:bodyPr/>
                    <a:lstStyle/>
                    <a:p>
                      <a:r>
                        <a:rPr lang="en-ZA" sz="1100" b="1" dirty="0" smtClean="0">
                          <a:solidFill>
                            <a:schemeClr val="bg1"/>
                          </a:solidFill>
                        </a:rPr>
                        <a:t>Not achieved</a:t>
                      </a:r>
                      <a:r>
                        <a:rPr lang="en-ZA" sz="1100" b="1" baseline="0" dirty="0" smtClean="0">
                          <a:solidFill>
                            <a:schemeClr val="bg1"/>
                          </a:solidFill>
                        </a:rPr>
                        <a:t> </a:t>
                      </a:r>
                      <a:endParaRPr lang="en-ZA" sz="1100" b="1" dirty="0">
                        <a:solidFill>
                          <a:schemeClr val="bg1"/>
                        </a:solidFill>
                      </a:endParaRPr>
                    </a:p>
                  </a:txBody>
                  <a:tcPr>
                    <a:solidFill>
                      <a:srgbClr val="FF000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bg1"/>
                          </a:solidFill>
                          <a:effectLst/>
                          <a:latin typeface="+mn-lt"/>
                          <a:ea typeface="+mn-ea"/>
                          <a:cs typeface="+mn-cs"/>
                        </a:rPr>
                        <a:t>8 477 out of the targeted 14 615 STBs and antennae installed, which equates to 58% of the quarterly target. The focus has been in the SKA area. A total of 50 282 registrations have taken place nationally. To date 27 196 installations have been allocated to the installers with    25 165 installations completed. The installation completion percentage is 92.53% </a:t>
                      </a:r>
                    </a:p>
                    <a:p>
                      <a:pPr algn="just">
                        <a:lnSpc>
                          <a:spcPct val="100000"/>
                        </a:lnSpc>
                        <a:spcAft>
                          <a:spcPts val="0"/>
                        </a:spcAft>
                      </a:pPr>
                      <a:endParaRPr lang="en-ZA" sz="1100" b="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solidFill>
                  </a:tcPr>
                </a:tc>
                <a:extLst>
                  <a:ext uri="{0D108BD9-81ED-4DB2-BD59-A6C34878D82A}">
                    <a16:rowId xmlns="" xmlns:a16="http://schemas.microsoft.com/office/drawing/2014/main" val="106221582"/>
                  </a:ext>
                </a:extLst>
              </a:tr>
            </a:tbl>
          </a:graphicData>
        </a:graphic>
      </p:graphicFrame>
    </p:spTree>
    <p:extLst>
      <p:ext uri="{BB962C8B-B14F-4D97-AF65-F5344CB8AC3E}">
        <p14:creationId xmlns:p14="http://schemas.microsoft.com/office/powerpoint/2010/main" val="2912037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225"/>
            <a:ext cx="6336704" cy="566738"/>
          </a:xfrm>
        </p:spPr>
        <p:txBody>
          <a:bodyPr>
            <a:normAutofit/>
          </a:bodyPr>
          <a:lstStyle/>
          <a:p>
            <a:pPr algn="ctr"/>
            <a:r>
              <a:rPr lang="en-ZA" b="0" dirty="0">
                <a:solidFill>
                  <a:prstClr val="black"/>
                </a:solidFill>
              </a:rPr>
              <a:t>      </a:t>
            </a:r>
            <a:r>
              <a:rPr lang="en-ZA" dirty="0">
                <a:solidFill>
                  <a:schemeClr val="bg1"/>
                </a:solidFill>
              </a:rPr>
              <a:t>Summary of USAF </a:t>
            </a:r>
            <a:r>
              <a:rPr lang="en-ZA" dirty="0" smtClean="0">
                <a:solidFill>
                  <a:schemeClr val="bg1"/>
                </a:solidFill>
              </a:rPr>
              <a:t>2016/2017 Performance </a:t>
            </a:r>
            <a:endParaRPr lang="en-ZA" dirty="0">
              <a:solidFill>
                <a:schemeClr val="bg1"/>
              </a:solidFill>
            </a:endParaRPr>
          </a:p>
        </p:txBody>
      </p:sp>
      <p:sp>
        <p:nvSpPr>
          <p:cNvPr id="4" name="Title 1"/>
          <p:cNvSpPr txBox="1">
            <a:spLocks/>
          </p:cNvSpPr>
          <p:nvPr/>
        </p:nvSpPr>
        <p:spPr>
          <a:xfrm>
            <a:off x="-19084" y="5805264"/>
            <a:ext cx="8880731" cy="83671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ZA" sz="2000" dirty="0" smtClean="0"/>
              <a:t>               </a:t>
            </a:r>
            <a:endParaRPr lang="en-ZA" sz="2000" b="1"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18</a:t>
            </a:fld>
            <a:endParaRPr lang="en-US" dirty="0"/>
          </a:p>
        </p:txBody>
      </p:sp>
      <p:pic>
        <p:nvPicPr>
          <p:cNvPr id="12" name="Picture 11" descr="C:\Users\relebohilem\Desktop\Usaf logo\USAF LOGO FINAL high res-0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25"/>
            <a:ext cx="1724909" cy="613753"/>
          </a:xfrm>
          <a:prstGeom prst="rect">
            <a:avLst/>
          </a:prstGeom>
          <a:solidFill>
            <a:schemeClr val="accent2"/>
          </a:solidFill>
          <a:ln>
            <a:solidFill>
              <a:schemeClr val="accent6">
                <a:lumMod val="60000"/>
                <a:lumOff val="40000"/>
              </a:schemeClr>
            </a:solidFill>
          </a:ln>
        </p:spPr>
      </p:pic>
      <p:pic>
        <p:nvPicPr>
          <p:cNvPr id="5" name="Picture 4"/>
          <p:cNvPicPr>
            <a:picLocks noChangeAspect="1"/>
          </p:cNvPicPr>
          <p:nvPr/>
        </p:nvPicPr>
        <p:blipFill>
          <a:blip r:embed="rId4"/>
          <a:stretch>
            <a:fillRect/>
          </a:stretch>
        </p:blipFill>
        <p:spPr>
          <a:xfrm>
            <a:off x="35496" y="1052736"/>
            <a:ext cx="9012508" cy="3168352"/>
          </a:xfrm>
          <a:prstGeom prst="rect">
            <a:avLst/>
          </a:prstGeom>
        </p:spPr>
      </p:pic>
      <p:sp>
        <p:nvSpPr>
          <p:cNvPr id="3" name="Rectangle 2"/>
          <p:cNvSpPr/>
          <p:nvPr/>
        </p:nvSpPr>
        <p:spPr>
          <a:xfrm>
            <a:off x="251520" y="4786393"/>
            <a:ext cx="8784976" cy="923330"/>
          </a:xfrm>
          <a:prstGeom prst="rect">
            <a:avLst/>
          </a:prstGeom>
          <a:solidFill>
            <a:schemeClr val="accent6"/>
          </a:solidFill>
        </p:spPr>
        <p:txBody>
          <a:bodyPr wrap="square">
            <a:spAutoFit/>
          </a:bodyPr>
          <a:lstStyle/>
          <a:p>
            <a:pPr>
              <a:lnSpc>
                <a:spcPct val="150000"/>
              </a:lnSpc>
              <a:spcBef>
                <a:spcPts val="0"/>
              </a:spcBef>
            </a:pPr>
            <a:r>
              <a:rPr lang="en-US" sz="1200" b="1" dirty="0">
                <a:solidFill>
                  <a:schemeClr val="bg1"/>
                </a:solidFill>
              </a:rPr>
              <a:t>USAF Operations </a:t>
            </a:r>
            <a:r>
              <a:rPr lang="en-US" sz="1200" b="1" dirty="0" smtClean="0">
                <a:solidFill>
                  <a:schemeClr val="bg1"/>
                </a:solidFill>
              </a:rPr>
              <a:t>Q3 Performance </a:t>
            </a:r>
            <a:r>
              <a:rPr lang="en-US" sz="1200" b="1" dirty="0">
                <a:solidFill>
                  <a:schemeClr val="bg1"/>
                </a:solidFill>
              </a:rPr>
              <a:t>Outcomes: </a:t>
            </a:r>
          </a:p>
          <a:p>
            <a:pPr>
              <a:lnSpc>
                <a:spcPct val="150000"/>
              </a:lnSpc>
              <a:spcBef>
                <a:spcPts val="0"/>
              </a:spcBef>
              <a:buFont typeface="Wingdings" panose="05000000000000000000" pitchFamily="2" charset="2"/>
              <a:buChar char="q"/>
            </a:pPr>
            <a:r>
              <a:rPr lang="en-ZA" sz="1200" dirty="0">
                <a:solidFill>
                  <a:schemeClr val="bg1"/>
                </a:solidFill>
              </a:rPr>
              <a:t> 0 of the 3 planned Q3 targets were </a:t>
            </a:r>
            <a:r>
              <a:rPr lang="en-ZA" sz="1200" b="1" dirty="0">
                <a:solidFill>
                  <a:srgbClr val="FF0000"/>
                </a:solidFill>
              </a:rPr>
              <a:t>achieved</a:t>
            </a:r>
            <a:r>
              <a:rPr lang="en-ZA" sz="1200" dirty="0">
                <a:solidFill>
                  <a:schemeClr val="bg1"/>
                </a:solidFill>
              </a:rPr>
              <a:t>, being </a:t>
            </a:r>
            <a:r>
              <a:rPr lang="en-ZA" sz="1200" b="1" dirty="0">
                <a:solidFill>
                  <a:srgbClr val="FF0000"/>
                </a:solidFill>
              </a:rPr>
              <a:t>0%</a:t>
            </a:r>
            <a:r>
              <a:rPr lang="en-ZA" sz="1200" dirty="0">
                <a:solidFill>
                  <a:srgbClr val="FF0000"/>
                </a:solidFill>
              </a:rPr>
              <a:t> </a:t>
            </a:r>
            <a:r>
              <a:rPr lang="en-ZA" sz="1200" dirty="0">
                <a:solidFill>
                  <a:schemeClr val="bg1"/>
                </a:solidFill>
              </a:rPr>
              <a:t>of the total planned targets</a:t>
            </a:r>
          </a:p>
          <a:p>
            <a:pPr>
              <a:lnSpc>
                <a:spcPct val="150000"/>
              </a:lnSpc>
              <a:spcBef>
                <a:spcPts val="0"/>
              </a:spcBef>
              <a:buFont typeface="Wingdings" panose="05000000000000000000" pitchFamily="2" charset="2"/>
              <a:buChar char="q"/>
            </a:pPr>
            <a:r>
              <a:rPr lang="en-ZA" sz="1200" dirty="0">
                <a:solidFill>
                  <a:schemeClr val="bg1"/>
                </a:solidFill>
              </a:rPr>
              <a:t> 3 of the 3 planned Q3 targets were </a:t>
            </a:r>
            <a:r>
              <a:rPr lang="en-ZA" sz="1200" b="1" dirty="0">
                <a:solidFill>
                  <a:srgbClr val="FF0000"/>
                </a:solidFill>
              </a:rPr>
              <a:t>not achieved</a:t>
            </a:r>
            <a:r>
              <a:rPr lang="en-ZA" sz="1200" dirty="0">
                <a:solidFill>
                  <a:srgbClr val="FF0000"/>
                </a:solidFill>
              </a:rPr>
              <a:t>, </a:t>
            </a:r>
            <a:r>
              <a:rPr lang="en-ZA" sz="1200" dirty="0">
                <a:solidFill>
                  <a:schemeClr val="bg1"/>
                </a:solidFill>
              </a:rPr>
              <a:t>being </a:t>
            </a:r>
            <a:r>
              <a:rPr lang="en-ZA" sz="1200" b="1" dirty="0">
                <a:solidFill>
                  <a:srgbClr val="FF0000"/>
                </a:solidFill>
              </a:rPr>
              <a:t>100%</a:t>
            </a:r>
            <a:r>
              <a:rPr lang="en-ZA" sz="1200" dirty="0">
                <a:solidFill>
                  <a:srgbClr val="FF0000"/>
                </a:solidFill>
              </a:rPr>
              <a:t> </a:t>
            </a:r>
            <a:r>
              <a:rPr lang="en-ZA" sz="1200" dirty="0">
                <a:solidFill>
                  <a:schemeClr val="bg1"/>
                </a:solidFill>
              </a:rPr>
              <a:t>of the total planned targets</a:t>
            </a:r>
          </a:p>
        </p:txBody>
      </p:sp>
    </p:spTree>
    <p:extLst>
      <p:ext uri="{BB962C8B-B14F-4D97-AF65-F5344CB8AC3E}">
        <p14:creationId xmlns:p14="http://schemas.microsoft.com/office/powerpoint/2010/main" val="1119160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225"/>
            <a:ext cx="6336704" cy="566738"/>
          </a:xfrm>
        </p:spPr>
        <p:txBody>
          <a:bodyPr>
            <a:normAutofit/>
          </a:bodyPr>
          <a:lstStyle/>
          <a:p>
            <a:r>
              <a:rPr lang="en-ZA" b="0" dirty="0">
                <a:solidFill>
                  <a:prstClr val="black"/>
                </a:solidFill>
              </a:rPr>
              <a:t>      </a:t>
            </a:r>
            <a:r>
              <a:rPr lang="en-ZA" dirty="0" smtClean="0">
                <a:solidFill>
                  <a:schemeClr val="bg1"/>
                </a:solidFill>
              </a:rPr>
              <a:t>Cumulative </a:t>
            </a:r>
            <a:r>
              <a:rPr lang="en-ZA" dirty="0">
                <a:solidFill>
                  <a:schemeClr val="bg1"/>
                </a:solidFill>
              </a:rPr>
              <a:t>USAF </a:t>
            </a:r>
            <a:r>
              <a:rPr lang="en-ZA" dirty="0" smtClean="0">
                <a:solidFill>
                  <a:schemeClr val="bg1"/>
                </a:solidFill>
              </a:rPr>
              <a:t>2016/2017 Performance </a:t>
            </a:r>
            <a:endParaRPr lang="en-ZA" dirty="0">
              <a:solidFill>
                <a:schemeClr val="bg1"/>
              </a:solidFill>
            </a:endParaRPr>
          </a:p>
        </p:txBody>
      </p:sp>
      <p:sp>
        <p:nvSpPr>
          <p:cNvPr id="6" name="Text Placeholder 5"/>
          <p:cNvSpPr>
            <a:spLocks noGrp="1"/>
          </p:cNvSpPr>
          <p:nvPr>
            <p:ph type="body" sz="half" idx="2"/>
          </p:nvPr>
        </p:nvSpPr>
        <p:spPr>
          <a:xfrm>
            <a:off x="266429" y="5157208"/>
            <a:ext cx="8595218" cy="1008096"/>
          </a:xfrm>
          <a:solidFill>
            <a:schemeClr val="accent6">
              <a:lumMod val="40000"/>
              <a:lumOff val="60000"/>
            </a:schemeClr>
          </a:solidFill>
        </p:spPr>
        <p:txBody>
          <a:bodyPr>
            <a:normAutofit/>
          </a:bodyPr>
          <a:lstStyle/>
          <a:p>
            <a:pPr>
              <a:lnSpc>
                <a:spcPct val="150000"/>
              </a:lnSpc>
              <a:spcBef>
                <a:spcPts val="0"/>
              </a:spcBef>
            </a:pPr>
            <a:r>
              <a:rPr lang="en-US" sz="1200" b="1" dirty="0" smtClean="0"/>
              <a:t>USAF Operations Cumulative Performance </a:t>
            </a:r>
            <a:r>
              <a:rPr lang="en-US" sz="1200" b="1" dirty="0"/>
              <a:t>Outcomes: </a:t>
            </a:r>
          </a:p>
          <a:p>
            <a:pPr>
              <a:lnSpc>
                <a:spcPct val="150000"/>
              </a:lnSpc>
              <a:spcBef>
                <a:spcPts val="0"/>
              </a:spcBef>
              <a:buFont typeface="Wingdings" panose="05000000000000000000" pitchFamily="2" charset="2"/>
              <a:buChar char="q"/>
            </a:pPr>
            <a:r>
              <a:rPr lang="en-ZA" sz="1200" dirty="0" smtClean="0"/>
              <a:t> 3 of </a:t>
            </a:r>
            <a:r>
              <a:rPr lang="en-ZA" sz="1200" dirty="0"/>
              <a:t>the </a:t>
            </a:r>
            <a:r>
              <a:rPr lang="en-ZA" sz="1200" dirty="0" smtClean="0"/>
              <a:t>14 planned targets </a:t>
            </a:r>
            <a:r>
              <a:rPr lang="en-ZA" sz="1200" dirty="0"/>
              <a:t>were </a:t>
            </a:r>
            <a:r>
              <a:rPr lang="en-ZA" sz="1200" b="1" dirty="0">
                <a:solidFill>
                  <a:srgbClr val="00B050"/>
                </a:solidFill>
              </a:rPr>
              <a:t>achieved</a:t>
            </a:r>
            <a:r>
              <a:rPr lang="en-ZA" sz="1200" dirty="0"/>
              <a:t>, being </a:t>
            </a:r>
            <a:r>
              <a:rPr lang="en-ZA" sz="1200" b="1" dirty="0" smtClean="0">
                <a:solidFill>
                  <a:srgbClr val="00B050"/>
                </a:solidFill>
              </a:rPr>
              <a:t>21%</a:t>
            </a:r>
            <a:r>
              <a:rPr lang="en-ZA" sz="1200" dirty="0" smtClean="0">
                <a:solidFill>
                  <a:srgbClr val="00B050"/>
                </a:solidFill>
              </a:rPr>
              <a:t> </a:t>
            </a:r>
            <a:r>
              <a:rPr lang="en-ZA" sz="1200" dirty="0"/>
              <a:t>of the total planned targets</a:t>
            </a:r>
          </a:p>
          <a:p>
            <a:pPr>
              <a:lnSpc>
                <a:spcPct val="150000"/>
              </a:lnSpc>
              <a:spcBef>
                <a:spcPts val="0"/>
              </a:spcBef>
              <a:buFont typeface="Wingdings" panose="05000000000000000000" pitchFamily="2" charset="2"/>
              <a:buChar char="q"/>
            </a:pPr>
            <a:r>
              <a:rPr lang="en-ZA" sz="1200" dirty="0" smtClean="0"/>
              <a:t> 11 </a:t>
            </a:r>
            <a:r>
              <a:rPr lang="en-ZA" sz="1200" dirty="0"/>
              <a:t>of the </a:t>
            </a:r>
            <a:r>
              <a:rPr lang="en-ZA" sz="1200" dirty="0" smtClean="0"/>
              <a:t>14 planned targets </a:t>
            </a:r>
            <a:r>
              <a:rPr lang="en-ZA" sz="1200" dirty="0"/>
              <a:t>were </a:t>
            </a:r>
            <a:r>
              <a:rPr lang="en-ZA" sz="1200" b="1" dirty="0">
                <a:solidFill>
                  <a:srgbClr val="FF0000"/>
                </a:solidFill>
              </a:rPr>
              <a:t>not achieved</a:t>
            </a:r>
            <a:r>
              <a:rPr lang="en-ZA" sz="1200" dirty="0"/>
              <a:t>, being </a:t>
            </a:r>
            <a:r>
              <a:rPr lang="en-ZA" sz="1200" b="1" dirty="0" smtClean="0">
                <a:solidFill>
                  <a:srgbClr val="FF0000"/>
                </a:solidFill>
              </a:rPr>
              <a:t>79%</a:t>
            </a:r>
            <a:r>
              <a:rPr lang="en-ZA" sz="1200" dirty="0" smtClean="0">
                <a:solidFill>
                  <a:srgbClr val="FF0000"/>
                </a:solidFill>
              </a:rPr>
              <a:t> </a:t>
            </a:r>
            <a:r>
              <a:rPr lang="en-ZA" sz="1200" dirty="0"/>
              <a:t>of the total </a:t>
            </a:r>
            <a:r>
              <a:rPr lang="en-ZA" sz="1200" dirty="0" smtClean="0"/>
              <a:t>planned </a:t>
            </a:r>
            <a:r>
              <a:rPr lang="en-ZA" sz="1200" dirty="0"/>
              <a:t>targets</a:t>
            </a:r>
          </a:p>
          <a:p>
            <a:endParaRPr lang="en-ZA" dirty="0"/>
          </a:p>
        </p:txBody>
      </p:sp>
      <p:sp>
        <p:nvSpPr>
          <p:cNvPr id="4" name="Title 1"/>
          <p:cNvSpPr txBox="1">
            <a:spLocks/>
          </p:cNvSpPr>
          <p:nvPr/>
        </p:nvSpPr>
        <p:spPr>
          <a:xfrm>
            <a:off x="-19084" y="5805264"/>
            <a:ext cx="8880731" cy="83671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ZA" sz="2000" dirty="0" smtClean="0"/>
              <a:t>               </a:t>
            </a:r>
            <a:endParaRPr lang="en-ZA" sz="2000" b="1"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19</a:t>
            </a:fld>
            <a:endParaRPr lang="en-US" dirty="0"/>
          </a:p>
        </p:txBody>
      </p:sp>
      <p:pic>
        <p:nvPicPr>
          <p:cNvPr id="12" name="Picture 11" descr="C:\Users\relebohilem\Desktop\Usaf logo\USAF LOGO FINAL high res-0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63" y="11225"/>
            <a:ext cx="1724909" cy="613753"/>
          </a:xfrm>
          <a:prstGeom prst="rect">
            <a:avLst/>
          </a:prstGeom>
          <a:solidFill>
            <a:schemeClr val="accent2"/>
          </a:solidFill>
          <a:ln>
            <a:solidFill>
              <a:schemeClr val="accent6">
                <a:lumMod val="60000"/>
                <a:lumOff val="40000"/>
              </a:schemeClr>
            </a:solidFill>
          </a:ln>
        </p:spPr>
      </p:pic>
      <p:pic>
        <p:nvPicPr>
          <p:cNvPr id="9" name="Picture 8"/>
          <p:cNvPicPr>
            <a:picLocks noChangeAspect="1"/>
          </p:cNvPicPr>
          <p:nvPr/>
        </p:nvPicPr>
        <p:blipFill>
          <a:blip r:embed="rId4"/>
          <a:stretch>
            <a:fillRect/>
          </a:stretch>
        </p:blipFill>
        <p:spPr>
          <a:xfrm>
            <a:off x="144028" y="1129049"/>
            <a:ext cx="8820460" cy="3524087"/>
          </a:xfrm>
          <a:prstGeom prst="rect">
            <a:avLst/>
          </a:prstGeom>
        </p:spPr>
      </p:pic>
    </p:spTree>
    <p:extLst>
      <p:ext uri="{BB962C8B-B14F-4D97-AF65-F5344CB8AC3E}">
        <p14:creationId xmlns:p14="http://schemas.microsoft.com/office/powerpoint/2010/main" val="183364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nvPr>
        </p:nvGraphicFramePr>
        <p:xfrm>
          <a:off x="3131840" y="836712"/>
          <a:ext cx="5256583"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90505EF-40C9-4D99-849C-95606BC4B535}"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pSp>
        <p:nvGrpSpPr>
          <p:cNvPr id="7" name="Group 6"/>
          <p:cNvGrpSpPr/>
          <p:nvPr/>
        </p:nvGrpSpPr>
        <p:grpSpPr>
          <a:xfrm>
            <a:off x="155575" y="1988840"/>
            <a:ext cx="2832249" cy="4155284"/>
            <a:chOff x="278874" y="1542573"/>
            <a:chExt cx="2468880" cy="2056765"/>
          </a:xfrm>
          <a:solidFill>
            <a:schemeClr val="accent6">
              <a:lumMod val="60000"/>
              <a:lumOff val="40000"/>
            </a:schemeClr>
          </a:solidFill>
        </p:grpSpPr>
        <p:sp>
          <p:nvSpPr>
            <p:cNvPr id="8" name="Rounded Rectangle 7"/>
            <p:cNvSpPr/>
            <p:nvPr/>
          </p:nvSpPr>
          <p:spPr>
            <a:xfrm>
              <a:off x="278874" y="1542573"/>
              <a:ext cx="2468880" cy="2056765"/>
            </a:xfrm>
            <a:prstGeom prst="roundRect">
              <a:avLst/>
            </a:prstGeom>
          </p:spPr>
          <p:style>
            <a:lnRef idx="1">
              <a:schemeClr val="accent6"/>
            </a:lnRef>
            <a:fillRef idx="3">
              <a:schemeClr val="accent6"/>
            </a:fillRef>
            <a:effectRef idx="2">
              <a:schemeClr val="accent6"/>
            </a:effectRef>
            <a:fontRef idx="minor">
              <a:schemeClr val="lt1"/>
            </a:fontRef>
          </p:style>
        </p:sp>
        <p:sp>
          <p:nvSpPr>
            <p:cNvPr id="9" name="Rounded Rectangle 4"/>
            <p:cNvSpPr/>
            <p:nvPr/>
          </p:nvSpPr>
          <p:spPr>
            <a:xfrm>
              <a:off x="379277" y="1642976"/>
              <a:ext cx="2268074" cy="1855959"/>
            </a:xfrm>
            <a:prstGeom prst="rect">
              <a:avLst/>
            </a:prstGeom>
          </p:spPr>
          <p:style>
            <a:lnRef idx="1">
              <a:schemeClr val="accent6"/>
            </a:lnRef>
            <a:fillRef idx="3">
              <a:schemeClr val="accent6"/>
            </a:fillRef>
            <a:effectRef idx="2">
              <a:schemeClr val="accent6"/>
            </a:effectRef>
            <a:fontRef idx="minor">
              <a:schemeClr val="lt1"/>
            </a:fontRef>
          </p:style>
          <p:txBody>
            <a:bodyPr spcFirstLastPara="0" vert="horz" wrap="square" lIns="34290" tIns="34290" rIns="34290" bIns="34290" numCol="1" spcCol="1270" anchor="ctr" anchorCtr="0">
              <a:noAutofit/>
            </a:bodyPr>
            <a:lstStyle/>
            <a:p>
              <a:pPr marL="0" marR="0" lvl="0" indent="0" algn="ctr" defTabSz="400050" rtl="0" eaLnBrk="1" fontAlgn="auto" latinLnBrk="0" hangingPunct="1">
                <a:lnSpc>
                  <a:spcPct val="90000"/>
                </a:lnSpc>
                <a:spcBef>
                  <a:spcPts val="0"/>
                </a:spcBef>
                <a:spcAft>
                  <a:spcPct val="35000"/>
                </a:spcAft>
                <a:buClrTx/>
                <a:buSzTx/>
                <a:buFontTx/>
                <a:buNone/>
                <a:tabLst/>
                <a:defRPr/>
              </a:pPr>
              <a:r>
                <a:rPr kumimoji="0" lang="en-GB" sz="2000" b="0" i="0" u="none" strike="noStrike" kern="1200" cap="none" spc="0" normalizeH="0" baseline="0" noProof="0" dirty="0" smtClean="0">
                  <a:ln>
                    <a:noFill/>
                  </a:ln>
                  <a:solidFill>
                    <a:prstClr val="white"/>
                  </a:solidFill>
                  <a:effectLst/>
                  <a:uLnTx/>
                  <a:uFillTx/>
                  <a:latin typeface="Calibri"/>
                  <a:ea typeface="+mn-ea"/>
                  <a:cs typeface="+mn-cs"/>
                </a:rPr>
                <a:t>Vision: </a:t>
              </a:r>
            </a:p>
            <a:p>
              <a:pPr marL="0" marR="0" lvl="0" indent="0" algn="ctr" defTabSz="400050" rtl="0" eaLnBrk="1" fontAlgn="auto" latinLnBrk="0" hangingPunct="1">
                <a:lnSpc>
                  <a:spcPct val="90000"/>
                </a:lnSpc>
                <a:spcBef>
                  <a:spcPts val="0"/>
                </a:spcBef>
                <a:spcAft>
                  <a:spcPct val="35000"/>
                </a:spcAft>
                <a:buClrTx/>
                <a:buSzTx/>
                <a:buFontTx/>
                <a:buNone/>
                <a:tabLst/>
                <a:defRPr/>
              </a:pPr>
              <a:r>
                <a:rPr kumimoji="0" lang="en-GB" sz="2000" b="0" i="0" u="none" strike="noStrike" kern="1200" cap="none" spc="0" normalizeH="0" baseline="0" noProof="0" dirty="0" smtClean="0">
                  <a:ln>
                    <a:noFill/>
                  </a:ln>
                  <a:solidFill>
                    <a:prstClr val="white"/>
                  </a:solidFill>
                  <a:effectLst/>
                  <a:uLnTx/>
                  <a:uFillTx/>
                  <a:latin typeface="Calibri"/>
                  <a:ea typeface="+mn-ea"/>
                  <a:cs typeface="+mn-cs"/>
                </a:rPr>
                <a:t>	“Universal Access and Service to ICT for All”.</a:t>
              </a:r>
              <a:endParaRPr kumimoji="0" lang="en-US" sz="2000" b="0" i="0" u="none" strike="noStrike" kern="1200" cap="none" spc="0" normalizeH="0" baseline="0" noProof="0" dirty="0">
                <a:ln>
                  <a:noFill/>
                </a:ln>
                <a:solidFill>
                  <a:prstClr val="white"/>
                </a:solidFill>
                <a:effectLst/>
                <a:uLnTx/>
                <a:uFillTx/>
                <a:latin typeface="Calibri"/>
                <a:ea typeface="+mn-ea"/>
                <a:cs typeface="+mn-cs"/>
              </a:endParaRPr>
            </a:p>
          </p:txBody>
        </p:sp>
      </p:grpSp>
      <p:sp>
        <p:nvSpPr>
          <p:cNvPr id="2" name="AutoShape 2" descr="https://encrypted-tbn3.gstatic.com/images?q=tbn:ANd9GcQiefgTw0zZpR1gvDy0PwywVCNYjFfv4Fna8kD_qZmikedmRiSA9g0ni6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3" name="AutoShape 5" descr="https://encrypted-tbn3.gstatic.com/images?q=tbn:ANd9GcSCz2xK3W1aRQauCPqPn9GRwBvgQNCbulrobdsXJbd6c_-3sPpHUjjWw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615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255" y="620688"/>
            <a:ext cx="3006079"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le 1"/>
          <p:cNvSpPr>
            <a:spLocks noGrp="1"/>
          </p:cNvSpPr>
          <p:nvPr>
            <p:ph type="title"/>
          </p:nvPr>
        </p:nvSpPr>
        <p:spPr>
          <a:xfrm>
            <a:off x="467544" y="7937"/>
            <a:ext cx="8218487" cy="612751"/>
          </a:xfrm>
        </p:spPr>
        <p:txBody>
          <a:bodyPr>
            <a:normAutofit/>
          </a:bodyPr>
          <a:lstStyle/>
          <a:p>
            <a:pPr algn="ctr"/>
            <a:r>
              <a:rPr lang="en-US" sz="1800" b="1" dirty="0" smtClean="0">
                <a:solidFill>
                  <a:schemeClr val="bg1"/>
                </a:solidFill>
              </a:rPr>
              <a:t>Vision, Mission &amp; Values</a:t>
            </a:r>
            <a:endParaRPr lang="en-US" sz="1800" b="1" dirty="0">
              <a:solidFill>
                <a:schemeClr val="bg1"/>
              </a:solidFill>
            </a:endParaRPr>
          </a:p>
        </p:txBody>
      </p:sp>
    </p:spTree>
    <p:extLst>
      <p:ext uri="{BB962C8B-B14F-4D97-AF65-F5344CB8AC3E}">
        <p14:creationId xmlns:p14="http://schemas.microsoft.com/office/powerpoint/2010/main" val="267194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5442"/>
            <a:ext cx="8219256" cy="405245"/>
          </a:xfrm>
        </p:spPr>
        <p:txBody>
          <a:bodyPr>
            <a:normAutofit fontScale="90000"/>
          </a:bodyPr>
          <a:lstStyle/>
          <a:p>
            <a:r>
              <a:rPr lang="en-ZA" sz="3200" dirty="0" smtClean="0"/>
              <a:t>          </a:t>
            </a:r>
            <a:endParaRPr lang="en-ZA" sz="3200" dirty="0"/>
          </a:p>
        </p:txBody>
      </p:sp>
      <p:sp>
        <p:nvSpPr>
          <p:cNvPr id="3" name="Content Placeholder 2"/>
          <p:cNvSpPr>
            <a:spLocks noGrp="1"/>
          </p:cNvSpPr>
          <p:nvPr>
            <p:ph idx="1"/>
          </p:nvPr>
        </p:nvSpPr>
        <p:spPr>
          <a:xfrm>
            <a:off x="457200" y="1858410"/>
            <a:ext cx="8229600" cy="602548"/>
          </a:xfrm>
        </p:spPr>
        <p:txBody>
          <a:bodyPr/>
          <a:lstStyle/>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a:p>
          <a:p>
            <a:pPr marL="0" indent="0">
              <a:buNone/>
            </a:pPr>
            <a:endParaRPr lang="en-ZA" dirty="0" smtClean="0"/>
          </a:p>
          <a:p>
            <a:pPr marL="0" indent="0">
              <a:buNone/>
            </a:pPr>
            <a:endParaRPr lang="en-ZA"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20</a:t>
            </a:fld>
            <a:endParaRPr lang="en-US" dirty="0"/>
          </a:p>
        </p:txBody>
      </p:sp>
      <p:pic>
        <p:nvPicPr>
          <p:cNvPr id="8" name="Picture 7" descr="C:\Users\relebohilem\Desktop\Usaf logo\USAF LOGO FINAL high res-0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754" y="4356"/>
            <a:ext cx="1508885" cy="611196"/>
          </a:xfrm>
          <a:prstGeom prst="rect">
            <a:avLst/>
          </a:prstGeom>
          <a:solidFill>
            <a:schemeClr val="accent2"/>
          </a:solidFill>
          <a:ln>
            <a:solidFill>
              <a:schemeClr val="accent6">
                <a:lumMod val="60000"/>
                <a:lumOff val="40000"/>
              </a:schemeClr>
            </a:solidFill>
          </a:ln>
        </p:spPr>
      </p:pic>
      <p:graphicFrame>
        <p:nvGraphicFramePr>
          <p:cNvPr id="5" name="Table 4"/>
          <p:cNvGraphicFramePr>
            <a:graphicFrameLocks noGrp="1"/>
          </p:cNvGraphicFramePr>
          <p:nvPr>
            <p:extLst>
              <p:ext uri="{D42A27DB-BD31-4B8C-83A1-F6EECF244321}">
                <p14:modId xmlns:p14="http://schemas.microsoft.com/office/powerpoint/2010/main" val="3972842238"/>
              </p:ext>
            </p:extLst>
          </p:nvPr>
        </p:nvGraphicFramePr>
        <p:xfrm>
          <a:off x="0" y="620687"/>
          <a:ext cx="9144000" cy="1237723"/>
        </p:xfrm>
        <a:graphic>
          <a:graphicData uri="http://schemas.openxmlformats.org/drawingml/2006/table">
            <a:tbl>
              <a:tblPr firstRow="1" bandRow="1">
                <a:tableStyleId>{46F890A9-2807-4EBB-B81D-B2AA78EC7F39}</a:tableStyleId>
              </a:tblPr>
              <a:tblGrid>
                <a:gridCol w="2499962">
                  <a:extLst>
                    <a:ext uri="{9D8B030D-6E8A-4147-A177-3AD203B41FA5}">
                      <a16:colId xmlns="" xmlns:a16="http://schemas.microsoft.com/office/drawing/2014/main" val="932113474"/>
                    </a:ext>
                  </a:extLst>
                </a:gridCol>
                <a:gridCol w="2162127">
                  <a:extLst>
                    <a:ext uri="{9D8B030D-6E8A-4147-A177-3AD203B41FA5}">
                      <a16:colId xmlns="" xmlns:a16="http://schemas.microsoft.com/office/drawing/2014/main" val="1169877565"/>
                    </a:ext>
                  </a:extLst>
                </a:gridCol>
                <a:gridCol w="2252218">
                  <a:extLst>
                    <a:ext uri="{9D8B030D-6E8A-4147-A177-3AD203B41FA5}">
                      <a16:colId xmlns="" xmlns:a16="http://schemas.microsoft.com/office/drawing/2014/main" val="2894371227"/>
                    </a:ext>
                  </a:extLst>
                </a:gridCol>
                <a:gridCol w="2229693">
                  <a:extLst>
                    <a:ext uri="{9D8B030D-6E8A-4147-A177-3AD203B41FA5}">
                      <a16:colId xmlns="" xmlns:a16="http://schemas.microsoft.com/office/drawing/2014/main" val="886819805"/>
                    </a:ext>
                  </a:extLst>
                </a:gridCol>
              </a:tblGrid>
              <a:tr h="245910">
                <a:tc>
                  <a:txBody>
                    <a:bodyPr/>
                    <a:lstStyle/>
                    <a:p>
                      <a:pPr algn="l" rtl="0" fontAlgn="ctr"/>
                      <a:r>
                        <a:rPr lang="en-ZA" sz="1100" u="none" strike="noStrike" dirty="0">
                          <a:effectLst/>
                        </a:rPr>
                        <a:t>Description</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Annual Budget Income (R’000)</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Quarter  </a:t>
                      </a:r>
                      <a:r>
                        <a:rPr lang="en-ZA" sz="1100" u="none" strike="noStrike" dirty="0" smtClean="0">
                          <a:effectLst/>
                        </a:rPr>
                        <a:t>3 </a:t>
                      </a:r>
                      <a:r>
                        <a:rPr lang="en-ZA" sz="1100" u="none" strike="noStrike" dirty="0">
                          <a:effectLst/>
                        </a:rPr>
                        <a:t>Budget  Income (R’000)</a:t>
                      </a:r>
                      <a:endParaRPr lang="en-ZA" sz="1100" b="1" i="0" u="none" strike="noStrike" dirty="0">
                        <a:solidFill>
                          <a:srgbClr val="FFFFFF"/>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Income (R‘000)</a:t>
                      </a:r>
                      <a:endParaRPr lang="en-ZA" sz="1100" b="1" i="0" u="none" strike="noStrike">
                        <a:solidFill>
                          <a:srgbClr val="FFFFFF"/>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1857158529"/>
                  </a:ext>
                </a:extLst>
              </a:tr>
              <a:tr h="213871">
                <a:tc>
                  <a:txBody>
                    <a:bodyPr/>
                    <a:lstStyle/>
                    <a:p>
                      <a:pPr algn="l" rtl="0" fontAlgn="ctr"/>
                      <a:r>
                        <a:rPr lang="en-ZA" sz="1100" b="1" u="none" strike="noStrike" dirty="0">
                          <a:effectLst/>
                        </a:rPr>
                        <a:t>   Revenue</a:t>
                      </a:r>
                      <a:endParaRPr lang="en-ZA" sz="1100" b="1" i="0" u="none" strike="noStrike" dirty="0">
                        <a:solidFill>
                          <a:srgbClr val="000000"/>
                        </a:solidFill>
                        <a:effectLst/>
                        <a:latin typeface="Calibri" panose="020F0502020204030204" pitchFamily="34" charset="0"/>
                      </a:endParaRPr>
                    </a:p>
                  </a:txBody>
                  <a:tcPr marL="6350" marR="6350" marT="6350" marB="0" anchor="ctr"/>
                </a:tc>
                <a:tc gridSpan="3">
                  <a:txBody>
                    <a:bodyPr/>
                    <a:lstStyle/>
                    <a:p>
                      <a:pPr algn="ctr" rtl="0" fontAlgn="ctr"/>
                      <a:r>
                        <a:rPr lang="en-ZA" sz="1100" u="none" strike="noStrike" dirty="0">
                          <a:effectLst/>
                        </a:rPr>
                        <a:t> </a:t>
                      </a:r>
                      <a:endParaRPr lang="en-ZA" sz="1100" b="0" i="0" u="none" strike="noStrike" dirty="0">
                        <a:solidFill>
                          <a:srgbClr val="000000"/>
                        </a:solidFill>
                        <a:effectLst/>
                        <a:latin typeface="Calibri" panose="020F0502020204030204" pitchFamily="34" charset="0"/>
                      </a:endParaRPr>
                    </a:p>
                  </a:txBody>
                  <a:tcPr marL="6350" marR="6350" marT="6350" marB="0" anchor="ct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2642767955"/>
                  </a:ext>
                </a:extLst>
              </a:tr>
              <a:tr h="160403">
                <a:tc>
                  <a:txBody>
                    <a:bodyPr/>
                    <a:lstStyle/>
                    <a:p>
                      <a:pPr algn="l" rtl="0" fontAlgn="ctr"/>
                      <a:r>
                        <a:rPr lang="en-ZA" sz="1100" b="1" u="none" strike="noStrike">
                          <a:effectLst/>
                        </a:rPr>
                        <a:t>Other Income (Interest)</a:t>
                      </a:r>
                      <a:endParaRPr lang="en-ZA" sz="1100" b="1"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                      -   </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                  -   </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27 485</a:t>
                      </a:r>
                      <a:endParaRPr lang="en-ZA"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1175529909"/>
                  </a:ext>
                </a:extLst>
              </a:tr>
              <a:tr h="213871">
                <a:tc>
                  <a:txBody>
                    <a:bodyPr/>
                    <a:lstStyle/>
                    <a:p>
                      <a:pPr algn="l" rtl="0" fontAlgn="ctr"/>
                      <a:r>
                        <a:rPr lang="en-ZA" sz="1100" b="1" u="none" strike="noStrike" dirty="0">
                          <a:effectLst/>
                        </a:rPr>
                        <a:t>Transfers </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644 540</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a:effectLst/>
                        </a:rPr>
                        <a:t>162 577</a:t>
                      </a:r>
                      <a:endParaRPr lang="en-ZA" sz="1100" b="0" i="0" u="none" strike="noStrike">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162 577</a:t>
                      </a:r>
                      <a:endParaRPr lang="en-ZA" sz="1100" b="0"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2931624865"/>
                  </a:ext>
                </a:extLst>
              </a:tr>
              <a:tr h="390081">
                <a:tc>
                  <a:txBody>
                    <a:bodyPr/>
                    <a:lstStyle/>
                    <a:p>
                      <a:pPr algn="l" rtl="0" fontAlgn="ctr"/>
                      <a:r>
                        <a:rPr lang="en-ZA" sz="1100" b="1" u="none" strike="noStrike" dirty="0">
                          <a:effectLst/>
                        </a:rPr>
                        <a:t>T</a:t>
                      </a:r>
                      <a:r>
                        <a:rPr lang="en-ZA" sz="1100" b="1" u="none" strike="noStrike" dirty="0" smtClean="0">
                          <a:effectLst/>
                        </a:rPr>
                        <a:t>otal </a:t>
                      </a:r>
                      <a:r>
                        <a:rPr lang="en-ZA" sz="1100" b="1" u="none" strike="noStrike" dirty="0">
                          <a:effectLst/>
                        </a:rPr>
                        <a:t>revenue</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644 540</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a:effectLst/>
                        </a:rPr>
                        <a:t>162 577</a:t>
                      </a:r>
                      <a:endParaRPr lang="en-ZA" sz="11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rtl="0" fontAlgn="ctr"/>
                      <a:r>
                        <a:rPr lang="en-ZA" sz="1100" u="none" strike="noStrike" dirty="0" smtClean="0">
                          <a:effectLst/>
                        </a:rPr>
                        <a:t>190 062</a:t>
                      </a:r>
                      <a:endParaRPr lang="en-ZA" sz="1100" b="1" i="0" u="none" strike="noStrike" dirty="0">
                        <a:solidFill>
                          <a:srgbClr val="000000"/>
                        </a:solidFill>
                        <a:effectLst/>
                        <a:latin typeface="Calibri" panose="020F0502020204030204" pitchFamily="34" charset="0"/>
                      </a:endParaRPr>
                    </a:p>
                  </a:txBody>
                  <a:tcPr marL="6350" marR="6350" marT="6350" marB="0" anchor="ctr"/>
                </a:tc>
                <a:extLst>
                  <a:ext uri="{0D108BD9-81ED-4DB2-BD59-A6C34878D82A}">
                    <a16:rowId xmlns="" xmlns:a16="http://schemas.microsoft.com/office/drawing/2014/main" val="3322313505"/>
                  </a:ext>
                </a:extLst>
              </a:tr>
            </a:tbl>
          </a:graphicData>
        </a:graphic>
      </p:graphicFrame>
      <p:sp>
        <p:nvSpPr>
          <p:cNvPr id="10" name="Rectangle 9"/>
          <p:cNvSpPr/>
          <p:nvPr/>
        </p:nvSpPr>
        <p:spPr>
          <a:xfrm>
            <a:off x="1030399" y="2060848"/>
            <a:ext cx="7344816" cy="400110"/>
          </a:xfrm>
          <a:prstGeom prst="rect">
            <a:avLst/>
          </a:prstGeom>
        </p:spPr>
        <p:txBody>
          <a:bodyPr wrap="square">
            <a:spAutoFit/>
          </a:bodyPr>
          <a:lstStyle/>
          <a:p>
            <a:pPr algn="ctr"/>
            <a:r>
              <a:rPr lang="en-ZA" sz="2000" b="1" dirty="0">
                <a:latin typeface="+mj-lt"/>
                <a:ea typeface="+mj-ea"/>
                <a:cs typeface="+mj-cs"/>
              </a:rPr>
              <a:t>USAF 2016/17 Quarter 3</a:t>
            </a:r>
            <a:r>
              <a:rPr lang="en-ZA" sz="2000" b="1" dirty="0" smtClean="0">
                <a:latin typeface="+mj-lt"/>
                <a:ea typeface="+mj-ea"/>
                <a:cs typeface="+mj-cs"/>
              </a:rPr>
              <a:t> </a:t>
            </a:r>
            <a:r>
              <a:rPr lang="en-ZA" sz="2000" b="1" dirty="0">
                <a:latin typeface="+mj-lt"/>
                <a:ea typeface="+mj-ea"/>
                <a:cs typeface="+mj-cs"/>
              </a:rPr>
              <a:t>Budget Performance - Expenditure</a:t>
            </a:r>
          </a:p>
        </p:txBody>
      </p:sp>
      <p:sp>
        <p:nvSpPr>
          <p:cNvPr id="11" name="Rectangle 10"/>
          <p:cNvSpPr/>
          <p:nvPr/>
        </p:nvSpPr>
        <p:spPr>
          <a:xfrm>
            <a:off x="1030399" y="99996"/>
            <a:ext cx="7344816" cy="400110"/>
          </a:xfrm>
          <a:prstGeom prst="rect">
            <a:avLst/>
          </a:prstGeom>
        </p:spPr>
        <p:txBody>
          <a:bodyPr wrap="square">
            <a:spAutoFit/>
          </a:bodyPr>
          <a:lstStyle/>
          <a:p>
            <a:pPr algn="ctr"/>
            <a:r>
              <a:rPr lang="en-ZA" sz="2000" b="1" dirty="0">
                <a:solidFill>
                  <a:schemeClr val="bg1"/>
                </a:solidFill>
                <a:latin typeface="+mj-lt"/>
                <a:ea typeface="+mj-ea"/>
                <a:cs typeface="+mj-cs"/>
              </a:rPr>
              <a:t>USAF 2016/17 Quarter 3</a:t>
            </a:r>
            <a:r>
              <a:rPr lang="en-ZA" sz="2000" b="1" dirty="0" smtClean="0">
                <a:solidFill>
                  <a:schemeClr val="bg1"/>
                </a:solidFill>
                <a:latin typeface="+mj-lt"/>
                <a:ea typeface="+mj-ea"/>
                <a:cs typeface="+mj-cs"/>
              </a:rPr>
              <a:t> </a:t>
            </a:r>
            <a:r>
              <a:rPr lang="en-ZA" sz="2000" b="1" dirty="0">
                <a:solidFill>
                  <a:schemeClr val="bg1"/>
                </a:solidFill>
                <a:latin typeface="+mj-lt"/>
                <a:ea typeface="+mj-ea"/>
                <a:cs typeface="+mj-cs"/>
              </a:rPr>
              <a:t>Budget Performance – Revenue</a:t>
            </a:r>
          </a:p>
        </p:txBody>
      </p:sp>
      <p:graphicFrame>
        <p:nvGraphicFramePr>
          <p:cNvPr id="12" name="Table 11"/>
          <p:cNvGraphicFramePr>
            <a:graphicFrameLocks noGrp="1"/>
          </p:cNvGraphicFramePr>
          <p:nvPr>
            <p:extLst>
              <p:ext uri="{D42A27DB-BD31-4B8C-83A1-F6EECF244321}">
                <p14:modId xmlns:p14="http://schemas.microsoft.com/office/powerpoint/2010/main" val="1057704477"/>
              </p:ext>
            </p:extLst>
          </p:nvPr>
        </p:nvGraphicFramePr>
        <p:xfrm>
          <a:off x="42730" y="2663395"/>
          <a:ext cx="9065773" cy="2997852"/>
        </p:xfrm>
        <a:graphic>
          <a:graphicData uri="http://schemas.openxmlformats.org/drawingml/2006/table">
            <a:tbl>
              <a:tblPr firstRow="1" bandRow="1">
                <a:tableStyleId>{7DF18680-E054-41AD-8BC1-D1AEF772440D}</a:tableStyleId>
              </a:tblPr>
              <a:tblGrid>
                <a:gridCol w="1827507">
                  <a:extLst>
                    <a:ext uri="{9D8B030D-6E8A-4147-A177-3AD203B41FA5}">
                      <a16:colId xmlns="" xmlns:a16="http://schemas.microsoft.com/office/drawing/2014/main" val="3709155991"/>
                    </a:ext>
                  </a:extLst>
                </a:gridCol>
                <a:gridCol w="1427839">
                  <a:extLst>
                    <a:ext uri="{9D8B030D-6E8A-4147-A177-3AD203B41FA5}">
                      <a16:colId xmlns="" xmlns:a16="http://schemas.microsoft.com/office/drawing/2014/main" val="1928387702"/>
                    </a:ext>
                  </a:extLst>
                </a:gridCol>
                <a:gridCol w="1352691">
                  <a:extLst>
                    <a:ext uri="{9D8B030D-6E8A-4147-A177-3AD203B41FA5}">
                      <a16:colId xmlns="" xmlns:a16="http://schemas.microsoft.com/office/drawing/2014/main" val="284294677"/>
                    </a:ext>
                  </a:extLst>
                </a:gridCol>
                <a:gridCol w="1427839">
                  <a:extLst>
                    <a:ext uri="{9D8B030D-6E8A-4147-A177-3AD203B41FA5}">
                      <a16:colId xmlns="" xmlns:a16="http://schemas.microsoft.com/office/drawing/2014/main" val="3513341618"/>
                    </a:ext>
                  </a:extLst>
                </a:gridCol>
                <a:gridCol w="1427839">
                  <a:extLst>
                    <a:ext uri="{9D8B030D-6E8A-4147-A177-3AD203B41FA5}">
                      <a16:colId xmlns="" xmlns:a16="http://schemas.microsoft.com/office/drawing/2014/main" val="475163590"/>
                    </a:ext>
                  </a:extLst>
                </a:gridCol>
                <a:gridCol w="1602058">
                  <a:extLst>
                    <a:ext uri="{9D8B030D-6E8A-4147-A177-3AD203B41FA5}">
                      <a16:colId xmlns="" xmlns:a16="http://schemas.microsoft.com/office/drawing/2014/main" val="1383602210"/>
                    </a:ext>
                  </a:extLst>
                </a:gridCol>
              </a:tblGrid>
              <a:tr h="539354">
                <a:tc>
                  <a:txBody>
                    <a:bodyPr/>
                    <a:lstStyle/>
                    <a:p>
                      <a:pPr algn="l" rtl="0" fontAlgn="ctr"/>
                      <a:r>
                        <a:rPr lang="en-ZA" sz="1100" u="none" strike="noStrike" dirty="0">
                          <a:effectLst/>
                        </a:rPr>
                        <a:t>Description</a:t>
                      </a:r>
                      <a:endParaRPr lang="en-ZA" sz="1100" b="1" i="0" u="none" strike="noStrike" dirty="0">
                        <a:solidFill>
                          <a:srgbClr val="FFFFFF"/>
                        </a:solidFill>
                        <a:effectLst/>
                        <a:latin typeface="Calibri" panose="020F0502020204030204" pitchFamily="34" charset="0"/>
                      </a:endParaRPr>
                    </a:p>
                  </a:txBody>
                  <a:tcPr marL="6188" marR="6188" marT="6188" marB="0" anchor="ctr">
                    <a:solidFill>
                      <a:schemeClr val="accent6"/>
                    </a:solidFill>
                  </a:tcPr>
                </a:tc>
                <a:tc>
                  <a:txBody>
                    <a:bodyPr/>
                    <a:lstStyle/>
                    <a:p>
                      <a:pPr algn="ctr" rtl="0" fontAlgn="ctr"/>
                      <a:r>
                        <a:rPr lang="en-ZA" sz="1100" u="none" strike="noStrike" dirty="0">
                          <a:effectLst/>
                        </a:rPr>
                        <a:t>Annual Budget</a:t>
                      </a:r>
                      <a:endParaRPr lang="en-ZA" sz="1100" b="1" i="0" u="none" strike="noStrike" dirty="0">
                        <a:solidFill>
                          <a:srgbClr val="FFFFFF"/>
                        </a:solidFill>
                        <a:effectLst/>
                        <a:latin typeface="Calibri" panose="020F0502020204030204" pitchFamily="34" charset="0"/>
                      </a:endParaRPr>
                    </a:p>
                  </a:txBody>
                  <a:tcPr marL="6188" marR="6188" marT="6188" marB="0" anchor="ctr">
                    <a:solidFill>
                      <a:schemeClr val="accent6"/>
                    </a:solidFill>
                  </a:tcPr>
                </a:tc>
                <a:tc>
                  <a:txBody>
                    <a:bodyPr/>
                    <a:lstStyle/>
                    <a:p>
                      <a:pPr algn="ctr" rtl="0" fontAlgn="ctr"/>
                      <a:r>
                        <a:rPr lang="en-ZA" sz="1100" u="none" strike="noStrike" dirty="0">
                          <a:effectLst/>
                        </a:rPr>
                        <a:t>Quarter </a:t>
                      </a:r>
                      <a:r>
                        <a:rPr lang="en-ZA" sz="1100" u="none" strike="noStrike" dirty="0" smtClean="0">
                          <a:effectLst/>
                        </a:rPr>
                        <a:t>3 </a:t>
                      </a:r>
                      <a:r>
                        <a:rPr lang="en-ZA" sz="1100" u="none" strike="noStrike" dirty="0">
                          <a:effectLst/>
                        </a:rPr>
                        <a:t>Budget (R’000)</a:t>
                      </a:r>
                      <a:endParaRPr lang="en-ZA" sz="1100" b="1" i="0" u="none" strike="noStrike" dirty="0">
                        <a:solidFill>
                          <a:srgbClr val="FFFFFF"/>
                        </a:solidFill>
                        <a:effectLst/>
                        <a:latin typeface="Calibri" panose="020F0502020204030204" pitchFamily="34" charset="0"/>
                      </a:endParaRPr>
                    </a:p>
                  </a:txBody>
                  <a:tcPr marL="6188" marR="6188" marT="6188" marB="0" anchor="ctr">
                    <a:solidFill>
                      <a:schemeClr val="accent6"/>
                    </a:solidFill>
                  </a:tcPr>
                </a:tc>
                <a:tc>
                  <a:txBody>
                    <a:bodyPr/>
                    <a:lstStyle/>
                    <a:p>
                      <a:pPr algn="ctr" rtl="0" fontAlgn="ctr"/>
                      <a:r>
                        <a:rPr lang="en-ZA" sz="1100" u="none" strike="noStrike" dirty="0">
                          <a:effectLst/>
                        </a:rPr>
                        <a:t>Actual  </a:t>
                      </a:r>
                      <a:r>
                        <a:rPr lang="en-ZA" sz="1100" u="none" strike="noStrike" dirty="0" smtClean="0">
                          <a:effectLst/>
                        </a:rPr>
                        <a:t>Q3 </a:t>
                      </a:r>
                      <a:r>
                        <a:rPr lang="en-ZA" sz="1100" u="none" strike="noStrike" dirty="0">
                          <a:effectLst/>
                        </a:rPr>
                        <a:t>Spending (R‘000)</a:t>
                      </a:r>
                      <a:endParaRPr lang="en-ZA" sz="1100" b="1" i="0" u="none" strike="noStrike" dirty="0">
                        <a:solidFill>
                          <a:srgbClr val="FFFFFF"/>
                        </a:solidFill>
                        <a:effectLst/>
                        <a:latin typeface="Calibri" panose="020F0502020204030204" pitchFamily="34" charset="0"/>
                      </a:endParaRPr>
                    </a:p>
                  </a:txBody>
                  <a:tcPr marL="6188" marR="6188" marT="6188" marB="0" anchor="ctr">
                    <a:solidFill>
                      <a:schemeClr val="accent6"/>
                    </a:solidFill>
                  </a:tcPr>
                </a:tc>
                <a:tc>
                  <a:txBody>
                    <a:bodyPr/>
                    <a:lstStyle/>
                    <a:p>
                      <a:pPr algn="ctr" rtl="0" fontAlgn="ctr"/>
                      <a:r>
                        <a:rPr lang="en-ZA" sz="1100" u="none" strike="noStrike" dirty="0">
                          <a:effectLst/>
                        </a:rPr>
                        <a:t>Quarter </a:t>
                      </a:r>
                      <a:r>
                        <a:rPr lang="en-ZA" sz="1100" u="none" strike="noStrike" dirty="0" smtClean="0">
                          <a:effectLst/>
                        </a:rPr>
                        <a:t>3 </a:t>
                      </a:r>
                      <a:r>
                        <a:rPr lang="en-ZA" sz="1100" u="none" strike="noStrike" dirty="0">
                          <a:effectLst/>
                        </a:rPr>
                        <a:t>Variances (R‘000)</a:t>
                      </a:r>
                      <a:endParaRPr lang="en-ZA" sz="1100" b="1" i="0" u="none" strike="noStrike" dirty="0">
                        <a:solidFill>
                          <a:srgbClr val="FFFFFF"/>
                        </a:solidFill>
                        <a:effectLst/>
                        <a:latin typeface="Calibri" panose="020F0502020204030204" pitchFamily="34" charset="0"/>
                      </a:endParaRPr>
                    </a:p>
                  </a:txBody>
                  <a:tcPr marL="6188" marR="6188" marT="6188" marB="0" anchor="ctr">
                    <a:solidFill>
                      <a:schemeClr val="accent6"/>
                    </a:solidFill>
                  </a:tcPr>
                </a:tc>
                <a:tc>
                  <a:txBody>
                    <a:bodyPr/>
                    <a:lstStyle/>
                    <a:p>
                      <a:pPr algn="ctr" rtl="0" fontAlgn="ctr"/>
                      <a:r>
                        <a:rPr lang="en-ZA" sz="1100" u="none" strike="noStrike" dirty="0">
                          <a:effectLst/>
                        </a:rPr>
                        <a:t>Quarter  </a:t>
                      </a:r>
                      <a:r>
                        <a:rPr lang="en-ZA" sz="1100" u="none" strike="noStrike" dirty="0" smtClean="0">
                          <a:effectLst/>
                        </a:rPr>
                        <a:t>3 </a:t>
                      </a:r>
                      <a:r>
                        <a:rPr lang="en-ZA" sz="1100" u="none" strike="noStrike" dirty="0">
                          <a:effectLst/>
                        </a:rPr>
                        <a:t>-  </a:t>
                      </a:r>
                      <a:r>
                        <a:rPr lang="en-ZA" sz="1100" u="none" strike="noStrike" dirty="0" smtClean="0">
                          <a:effectLst/>
                        </a:rPr>
                        <a:t>        % </a:t>
                      </a:r>
                      <a:r>
                        <a:rPr lang="en-ZA" sz="1100" u="none" strike="noStrike" dirty="0">
                          <a:effectLst/>
                        </a:rPr>
                        <a:t>Spent  </a:t>
                      </a:r>
                      <a:endParaRPr lang="en-ZA" sz="1100" b="1" i="0" u="none" strike="noStrike" dirty="0">
                        <a:solidFill>
                          <a:srgbClr val="FFFFFF"/>
                        </a:solidFill>
                        <a:effectLst/>
                        <a:latin typeface="Calibri" panose="020F0502020204030204" pitchFamily="34" charset="0"/>
                      </a:endParaRPr>
                    </a:p>
                  </a:txBody>
                  <a:tcPr marL="6188" marR="6188" marT="6188" marB="0" anchor="ctr">
                    <a:solidFill>
                      <a:schemeClr val="accent6"/>
                    </a:solidFill>
                  </a:tcPr>
                </a:tc>
                <a:extLst>
                  <a:ext uri="{0D108BD9-81ED-4DB2-BD59-A6C34878D82A}">
                    <a16:rowId xmlns="" xmlns:a16="http://schemas.microsoft.com/office/drawing/2014/main" val="357274014"/>
                  </a:ext>
                </a:extLst>
              </a:tr>
              <a:tr h="387726">
                <a:tc>
                  <a:txBody>
                    <a:bodyPr/>
                    <a:lstStyle/>
                    <a:p>
                      <a:pPr algn="l" rtl="0" fontAlgn="ctr"/>
                      <a:r>
                        <a:rPr lang="en-ZA" sz="1100" u="none" strike="noStrike">
                          <a:effectLst/>
                        </a:rPr>
                        <a:t>Broadband Infrastructure</a:t>
                      </a:r>
                      <a:endParaRPr lang="en-ZA" sz="1100" b="1"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a:effectLst/>
                        </a:rPr>
                        <a:t>             32 634 </a:t>
                      </a:r>
                      <a:endParaRPr lang="en-ZA" sz="1100" b="0"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a:effectLst/>
                        </a:rPr>
                        <a:t>            9 600 </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4 435</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5 165</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46%</a:t>
                      </a:r>
                      <a:endParaRPr lang="en-ZA" sz="1100" b="0" i="0" u="none" strike="noStrike" dirty="0">
                        <a:solidFill>
                          <a:srgbClr val="000000"/>
                        </a:solidFill>
                        <a:effectLst/>
                        <a:latin typeface="Calibri" panose="020F0502020204030204" pitchFamily="34" charset="0"/>
                      </a:endParaRPr>
                    </a:p>
                  </a:txBody>
                  <a:tcPr marL="6188" marR="6188" marT="6188" marB="0" anchor="ctr"/>
                </a:tc>
                <a:extLst>
                  <a:ext uri="{0D108BD9-81ED-4DB2-BD59-A6C34878D82A}">
                    <a16:rowId xmlns="" xmlns:a16="http://schemas.microsoft.com/office/drawing/2014/main" val="3834376389"/>
                  </a:ext>
                </a:extLst>
              </a:tr>
              <a:tr h="385118">
                <a:tc>
                  <a:txBody>
                    <a:bodyPr/>
                    <a:lstStyle/>
                    <a:p>
                      <a:pPr algn="l" rtl="0" fontAlgn="ctr"/>
                      <a:r>
                        <a:rPr lang="en-ZA" sz="1100" u="none" strike="noStrike">
                          <a:effectLst/>
                        </a:rPr>
                        <a:t>STB Subsidies for BDM</a:t>
                      </a:r>
                      <a:endParaRPr lang="en-ZA" sz="1100" b="1"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a:effectLst/>
                        </a:rPr>
                        <a:t>           589 384 </a:t>
                      </a:r>
                      <a:endParaRPr lang="en-ZA" sz="1100" b="0"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a:effectLst/>
                        </a:rPr>
                        <a:t>       147 346 </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28 201</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119 145</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19%</a:t>
                      </a:r>
                      <a:endParaRPr lang="en-ZA" sz="1100" b="0" i="0" u="none" strike="noStrike" dirty="0">
                        <a:solidFill>
                          <a:srgbClr val="000000"/>
                        </a:solidFill>
                        <a:effectLst/>
                        <a:latin typeface="Calibri" panose="020F0502020204030204" pitchFamily="34" charset="0"/>
                      </a:endParaRPr>
                    </a:p>
                  </a:txBody>
                  <a:tcPr marL="6188" marR="6188" marT="6188" marB="0" anchor="ctr"/>
                </a:tc>
                <a:extLst>
                  <a:ext uri="{0D108BD9-81ED-4DB2-BD59-A6C34878D82A}">
                    <a16:rowId xmlns="" xmlns:a16="http://schemas.microsoft.com/office/drawing/2014/main" val="2439095787"/>
                  </a:ext>
                </a:extLst>
              </a:tr>
              <a:tr h="449304">
                <a:tc>
                  <a:txBody>
                    <a:bodyPr/>
                    <a:lstStyle/>
                    <a:p>
                      <a:pPr algn="l" rtl="0" fontAlgn="ctr"/>
                      <a:r>
                        <a:rPr lang="en-ZA" sz="1100" u="none" strike="noStrike">
                          <a:effectLst/>
                        </a:rPr>
                        <a:t>Rapid Deployment &amp; Connectivity</a:t>
                      </a:r>
                      <a:endParaRPr lang="en-ZA" sz="1100" b="1"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a:effectLst/>
                        </a:rPr>
                        <a:t>             18 776 </a:t>
                      </a:r>
                      <a:endParaRPr lang="en-ZA" sz="1100" b="0"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a:effectLst/>
                        </a:rPr>
                        <a:t>            4 694 </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2 371</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2 323</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51%</a:t>
                      </a:r>
                      <a:endParaRPr lang="en-ZA" sz="1100" b="0" i="0" u="none" strike="noStrike" dirty="0">
                        <a:solidFill>
                          <a:srgbClr val="000000"/>
                        </a:solidFill>
                        <a:effectLst/>
                        <a:latin typeface="Calibri" panose="020F0502020204030204" pitchFamily="34" charset="0"/>
                      </a:endParaRPr>
                    </a:p>
                  </a:txBody>
                  <a:tcPr marL="6188" marR="6188" marT="6188" marB="0" anchor="ctr"/>
                </a:tc>
                <a:extLst>
                  <a:ext uri="{0D108BD9-81ED-4DB2-BD59-A6C34878D82A}">
                    <a16:rowId xmlns="" xmlns:a16="http://schemas.microsoft.com/office/drawing/2014/main" val="2422098115"/>
                  </a:ext>
                </a:extLst>
              </a:tr>
              <a:tr h="385118">
                <a:tc>
                  <a:txBody>
                    <a:bodyPr/>
                    <a:lstStyle/>
                    <a:p>
                      <a:pPr algn="l" rtl="0" fontAlgn="ctr"/>
                      <a:r>
                        <a:rPr lang="en-ZA" sz="1100" u="none" strike="noStrike">
                          <a:effectLst/>
                        </a:rPr>
                        <a:t>Bank Charges &amp; Audit Fees</a:t>
                      </a:r>
                      <a:endParaRPr lang="en-ZA" sz="1100" b="1"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a:effectLst/>
                        </a:rPr>
                        <a:t>                   996 </a:t>
                      </a:r>
                      <a:endParaRPr lang="en-ZA" sz="1100" b="0"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a:effectLst/>
                        </a:rPr>
                        <a:t>               249 </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52</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197</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21%</a:t>
                      </a:r>
                      <a:endParaRPr lang="en-ZA" sz="1100" b="0" i="0" u="none" strike="noStrike" dirty="0">
                        <a:solidFill>
                          <a:srgbClr val="000000"/>
                        </a:solidFill>
                        <a:effectLst/>
                        <a:latin typeface="Calibri" panose="020F0502020204030204" pitchFamily="34" charset="0"/>
                      </a:endParaRPr>
                    </a:p>
                  </a:txBody>
                  <a:tcPr marL="6188" marR="6188" marT="6188" marB="0" anchor="ctr"/>
                </a:tc>
                <a:extLst>
                  <a:ext uri="{0D108BD9-81ED-4DB2-BD59-A6C34878D82A}">
                    <a16:rowId xmlns="" xmlns:a16="http://schemas.microsoft.com/office/drawing/2014/main" val="2087585005"/>
                  </a:ext>
                </a:extLst>
              </a:tr>
              <a:tr h="385118">
                <a:tc>
                  <a:txBody>
                    <a:bodyPr/>
                    <a:lstStyle/>
                    <a:p>
                      <a:pPr algn="l" rtl="0" fontAlgn="ctr"/>
                      <a:r>
                        <a:rPr lang="en-ZA" sz="1100" u="none" strike="noStrike" dirty="0">
                          <a:effectLst/>
                        </a:rPr>
                        <a:t>Project Costs</a:t>
                      </a:r>
                      <a:endParaRPr lang="en-ZA" sz="1100" b="1"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a:effectLst/>
                        </a:rPr>
                        <a:t>               2 750 </a:t>
                      </a:r>
                      <a:endParaRPr lang="en-ZA" sz="1100" b="0" i="0" u="none" strike="noStrike">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a:effectLst/>
                        </a:rPr>
                        <a:t>               688 </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1 102</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-414</a:t>
                      </a:r>
                      <a:endParaRPr lang="en-ZA" sz="1100" b="0"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160%</a:t>
                      </a:r>
                      <a:endParaRPr lang="en-ZA" sz="1100" b="0" i="0" u="none" strike="noStrike" dirty="0">
                        <a:solidFill>
                          <a:srgbClr val="000000"/>
                        </a:solidFill>
                        <a:effectLst/>
                        <a:latin typeface="Calibri" panose="020F0502020204030204" pitchFamily="34" charset="0"/>
                      </a:endParaRPr>
                    </a:p>
                  </a:txBody>
                  <a:tcPr marL="6188" marR="6188" marT="6188" marB="0" anchor="ctr"/>
                </a:tc>
                <a:extLst>
                  <a:ext uri="{0D108BD9-81ED-4DB2-BD59-A6C34878D82A}">
                    <a16:rowId xmlns="" xmlns:a16="http://schemas.microsoft.com/office/drawing/2014/main" val="844529612"/>
                  </a:ext>
                </a:extLst>
              </a:tr>
              <a:tr h="466114">
                <a:tc>
                  <a:txBody>
                    <a:bodyPr/>
                    <a:lstStyle/>
                    <a:p>
                      <a:pPr algn="l" rtl="0" fontAlgn="ctr"/>
                      <a:r>
                        <a:rPr lang="en-ZA" sz="1100" u="none" strike="noStrike" dirty="0">
                          <a:effectLst/>
                        </a:rPr>
                        <a:t>Total</a:t>
                      </a:r>
                      <a:endParaRPr lang="en-ZA" sz="1100" b="1"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a:effectLst/>
                        </a:rPr>
                        <a:t>644 540</a:t>
                      </a:r>
                      <a:endParaRPr lang="en-ZA" sz="1100" b="1"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a:effectLst/>
                        </a:rPr>
                        <a:t>162 577</a:t>
                      </a:r>
                      <a:endParaRPr lang="en-ZA" sz="1100" b="1"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36 161</a:t>
                      </a:r>
                      <a:endParaRPr lang="en-ZA" sz="1100" b="1"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126 416</a:t>
                      </a:r>
                      <a:endParaRPr lang="en-ZA" sz="1100" b="1" i="0" u="none" strike="noStrike" dirty="0">
                        <a:solidFill>
                          <a:srgbClr val="000000"/>
                        </a:solidFill>
                        <a:effectLst/>
                        <a:latin typeface="Calibri" panose="020F0502020204030204" pitchFamily="34" charset="0"/>
                      </a:endParaRPr>
                    </a:p>
                  </a:txBody>
                  <a:tcPr marL="6188" marR="6188" marT="6188" marB="0" anchor="ctr"/>
                </a:tc>
                <a:tc>
                  <a:txBody>
                    <a:bodyPr/>
                    <a:lstStyle/>
                    <a:p>
                      <a:pPr algn="ctr" rtl="0" fontAlgn="ctr"/>
                      <a:r>
                        <a:rPr lang="en-ZA" sz="1100" u="none" strike="noStrike" dirty="0" smtClean="0">
                          <a:effectLst/>
                        </a:rPr>
                        <a:t>22%</a:t>
                      </a:r>
                      <a:endParaRPr lang="en-ZA" sz="1100" b="1" i="0" u="none" strike="noStrike" dirty="0">
                        <a:solidFill>
                          <a:srgbClr val="000000"/>
                        </a:solidFill>
                        <a:effectLst/>
                        <a:latin typeface="Calibri" panose="020F0502020204030204" pitchFamily="34" charset="0"/>
                      </a:endParaRPr>
                    </a:p>
                  </a:txBody>
                  <a:tcPr marL="6188" marR="6188" marT="6188" marB="0" anchor="ctr"/>
                </a:tc>
                <a:extLst>
                  <a:ext uri="{0D108BD9-81ED-4DB2-BD59-A6C34878D82A}">
                    <a16:rowId xmlns="" xmlns:a16="http://schemas.microsoft.com/office/drawing/2014/main" val="4188058845"/>
                  </a:ext>
                </a:extLst>
              </a:tr>
            </a:tbl>
          </a:graphicData>
        </a:graphic>
      </p:graphicFrame>
    </p:spTree>
    <p:extLst>
      <p:ext uri="{BB962C8B-B14F-4D97-AF65-F5344CB8AC3E}">
        <p14:creationId xmlns:p14="http://schemas.microsoft.com/office/powerpoint/2010/main" val="3042748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968" y="97163"/>
            <a:ext cx="8219256" cy="405245"/>
          </a:xfrm>
        </p:spPr>
        <p:txBody>
          <a:bodyPr>
            <a:normAutofit fontScale="90000"/>
          </a:bodyPr>
          <a:lstStyle/>
          <a:p>
            <a:r>
              <a:rPr lang="en-ZA" sz="3200" dirty="0" smtClean="0"/>
              <a:t>          </a:t>
            </a:r>
            <a:endParaRPr lang="en-ZA" sz="3200" dirty="0"/>
          </a:p>
        </p:txBody>
      </p:sp>
      <p:sp>
        <p:nvSpPr>
          <p:cNvPr id="3" name="Content Placeholder 2"/>
          <p:cNvSpPr>
            <a:spLocks noGrp="1"/>
          </p:cNvSpPr>
          <p:nvPr>
            <p:ph idx="1"/>
          </p:nvPr>
        </p:nvSpPr>
        <p:spPr>
          <a:xfrm>
            <a:off x="457200" y="1124744"/>
            <a:ext cx="8229600" cy="5616624"/>
          </a:xfrm>
        </p:spPr>
        <p:txBody>
          <a:bodyPr/>
          <a:lstStyle/>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smtClean="0"/>
          </a:p>
          <a:p>
            <a:pPr marL="0" indent="0">
              <a:buNone/>
            </a:pPr>
            <a:endParaRPr lang="en-ZA" dirty="0"/>
          </a:p>
          <a:p>
            <a:pPr marL="0" indent="0">
              <a:buNone/>
            </a:pPr>
            <a:endParaRPr lang="en-ZA" dirty="0"/>
          </a:p>
          <a:p>
            <a:pPr marL="0" indent="0">
              <a:buNone/>
            </a:pPr>
            <a:endParaRPr lang="en-ZA" dirty="0" smtClean="0"/>
          </a:p>
          <a:p>
            <a:pPr marL="0" indent="0">
              <a:buNone/>
            </a:pPr>
            <a:endParaRPr lang="en-ZA" dirty="0"/>
          </a:p>
        </p:txBody>
      </p:sp>
      <p:sp>
        <p:nvSpPr>
          <p:cNvPr id="6" name="Rectangle 5"/>
          <p:cNvSpPr/>
          <p:nvPr/>
        </p:nvSpPr>
        <p:spPr>
          <a:xfrm>
            <a:off x="1115616" y="-8701"/>
            <a:ext cx="7344816" cy="430887"/>
          </a:xfrm>
          <a:prstGeom prst="rect">
            <a:avLst/>
          </a:prstGeom>
        </p:spPr>
        <p:txBody>
          <a:bodyPr wrap="square">
            <a:spAutoFit/>
          </a:bodyPr>
          <a:lstStyle/>
          <a:p>
            <a:pPr algn="ctr"/>
            <a:r>
              <a:rPr lang="en-ZA" sz="2200" dirty="0">
                <a:latin typeface="+mj-lt"/>
                <a:ea typeface="+mj-ea"/>
                <a:cs typeface="+mj-cs"/>
              </a:rPr>
              <a:t>USAF 2016/17 Quarter 3</a:t>
            </a:r>
            <a:r>
              <a:rPr lang="en-ZA" sz="2200" dirty="0" smtClean="0">
                <a:latin typeface="+mj-lt"/>
                <a:ea typeface="+mj-ea"/>
                <a:cs typeface="+mj-cs"/>
              </a:rPr>
              <a:t> </a:t>
            </a:r>
            <a:r>
              <a:rPr lang="en-ZA" sz="2200" dirty="0">
                <a:latin typeface="+mj-lt"/>
                <a:ea typeface="+mj-ea"/>
                <a:cs typeface="+mj-cs"/>
              </a:rPr>
              <a:t>Budget Performance - Expenditure</a:t>
            </a:r>
          </a:p>
        </p:txBody>
      </p:sp>
      <p:sp>
        <p:nvSpPr>
          <p:cNvPr id="7" name="Slide Number Placeholder 6"/>
          <p:cNvSpPr>
            <a:spLocks noGrp="1"/>
          </p:cNvSpPr>
          <p:nvPr>
            <p:ph type="sldNum" sz="quarter" idx="12"/>
          </p:nvPr>
        </p:nvSpPr>
        <p:spPr/>
        <p:txBody>
          <a:bodyPr/>
          <a:lstStyle/>
          <a:p>
            <a:fld id="{95D1AF37-56A7-4E2F-87A5-0FC0E3D02D6C}" type="slidenum">
              <a:rPr lang="en-US" smtClean="0"/>
              <a:pPr/>
              <a:t>21</a:t>
            </a:fld>
            <a:endParaRPr lang="en-US" dirty="0"/>
          </a:p>
        </p:txBody>
      </p:sp>
      <p:pic>
        <p:nvPicPr>
          <p:cNvPr id="8" name="Picture 7" descr="C:\Users\relebohilem\Desktop\Usaf logo\USAF LOGO FINAL high res-0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 y="0"/>
            <a:ext cx="1403854" cy="611196"/>
          </a:xfrm>
          <a:prstGeom prst="rect">
            <a:avLst/>
          </a:prstGeom>
          <a:solidFill>
            <a:schemeClr val="accent2"/>
          </a:solidFill>
          <a:ln>
            <a:solidFill>
              <a:schemeClr val="accent6">
                <a:lumMod val="60000"/>
                <a:lumOff val="40000"/>
              </a:schemeClr>
            </a:solidFill>
          </a:ln>
        </p:spPr>
      </p:pic>
      <p:graphicFrame>
        <p:nvGraphicFramePr>
          <p:cNvPr id="9" name="Chart 8"/>
          <p:cNvGraphicFramePr>
            <a:graphicFrameLocks/>
          </p:cNvGraphicFramePr>
          <p:nvPr>
            <p:extLst/>
          </p:nvPr>
        </p:nvGraphicFramePr>
        <p:xfrm>
          <a:off x="171979" y="933450"/>
          <a:ext cx="8800042" cy="54229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Chart 9"/>
          <p:cNvGraphicFramePr>
            <a:graphicFrameLocks/>
          </p:cNvGraphicFramePr>
          <p:nvPr>
            <p:extLst/>
          </p:nvPr>
        </p:nvGraphicFramePr>
        <p:xfrm>
          <a:off x="837928" y="1124744"/>
          <a:ext cx="7848872" cy="521171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25650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636912"/>
            <a:ext cx="8219256" cy="3168352"/>
          </a:xfrm>
        </p:spPr>
        <p:txBody>
          <a:bodyPr>
            <a:normAutofit fontScale="90000"/>
          </a:bodyPr>
          <a:lstStyle/>
          <a:p>
            <a:pPr algn="ctr"/>
            <a:r>
              <a:rPr lang="en-ZA" dirty="0" smtClean="0"/>
              <a:t/>
            </a:r>
            <a:br>
              <a:rPr lang="en-ZA" dirty="0" smtClean="0"/>
            </a:br>
            <a:r>
              <a:rPr lang="en-ZA" dirty="0"/>
              <a:t/>
            </a:r>
            <a:br>
              <a:rPr lang="en-ZA" dirty="0"/>
            </a:br>
            <a:r>
              <a:rPr lang="en-ZA" dirty="0"/>
              <a:t/>
            </a:r>
            <a:br>
              <a:rPr lang="en-ZA" dirty="0"/>
            </a:br>
            <a:r>
              <a:rPr lang="en-ZA" dirty="0" smtClean="0"/>
              <a:t/>
            </a:r>
            <a:br>
              <a:rPr lang="en-ZA" dirty="0" smtClean="0"/>
            </a:br>
            <a:r>
              <a:rPr lang="en-ZA" dirty="0" smtClean="0"/>
              <a:t>THANK YOU</a:t>
            </a:r>
            <a:br>
              <a:rPr lang="en-ZA" dirty="0" smtClean="0"/>
            </a:br>
            <a:r>
              <a:rPr lang="en-ZA" dirty="0" smtClean="0"/>
              <a:t/>
            </a:r>
            <a:br>
              <a:rPr lang="en-ZA" dirty="0" smtClean="0"/>
            </a:br>
            <a:r>
              <a:rPr lang="en-ZA" sz="8000" dirty="0">
                <a:sym typeface="Wingdings" panose="05000000000000000000" pitchFamily="2" charset="2"/>
              </a:rPr>
              <a:t></a:t>
            </a:r>
            <a:r>
              <a:rPr lang="en-ZA" dirty="0"/>
              <a:t/>
            </a:r>
            <a:br>
              <a:rPr lang="en-ZA" dirty="0"/>
            </a:br>
            <a:r>
              <a:rPr lang="en-ZA" dirty="0" smtClean="0"/>
              <a:t/>
            </a:r>
            <a:br>
              <a:rPr lang="en-ZA" dirty="0" smtClean="0"/>
            </a:br>
            <a:r>
              <a:rPr lang="en-ZA" dirty="0"/>
              <a:t/>
            </a:r>
            <a:br>
              <a:rPr lang="en-ZA" dirty="0"/>
            </a:br>
            <a:r>
              <a:rPr lang="en-ZA" dirty="0" smtClean="0"/>
              <a:t/>
            </a:r>
            <a:br>
              <a:rPr lang="en-ZA" dirty="0" smtClean="0"/>
            </a:br>
            <a:r>
              <a:rPr lang="en-ZA" dirty="0"/>
              <a:t/>
            </a:r>
            <a:br>
              <a:rPr lang="en-ZA" dirty="0"/>
            </a:br>
            <a:r>
              <a:rPr lang="en-ZA" dirty="0"/>
              <a:t/>
            </a:r>
            <a:br>
              <a:rPr lang="en-ZA" dirty="0"/>
            </a:br>
            <a:endParaRPr lang="en-ZA" dirty="0"/>
          </a:p>
        </p:txBody>
      </p:sp>
      <p:sp>
        <p:nvSpPr>
          <p:cNvPr id="3" name="Slide Number Placeholder 2"/>
          <p:cNvSpPr>
            <a:spLocks noGrp="1"/>
          </p:cNvSpPr>
          <p:nvPr>
            <p:ph type="sldNum" sz="quarter" idx="12"/>
          </p:nvPr>
        </p:nvSpPr>
        <p:spPr/>
        <p:txBody>
          <a:bodyPr/>
          <a:lstStyle/>
          <a:p>
            <a:fld id="{95D1AF37-56A7-4E2F-87A5-0FC0E3D02D6C}" type="slidenum">
              <a:rPr lang="en-US" smtClean="0"/>
              <a:pPr/>
              <a:t>22</a:t>
            </a:fld>
            <a:endParaRPr lang="en-US" dirty="0"/>
          </a:p>
        </p:txBody>
      </p:sp>
    </p:spTree>
    <p:extLst>
      <p:ext uri="{BB962C8B-B14F-4D97-AF65-F5344CB8AC3E}">
        <p14:creationId xmlns:p14="http://schemas.microsoft.com/office/powerpoint/2010/main" val="34867715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19256" cy="620688"/>
          </a:xfrm>
        </p:spPr>
        <p:txBody>
          <a:bodyPr>
            <a:normAutofit/>
          </a:bodyPr>
          <a:lstStyle/>
          <a:p>
            <a:pPr algn="ctr"/>
            <a:r>
              <a:rPr lang="en-ZA" sz="2800" b="1" dirty="0" smtClean="0">
                <a:latin typeface="Arial" panose="020B0604020202020204" pitchFamily="34" charset="0"/>
                <a:cs typeface="Arial" panose="020B0604020202020204" pitchFamily="34" charset="0"/>
              </a:rPr>
              <a:t>        </a:t>
            </a:r>
            <a:r>
              <a:rPr lang="en-ZA" sz="2000" b="1" dirty="0" smtClean="0">
                <a:solidFill>
                  <a:schemeClr val="bg1"/>
                </a:solidFill>
                <a:cs typeface="Arial" panose="020B0604020202020204" pitchFamily="34" charset="0"/>
              </a:rPr>
              <a:t>Legislative Mandate of USAASA</a:t>
            </a:r>
            <a:endParaRPr lang="en-ZA" sz="2000" b="1" dirty="0">
              <a:solidFill>
                <a:schemeClr val="bg1"/>
              </a:solidFill>
              <a:cs typeface="Arial" panose="020B0604020202020204" pitchFamily="34" charset="0"/>
            </a:endParaRPr>
          </a:p>
        </p:txBody>
      </p:sp>
      <p:sp>
        <p:nvSpPr>
          <p:cNvPr id="3" name="Content Placeholder 2"/>
          <p:cNvSpPr>
            <a:spLocks noGrp="1"/>
          </p:cNvSpPr>
          <p:nvPr>
            <p:ph idx="1"/>
          </p:nvPr>
        </p:nvSpPr>
        <p:spPr>
          <a:xfrm>
            <a:off x="107504" y="1600200"/>
            <a:ext cx="8579296" cy="5141168"/>
          </a:xfrm>
        </p:spPr>
        <p:txBody>
          <a:bodyPr/>
          <a:lstStyle/>
          <a:p>
            <a:endParaRPr lang="en-ZA" dirty="0" smtClean="0"/>
          </a:p>
          <a:p>
            <a:endParaRPr lang="en-ZA" dirty="0"/>
          </a:p>
          <a:p>
            <a:endParaRPr lang="en-ZA" dirty="0" smtClean="0"/>
          </a:p>
          <a:p>
            <a:endParaRPr lang="en-ZA"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D1AF37-56A7-4E2F-87A5-0FC0E3D02D6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graphicFrame>
        <p:nvGraphicFramePr>
          <p:cNvPr id="15" name="Table 14"/>
          <p:cNvGraphicFramePr>
            <a:graphicFrameLocks noGrp="1"/>
          </p:cNvGraphicFramePr>
          <p:nvPr>
            <p:extLst>
              <p:ext uri="{D42A27DB-BD31-4B8C-83A1-F6EECF244321}">
                <p14:modId xmlns:p14="http://schemas.microsoft.com/office/powerpoint/2010/main" val="1566638837"/>
              </p:ext>
            </p:extLst>
          </p:nvPr>
        </p:nvGraphicFramePr>
        <p:xfrm>
          <a:off x="0" y="548679"/>
          <a:ext cx="9144000" cy="6309321"/>
        </p:xfrm>
        <a:graphic>
          <a:graphicData uri="http://schemas.openxmlformats.org/drawingml/2006/table">
            <a:tbl>
              <a:tblPr firstRow="1" bandRow="1">
                <a:tableStyleId>{5C22544A-7EE6-4342-B048-85BDC9FD1C3A}</a:tableStyleId>
              </a:tblPr>
              <a:tblGrid>
                <a:gridCol w="1524000">
                  <a:extLst>
                    <a:ext uri="{9D8B030D-6E8A-4147-A177-3AD203B41FA5}">
                      <a16:colId xmlns="" xmlns:a16="http://schemas.microsoft.com/office/drawing/2014/main" val="20000"/>
                    </a:ext>
                  </a:extLst>
                </a:gridCol>
                <a:gridCol w="1175792">
                  <a:extLst>
                    <a:ext uri="{9D8B030D-6E8A-4147-A177-3AD203B41FA5}">
                      <a16:colId xmlns="" xmlns:a16="http://schemas.microsoft.com/office/drawing/2014/main" val="20001"/>
                    </a:ext>
                  </a:extLst>
                </a:gridCol>
                <a:gridCol w="1152128">
                  <a:extLst>
                    <a:ext uri="{9D8B030D-6E8A-4147-A177-3AD203B41FA5}">
                      <a16:colId xmlns="" xmlns:a16="http://schemas.microsoft.com/office/drawing/2014/main" val="20002"/>
                    </a:ext>
                  </a:extLst>
                </a:gridCol>
                <a:gridCol w="1152128">
                  <a:extLst>
                    <a:ext uri="{9D8B030D-6E8A-4147-A177-3AD203B41FA5}">
                      <a16:colId xmlns="" xmlns:a16="http://schemas.microsoft.com/office/drawing/2014/main" val="20004"/>
                    </a:ext>
                  </a:extLst>
                </a:gridCol>
                <a:gridCol w="1800200">
                  <a:extLst>
                    <a:ext uri="{9D8B030D-6E8A-4147-A177-3AD203B41FA5}">
                      <a16:colId xmlns="" xmlns:a16="http://schemas.microsoft.com/office/drawing/2014/main" val="20005"/>
                    </a:ext>
                  </a:extLst>
                </a:gridCol>
                <a:gridCol w="144016">
                  <a:extLst>
                    <a:ext uri="{9D8B030D-6E8A-4147-A177-3AD203B41FA5}">
                      <a16:colId xmlns="" xmlns:a16="http://schemas.microsoft.com/office/drawing/2014/main" val="1655454720"/>
                    </a:ext>
                  </a:extLst>
                </a:gridCol>
                <a:gridCol w="2195736">
                  <a:extLst>
                    <a:ext uri="{9D8B030D-6E8A-4147-A177-3AD203B41FA5}">
                      <a16:colId xmlns="" xmlns:a16="http://schemas.microsoft.com/office/drawing/2014/main" val="3609626292"/>
                    </a:ext>
                  </a:extLst>
                </a:gridCol>
              </a:tblGrid>
              <a:tr h="471622">
                <a:tc>
                  <a:txBody>
                    <a:bodyPr/>
                    <a:lstStyle/>
                    <a:p>
                      <a:r>
                        <a:rPr lang="en-ZA" sz="1400" dirty="0" smtClean="0">
                          <a:latin typeface="Arial" panose="020B0604020202020204" pitchFamily="34" charset="0"/>
                          <a:cs typeface="Arial" panose="020B0604020202020204" pitchFamily="34" charset="0"/>
                        </a:rPr>
                        <a:t>NDP</a:t>
                      </a:r>
                      <a:endParaRPr lang="en-ZA" sz="1400" dirty="0">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solidFill>
                      <a:schemeClr val="accent2"/>
                    </a:solidFill>
                  </a:tcPr>
                </a:tc>
                <a:tc gridSpan="6">
                  <a:txBody>
                    <a:bodyPr/>
                    <a:lstStyle/>
                    <a:p>
                      <a:pPr lvl="0"/>
                      <a:r>
                        <a:rPr lang="en-ZA" sz="1200" b="0" kern="1200" dirty="0" smtClean="0">
                          <a:solidFill>
                            <a:srgbClr val="000000"/>
                          </a:solidFill>
                          <a:latin typeface="+mn-lt"/>
                          <a:ea typeface="+mn-ea"/>
                          <a:cs typeface="+mn-cs"/>
                        </a:rPr>
                        <a:t>In line with the NDP,</a:t>
                      </a:r>
                      <a:r>
                        <a:rPr lang="en-ZA" sz="1200" b="0" kern="1200" baseline="0" dirty="0" smtClean="0">
                          <a:solidFill>
                            <a:srgbClr val="000000"/>
                          </a:solidFill>
                          <a:latin typeface="+mn-lt"/>
                          <a:ea typeface="+mn-ea"/>
                          <a:cs typeface="+mn-cs"/>
                        </a:rPr>
                        <a:t> USAASA through USAF projects provides broadband infrastructure and ICT connectivity in the underserved</a:t>
                      </a:r>
                      <a:endParaRPr lang="en-ZA" sz="1200" b="0"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dirty="0"/>
                    </a:p>
                  </a:txBody>
                  <a:tcPr/>
                </a:tc>
                <a:tc hMerge="1">
                  <a:txBody>
                    <a:bodyPr/>
                    <a:lstStyle/>
                    <a:p>
                      <a:endParaRPr lang="en-ZA" dirty="0"/>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0"/>
                  </a:ext>
                </a:extLst>
              </a:tr>
              <a:tr h="740390">
                <a:tc>
                  <a:txBody>
                    <a:bodyPr/>
                    <a:lstStyle/>
                    <a:p>
                      <a:r>
                        <a:rPr lang="en-ZA" sz="1400" b="1" dirty="0" smtClean="0">
                          <a:solidFill>
                            <a:schemeClr val="bg2"/>
                          </a:solidFill>
                          <a:latin typeface="Arial" panose="020B0604020202020204" pitchFamily="34" charset="0"/>
                          <a:cs typeface="Arial" panose="020B0604020202020204" pitchFamily="34" charset="0"/>
                        </a:rPr>
                        <a:t>SA</a:t>
                      </a:r>
                      <a:r>
                        <a:rPr lang="en-ZA" sz="1400" b="1" baseline="0" dirty="0" smtClean="0">
                          <a:solidFill>
                            <a:schemeClr val="bg2"/>
                          </a:solidFill>
                          <a:latin typeface="Arial" panose="020B0604020202020204" pitchFamily="34" charset="0"/>
                          <a:cs typeface="Arial" panose="020B0604020202020204" pitchFamily="34" charset="0"/>
                        </a:rPr>
                        <a:t> Connect</a:t>
                      </a:r>
                    </a:p>
                    <a:p>
                      <a:endParaRPr lang="en-ZA" sz="1400" b="1" baseline="0" dirty="0" smtClean="0">
                        <a:solidFill>
                          <a:schemeClr val="bg2"/>
                        </a:solidFill>
                        <a:latin typeface="Arial" panose="020B0604020202020204" pitchFamily="34" charset="0"/>
                        <a:cs typeface="Arial" panose="020B0604020202020204" pitchFamily="34" charset="0"/>
                      </a:endParaRPr>
                    </a:p>
                    <a:p>
                      <a:endParaRPr lang="en-ZA" sz="1400" b="1" dirty="0">
                        <a:solidFill>
                          <a:schemeClr val="bg2"/>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6"/>
                    </a:solidFill>
                  </a:tcPr>
                </a:tc>
                <a:tc gridSpan="6">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rgbClr val="000000"/>
                          </a:solidFill>
                          <a:latin typeface="+mn-lt"/>
                          <a:ea typeface="+mn-ea"/>
                          <a:cs typeface="+mn-cs"/>
                        </a:rPr>
                        <a:t>Provides guidance on building an access or core network, coordinates building programmes for efficiency, and promote universal access through efficient spectrum allocation,</a:t>
                      </a:r>
                      <a:r>
                        <a:rPr lang="en-GB" sz="1200" kern="1200" baseline="0" dirty="0" smtClean="0">
                          <a:solidFill>
                            <a:srgbClr val="000000"/>
                          </a:solidFill>
                          <a:latin typeface="+mn-lt"/>
                          <a:ea typeface="+mn-ea"/>
                          <a:cs typeface="+mn-cs"/>
                        </a:rPr>
                        <a:t> and</a:t>
                      </a:r>
                      <a:r>
                        <a:rPr lang="en-GB" sz="1200" kern="1200" dirty="0" smtClean="0">
                          <a:solidFill>
                            <a:srgbClr val="000000"/>
                          </a:solidFill>
                          <a:latin typeface="+mn-lt"/>
                          <a:ea typeface="+mn-ea"/>
                          <a:cs typeface="+mn-cs"/>
                        </a:rPr>
                        <a:t> focuses on driving uptake and usage through the provision of affordable services and devices, using the government as an anchor tenant for the core network </a:t>
                      </a:r>
                      <a:endParaRPr lang="en-ZA" sz="1200"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1"/>
                  </a:ext>
                </a:extLst>
              </a:tr>
              <a:tr h="471622">
                <a:tc>
                  <a:txBody>
                    <a:bodyPr/>
                    <a:lstStyle/>
                    <a:p>
                      <a:r>
                        <a:rPr lang="en-ZA" sz="1400" b="1" dirty="0" smtClean="0">
                          <a:solidFill>
                            <a:schemeClr val="bg2"/>
                          </a:solidFill>
                          <a:latin typeface="Arial" panose="020B0604020202020204" pitchFamily="34" charset="0"/>
                          <a:cs typeface="Arial" panose="020B0604020202020204" pitchFamily="34" charset="0"/>
                        </a:rPr>
                        <a:t>SIP 15</a:t>
                      </a:r>
                      <a:endParaRPr lang="en-ZA" sz="1400" b="1" dirty="0">
                        <a:solidFill>
                          <a:schemeClr val="bg2"/>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gridSpan="6">
                  <a:txBody>
                    <a:bodyPr/>
                    <a:lstStyle/>
                    <a:p>
                      <a:pPr lvl="0" defTabSz="914400" rtl="0" eaLnBrk="1" latinLnBrk="0" hangingPunct="1"/>
                      <a:r>
                        <a:rPr lang="en-GB" sz="1200" kern="1200" dirty="0" smtClean="0">
                          <a:solidFill>
                            <a:srgbClr val="000000"/>
                          </a:solidFill>
                          <a:latin typeface="+mn-lt"/>
                          <a:ea typeface="+mn-ea"/>
                          <a:cs typeface="+mn-cs"/>
                        </a:rPr>
                        <a:t>USAASA always ensures the alignment of the</a:t>
                      </a:r>
                      <a:r>
                        <a:rPr lang="en-GB" sz="1200" kern="1200" baseline="0" dirty="0" smtClean="0">
                          <a:solidFill>
                            <a:srgbClr val="000000"/>
                          </a:solidFill>
                          <a:latin typeface="+mn-lt"/>
                          <a:ea typeface="+mn-ea"/>
                          <a:cs typeface="+mn-cs"/>
                        </a:rPr>
                        <a:t> USAF projects to the SIP 15 goal of “ </a:t>
                      </a:r>
                      <a:r>
                        <a:rPr lang="en-GB" sz="1200" kern="1200" dirty="0" smtClean="0">
                          <a:solidFill>
                            <a:srgbClr val="000000"/>
                          </a:solidFill>
                          <a:latin typeface="+mn-lt"/>
                          <a:ea typeface="+mn-ea"/>
                          <a:cs typeface="+mn-cs"/>
                        </a:rPr>
                        <a:t>100% access to digital ICTs to all South Africans by 2020 as a driver of new economic opportunities and digital equity”</a:t>
                      </a:r>
                      <a:endParaRPr lang="en-ZA" sz="1200" kern="1200" dirty="0">
                        <a:solidFill>
                          <a:srgbClr val="000000"/>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915248556"/>
                  </a:ext>
                </a:extLst>
              </a:tr>
              <a:tr h="308496">
                <a:tc rowSpan="6" gridSpan="3">
                  <a:txBody>
                    <a:bodyPr/>
                    <a:lstStyle/>
                    <a:p>
                      <a:r>
                        <a:rPr lang="en-ZA" sz="1400" b="1" dirty="0" smtClean="0">
                          <a:solidFill>
                            <a:schemeClr val="tx1"/>
                          </a:solidFill>
                          <a:latin typeface="Arial" panose="020B0604020202020204" pitchFamily="34" charset="0"/>
                          <a:cs typeface="Arial" panose="020B0604020202020204" pitchFamily="34" charset="0"/>
                        </a:rPr>
                        <a:t>USAASA Mandate</a:t>
                      </a:r>
                      <a:endParaRPr lang="en-GB" sz="1400" b="1" dirty="0" smtClean="0">
                        <a:solidFill>
                          <a:schemeClr val="tx1"/>
                        </a:solidFill>
                      </a:endParaRPr>
                    </a:p>
                    <a:p>
                      <a:pPr marL="285750" lvl="0" indent="-285750">
                        <a:buFont typeface="Wingdings" panose="05000000000000000000" pitchFamily="2" charset="2"/>
                        <a:buChar char="q"/>
                      </a:pPr>
                      <a:r>
                        <a:rPr lang="en-US" altLang="en-US" sz="1200" dirty="0" smtClean="0">
                          <a:latin typeface="Calibri" panose="020F0502020204030204" pitchFamily="34" charset="0"/>
                        </a:rPr>
                        <a:t>Strive to promote the goal of universal access and universal service. </a:t>
                      </a:r>
                    </a:p>
                    <a:p>
                      <a:pPr marL="285750" lvl="0" indent="-285750">
                        <a:buFont typeface="Wingdings" panose="05000000000000000000" pitchFamily="2" charset="2"/>
                        <a:buChar char="q"/>
                      </a:pPr>
                      <a:r>
                        <a:rPr lang="en-US" altLang="en-US" sz="1200" dirty="0" smtClean="0">
                          <a:latin typeface="Calibri" panose="020F0502020204030204" pitchFamily="34" charset="0"/>
                        </a:rPr>
                        <a:t>Make recommendations to enable the Minister to determine what constitutes universal access, universal service and under-serviced areas.</a:t>
                      </a:r>
                    </a:p>
                    <a:p>
                      <a:pPr marL="285750" lvl="0" indent="-285750">
                        <a:buFont typeface="Wingdings" panose="05000000000000000000" pitchFamily="2" charset="2"/>
                        <a:buChar char="q"/>
                      </a:pPr>
                      <a:r>
                        <a:rPr lang="en-US" altLang="en-US" sz="1200" dirty="0" smtClean="0">
                          <a:latin typeface="Calibri" panose="020F0502020204030204" pitchFamily="34" charset="0"/>
                        </a:rPr>
                        <a:t>Conduct research into and keep abreast of ICT trends.</a:t>
                      </a:r>
                    </a:p>
                    <a:p>
                      <a:pPr marL="285750" lvl="0" indent="-285750">
                        <a:buFont typeface="Wingdings" panose="05000000000000000000" pitchFamily="2" charset="2"/>
                        <a:buChar char="q"/>
                      </a:pPr>
                      <a:r>
                        <a:rPr lang="en-US" altLang="en-US" sz="1200" dirty="0" smtClean="0">
                          <a:latin typeface="Calibri" panose="020F0502020204030204" pitchFamily="34" charset="0"/>
                        </a:rPr>
                        <a:t>Survey and evaluate extent of achievement of Universal Service  &amp; Universal Access.</a:t>
                      </a:r>
                    </a:p>
                    <a:p>
                      <a:pPr marL="285750" lvl="0" indent="-285750">
                        <a:buFont typeface="Wingdings" panose="05000000000000000000" pitchFamily="2" charset="2"/>
                        <a:buChar char="q"/>
                      </a:pPr>
                      <a:r>
                        <a:rPr lang="en-US" altLang="en-US" sz="1200" dirty="0" smtClean="0">
                          <a:latin typeface="Calibri" panose="020F0502020204030204" pitchFamily="34" charset="0"/>
                        </a:rPr>
                        <a:t>Make policy recommendations to Minister and Regulator.</a:t>
                      </a:r>
                    </a:p>
                    <a:p>
                      <a:pPr marL="285750" lvl="0" indent="-285750">
                        <a:buFont typeface="Wingdings" panose="05000000000000000000" pitchFamily="2" charset="2"/>
                        <a:buChar char="q"/>
                      </a:pPr>
                      <a:r>
                        <a:rPr lang="en-US" altLang="en-US" sz="1200" dirty="0" smtClean="0">
                          <a:latin typeface="Calibri" panose="020F0502020204030204" pitchFamily="34" charset="0"/>
                        </a:rPr>
                        <a:t>Continuously evaluate effectiveness of ECA in respect of achieving Universal Service  &amp; Universal Access.</a:t>
                      </a:r>
                    </a:p>
                    <a:p>
                      <a:pPr marL="285750" lvl="0" indent="-285750">
                        <a:buFont typeface="Wingdings" panose="05000000000000000000" pitchFamily="2" charset="2"/>
                        <a:buChar char="q"/>
                      </a:pPr>
                      <a:r>
                        <a:rPr lang="en-US" altLang="en-US" sz="1200" dirty="0" smtClean="0">
                          <a:latin typeface="Calibri" panose="020F0502020204030204" pitchFamily="34" charset="0"/>
                        </a:rPr>
                        <a:t>Manage the Universal</a:t>
                      </a:r>
                      <a:r>
                        <a:rPr lang="en-US" altLang="en-US" sz="1200" baseline="0" dirty="0" smtClean="0">
                          <a:latin typeface="Calibri" panose="020F0502020204030204" pitchFamily="34" charset="0"/>
                        </a:rPr>
                        <a:t> </a:t>
                      </a:r>
                      <a:r>
                        <a:rPr lang="en-US" altLang="en-US" sz="1200" dirty="0" smtClean="0">
                          <a:latin typeface="Calibri" panose="020F0502020204030204" pitchFamily="34" charset="0"/>
                        </a:rPr>
                        <a:t>Service and Access Fund</a:t>
                      </a:r>
                      <a:r>
                        <a:rPr lang="en-US" altLang="en-US" sz="1200" baseline="0" dirty="0" smtClean="0">
                          <a:latin typeface="Calibri" panose="020F0502020204030204" pitchFamily="34" charset="0"/>
                        </a:rPr>
                        <a:t> (USAF)</a:t>
                      </a:r>
                    </a:p>
                    <a:p>
                      <a:pPr marL="285750" lvl="0" indent="-285750">
                        <a:buFont typeface="Wingdings" panose="05000000000000000000" pitchFamily="2" charset="2"/>
                        <a:buChar char="q"/>
                      </a:pPr>
                      <a:r>
                        <a:rPr lang="en-US" altLang="en-US" sz="1200" dirty="0" smtClean="0">
                          <a:latin typeface="Calibri" panose="020F0502020204030204" pitchFamily="34" charset="0"/>
                        </a:rPr>
                        <a:t>Competitive tender for Universal Service &amp; Access projects in under-serviced areas in order to roll out infrastructure and services by the licensees</a:t>
                      </a:r>
                      <a:endParaRPr lang="en-ZA" altLang="en-US" sz="1200" dirty="0" smtClean="0">
                        <a:latin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rowSpan="6" hMerge="1">
                  <a:txBody>
                    <a:bodyPr/>
                    <a:lstStyle/>
                    <a:p>
                      <a:endParaRPr lang="en-ZA" dirty="0"/>
                    </a:p>
                  </a:txBody>
                  <a:tcPr/>
                </a:tc>
                <a:tc rowSpan="6" hMerge="1">
                  <a:txBody>
                    <a:bodyPr/>
                    <a:lstStyle/>
                    <a:p>
                      <a:endParaRPr lang="en-ZA"/>
                    </a:p>
                  </a:txBody>
                  <a:tcPr/>
                </a:tc>
                <a:tc gridSpan="3">
                  <a:txBody>
                    <a:bodyPr/>
                    <a:lstStyle/>
                    <a:p>
                      <a:r>
                        <a:rPr lang="en-ZA" sz="1400" b="1" dirty="0" smtClean="0">
                          <a:latin typeface="Arial" panose="020B0604020202020204" pitchFamily="34" charset="0"/>
                          <a:cs typeface="Arial" panose="020B0604020202020204" pitchFamily="34" charset="0"/>
                        </a:rPr>
                        <a:t>MTSF</a:t>
                      </a:r>
                      <a:r>
                        <a:rPr lang="en-ZA" sz="1400" b="1" baseline="0" dirty="0" smtClean="0">
                          <a:latin typeface="Arial" panose="020B0604020202020204" pitchFamily="34" charset="0"/>
                          <a:cs typeface="Arial" panose="020B0604020202020204" pitchFamily="34" charset="0"/>
                        </a:rPr>
                        <a:t> Outcome</a:t>
                      </a:r>
                      <a:endParaRPr lang="en-ZA" sz="14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ZA" sz="1200" b="1" dirty="0">
                        <a:latin typeface="Arial" panose="020B0604020202020204" pitchFamily="34" charset="0"/>
                        <a:cs typeface="Arial" panose="020B0604020202020204" pitchFamily="34" charset="0"/>
                      </a:endParaRPr>
                    </a:p>
                  </a:txBody>
                  <a:tcPr/>
                </a:tc>
                <a:tc hMerge="1">
                  <a:txBody>
                    <a:bodyPr/>
                    <a:lstStyle/>
                    <a:p>
                      <a:endParaRPr lang="en-ZA"/>
                    </a:p>
                  </a:txBody>
                  <a:tcPr/>
                </a:tc>
                <a:tc>
                  <a:txBody>
                    <a:bodyPr/>
                    <a:lstStyle/>
                    <a:p>
                      <a:r>
                        <a:rPr lang="en-ZA" sz="1200" b="1" dirty="0" smtClean="0">
                          <a:latin typeface="Arial" panose="020B0604020202020204" pitchFamily="34" charset="0"/>
                          <a:cs typeface="Arial" panose="020B0604020202020204" pitchFamily="34" charset="0"/>
                        </a:rPr>
                        <a:t>9 Point</a:t>
                      </a:r>
                      <a:r>
                        <a:rPr lang="en-ZA" sz="1200" b="1" baseline="0" dirty="0" smtClean="0">
                          <a:latin typeface="Arial" panose="020B0604020202020204" pitchFamily="34" charset="0"/>
                          <a:cs typeface="Arial" panose="020B0604020202020204" pitchFamily="34" charset="0"/>
                        </a:rPr>
                        <a:t> Plan</a:t>
                      </a:r>
                      <a:endParaRPr lang="en-ZA" sz="1200" b="1"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2"/>
                  </a:ext>
                </a:extLst>
              </a:tr>
              <a:tr h="294763">
                <a:tc gridSpan="3" vMerge="1">
                  <a:txBody>
                    <a:bodyPr/>
                    <a:lstStyle/>
                    <a:p>
                      <a:endParaRPr lang="en-ZA" dirty="0"/>
                    </a:p>
                  </a:txBody>
                  <a:tcPr>
                    <a:lnL w="12700" cap="flat" cmpd="sng" algn="ctr">
                      <a:solidFill>
                        <a:schemeClr val="tx1"/>
                      </a:solidFill>
                      <a:prstDash val="solid"/>
                      <a:round/>
                      <a:headEnd type="none" w="med" len="med"/>
                      <a:tailEnd type="none" w="med" len="med"/>
                    </a:lnL>
                    <a:solidFill>
                      <a:schemeClr val="bg1"/>
                    </a:solidFill>
                  </a:tcPr>
                </a:tc>
                <a:tc hMerge="1" vMerge="1">
                  <a:txBody>
                    <a:bodyPr/>
                    <a:lstStyle/>
                    <a:p>
                      <a:endParaRPr lang="en-ZA" dirty="0"/>
                    </a:p>
                  </a:txBody>
                  <a:tcPr>
                    <a:solidFill>
                      <a:schemeClr val="bg1"/>
                    </a:solidFill>
                  </a:tcPr>
                </a:tc>
                <a:tc hMerge="1" vMerge="1">
                  <a:txBody>
                    <a:bodyPr/>
                    <a:lstStyle/>
                    <a:p>
                      <a:endParaRPr lang="en-ZA"/>
                    </a:p>
                  </a:txBody>
                  <a:tcPr/>
                </a:tc>
                <a:tc>
                  <a:txBody>
                    <a:bodyPr/>
                    <a:lstStyle/>
                    <a:p>
                      <a:r>
                        <a:rPr lang="en-ZA" sz="1200" b="1" dirty="0" smtClean="0">
                          <a:latin typeface="+mj-lt"/>
                          <a:cs typeface="Arial" panose="020B0604020202020204" pitchFamily="34" charset="0"/>
                        </a:rPr>
                        <a:t>Outcome</a:t>
                      </a:r>
                      <a:r>
                        <a:rPr lang="en-ZA" sz="1200" b="1" baseline="0" dirty="0" smtClean="0">
                          <a:latin typeface="+mj-lt"/>
                          <a:cs typeface="Arial" panose="020B0604020202020204" pitchFamily="34" charset="0"/>
                        </a:rPr>
                        <a:t> 1</a:t>
                      </a:r>
                      <a:endParaRPr lang="en-ZA" sz="1200" b="1" dirty="0">
                        <a:latin typeface="+mj-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rgbClr val="000000"/>
                          </a:solidFill>
                        </a:rPr>
                        <a:t>Quality basic education</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ZA"/>
                    </a:p>
                  </a:txBody>
                  <a:tcPr/>
                </a:tc>
                <a:tc rowSpan="5">
                  <a:txBody>
                    <a:bodyPr/>
                    <a:lstStyle/>
                    <a:p>
                      <a:pPr fontAlgn="base">
                        <a:spcBef>
                          <a:spcPct val="0"/>
                        </a:spcBef>
                        <a:spcAft>
                          <a:spcPct val="0"/>
                        </a:spcAft>
                      </a:pPr>
                      <a:r>
                        <a:rPr lang="en-ZA" sz="1200" kern="1200" dirty="0" smtClean="0">
                          <a:solidFill>
                            <a:srgbClr val="000000"/>
                          </a:solidFill>
                          <a:latin typeface="+mn-lt"/>
                          <a:ea typeface="+mn-ea"/>
                          <a:cs typeface="+mn-cs"/>
                        </a:rPr>
                        <a:t>Applicable to broadband roll-out.</a:t>
                      </a:r>
                    </a:p>
                    <a:p>
                      <a:pPr fontAlgn="base">
                        <a:spcBef>
                          <a:spcPct val="0"/>
                        </a:spcBef>
                        <a:spcAft>
                          <a:spcPct val="0"/>
                        </a:spcAft>
                      </a:pPr>
                      <a:endParaRPr lang="en-ZA" sz="1200" kern="1200" dirty="0" smtClean="0">
                        <a:solidFill>
                          <a:srgbClr val="000000"/>
                        </a:solidFill>
                        <a:latin typeface="+mn-lt"/>
                        <a:ea typeface="+mn-ea"/>
                        <a:cs typeface="+mn-cs"/>
                      </a:endParaRPr>
                    </a:p>
                    <a:p>
                      <a:pPr marL="171450" indent="-171450" algn="just" fontAlgn="base">
                        <a:spcBef>
                          <a:spcPct val="0"/>
                        </a:spcBef>
                        <a:spcAft>
                          <a:spcPct val="0"/>
                        </a:spcAft>
                        <a:buFont typeface="Arial" panose="020B0604020202020204" pitchFamily="34" charset="0"/>
                        <a:buChar char="•"/>
                      </a:pPr>
                      <a:r>
                        <a:rPr lang="en-ZA" sz="1200" b="1" kern="1200" dirty="0" err="1" smtClean="0">
                          <a:solidFill>
                            <a:srgbClr val="000000"/>
                          </a:solidFill>
                          <a:latin typeface="+mn-lt"/>
                          <a:ea typeface="+mn-ea"/>
                          <a:cs typeface="+mn-cs"/>
                        </a:rPr>
                        <a:t>Nr</a:t>
                      </a:r>
                      <a:r>
                        <a:rPr lang="en-ZA" sz="1200" b="1" kern="1200" dirty="0" smtClean="0">
                          <a:solidFill>
                            <a:srgbClr val="000000"/>
                          </a:solidFill>
                          <a:latin typeface="+mn-lt"/>
                          <a:ea typeface="+mn-ea"/>
                          <a:cs typeface="+mn-cs"/>
                        </a:rPr>
                        <a:t> 7. </a:t>
                      </a:r>
                      <a:r>
                        <a:rPr lang="en-ZA" sz="1200" kern="1200" dirty="0" smtClean="0">
                          <a:solidFill>
                            <a:srgbClr val="000000"/>
                          </a:solidFill>
                          <a:latin typeface="+mn-lt"/>
                          <a:ea typeface="+mn-ea"/>
                          <a:cs typeface="+mn-cs"/>
                        </a:rPr>
                        <a:t>Unlocking potential of SMME’s; Cooperatives; townships and rural enterprises</a:t>
                      </a:r>
                    </a:p>
                    <a:p>
                      <a:pPr marL="171450" indent="-171450" algn="just" fontAlgn="base">
                        <a:spcBef>
                          <a:spcPct val="0"/>
                        </a:spcBef>
                        <a:spcAft>
                          <a:spcPct val="0"/>
                        </a:spcAft>
                        <a:buFont typeface="Arial" panose="020B0604020202020204" pitchFamily="34" charset="0"/>
                        <a:buChar char="•"/>
                      </a:pPr>
                      <a:r>
                        <a:rPr lang="en-ZA" sz="1200" b="1" kern="1200" dirty="0" err="1" smtClean="0">
                          <a:solidFill>
                            <a:srgbClr val="000000"/>
                          </a:solidFill>
                          <a:latin typeface="+mn-lt"/>
                          <a:ea typeface="+mn-ea"/>
                          <a:cs typeface="+mn-cs"/>
                        </a:rPr>
                        <a:t>Nr</a:t>
                      </a:r>
                      <a:r>
                        <a:rPr lang="en-ZA" sz="1200" b="1" kern="1200" dirty="0" smtClean="0">
                          <a:solidFill>
                            <a:srgbClr val="000000"/>
                          </a:solidFill>
                          <a:latin typeface="+mn-lt"/>
                          <a:ea typeface="+mn-ea"/>
                          <a:cs typeface="+mn-cs"/>
                        </a:rPr>
                        <a:t> 8. </a:t>
                      </a:r>
                      <a:r>
                        <a:rPr lang="en-ZA" sz="1200" kern="1200" dirty="0" smtClean="0">
                          <a:solidFill>
                            <a:srgbClr val="000000"/>
                          </a:solidFill>
                          <a:latin typeface="+mn-lt"/>
                          <a:ea typeface="+mn-ea"/>
                          <a:cs typeface="+mn-cs"/>
                        </a:rPr>
                        <a:t>Reform &amp; boosting of the role of SOE’s ICT or broadband infrastructure  rollout</a:t>
                      </a:r>
                    </a:p>
                    <a:p>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60000"/>
                        <a:lumOff val="40000"/>
                      </a:schemeClr>
                    </a:solidFill>
                  </a:tcPr>
                </a:tc>
                <a:extLst>
                  <a:ext uri="{0D108BD9-81ED-4DB2-BD59-A6C34878D82A}">
                    <a16:rowId xmlns="" xmlns:a16="http://schemas.microsoft.com/office/drawing/2014/main" val="10003"/>
                  </a:ext>
                </a:extLst>
              </a:tr>
              <a:tr h="501098">
                <a:tc gridSpan="3" vMerge="1">
                  <a:txBody>
                    <a:bodyPr/>
                    <a:lstStyle/>
                    <a:p>
                      <a:endParaRPr lang="en-ZA" dirty="0"/>
                    </a:p>
                  </a:txBody>
                  <a:tcPr>
                    <a:lnL w="12700" cap="flat" cmpd="sng" algn="ctr">
                      <a:solidFill>
                        <a:schemeClr val="tx1"/>
                      </a:solidFill>
                      <a:prstDash val="solid"/>
                      <a:round/>
                      <a:headEnd type="none" w="med" len="med"/>
                      <a:tailEnd type="none" w="med" len="med"/>
                    </a:lnL>
                    <a:solidFill>
                      <a:schemeClr val="bg1"/>
                    </a:solidFill>
                  </a:tcPr>
                </a:tc>
                <a:tc hMerge="1" vMerge="1">
                  <a:txBody>
                    <a:bodyPr/>
                    <a:lstStyle/>
                    <a:p>
                      <a:endParaRPr lang="en-ZA" dirty="0"/>
                    </a:p>
                  </a:txBody>
                  <a:tcPr>
                    <a:solidFill>
                      <a:schemeClr val="bg1"/>
                    </a:solidFill>
                  </a:tcPr>
                </a:tc>
                <a:tc hMerge="1" vMerge="1">
                  <a:txBody>
                    <a:bodyPr/>
                    <a:lstStyle/>
                    <a:p>
                      <a:endParaRPr lang="en-ZA"/>
                    </a:p>
                  </a:txBody>
                  <a:tcPr/>
                </a:tc>
                <a:tc>
                  <a:txBody>
                    <a:bodyPr/>
                    <a:lstStyle/>
                    <a:p>
                      <a:r>
                        <a:rPr lang="en-ZA" sz="1200" b="1" dirty="0" smtClean="0">
                          <a:latin typeface="+mj-lt"/>
                          <a:cs typeface="Arial" panose="020B0604020202020204" pitchFamily="34" charset="0"/>
                        </a:rPr>
                        <a:t>Outcome 2</a:t>
                      </a:r>
                      <a:endParaRPr lang="en-ZA" sz="1200" b="1" dirty="0">
                        <a:latin typeface="+mj-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rgbClr val="000000"/>
                          </a:solidFill>
                          <a:latin typeface="+mn-lt"/>
                          <a:ea typeface="+mn-ea"/>
                          <a:cs typeface="+mn-cs"/>
                        </a:rPr>
                        <a:t>A long and healthy life for all</a:t>
                      </a:r>
                      <a:endParaRPr lang="en-ZA"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4"/>
                  </a:ext>
                </a:extLst>
              </a:tr>
              <a:tr h="707433">
                <a:tc gridSpan="3" vMerge="1">
                  <a:txBody>
                    <a:bodyPr/>
                    <a:lstStyle/>
                    <a:p>
                      <a:endParaRPr lang="en-ZA" dirty="0"/>
                    </a:p>
                  </a:txBody>
                  <a:tcPr>
                    <a:lnL w="12700" cap="flat" cmpd="sng" algn="ctr">
                      <a:solidFill>
                        <a:schemeClr val="tx1"/>
                      </a:solidFill>
                      <a:prstDash val="solid"/>
                      <a:round/>
                      <a:headEnd type="none" w="med" len="med"/>
                      <a:tailEnd type="none" w="med" len="med"/>
                    </a:lnL>
                    <a:solidFill>
                      <a:schemeClr val="bg1"/>
                    </a:solidFill>
                  </a:tcPr>
                </a:tc>
                <a:tc hMerge="1" vMerge="1">
                  <a:txBody>
                    <a:bodyPr/>
                    <a:lstStyle/>
                    <a:p>
                      <a:endParaRPr lang="en-ZA" dirty="0"/>
                    </a:p>
                  </a:txBody>
                  <a:tcPr>
                    <a:solidFill>
                      <a:schemeClr val="bg1"/>
                    </a:solidFill>
                  </a:tcPr>
                </a:tc>
                <a:tc hMerge="1" vMerge="1">
                  <a:txBody>
                    <a:bodyPr/>
                    <a:lstStyle/>
                    <a:p>
                      <a:endParaRPr lang="en-ZA"/>
                    </a:p>
                  </a:txBody>
                  <a:tcPr/>
                </a:tc>
                <a:tc>
                  <a:txBody>
                    <a:bodyPr/>
                    <a:lstStyle/>
                    <a:p>
                      <a:r>
                        <a:rPr lang="en-ZA" sz="1200" b="1" dirty="0" smtClean="0">
                          <a:latin typeface="+mj-lt"/>
                          <a:cs typeface="Arial" panose="020B0604020202020204" pitchFamily="34" charset="0"/>
                        </a:rPr>
                        <a:t>Outcome</a:t>
                      </a:r>
                      <a:r>
                        <a:rPr lang="en-ZA" sz="1200" b="1" baseline="0" dirty="0" smtClean="0">
                          <a:latin typeface="+mj-lt"/>
                          <a:cs typeface="Arial" panose="020B0604020202020204" pitchFamily="34" charset="0"/>
                        </a:rPr>
                        <a:t> 3</a:t>
                      </a:r>
                      <a:endParaRPr lang="en-ZA" sz="1200" b="1" dirty="0">
                        <a:latin typeface="+mj-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gridSpan="2">
                  <a:txBody>
                    <a:bodyPr/>
                    <a:lstStyle/>
                    <a:p>
                      <a:pPr fontAlgn="base">
                        <a:spcBef>
                          <a:spcPct val="0"/>
                        </a:spcBef>
                        <a:spcAft>
                          <a:spcPct val="0"/>
                        </a:spcAft>
                      </a:pPr>
                      <a:r>
                        <a:rPr lang="en-ZA" sz="1200" dirty="0" smtClean="0">
                          <a:solidFill>
                            <a:srgbClr val="000000"/>
                          </a:solidFill>
                        </a:rPr>
                        <a:t>Decent employment through inclusive economic growth</a:t>
                      </a:r>
                      <a:endParaRPr lang="en-ZA" sz="12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5"/>
                  </a:ext>
                </a:extLst>
              </a:tr>
              <a:tr h="707433">
                <a:tc gridSpan="3" vMerge="1">
                  <a:txBody>
                    <a:bodyPr/>
                    <a:lstStyle/>
                    <a:p>
                      <a:endParaRPr lang="en-ZA" dirty="0"/>
                    </a:p>
                  </a:txBody>
                  <a:tcPr>
                    <a:lnL w="12700" cap="flat" cmpd="sng" algn="ctr">
                      <a:solidFill>
                        <a:schemeClr val="tx1"/>
                      </a:solidFill>
                      <a:prstDash val="solid"/>
                      <a:round/>
                      <a:headEnd type="none" w="med" len="med"/>
                      <a:tailEnd type="none" w="med" len="med"/>
                    </a:lnL>
                    <a:solidFill>
                      <a:schemeClr val="bg1"/>
                    </a:solidFill>
                  </a:tcPr>
                </a:tc>
                <a:tc hMerge="1" vMerge="1">
                  <a:txBody>
                    <a:bodyPr/>
                    <a:lstStyle/>
                    <a:p>
                      <a:endParaRPr lang="en-ZA" dirty="0"/>
                    </a:p>
                  </a:txBody>
                  <a:tcPr>
                    <a:solidFill>
                      <a:schemeClr val="bg1"/>
                    </a:solidFill>
                  </a:tcPr>
                </a:tc>
                <a:tc hMerge="1" vMerge="1">
                  <a:txBody>
                    <a:bodyPr/>
                    <a:lstStyle/>
                    <a:p>
                      <a:endParaRPr lang="en-ZA"/>
                    </a:p>
                  </a:txBody>
                  <a:tcPr/>
                </a:tc>
                <a:tc>
                  <a:txBody>
                    <a:bodyPr/>
                    <a:lstStyle/>
                    <a:p>
                      <a:r>
                        <a:rPr lang="en-ZA" sz="1200" b="1" dirty="0" smtClean="0">
                          <a:latin typeface="+mj-lt"/>
                          <a:cs typeface="Arial" panose="020B0604020202020204" pitchFamily="34" charset="0"/>
                        </a:rPr>
                        <a:t>Outcome</a:t>
                      </a:r>
                      <a:r>
                        <a:rPr lang="en-ZA" sz="1200" b="1" baseline="0" dirty="0" smtClean="0">
                          <a:latin typeface="+mj-lt"/>
                          <a:cs typeface="Arial" panose="020B0604020202020204" pitchFamily="34" charset="0"/>
                        </a:rPr>
                        <a:t> 4</a:t>
                      </a:r>
                      <a:endParaRPr lang="en-ZA" sz="1200" b="1" dirty="0">
                        <a:latin typeface="+mj-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gridSpan="2">
                  <a:txBody>
                    <a:bodyPr/>
                    <a:lstStyle/>
                    <a:p>
                      <a:pPr fontAlgn="base">
                        <a:spcBef>
                          <a:spcPct val="0"/>
                        </a:spcBef>
                        <a:spcAft>
                          <a:spcPct val="0"/>
                        </a:spcAft>
                      </a:pPr>
                      <a:r>
                        <a:rPr lang="en-ZA" sz="1200" dirty="0" smtClean="0">
                          <a:solidFill>
                            <a:srgbClr val="000000"/>
                          </a:solidFill>
                        </a:rPr>
                        <a:t>Skilled and capable workforce to support an inclusive growth path</a:t>
                      </a:r>
                      <a:endParaRPr lang="en-ZA" sz="12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h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6"/>
                  </a:ext>
                </a:extLst>
              </a:tr>
              <a:tr h="753060">
                <a:tc gridSpan="3" vMerge="1">
                  <a:txBody>
                    <a:bodyPr/>
                    <a:lstStyle/>
                    <a:p>
                      <a:endParaRPr lang="en-ZA" dirty="0"/>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ZA" dirty="0"/>
                    </a:p>
                  </a:txBody>
                  <a:tcPr>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ZA"/>
                    </a:p>
                  </a:txBody>
                  <a:tcPr/>
                </a:tc>
                <a:tc>
                  <a:txBody>
                    <a:bodyPr/>
                    <a:lstStyle/>
                    <a:p>
                      <a:r>
                        <a:rPr lang="en-ZA" sz="1200" b="1" dirty="0" smtClean="0">
                          <a:latin typeface="+mj-lt"/>
                          <a:cs typeface="Arial" panose="020B0604020202020204" pitchFamily="34" charset="0"/>
                        </a:rPr>
                        <a:t>Outcome 5</a:t>
                      </a:r>
                      <a:endParaRPr lang="en-ZA" sz="1200" b="1" dirty="0">
                        <a:latin typeface="+mj-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gridSpan="2">
                  <a:txBody>
                    <a:bodyPr/>
                    <a:lstStyle/>
                    <a:p>
                      <a:pPr fontAlgn="base">
                        <a:spcBef>
                          <a:spcPct val="0"/>
                        </a:spcBef>
                        <a:spcAft>
                          <a:spcPct val="0"/>
                        </a:spcAft>
                      </a:pPr>
                      <a:r>
                        <a:rPr lang="en-ZA" sz="1200" dirty="0" smtClean="0">
                          <a:solidFill>
                            <a:srgbClr val="000000"/>
                          </a:solidFill>
                        </a:rPr>
                        <a:t>An efficient, competitive and responsive economic infrastructure network</a:t>
                      </a:r>
                      <a:endParaRPr lang="en-ZA" sz="1200" dirty="0">
                        <a:solidFill>
                          <a:srgbClr val="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lumMod val="75000"/>
                      </a:schemeClr>
                    </a:solidFill>
                  </a:tcPr>
                </a:tc>
                <a:tc hMerge="1">
                  <a:txBody>
                    <a:bodyPr/>
                    <a:lstStyle/>
                    <a:p>
                      <a:endParaRPr lang="en-ZA"/>
                    </a:p>
                  </a:txBody>
                  <a:tcPr/>
                </a:tc>
                <a:tc vMerge="1">
                  <a:txBody>
                    <a:bodyPr/>
                    <a:lstStyle/>
                    <a:p>
                      <a:endParaRPr lang="en-ZA"/>
                    </a:p>
                  </a:txBody>
                  <a:tcPr/>
                </a:tc>
                <a:extLst>
                  <a:ext uri="{0D108BD9-81ED-4DB2-BD59-A6C34878D82A}">
                    <a16:rowId xmlns="" xmlns:a16="http://schemas.microsoft.com/office/drawing/2014/main" val="10007"/>
                  </a:ext>
                </a:extLst>
              </a:tr>
              <a:tr h="277646">
                <a:tc gridSpan="3">
                  <a:txBody>
                    <a:bodyPr/>
                    <a:lstStyle/>
                    <a:p>
                      <a:pPr algn="ctr"/>
                      <a:r>
                        <a:rPr lang="en-ZA" sz="1200" b="1" dirty="0" smtClean="0">
                          <a:solidFill>
                            <a:schemeClr val="bg1"/>
                          </a:solidFill>
                          <a:latin typeface="Arial" panose="020B0604020202020204" pitchFamily="34" charset="0"/>
                          <a:cs typeface="Arial" panose="020B0604020202020204" pitchFamily="34" charset="0"/>
                        </a:rPr>
                        <a:t>South</a:t>
                      </a:r>
                      <a:r>
                        <a:rPr lang="en-ZA" sz="1200" b="1" baseline="0" dirty="0" smtClean="0">
                          <a:solidFill>
                            <a:schemeClr val="bg1"/>
                          </a:solidFill>
                          <a:latin typeface="Arial" panose="020B0604020202020204" pitchFamily="34" charset="0"/>
                          <a:cs typeface="Arial" panose="020B0604020202020204" pitchFamily="34" charset="0"/>
                        </a:rPr>
                        <a:t> Africa Connect </a:t>
                      </a:r>
                      <a:r>
                        <a:rPr lang="en-ZA" sz="1200" b="1" dirty="0" smtClean="0">
                          <a:solidFill>
                            <a:schemeClr val="bg1"/>
                          </a:solidFill>
                          <a:latin typeface="Arial" panose="020B0604020202020204" pitchFamily="34" charset="0"/>
                          <a:cs typeface="Arial" panose="020B0604020202020204" pitchFamily="34" charset="0"/>
                        </a:rPr>
                        <a:t>Policy Target</a:t>
                      </a:r>
                      <a:endParaRPr lang="en-ZA" sz="1200" b="1" dirty="0">
                        <a:solidFill>
                          <a:schemeClr val="bg1"/>
                        </a:solidFill>
                        <a:latin typeface="Arial" panose="020B0604020202020204" pitchFamily="34" charset="0"/>
                        <a:cs typeface="Arial" panose="020B0604020202020204" pitchFamily="34" charset="0"/>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solidFill>
                  </a:tcPr>
                </a:tc>
                <a:tc hMerge="1">
                  <a:txBody>
                    <a:bodyPr/>
                    <a:lstStyle/>
                    <a:p>
                      <a:endParaRPr lang="en-ZA" dirty="0"/>
                    </a:p>
                  </a:txBody>
                  <a:tcPr/>
                </a:tc>
                <a:tc hMerge="1">
                  <a:txBody>
                    <a:bodyPr/>
                    <a:lstStyle/>
                    <a:p>
                      <a:endParaRPr lang="en-ZA"/>
                    </a:p>
                  </a:txBody>
                  <a:tcPr/>
                </a:tc>
                <a:tc gridSpan="4">
                  <a:txBody>
                    <a:bodyPr/>
                    <a:lstStyle/>
                    <a:p>
                      <a:r>
                        <a:rPr lang="en-ZA" sz="1200" b="1" dirty="0" smtClean="0">
                          <a:solidFill>
                            <a:schemeClr val="bg1"/>
                          </a:solidFill>
                          <a:latin typeface="Arial" panose="020B0604020202020204" pitchFamily="34" charset="0"/>
                          <a:cs typeface="Arial" panose="020B0604020202020204" pitchFamily="34" charset="0"/>
                        </a:rPr>
                        <a:t>International</a:t>
                      </a:r>
                      <a:r>
                        <a:rPr lang="en-ZA" sz="1200" b="1" baseline="0" dirty="0" smtClean="0">
                          <a:solidFill>
                            <a:schemeClr val="bg1"/>
                          </a:solidFill>
                          <a:latin typeface="Arial" panose="020B0604020202020204" pitchFamily="34" charset="0"/>
                          <a:cs typeface="Arial" panose="020B0604020202020204" pitchFamily="34" charset="0"/>
                        </a:rPr>
                        <a:t> Measurements</a:t>
                      </a:r>
                      <a:endParaRPr lang="en-ZA"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hMerge="1">
                  <a:txBody>
                    <a:bodyPr/>
                    <a:lstStyle/>
                    <a:p>
                      <a:endParaRPr lang="en-ZA" dirty="0"/>
                    </a:p>
                  </a:txBody>
                  <a:tcPr/>
                </a:tc>
                <a:tc hMerge="1">
                  <a:txBody>
                    <a:bodyPr/>
                    <a:lstStyle/>
                    <a:p>
                      <a:endParaRPr lang="en-ZA"/>
                    </a:p>
                  </a:txBody>
                  <a:tcPr/>
                </a:tc>
                <a:tc hMerge="1">
                  <a:txBody>
                    <a:bodyPr/>
                    <a:lstStyle/>
                    <a:p>
                      <a:endParaRPr lang="en-ZA"/>
                    </a:p>
                  </a:txBody>
                  <a:tcPr/>
                </a:tc>
                <a:extLst>
                  <a:ext uri="{0D108BD9-81ED-4DB2-BD59-A6C34878D82A}">
                    <a16:rowId xmlns="" xmlns:a16="http://schemas.microsoft.com/office/drawing/2014/main" val="10008"/>
                  </a:ext>
                </a:extLst>
              </a:tr>
              <a:tr h="1075758">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dirty="0" smtClean="0">
                          <a:solidFill>
                            <a:srgbClr val="000000"/>
                          </a:solidFill>
                          <a:latin typeface="+mj-lt"/>
                        </a:rPr>
                        <a:t>Broadband access in Mbps user experience</a:t>
                      </a:r>
                    </a:p>
                    <a:p>
                      <a:endParaRPr lang="en-ZA" sz="1200" dirty="0" smtClean="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ZA" sz="1200" u="none" strike="noStrike" cap="none" normalizeH="0" baseline="0" dirty="0" smtClean="0">
                          <a:ln>
                            <a:noFill/>
                          </a:ln>
                          <a:effectLst/>
                          <a:latin typeface="+mj-lt"/>
                          <a:cs typeface="Arial"/>
                        </a:rPr>
                        <a:t>90% at  5Mbps</a:t>
                      </a:r>
                      <a:endParaRPr kumimoji="0" lang="en-GB" sz="1200" u="none" strike="noStrike" cap="none" normalizeH="0" baseline="0" dirty="0" smtClean="0">
                        <a:ln>
                          <a:noFill/>
                        </a:ln>
                        <a:effectLst/>
                        <a:latin typeface="+mj-lt"/>
                        <a:cs typeface="Arial"/>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ZA" sz="1200" u="none" strike="noStrike" cap="none" normalizeH="0" baseline="0" dirty="0" smtClean="0">
                          <a:ln>
                            <a:noFill/>
                          </a:ln>
                          <a:effectLst/>
                          <a:latin typeface="+mj-lt"/>
                          <a:cs typeface="Arial"/>
                        </a:rPr>
                        <a:t>50% at 100Mbps</a:t>
                      </a:r>
                      <a:endParaRPr kumimoji="0" lang="en-GB" sz="1200" b="0" i="0" u="none" strike="noStrike" cap="none" normalizeH="0" baseline="0" dirty="0" smtClean="0">
                        <a:ln>
                          <a:noFill/>
                        </a:ln>
                        <a:solidFill>
                          <a:srgbClr val="000000"/>
                        </a:solidFill>
                        <a:effectLst/>
                        <a:latin typeface="+mj-lt"/>
                        <a:ea typeface="ＭＳ Ｐゴシック" charset="0"/>
                        <a:cs typeface="Aria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rgbClr val="000000"/>
                        </a:solidFill>
                        <a:latin typeface="+mj-lt"/>
                        <a:ea typeface="+mn-ea"/>
                        <a:cs typeface="+mn-cs"/>
                      </a:endParaRPr>
                    </a:p>
                    <a:p>
                      <a:endParaRPr lang="en-ZA" sz="12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rgbClr val="000000"/>
                          </a:solidFill>
                          <a:latin typeface="+mj-lt"/>
                          <a:ea typeface="+mn-ea"/>
                          <a:cs typeface="+mn-cs"/>
                        </a:rPr>
                        <a:t>WEF Ranking =  48 (70) </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rgbClr val="000000"/>
                          </a:solidFill>
                          <a:latin typeface="+mj-lt"/>
                          <a:ea typeface="+mn-ea"/>
                          <a:cs typeface="+mn-cs"/>
                        </a:rPr>
                        <a:t>World Economic Forum</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rgbClr val="000000"/>
                          </a:solidFill>
                          <a:latin typeface="+mj-lt"/>
                          <a:ea typeface="+mn-ea"/>
                          <a:cs typeface="+mn-cs"/>
                        </a:rPr>
                        <a:t>Global</a:t>
                      </a:r>
                      <a:r>
                        <a:rPr lang="en-ZA" sz="1200" kern="1200" baseline="0" dirty="0" smtClean="0">
                          <a:solidFill>
                            <a:srgbClr val="000000"/>
                          </a:solidFill>
                          <a:latin typeface="+mj-lt"/>
                          <a:ea typeface="+mn-ea"/>
                          <a:cs typeface="+mn-cs"/>
                        </a:rPr>
                        <a:t> Competitiveness  Index 2016-2017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ZA"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rgbClr val="000000"/>
                          </a:solidFill>
                          <a:latin typeface="+mj-lt"/>
                          <a:ea typeface="+mn-ea"/>
                          <a:cs typeface="+mn-cs"/>
                        </a:rPr>
                        <a:t>ITU Ranking 88</a:t>
                      </a:r>
                    </a:p>
                    <a:p>
                      <a:pPr marL="0" marR="0" indent="0" algn="l" defTabSz="914400" rtl="0" eaLnBrk="1" fontAlgn="auto" latinLnBrk="0" hangingPunct="1">
                        <a:lnSpc>
                          <a:spcPct val="100000"/>
                        </a:lnSpc>
                        <a:spcBef>
                          <a:spcPts val="0"/>
                        </a:spcBef>
                        <a:spcAft>
                          <a:spcPts val="0"/>
                        </a:spcAft>
                        <a:buClrTx/>
                        <a:buSzTx/>
                        <a:buFontTx/>
                        <a:buNone/>
                        <a:tabLst/>
                        <a:defRPr/>
                      </a:pPr>
                      <a:r>
                        <a:rPr lang="en-ZA" sz="1200" kern="1200" dirty="0" smtClean="0">
                          <a:solidFill>
                            <a:srgbClr val="000000"/>
                          </a:solidFill>
                          <a:latin typeface="+mj-lt"/>
                          <a:ea typeface="+mn-ea"/>
                          <a:cs typeface="+mn-cs"/>
                        </a:rPr>
                        <a:t>ICT</a:t>
                      </a:r>
                      <a:r>
                        <a:rPr lang="en-ZA" sz="1200" kern="1200" baseline="0" dirty="0" smtClean="0">
                          <a:solidFill>
                            <a:srgbClr val="000000"/>
                          </a:solidFill>
                          <a:latin typeface="+mj-lt"/>
                          <a:ea typeface="+mn-ea"/>
                          <a:cs typeface="+mn-cs"/>
                        </a:rPr>
                        <a:t> Development Index 2016</a:t>
                      </a:r>
                      <a:endParaRPr lang="en-ZA" sz="1200" kern="1200" dirty="0" smtClean="0">
                        <a:solidFill>
                          <a:srgbClr val="000000"/>
                        </a:solidFill>
                        <a:latin typeface="+mj-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hMerge="1">
                  <a:txBody>
                    <a:bodyPr/>
                    <a:lstStyle/>
                    <a:p>
                      <a:endParaRPr lang="en-ZA"/>
                    </a:p>
                  </a:txBody>
                  <a:tcPr/>
                </a:tc>
                <a:extLst>
                  <a:ext uri="{0D108BD9-81ED-4DB2-BD59-A6C34878D82A}">
                    <a16:rowId xmlns="" xmlns:a16="http://schemas.microsoft.com/office/drawing/2014/main" val="10009"/>
                  </a:ext>
                </a:extLst>
              </a:tr>
            </a:tbl>
          </a:graphicData>
        </a:graphic>
      </p:graphicFrame>
    </p:spTree>
    <p:extLst>
      <p:ext uri="{BB962C8B-B14F-4D97-AF65-F5344CB8AC3E}">
        <p14:creationId xmlns:p14="http://schemas.microsoft.com/office/powerpoint/2010/main" val="2534830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99592" y="116632"/>
            <a:ext cx="6984776" cy="6480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en-ZA" sz="2000" b="1" dirty="0" smtClean="0">
                <a:solidFill>
                  <a:schemeClr val="bg1"/>
                </a:solidFill>
              </a:rPr>
              <a:t>USAASA Performance against Corporate Plan KPIs </a:t>
            </a:r>
            <a:endParaRPr lang="en-ZA" sz="2000" b="1" dirty="0">
              <a:solidFill>
                <a:schemeClr val="bg1"/>
              </a:solidFill>
            </a:endParaRPr>
          </a:p>
          <a:p>
            <a:endParaRPr lang="en-ZA" sz="2200" b="1" dirty="0">
              <a:solidFill>
                <a:prstClr val="black"/>
              </a:solidFill>
            </a:endParaRPr>
          </a:p>
        </p:txBody>
      </p:sp>
      <p:sp>
        <p:nvSpPr>
          <p:cNvPr id="4" name="AutoShape 4" descr="https://encrypted-tbn0.gstatic.com/images?q=tbn:ANd9GcSRbVkrWukHuvPWk_-jArx3_RirH3dMR6YjXfjQWuWSN77wt9i8c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9" name="AutoShape 6" descr="https://encrypted-tbn0.gstatic.com/images?q=tbn:ANd9GcSRbVkrWukHuvPWk_-jArx3_RirH3dMR6YjXfjQWuWSN77wt9i8c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3" name="Rectangle 2"/>
          <p:cNvSpPr/>
          <p:nvPr/>
        </p:nvSpPr>
        <p:spPr>
          <a:xfrm>
            <a:off x="1" y="620688"/>
            <a:ext cx="9144000" cy="523220"/>
          </a:xfrm>
          <a:prstGeom prst="rect">
            <a:avLst/>
          </a:prstGeom>
          <a:solidFill>
            <a:schemeClr val="accent1">
              <a:lumMod val="75000"/>
            </a:schemeClr>
          </a:solidFill>
        </p:spPr>
        <p:txBody>
          <a:bodyPr wrap="square">
            <a:spAutoFit/>
          </a:bodyPr>
          <a:lstStyle/>
          <a:p>
            <a:r>
              <a:rPr lang="en-ZA" sz="1400" b="1" dirty="0" smtClean="0">
                <a:solidFill>
                  <a:schemeClr val="bg1"/>
                </a:solidFill>
              </a:rPr>
              <a:t>Seven (7) KPIs have been achieved during the third  quarter period and Three (3) KPI are delayed target and Targets were  as set out in the diagram and table below.</a:t>
            </a:r>
            <a:endParaRPr lang="en-ZA" sz="1400" b="1"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081757464"/>
              </p:ext>
            </p:extLst>
          </p:nvPr>
        </p:nvGraphicFramePr>
        <p:xfrm>
          <a:off x="1" y="1225054"/>
          <a:ext cx="9144001" cy="5271026"/>
        </p:xfrm>
        <a:graphic>
          <a:graphicData uri="http://schemas.openxmlformats.org/drawingml/2006/table">
            <a:tbl>
              <a:tblPr firstRow="1" bandRow="1">
                <a:tableStyleId>{93296810-A885-4BE3-A3E7-6D5BEEA58F35}</a:tableStyleId>
              </a:tblPr>
              <a:tblGrid>
                <a:gridCol w="1547665">
                  <a:extLst>
                    <a:ext uri="{9D8B030D-6E8A-4147-A177-3AD203B41FA5}">
                      <a16:colId xmlns="" xmlns:a16="http://schemas.microsoft.com/office/drawing/2014/main" val="3219273406"/>
                    </a:ext>
                  </a:extLst>
                </a:gridCol>
                <a:gridCol w="1455703">
                  <a:extLst>
                    <a:ext uri="{9D8B030D-6E8A-4147-A177-3AD203B41FA5}">
                      <a16:colId xmlns="" xmlns:a16="http://schemas.microsoft.com/office/drawing/2014/main" val="2295719431"/>
                    </a:ext>
                  </a:extLst>
                </a:gridCol>
                <a:gridCol w="1280601">
                  <a:extLst>
                    <a:ext uri="{9D8B030D-6E8A-4147-A177-3AD203B41FA5}">
                      <a16:colId xmlns="" xmlns:a16="http://schemas.microsoft.com/office/drawing/2014/main" val="2522511433"/>
                    </a:ext>
                  </a:extLst>
                </a:gridCol>
                <a:gridCol w="1152128">
                  <a:extLst>
                    <a:ext uri="{9D8B030D-6E8A-4147-A177-3AD203B41FA5}">
                      <a16:colId xmlns="" xmlns:a16="http://schemas.microsoft.com/office/drawing/2014/main" val="303122590"/>
                    </a:ext>
                  </a:extLst>
                </a:gridCol>
                <a:gridCol w="1512168">
                  <a:extLst>
                    <a:ext uri="{9D8B030D-6E8A-4147-A177-3AD203B41FA5}">
                      <a16:colId xmlns="" xmlns:a16="http://schemas.microsoft.com/office/drawing/2014/main" val="656858051"/>
                    </a:ext>
                  </a:extLst>
                </a:gridCol>
                <a:gridCol w="792086">
                  <a:extLst>
                    <a:ext uri="{9D8B030D-6E8A-4147-A177-3AD203B41FA5}">
                      <a16:colId xmlns="" xmlns:a16="http://schemas.microsoft.com/office/drawing/2014/main" val="4128543814"/>
                    </a:ext>
                  </a:extLst>
                </a:gridCol>
                <a:gridCol w="1403650">
                  <a:extLst>
                    <a:ext uri="{9D8B030D-6E8A-4147-A177-3AD203B41FA5}">
                      <a16:colId xmlns="" xmlns:a16="http://schemas.microsoft.com/office/drawing/2014/main" val="4105099885"/>
                    </a:ext>
                  </a:extLst>
                </a:gridCol>
              </a:tblGrid>
              <a:tr h="430288">
                <a:tc>
                  <a:txBody>
                    <a:bodyPr/>
                    <a:lstStyle/>
                    <a:p>
                      <a:r>
                        <a:rPr lang="en-ZA" sz="1100" dirty="0" smtClean="0"/>
                        <a:t>Strategic</a:t>
                      </a:r>
                      <a:r>
                        <a:rPr lang="en-ZA" sz="1100" baseline="0" dirty="0" smtClean="0"/>
                        <a:t> Objectives </a:t>
                      </a:r>
                      <a:endParaRPr lang="en-ZA" sz="1100" dirty="0"/>
                    </a:p>
                  </a:txBody>
                  <a:tcPr/>
                </a:tc>
                <a:tc>
                  <a:txBody>
                    <a:bodyPr/>
                    <a:lstStyle/>
                    <a:p>
                      <a:r>
                        <a:rPr lang="en-ZA" sz="1100" dirty="0" smtClean="0"/>
                        <a:t>KPI</a:t>
                      </a:r>
                      <a:endParaRPr lang="en-ZA" sz="1100" dirty="0"/>
                    </a:p>
                  </a:txBody>
                  <a:tcPr/>
                </a:tc>
                <a:tc>
                  <a:txBody>
                    <a:bodyPr/>
                    <a:lstStyle/>
                    <a:p>
                      <a:r>
                        <a:rPr lang="en-ZA" sz="1100" dirty="0" smtClean="0"/>
                        <a:t>Annual Target</a:t>
                      </a:r>
                      <a:r>
                        <a:rPr lang="en-ZA" sz="1100" baseline="0" dirty="0" smtClean="0"/>
                        <a:t> </a:t>
                      </a:r>
                      <a:endParaRPr lang="en-ZA" sz="1100" dirty="0"/>
                    </a:p>
                  </a:txBody>
                  <a:tcPr/>
                </a:tc>
                <a:tc>
                  <a:txBody>
                    <a:bodyPr/>
                    <a:lstStyle/>
                    <a:p>
                      <a:r>
                        <a:rPr lang="en-ZA" sz="1100" dirty="0" smtClean="0"/>
                        <a:t>Q3 Target</a:t>
                      </a:r>
                      <a:r>
                        <a:rPr lang="en-ZA" sz="1100" baseline="0" dirty="0" smtClean="0"/>
                        <a:t> </a:t>
                      </a:r>
                      <a:endParaRPr lang="en-ZA" sz="1100" dirty="0"/>
                    </a:p>
                  </a:txBody>
                  <a:tcPr/>
                </a:tc>
                <a:tc>
                  <a:txBody>
                    <a:bodyPr/>
                    <a:lstStyle/>
                    <a:p>
                      <a:r>
                        <a:rPr lang="en-ZA" sz="1100" dirty="0" smtClean="0"/>
                        <a:t>Actual Performance </a:t>
                      </a:r>
                      <a:endParaRPr lang="en-ZA" sz="1100" dirty="0"/>
                    </a:p>
                  </a:txBody>
                  <a:tcPr/>
                </a:tc>
                <a:tc>
                  <a:txBody>
                    <a:bodyPr/>
                    <a:lstStyle/>
                    <a:p>
                      <a:r>
                        <a:rPr lang="en-ZA" sz="1100" dirty="0" smtClean="0"/>
                        <a:t>Outcomes</a:t>
                      </a:r>
                      <a:endParaRPr lang="en-ZA" sz="1100" dirty="0"/>
                    </a:p>
                  </a:txBody>
                  <a:tcPr/>
                </a:tc>
                <a:tc>
                  <a:txBody>
                    <a:bodyPr/>
                    <a:lstStyle/>
                    <a:p>
                      <a:r>
                        <a:rPr lang="en-ZA" sz="1100" dirty="0" smtClean="0"/>
                        <a:t>Variance Explanation </a:t>
                      </a:r>
                      <a:endParaRPr lang="en-ZA" sz="1100" dirty="0"/>
                    </a:p>
                  </a:txBody>
                  <a:tcPr/>
                </a:tc>
                <a:extLst>
                  <a:ext uri="{0D108BD9-81ED-4DB2-BD59-A6C34878D82A}">
                    <a16:rowId xmlns="" xmlns:a16="http://schemas.microsoft.com/office/drawing/2014/main" val="512377523"/>
                  </a:ext>
                </a:extLst>
              </a:tr>
              <a:tr h="1275496">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100" b="0" i="0" u="none" strike="noStrike" kern="1200" cap="none" spc="0" normalizeH="0" baseline="0" noProof="0" dirty="0" smtClean="0">
                          <a:ln>
                            <a:noFill/>
                          </a:ln>
                          <a:solidFill>
                            <a:prstClr val="black"/>
                          </a:solidFill>
                          <a:effectLst/>
                          <a:uLnTx/>
                          <a:uFillTx/>
                          <a:latin typeface="+mn-lt"/>
                          <a:ea typeface="+mn-ea"/>
                          <a:cs typeface="+mn-cs"/>
                        </a:rPr>
                        <a:t>Optimise organisational efficiency by 2021 to support the project delivery of the Universal Service Fund</a:t>
                      </a:r>
                      <a:endParaRPr kumimoji="0" lang="en-ZA" sz="11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endParaRPr lang="en-ZA" sz="1100" dirty="0"/>
                    </a:p>
                  </a:txBody>
                  <a:tcPr/>
                </a:tc>
                <a:tc>
                  <a:txBody>
                    <a:bodyPr/>
                    <a:lstStyle/>
                    <a:p>
                      <a:r>
                        <a:rPr lang="en-ZA" sz="1100" kern="1200" dirty="0" smtClean="0">
                          <a:effectLst/>
                        </a:rPr>
                        <a:t>Human capital training and development programmes aligned to organisational strategy </a:t>
                      </a:r>
                      <a:endParaRPr lang="en-ZA" sz="1100" dirty="0"/>
                    </a:p>
                  </a:txBody>
                  <a:tcPr/>
                </a:tc>
                <a:tc>
                  <a:txBody>
                    <a:bodyPr/>
                    <a:lstStyle/>
                    <a:p>
                      <a:r>
                        <a:rPr lang="en-ZA" sz="1100" kern="1200" dirty="0" smtClean="0">
                          <a:effectLst/>
                        </a:rPr>
                        <a:t>Implement the organisational Work Skills Plan (WSP)</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kern="1200" dirty="0" smtClean="0">
                          <a:effectLst/>
                        </a:rPr>
                        <a:t>Implement the Work Skills Plan (WSP) interventions to address identified skills gaps</a:t>
                      </a:r>
                      <a:endParaRPr lang="en-ZA" sz="1100" kern="1200" dirty="0" smtClean="0">
                        <a:solidFill>
                          <a:schemeClr val="dk1"/>
                        </a:solidFill>
                        <a:effectLst/>
                        <a:latin typeface="+mn-lt"/>
                        <a:ea typeface="+mn-ea"/>
                        <a:cs typeface="+mn-cs"/>
                      </a:endParaRPr>
                    </a:p>
                  </a:txBody>
                  <a:tcPr/>
                </a:tc>
                <a:tc>
                  <a:txBody>
                    <a:bodyPr/>
                    <a:lstStyle/>
                    <a:p>
                      <a:r>
                        <a:rPr lang="en-ZA" sz="1100" kern="1200" dirty="0" smtClean="0">
                          <a:effectLst/>
                        </a:rPr>
                        <a:t>Round Table Clean Audit planned training was implemented in terms of the WSP</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bg1"/>
                          </a:solidFill>
                          <a:effectLst/>
                        </a:rPr>
                        <a:t>Achieved</a:t>
                      </a:r>
                    </a:p>
                    <a:p>
                      <a:endParaRPr lang="en-ZA" sz="1100" dirty="0">
                        <a:solidFill>
                          <a:schemeClr val="bg1"/>
                        </a:solidFill>
                      </a:endParaRPr>
                    </a:p>
                  </a:txBody>
                  <a:tcPr>
                    <a:solidFill>
                      <a:srgbClr val="00B050"/>
                    </a:solidFill>
                  </a:tcPr>
                </a:tc>
                <a:tc>
                  <a:txBody>
                    <a:bodyPr/>
                    <a:lstStyle/>
                    <a:p>
                      <a:r>
                        <a:rPr lang="en-ZA" sz="1100" dirty="0" smtClean="0">
                          <a:solidFill>
                            <a:schemeClr val="bg1"/>
                          </a:solidFill>
                        </a:rPr>
                        <a:t>The target was</a:t>
                      </a:r>
                      <a:r>
                        <a:rPr lang="en-ZA" sz="1100" baseline="0" dirty="0" smtClean="0">
                          <a:solidFill>
                            <a:schemeClr val="bg1"/>
                          </a:solidFill>
                        </a:rPr>
                        <a:t> achieved as planned </a:t>
                      </a:r>
                      <a:endParaRPr lang="en-ZA" sz="1100" dirty="0">
                        <a:solidFill>
                          <a:schemeClr val="bg1"/>
                        </a:solidFill>
                      </a:endParaRPr>
                    </a:p>
                  </a:txBody>
                  <a:tcPr>
                    <a:solidFill>
                      <a:schemeClr val="accent2"/>
                    </a:solidFill>
                  </a:tcPr>
                </a:tc>
                <a:extLst>
                  <a:ext uri="{0D108BD9-81ED-4DB2-BD59-A6C34878D82A}">
                    <a16:rowId xmlns="" xmlns:a16="http://schemas.microsoft.com/office/drawing/2014/main" val="2263703220"/>
                  </a:ext>
                </a:extLst>
              </a:tr>
              <a:tr h="1106454">
                <a:tc>
                  <a:txBody>
                    <a:bodyPr/>
                    <a:lstStyle/>
                    <a:p>
                      <a:pPr algn="just"/>
                      <a:r>
                        <a:rPr lang="en-ZA" sz="1100" kern="1200" dirty="0" smtClean="0">
                          <a:effectLst/>
                        </a:rPr>
                        <a:t>Optimise organisational efficiency by 2021 to support the project delivery of the Universal Service Fund</a:t>
                      </a:r>
                      <a:endParaRPr lang="en-ZA" sz="1100" dirty="0"/>
                    </a:p>
                  </a:txBody>
                  <a:tcPr/>
                </a:tc>
                <a:tc>
                  <a:txBody>
                    <a:bodyPr/>
                    <a:lstStyle/>
                    <a:p>
                      <a:pPr algn="just"/>
                      <a:r>
                        <a:rPr lang="en-ZA" sz="1100" kern="1200" dirty="0" smtClean="0">
                          <a:effectLst/>
                        </a:rPr>
                        <a:t>Optimally functional Human Resources policies and systems aligned to organisational strategy </a:t>
                      </a:r>
                      <a:endParaRPr lang="en-ZA" sz="1100" dirty="0"/>
                    </a:p>
                  </a:txBody>
                  <a:tcPr/>
                </a:tc>
                <a:tc>
                  <a:txBody>
                    <a:bodyPr/>
                    <a:lstStyle/>
                    <a:p>
                      <a:pPr algn="just"/>
                      <a:r>
                        <a:rPr lang="en-ZA" sz="1100" kern="1200" dirty="0" smtClean="0">
                          <a:effectLst/>
                        </a:rPr>
                        <a:t>Review and implement functional human resources  policies</a:t>
                      </a:r>
                      <a:endParaRPr lang="en-ZA" sz="11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effectLst/>
                        </a:rPr>
                        <a:t>Review Performance &amp; Progression policy </a:t>
                      </a:r>
                    </a:p>
                    <a:p>
                      <a:endParaRPr lang="en-ZA" sz="1100" dirty="0"/>
                    </a:p>
                  </a:txBody>
                  <a:tcPr/>
                </a:tc>
                <a:tc>
                  <a:txBody>
                    <a:bodyPr/>
                    <a:lstStyle/>
                    <a:p>
                      <a:pPr algn="just"/>
                      <a:r>
                        <a:rPr lang="en-ZA" sz="1100" kern="1200" dirty="0" smtClean="0">
                          <a:effectLst/>
                        </a:rPr>
                        <a:t>The Performance &amp; Progression policy was still in a draft format at the end of the quarter under review</a:t>
                      </a:r>
                      <a:endParaRPr lang="en-ZA" sz="1100" dirty="0"/>
                    </a:p>
                  </a:txBody>
                  <a:tcPr/>
                </a:tc>
                <a:tc>
                  <a:txBody>
                    <a:bodyPr/>
                    <a:lstStyle/>
                    <a:p>
                      <a:r>
                        <a:rPr lang="en-ZA" sz="1100" b="1" dirty="0" smtClean="0">
                          <a:solidFill>
                            <a:schemeClr val="bg1"/>
                          </a:solidFill>
                        </a:rPr>
                        <a:t>Not achieved</a:t>
                      </a:r>
                      <a:r>
                        <a:rPr lang="en-ZA" sz="1100" b="1" baseline="0" dirty="0" smtClean="0">
                          <a:solidFill>
                            <a:schemeClr val="bg1"/>
                          </a:solidFill>
                        </a:rPr>
                        <a:t> </a:t>
                      </a:r>
                      <a:endParaRPr lang="en-ZA" sz="1100" b="1" dirty="0">
                        <a:solidFill>
                          <a:schemeClr val="bg1"/>
                        </a:solidFill>
                      </a:endParaRPr>
                    </a:p>
                  </a:txBody>
                  <a:tcPr>
                    <a:solidFill>
                      <a:srgbClr val="FF0000"/>
                    </a:solidFill>
                  </a:tcPr>
                </a:tc>
                <a:tc>
                  <a:txBody>
                    <a:bodyPr/>
                    <a:lstStyle/>
                    <a:p>
                      <a:pPr algn="just"/>
                      <a:r>
                        <a:rPr lang="en-ZA" sz="1100" kern="1200" dirty="0" smtClean="0">
                          <a:solidFill>
                            <a:schemeClr val="bg1"/>
                          </a:solidFill>
                          <a:effectLst/>
                        </a:rPr>
                        <a:t>Performance &amp; Progression policy had not yet been approved  by the Board as planned in the 3</a:t>
                      </a:r>
                      <a:r>
                        <a:rPr lang="en-ZA" sz="1100" kern="1200" baseline="30000" dirty="0" smtClean="0">
                          <a:solidFill>
                            <a:schemeClr val="bg1"/>
                          </a:solidFill>
                          <a:effectLst/>
                        </a:rPr>
                        <a:t>rd</a:t>
                      </a:r>
                      <a:r>
                        <a:rPr lang="en-ZA" sz="1100" kern="1200" dirty="0" smtClean="0">
                          <a:solidFill>
                            <a:schemeClr val="bg1"/>
                          </a:solidFill>
                          <a:effectLst/>
                        </a:rPr>
                        <a:t> quarter</a:t>
                      </a:r>
                      <a:endParaRPr lang="en-ZA" sz="1100" dirty="0">
                        <a:solidFill>
                          <a:schemeClr val="bg1"/>
                        </a:solidFill>
                      </a:endParaRPr>
                    </a:p>
                  </a:txBody>
                  <a:tcPr>
                    <a:solidFill>
                      <a:schemeClr val="accent2"/>
                    </a:solidFill>
                  </a:tcPr>
                </a:tc>
                <a:extLst>
                  <a:ext uri="{0D108BD9-81ED-4DB2-BD59-A6C34878D82A}">
                    <a16:rowId xmlns="" xmlns:a16="http://schemas.microsoft.com/office/drawing/2014/main" val="106221582"/>
                  </a:ext>
                </a:extLst>
              </a:tr>
              <a:tr h="2458788">
                <a:tc>
                  <a:txBody>
                    <a:bodyPr/>
                    <a:lstStyle/>
                    <a:p>
                      <a:pPr algn="just">
                        <a:lnSpc>
                          <a:spcPct val="100000"/>
                        </a:lnSpc>
                        <a:spcAft>
                          <a:spcPts val="0"/>
                        </a:spcAft>
                      </a:pPr>
                      <a:r>
                        <a:rPr lang="en-ZA" sz="1100" dirty="0">
                          <a:effectLst/>
                        </a:rPr>
                        <a:t>Optimise organisational efficiency by 2021 to support the project delivery of the Universal Service Fund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ZA" sz="1100" kern="1200" dirty="0" smtClean="0">
                          <a:effectLst/>
                        </a:rPr>
                        <a:t>Optimally functional Human Resources policies and systems aligned to organisational strategy </a:t>
                      </a:r>
                      <a:endParaRPr lang="en-ZA" sz="1100" dirty="0"/>
                    </a:p>
                  </a:txBody>
                  <a:tcPr/>
                </a:tc>
                <a:tc>
                  <a:txBody>
                    <a:bodyPr/>
                    <a:lstStyle/>
                    <a:p>
                      <a:r>
                        <a:rPr lang="en-ZA" sz="1100" kern="1200" dirty="0" smtClean="0">
                          <a:effectLst/>
                        </a:rPr>
                        <a:t>Develop and Implement an HR Service Level Agreement (SLA) </a:t>
                      </a:r>
                      <a:endParaRPr lang="en-ZA" sz="11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effectLst/>
                        </a:rPr>
                        <a:t>Monitor and report on SLA implementation </a:t>
                      </a:r>
                    </a:p>
                    <a:p>
                      <a:endParaRPr lang="en-ZA" sz="1100" dirty="0"/>
                    </a:p>
                  </a:txBody>
                  <a:tcPr/>
                </a:tc>
                <a:tc>
                  <a:txBody>
                    <a:bodyPr/>
                    <a:lstStyle/>
                    <a:p>
                      <a:pPr algn="just"/>
                      <a:r>
                        <a:rPr lang="en-ZA" sz="1100" kern="1200" dirty="0" smtClean="0">
                          <a:effectLst/>
                        </a:rPr>
                        <a:t>HR SLA was not implemented during the quarter under review </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dirty="0" smtClean="0">
                          <a:solidFill>
                            <a:schemeClr val="bg1"/>
                          </a:solidFill>
                        </a:rPr>
                        <a:t>Not achieved</a:t>
                      </a:r>
                      <a:r>
                        <a:rPr lang="en-ZA" sz="1100" b="1" baseline="0" dirty="0" smtClean="0">
                          <a:solidFill>
                            <a:schemeClr val="bg1"/>
                          </a:solidFill>
                        </a:rPr>
                        <a:t> </a:t>
                      </a:r>
                      <a:endParaRPr lang="en-ZA" sz="1100" b="1" dirty="0" smtClean="0">
                        <a:solidFill>
                          <a:schemeClr val="bg1"/>
                        </a:solidFill>
                      </a:endParaRPr>
                    </a:p>
                    <a:p>
                      <a:endParaRPr lang="en-ZA" sz="1100" dirty="0">
                        <a:solidFill>
                          <a:schemeClr val="bg1"/>
                        </a:solidFill>
                      </a:endParaRPr>
                    </a:p>
                  </a:txBody>
                  <a:tcPr>
                    <a:solidFill>
                      <a:srgbClr val="FF0000"/>
                    </a:solidFill>
                  </a:tcPr>
                </a:tc>
                <a:tc>
                  <a:txBody>
                    <a:bodyPr/>
                    <a:lstStyle/>
                    <a:p>
                      <a:pPr algn="just"/>
                      <a:r>
                        <a:rPr lang="en-ZA" sz="1100" kern="1200" dirty="0" smtClean="0">
                          <a:solidFill>
                            <a:schemeClr val="bg1"/>
                          </a:solidFill>
                          <a:effectLst/>
                        </a:rPr>
                        <a:t>The Human Resources (HR) SLA was approved by the Board on way of a round robin passed between the 22</a:t>
                      </a:r>
                      <a:r>
                        <a:rPr lang="en-ZA" sz="1100" kern="1200" baseline="30000" dirty="0" smtClean="0">
                          <a:solidFill>
                            <a:schemeClr val="bg1"/>
                          </a:solidFill>
                          <a:effectLst/>
                        </a:rPr>
                        <a:t>nd</a:t>
                      </a:r>
                      <a:r>
                        <a:rPr lang="en-ZA" sz="1100" kern="1200" dirty="0" smtClean="0">
                          <a:solidFill>
                            <a:schemeClr val="bg1"/>
                          </a:solidFill>
                          <a:effectLst/>
                        </a:rPr>
                        <a:t> December 2016 and the 29</a:t>
                      </a:r>
                      <a:r>
                        <a:rPr lang="en-ZA" sz="1100" kern="1200" baseline="30000" dirty="0" smtClean="0">
                          <a:solidFill>
                            <a:schemeClr val="bg1"/>
                          </a:solidFill>
                          <a:effectLst/>
                        </a:rPr>
                        <a:t>th</a:t>
                      </a:r>
                      <a:r>
                        <a:rPr lang="en-ZA" sz="1100" kern="1200" dirty="0" smtClean="0">
                          <a:solidFill>
                            <a:schemeClr val="bg1"/>
                          </a:solidFill>
                          <a:effectLst/>
                        </a:rPr>
                        <a:t> December 2016, implementation thereof will commence in the last quarter of the financial year</a:t>
                      </a:r>
                      <a:endParaRPr lang="en-ZA" sz="1100" dirty="0">
                        <a:solidFill>
                          <a:schemeClr val="bg1"/>
                        </a:solidFill>
                      </a:endParaRPr>
                    </a:p>
                  </a:txBody>
                  <a:tcPr>
                    <a:solidFill>
                      <a:schemeClr val="accent2"/>
                    </a:solidFill>
                  </a:tcPr>
                </a:tc>
                <a:extLst>
                  <a:ext uri="{0D108BD9-81ED-4DB2-BD59-A6C34878D82A}">
                    <a16:rowId xmlns="" xmlns:a16="http://schemas.microsoft.com/office/drawing/2014/main" val="621615337"/>
                  </a:ext>
                </a:extLst>
              </a:tr>
            </a:tbl>
          </a:graphicData>
        </a:graphic>
      </p:graphicFrame>
    </p:spTree>
    <p:extLst>
      <p:ext uri="{BB962C8B-B14F-4D97-AF65-F5344CB8AC3E}">
        <p14:creationId xmlns:p14="http://schemas.microsoft.com/office/powerpoint/2010/main" val="38429996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99592" y="116632"/>
            <a:ext cx="6984776" cy="6480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en-ZA" sz="2000" b="1" dirty="0" smtClean="0">
                <a:solidFill>
                  <a:schemeClr val="bg1"/>
                </a:solidFill>
              </a:rPr>
              <a:t>USAASA Performance against Corporate Plan KPIs </a:t>
            </a:r>
            <a:endParaRPr lang="en-ZA" sz="2000" b="1" dirty="0">
              <a:solidFill>
                <a:schemeClr val="bg1"/>
              </a:solidFill>
            </a:endParaRPr>
          </a:p>
          <a:p>
            <a:endParaRPr lang="en-ZA" sz="2200" b="1" dirty="0">
              <a:solidFill>
                <a:prstClr val="black"/>
              </a:solidFill>
            </a:endParaRPr>
          </a:p>
        </p:txBody>
      </p:sp>
      <p:sp>
        <p:nvSpPr>
          <p:cNvPr id="4" name="AutoShape 4" descr="https://encrypted-tbn0.gstatic.com/images?q=tbn:ANd9GcSRbVkrWukHuvPWk_-jArx3_RirH3dMR6YjXfjQWuWSN77wt9i8c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9" name="AutoShape 6" descr="https://encrypted-tbn0.gstatic.com/images?q=tbn:ANd9GcSRbVkrWukHuvPWk_-jArx3_RirH3dMR6YjXfjQWuWSN77wt9i8c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graphicFrame>
        <p:nvGraphicFramePr>
          <p:cNvPr id="7" name="Table 6"/>
          <p:cNvGraphicFramePr>
            <a:graphicFrameLocks noGrp="1"/>
          </p:cNvGraphicFramePr>
          <p:nvPr>
            <p:extLst>
              <p:ext uri="{D42A27DB-BD31-4B8C-83A1-F6EECF244321}">
                <p14:modId xmlns:p14="http://schemas.microsoft.com/office/powerpoint/2010/main" val="1672543416"/>
              </p:ext>
            </p:extLst>
          </p:nvPr>
        </p:nvGraphicFramePr>
        <p:xfrm>
          <a:off x="2" y="620689"/>
          <a:ext cx="9144001" cy="7034638"/>
        </p:xfrm>
        <a:graphic>
          <a:graphicData uri="http://schemas.openxmlformats.org/drawingml/2006/table">
            <a:tbl>
              <a:tblPr firstRow="1" bandRow="1">
                <a:tableStyleId>{93296810-A885-4BE3-A3E7-6D5BEEA58F35}</a:tableStyleId>
              </a:tblPr>
              <a:tblGrid>
                <a:gridCol w="1547665">
                  <a:extLst>
                    <a:ext uri="{9D8B030D-6E8A-4147-A177-3AD203B41FA5}">
                      <a16:colId xmlns="" xmlns:a16="http://schemas.microsoft.com/office/drawing/2014/main" val="3219273406"/>
                    </a:ext>
                  </a:extLst>
                </a:gridCol>
                <a:gridCol w="1455703">
                  <a:extLst>
                    <a:ext uri="{9D8B030D-6E8A-4147-A177-3AD203B41FA5}">
                      <a16:colId xmlns="" xmlns:a16="http://schemas.microsoft.com/office/drawing/2014/main" val="2295719431"/>
                    </a:ext>
                  </a:extLst>
                </a:gridCol>
                <a:gridCol w="1280601">
                  <a:extLst>
                    <a:ext uri="{9D8B030D-6E8A-4147-A177-3AD203B41FA5}">
                      <a16:colId xmlns="" xmlns:a16="http://schemas.microsoft.com/office/drawing/2014/main" val="2522511433"/>
                    </a:ext>
                  </a:extLst>
                </a:gridCol>
                <a:gridCol w="1152128">
                  <a:extLst>
                    <a:ext uri="{9D8B030D-6E8A-4147-A177-3AD203B41FA5}">
                      <a16:colId xmlns="" xmlns:a16="http://schemas.microsoft.com/office/drawing/2014/main" val="303122590"/>
                    </a:ext>
                  </a:extLst>
                </a:gridCol>
                <a:gridCol w="1512168">
                  <a:extLst>
                    <a:ext uri="{9D8B030D-6E8A-4147-A177-3AD203B41FA5}">
                      <a16:colId xmlns="" xmlns:a16="http://schemas.microsoft.com/office/drawing/2014/main" val="656858051"/>
                    </a:ext>
                  </a:extLst>
                </a:gridCol>
                <a:gridCol w="792086">
                  <a:extLst>
                    <a:ext uri="{9D8B030D-6E8A-4147-A177-3AD203B41FA5}">
                      <a16:colId xmlns="" xmlns:a16="http://schemas.microsoft.com/office/drawing/2014/main" val="4128543814"/>
                    </a:ext>
                  </a:extLst>
                </a:gridCol>
                <a:gridCol w="1403650">
                  <a:extLst>
                    <a:ext uri="{9D8B030D-6E8A-4147-A177-3AD203B41FA5}">
                      <a16:colId xmlns="" xmlns:a16="http://schemas.microsoft.com/office/drawing/2014/main" val="4105099885"/>
                    </a:ext>
                  </a:extLst>
                </a:gridCol>
              </a:tblGrid>
              <a:tr h="243787">
                <a:tc>
                  <a:txBody>
                    <a:bodyPr/>
                    <a:lstStyle/>
                    <a:p>
                      <a:r>
                        <a:rPr lang="en-ZA" sz="1050" dirty="0" smtClean="0"/>
                        <a:t>Strategic</a:t>
                      </a:r>
                      <a:r>
                        <a:rPr lang="en-ZA" sz="1050" baseline="0" dirty="0" smtClean="0"/>
                        <a:t> Objectives </a:t>
                      </a:r>
                      <a:endParaRPr lang="en-ZA" sz="1050" dirty="0"/>
                    </a:p>
                  </a:txBody>
                  <a:tcPr/>
                </a:tc>
                <a:tc>
                  <a:txBody>
                    <a:bodyPr/>
                    <a:lstStyle/>
                    <a:p>
                      <a:r>
                        <a:rPr lang="en-ZA" sz="1050" dirty="0" smtClean="0"/>
                        <a:t>KPI</a:t>
                      </a:r>
                      <a:endParaRPr lang="en-ZA" sz="1050" dirty="0"/>
                    </a:p>
                  </a:txBody>
                  <a:tcPr/>
                </a:tc>
                <a:tc>
                  <a:txBody>
                    <a:bodyPr/>
                    <a:lstStyle/>
                    <a:p>
                      <a:r>
                        <a:rPr lang="en-ZA" sz="1050" dirty="0" smtClean="0"/>
                        <a:t>Annual Target</a:t>
                      </a:r>
                      <a:r>
                        <a:rPr lang="en-ZA" sz="1050" baseline="0" dirty="0" smtClean="0"/>
                        <a:t> </a:t>
                      </a:r>
                      <a:endParaRPr lang="en-ZA" sz="1050" dirty="0"/>
                    </a:p>
                  </a:txBody>
                  <a:tcPr/>
                </a:tc>
                <a:tc>
                  <a:txBody>
                    <a:bodyPr/>
                    <a:lstStyle/>
                    <a:p>
                      <a:r>
                        <a:rPr lang="en-ZA" sz="1050" dirty="0" smtClean="0"/>
                        <a:t>Q3 Target</a:t>
                      </a:r>
                      <a:r>
                        <a:rPr lang="en-ZA" sz="1050" baseline="0" dirty="0" smtClean="0"/>
                        <a:t> </a:t>
                      </a:r>
                      <a:endParaRPr lang="en-ZA" sz="1050" dirty="0"/>
                    </a:p>
                  </a:txBody>
                  <a:tcPr/>
                </a:tc>
                <a:tc>
                  <a:txBody>
                    <a:bodyPr/>
                    <a:lstStyle/>
                    <a:p>
                      <a:r>
                        <a:rPr lang="en-ZA" sz="1050" dirty="0" smtClean="0"/>
                        <a:t>Actual Performance </a:t>
                      </a:r>
                      <a:endParaRPr lang="en-ZA" sz="1050" dirty="0"/>
                    </a:p>
                  </a:txBody>
                  <a:tcPr/>
                </a:tc>
                <a:tc>
                  <a:txBody>
                    <a:bodyPr/>
                    <a:lstStyle/>
                    <a:p>
                      <a:r>
                        <a:rPr lang="en-ZA" sz="1050" dirty="0" smtClean="0"/>
                        <a:t>Outcomes</a:t>
                      </a:r>
                      <a:endParaRPr lang="en-ZA" sz="1050" dirty="0"/>
                    </a:p>
                  </a:txBody>
                  <a:tcPr/>
                </a:tc>
                <a:tc>
                  <a:txBody>
                    <a:bodyPr/>
                    <a:lstStyle/>
                    <a:p>
                      <a:r>
                        <a:rPr lang="en-ZA" sz="1050" dirty="0" smtClean="0"/>
                        <a:t>Variance Explanation </a:t>
                      </a:r>
                      <a:endParaRPr lang="en-ZA" sz="1050" dirty="0"/>
                    </a:p>
                  </a:txBody>
                  <a:tcPr/>
                </a:tc>
                <a:extLst>
                  <a:ext uri="{0D108BD9-81ED-4DB2-BD59-A6C34878D82A}">
                    <a16:rowId xmlns="" xmlns:a16="http://schemas.microsoft.com/office/drawing/2014/main" val="512377523"/>
                  </a:ext>
                </a:extLst>
              </a:tr>
              <a:tr h="2363999">
                <a:tc>
                  <a:txBody>
                    <a:bodyPr/>
                    <a:lstStyle/>
                    <a:p>
                      <a:pPr algn="just">
                        <a:lnSpc>
                          <a:spcPct val="100000"/>
                        </a:lnSpc>
                        <a:spcAft>
                          <a:spcPts val="0"/>
                        </a:spcAft>
                      </a:pPr>
                      <a:r>
                        <a:rPr lang="en-ZA" sz="1100" dirty="0">
                          <a:effectLst/>
                        </a:rPr>
                        <a:t>Ensure availability of automated and  integrated business processes by 2021 to support the project delivery of the Universal Service Fund</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US" sz="1100" kern="1200" dirty="0" smtClean="0">
                          <a:effectLst/>
                        </a:rPr>
                        <a:t>Automated and integrated  business processes</a:t>
                      </a:r>
                      <a:endParaRPr lang="en-ZA" sz="1100" dirty="0"/>
                    </a:p>
                  </a:txBody>
                  <a:tcPr/>
                </a:tc>
                <a:tc>
                  <a:txBody>
                    <a:bodyPr/>
                    <a:lstStyle/>
                    <a:p>
                      <a:pPr algn="just"/>
                      <a:r>
                        <a:rPr lang="en-ZA" sz="1100" kern="1200" dirty="0" smtClean="0">
                          <a:effectLst/>
                        </a:rPr>
                        <a:t>ERP system rollout an SAP  capacity building</a:t>
                      </a:r>
                      <a:endParaRPr lang="en-ZA" sz="110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effectLst/>
                        </a:rPr>
                        <a:t>ERP System maintenance and support</a:t>
                      </a:r>
                    </a:p>
                    <a:p>
                      <a:endParaRPr lang="en-ZA" sz="1100" dirty="0"/>
                    </a:p>
                  </a:txBody>
                  <a:tcPr/>
                </a:tc>
                <a:tc>
                  <a:txBody>
                    <a:bodyPr/>
                    <a:lstStyle/>
                    <a:p>
                      <a:pPr algn="just"/>
                      <a:r>
                        <a:rPr lang="en-ZA" sz="1100" kern="1200" dirty="0" smtClean="0">
                          <a:effectLst/>
                        </a:rPr>
                        <a:t>The delayed targets of Quarter 1 (ERP system Go-Live) were achieved in Quarter 3. </a:t>
                      </a:r>
                    </a:p>
                    <a:p>
                      <a:pPr algn="just"/>
                      <a:r>
                        <a:rPr lang="en-ZA" sz="1100" kern="1200" dirty="0" smtClean="0">
                          <a:effectLst/>
                        </a:rPr>
                        <a:t> </a:t>
                      </a:r>
                    </a:p>
                    <a:p>
                      <a:pPr algn="just"/>
                      <a:r>
                        <a:rPr lang="en-ZA" sz="1100" kern="1200" dirty="0" smtClean="0">
                          <a:effectLst/>
                        </a:rPr>
                        <a:t>Subsequently, the Q2 &amp; Q3 targets for ERP support and maintenance were also achieved. This support and maintenance are for all SAP ERP systems in Dev, QA, &amp; Production. </a:t>
                      </a:r>
                      <a:endParaRPr lang="en-ZA" sz="11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bg1"/>
                          </a:solidFill>
                          <a:effectLst/>
                        </a:rPr>
                        <a:t>Achieved</a:t>
                      </a:r>
                    </a:p>
                    <a:p>
                      <a:endParaRPr lang="en-ZA" sz="1100" dirty="0">
                        <a:solidFill>
                          <a:schemeClr val="bg1"/>
                        </a:solidFill>
                      </a:endParaRPr>
                    </a:p>
                  </a:txBody>
                  <a:tcPr>
                    <a:solidFill>
                      <a:srgbClr val="00B050"/>
                    </a:solidFill>
                  </a:tcPr>
                </a:tc>
                <a:tc>
                  <a:txBody>
                    <a:bodyPr/>
                    <a:lstStyle/>
                    <a:p>
                      <a:r>
                        <a:rPr lang="en-ZA" sz="1100" dirty="0" smtClean="0">
                          <a:solidFill>
                            <a:schemeClr val="bg1"/>
                          </a:solidFill>
                        </a:rPr>
                        <a:t>The target was</a:t>
                      </a:r>
                      <a:r>
                        <a:rPr lang="en-ZA" sz="1100" baseline="0" dirty="0" smtClean="0">
                          <a:solidFill>
                            <a:schemeClr val="bg1"/>
                          </a:solidFill>
                        </a:rPr>
                        <a:t> achieved as planned </a:t>
                      </a:r>
                      <a:endParaRPr lang="en-ZA" sz="1100" dirty="0">
                        <a:solidFill>
                          <a:schemeClr val="bg1"/>
                        </a:solidFill>
                      </a:endParaRPr>
                    </a:p>
                  </a:txBody>
                  <a:tcPr>
                    <a:solidFill>
                      <a:schemeClr val="accent2"/>
                    </a:solidFill>
                  </a:tcPr>
                </a:tc>
                <a:extLst>
                  <a:ext uri="{0D108BD9-81ED-4DB2-BD59-A6C34878D82A}">
                    <a16:rowId xmlns="" xmlns:a16="http://schemas.microsoft.com/office/drawing/2014/main" val="1145360256"/>
                  </a:ext>
                </a:extLst>
              </a:tr>
              <a:tr h="1144378">
                <a:tc>
                  <a:txBody>
                    <a:bodyPr/>
                    <a:lstStyle/>
                    <a:p>
                      <a:pPr algn="just">
                        <a:lnSpc>
                          <a:spcPct val="100000"/>
                        </a:lnSpc>
                        <a:spcAft>
                          <a:spcPts val="0"/>
                        </a:spcAft>
                      </a:pPr>
                      <a:r>
                        <a:rPr lang="en-ZA" sz="1050" kern="1200" dirty="0" smtClean="0">
                          <a:effectLst/>
                        </a:rPr>
                        <a:t>Ensure availability of automated and  integrated business processes by 2021 to support the project delivery of the Universal Service Fund</a:t>
                      </a: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US" sz="1050" kern="1200" dirty="0" smtClean="0">
                          <a:effectLst/>
                        </a:rPr>
                        <a:t>Automated and integrated  business processes</a:t>
                      </a:r>
                      <a:endParaRPr lang="en-ZA" sz="1050" dirty="0"/>
                    </a:p>
                  </a:txBody>
                  <a:tcPr/>
                </a:tc>
                <a:tc>
                  <a:txBody>
                    <a:bodyPr/>
                    <a:lstStyle/>
                    <a:p>
                      <a:pPr algn="just"/>
                      <a:r>
                        <a:rPr lang="en-ZA" sz="1050" kern="1200" dirty="0" smtClean="0">
                          <a:effectLst/>
                        </a:rPr>
                        <a:t>ERP system rollout and SAP capacity building</a:t>
                      </a:r>
                      <a:endParaRPr lang="en-ZA" sz="1050" dirty="0"/>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kern="1200" dirty="0" smtClean="0">
                          <a:effectLst/>
                        </a:rPr>
                        <a:t>Capacitation of IT human resources through training on SAP Critical skills </a:t>
                      </a:r>
                      <a:endParaRPr lang="en-ZA" sz="1050" kern="1200" dirty="0" smtClean="0">
                        <a:solidFill>
                          <a:schemeClr val="dk1"/>
                        </a:solidFill>
                        <a:effectLst/>
                        <a:latin typeface="+mn-lt"/>
                        <a:ea typeface="+mn-ea"/>
                        <a:cs typeface="+mn-cs"/>
                      </a:endParaRPr>
                    </a:p>
                  </a:txBody>
                  <a:tcPr/>
                </a:tc>
                <a:tc>
                  <a:txBody>
                    <a:bodyPr/>
                    <a:lstStyle/>
                    <a:p>
                      <a:pPr algn="just"/>
                      <a:r>
                        <a:rPr lang="en-ZA" sz="1050" kern="1200" dirty="0" smtClean="0">
                          <a:effectLst/>
                        </a:rPr>
                        <a:t>IT Human Resources capacitated through SAP Technical Training during Quarter 3</a:t>
                      </a:r>
                      <a:endParaRPr lang="en-ZA"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50" b="1" kern="1200" dirty="0" smtClean="0">
                          <a:solidFill>
                            <a:schemeClr val="bg1"/>
                          </a:solidFill>
                          <a:effectLst/>
                        </a:rPr>
                        <a:t>Achieved</a:t>
                      </a:r>
                      <a:endParaRPr lang="en-ZA" sz="1050" b="1" kern="1200" dirty="0" smtClean="0">
                        <a:solidFill>
                          <a:schemeClr val="bg1"/>
                        </a:solidFill>
                        <a:effectLst/>
                        <a:latin typeface="+mn-lt"/>
                        <a:ea typeface="+mn-ea"/>
                        <a:cs typeface="+mn-cs"/>
                      </a:endParaRPr>
                    </a:p>
                  </a:txBody>
                  <a:tcPr>
                    <a:solidFill>
                      <a:srgbClr val="00B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dirty="0" smtClean="0">
                          <a:solidFill>
                            <a:schemeClr val="bg1"/>
                          </a:solidFill>
                        </a:rPr>
                        <a:t>The target was</a:t>
                      </a:r>
                      <a:r>
                        <a:rPr lang="en-ZA" sz="1050" baseline="0" dirty="0" smtClean="0">
                          <a:solidFill>
                            <a:schemeClr val="bg1"/>
                          </a:solidFill>
                        </a:rPr>
                        <a:t> achieved as planned </a:t>
                      </a:r>
                      <a:endParaRPr lang="en-ZA" sz="1050" dirty="0" smtClean="0">
                        <a:solidFill>
                          <a:schemeClr val="bg1"/>
                        </a:solidFill>
                      </a:endParaRPr>
                    </a:p>
                  </a:txBody>
                  <a:tcPr>
                    <a:solidFill>
                      <a:schemeClr val="accent2"/>
                    </a:solidFill>
                  </a:tcPr>
                </a:tc>
                <a:extLst>
                  <a:ext uri="{0D108BD9-81ED-4DB2-BD59-A6C34878D82A}">
                    <a16:rowId xmlns="" xmlns:a16="http://schemas.microsoft.com/office/drawing/2014/main" val="1983150065"/>
                  </a:ext>
                </a:extLst>
              </a:tr>
              <a:tr h="99029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kern="1200" dirty="0" smtClean="0">
                          <a:effectLst/>
                        </a:rPr>
                        <a:t>Ensure availability of automated and  integrated business processes by 2021 to support the project delivery of the Universal Service Fund</a:t>
                      </a:r>
                      <a:endParaRPr lang="en-ZA" sz="105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0000"/>
                        </a:lnSpc>
                        <a:spcAft>
                          <a:spcPts val="0"/>
                        </a:spcAft>
                      </a:pPr>
                      <a:endParaRPr lang="en-ZA"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ZA" sz="1050" kern="1200" dirty="0" smtClean="0">
                          <a:effectLst/>
                        </a:rPr>
                        <a:t>Percentage availability of business systems to support USAASA and USAF business processes and operations</a:t>
                      </a:r>
                      <a:endParaRPr lang="en-ZA" sz="1050" dirty="0"/>
                    </a:p>
                  </a:txBody>
                  <a:tcPr/>
                </a:tc>
                <a:tc>
                  <a:txBody>
                    <a:bodyPr/>
                    <a:lstStyle/>
                    <a:p>
                      <a:pPr algn="just"/>
                      <a:r>
                        <a:rPr lang="en-ZA" sz="1050" kern="1200" dirty="0" smtClean="0">
                          <a:effectLst/>
                        </a:rPr>
                        <a:t>98.5% availability of business systems in line with the approved IT Service Level Agreement (SLA)</a:t>
                      </a:r>
                      <a:endParaRPr lang="en-ZA" sz="1050" kern="1200" dirty="0" smtClean="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kern="1200" dirty="0" smtClean="0">
                          <a:effectLst/>
                        </a:rPr>
                        <a:t>Monitor and Report on percentage availability of business systems</a:t>
                      </a:r>
                      <a:endParaRPr lang="en-ZA" sz="1050" kern="1200" dirty="0" smtClean="0">
                        <a:solidFill>
                          <a:schemeClr val="dk1"/>
                        </a:solidFill>
                        <a:effectLst/>
                        <a:latin typeface="+mn-lt"/>
                        <a:ea typeface="+mn-ea"/>
                        <a:cs typeface="+mn-cs"/>
                      </a:endParaRPr>
                    </a:p>
                  </a:txBody>
                  <a:tcPr/>
                </a:tc>
                <a:tc>
                  <a:txBody>
                    <a:bodyPr/>
                    <a:lstStyle/>
                    <a:p>
                      <a:pPr algn="just"/>
                      <a:r>
                        <a:rPr lang="en-ZA" sz="1050" kern="1200" dirty="0" smtClean="0">
                          <a:effectLst/>
                        </a:rPr>
                        <a:t>Actual percentage availability of business systems is 99.%</a:t>
                      </a:r>
                      <a:endParaRPr lang="en-ZA" sz="105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50" b="1" kern="1200" dirty="0" smtClean="0">
                          <a:solidFill>
                            <a:schemeClr val="bg1"/>
                          </a:solidFill>
                          <a:effectLst/>
                        </a:rPr>
                        <a:t>Achieved</a:t>
                      </a:r>
                      <a:endParaRPr lang="en-ZA" sz="1050" b="1" kern="1200" dirty="0" smtClean="0">
                        <a:solidFill>
                          <a:schemeClr val="bg1"/>
                        </a:solidFill>
                        <a:effectLst/>
                        <a:latin typeface="+mn-lt"/>
                        <a:ea typeface="+mn-ea"/>
                        <a:cs typeface="+mn-cs"/>
                      </a:endParaRPr>
                    </a:p>
                  </a:txBody>
                  <a:tcPr>
                    <a:solidFill>
                      <a:srgbClr val="00B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dirty="0" smtClean="0">
                          <a:solidFill>
                            <a:schemeClr val="bg1"/>
                          </a:solidFill>
                        </a:rPr>
                        <a:t>The target was</a:t>
                      </a:r>
                      <a:r>
                        <a:rPr lang="en-ZA" sz="1050" baseline="0" dirty="0" smtClean="0">
                          <a:solidFill>
                            <a:schemeClr val="bg1"/>
                          </a:solidFill>
                        </a:rPr>
                        <a:t> achieved as planned </a:t>
                      </a:r>
                      <a:endParaRPr lang="en-ZA" sz="1050" dirty="0" smtClean="0">
                        <a:solidFill>
                          <a:schemeClr val="bg1"/>
                        </a:solidFill>
                      </a:endParaRPr>
                    </a:p>
                  </a:txBody>
                  <a:tcPr>
                    <a:solidFill>
                      <a:schemeClr val="accent2"/>
                    </a:solidFill>
                  </a:tcPr>
                </a:tc>
                <a:extLst>
                  <a:ext uri="{0D108BD9-81ED-4DB2-BD59-A6C34878D82A}">
                    <a16:rowId xmlns="" xmlns:a16="http://schemas.microsoft.com/office/drawing/2014/main" val="1616456455"/>
                  </a:ext>
                </a:extLst>
              </a:tr>
              <a:tr h="1144378">
                <a:tc>
                  <a:txBody>
                    <a:bodyPr/>
                    <a:lstStyle/>
                    <a:p>
                      <a:pPr algn="just">
                        <a:lnSpc>
                          <a:spcPct val="100000"/>
                        </a:lnSpc>
                        <a:spcAft>
                          <a:spcPts val="0"/>
                        </a:spcAft>
                      </a:pPr>
                      <a:r>
                        <a:rPr lang="en-ZA" sz="1100" dirty="0">
                          <a:effectLst/>
                        </a:rPr>
                        <a:t>*Provide legally sound services to the Agency by 2021 to support the project delivery of the Universal Service and Access Fund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450"/>
                        </a:spcAft>
                      </a:pPr>
                      <a:r>
                        <a:rPr lang="en-ZA" sz="1100" dirty="0">
                          <a:effectLst/>
                        </a:rPr>
                        <a:t>Number of days for providing **legal services in accordance with relevant legislation and policy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450"/>
                        </a:spcAft>
                      </a:pPr>
                      <a:r>
                        <a:rPr lang="en-ZA" sz="1100" dirty="0">
                          <a:effectLst/>
                        </a:rPr>
                        <a:t>Ensure sound legal services are provided to the Agency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00" kern="1200" dirty="0" smtClean="0">
                          <a:effectLst/>
                        </a:rPr>
                        <a:t>Promote legal compliance by providing written legal opinions and/or advice within 7 working days and drafting contracts with 21 working days from date of receipt of all relevant information </a:t>
                      </a:r>
                      <a:endParaRPr lang="en-ZA" sz="1000" kern="1200" dirty="0" smtClean="0">
                        <a:solidFill>
                          <a:schemeClr val="dk1"/>
                        </a:solidFill>
                        <a:effectLst/>
                        <a:latin typeface="+mn-lt"/>
                        <a:ea typeface="+mn-ea"/>
                        <a:cs typeface="+mn-cs"/>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00" kern="1200" dirty="0" smtClean="0">
                          <a:effectLst/>
                        </a:rPr>
                        <a:t>Written legal opinions and/or advice within 7 working days and drafting contracts with 21 working days</a:t>
                      </a:r>
                      <a:endParaRPr lang="en-ZA" sz="1000" kern="1200" dirty="0" smtClean="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050" b="1" kern="1200" dirty="0" smtClean="0">
                          <a:solidFill>
                            <a:schemeClr val="bg1"/>
                          </a:solidFill>
                          <a:effectLst/>
                        </a:rPr>
                        <a:t>Achieved</a:t>
                      </a:r>
                      <a:endParaRPr lang="en-ZA" sz="1050" b="1" kern="1200" dirty="0" smtClean="0">
                        <a:solidFill>
                          <a:schemeClr val="bg1"/>
                        </a:solidFill>
                        <a:effectLst/>
                        <a:latin typeface="+mn-lt"/>
                        <a:ea typeface="+mn-ea"/>
                        <a:cs typeface="+mn-cs"/>
                      </a:endParaRPr>
                    </a:p>
                  </a:txBody>
                  <a:tcPr>
                    <a:solidFill>
                      <a:srgbClr val="00B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050" dirty="0" smtClean="0">
                          <a:solidFill>
                            <a:schemeClr val="bg1"/>
                          </a:solidFill>
                        </a:rPr>
                        <a:t>The target was</a:t>
                      </a:r>
                      <a:r>
                        <a:rPr lang="en-ZA" sz="1050" baseline="0" dirty="0" smtClean="0">
                          <a:solidFill>
                            <a:schemeClr val="bg1"/>
                          </a:solidFill>
                        </a:rPr>
                        <a:t> achieved as planned </a:t>
                      </a:r>
                      <a:endParaRPr lang="en-ZA" sz="1050" dirty="0" smtClean="0">
                        <a:solidFill>
                          <a:schemeClr val="bg1"/>
                        </a:solidFill>
                      </a:endParaRPr>
                    </a:p>
                  </a:txBody>
                  <a:tcPr>
                    <a:solidFill>
                      <a:schemeClr val="accent2"/>
                    </a:solidFill>
                  </a:tcPr>
                </a:tc>
                <a:extLst>
                  <a:ext uri="{0D108BD9-81ED-4DB2-BD59-A6C34878D82A}">
                    <a16:rowId xmlns="" xmlns:a16="http://schemas.microsoft.com/office/drawing/2014/main" val="2544833347"/>
                  </a:ext>
                </a:extLst>
              </a:tr>
            </a:tbl>
          </a:graphicData>
        </a:graphic>
      </p:graphicFrame>
    </p:spTree>
    <p:extLst>
      <p:ext uri="{BB962C8B-B14F-4D97-AF65-F5344CB8AC3E}">
        <p14:creationId xmlns:p14="http://schemas.microsoft.com/office/powerpoint/2010/main" val="2653400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1489216314"/>
              </p:ext>
            </p:extLst>
          </p:nvPr>
        </p:nvGraphicFramePr>
        <p:xfrm>
          <a:off x="1" y="548681"/>
          <a:ext cx="9144001" cy="6812280"/>
        </p:xfrm>
        <a:graphic>
          <a:graphicData uri="http://schemas.openxmlformats.org/drawingml/2006/table">
            <a:tbl>
              <a:tblPr firstRow="1" bandRow="1">
                <a:tableStyleId>{5C22544A-7EE6-4342-B048-85BDC9FD1C3A}</a:tableStyleId>
              </a:tblPr>
              <a:tblGrid>
                <a:gridCol w="1547665">
                  <a:extLst>
                    <a:ext uri="{9D8B030D-6E8A-4147-A177-3AD203B41FA5}">
                      <a16:colId xmlns="" xmlns:a16="http://schemas.microsoft.com/office/drawing/2014/main" val="3219273406"/>
                    </a:ext>
                  </a:extLst>
                </a:gridCol>
                <a:gridCol w="1455703">
                  <a:extLst>
                    <a:ext uri="{9D8B030D-6E8A-4147-A177-3AD203B41FA5}">
                      <a16:colId xmlns="" xmlns:a16="http://schemas.microsoft.com/office/drawing/2014/main" val="2295719431"/>
                    </a:ext>
                  </a:extLst>
                </a:gridCol>
                <a:gridCol w="1280601">
                  <a:extLst>
                    <a:ext uri="{9D8B030D-6E8A-4147-A177-3AD203B41FA5}">
                      <a16:colId xmlns="" xmlns:a16="http://schemas.microsoft.com/office/drawing/2014/main" val="2522511433"/>
                    </a:ext>
                  </a:extLst>
                </a:gridCol>
                <a:gridCol w="1152128">
                  <a:extLst>
                    <a:ext uri="{9D8B030D-6E8A-4147-A177-3AD203B41FA5}">
                      <a16:colId xmlns="" xmlns:a16="http://schemas.microsoft.com/office/drawing/2014/main" val="303122590"/>
                    </a:ext>
                  </a:extLst>
                </a:gridCol>
                <a:gridCol w="1512168">
                  <a:extLst>
                    <a:ext uri="{9D8B030D-6E8A-4147-A177-3AD203B41FA5}">
                      <a16:colId xmlns="" xmlns:a16="http://schemas.microsoft.com/office/drawing/2014/main" val="656858051"/>
                    </a:ext>
                  </a:extLst>
                </a:gridCol>
                <a:gridCol w="792086">
                  <a:extLst>
                    <a:ext uri="{9D8B030D-6E8A-4147-A177-3AD203B41FA5}">
                      <a16:colId xmlns="" xmlns:a16="http://schemas.microsoft.com/office/drawing/2014/main" val="4128543814"/>
                    </a:ext>
                  </a:extLst>
                </a:gridCol>
                <a:gridCol w="1403650">
                  <a:extLst>
                    <a:ext uri="{9D8B030D-6E8A-4147-A177-3AD203B41FA5}">
                      <a16:colId xmlns="" xmlns:a16="http://schemas.microsoft.com/office/drawing/2014/main" val="4105099885"/>
                    </a:ext>
                  </a:extLst>
                </a:gridCol>
              </a:tblGrid>
              <a:tr h="423994">
                <a:tc>
                  <a:txBody>
                    <a:bodyPr/>
                    <a:lstStyle/>
                    <a:p>
                      <a:r>
                        <a:rPr lang="en-ZA" sz="1100" dirty="0" smtClean="0"/>
                        <a:t>Strategic</a:t>
                      </a:r>
                      <a:r>
                        <a:rPr lang="en-ZA" sz="1100" baseline="0" dirty="0" smtClean="0"/>
                        <a:t> Objectives </a:t>
                      </a:r>
                      <a:endParaRPr lang="en-ZA" sz="1100" dirty="0"/>
                    </a:p>
                  </a:txBody>
                  <a:tcPr/>
                </a:tc>
                <a:tc>
                  <a:txBody>
                    <a:bodyPr/>
                    <a:lstStyle/>
                    <a:p>
                      <a:r>
                        <a:rPr lang="en-ZA" sz="1100" dirty="0" smtClean="0"/>
                        <a:t>KPI</a:t>
                      </a:r>
                      <a:endParaRPr lang="en-ZA" sz="1100" dirty="0"/>
                    </a:p>
                  </a:txBody>
                  <a:tcPr/>
                </a:tc>
                <a:tc>
                  <a:txBody>
                    <a:bodyPr/>
                    <a:lstStyle/>
                    <a:p>
                      <a:r>
                        <a:rPr lang="en-ZA" sz="1100" dirty="0" smtClean="0"/>
                        <a:t>Annual Target</a:t>
                      </a:r>
                      <a:r>
                        <a:rPr lang="en-ZA" sz="1100" baseline="0" dirty="0" smtClean="0"/>
                        <a:t> </a:t>
                      </a:r>
                      <a:endParaRPr lang="en-ZA" sz="1100" dirty="0"/>
                    </a:p>
                  </a:txBody>
                  <a:tcPr/>
                </a:tc>
                <a:tc>
                  <a:txBody>
                    <a:bodyPr/>
                    <a:lstStyle/>
                    <a:p>
                      <a:r>
                        <a:rPr lang="en-ZA" sz="1100" dirty="0" smtClean="0"/>
                        <a:t>Q3 Target</a:t>
                      </a:r>
                      <a:r>
                        <a:rPr lang="en-ZA" sz="1100" baseline="0" dirty="0" smtClean="0"/>
                        <a:t> </a:t>
                      </a:r>
                      <a:endParaRPr lang="en-ZA" sz="1100" dirty="0"/>
                    </a:p>
                  </a:txBody>
                  <a:tcPr/>
                </a:tc>
                <a:tc>
                  <a:txBody>
                    <a:bodyPr/>
                    <a:lstStyle/>
                    <a:p>
                      <a:r>
                        <a:rPr lang="en-ZA" sz="1100" dirty="0" smtClean="0"/>
                        <a:t>Actual Performance </a:t>
                      </a:r>
                      <a:endParaRPr lang="en-ZA" sz="1100" dirty="0"/>
                    </a:p>
                  </a:txBody>
                  <a:tcPr/>
                </a:tc>
                <a:tc>
                  <a:txBody>
                    <a:bodyPr/>
                    <a:lstStyle/>
                    <a:p>
                      <a:r>
                        <a:rPr lang="en-ZA" sz="1100" dirty="0" smtClean="0"/>
                        <a:t>Outcomes</a:t>
                      </a:r>
                      <a:endParaRPr lang="en-ZA" sz="1100" dirty="0"/>
                    </a:p>
                  </a:txBody>
                  <a:tcPr/>
                </a:tc>
                <a:tc>
                  <a:txBody>
                    <a:bodyPr/>
                    <a:lstStyle/>
                    <a:p>
                      <a:r>
                        <a:rPr lang="en-ZA" sz="1100" dirty="0" smtClean="0"/>
                        <a:t>Variance Explanation </a:t>
                      </a:r>
                      <a:endParaRPr lang="en-ZA" sz="1100" dirty="0"/>
                    </a:p>
                  </a:txBody>
                  <a:tcPr/>
                </a:tc>
                <a:extLst>
                  <a:ext uri="{0D108BD9-81ED-4DB2-BD59-A6C34878D82A}">
                    <a16:rowId xmlns="" xmlns:a16="http://schemas.microsoft.com/office/drawing/2014/main" val="512377523"/>
                  </a:ext>
                </a:extLst>
              </a:tr>
              <a:tr h="2089682">
                <a:tc>
                  <a:txBody>
                    <a:bodyPr/>
                    <a:lstStyle/>
                    <a:p>
                      <a:pPr algn="just">
                        <a:lnSpc>
                          <a:spcPct val="100000"/>
                        </a:lnSpc>
                        <a:spcAft>
                          <a:spcPts val="0"/>
                        </a:spcAft>
                      </a:pPr>
                      <a:r>
                        <a:rPr lang="en-ZA" sz="1100" kern="1200" dirty="0" smtClean="0">
                          <a:solidFill>
                            <a:schemeClr val="dk1"/>
                          </a:solidFill>
                          <a:effectLst/>
                          <a:latin typeface="+mn-lt"/>
                          <a:ea typeface="+mn-ea"/>
                          <a:cs typeface="+mn-cs"/>
                        </a:rPr>
                        <a:t>USAASA established as a centre of excellence for universal access and universal service market information, knowledge and expertise by 2021</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45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Information on impact of the provision of universal access and universal service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r>
                        <a:rPr lang="en-ZA" sz="1100" kern="1200" dirty="0" smtClean="0">
                          <a:solidFill>
                            <a:schemeClr val="dk1"/>
                          </a:solidFill>
                          <a:effectLst/>
                          <a:latin typeface="+mn-lt"/>
                          <a:ea typeface="+mn-ea"/>
                          <a:cs typeface="+mn-cs"/>
                        </a:rPr>
                        <a:t>Monitor and evaluate the impact of universal access and universal service provision on access gaps and disseminate the findings</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Consolidated impact assessment report developed on the six (6 identified USAF subsidised local municipal areas developed and presented to key stakeholders</a:t>
                      </a:r>
                    </a:p>
                  </a:txBody>
                  <a:tcPr/>
                </a:tc>
                <a:tc>
                  <a:txBody>
                    <a:bodyPr/>
                    <a:lstStyle/>
                    <a:p>
                      <a:pPr algn="just"/>
                      <a:r>
                        <a:rPr lang="en-ZA" sz="1100" kern="1200" dirty="0" smtClean="0">
                          <a:solidFill>
                            <a:schemeClr val="dk1"/>
                          </a:solidFill>
                          <a:effectLst/>
                          <a:latin typeface="+mn-lt"/>
                          <a:ea typeface="+mn-ea"/>
                          <a:cs typeface="+mn-cs"/>
                        </a:rPr>
                        <a:t>Consolidation of impact assessment report on the six (6 identified USAF subsidised local municipal areas was not done end of the 3</a:t>
                      </a:r>
                      <a:r>
                        <a:rPr lang="en-ZA" sz="1100" kern="1200" baseline="30000" dirty="0" smtClean="0">
                          <a:solidFill>
                            <a:schemeClr val="dk1"/>
                          </a:solidFill>
                          <a:effectLst/>
                          <a:latin typeface="+mn-lt"/>
                          <a:ea typeface="+mn-ea"/>
                          <a:cs typeface="+mn-cs"/>
                        </a:rPr>
                        <a:t>rd</a:t>
                      </a:r>
                      <a:r>
                        <a:rPr lang="en-ZA" sz="1100" kern="1200" dirty="0" smtClean="0">
                          <a:solidFill>
                            <a:schemeClr val="dk1"/>
                          </a:solidFill>
                          <a:effectLst/>
                          <a:latin typeface="+mn-lt"/>
                          <a:ea typeface="+mn-ea"/>
                          <a:cs typeface="+mn-cs"/>
                        </a:rPr>
                        <a:t>  quarter </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bg1"/>
                          </a:solidFill>
                          <a:effectLst/>
                        </a:rPr>
                        <a:t>Not Achieved</a:t>
                      </a:r>
                      <a:endParaRPr lang="en-ZA" sz="1100" b="1" kern="1200" dirty="0" smtClean="0">
                        <a:solidFill>
                          <a:schemeClr val="bg1"/>
                        </a:solidFill>
                        <a:effectLst/>
                        <a:latin typeface="+mn-lt"/>
                        <a:ea typeface="+mn-ea"/>
                        <a:cs typeface="+mn-cs"/>
                      </a:endParaRPr>
                    </a:p>
                    <a:p>
                      <a:endParaRPr lang="en-ZA" sz="1100" dirty="0"/>
                    </a:p>
                  </a:txBody>
                  <a:tcPr>
                    <a:solidFill>
                      <a:srgbClr val="FF0000"/>
                    </a:solidFill>
                  </a:tcPr>
                </a:tc>
                <a:tc>
                  <a:txBody>
                    <a:bodyPr/>
                    <a:lstStyle/>
                    <a:p>
                      <a:pPr algn="just"/>
                      <a:r>
                        <a:rPr lang="en-ZA" sz="1100" kern="1200" dirty="0" smtClean="0">
                          <a:solidFill>
                            <a:schemeClr val="bg1"/>
                          </a:solidFill>
                          <a:effectLst/>
                          <a:latin typeface="+mn-lt"/>
                          <a:ea typeface="+mn-ea"/>
                          <a:cs typeface="+mn-cs"/>
                        </a:rPr>
                        <a:t>The process of data analysis had not started as at the end of the quarter </a:t>
                      </a:r>
                      <a:endParaRPr lang="en-ZA" sz="1100" dirty="0">
                        <a:solidFill>
                          <a:schemeClr val="bg1"/>
                        </a:solidFill>
                      </a:endParaRPr>
                    </a:p>
                  </a:txBody>
                  <a:tcPr>
                    <a:solidFill>
                      <a:schemeClr val="accent2"/>
                    </a:solidFill>
                  </a:tcPr>
                </a:tc>
                <a:extLst>
                  <a:ext uri="{0D108BD9-81ED-4DB2-BD59-A6C34878D82A}">
                    <a16:rowId xmlns="" xmlns:a16="http://schemas.microsoft.com/office/drawing/2014/main" val="4266115201"/>
                  </a:ext>
                </a:extLst>
              </a:tr>
              <a:tr h="4255076">
                <a:tc>
                  <a:txBody>
                    <a:bodyPr/>
                    <a:lstStyle/>
                    <a:p>
                      <a:pPr algn="just">
                        <a:lnSpc>
                          <a:spcPct val="100000"/>
                        </a:lnSpc>
                        <a:spcAft>
                          <a:spcPts val="0"/>
                        </a:spcAft>
                      </a:pPr>
                      <a:r>
                        <a:rPr lang="en-ZA" sz="1100" kern="1200" dirty="0" smtClean="0">
                          <a:solidFill>
                            <a:schemeClr val="dk1"/>
                          </a:solidFill>
                          <a:effectLst/>
                          <a:latin typeface="+mn-lt"/>
                          <a:ea typeface="+mn-ea"/>
                          <a:cs typeface="+mn-cs"/>
                        </a:rPr>
                        <a:t>Positioning the Agency as a focal point for universal service and access to ICT</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450"/>
                        </a:spcAft>
                      </a:pPr>
                      <a:r>
                        <a:rPr lang="en-ZA" sz="1000" kern="1200" dirty="0" smtClean="0">
                          <a:solidFill>
                            <a:schemeClr val="dk1"/>
                          </a:solidFill>
                          <a:effectLst/>
                          <a:latin typeface="+mn-lt"/>
                          <a:ea typeface="+mn-ea"/>
                          <a:cs typeface="+mn-cs"/>
                        </a:rPr>
                        <a:t>Positive messages about the Agency on media and social platforms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450"/>
                        </a:spcAft>
                      </a:pPr>
                      <a:r>
                        <a:rPr lang="en-ZA" sz="1100" kern="1200" dirty="0" smtClean="0">
                          <a:solidFill>
                            <a:schemeClr val="dk1"/>
                          </a:solidFill>
                          <a:effectLst/>
                          <a:latin typeface="+mn-lt"/>
                          <a:ea typeface="+mn-ea"/>
                          <a:cs typeface="+mn-cs"/>
                        </a:rPr>
                        <a:t>Implementation of  the Stakeholder Engagement Strategy and Integrated Communications Policy</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Implementation of the Stakeholder Engagement Strategy and Integrated Communications Policy</a:t>
                      </a:r>
                    </a:p>
                    <a:p>
                      <a:pPr marL="0" marR="0" indent="0" algn="just" defTabSz="914400" rtl="0" eaLnBrk="1" fontAlgn="auto" latinLnBrk="0" hangingPunct="1">
                        <a:lnSpc>
                          <a:spcPct val="100000"/>
                        </a:lnSpc>
                        <a:spcBef>
                          <a:spcPts val="0"/>
                        </a:spcBef>
                        <a:spcAft>
                          <a:spcPts val="0"/>
                        </a:spcAft>
                        <a:buClrTx/>
                        <a:buSzTx/>
                        <a:buFontTx/>
                        <a:buNone/>
                        <a:tabLst/>
                        <a:defRPr/>
                      </a:pPr>
                      <a:endParaRPr lang="en-ZA" sz="1100" kern="1200" dirty="0" smtClean="0">
                        <a:solidFill>
                          <a:schemeClr val="dk1"/>
                        </a:solidFill>
                        <a:effectLst/>
                        <a:latin typeface="+mn-lt"/>
                        <a:ea typeface="+mn-ea"/>
                        <a:cs typeface="+mn-cs"/>
                      </a:endParaRPr>
                    </a:p>
                  </a:txBody>
                  <a:tcPr/>
                </a:tc>
                <a:tc>
                  <a:txBody>
                    <a:bodyPr/>
                    <a:lstStyle/>
                    <a:p>
                      <a:pPr algn="just"/>
                      <a:r>
                        <a:rPr lang="en-ZA" sz="1100" kern="1200" dirty="0" smtClean="0">
                          <a:solidFill>
                            <a:schemeClr val="dk1"/>
                          </a:solidFill>
                          <a:effectLst/>
                          <a:latin typeface="+mn-lt"/>
                          <a:ea typeface="+mn-ea"/>
                          <a:cs typeface="+mn-cs"/>
                        </a:rPr>
                        <a:t>The Agency participated in four BDM </a:t>
                      </a:r>
                      <a:r>
                        <a:rPr lang="en-ZA" sz="1100" kern="1200" dirty="0" err="1" smtClean="0">
                          <a:solidFill>
                            <a:schemeClr val="dk1"/>
                          </a:solidFill>
                          <a:effectLst/>
                          <a:latin typeface="+mn-lt"/>
                          <a:ea typeface="+mn-ea"/>
                          <a:cs typeface="+mn-cs"/>
                        </a:rPr>
                        <a:t>Imbizo</a:t>
                      </a:r>
                      <a:r>
                        <a:rPr lang="en-ZA" sz="1100" kern="1200" dirty="0" smtClean="0">
                          <a:solidFill>
                            <a:schemeClr val="dk1"/>
                          </a:solidFill>
                          <a:effectLst/>
                          <a:latin typeface="+mn-lt"/>
                          <a:ea typeface="+mn-ea"/>
                          <a:cs typeface="+mn-cs"/>
                        </a:rPr>
                        <a:t> projects through Interviews, Branding and Exhibition in Limpopo, Free State and KZN.           USAASA also participated stakeholder in (buy-in) engagement meetings through the Broadband project that is being rolled out in the OR Tambo District Municipality in the Eastern Cape.    Buy-in meetings with Municipal managers for the District, as well as the (School) Principals forum:  the Qumbu District were conducted during the quarter under review</a:t>
                      </a:r>
                      <a:endParaRPr lang="en-ZA"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100" b="1" kern="1200" dirty="0" smtClean="0">
                          <a:solidFill>
                            <a:schemeClr val="bg1"/>
                          </a:solidFill>
                          <a:effectLst/>
                        </a:rPr>
                        <a:t>Achieved</a:t>
                      </a:r>
                      <a:endParaRPr lang="en-ZA" sz="1100" b="1" kern="1200" dirty="0" smtClean="0">
                        <a:solidFill>
                          <a:schemeClr val="bg1"/>
                        </a:solidFill>
                        <a:effectLst/>
                        <a:latin typeface="+mn-lt"/>
                        <a:ea typeface="+mn-ea"/>
                        <a:cs typeface="+mn-cs"/>
                      </a:endParaRPr>
                    </a:p>
                    <a:p>
                      <a:endParaRPr lang="en-ZA" sz="1100" dirty="0"/>
                    </a:p>
                  </a:txBody>
                  <a:tcPr>
                    <a:solidFill>
                      <a:srgbClr val="00B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dirty="0" smtClean="0">
                          <a:solidFill>
                            <a:schemeClr val="bg1"/>
                          </a:solidFill>
                        </a:rPr>
                        <a:t>The target was</a:t>
                      </a:r>
                      <a:r>
                        <a:rPr lang="en-ZA" sz="1100" baseline="0" dirty="0" smtClean="0">
                          <a:solidFill>
                            <a:schemeClr val="bg1"/>
                          </a:solidFill>
                        </a:rPr>
                        <a:t> achieved as planned </a:t>
                      </a:r>
                      <a:endParaRPr lang="en-ZA" sz="1100" dirty="0" smtClean="0">
                        <a:solidFill>
                          <a:schemeClr val="bg1"/>
                        </a:solidFill>
                      </a:endParaRPr>
                    </a:p>
                    <a:p>
                      <a:pPr algn="just"/>
                      <a:endParaRPr lang="en-ZA" sz="1100" dirty="0">
                        <a:solidFill>
                          <a:schemeClr val="bg1"/>
                        </a:solidFill>
                      </a:endParaRPr>
                    </a:p>
                  </a:txBody>
                  <a:tcPr>
                    <a:solidFill>
                      <a:schemeClr val="accent2"/>
                    </a:solidFill>
                  </a:tcPr>
                </a:tc>
                <a:extLst>
                  <a:ext uri="{0D108BD9-81ED-4DB2-BD59-A6C34878D82A}">
                    <a16:rowId xmlns="" xmlns:a16="http://schemas.microsoft.com/office/drawing/2014/main" val="1816462296"/>
                  </a:ext>
                </a:extLst>
              </a:tr>
            </a:tbl>
          </a:graphicData>
        </a:graphic>
      </p:graphicFrame>
      <p:sp>
        <p:nvSpPr>
          <p:cNvPr id="5" name="Title 1"/>
          <p:cNvSpPr txBox="1">
            <a:spLocks/>
          </p:cNvSpPr>
          <p:nvPr/>
        </p:nvSpPr>
        <p:spPr>
          <a:xfrm>
            <a:off x="899592" y="116632"/>
            <a:ext cx="6984776" cy="6480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en-ZA" sz="2000" b="1" dirty="0" smtClean="0">
                <a:solidFill>
                  <a:schemeClr val="bg1"/>
                </a:solidFill>
              </a:rPr>
              <a:t>USAASA Performance against Corporate Plan KPIs </a:t>
            </a:r>
            <a:endParaRPr lang="en-ZA" sz="2000" b="1" dirty="0">
              <a:solidFill>
                <a:schemeClr val="bg1"/>
              </a:solidFill>
            </a:endParaRPr>
          </a:p>
          <a:p>
            <a:endParaRPr lang="en-ZA" sz="2200" b="1" dirty="0">
              <a:solidFill>
                <a:prstClr val="black"/>
              </a:solidFill>
            </a:endParaRPr>
          </a:p>
        </p:txBody>
      </p:sp>
      <p:sp>
        <p:nvSpPr>
          <p:cNvPr id="4" name="AutoShape 4" descr="https://encrypted-tbn0.gstatic.com/images?q=tbn:ANd9GcSRbVkrWukHuvPWk_-jArx3_RirH3dMR6YjXfjQWuWSN77wt9i8c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9" name="AutoShape 6" descr="https://encrypted-tbn0.gstatic.com/images?q=tbn:ANd9GcSRbVkrWukHuvPWk_-jArx3_RirH3dMR6YjXfjQWuWSN77wt9i8c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Tree>
    <p:extLst>
      <p:ext uri="{BB962C8B-B14F-4D97-AF65-F5344CB8AC3E}">
        <p14:creationId xmlns:p14="http://schemas.microsoft.com/office/powerpoint/2010/main" val="334700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862519726"/>
              </p:ext>
            </p:extLst>
          </p:nvPr>
        </p:nvGraphicFramePr>
        <p:xfrm>
          <a:off x="1" y="548681"/>
          <a:ext cx="9144001" cy="2049101"/>
        </p:xfrm>
        <a:graphic>
          <a:graphicData uri="http://schemas.openxmlformats.org/drawingml/2006/table">
            <a:tbl>
              <a:tblPr firstRow="1" bandRow="1">
                <a:tableStyleId>{5C22544A-7EE6-4342-B048-85BDC9FD1C3A}</a:tableStyleId>
              </a:tblPr>
              <a:tblGrid>
                <a:gridCol w="1547665">
                  <a:extLst>
                    <a:ext uri="{9D8B030D-6E8A-4147-A177-3AD203B41FA5}">
                      <a16:colId xmlns="" xmlns:a16="http://schemas.microsoft.com/office/drawing/2014/main" val="3219273406"/>
                    </a:ext>
                  </a:extLst>
                </a:gridCol>
                <a:gridCol w="1455703">
                  <a:extLst>
                    <a:ext uri="{9D8B030D-6E8A-4147-A177-3AD203B41FA5}">
                      <a16:colId xmlns="" xmlns:a16="http://schemas.microsoft.com/office/drawing/2014/main" val="2295719431"/>
                    </a:ext>
                  </a:extLst>
                </a:gridCol>
                <a:gridCol w="1280601">
                  <a:extLst>
                    <a:ext uri="{9D8B030D-6E8A-4147-A177-3AD203B41FA5}">
                      <a16:colId xmlns="" xmlns:a16="http://schemas.microsoft.com/office/drawing/2014/main" val="2522511433"/>
                    </a:ext>
                  </a:extLst>
                </a:gridCol>
                <a:gridCol w="1152128">
                  <a:extLst>
                    <a:ext uri="{9D8B030D-6E8A-4147-A177-3AD203B41FA5}">
                      <a16:colId xmlns="" xmlns:a16="http://schemas.microsoft.com/office/drawing/2014/main" val="303122590"/>
                    </a:ext>
                  </a:extLst>
                </a:gridCol>
                <a:gridCol w="1512168">
                  <a:extLst>
                    <a:ext uri="{9D8B030D-6E8A-4147-A177-3AD203B41FA5}">
                      <a16:colId xmlns="" xmlns:a16="http://schemas.microsoft.com/office/drawing/2014/main" val="656858051"/>
                    </a:ext>
                  </a:extLst>
                </a:gridCol>
                <a:gridCol w="792086">
                  <a:extLst>
                    <a:ext uri="{9D8B030D-6E8A-4147-A177-3AD203B41FA5}">
                      <a16:colId xmlns="" xmlns:a16="http://schemas.microsoft.com/office/drawing/2014/main" val="4128543814"/>
                    </a:ext>
                  </a:extLst>
                </a:gridCol>
                <a:gridCol w="1403650">
                  <a:extLst>
                    <a:ext uri="{9D8B030D-6E8A-4147-A177-3AD203B41FA5}">
                      <a16:colId xmlns="" xmlns:a16="http://schemas.microsoft.com/office/drawing/2014/main" val="4105099885"/>
                    </a:ext>
                  </a:extLst>
                </a:gridCol>
              </a:tblGrid>
              <a:tr h="393842">
                <a:tc>
                  <a:txBody>
                    <a:bodyPr/>
                    <a:lstStyle/>
                    <a:p>
                      <a:r>
                        <a:rPr lang="en-ZA" sz="1100" dirty="0" smtClean="0"/>
                        <a:t>Strategic</a:t>
                      </a:r>
                      <a:r>
                        <a:rPr lang="en-ZA" sz="1100" baseline="0" dirty="0" smtClean="0"/>
                        <a:t> Objectives </a:t>
                      </a:r>
                      <a:endParaRPr lang="en-ZA" sz="1100" dirty="0"/>
                    </a:p>
                  </a:txBody>
                  <a:tcPr/>
                </a:tc>
                <a:tc>
                  <a:txBody>
                    <a:bodyPr/>
                    <a:lstStyle/>
                    <a:p>
                      <a:r>
                        <a:rPr lang="en-ZA" sz="1100" dirty="0" smtClean="0"/>
                        <a:t>KPI</a:t>
                      </a:r>
                      <a:endParaRPr lang="en-ZA" sz="1100" dirty="0"/>
                    </a:p>
                  </a:txBody>
                  <a:tcPr/>
                </a:tc>
                <a:tc>
                  <a:txBody>
                    <a:bodyPr/>
                    <a:lstStyle/>
                    <a:p>
                      <a:r>
                        <a:rPr lang="en-ZA" sz="1100" dirty="0" smtClean="0"/>
                        <a:t>Annual Target</a:t>
                      </a:r>
                      <a:r>
                        <a:rPr lang="en-ZA" sz="1100" baseline="0" dirty="0" smtClean="0"/>
                        <a:t> </a:t>
                      </a:r>
                      <a:endParaRPr lang="en-ZA" sz="1100" dirty="0"/>
                    </a:p>
                  </a:txBody>
                  <a:tcPr/>
                </a:tc>
                <a:tc>
                  <a:txBody>
                    <a:bodyPr/>
                    <a:lstStyle/>
                    <a:p>
                      <a:r>
                        <a:rPr lang="en-ZA" sz="1100" dirty="0" smtClean="0"/>
                        <a:t>Q3 Target</a:t>
                      </a:r>
                      <a:r>
                        <a:rPr lang="en-ZA" sz="1100" baseline="0" dirty="0" smtClean="0"/>
                        <a:t> </a:t>
                      </a:r>
                      <a:endParaRPr lang="en-ZA" sz="1100" dirty="0"/>
                    </a:p>
                  </a:txBody>
                  <a:tcPr/>
                </a:tc>
                <a:tc>
                  <a:txBody>
                    <a:bodyPr/>
                    <a:lstStyle/>
                    <a:p>
                      <a:r>
                        <a:rPr lang="en-ZA" sz="1100" dirty="0" smtClean="0"/>
                        <a:t>Actual Performance </a:t>
                      </a:r>
                      <a:endParaRPr lang="en-ZA" sz="1100" dirty="0"/>
                    </a:p>
                  </a:txBody>
                  <a:tcPr/>
                </a:tc>
                <a:tc>
                  <a:txBody>
                    <a:bodyPr/>
                    <a:lstStyle/>
                    <a:p>
                      <a:r>
                        <a:rPr lang="en-ZA" sz="1100" dirty="0" smtClean="0"/>
                        <a:t>Outcomes</a:t>
                      </a:r>
                      <a:endParaRPr lang="en-ZA" sz="1100" dirty="0"/>
                    </a:p>
                  </a:txBody>
                  <a:tcPr/>
                </a:tc>
                <a:tc>
                  <a:txBody>
                    <a:bodyPr/>
                    <a:lstStyle/>
                    <a:p>
                      <a:r>
                        <a:rPr lang="en-ZA" sz="1100" dirty="0" smtClean="0"/>
                        <a:t>Variance Explanation </a:t>
                      </a:r>
                      <a:endParaRPr lang="en-ZA" sz="1100" dirty="0"/>
                    </a:p>
                  </a:txBody>
                  <a:tcPr/>
                </a:tc>
                <a:extLst>
                  <a:ext uri="{0D108BD9-81ED-4DB2-BD59-A6C34878D82A}">
                    <a16:rowId xmlns="" xmlns:a16="http://schemas.microsoft.com/office/drawing/2014/main" val="512377523"/>
                  </a:ext>
                </a:extLst>
              </a:tr>
              <a:tr h="1622381">
                <a:tc>
                  <a:txBody>
                    <a:bodyPr/>
                    <a:lstStyle/>
                    <a:p>
                      <a:pPr algn="just">
                        <a:lnSpc>
                          <a:spcPct val="100000"/>
                        </a:lnSpc>
                        <a:spcAft>
                          <a:spcPts val="0"/>
                        </a:spcAft>
                      </a:pPr>
                      <a:r>
                        <a:rPr lang="en-ZA" sz="1000" dirty="0">
                          <a:effectLst/>
                          <a:latin typeface="Calibri" panose="020F0502020204030204" pitchFamily="34" charset="0"/>
                          <a:ea typeface="Calibri" panose="020F0502020204030204" pitchFamily="34" charset="0"/>
                          <a:cs typeface="Times New Roman" panose="02020603050405020304" pitchFamily="18" charset="0"/>
                        </a:rPr>
                        <a:t>Promotion of legal  and regulatory compliance by 2021 to support the project delivery of the Universal Service and Access Fund  </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450"/>
                        </a:spcAft>
                      </a:pPr>
                      <a:r>
                        <a:rPr lang="en-ZA" sz="1100" kern="1200" dirty="0" smtClean="0">
                          <a:solidFill>
                            <a:schemeClr val="dk1"/>
                          </a:solidFill>
                          <a:effectLst/>
                          <a:latin typeface="+mn-lt"/>
                          <a:ea typeface="+mn-ea"/>
                          <a:cs typeface="+mn-cs"/>
                        </a:rPr>
                        <a:t>Clean administration in compliance with applicable legal and regulatory prescripts</a:t>
                      </a:r>
                      <a:endParaRPr lang="en-ZA"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0000"/>
                        </a:lnSpc>
                        <a:spcAft>
                          <a:spcPts val="450"/>
                        </a:spcAft>
                      </a:pPr>
                      <a:r>
                        <a:rPr lang="en-ZA" sz="1000" kern="1200" dirty="0" smtClean="0">
                          <a:solidFill>
                            <a:schemeClr val="dk1"/>
                          </a:solidFill>
                          <a:effectLst/>
                          <a:latin typeface="+mn-lt"/>
                          <a:ea typeface="+mn-ea"/>
                          <a:cs typeface="+mn-cs"/>
                        </a:rPr>
                        <a:t>Compliance with the Public Finance Management Act (PFMA) and Treasury Regulations Checklist for Public Entities</a:t>
                      </a:r>
                      <a:endParaRPr lang="en-ZA"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Monitor and report on organisational compliance with the PFMA and Treasury Regulations Checklist for Public Entities </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kern="1200" dirty="0" smtClean="0">
                          <a:solidFill>
                            <a:schemeClr val="dk1"/>
                          </a:solidFill>
                          <a:effectLst/>
                          <a:latin typeface="+mn-lt"/>
                          <a:ea typeface="+mn-ea"/>
                          <a:cs typeface="+mn-cs"/>
                        </a:rPr>
                        <a:t>PFMA and Treasury Regulations Compliance Checklist updated for Quarter 3</a:t>
                      </a:r>
                    </a:p>
                    <a:p>
                      <a:pPr algn="just"/>
                      <a:endParaRPr lang="en-ZA" sz="1100" dirty="0"/>
                    </a:p>
                  </a:txBody>
                  <a:tcPr/>
                </a:tc>
                <a:tc>
                  <a:txBody>
                    <a:bodyPr/>
                    <a:lstStyle/>
                    <a:p>
                      <a:r>
                        <a:rPr lang="en-ZA" sz="1100" b="1" dirty="0" smtClean="0">
                          <a:solidFill>
                            <a:schemeClr val="bg1"/>
                          </a:solidFill>
                        </a:rPr>
                        <a:t>Achieved </a:t>
                      </a:r>
                      <a:endParaRPr lang="en-ZA" sz="1100" b="1" dirty="0">
                        <a:solidFill>
                          <a:schemeClr val="bg1"/>
                        </a:solidFill>
                      </a:endParaRPr>
                    </a:p>
                  </a:txBody>
                  <a:tcPr>
                    <a:solidFill>
                      <a:srgbClr val="00B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100" dirty="0" smtClean="0">
                          <a:solidFill>
                            <a:schemeClr val="bg1"/>
                          </a:solidFill>
                        </a:rPr>
                        <a:t>The target was</a:t>
                      </a:r>
                      <a:r>
                        <a:rPr lang="en-ZA" sz="1100" baseline="0" dirty="0" smtClean="0">
                          <a:solidFill>
                            <a:schemeClr val="bg1"/>
                          </a:solidFill>
                        </a:rPr>
                        <a:t> achieved as planned </a:t>
                      </a:r>
                      <a:endParaRPr lang="en-ZA" sz="1100" dirty="0" smtClean="0">
                        <a:solidFill>
                          <a:schemeClr val="bg1"/>
                        </a:solidFill>
                      </a:endParaRPr>
                    </a:p>
                    <a:p>
                      <a:pPr algn="just"/>
                      <a:endParaRPr lang="en-ZA" sz="1100" dirty="0">
                        <a:solidFill>
                          <a:schemeClr val="bg1"/>
                        </a:solidFill>
                      </a:endParaRPr>
                    </a:p>
                  </a:txBody>
                  <a:tcPr>
                    <a:solidFill>
                      <a:schemeClr val="accent2"/>
                    </a:solidFill>
                  </a:tcPr>
                </a:tc>
                <a:extLst>
                  <a:ext uri="{0D108BD9-81ED-4DB2-BD59-A6C34878D82A}">
                    <a16:rowId xmlns="" xmlns:a16="http://schemas.microsoft.com/office/drawing/2014/main" val="1816462296"/>
                  </a:ext>
                </a:extLst>
              </a:tr>
            </a:tbl>
          </a:graphicData>
        </a:graphic>
      </p:graphicFrame>
      <p:sp>
        <p:nvSpPr>
          <p:cNvPr id="5" name="Title 1"/>
          <p:cNvSpPr txBox="1">
            <a:spLocks/>
          </p:cNvSpPr>
          <p:nvPr/>
        </p:nvSpPr>
        <p:spPr>
          <a:xfrm>
            <a:off x="899592" y="116632"/>
            <a:ext cx="6984776" cy="648072"/>
          </a:xfrm>
          <a:prstGeom prst="rect">
            <a:avLst/>
          </a:prstGeom>
        </p:spPr>
        <p:txBody>
          <a:bodyPr vert="horz" lIns="91440" tIns="45720" rIns="91440" bIns="45720" rtlCol="0" anchor="ctr">
            <a:no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pPr algn="ctr"/>
            <a:r>
              <a:rPr lang="en-ZA" sz="2000" b="1" dirty="0" smtClean="0">
                <a:solidFill>
                  <a:schemeClr val="bg1"/>
                </a:solidFill>
              </a:rPr>
              <a:t>USAASA Performance against Corporate Plan KPIs </a:t>
            </a:r>
            <a:endParaRPr lang="en-ZA" sz="2000" b="1" dirty="0">
              <a:solidFill>
                <a:schemeClr val="bg1"/>
              </a:solidFill>
            </a:endParaRPr>
          </a:p>
          <a:p>
            <a:endParaRPr lang="en-ZA" sz="2200" b="1" dirty="0">
              <a:solidFill>
                <a:prstClr val="black"/>
              </a:solidFill>
            </a:endParaRPr>
          </a:p>
        </p:txBody>
      </p:sp>
      <p:sp>
        <p:nvSpPr>
          <p:cNvPr id="4" name="AutoShape 4" descr="https://encrypted-tbn0.gstatic.com/images?q=tbn:ANd9GcSRbVkrWukHuvPWk_-jArx3_RirH3dMR6YjXfjQWuWSN77wt9i8c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9" name="AutoShape 6" descr="https://encrypted-tbn0.gstatic.com/images?q=tbn:ANd9GcSRbVkrWukHuvPWk_-jArx3_RirH3dMR6YjXfjQWuWSN77wt9i8c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Tree>
    <p:extLst>
      <p:ext uri="{BB962C8B-B14F-4D97-AF65-F5344CB8AC3E}">
        <p14:creationId xmlns:p14="http://schemas.microsoft.com/office/powerpoint/2010/main" val="2288425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6768752" cy="278706"/>
          </a:xfrm>
        </p:spPr>
        <p:txBody>
          <a:bodyPr>
            <a:normAutofit fontScale="90000"/>
          </a:bodyPr>
          <a:lstStyle/>
          <a:p>
            <a:r>
              <a:rPr lang="en-ZA" sz="2400" i="1" dirty="0">
                <a:solidFill>
                  <a:prstClr val="black"/>
                </a:solidFill>
              </a:rPr>
              <a:t>    </a:t>
            </a:r>
            <a:r>
              <a:rPr lang="en-ZA" sz="2200" dirty="0">
                <a:solidFill>
                  <a:schemeClr val="bg1"/>
                </a:solidFill>
              </a:rPr>
              <a:t>Summary of  USAASA </a:t>
            </a:r>
            <a:r>
              <a:rPr lang="en-ZA" sz="2200" dirty="0" smtClean="0">
                <a:solidFill>
                  <a:schemeClr val="bg1"/>
                </a:solidFill>
              </a:rPr>
              <a:t>2016/17 Performance </a:t>
            </a:r>
            <a:endParaRPr lang="en-ZA" sz="2200" dirty="0">
              <a:solidFill>
                <a:schemeClr val="bg1"/>
              </a:solidFill>
            </a:endParaRPr>
          </a:p>
        </p:txBody>
      </p:sp>
      <p:sp>
        <p:nvSpPr>
          <p:cNvPr id="4" name="Title 1"/>
          <p:cNvSpPr txBox="1">
            <a:spLocks/>
          </p:cNvSpPr>
          <p:nvPr/>
        </p:nvSpPr>
        <p:spPr>
          <a:xfrm>
            <a:off x="-19084" y="5805264"/>
            <a:ext cx="8880731" cy="836712"/>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3600" kern="1200">
                <a:solidFill>
                  <a:schemeClr val="tx1"/>
                </a:solidFill>
                <a:latin typeface="+mj-lt"/>
                <a:ea typeface="+mj-ea"/>
                <a:cs typeface="+mj-cs"/>
              </a:defRPr>
            </a:lvl1pPr>
          </a:lstStyle>
          <a:p>
            <a:r>
              <a:rPr lang="en-ZA" sz="2000" dirty="0" smtClean="0"/>
              <a:t>               </a:t>
            </a:r>
            <a:endParaRPr lang="en-ZA" sz="2000" b="1"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8</a:t>
            </a:fld>
            <a:endParaRPr lang="en-US" dirty="0"/>
          </a:p>
        </p:txBody>
      </p:sp>
      <p:pic>
        <p:nvPicPr>
          <p:cNvPr id="3" name="Picture 2"/>
          <p:cNvPicPr>
            <a:picLocks noChangeAspect="1"/>
          </p:cNvPicPr>
          <p:nvPr/>
        </p:nvPicPr>
        <p:blipFill>
          <a:blip r:embed="rId3"/>
          <a:stretch>
            <a:fillRect/>
          </a:stretch>
        </p:blipFill>
        <p:spPr>
          <a:xfrm>
            <a:off x="179512" y="908721"/>
            <a:ext cx="8655381" cy="3284586"/>
          </a:xfrm>
          <a:prstGeom prst="rect">
            <a:avLst/>
          </a:prstGeom>
        </p:spPr>
      </p:pic>
      <p:sp>
        <p:nvSpPr>
          <p:cNvPr id="5" name="Rectangle 4"/>
          <p:cNvSpPr/>
          <p:nvPr/>
        </p:nvSpPr>
        <p:spPr>
          <a:xfrm>
            <a:off x="251521" y="4725144"/>
            <a:ext cx="8459704" cy="830997"/>
          </a:xfrm>
          <a:prstGeom prst="rect">
            <a:avLst/>
          </a:prstGeom>
          <a:solidFill>
            <a:schemeClr val="accent6"/>
          </a:solidFill>
        </p:spPr>
        <p:txBody>
          <a:bodyPr wrap="square">
            <a:spAutoFit/>
          </a:bodyPr>
          <a:lstStyle/>
          <a:p>
            <a:r>
              <a:rPr lang="en-ZA" sz="1200" b="1" dirty="0"/>
              <a:t>USAASA </a:t>
            </a:r>
            <a:r>
              <a:rPr lang="en-ZA" sz="1200" b="1" dirty="0" smtClean="0"/>
              <a:t>Q3 Performance </a:t>
            </a:r>
            <a:r>
              <a:rPr lang="en-ZA" sz="1200" b="1" dirty="0"/>
              <a:t>Outcomes</a:t>
            </a:r>
          </a:p>
          <a:p>
            <a:pPr>
              <a:lnSpc>
                <a:spcPct val="150000"/>
              </a:lnSpc>
              <a:spcBef>
                <a:spcPts val="0"/>
              </a:spcBef>
              <a:buFont typeface="Wingdings" panose="05000000000000000000" pitchFamily="2" charset="2"/>
              <a:buChar char="q"/>
            </a:pPr>
            <a:r>
              <a:rPr lang="en-ZA" sz="1200" dirty="0"/>
              <a:t> 7 of the 10 planned Q3 targets were </a:t>
            </a:r>
            <a:r>
              <a:rPr lang="en-ZA" sz="1200" b="1" dirty="0">
                <a:solidFill>
                  <a:srgbClr val="00B050"/>
                </a:solidFill>
              </a:rPr>
              <a:t>achieved</a:t>
            </a:r>
            <a:r>
              <a:rPr lang="en-ZA" sz="1200" dirty="0"/>
              <a:t>, being </a:t>
            </a:r>
            <a:r>
              <a:rPr lang="en-ZA" sz="1200" b="1" dirty="0">
                <a:solidFill>
                  <a:srgbClr val="00B050"/>
                </a:solidFill>
              </a:rPr>
              <a:t>70% </a:t>
            </a:r>
            <a:r>
              <a:rPr lang="en-ZA" sz="1200" dirty="0"/>
              <a:t>of the total planned targets</a:t>
            </a:r>
          </a:p>
          <a:p>
            <a:pPr>
              <a:lnSpc>
                <a:spcPct val="150000"/>
              </a:lnSpc>
              <a:spcBef>
                <a:spcPts val="0"/>
              </a:spcBef>
              <a:buFont typeface="Wingdings" panose="05000000000000000000" pitchFamily="2" charset="2"/>
              <a:buChar char="q"/>
            </a:pPr>
            <a:r>
              <a:rPr lang="en-ZA" sz="1200" dirty="0"/>
              <a:t> 3 of the 10 planned Q3 targets were </a:t>
            </a:r>
            <a:r>
              <a:rPr lang="en-ZA" sz="1200" b="1" dirty="0">
                <a:solidFill>
                  <a:srgbClr val="FF0000"/>
                </a:solidFill>
              </a:rPr>
              <a:t>not achieved</a:t>
            </a:r>
            <a:r>
              <a:rPr lang="en-ZA" sz="1200" dirty="0"/>
              <a:t>, being </a:t>
            </a:r>
            <a:r>
              <a:rPr lang="en-ZA" sz="1200" b="1" dirty="0">
                <a:solidFill>
                  <a:srgbClr val="FF0000"/>
                </a:solidFill>
              </a:rPr>
              <a:t>30% </a:t>
            </a:r>
            <a:r>
              <a:rPr lang="en-ZA" sz="1200" dirty="0"/>
              <a:t>of the total planned </a:t>
            </a:r>
            <a:r>
              <a:rPr lang="en-ZA" sz="1200" dirty="0" smtClean="0"/>
              <a:t>targets</a:t>
            </a:r>
            <a:endParaRPr lang="en-ZA" sz="1200" dirty="0"/>
          </a:p>
        </p:txBody>
      </p:sp>
    </p:spTree>
    <p:extLst>
      <p:ext uri="{BB962C8B-B14F-4D97-AF65-F5344CB8AC3E}">
        <p14:creationId xmlns:p14="http://schemas.microsoft.com/office/powerpoint/2010/main" val="39300872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6768752" cy="566738"/>
          </a:xfrm>
        </p:spPr>
        <p:txBody>
          <a:bodyPr>
            <a:normAutofit/>
          </a:bodyPr>
          <a:lstStyle/>
          <a:p>
            <a:r>
              <a:rPr lang="en-ZA" sz="2400" i="1" dirty="0">
                <a:solidFill>
                  <a:prstClr val="black"/>
                </a:solidFill>
              </a:rPr>
              <a:t>    </a:t>
            </a:r>
            <a:r>
              <a:rPr lang="en-ZA" dirty="0" smtClean="0">
                <a:solidFill>
                  <a:schemeClr val="bg1"/>
                </a:solidFill>
              </a:rPr>
              <a:t>Cumulative  USAASA 2016/17 Performance </a:t>
            </a:r>
            <a:endParaRPr lang="en-ZA" dirty="0">
              <a:solidFill>
                <a:schemeClr val="bg1"/>
              </a:solidFill>
            </a:endParaRPr>
          </a:p>
        </p:txBody>
      </p:sp>
      <p:sp>
        <p:nvSpPr>
          <p:cNvPr id="6" name="Text Placeholder 5"/>
          <p:cNvSpPr>
            <a:spLocks noGrp="1"/>
          </p:cNvSpPr>
          <p:nvPr>
            <p:ph type="body" sz="half" idx="2"/>
          </p:nvPr>
        </p:nvSpPr>
        <p:spPr>
          <a:xfrm>
            <a:off x="266428" y="5085184"/>
            <a:ext cx="8280159" cy="1080120"/>
          </a:xfrm>
          <a:solidFill>
            <a:schemeClr val="tx2"/>
          </a:solidFill>
        </p:spPr>
        <p:txBody>
          <a:bodyPr>
            <a:normAutofit/>
          </a:bodyPr>
          <a:lstStyle/>
          <a:p>
            <a:pPr>
              <a:lnSpc>
                <a:spcPct val="150000"/>
              </a:lnSpc>
              <a:spcBef>
                <a:spcPts val="0"/>
              </a:spcBef>
            </a:pPr>
            <a:r>
              <a:rPr lang="en-US" sz="1200" b="1" dirty="0" smtClean="0">
                <a:solidFill>
                  <a:schemeClr val="bg1"/>
                </a:solidFill>
              </a:rPr>
              <a:t>USAASA Cumulative </a:t>
            </a:r>
            <a:r>
              <a:rPr lang="en-US" sz="1200" b="1" dirty="0">
                <a:solidFill>
                  <a:schemeClr val="bg1"/>
                </a:solidFill>
              </a:rPr>
              <a:t>Performance Outcomes: </a:t>
            </a:r>
          </a:p>
          <a:p>
            <a:pPr>
              <a:lnSpc>
                <a:spcPct val="150000"/>
              </a:lnSpc>
              <a:spcBef>
                <a:spcPts val="0"/>
              </a:spcBef>
              <a:buFont typeface="Wingdings" panose="05000000000000000000" pitchFamily="2" charset="2"/>
              <a:buChar char="q"/>
            </a:pPr>
            <a:r>
              <a:rPr lang="en-ZA" sz="1200" dirty="0" smtClean="0">
                <a:solidFill>
                  <a:schemeClr val="bg1"/>
                </a:solidFill>
              </a:rPr>
              <a:t> 24 of </a:t>
            </a:r>
            <a:r>
              <a:rPr lang="en-ZA" sz="1200" dirty="0">
                <a:solidFill>
                  <a:schemeClr val="bg1"/>
                </a:solidFill>
              </a:rPr>
              <a:t>the </a:t>
            </a:r>
            <a:r>
              <a:rPr lang="en-ZA" sz="1200" dirty="0" smtClean="0">
                <a:solidFill>
                  <a:schemeClr val="bg1"/>
                </a:solidFill>
              </a:rPr>
              <a:t>32 planned targets </a:t>
            </a:r>
            <a:r>
              <a:rPr lang="en-ZA" sz="1200" dirty="0">
                <a:solidFill>
                  <a:schemeClr val="bg1"/>
                </a:solidFill>
              </a:rPr>
              <a:t>were </a:t>
            </a:r>
            <a:r>
              <a:rPr lang="en-ZA" sz="1200" b="1" dirty="0">
                <a:solidFill>
                  <a:srgbClr val="00B050"/>
                </a:solidFill>
              </a:rPr>
              <a:t>achieved</a:t>
            </a:r>
            <a:r>
              <a:rPr lang="en-ZA" sz="1200" dirty="0">
                <a:solidFill>
                  <a:srgbClr val="00B050"/>
                </a:solidFill>
              </a:rPr>
              <a:t>, </a:t>
            </a:r>
            <a:r>
              <a:rPr lang="en-ZA" sz="1200" dirty="0">
                <a:solidFill>
                  <a:schemeClr val="bg1"/>
                </a:solidFill>
              </a:rPr>
              <a:t>being </a:t>
            </a:r>
            <a:r>
              <a:rPr lang="en-ZA" sz="1200" b="1" dirty="0" smtClean="0">
                <a:solidFill>
                  <a:srgbClr val="00B050"/>
                </a:solidFill>
              </a:rPr>
              <a:t>75%</a:t>
            </a:r>
            <a:r>
              <a:rPr lang="en-ZA" sz="1200" dirty="0" smtClean="0">
                <a:solidFill>
                  <a:srgbClr val="00B050"/>
                </a:solidFill>
              </a:rPr>
              <a:t> </a:t>
            </a:r>
            <a:r>
              <a:rPr lang="en-ZA" sz="1200" dirty="0">
                <a:solidFill>
                  <a:schemeClr val="bg1"/>
                </a:solidFill>
              </a:rPr>
              <a:t>of the total planned targets</a:t>
            </a:r>
          </a:p>
          <a:p>
            <a:pPr>
              <a:lnSpc>
                <a:spcPct val="150000"/>
              </a:lnSpc>
              <a:spcBef>
                <a:spcPts val="0"/>
              </a:spcBef>
              <a:buFont typeface="Wingdings" panose="05000000000000000000" pitchFamily="2" charset="2"/>
              <a:buChar char="q"/>
            </a:pPr>
            <a:r>
              <a:rPr lang="en-ZA" sz="1200" dirty="0" smtClean="0">
                <a:solidFill>
                  <a:schemeClr val="bg1"/>
                </a:solidFill>
              </a:rPr>
              <a:t> 8 </a:t>
            </a:r>
            <a:r>
              <a:rPr lang="en-ZA" sz="1200" dirty="0">
                <a:solidFill>
                  <a:schemeClr val="bg1"/>
                </a:solidFill>
              </a:rPr>
              <a:t>of the </a:t>
            </a:r>
            <a:r>
              <a:rPr lang="en-ZA" sz="1200" dirty="0" smtClean="0">
                <a:solidFill>
                  <a:schemeClr val="bg1"/>
                </a:solidFill>
              </a:rPr>
              <a:t>32 planned targets </a:t>
            </a:r>
            <a:r>
              <a:rPr lang="en-ZA" sz="1200" dirty="0">
                <a:solidFill>
                  <a:schemeClr val="bg1"/>
                </a:solidFill>
              </a:rPr>
              <a:t>were </a:t>
            </a:r>
            <a:r>
              <a:rPr lang="en-ZA" sz="1200" b="1" dirty="0">
                <a:solidFill>
                  <a:srgbClr val="FF0000"/>
                </a:solidFill>
              </a:rPr>
              <a:t>not achieved</a:t>
            </a:r>
            <a:r>
              <a:rPr lang="en-ZA" sz="1200" dirty="0">
                <a:solidFill>
                  <a:schemeClr val="bg1"/>
                </a:solidFill>
              </a:rPr>
              <a:t>, being </a:t>
            </a:r>
            <a:r>
              <a:rPr lang="en-ZA" sz="1200" b="1" dirty="0" smtClean="0">
                <a:solidFill>
                  <a:srgbClr val="FF0000"/>
                </a:solidFill>
              </a:rPr>
              <a:t>25% </a:t>
            </a:r>
            <a:r>
              <a:rPr lang="en-ZA" sz="1200" dirty="0">
                <a:solidFill>
                  <a:schemeClr val="bg1"/>
                </a:solidFill>
              </a:rPr>
              <a:t>of the total </a:t>
            </a:r>
            <a:r>
              <a:rPr lang="en-ZA" sz="1200" dirty="0" smtClean="0">
                <a:solidFill>
                  <a:schemeClr val="bg1"/>
                </a:solidFill>
              </a:rPr>
              <a:t>planned </a:t>
            </a:r>
            <a:r>
              <a:rPr lang="en-ZA" sz="1200" dirty="0">
                <a:solidFill>
                  <a:schemeClr val="bg1"/>
                </a:solidFill>
              </a:rPr>
              <a:t>targets</a:t>
            </a:r>
          </a:p>
          <a:p>
            <a:endParaRPr lang="en-ZA" dirty="0"/>
          </a:p>
        </p:txBody>
      </p:sp>
      <p:sp>
        <p:nvSpPr>
          <p:cNvPr id="7" name="Slide Number Placeholder 6"/>
          <p:cNvSpPr>
            <a:spLocks noGrp="1"/>
          </p:cNvSpPr>
          <p:nvPr>
            <p:ph type="sldNum" sz="quarter" idx="12"/>
          </p:nvPr>
        </p:nvSpPr>
        <p:spPr/>
        <p:txBody>
          <a:bodyPr/>
          <a:lstStyle/>
          <a:p>
            <a:fld id="{95D1AF37-56A7-4E2F-87A5-0FC0E3D02D6C}" type="slidenum">
              <a:rPr lang="en-US" smtClean="0"/>
              <a:pPr/>
              <a:t>9</a:t>
            </a:fld>
            <a:endParaRPr lang="en-US" dirty="0"/>
          </a:p>
        </p:txBody>
      </p:sp>
      <p:pic>
        <p:nvPicPr>
          <p:cNvPr id="8" name="Picture 7"/>
          <p:cNvPicPr>
            <a:picLocks noChangeAspect="1"/>
          </p:cNvPicPr>
          <p:nvPr/>
        </p:nvPicPr>
        <p:blipFill>
          <a:blip r:embed="rId3"/>
          <a:stretch>
            <a:fillRect/>
          </a:stretch>
        </p:blipFill>
        <p:spPr>
          <a:xfrm>
            <a:off x="174845" y="980728"/>
            <a:ext cx="8686802" cy="3456384"/>
          </a:xfrm>
          <a:prstGeom prst="rect">
            <a:avLst/>
          </a:prstGeom>
        </p:spPr>
      </p:pic>
    </p:spTree>
    <p:extLst>
      <p:ext uri="{BB962C8B-B14F-4D97-AF65-F5344CB8AC3E}">
        <p14:creationId xmlns:p14="http://schemas.microsoft.com/office/powerpoint/2010/main" val="3389505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ot="0" spcFirstLastPara="0" vertOverflow="overflow" horzOverflow="overflow" vert="horz" wrap="square" lIns="0" tIns="288000" rIns="180000" bIns="0" numCol="1" spcCol="0" rtlCol="0" fromWordArt="0" anchor="ctr" anchorCtr="0" forceAA="0" compatLnSpc="1">
        <a:prstTxWarp prst="textNoShape">
          <a:avLst/>
        </a:prstTxWarp>
        <a:spAutoFit/>
      </a:bodyPr>
      <a:lstStyle>
        <a:defPPr algn="ctr">
          <a:defRPr sz="1400" b="1" dirty="0" smtClean="0"/>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37379</TotalTime>
  <Words>2687</Words>
  <Application>Microsoft Office PowerPoint</Application>
  <PresentationFormat>On-screen Show (4:3)</PresentationFormat>
  <Paragraphs>470</Paragraphs>
  <Slides>22</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ＭＳ Ｐゴシック</vt:lpstr>
      <vt:lpstr>Arial</vt:lpstr>
      <vt:lpstr>Calibri</vt:lpstr>
      <vt:lpstr>Times New Roman</vt:lpstr>
      <vt:lpstr>Wingdings</vt:lpstr>
      <vt:lpstr>Office Theme</vt:lpstr>
      <vt:lpstr> </vt:lpstr>
      <vt:lpstr>Vision, Mission &amp; Values</vt:lpstr>
      <vt:lpstr>        Legislative Mandate of USAASA</vt:lpstr>
      <vt:lpstr>PowerPoint Presentation</vt:lpstr>
      <vt:lpstr>PowerPoint Presentation</vt:lpstr>
      <vt:lpstr>PowerPoint Presentation</vt:lpstr>
      <vt:lpstr>PowerPoint Presentation</vt:lpstr>
      <vt:lpstr>    Summary of  USAASA 2016/17 Performance </vt:lpstr>
      <vt:lpstr>    Cumulative  USAASA 2016/17 Performance </vt:lpstr>
      <vt:lpstr>               USAASA Labour Environment as at the end of Q3 2016/17</vt:lpstr>
      <vt:lpstr>               AUDITOR GENERAL  implementation action plan </vt:lpstr>
      <vt:lpstr>               AUDITOR GENERAL  implementation action plan </vt:lpstr>
      <vt:lpstr>                      USAASA 2016/17 Quarter 3  Budget Performance - Revenue</vt:lpstr>
      <vt:lpstr>                      USAASA 2016/17 Quarter 3 Budget Performance - Expenditure</vt:lpstr>
      <vt:lpstr> </vt:lpstr>
      <vt:lpstr>USAF  Performance against Corporate Plan KPIs  </vt:lpstr>
      <vt:lpstr>USAF  Performance against Corporate Plan KPIs  </vt:lpstr>
      <vt:lpstr>      Summary of USAF 2016/2017 Performance </vt:lpstr>
      <vt:lpstr>      Cumulative USAF 2016/2017 Performance </vt:lpstr>
      <vt:lpstr>          </vt:lpstr>
      <vt:lpstr>          </vt:lpstr>
      <vt:lpstr>    THANK YOU  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STB Subsidy Rollout</dc:title>
  <dc:creator>Thabo Makenete</dc:creator>
  <cp:lastModifiedBy>Hajiera Salie</cp:lastModifiedBy>
  <cp:revision>1205</cp:revision>
  <cp:lastPrinted>2017-01-23T08:26:00Z</cp:lastPrinted>
  <dcterms:created xsi:type="dcterms:W3CDTF">2011-04-28T05:29:01Z</dcterms:created>
  <dcterms:modified xsi:type="dcterms:W3CDTF">2017-08-11T07:51:48Z</dcterms:modified>
</cp:coreProperties>
</file>