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20" r:id="rId4"/>
    <p:sldMasterId id="2147483732" r:id="rId5"/>
  </p:sldMasterIdLst>
  <p:notesMasterIdLst>
    <p:notesMasterId r:id="rId46"/>
  </p:notesMasterIdLst>
  <p:handoutMasterIdLst>
    <p:handoutMasterId r:id="rId47"/>
  </p:handoutMasterIdLst>
  <p:sldIdLst>
    <p:sldId id="256" r:id="rId6"/>
    <p:sldId id="570" r:id="rId7"/>
    <p:sldId id="584" r:id="rId8"/>
    <p:sldId id="587" r:id="rId9"/>
    <p:sldId id="582" r:id="rId10"/>
    <p:sldId id="624" r:id="rId11"/>
    <p:sldId id="588" r:id="rId12"/>
    <p:sldId id="586" r:id="rId13"/>
    <p:sldId id="595" r:id="rId14"/>
    <p:sldId id="594" r:id="rId15"/>
    <p:sldId id="603" r:id="rId16"/>
    <p:sldId id="637" r:id="rId17"/>
    <p:sldId id="638" r:id="rId18"/>
    <p:sldId id="609" r:id="rId19"/>
    <p:sldId id="626" r:id="rId20"/>
    <p:sldId id="612" r:id="rId21"/>
    <p:sldId id="560" r:id="rId22"/>
    <p:sldId id="558" r:id="rId23"/>
    <p:sldId id="605" r:id="rId24"/>
    <p:sldId id="606" r:id="rId25"/>
    <p:sldId id="607" r:id="rId26"/>
    <p:sldId id="576" r:id="rId27"/>
    <p:sldId id="577" r:id="rId28"/>
    <p:sldId id="615" r:id="rId29"/>
    <p:sldId id="590" r:id="rId30"/>
    <p:sldId id="579" r:id="rId31"/>
    <p:sldId id="617" r:id="rId32"/>
    <p:sldId id="635" r:id="rId33"/>
    <p:sldId id="639" r:id="rId34"/>
    <p:sldId id="610" r:id="rId35"/>
    <p:sldId id="629" r:id="rId36"/>
    <p:sldId id="611" r:id="rId37"/>
    <p:sldId id="613" r:id="rId38"/>
    <p:sldId id="575" r:id="rId39"/>
    <p:sldId id="618" r:id="rId40"/>
    <p:sldId id="630" r:id="rId41"/>
    <p:sldId id="563" r:id="rId42"/>
    <p:sldId id="564" r:id="rId43"/>
    <p:sldId id="568" r:id="rId44"/>
    <p:sldId id="628"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FFDE9B"/>
    <a:srgbClr val="B1A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8" autoAdjust="0"/>
    <p:restoredTop sz="95740" autoAdjust="0"/>
  </p:normalViewPr>
  <p:slideViewPr>
    <p:cSldViewPr>
      <p:cViewPr varScale="1">
        <p:scale>
          <a:sx n="104" d="100"/>
          <a:sy n="104" d="100"/>
        </p:scale>
        <p:origin x="200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1616C-2B50-40E5-839B-56989D095E2C}"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ZA"/>
        </a:p>
      </dgm:t>
    </dgm:pt>
    <dgm:pt modelId="{01FA416A-AB26-4AB8-90CC-18C60F66622D}">
      <dgm:prSet phldrT="[Text]" custT="1"/>
      <dgm:spPr/>
      <dgm:t>
        <a:bodyPr/>
        <a:lstStyle/>
        <a:p>
          <a:r>
            <a:rPr lang="en-ZA" sz="2400" b="1" dirty="0" smtClean="0"/>
            <a:t>CURRENT</a:t>
          </a:r>
          <a:endParaRPr lang="en-ZA" sz="2400" b="1" dirty="0"/>
        </a:p>
      </dgm:t>
    </dgm:pt>
    <dgm:pt modelId="{447BE277-386E-43E2-ADAE-C5D97D78C1C6}" type="parTrans" cxnId="{CD957CC1-5C88-4E93-8905-2B4099ABF05D}">
      <dgm:prSet/>
      <dgm:spPr/>
      <dgm:t>
        <a:bodyPr/>
        <a:lstStyle/>
        <a:p>
          <a:endParaRPr lang="en-ZA" sz="2400" b="1"/>
        </a:p>
      </dgm:t>
    </dgm:pt>
    <dgm:pt modelId="{CC92FB20-E210-4C50-B214-7346DAAB0D52}" type="sibTrans" cxnId="{CD957CC1-5C88-4E93-8905-2B4099ABF05D}">
      <dgm:prSet/>
      <dgm:spPr/>
      <dgm:t>
        <a:bodyPr/>
        <a:lstStyle/>
        <a:p>
          <a:endParaRPr lang="en-ZA" sz="2400" b="1"/>
        </a:p>
      </dgm:t>
    </dgm:pt>
    <dgm:pt modelId="{E57D1F4D-3F13-49C6-A538-1C31CDB3128B}">
      <dgm:prSet phldrT="[Text]" custT="1"/>
      <dgm:spPr/>
      <dgm:t>
        <a:bodyPr/>
        <a:lstStyle/>
        <a:p>
          <a:pPr algn="ctr"/>
          <a:r>
            <a:rPr lang="en-ZA" sz="2400" b="1" dirty="0"/>
            <a:t>Outsourcing all components of the payment process</a:t>
          </a:r>
        </a:p>
      </dgm:t>
    </dgm:pt>
    <dgm:pt modelId="{A824ED0F-8CB8-4659-ABEE-A642F4ABABD2}" type="parTrans" cxnId="{90042E40-1B52-4099-BF99-FA91A2B9A3CC}">
      <dgm:prSet/>
      <dgm:spPr/>
      <dgm:t>
        <a:bodyPr/>
        <a:lstStyle/>
        <a:p>
          <a:endParaRPr lang="en-ZA" sz="2400" b="1"/>
        </a:p>
      </dgm:t>
    </dgm:pt>
    <dgm:pt modelId="{40EBFAFF-3154-45A7-88E1-F4543EFA4772}" type="sibTrans" cxnId="{90042E40-1B52-4099-BF99-FA91A2B9A3CC}">
      <dgm:prSet/>
      <dgm:spPr/>
      <dgm:t>
        <a:bodyPr/>
        <a:lstStyle/>
        <a:p>
          <a:endParaRPr lang="en-ZA" sz="2400" b="1"/>
        </a:p>
      </dgm:t>
    </dgm:pt>
    <dgm:pt modelId="{29AC6DD4-1416-4825-957E-278B99CC6DB8}">
      <dgm:prSet phldrT="[Text]" custT="1"/>
      <dgm:spPr/>
      <dgm:t>
        <a:bodyPr/>
        <a:lstStyle/>
        <a:p>
          <a:r>
            <a:rPr lang="en-ZA" sz="2400" b="1" dirty="0" smtClean="0"/>
            <a:t>TRANSITION</a:t>
          </a:r>
          <a:endParaRPr lang="en-ZA" sz="2400" b="1" dirty="0"/>
        </a:p>
      </dgm:t>
    </dgm:pt>
    <dgm:pt modelId="{872F15D7-D32D-43B5-92FB-FFCE29C44530}" type="parTrans" cxnId="{A70B53D4-A26B-4BC4-BE57-3E7ECBB6BFCA}">
      <dgm:prSet/>
      <dgm:spPr/>
      <dgm:t>
        <a:bodyPr/>
        <a:lstStyle/>
        <a:p>
          <a:endParaRPr lang="en-ZA" sz="2400" b="1"/>
        </a:p>
      </dgm:t>
    </dgm:pt>
    <dgm:pt modelId="{4E3FF1FD-0CE6-489F-AB31-3D648F4E275D}" type="sibTrans" cxnId="{A70B53D4-A26B-4BC4-BE57-3E7ECBB6BFCA}">
      <dgm:prSet/>
      <dgm:spPr/>
      <dgm:t>
        <a:bodyPr/>
        <a:lstStyle/>
        <a:p>
          <a:endParaRPr lang="en-ZA" sz="2400" b="1"/>
        </a:p>
      </dgm:t>
    </dgm:pt>
    <dgm:pt modelId="{A67050B3-3210-4808-BE06-243E6937EC6A}">
      <dgm:prSet phldrT="[Text]" custT="1"/>
      <dgm:spPr/>
      <dgm:t>
        <a:bodyPr/>
        <a:lstStyle/>
        <a:p>
          <a:r>
            <a:rPr lang="en-ZA" sz="2400" b="1" dirty="0">
              <a:solidFill>
                <a:srgbClr val="FF0000"/>
              </a:solidFill>
            </a:rPr>
            <a:t>Hybrid</a:t>
          </a:r>
          <a:r>
            <a:rPr lang="en-ZA" sz="2400" b="1" dirty="0"/>
            <a:t> </a:t>
          </a:r>
        </a:p>
        <a:p>
          <a:r>
            <a:rPr lang="en-ZA" sz="2400" b="1" dirty="0" smtClean="0"/>
            <a:t>Mixture </a:t>
          </a:r>
          <a:r>
            <a:rPr lang="en-ZA" sz="2400" b="1" dirty="0"/>
            <a:t>of insourced and outsourced services</a:t>
          </a:r>
        </a:p>
      </dgm:t>
    </dgm:pt>
    <dgm:pt modelId="{BB455931-53EA-45B8-87CA-594AE2881EE4}" type="parTrans" cxnId="{22224A11-A7F8-4E5E-ACB9-61A6899E0B3D}">
      <dgm:prSet/>
      <dgm:spPr/>
      <dgm:t>
        <a:bodyPr/>
        <a:lstStyle/>
        <a:p>
          <a:endParaRPr lang="en-ZA" sz="2400" b="1"/>
        </a:p>
      </dgm:t>
    </dgm:pt>
    <dgm:pt modelId="{BE938B9E-0744-4E86-B578-051072D213EA}" type="sibTrans" cxnId="{22224A11-A7F8-4E5E-ACB9-61A6899E0B3D}">
      <dgm:prSet/>
      <dgm:spPr/>
      <dgm:t>
        <a:bodyPr/>
        <a:lstStyle/>
        <a:p>
          <a:endParaRPr lang="en-ZA" sz="2400" b="1"/>
        </a:p>
      </dgm:t>
    </dgm:pt>
    <dgm:pt modelId="{98DD4176-157F-48B1-BB41-2AB1D5BB1AFB}">
      <dgm:prSet phldrT="[Text]" custT="1"/>
      <dgm:spPr/>
      <dgm:t>
        <a:bodyPr/>
        <a:lstStyle/>
        <a:p>
          <a:r>
            <a:rPr lang="en-ZA" sz="2400" b="1" dirty="0" smtClean="0"/>
            <a:t>FUTURE</a:t>
          </a:r>
          <a:endParaRPr lang="en-ZA" sz="2400" b="1" dirty="0"/>
        </a:p>
      </dgm:t>
    </dgm:pt>
    <dgm:pt modelId="{EC2A7483-99B6-4B27-B1B7-9DB6CF9194A6}" type="parTrans" cxnId="{8BD6E415-A888-4A5A-8389-C51972AC1EBB}">
      <dgm:prSet/>
      <dgm:spPr/>
      <dgm:t>
        <a:bodyPr/>
        <a:lstStyle/>
        <a:p>
          <a:endParaRPr lang="en-ZA" sz="2400" b="1"/>
        </a:p>
      </dgm:t>
    </dgm:pt>
    <dgm:pt modelId="{FC8A0BF5-E437-46B7-A161-884E7F9EE8AF}" type="sibTrans" cxnId="{8BD6E415-A888-4A5A-8389-C51972AC1EBB}">
      <dgm:prSet/>
      <dgm:spPr/>
      <dgm:t>
        <a:bodyPr/>
        <a:lstStyle/>
        <a:p>
          <a:endParaRPr lang="en-ZA" sz="2400" b="1"/>
        </a:p>
      </dgm:t>
    </dgm:pt>
    <dgm:pt modelId="{1269A3C5-1109-4BFD-B9F9-A32B1427CE4B}">
      <dgm:prSet phldrT="[Text]" custT="1"/>
      <dgm:spPr/>
      <dgm:t>
        <a:bodyPr/>
        <a:lstStyle/>
        <a:p>
          <a:r>
            <a:rPr lang="en-ZA" sz="2400" b="1" dirty="0"/>
            <a:t>In-house processing of </a:t>
          </a:r>
          <a:r>
            <a:rPr lang="en-ZA" sz="2400" b="1" dirty="0" smtClean="0"/>
            <a:t>payments by SASSA</a:t>
          </a:r>
          <a:endParaRPr lang="en-ZA" sz="2400" b="1" dirty="0"/>
        </a:p>
      </dgm:t>
    </dgm:pt>
    <dgm:pt modelId="{42AAAB6D-327F-418B-977B-2D94C9F676AE}" type="parTrans" cxnId="{3CCAF07A-8FDC-4CE5-848B-B6092F653B94}">
      <dgm:prSet/>
      <dgm:spPr/>
      <dgm:t>
        <a:bodyPr/>
        <a:lstStyle/>
        <a:p>
          <a:endParaRPr lang="en-ZA" sz="2400" b="1"/>
        </a:p>
      </dgm:t>
    </dgm:pt>
    <dgm:pt modelId="{FA4F90BE-BF2E-41F5-8097-488E15259AF9}" type="sibTrans" cxnId="{3CCAF07A-8FDC-4CE5-848B-B6092F653B94}">
      <dgm:prSet/>
      <dgm:spPr/>
      <dgm:t>
        <a:bodyPr/>
        <a:lstStyle/>
        <a:p>
          <a:endParaRPr lang="en-ZA" sz="2400" b="1"/>
        </a:p>
      </dgm:t>
    </dgm:pt>
    <dgm:pt modelId="{30D1E7A7-6656-4A25-80AB-E2FDBB377FD2}" type="pres">
      <dgm:prSet presAssocID="{CDB1616C-2B50-40E5-839B-56989D095E2C}" presName="theList" presStyleCnt="0">
        <dgm:presLayoutVars>
          <dgm:dir/>
          <dgm:animLvl val="lvl"/>
          <dgm:resizeHandles val="exact"/>
        </dgm:presLayoutVars>
      </dgm:prSet>
      <dgm:spPr/>
      <dgm:t>
        <a:bodyPr/>
        <a:lstStyle/>
        <a:p>
          <a:endParaRPr lang="en-ZA"/>
        </a:p>
      </dgm:t>
    </dgm:pt>
    <dgm:pt modelId="{F57E319A-1784-4129-95C8-E1B8AAE59656}" type="pres">
      <dgm:prSet presAssocID="{01FA416A-AB26-4AB8-90CC-18C60F66622D}" presName="compNode" presStyleCnt="0"/>
      <dgm:spPr/>
      <dgm:t>
        <a:bodyPr/>
        <a:lstStyle/>
        <a:p>
          <a:endParaRPr lang="en-ZA"/>
        </a:p>
      </dgm:t>
    </dgm:pt>
    <dgm:pt modelId="{B7106D02-B7ED-45EF-8516-76E594601D56}" type="pres">
      <dgm:prSet presAssocID="{01FA416A-AB26-4AB8-90CC-18C60F66622D}" presName="aNode" presStyleLbl="bgShp" presStyleIdx="0" presStyleCnt="3" custLinFactNeighborX="-38" custLinFactNeighborY="5668"/>
      <dgm:spPr/>
      <dgm:t>
        <a:bodyPr/>
        <a:lstStyle/>
        <a:p>
          <a:endParaRPr lang="en-ZA"/>
        </a:p>
      </dgm:t>
    </dgm:pt>
    <dgm:pt modelId="{409F0ED3-08B9-421E-B3BF-936DEE670279}" type="pres">
      <dgm:prSet presAssocID="{01FA416A-AB26-4AB8-90CC-18C60F66622D}" presName="textNode" presStyleLbl="bgShp" presStyleIdx="0" presStyleCnt="3"/>
      <dgm:spPr/>
      <dgm:t>
        <a:bodyPr/>
        <a:lstStyle/>
        <a:p>
          <a:endParaRPr lang="en-ZA"/>
        </a:p>
      </dgm:t>
    </dgm:pt>
    <dgm:pt modelId="{B73FFE33-605E-4499-812B-46A40A9126C8}" type="pres">
      <dgm:prSet presAssocID="{01FA416A-AB26-4AB8-90CC-18C60F66622D}" presName="compChildNode" presStyleCnt="0"/>
      <dgm:spPr/>
      <dgm:t>
        <a:bodyPr/>
        <a:lstStyle/>
        <a:p>
          <a:endParaRPr lang="en-ZA"/>
        </a:p>
      </dgm:t>
    </dgm:pt>
    <dgm:pt modelId="{72A9EA55-D599-4786-9A4D-AB2C6A4D656A}" type="pres">
      <dgm:prSet presAssocID="{01FA416A-AB26-4AB8-90CC-18C60F66622D}" presName="theInnerList" presStyleCnt="0"/>
      <dgm:spPr/>
      <dgm:t>
        <a:bodyPr/>
        <a:lstStyle/>
        <a:p>
          <a:endParaRPr lang="en-ZA"/>
        </a:p>
      </dgm:t>
    </dgm:pt>
    <dgm:pt modelId="{BF037E08-B800-4EDB-917B-1A18BE2DECD1}" type="pres">
      <dgm:prSet presAssocID="{E57D1F4D-3F13-49C6-A538-1C31CDB3128B}" presName="childNode" presStyleLbl="node1" presStyleIdx="0" presStyleCnt="3">
        <dgm:presLayoutVars>
          <dgm:bulletEnabled val="1"/>
        </dgm:presLayoutVars>
      </dgm:prSet>
      <dgm:spPr/>
      <dgm:t>
        <a:bodyPr/>
        <a:lstStyle/>
        <a:p>
          <a:endParaRPr lang="en-ZA"/>
        </a:p>
      </dgm:t>
    </dgm:pt>
    <dgm:pt modelId="{23756A06-4317-4E84-BC3A-DC376E6FEAF4}" type="pres">
      <dgm:prSet presAssocID="{01FA416A-AB26-4AB8-90CC-18C60F66622D}" presName="aSpace" presStyleCnt="0"/>
      <dgm:spPr/>
      <dgm:t>
        <a:bodyPr/>
        <a:lstStyle/>
        <a:p>
          <a:endParaRPr lang="en-ZA"/>
        </a:p>
      </dgm:t>
    </dgm:pt>
    <dgm:pt modelId="{AD9224E6-CFC5-43A7-9572-051324FF7EC8}" type="pres">
      <dgm:prSet presAssocID="{29AC6DD4-1416-4825-957E-278B99CC6DB8}" presName="compNode" presStyleCnt="0"/>
      <dgm:spPr/>
      <dgm:t>
        <a:bodyPr/>
        <a:lstStyle/>
        <a:p>
          <a:endParaRPr lang="en-ZA"/>
        </a:p>
      </dgm:t>
    </dgm:pt>
    <dgm:pt modelId="{6C1C112A-1CBF-45C7-AF7B-9F8A992DAA42}" type="pres">
      <dgm:prSet presAssocID="{29AC6DD4-1416-4825-957E-278B99CC6DB8}" presName="aNode" presStyleLbl="bgShp" presStyleIdx="1" presStyleCnt="3"/>
      <dgm:spPr/>
      <dgm:t>
        <a:bodyPr/>
        <a:lstStyle/>
        <a:p>
          <a:endParaRPr lang="en-ZA"/>
        </a:p>
      </dgm:t>
    </dgm:pt>
    <dgm:pt modelId="{0E75C228-B744-4C23-A2E6-3D86B5C1DC2E}" type="pres">
      <dgm:prSet presAssocID="{29AC6DD4-1416-4825-957E-278B99CC6DB8}" presName="textNode" presStyleLbl="bgShp" presStyleIdx="1" presStyleCnt="3"/>
      <dgm:spPr/>
      <dgm:t>
        <a:bodyPr/>
        <a:lstStyle/>
        <a:p>
          <a:endParaRPr lang="en-ZA"/>
        </a:p>
      </dgm:t>
    </dgm:pt>
    <dgm:pt modelId="{1DCBDA30-F168-4EEC-9114-F298F3EF87F9}" type="pres">
      <dgm:prSet presAssocID="{29AC6DD4-1416-4825-957E-278B99CC6DB8}" presName="compChildNode" presStyleCnt="0"/>
      <dgm:spPr/>
      <dgm:t>
        <a:bodyPr/>
        <a:lstStyle/>
        <a:p>
          <a:endParaRPr lang="en-ZA"/>
        </a:p>
      </dgm:t>
    </dgm:pt>
    <dgm:pt modelId="{4791D22E-E788-4F72-84D7-A68121FCFE6D}" type="pres">
      <dgm:prSet presAssocID="{29AC6DD4-1416-4825-957E-278B99CC6DB8}" presName="theInnerList" presStyleCnt="0"/>
      <dgm:spPr/>
      <dgm:t>
        <a:bodyPr/>
        <a:lstStyle/>
        <a:p>
          <a:endParaRPr lang="en-ZA"/>
        </a:p>
      </dgm:t>
    </dgm:pt>
    <dgm:pt modelId="{6624C41B-7DE9-49FE-9258-9A8FAE5B5599}" type="pres">
      <dgm:prSet presAssocID="{A67050B3-3210-4808-BE06-243E6937EC6A}" presName="childNode" presStyleLbl="node1" presStyleIdx="1" presStyleCnt="3">
        <dgm:presLayoutVars>
          <dgm:bulletEnabled val="1"/>
        </dgm:presLayoutVars>
      </dgm:prSet>
      <dgm:spPr/>
      <dgm:t>
        <a:bodyPr/>
        <a:lstStyle/>
        <a:p>
          <a:endParaRPr lang="en-ZA"/>
        </a:p>
      </dgm:t>
    </dgm:pt>
    <dgm:pt modelId="{72353A96-ED55-4BC7-98DF-179871CF61DA}" type="pres">
      <dgm:prSet presAssocID="{29AC6DD4-1416-4825-957E-278B99CC6DB8}" presName="aSpace" presStyleCnt="0"/>
      <dgm:spPr/>
      <dgm:t>
        <a:bodyPr/>
        <a:lstStyle/>
        <a:p>
          <a:endParaRPr lang="en-ZA"/>
        </a:p>
      </dgm:t>
    </dgm:pt>
    <dgm:pt modelId="{27FB489E-077A-41ED-969B-BAC99BE5FA03}" type="pres">
      <dgm:prSet presAssocID="{98DD4176-157F-48B1-BB41-2AB1D5BB1AFB}" presName="compNode" presStyleCnt="0"/>
      <dgm:spPr/>
      <dgm:t>
        <a:bodyPr/>
        <a:lstStyle/>
        <a:p>
          <a:endParaRPr lang="en-ZA"/>
        </a:p>
      </dgm:t>
    </dgm:pt>
    <dgm:pt modelId="{5650FF9A-D4BF-4EB9-B68D-D630417FCA4B}" type="pres">
      <dgm:prSet presAssocID="{98DD4176-157F-48B1-BB41-2AB1D5BB1AFB}" presName="aNode" presStyleLbl="bgShp" presStyleIdx="2" presStyleCnt="3"/>
      <dgm:spPr/>
      <dgm:t>
        <a:bodyPr/>
        <a:lstStyle/>
        <a:p>
          <a:endParaRPr lang="en-ZA"/>
        </a:p>
      </dgm:t>
    </dgm:pt>
    <dgm:pt modelId="{EF42CBF0-6EF1-42DD-B27D-DC118C25A24B}" type="pres">
      <dgm:prSet presAssocID="{98DD4176-157F-48B1-BB41-2AB1D5BB1AFB}" presName="textNode" presStyleLbl="bgShp" presStyleIdx="2" presStyleCnt="3"/>
      <dgm:spPr/>
      <dgm:t>
        <a:bodyPr/>
        <a:lstStyle/>
        <a:p>
          <a:endParaRPr lang="en-ZA"/>
        </a:p>
      </dgm:t>
    </dgm:pt>
    <dgm:pt modelId="{0DB26941-BFC2-4390-8BC7-513E1EC9CDEB}" type="pres">
      <dgm:prSet presAssocID="{98DD4176-157F-48B1-BB41-2AB1D5BB1AFB}" presName="compChildNode" presStyleCnt="0"/>
      <dgm:spPr/>
      <dgm:t>
        <a:bodyPr/>
        <a:lstStyle/>
        <a:p>
          <a:endParaRPr lang="en-ZA"/>
        </a:p>
      </dgm:t>
    </dgm:pt>
    <dgm:pt modelId="{2CBC7720-F027-464B-A57F-4844C8ACBBB3}" type="pres">
      <dgm:prSet presAssocID="{98DD4176-157F-48B1-BB41-2AB1D5BB1AFB}" presName="theInnerList" presStyleCnt="0"/>
      <dgm:spPr/>
      <dgm:t>
        <a:bodyPr/>
        <a:lstStyle/>
        <a:p>
          <a:endParaRPr lang="en-ZA"/>
        </a:p>
      </dgm:t>
    </dgm:pt>
    <dgm:pt modelId="{67777B0D-D074-4096-B80C-781F103B82D9}" type="pres">
      <dgm:prSet presAssocID="{1269A3C5-1109-4BFD-B9F9-A32B1427CE4B}" presName="childNode" presStyleLbl="node1" presStyleIdx="2" presStyleCnt="3">
        <dgm:presLayoutVars>
          <dgm:bulletEnabled val="1"/>
        </dgm:presLayoutVars>
      </dgm:prSet>
      <dgm:spPr/>
      <dgm:t>
        <a:bodyPr/>
        <a:lstStyle/>
        <a:p>
          <a:endParaRPr lang="en-ZA"/>
        </a:p>
      </dgm:t>
    </dgm:pt>
  </dgm:ptLst>
  <dgm:cxnLst>
    <dgm:cxn modelId="{A5691BB4-66CA-489C-A329-DFD2E1CEE50F}" type="presOf" srcId="{98DD4176-157F-48B1-BB41-2AB1D5BB1AFB}" destId="{EF42CBF0-6EF1-42DD-B27D-DC118C25A24B}" srcOrd="1" destOrd="0" presId="urn:microsoft.com/office/officeart/2005/8/layout/lProcess2"/>
    <dgm:cxn modelId="{A70B53D4-A26B-4BC4-BE57-3E7ECBB6BFCA}" srcId="{CDB1616C-2B50-40E5-839B-56989D095E2C}" destId="{29AC6DD4-1416-4825-957E-278B99CC6DB8}" srcOrd="1" destOrd="0" parTransId="{872F15D7-D32D-43B5-92FB-FFCE29C44530}" sibTransId="{4E3FF1FD-0CE6-489F-AB31-3D648F4E275D}"/>
    <dgm:cxn modelId="{EC8A568B-65E1-4120-863D-B35773CEB9CE}" type="presOf" srcId="{A67050B3-3210-4808-BE06-243E6937EC6A}" destId="{6624C41B-7DE9-49FE-9258-9A8FAE5B5599}" srcOrd="0" destOrd="0" presId="urn:microsoft.com/office/officeart/2005/8/layout/lProcess2"/>
    <dgm:cxn modelId="{EE2EA781-00B4-42AB-A6D8-502CB3A90C57}" type="presOf" srcId="{01FA416A-AB26-4AB8-90CC-18C60F66622D}" destId="{B7106D02-B7ED-45EF-8516-76E594601D56}" srcOrd="0" destOrd="0" presId="urn:microsoft.com/office/officeart/2005/8/layout/lProcess2"/>
    <dgm:cxn modelId="{3CCAF07A-8FDC-4CE5-848B-B6092F653B94}" srcId="{98DD4176-157F-48B1-BB41-2AB1D5BB1AFB}" destId="{1269A3C5-1109-4BFD-B9F9-A32B1427CE4B}" srcOrd="0" destOrd="0" parTransId="{42AAAB6D-327F-418B-977B-2D94C9F676AE}" sibTransId="{FA4F90BE-BF2E-41F5-8097-488E15259AF9}"/>
    <dgm:cxn modelId="{558BCA74-A847-42C9-BFF5-92DD5438B97B}" type="presOf" srcId="{29AC6DD4-1416-4825-957E-278B99CC6DB8}" destId="{6C1C112A-1CBF-45C7-AF7B-9F8A992DAA42}" srcOrd="0" destOrd="0" presId="urn:microsoft.com/office/officeart/2005/8/layout/lProcess2"/>
    <dgm:cxn modelId="{CD957CC1-5C88-4E93-8905-2B4099ABF05D}" srcId="{CDB1616C-2B50-40E5-839B-56989D095E2C}" destId="{01FA416A-AB26-4AB8-90CC-18C60F66622D}" srcOrd="0" destOrd="0" parTransId="{447BE277-386E-43E2-ADAE-C5D97D78C1C6}" sibTransId="{CC92FB20-E210-4C50-B214-7346DAAB0D52}"/>
    <dgm:cxn modelId="{C8A60594-82B1-4203-8BFC-6621F989E530}" type="presOf" srcId="{98DD4176-157F-48B1-BB41-2AB1D5BB1AFB}" destId="{5650FF9A-D4BF-4EB9-B68D-D630417FCA4B}" srcOrd="0" destOrd="0" presId="urn:microsoft.com/office/officeart/2005/8/layout/lProcess2"/>
    <dgm:cxn modelId="{6ADBB6B9-6F18-4599-83EC-732156A42D2B}" type="presOf" srcId="{E57D1F4D-3F13-49C6-A538-1C31CDB3128B}" destId="{BF037E08-B800-4EDB-917B-1A18BE2DECD1}" srcOrd="0" destOrd="0" presId="urn:microsoft.com/office/officeart/2005/8/layout/lProcess2"/>
    <dgm:cxn modelId="{ECBF4A60-BECA-4DC9-AC86-6379DADEC071}" type="presOf" srcId="{29AC6DD4-1416-4825-957E-278B99CC6DB8}" destId="{0E75C228-B744-4C23-A2E6-3D86B5C1DC2E}" srcOrd="1" destOrd="0" presId="urn:microsoft.com/office/officeart/2005/8/layout/lProcess2"/>
    <dgm:cxn modelId="{EF5F8B4E-9960-4610-A227-3EBAA5DF5528}" type="presOf" srcId="{CDB1616C-2B50-40E5-839B-56989D095E2C}" destId="{30D1E7A7-6656-4A25-80AB-E2FDBB377FD2}" srcOrd="0" destOrd="0" presId="urn:microsoft.com/office/officeart/2005/8/layout/lProcess2"/>
    <dgm:cxn modelId="{22224A11-A7F8-4E5E-ACB9-61A6899E0B3D}" srcId="{29AC6DD4-1416-4825-957E-278B99CC6DB8}" destId="{A67050B3-3210-4808-BE06-243E6937EC6A}" srcOrd="0" destOrd="0" parTransId="{BB455931-53EA-45B8-87CA-594AE2881EE4}" sibTransId="{BE938B9E-0744-4E86-B578-051072D213EA}"/>
    <dgm:cxn modelId="{1B5EE0C4-BE0F-4A92-9BCA-69078528CEFE}" type="presOf" srcId="{1269A3C5-1109-4BFD-B9F9-A32B1427CE4B}" destId="{67777B0D-D074-4096-B80C-781F103B82D9}" srcOrd="0" destOrd="0" presId="urn:microsoft.com/office/officeart/2005/8/layout/lProcess2"/>
    <dgm:cxn modelId="{C0B6472B-9115-4374-AB0E-4F065A0ADE96}" type="presOf" srcId="{01FA416A-AB26-4AB8-90CC-18C60F66622D}" destId="{409F0ED3-08B9-421E-B3BF-936DEE670279}" srcOrd="1" destOrd="0" presId="urn:microsoft.com/office/officeart/2005/8/layout/lProcess2"/>
    <dgm:cxn modelId="{90042E40-1B52-4099-BF99-FA91A2B9A3CC}" srcId="{01FA416A-AB26-4AB8-90CC-18C60F66622D}" destId="{E57D1F4D-3F13-49C6-A538-1C31CDB3128B}" srcOrd="0" destOrd="0" parTransId="{A824ED0F-8CB8-4659-ABEE-A642F4ABABD2}" sibTransId="{40EBFAFF-3154-45A7-88E1-F4543EFA4772}"/>
    <dgm:cxn modelId="{8BD6E415-A888-4A5A-8389-C51972AC1EBB}" srcId="{CDB1616C-2B50-40E5-839B-56989D095E2C}" destId="{98DD4176-157F-48B1-BB41-2AB1D5BB1AFB}" srcOrd="2" destOrd="0" parTransId="{EC2A7483-99B6-4B27-B1B7-9DB6CF9194A6}" sibTransId="{FC8A0BF5-E437-46B7-A161-884E7F9EE8AF}"/>
    <dgm:cxn modelId="{5624142A-8636-4356-BC58-68DFD580B57D}" type="presParOf" srcId="{30D1E7A7-6656-4A25-80AB-E2FDBB377FD2}" destId="{F57E319A-1784-4129-95C8-E1B8AAE59656}" srcOrd="0" destOrd="0" presId="urn:microsoft.com/office/officeart/2005/8/layout/lProcess2"/>
    <dgm:cxn modelId="{14ADFDAA-C783-420E-BA50-783289288E4C}" type="presParOf" srcId="{F57E319A-1784-4129-95C8-E1B8AAE59656}" destId="{B7106D02-B7ED-45EF-8516-76E594601D56}" srcOrd="0" destOrd="0" presId="urn:microsoft.com/office/officeart/2005/8/layout/lProcess2"/>
    <dgm:cxn modelId="{09D00720-597F-4C4C-AC0E-11F3C529DB4A}" type="presParOf" srcId="{F57E319A-1784-4129-95C8-E1B8AAE59656}" destId="{409F0ED3-08B9-421E-B3BF-936DEE670279}" srcOrd="1" destOrd="0" presId="urn:microsoft.com/office/officeart/2005/8/layout/lProcess2"/>
    <dgm:cxn modelId="{165D6FD9-45F3-442F-9266-4E083413AEAE}" type="presParOf" srcId="{F57E319A-1784-4129-95C8-E1B8AAE59656}" destId="{B73FFE33-605E-4499-812B-46A40A9126C8}" srcOrd="2" destOrd="0" presId="urn:microsoft.com/office/officeart/2005/8/layout/lProcess2"/>
    <dgm:cxn modelId="{E27D6AB9-FCED-46B7-B8F5-1151FD0E03A7}" type="presParOf" srcId="{B73FFE33-605E-4499-812B-46A40A9126C8}" destId="{72A9EA55-D599-4786-9A4D-AB2C6A4D656A}" srcOrd="0" destOrd="0" presId="urn:microsoft.com/office/officeart/2005/8/layout/lProcess2"/>
    <dgm:cxn modelId="{99C7DEA5-D0B0-4479-9814-9E26FC344782}" type="presParOf" srcId="{72A9EA55-D599-4786-9A4D-AB2C6A4D656A}" destId="{BF037E08-B800-4EDB-917B-1A18BE2DECD1}" srcOrd="0" destOrd="0" presId="urn:microsoft.com/office/officeart/2005/8/layout/lProcess2"/>
    <dgm:cxn modelId="{8C6DFD55-AB05-4C13-B21C-86321375618B}" type="presParOf" srcId="{30D1E7A7-6656-4A25-80AB-E2FDBB377FD2}" destId="{23756A06-4317-4E84-BC3A-DC376E6FEAF4}" srcOrd="1" destOrd="0" presId="urn:microsoft.com/office/officeart/2005/8/layout/lProcess2"/>
    <dgm:cxn modelId="{982D7C35-FF7E-4955-83FB-9957AEFFECBF}" type="presParOf" srcId="{30D1E7A7-6656-4A25-80AB-E2FDBB377FD2}" destId="{AD9224E6-CFC5-43A7-9572-051324FF7EC8}" srcOrd="2" destOrd="0" presId="urn:microsoft.com/office/officeart/2005/8/layout/lProcess2"/>
    <dgm:cxn modelId="{8F055C0D-F4EA-4849-B707-B24E1584CB22}" type="presParOf" srcId="{AD9224E6-CFC5-43A7-9572-051324FF7EC8}" destId="{6C1C112A-1CBF-45C7-AF7B-9F8A992DAA42}" srcOrd="0" destOrd="0" presId="urn:microsoft.com/office/officeart/2005/8/layout/lProcess2"/>
    <dgm:cxn modelId="{1A4B7882-8627-4B07-8F15-A54DA21DC992}" type="presParOf" srcId="{AD9224E6-CFC5-43A7-9572-051324FF7EC8}" destId="{0E75C228-B744-4C23-A2E6-3D86B5C1DC2E}" srcOrd="1" destOrd="0" presId="urn:microsoft.com/office/officeart/2005/8/layout/lProcess2"/>
    <dgm:cxn modelId="{8BB82E51-0CAE-4D22-B8E3-3AB04334ECD2}" type="presParOf" srcId="{AD9224E6-CFC5-43A7-9572-051324FF7EC8}" destId="{1DCBDA30-F168-4EEC-9114-F298F3EF87F9}" srcOrd="2" destOrd="0" presId="urn:microsoft.com/office/officeart/2005/8/layout/lProcess2"/>
    <dgm:cxn modelId="{94C01422-E0D3-4535-AFB0-1E494794C5BD}" type="presParOf" srcId="{1DCBDA30-F168-4EEC-9114-F298F3EF87F9}" destId="{4791D22E-E788-4F72-84D7-A68121FCFE6D}" srcOrd="0" destOrd="0" presId="urn:microsoft.com/office/officeart/2005/8/layout/lProcess2"/>
    <dgm:cxn modelId="{DD41F9A4-321F-4789-8B4D-348A1B331529}" type="presParOf" srcId="{4791D22E-E788-4F72-84D7-A68121FCFE6D}" destId="{6624C41B-7DE9-49FE-9258-9A8FAE5B5599}" srcOrd="0" destOrd="0" presId="urn:microsoft.com/office/officeart/2005/8/layout/lProcess2"/>
    <dgm:cxn modelId="{1A350887-117A-4BCE-9F80-C76F45D52C46}" type="presParOf" srcId="{30D1E7A7-6656-4A25-80AB-E2FDBB377FD2}" destId="{72353A96-ED55-4BC7-98DF-179871CF61DA}" srcOrd="3" destOrd="0" presId="urn:microsoft.com/office/officeart/2005/8/layout/lProcess2"/>
    <dgm:cxn modelId="{C0145B72-5FA9-4151-BD03-29EF255876AE}" type="presParOf" srcId="{30D1E7A7-6656-4A25-80AB-E2FDBB377FD2}" destId="{27FB489E-077A-41ED-969B-BAC99BE5FA03}" srcOrd="4" destOrd="0" presId="urn:microsoft.com/office/officeart/2005/8/layout/lProcess2"/>
    <dgm:cxn modelId="{C75F87D0-294E-4BE6-8B4F-D1B13EB122AD}" type="presParOf" srcId="{27FB489E-077A-41ED-969B-BAC99BE5FA03}" destId="{5650FF9A-D4BF-4EB9-B68D-D630417FCA4B}" srcOrd="0" destOrd="0" presId="urn:microsoft.com/office/officeart/2005/8/layout/lProcess2"/>
    <dgm:cxn modelId="{63BDECBA-5145-4298-95EF-758B3600EE7C}" type="presParOf" srcId="{27FB489E-077A-41ED-969B-BAC99BE5FA03}" destId="{EF42CBF0-6EF1-42DD-B27D-DC118C25A24B}" srcOrd="1" destOrd="0" presId="urn:microsoft.com/office/officeart/2005/8/layout/lProcess2"/>
    <dgm:cxn modelId="{DF8C3499-6A9C-4A39-9E95-218396AC76C6}" type="presParOf" srcId="{27FB489E-077A-41ED-969B-BAC99BE5FA03}" destId="{0DB26941-BFC2-4390-8BC7-513E1EC9CDEB}" srcOrd="2" destOrd="0" presId="urn:microsoft.com/office/officeart/2005/8/layout/lProcess2"/>
    <dgm:cxn modelId="{2E3BEB3A-3CF4-4850-BE5F-7FA471FFC82C}" type="presParOf" srcId="{0DB26941-BFC2-4390-8BC7-513E1EC9CDEB}" destId="{2CBC7720-F027-464B-A57F-4844C8ACBBB3}" srcOrd="0" destOrd="0" presId="urn:microsoft.com/office/officeart/2005/8/layout/lProcess2"/>
    <dgm:cxn modelId="{E83BF6A4-569D-4FB7-ADEB-8F1B695109BD}" type="presParOf" srcId="{2CBC7720-F027-464B-A57F-4844C8ACBBB3}" destId="{67777B0D-D074-4096-B80C-781F103B82D9}"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8A02C-07DB-46D4-B403-F401B11C900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ZA"/>
        </a:p>
      </dgm:t>
    </dgm:pt>
    <dgm:pt modelId="{F9322E1B-281D-4371-80FA-A520B1DF308B}">
      <dgm:prSet phldrT="[Text]" custT="1"/>
      <dgm:spPr>
        <a:solidFill>
          <a:schemeClr val="tx1"/>
        </a:solidFill>
      </dgm:spPr>
      <dgm:t>
        <a:bodyPr/>
        <a:lstStyle/>
        <a:p>
          <a:r>
            <a:rPr lang="en-ZA" sz="2000" b="1" dirty="0"/>
            <a:t>Procurement of Payment Services</a:t>
          </a:r>
        </a:p>
      </dgm:t>
    </dgm:pt>
    <dgm:pt modelId="{A520E3F3-7143-4FED-ACEF-8010DF67F631}" type="parTrans" cxnId="{7AF9B75D-8256-4554-A78F-2B262976C54F}">
      <dgm:prSet/>
      <dgm:spPr/>
      <dgm:t>
        <a:bodyPr/>
        <a:lstStyle/>
        <a:p>
          <a:endParaRPr lang="en-ZA" sz="2000"/>
        </a:p>
      </dgm:t>
    </dgm:pt>
    <dgm:pt modelId="{6FBE4F59-AC11-44DF-A190-CA060CDBF3A4}" type="sibTrans" cxnId="{7AF9B75D-8256-4554-A78F-2B262976C54F}">
      <dgm:prSet/>
      <dgm:spPr/>
      <dgm:t>
        <a:bodyPr/>
        <a:lstStyle/>
        <a:p>
          <a:endParaRPr lang="en-ZA" sz="2000"/>
        </a:p>
      </dgm:t>
    </dgm:pt>
    <dgm:pt modelId="{E422EDE9-FD2E-45F0-8809-1A42F1D8758C}">
      <dgm:prSet phldrT="[Text]" custT="1"/>
      <dgm:spPr>
        <a:solidFill>
          <a:srgbClr val="FFC000"/>
        </a:solidFill>
      </dgm:spPr>
      <dgm:t>
        <a:bodyPr/>
        <a:lstStyle/>
        <a:p>
          <a:r>
            <a:rPr lang="en-ZA" sz="2000" b="1" dirty="0"/>
            <a:t>SAPO</a:t>
          </a:r>
        </a:p>
      </dgm:t>
    </dgm:pt>
    <dgm:pt modelId="{02104232-3A8B-4363-8EAC-034FF73F5F65}" type="parTrans" cxnId="{2F9669C2-D73D-4264-918A-0CAE62316ED2}">
      <dgm:prSet custT="1"/>
      <dgm:spPr/>
      <dgm:t>
        <a:bodyPr/>
        <a:lstStyle/>
        <a:p>
          <a:endParaRPr lang="en-ZA" sz="2000"/>
        </a:p>
      </dgm:t>
    </dgm:pt>
    <dgm:pt modelId="{E837D836-78BA-4EFE-B40E-EAFBE3697451}" type="sibTrans" cxnId="{2F9669C2-D73D-4264-918A-0CAE62316ED2}">
      <dgm:prSet/>
      <dgm:spPr/>
      <dgm:t>
        <a:bodyPr/>
        <a:lstStyle/>
        <a:p>
          <a:endParaRPr lang="en-ZA" sz="2000"/>
        </a:p>
      </dgm:t>
    </dgm:pt>
    <dgm:pt modelId="{164512D4-586D-499A-BC0E-DB0F8146CDDD}">
      <dgm:prSet phldrT="[Text]" custT="1"/>
      <dgm:spPr>
        <a:solidFill>
          <a:srgbClr val="00B050"/>
        </a:solidFill>
      </dgm:spPr>
      <dgm:t>
        <a:bodyPr/>
        <a:lstStyle/>
        <a:p>
          <a:r>
            <a:rPr lang="en-ZA" sz="2000" b="1" baseline="0" dirty="0">
              <a:effectLst/>
              <a:latin typeface="Arial" panose="020B0604020202020204" pitchFamily="34" charset="0"/>
              <a:ea typeface="Calibri" panose="020F0502020204030204" pitchFamily="34" charset="0"/>
              <a:cs typeface="Arial" panose="020B0604020202020204" pitchFamily="34" charset="0"/>
            </a:rPr>
            <a:t>Request for deviation (29/06/2017) and response (04/07/2017)</a:t>
          </a:r>
          <a:endParaRPr lang="en-ZA" sz="2000" b="1" dirty="0"/>
        </a:p>
      </dgm:t>
    </dgm:pt>
    <dgm:pt modelId="{9B7F7E18-73C8-4F5C-9CAA-8AB0373A4A2E}" type="parTrans" cxnId="{F0AA2012-6FD1-4AB7-B305-DDF87A8C333E}">
      <dgm:prSet custT="1"/>
      <dgm:spPr/>
      <dgm:t>
        <a:bodyPr/>
        <a:lstStyle/>
        <a:p>
          <a:endParaRPr lang="en-ZA" sz="2000"/>
        </a:p>
      </dgm:t>
    </dgm:pt>
    <dgm:pt modelId="{0EDDDCC0-B5AF-47F1-A62A-6BE82CB3C680}" type="sibTrans" cxnId="{F0AA2012-6FD1-4AB7-B305-DDF87A8C333E}">
      <dgm:prSet/>
      <dgm:spPr/>
      <dgm:t>
        <a:bodyPr/>
        <a:lstStyle/>
        <a:p>
          <a:endParaRPr lang="en-ZA" sz="2000"/>
        </a:p>
      </dgm:t>
    </dgm:pt>
    <dgm:pt modelId="{46620453-3D73-4BDE-B300-B2FD7E85C090}">
      <dgm:prSet phldrT="[Text]" custT="1"/>
      <dgm:spPr>
        <a:solidFill>
          <a:srgbClr val="FFC000"/>
        </a:solidFill>
      </dgm:spPr>
      <dgm:t>
        <a:bodyPr/>
        <a:lstStyle/>
        <a:p>
          <a:r>
            <a:rPr lang="en-ZA" sz="2000" dirty="0"/>
            <a:t>RFP submitted to SAPO (24/07/2017)</a:t>
          </a:r>
        </a:p>
        <a:p>
          <a:r>
            <a:rPr lang="en-ZA" sz="2000" dirty="0"/>
            <a:t>Closing date: 07/08/2017)</a:t>
          </a:r>
        </a:p>
      </dgm:t>
    </dgm:pt>
    <dgm:pt modelId="{F1DC49D9-5DFD-4FBB-B4BE-C31912CB7EF1}" type="parTrans" cxnId="{FF28E97F-258A-4DD9-92F6-403F04216270}">
      <dgm:prSet custT="1"/>
      <dgm:spPr/>
      <dgm:t>
        <a:bodyPr/>
        <a:lstStyle/>
        <a:p>
          <a:endParaRPr lang="en-ZA" sz="2000"/>
        </a:p>
      </dgm:t>
    </dgm:pt>
    <dgm:pt modelId="{CA1E7018-EDFA-45A8-85DD-FEDF83C9B54C}" type="sibTrans" cxnId="{FF28E97F-258A-4DD9-92F6-403F04216270}">
      <dgm:prSet/>
      <dgm:spPr/>
      <dgm:t>
        <a:bodyPr/>
        <a:lstStyle/>
        <a:p>
          <a:endParaRPr lang="en-ZA" sz="2000"/>
        </a:p>
      </dgm:t>
    </dgm:pt>
    <dgm:pt modelId="{9E575B6C-0FF2-4CBF-9472-1697D6BBF501}">
      <dgm:prSet phldrT="[Text]" custT="1"/>
      <dgm:spPr>
        <a:solidFill>
          <a:srgbClr val="FF0000"/>
        </a:solidFill>
      </dgm:spPr>
      <dgm:t>
        <a:bodyPr/>
        <a:lstStyle/>
        <a:p>
          <a:r>
            <a:rPr lang="en-ZA" sz="2000" b="1" dirty="0"/>
            <a:t>Competitive Bidding Process</a:t>
          </a:r>
        </a:p>
      </dgm:t>
    </dgm:pt>
    <dgm:pt modelId="{05C51F86-FB09-43A9-AD7C-425E49A30152}" type="parTrans" cxnId="{09A3D435-2DFD-4B5D-855C-D88CCBB02E21}">
      <dgm:prSet custT="1"/>
      <dgm:spPr/>
      <dgm:t>
        <a:bodyPr/>
        <a:lstStyle/>
        <a:p>
          <a:endParaRPr lang="en-ZA" sz="2000"/>
        </a:p>
      </dgm:t>
    </dgm:pt>
    <dgm:pt modelId="{481D2BF3-6669-4562-99D1-90B80A8CDEFE}" type="sibTrans" cxnId="{09A3D435-2DFD-4B5D-855C-D88CCBB02E21}">
      <dgm:prSet/>
      <dgm:spPr/>
      <dgm:t>
        <a:bodyPr/>
        <a:lstStyle/>
        <a:p>
          <a:endParaRPr lang="en-ZA" sz="2000"/>
        </a:p>
      </dgm:t>
    </dgm:pt>
    <dgm:pt modelId="{A8702525-2FC6-4F89-86B4-E48946E79392}">
      <dgm:prSet phldrT="[Text]" custT="1"/>
      <dgm:spPr>
        <a:solidFill>
          <a:srgbClr val="FF0000"/>
        </a:solidFill>
      </dgm:spPr>
      <dgm:t>
        <a:bodyPr/>
        <a:lstStyle/>
        <a:p>
          <a:r>
            <a:rPr lang="en-ZA" sz="2000" b="1" dirty="0"/>
            <a:t>Will commence after evaluation of SAPO proposal </a:t>
          </a:r>
        </a:p>
      </dgm:t>
    </dgm:pt>
    <dgm:pt modelId="{5F534B7C-C0A1-4981-8849-DA39E23C2853}" type="parTrans" cxnId="{7B0A7920-749A-4061-9BDA-72C2F277BA21}">
      <dgm:prSet custT="1"/>
      <dgm:spPr/>
      <dgm:t>
        <a:bodyPr/>
        <a:lstStyle/>
        <a:p>
          <a:endParaRPr lang="en-ZA" sz="2000"/>
        </a:p>
      </dgm:t>
    </dgm:pt>
    <dgm:pt modelId="{E16E7D31-B795-4B4B-B5D5-D2582F429088}" type="sibTrans" cxnId="{7B0A7920-749A-4061-9BDA-72C2F277BA21}">
      <dgm:prSet/>
      <dgm:spPr/>
      <dgm:t>
        <a:bodyPr/>
        <a:lstStyle/>
        <a:p>
          <a:endParaRPr lang="en-ZA" sz="2000"/>
        </a:p>
      </dgm:t>
    </dgm:pt>
    <dgm:pt modelId="{8C178649-6DC8-4D70-B467-67AD5A8C806A}">
      <dgm:prSet custT="1"/>
      <dgm:spPr>
        <a:solidFill>
          <a:srgbClr val="FF0000"/>
        </a:solidFill>
      </dgm:spPr>
      <dgm:t>
        <a:bodyPr/>
        <a:lstStyle/>
        <a:p>
          <a:r>
            <a:rPr lang="en-ZA" sz="2000" b="1" dirty="0" smtClean="0"/>
            <a:t>Evaluation &amp; Due </a:t>
          </a:r>
          <a:r>
            <a:rPr lang="en-ZA" sz="2000" b="1" dirty="0"/>
            <a:t>Diligence</a:t>
          </a:r>
        </a:p>
        <a:p>
          <a:r>
            <a:rPr lang="en-ZA" sz="2000" b="1" dirty="0"/>
            <a:t>(From the </a:t>
          </a:r>
          <a:r>
            <a:rPr lang="en-ZA" sz="2000" b="1" dirty="0" smtClean="0"/>
            <a:t>14 </a:t>
          </a:r>
          <a:r>
            <a:rPr lang="en-ZA" sz="2000" b="1" dirty="0"/>
            <a:t>– 25 August) </a:t>
          </a:r>
        </a:p>
      </dgm:t>
    </dgm:pt>
    <dgm:pt modelId="{3A3C3A1B-0951-418F-99B6-26E70A9B6081}" type="parTrans" cxnId="{1D254FC5-0467-4DDC-A30D-BF715061A5B7}">
      <dgm:prSet custT="1"/>
      <dgm:spPr/>
      <dgm:t>
        <a:bodyPr/>
        <a:lstStyle/>
        <a:p>
          <a:endParaRPr lang="en-ZA" sz="2000"/>
        </a:p>
      </dgm:t>
    </dgm:pt>
    <dgm:pt modelId="{3A307A43-0BE0-4998-81CA-4D18F71E5E60}" type="sibTrans" cxnId="{1D254FC5-0467-4DDC-A30D-BF715061A5B7}">
      <dgm:prSet/>
      <dgm:spPr/>
      <dgm:t>
        <a:bodyPr/>
        <a:lstStyle/>
        <a:p>
          <a:endParaRPr lang="en-ZA" sz="2000"/>
        </a:p>
      </dgm:t>
    </dgm:pt>
    <dgm:pt modelId="{304DAA4A-27C5-4D08-8CE9-40820A640D0E}" type="pres">
      <dgm:prSet presAssocID="{E678A02C-07DB-46D4-B403-F401B11C9000}" presName="diagram" presStyleCnt="0">
        <dgm:presLayoutVars>
          <dgm:chPref val="1"/>
          <dgm:dir/>
          <dgm:animOne val="branch"/>
          <dgm:animLvl val="lvl"/>
          <dgm:resizeHandles val="exact"/>
        </dgm:presLayoutVars>
      </dgm:prSet>
      <dgm:spPr/>
      <dgm:t>
        <a:bodyPr/>
        <a:lstStyle/>
        <a:p>
          <a:endParaRPr lang="en-GB"/>
        </a:p>
      </dgm:t>
    </dgm:pt>
    <dgm:pt modelId="{D55D14F4-5E33-4CB6-BAD3-D0B4E0132513}" type="pres">
      <dgm:prSet presAssocID="{F9322E1B-281D-4371-80FA-A520B1DF308B}" presName="root1" presStyleCnt="0"/>
      <dgm:spPr/>
    </dgm:pt>
    <dgm:pt modelId="{41B839CE-A83E-4E44-8CCC-00A224450191}" type="pres">
      <dgm:prSet presAssocID="{F9322E1B-281D-4371-80FA-A520B1DF308B}" presName="LevelOneTextNode" presStyleLbl="node0" presStyleIdx="0" presStyleCnt="1" custScaleX="130178">
        <dgm:presLayoutVars>
          <dgm:chPref val="3"/>
        </dgm:presLayoutVars>
      </dgm:prSet>
      <dgm:spPr/>
      <dgm:t>
        <a:bodyPr/>
        <a:lstStyle/>
        <a:p>
          <a:endParaRPr lang="en-GB"/>
        </a:p>
      </dgm:t>
    </dgm:pt>
    <dgm:pt modelId="{D3E9BEB3-7D6C-4929-B396-034B98E09EE3}" type="pres">
      <dgm:prSet presAssocID="{F9322E1B-281D-4371-80FA-A520B1DF308B}" presName="level2hierChild" presStyleCnt="0"/>
      <dgm:spPr/>
    </dgm:pt>
    <dgm:pt modelId="{11342116-09D4-45C4-8272-DDBE761C3990}" type="pres">
      <dgm:prSet presAssocID="{02104232-3A8B-4363-8EAC-034FF73F5F65}" presName="conn2-1" presStyleLbl="parChTrans1D2" presStyleIdx="0" presStyleCnt="2"/>
      <dgm:spPr/>
      <dgm:t>
        <a:bodyPr/>
        <a:lstStyle/>
        <a:p>
          <a:endParaRPr lang="en-GB"/>
        </a:p>
      </dgm:t>
    </dgm:pt>
    <dgm:pt modelId="{769B520F-7FFE-457C-9267-D8C38BAFBB17}" type="pres">
      <dgm:prSet presAssocID="{02104232-3A8B-4363-8EAC-034FF73F5F65}" presName="connTx" presStyleLbl="parChTrans1D2" presStyleIdx="0" presStyleCnt="2"/>
      <dgm:spPr/>
      <dgm:t>
        <a:bodyPr/>
        <a:lstStyle/>
        <a:p>
          <a:endParaRPr lang="en-GB"/>
        </a:p>
      </dgm:t>
    </dgm:pt>
    <dgm:pt modelId="{1F3F57ED-2315-4073-B937-66B3151968D5}" type="pres">
      <dgm:prSet presAssocID="{E422EDE9-FD2E-45F0-8809-1A42F1D8758C}" presName="root2" presStyleCnt="0"/>
      <dgm:spPr/>
    </dgm:pt>
    <dgm:pt modelId="{3B42FFA8-BB8C-43B1-B985-4056357650C2}" type="pres">
      <dgm:prSet presAssocID="{E422EDE9-FD2E-45F0-8809-1A42F1D8758C}" presName="LevelTwoTextNode" presStyleLbl="node2" presStyleIdx="0" presStyleCnt="2">
        <dgm:presLayoutVars>
          <dgm:chPref val="3"/>
        </dgm:presLayoutVars>
      </dgm:prSet>
      <dgm:spPr/>
      <dgm:t>
        <a:bodyPr/>
        <a:lstStyle/>
        <a:p>
          <a:endParaRPr lang="en-GB"/>
        </a:p>
      </dgm:t>
    </dgm:pt>
    <dgm:pt modelId="{733690EF-3B6A-4983-A406-9386387BB5A5}" type="pres">
      <dgm:prSet presAssocID="{E422EDE9-FD2E-45F0-8809-1A42F1D8758C}" presName="level3hierChild" presStyleCnt="0"/>
      <dgm:spPr/>
    </dgm:pt>
    <dgm:pt modelId="{ED8B8CD3-323F-4A3B-89A1-74B5FC14C6B6}" type="pres">
      <dgm:prSet presAssocID="{9B7F7E18-73C8-4F5C-9CAA-8AB0373A4A2E}" presName="conn2-1" presStyleLbl="parChTrans1D3" presStyleIdx="0" presStyleCnt="4"/>
      <dgm:spPr/>
      <dgm:t>
        <a:bodyPr/>
        <a:lstStyle/>
        <a:p>
          <a:endParaRPr lang="en-GB"/>
        </a:p>
      </dgm:t>
    </dgm:pt>
    <dgm:pt modelId="{D34F06FA-1149-492C-9990-700B2009D6EF}" type="pres">
      <dgm:prSet presAssocID="{9B7F7E18-73C8-4F5C-9CAA-8AB0373A4A2E}" presName="connTx" presStyleLbl="parChTrans1D3" presStyleIdx="0" presStyleCnt="4"/>
      <dgm:spPr/>
      <dgm:t>
        <a:bodyPr/>
        <a:lstStyle/>
        <a:p>
          <a:endParaRPr lang="en-GB"/>
        </a:p>
      </dgm:t>
    </dgm:pt>
    <dgm:pt modelId="{7E523A8F-18D1-4C2F-AE8B-93E1BB18E140}" type="pres">
      <dgm:prSet presAssocID="{164512D4-586D-499A-BC0E-DB0F8146CDDD}" presName="root2" presStyleCnt="0"/>
      <dgm:spPr/>
    </dgm:pt>
    <dgm:pt modelId="{0FE8832C-B870-4EAE-8990-74AF16D13450}" type="pres">
      <dgm:prSet presAssocID="{164512D4-586D-499A-BC0E-DB0F8146CDDD}" presName="LevelTwoTextNode" presStyleLbl="node3" presStyleIdx="0" presStyleCnt="4" custScaleX="225613" custLinFactNeighborX="-1736" custLinFactNeighborY="-17512">
        <dgm:presLayoutVars>
          <dgm:chPref val="3"/>
        </dgm:presLayoutVars>
      </dgm:prSet>
      <dgm:spPr/>
      <dgm:t>
        <a:bodyPr/>
        <a:lstStyle/>
        <a:p>
          <a:endParaRPr lang="en-GB"/>
        </a:p>
      </dgm:t>
    </dgm:pt>
    <dgm:pt modelId="{4387510C-17A5-4368-8BB7-4F5FC9C0D767}" type="pres">
      <dgm:prSet presAssocID="{164512D4-586D-499A-BC0E-DB0F8146CDDD}" presName="level3hierChild" presStyleCnt="0"/>
      <dgm:spPr/>
    </dgm:pt>
    <dgm:pt modelId="{1414FD53-4233-44B9-94B3-C973DB3A65CD}" type="pres">
      <dgm:prSet presAssocID="{F1DC49D9-5DFD-4FBB-B4BE-C31912CB7EF1}" presName="conn2-1" presStyleLbl="parChTrans1D3" presStyleIdx="1" presStyleCnt="4"/>
      <dgm:spPr/>
      <dgm:t>
        <a:bodyPr/>
        <a:lstStyle/>
        <a:p>
          <a:endParaRPr lang="en-GB"/>
        </a:p>
      </dgm:t>
    </dgm:pt>
    <dgm:pt modelId="{B3617C54-73CA-4297-A74B-5BA2980A0CF7}" type="pres">
      <dgm:prSet presAssocID="{F1DC49D9-5DFD-4FBB-B4BE-C31912CB7EF1}" presName="connTx" presStyleLbl="parChTrans1D3" presStyleIdx="1" presStyleCnt="4"/>
      <dgm:spPr/>
      <dgm:t>
        <a:bodyPr/>
        <a:lstStyle/>
        <a:p>
          <a:endParaRPr lang="en-GB"/>
        </a:p>
      </dgm:t>
    </dgm:pt>
    <dgm:pt modelId="{87260C1C-33B0-4196-A9DC-A3915EFC0808}" type="pres">
      <dgm:prSet presAssocID="{46620453-3D73-4BDE-B300-B2FD7E85C090}" presName="root2" presStyleCnt="0"/>
      <dgm:spPr/>
    </dgm:pt>
    <dgm:pt modelId="{39B6CA0D-4027-401A-92E2-9E25B1AA7728}" type="pres">
      <dgm:prSet presAssocID="{46620453-3D73-4BDE-B300-B2FD7E85C090}" presName="LevelTwoTextNode" presStyleLbl="node3" presStyleIdx="1" presStyleCnt="4" custScaleX="225214" custScaleY="129223">
        <dgm:presLayoutVars>
          <dgm:chPref val="3"/>
        </dgm:presLayoutVars>
      </dgm:prSet>
      <dgm:spPr/>
      <dgm:t>
        <a:bodyPr/>
        <a:lstStyle/>
        <a:p>
          <a:endParaRPr lang="en-GB"/>
        </a:p>
      </dgm:t>
    </dgm:pt>
    <dgm:pt modelId="{0B1A0777-93B9-4FF1-B001-6886E20EE77F}" type="pres">
      <dgm:prSet presAssocID="{46620453-3D73-4BDE-B300-B2FD7E85C090}" presName="level3hierChild" presStyleCnt="0"/>
      <dgm:spPr/>
    </dgm:pt>
    <dgm:pt modelId="{CF8C4A06-D0FA-4EF0-9B4F-2452DAF21AFA}" type="pres">
      <dgm:prSet presAssocID="{3A3C3A1B-0951-418F-99B6-26E70A9B6081}" presName="conn2-1" presStyleLbl="parChTrans1D3" presStyleIdx="2" presStyleCnt="4"/>
      <dgm:spPr/>
      <dgm:t>
        <a:bodyPr/>
        <a:lstStyle/>
        <a:p>
          <a:endParaRPr lang="en-GB"/>
        </a:p>
      </dgm:t>
    </dgm:pt>
    <dgm:pt modelId="{0CE270AD-2A0F-41F8-89CA-11B1862A71D1}" type="pres">
      <dgm:prSet presAssocID="{3A3C3A1B-0951-418F-99B6-26E70A9B6081}" presName="connTx" presStyleLbl="parChTrans1D3" presStyleIdx="2" presStyleCnt="4"/>
      <dgm:spPr/>
      <dgm:t>
        <a:bodyPr/>
        <a:lstStyle/>
        <a:p>
          <a:endParaRPr lang="en-GB"/>
        </a:p>
      </dgm:t>
    </dgm:pt>
    <dgm:pt modelId="{735CA64D-8849-4946-AC7D-75B07CE778EE}" type="pres">
      <dgm:prSet presAssocID="{8C178649-6DC8-4D70-B467-67AD5A8C806A}" presName="root2" presStyleCnt="0"/>
      <dgm:spPr/>
    </dgm:pt>
    <dgm:pt modelId="{4605477F-15D4-4C7F-85ED-DC48B7589C01}" type="pres">
      <dgm:prSet presAssocID="{8C178649-6DC8-4D70-B467-67AD5A8C806A}" presName="LevelTwoTextNode" presStyleLbl="node3" presStyleIdx="2" presStyleCnt="4" custScaleX="223299">
        <dgm:presLayoutVars>
          <dgm:chPref val="3"/>
        </dgm:presLayoutVars>
      </dgm:prSet>
      <dgm:spPr/>
      <dgm:t>
        <a:bodyPr/>
        <a:lstStyle/>
        <a:p>
          <a:endParaRPr lang="en-GB"/>
        </a:p>
      </dgm:t>
    </dgm:pt>
    <dgm:pt modelId="{730065F8-3D4A-4C9C-A1FB-39F780B2E7C8}" type="pres">
      <dgm:prSet presAssocID="{8C178649-6DC8-4D70-B467-67AD5A8C806A}" presName="level3hierChild" presStyleCnt="0"/>
      <dgm:spPr/>
    </dgm:pt>
    <dgm:pt modelId="{854C0287-392C-4133-8132-A1FDCD0B2E78}" type="pres">
      <dgm:prSet presAssocID="{05C51F86-FB09-43A9-AD7C-425E49A30152}" presName="conn2-1" presStyleLbl="parChTrans1D2" presStyleIdx="1" presStyleCnt="2"/>
      <dgm:spPr/>
      <dgm:t>
        <a:bodyPr/>
        <a:lstStyle/>
        <a:p>
          <a:endParaRPr lang="en-GB"/>
        </a:p>
      </dgm:t>
    </dgm:pt>
    <dgm:pt modelId="{896EEB6F-7DB1-465C-ABA7-478BC4ABC037}" type="pres">
      <dgm:prSet presAssocID="{05C51F86-FB09-43A9-AD7C-425E49A30152}" presName="connTx" presStyleLbl="parChTrans1D2" presStyleIdx="1" presStyleCnt="2"/>
      <dgm:spPr/>
      <dgm:t>
        <a:bodyPr/>
        <a:lstStyle/>
        <a:p>
          <a:endParaRPr lang="en-GB"/>
        </a:p>
      </dgm:t>
    </dgm:pt>
    <dgm:pt modelId="{A44F4A21-0491-485A-9E0D-765FB65FB684}" type="pres">
      <dgm:prSet presAssocID="{9E575B6C-0FF2-4CBF-9472-1697D6BBF501}" presName="root2" presStyleCnt="0"/>
      <dgm:spPr/>
    </dgm:pt>
    <dgm:pt modelId="{D69D2232-1495-44CF-AAB2-908DEA604868}" type="pres">
      <dgm:prSet presAssocID="{9E575B6C-0FF2-4CBF-9472-1697D6BBF501}" presName="LevelTwoTextNode" presStyleLbl="node2" presStyleIdx="1" presStyleCnt="2">
        <dgm:presLayoutVars>
          <dgm:chPref val="3"/>
        </dgm:presLayoutVars>
      </dgm:prSet>
      <dgm:spPr/>
      <dgm:t>
        <a:bodyPr/>
        <a:lstStyle/>
        <a:p>
          <a:endParaRPr lang="en-GB"/>
        </a:p>
      </dgm:t>
    </dgm:pt>
    <dgm:pt modelId="{FC55ACC7-FAA7-4929-BF41-1701064D6C37}" type="pres">
      <dgm:prSet presAssocID="{9E575B6C-0FF2-4CBF-9472-1697D6BBF501}" presName="level3hierChild" presStyleCnt="0"/>
      <dgm:spPr/>
    </dgm:pt>
    <dgm:pt modelId="{412CF7CB-B61D-4748-AC56-A9C2E8829673}" type="pres">
      <dgm:prSet presAssocID="{5F534B7C-C0A1-4981-8849-DA39E23C2853}" presName="conn2-1" presStyleLbl="parChTrans1D3" presStyleIdx="3" presStyleCnt="4"/>
      <dgm:spPr/>
      <dgm:t>
        <a:bodyPr/>
        <a:lstStyle/>
        <a:p>
          <a:endParaRPr lang="en-GB"/>
        </a:p>
      </dgm:t>
    </dgm:pt>
    <dgm:pt modelId="{E527DD40-D8D8-40A3-A81C-5B0FF817782A}" type="pres">
      <dgm:prSet presAssocID="{5F534B7C-C0A1-4981-8849-DA39E23C2853}" presName="connTx" presStyleLbl="parChTrans1D3" presStyleIdx="3" presStyleCnt="4"/>
      <dgm:spPr/>
      <dgm:t>
        <a:bodyPr/>
        <a:lstStyle/>
        <a:p>
          <a:endParaRPr lang="en-GB"/>
        </a:p>
      </dgm:t>
    </dgm:pt>
    <dgm:pt modelId="{569C9CEE-3D2A-4724-9AFE-0A241E10B59F}" type="pres">
      <dgm:prSet presAssocID="{A8702525-2FC6-4F89-86B4-E48946E79392}" presName="root2" presStyleCnt="0"/>
      <dgm:spPr/>
    </dgm:pt>
    <dgm:pt modelId="{4C03E04B-2194-4E66-AA60-12C5A22FFC05}" type="pres">
      <dgm:prSet presAssocID="{A8702525-2FC6-4F89-86B4-E48946E79392}" presName="LevelTwoTextNode" presStyleLbl="node3" presStyleIdx="3" presStyleCnt="4" custScaleX="223163">
        <dgm:presLayoutVars>
          <dgm:chPref val="3"/>
        </dgm:presLayoutVars>
      </dgm:prSet>
      <dgm:spPr/>
      <dgm:t>
        <a:bodyPr/>
        <a:lstStyle/>
        <a:p>
          <a:endParaRPr lang="en-GB"/>
        </a:p>
      </dgm:t>
    </dgm:pt>
    <dgm:pt modelId="{C963A888-542F-45B6-A067-E3A1EAA3D41D}" type="pres">
      <dgm:prSet presAssocID="{A8702525-2FC6-4F89-86B4-E48946E79392}" presName="level3hierChild" presStyleCnt="0"/>
      <dgm:spPr/>
    </dgm:pt>
  </dgm:ptLst>
  <dgm:cxnLst>
    <dgm:cxn modelId="{B7706955-E4F7-4525-BB75-BE70C347F848}" type="presOf" srcId="{02104232-3A8B-4363-8EAC-034FF73F5F65}" destId="{769B520F-7FFE-457C-9267-D8C38BAFBB17}" srcOrd="1" destOrd="0" presId="urn:microsoft.com/office/officeart/2005/8/layout/hierarchy2"/>
    <dgm:cxn modelId="{2F9669C2-D73D-4264-918A-0CAE62316ED2}" srcId="{F9322E1B-281D-4371-80FA-A520B1DF308B}" destId="{E422EDE9-FD2E-45F0-8809-1A42F1D8758C}" srcOrd="0" destOrd="0" parTransId="{02104232-3A8B-4363-8EAC-034FF73F5F65}" sibTransId="{E837D836-78BA-4EFE-B40E-EAFBE3697451}"/>
    <dgm:cxn modelId="{64F189E4-7CCF-4647-8DDF-E2B3703D78D8}" type="presOf" srcId="{9B7F7E18-73C8-4F5C-9CAA-8AB0373A4A2E}" destId="{D34F06FA-1149-492C-9990-700B2009D6EF}" srcOrd="1" destOrd="0" presId="urn:microsoft.com/office/officeart/2005/8/layout/hierarchy2"/>
    <dgm:cxn modelId="{ED7C5D41-0CEA-47F1-B129-4205FDCCC399}" type="presOf" srcId="{E678A02C-07DB-46D4-B403-F401B11C9000}" destId="{304DAA4A-27C5-4D08-8CE9-40820A640D0E}" srcOrd="0" destOrd="0" presId="urn:microsoft.com/office/officeart/2005/8/layout/hierarchy2"/>
    <dgm:cxn modelId="{CF335BC3-7F3E-4A80-BD7C-EDC3DB7F468B}" type="presOf" srcId="{5F534B7C-C0A1-4981-8849-DA39E23C2853}" destId="{E527DD40-D8D8-40A3-A81C-5B0FF817782A}" srcOrd="1" destOrd="0" presId="urn:microsoft.com/office/officeart/2005/8/layout/hierarchy2"/>
    <dgm:cxn modelId="{97B0EDC8-3ED4-45E5-ACCF-87C3D490401A}" type="presOf" srcId="{F1DC49D9-5DFD-4FBB-B4BE-C31912CB7EF1}" destId="{1414FD53-4233-44B9-94B3-C973DB3A65CD}" srcOrd="0" destOrd="0" presId="urn:microsoft.com/office/officeart/2005/8/layout/hierarchy2"/>
    <dgm:cxn modelId="{FEAA10D1-8D39-436A-937F-98638FAA377E}" type="presOf" srcId="{46620453-3D73-4BDE-B300-B2FD7E85C090}" destId="{39B6CA0D-4027-401A-92E2-9E25B1AA7728}" srcOrd="0" destOrd="0" presId="urn:microsoft.com/office/officeart/2005/8/layout/hierarchy2"/>
    <dgm:cxn modelId="{7AF9B75D-8256-4554-A78F-2B262976C54F}" srcId="{E678A02C-07DB-46D4-B403-F401B11C9000}" destId="{F9322E1B-281D-4371-80FA-A520B1DF308B}" srcOrd="0" destOrd="0" parTransId="{A520E3F3-7143-4FED-ACEF-8010DF67F631}" sibTransId="{6FBE4F59-AC11-44DF-A190-CA060CDBF3A4}"/>
    <dgm:cxn modelId="{243E0869-C031-43CC-9D8A-5B33A3E973DB}" type="presOf" srcId="{3A3C3A1B-0951-418F-99B6-26E70A9B6081}" destId="{CF8C4A06-D0FA-4EF0-9B4F-2452DAF21AFA}" srcOrd="0" destOrd="0" presId="urn:microsoft.com/office/officeart/2005/8/layout/hierarchy2"/>
    <dgm:cxn modelId="{29B73FD3-0E8B-4F1D-91B8-76FE5679C85F}" type="presOf" srcId="{05C51F86-FB09-43A9-AD7C-425E49A30152}" destId="{854C0287-392C-4133-8132-A1FDCD0B2E78}" srcOrd="0" destOrd="0" presId="urn:microsoft.com/office/officeart/2005/8/layout/hierarchy2"/>
    <dgm:cxn modelId="{09A3D435-2DFD-4B5D-855C-D88CCBB02E21}" srcId="{F9322E1B-281D-4371-80FA-A520B1DF308B}" destId="{9E575B6C-0FF2-4CBF-9472-1697D6BBF501}" srcOrd="1" destOrd="0" parTransId="{05C51F86-FB09-43A9-AD7C-425E49A30152}" sibTransId="{481D2BF3-6669-4562-99D1-90B80A8CDEFE}"/>
    <dgm:cxn modelId="{0E5D2AFF-24A0-4E22-BCD2-A124B0DE8522}" type="presOf" srcId="{5F534B7C-C0A1-4981-8849-DA39E23C2853}" destId="{412CF7CB-B61D-4748-AC56-A9C2E8829673}" srcOrd="0" destOrd="0" presId="urn:microsoft.com/office/officeart/2005/8/layout/hierarchy2"/>
    <dgm:cxn modelId="{6159799A-A0C3-4E7F-979B-132F79E1A1DA}" type="presOf" srcId="{F1DC49D9-5DFD-4FBB-B4BE-C31912CB7EF1}" destId="{B3617C54-73CA-4297-A74B-5BA2980A0CF7}" srcOrd="1" destOrd="0" presId="urn:microsoft.com/office/officeart/2005/8/layout/hierarchy2"/>
    <dgm:cxn modelId="{3FD1CF39-64E4-43BB-8BF7-E045C7EB59E3}" type="presOf" srcId="{164512D4-586D-499A-BC0E-DB0F8146CDDD}" destId="{0FE8832C-B870-4EAE-8990-74AF16D13450}" srcOrd="0" destOrd="0" presId="urn:microsoft.com/office/officeart/2005/8/layout/hierarchy2"/>
    <dgm:cxn modelId="{995F0DBA-F8DD-494C-9E97-D7F3D335DDB5}" type="presOf" srcId="{9B7F7E18-73C8-4F5C-9CAA-8AB0373A4A2E}" destId="{ED8B8CD3-323F-4A3B-89A1-74B5FC14C6B6}" srcOrd="0" destOrd="0" presId="urn:microsoft.com/office/officeart/2005/8/layout/hierarchy2"/>
    <dgm:cxn modelId="{E51AF355-B67A-415C-BEEE-9647D914A27E}" type="presOf" srcId="{02104232-3A8B-4363-8EAC-034FF73F5F65}" destId="{11342116-09D4-45C4-8272-DDBE761C3990}" srcOrd="0" destOrd="0" presId="urn:microsoft.com/office/officeart/2005/8/layout/hierarchy2"/>
    <dgm:cxn modelId="{C3D9B5AE-2CFD-4F3D-AC17-DB049CCE68B3}" type="presOf" srcId="{F9322E1B-281D-4371-80FA-A520B1DF308B}" destId="{41B839CE-A83E-4E44-8CCC-00A224450191}" srcOrd="0" destOrd="0" presId="urn:microsoft.com/office/officeart/2005/8/layout/hierarchy2"/>
    <dgm:cxn modelId="{7B0A7920-749A-4061-9BDA-72C2F277BA21}" srcId="{9E575B6C-0FF2-4CBF-9472-1697D6BBF501}" destId="{A8702525-2FC6-4F89-86B4-E48946E79392}" srcOrd="0" destOrd="0" parTransId="{5F534B7C-C0A1-4981-8849-DA39E23C2853}" sibTransId="{E16E7D31-B795-4B4B-B5D5-D2582F429088}"/>
    <dgm:cxn modelId="{E6737EB7-49FE-4B98-9E50-B633123FDB8D}" type="presOf" srcId="{E422EDE9-FD2E-45F0-8809-1A42F1D8758C}" destId="{3B42FFA8-BB8C-43B1-B985-4056357650C2}" srcOrd="0" destOrd="0" presId="urn:microsoft.com/office/officeart/2005/8/layout/hierarchy2"/>
    <dgm:cxn modelId="{974232E7-ADC3-41AB-82A8-5B8D55D082AC}" type="presOf" srcId="{3A3C3A1B-0951-418F-99B6-26E70A9B6081}" destId="{0CE270AD-2A0F-41F8-89CA-11B1862A71D1}" srcOrd="1" destOrd="0" presId="urn:microsoft.com/office/officeart/2005/8/layout/hierarchy2"/>
    <dgm:cxn modelId="{AD39D23F-9DB6-4982-8B36-DE4EF87DF91A}" type="presOf" srcId="{05C51F86-FB09-43A9-AD7C-425E49A30152}" destId="{896EEB6F-7DB1-465C-ABA7-478BC4ABC037}" srcOrd="1" destOrd="0" presId="urn:microsoft.com/office/officeart/2005/8/layout/hierarchy2"/>
    <dgm:cxn modelId="{A6CAAB50-24AD-4168-B9A4-E3C11195825B}" type="presOf" srcId="{9E575B6C-0FF2-4CBF-9472-1697D6BBF501}" destId="{D69D2232-1495-44CF-AAB2-908DEA604868}" srcOrd="0" destOrd="0" presId="urn:microsoft.com/office/officeart/2005/8/layout/hierarchy2"/>
    <dgm:cxn modelId="{825947CD-DC04-4414-A0A6-EB6BA673EAC9}" type="presOf" srcId="{8C178649-6DC8-4D70-B467-67AD5A8C806A}" destId="{4605477F-15D4-4C7F-85ED-DC48B7589C01}" srcOrd="0" destOrd="0" presId="urn:microsoft.com/office/officeart/2005/8/layout/hierarchy2"/>
    <dgm:cxn modelId="{A2FF05C1-216F-45C2-9057-28832C665213}" type="presOf" srcId="{A8702525-2FC6-4F89-86B4-E48946E79392}" destId="{4C03E04B-2194-4E66-AA60-12C5A22FFC05}" srcOrd="0" destOrd="0" presId="urn:microsoft.com/office/officeart/2005/8/layout/hierarchy2"/>
    <dgm:cxn modelId="{F0AA2012-6FD1-4AB7-B305-DDF87A8C333E}" srcId="{E422EDE9-FD2E-45F0-8809-1A42F1D8758C}" destId="{164512D4-586D-499A-BC0E-DB0F8146CDDD}" srcOrd="0" destOrd="0" parTransId="{9B7F7E18-73C8-4F5C-9CAA-8AB0373A4A2E}" sibTransId="{0EDDDCC0-B5AF-47F1-A62A-6BE82CB3C680}"/>
    <dgm:cxn modelId="{1D254FC5-0467-4DDC-A30D-BF715061A5B7}" srcId="{E422EDE9-FD2E-45F0-8809-1A42F1D8758C}" destId="{8C178649-6DC8-4D70-B467-67AD5A8C806A}" srcOrd="2" destOrd="0" parTransId="{3A3C3A1B-0951-418F-99B6-26E70A9B6081}" sibTransId="{3A307A43-0BE0-4998-81CA-4D18F71E5E60}"/>
    <dgm:cxn modelId="{FF28E97F-258A-4DD9-92F6-403F04216270}" srcId="{E422EDE9-FD2E-45F0-8809-1A42F1D8758C}" destId="{46620453-3D73-4BDE-B300-B2FD7E85C090}" srcOrd="1" destOrd="0" parTransId="{F1DC49D9-5DFD-4FBB-B4BE-C31912CB7EF1}" sibTransId="{CA1E7018-EDFA-45A8-85DD-FEDF83C9B54C}"/>
    <dgm:cxn modelId="{6EE9FE80-8AB4-4B3D-8B05-A26DD21E8401}" type="presParOf" srcId="{304DAA4A-27C5-4D08-8CE9-40820A640D0E}" destId="{D55D14F4-5E33-4CB6-BAD3-D0B4E0132513}" srcOrd="0" destOrd="0" presId="urn:microsoft.com/office/officeart/2005/8/layout/hierarchy2"/>
    <dgm:cxn modelId="{7A7B8F71-47BD-4F10-BF1D-0A605E6A67A0}" type="presParOf" srcId="{D55D14F4-5E33-4CB6-BAD3-D0B4E0132513}" destId="{41B839CE-A83E-4E44-8CCC-00A224450191}" srcOrd="0" destOrd="0" presId="urn:microsoft.com/office/officeart/2005/8/layout/hierarchy2"/>
    <dgm:cxn modelId="{8CF8CCA8-7450-46DF-B2E2-9370ABB044C8}" type="presParOf" srcId="{D55D14F4-5E33-4CB6-BAD3-D0B4E0132513}" destId="{D3E9BEB3-7D6C-4929-B396-034B98E09EE3}" srcOrd="1" destOrd="0" presId="urn:microsoft.com/office/officeart/2005/8/layout/hierarchy2"/>
    <dgm:cxn modelId="{144A22D1-54D9-4756-8189-67D2A2637D9F}" type="presParOf" srcId="{D3E9BEB3-7D6C-4929-B396-034B98E09EE3}" destId="{11342116-09D4-45C4-8272-DDBE761C3990}" srcOrd="0" destOrd="0" presId="urn:microsoft.com/office/officeart/2005/8/layout/hierarchy2"/>
    <dgm:cxn modelId="{B329A2A4-61DA-4B07-8EF8-431602712AC7}" type="presParOf" srcId="{11342116-09D4-45C4-8272-DDBE761C3990}" destId="{769B520F-7FFE-457C-9267-D8C38BAFBB17}" srcOrd="0" destOrd="0" presId="urn:microsoft.com/office/officeart/2005/8/layout/hierarchy2"/>
    <dgm:cxn modelId="{2C68B2D4-DDBE-4D73-8DFA-A932E4051B6C}" type="presParOf" srcId="{D3E9BEB3-7D6C-4929-B396-034B98E09EE3}" destId="{1F3F57ED-2315-4073-B937-66B3151968D5}" srcOrd="1" destOrd="0" presId="urn:microsoft.com/office/officeart/2005/8/layout/hierarchy2"/>
    <dgm:cxn modelId="{EC6A06FB-EF16-4BA2-BA80-384213D38C81}" type="presParOf" srcId="{1F3F57ED-2315-4073-B937-66B3151968D5}" destId="{3B42FFA8-BB8C-43B1-B985-4056357650C2}" srcOrd="0" destOrd="0" presId="urn:microsoft.com/office/officeart/2005/8/layout/hierarchy2"/>
    <dgm:cxn modelId="{9F00D67C-FFEC-4886-BC61-5B3AFF2C217E}" type="presParOf" srcId="{1F3F57ED-2315-4073-B937-66B3151968D5}" destId="{733690EF-3B6A-4983-A406-9386387BB5A5}" srcOrd="1" destOrd="0" presId="urn:microsoft.com/office/officeart/2005/8/layout/hierarchy2"/>
    <dgm:cxn modelId="{4790525B-80D6-4736-8B7A-E7E125D1A7C6}" type="presParOf" srcId="{733690EF-3B6A-4983-A406-9386387BB5A5}" destId="{ED8B8CD3-323F-4A3B-89A1-74B5FC14C6B6}" srcOrd="0" destOrd="0" presId="urn:microsoft.com/office/officeart/2005/8/layout/hierarchy2"/>
    <dgm:cxn modelId="{85BA94E5-3689-4A0D-9723-40B14FA595D5}" type="presParOf" srcId="{ED8B8CD3-323F-4A3B-89A1-74B5FC14C6B6}" destId="{D34F06FA-1149-492C-9990-700B2009D6EF}" srcOrd="0" destOrd="0" presId="urn:microsoft.com/office/officeart/2005/8/layout/hierarchy2"/>
    <dgm:cxn modelId="{C7254F68-9827-4E30-9760-F946ABEE45B8}" type="presParOf" srcId="{733690EF-3B6A-4983-A406-9386387BB5A5}" destId="{7E523A8F-18D1-4C2F-AE8B-93E1BB18E140}" srcOrd="1" destOrd="0" presId="urn:microsoft.com/office/officeart/2005/8/layout/hierarchy2"/>
    <dgm:cxn modelId="{2AB79058-7E32-4B35-B64D-3C6B00F82BCF}" type="presParOf" srcId="{7E523A8F-18D1-4C2F-AE8B-93E1BB18E140}" destId="{0FE8832C-B870-4EAE-8990-74AF16D13450}" srcOrd="0" destOrd="0" presId="urn:microsoft.com/office/officeart/2005/8/layout/hierarchy2"/>
    <dgm:cxn modelId="{0A6908D1-6836-4D84-8A17-0B57BAAF1D39}" type="presParOf" srcId="{7E523A8F-18D1-4C2F-AE8B-93E1BB18E140}" destId="{4387510C-17A5-4368-8BB7-4F5FC9C0D767}" srcOrd="1" destOrd="0" presId="urn:microsoft.com/office/officeart/2005/8/layout/hierarchy2"/>
    <dgm:cxn modelId="{5B27CE1C-C2B1-4375-8A3B-968D6E21B5D2}" type="presParOf" srcId="{733690EF-3B6A-4983-A406-9386387BB5A5}" destId="{1414FD53-4233-44B9-94B3-C973DB3A65CD}" srcOrd="2" destOrd="0" presId="urn:microsoft.com/office/officeart/2005/8/layout/hierarchy2"/>
    <dgm:cxn modelId="{6846C5B0-42DB-4817-8BE3-CDEA91397DE4}" type="presParOf" srcId="{1414FD53-4233-44B9-94B3-C973DB3A65CD}" destId="{B3617C54-73CA-4297-A74B-5BA2980A0CF7}" srcOrd="0" destOrd="0" presId="urn:microsoft.com/office/officeart/2005/8/layout/hierarchy2"/>
    <dgm:cxn modelId="{48358F75-9246-4344-A3B2-FC104A25BFFC}" type="presParOf" srcId="{733690EF-3B6A-4983-A406-9386387BB5A5}" destId="{87260C1C-33B0-4196-A9DC-A3915EFC0808}" srcOrd="3" destOrd="0" presId="urn:microsoft.com/office/officeart/2005/8/layout/hierarchy2"/>
    <dgm:cxn modelId="{83E5B532-3163-4097-BAA2-DD93AAF3F307}" type="presParOf" srcId="{87260C1C-33B0-4196-A9DC-A3915EFC0808}" destId="{39B6CA0D-4027-401A-92E2-9E25B1AA7728}" srcOrd="0" destOrd="0" presId="urn:microsoft.com/office/officeart/2005/8/layout/hierarchy2"/>
    <dgm:cxn modelId="{8646C7B4-C951-45D9-B89A-A4AE4CB3E69E}" type="presParOf" srcId="{87260C1C-33B0-4196-A9DC-A3915EFC0808}" destId="{0B1A0777-93B9-4FF1-B001-6886E20EE77F}" srcOrd="1" destOrd="0" presId="urn:microsoft.com/office/officeart/2005/8/layout/hierarchy2"/>
    <dgm:cxn modelId="{520B69A4-BFC3-4D1B-89FF-6BB75BE13C03}" type="presParOf" srcId="{733690EF-3B6A-4983-A406-9386387BB5A5}" destId="{CF8C4A06-D0FA-4EF0-9B4F-2452DAF21AFA}" srcOrd="4" destOrd="0" presId="urn:microsoft.com/office/officeart/2005/8/layout/hierarchy2"/>
    <dgm:cxn modelId="{80CFA927-657D-46F6-BA5D-C7AC1A8F546A}" type="presParOf" srcId="{CF8C4A06-D0FA-4EF0-9B4F-2452DAF21AFA}" destId="{0CE270AD-2A0F-41F8-89CA-11B1862A71D1}" srcOrd="0" destOrd="0" presId="urn:microsoft.com/office/officeart/2005/8/layout/hierarchy2"/>
    <dgm:cxn modelId="{F62532A6-3F00-4452-AE56-2A5CBEA9CC40}" type="presParOf" srcId="{733690EF-3B6A-4983-A406-9386387BB5A5}" destId="{735CA64D-8849-4946-AC7D-75B07CE778EE}" srcOrd="5" destOrd="0" presId="urn:microsoft.com/office/officeart/2005/8/layout/hierarchy2"/>
    <dgm:cxn modelId="{99B169BC-D1F3-4D0E-B4F4-09159008050A}" type="presParOf" srcId="{735CA64D-8849-4946-AC7D-75B07CE778EE}" destId="{4605477F-15D4-4C7F-85ED-DC48B7589C01}" srcOrd="0" destOrd="0" presId="urn:microsoft.com/office/officeart/2005/8/layout/hierarchy2"/>
    <dgm:cxn modelId="{815E4666-F7DE-44C6-BA44-2394092F979D}" type="presParOf" srcId="{735CA64D-8849-4946-AC7D-75B07CE778EE}" destId="{730065F8-3D4A-4C9C-A1FB-39F780B2E7C8}" srcOrd="1" destOrd="0" presId="urn:microsoft.com/office/officeart/2005/8/layout/hierarchy2"/>
    <dgm:cxn modelId="{DA1F7DFF-28E5-4468-9D45-6F4FB83C5A37}" type="presParOf" srcId="{D3E9BEB3-7D6C-4929-B396-034B98E09EE3}" destId="{854C0287-392C-4133-8132-A1FDCD0B2E78}" srcOrd="2" destOrd="0" presId="urn:microsoft.com/office/officeart/2005/8/layout/hierarchy2"/>
    <dgm:cxn modelId="{71C7C721-0D71-430D-8AD3-76A09EA3EEF1}" type="presParOf" srcId="{854C0287-392C-4133-8132-A1FDCD0B2E78}" destId="{896EEB6F-7DB1-465C-ABA7-478BC4ABC037}" srcOrd="0" destOrd="0" presId="urn:microsoft.com/office/officeart/2005/8/layout/hierarchy2"/>
    <dgm:cxn modelId="{3BF74D7C-E5EC-4E5F-A97B-D37B5193BB89}" type="presParOf" srcId="{D3E9BEB3-7D6C-4929-B396-034B98E09EE3}" destId="{A44F4A21-0491-485A-9E0D-765FB65FB684}" srcOrd="3" destOrd="0" presId="urn:microsoft.com/office/officeart/2005/8/layout/hierarchy2"/>
    <dgm:cxn modelId="{66766FE0-F57A-4E37-961A-B6453B801DDD}" type="presParOf" srcId="{A44F4A21-0491-485A-9E0D-765FB65FB684}" destId="{D69D2232-1495-44CF-AAB2-908DEA604868}" srcOrd="0" destOrd="0" presId="urn:microsoft.com/office/officeart/2005/8/layout/hierarchy2"/>
    <dgm:cxn modelId="{8BC642DB-87D8-4E28-81DF-493DB32BE3C9}" type="presParOf" srcId="{A44F4A21-0491-485A-9E0D-765FB65FB684}" destId="{FC55ACC7-FAA7-4929-BF41-1701064D6C37}" srcOrd="1" destOrd="0" presId="urn:microsoft.com/office/officeart/2005/8/layout/hierarchy2"/>
    <dgm:cxn modelId="{3D084B71-DC43-49D3-9D65-B2EDBB669EF7}" type="presParOf" srcId="{FC55ACC7-FAA7-4929-BF41-1701064D6C37}" destId="{412CF7CB-B61D-4748-AC56-A9C2E8829673}" srcOrd="0" destOrd="0" presId="urn:microsoft.com/office/officeart/2005/8/layout/hierarchy2"/>
    <dgm:cxn modelId="{E1202321-8CD1-4160-9629-AA4C2A69C35B}" type="presParOf" srcId="{412CF7CB-B61D-4748-AC56-A9C2E8829673}" destId="{E527DD40-D8D8-40A3-A81C-5B0FF817782A}" srcOrd="0" destOrd="0" presId="urn:microsoft.com/office/officeart/2005/8/layout/hierarchy2"/>
    <dgm:cxn modelId="{3077D751-7695-4D03-A388-4EBEBCAFFECC}" type="presParOf" srcId="{FC55ACC7-FAA7-4929-BF41-1701064D6C37}" destId="{569C9CEE-3D2A-4724-9AFE-0A241E10B59F}" srcOrd="1" destOrd="0" presId="urn:microsoft.com/office/officeart/2005/8/layout/hierarchy2"/>
    <dgm:cxn modelId="{0FE93751-3A89-43E5-AADA-F25818C47655}" type="presParOf" srcId="{569C9CEE-3D2A-4724-9AFE-0A241E10B59F}" destId="{4C03E04B-2194-4E66-AA60-12C5A22FFC05}" srcOrd="0" destOrd="0" presId="urn:microsoft.com/office/officeart/2005/8/layout/hierarchy2"/>
    <dgm:cxn modelId="{9A3DDDAE-CFD4-4F85-AA40-3E6D42D330C3}" type="presParOf" srcId="{569C9CEE-3D2A-4724-9AFE-0A241E10B59F}" destId="{C963A888-542F-45B6-A067-E3A1EAA3D41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292" cy="49728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802" y="1"/>
            <a:ext cx="2946292" cy="497285"/>
          </a:xfrm>
          <a:prstGeom prst="rect">
            <a:avLst/>
          </a:prstGeom>
        </p:spPr>
        <p:txBody>
          <a:bodyPr vert="horz" lIns="91440" tIns="45720" rIns="91440" bIns="45720" rtlCol="0"/>
          <a:lstStyle>
            <a:lvl1pPr algn="r">
              <a:defRPr sz="1200"/>
            </a:lvl1pPr>
          </a:lstStyle>
          <a:p>
            <a:fld id="{0FFEC356-4F76-44E9-ACE5-BE44601427C4}" type="datetimeFigureOut">
              <a:rPr lang="en-ZA" smtClean="0"/>
              <a:t>2017-08-18</a:t>
            </a:fld>
            <a:endParaRPr lang="en-ZA"/>
          </a:p>
        </p:txBody>
      </p:sp>
      <p:sp>
        <p:nvSpPr>
          <p:cNvPr id="4" name="Footer Placeholder 3"/>
          <p:cNvSpPr>
            <a:spLocks noGrp="1"/>
          </p:cNvSpPr>
          <p:nvPr>
            <p:ph type="ftr" sz="quarter" idx="2"/>
          </p:nvPr>
        </p:nvSpPr>
        <p:spPr>
          <a:xfrm>
            <a:off x="1" y="9429354"/>
            <a:ext cx="2946292" cy="49728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802" y="9429354"/>
            <a:ext cx="2946292" cy="497284"/>
          </a:xfrm>
          <a:prstGeom prst="rect">
            <a:avLst/>
          </a:prstGeom>
        </p:spPr>
        <p:txBody>
          <a:bodyPr vert="horz" lIns="91440" tIns="45720" rIns="91440" bIns="45720" rtlCol="0" anchor="b"/>
          <a:lstStyle>
            <a:lvl1pPr algn="r">
              <a:defRPr sz="1200"/>
            </a:lvl1pPr>
          </a:lstStyle>
          <a:p>
            <a:fld id="{57C8873C-16B4-4046-A5C3-B6EB3E264AEB}" type="slidenum">
              <a:rPr lang="en-ZA" smtClean="0"/>
              <a:t>‹#›</a:t>
            </a:fld>
            <a:endParaRPr lang="en-ZA"/>
          </a:p>
        </p:txBody>
      </p:sp>
    </p:spTree>
    <p:extLst>
      <p:ext uri="{BB962C8B-B14F-4D97-AF65-F5344CB8AC3E}">
        <p14:creationId xmlns:p14="http://schemas.microsoft.com/office/powerpoint/2010/main" val="35182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292" cy="49728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802" y="1"/>
            <a:ext cx="2946292" cy="497285"/>
          </a:xfrm>
          <a:prstGeom prst="rect">
            <a:avLst/>
          </a:prstGeom>
        </p:spPr>
        <p:txBody>
          <a:bodyPr vert="horz" lIns="91440" tIns="45720" rIns="91440" bIns="45720" rtlCol="0"/>
          <a:lstStyle>
            <a:lvl1pPr algn="r">
              <a:defRPr sz="1200"/>
            </a:lvl1pPr>
          </a:lstStyle>
          <a:p>
            <a:fld id="{8B9972B0-43EA-49A1-B1B4-58879283F182}" type="datetimeFigureOut">
              <a:rPr lang="en-ZA" smtClean="0"/>
              <a:t>2017-08-18</a:t>
            </a:fld>
            <a:endParaRPr lang="en-ZA"/>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401" y="4777433"/>
            <a:ext cx="5436875" cy="39083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9354"/>
            <a:ext cx="2946292" cy="49728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802" y="9429354"/>
            <a:ext cx="2946292" cy="497284"/>
          </a:xfrm>
          <a:prstGeom prst="rect">
            <a:avLst/>
          </a:prstGeom>
        </p:spPr>
        <p:txBody>
          <a:bodyPr vert="horz" lIns="91440" tIns="45720" rIns="91440" bIns="45720" rtlCol="0" anchor="b"/>
          <a:lstStyle>
            <a:lvl1pPr algn="r">
              <a:defRPr sz="1200"/>
            </a:lvl1pPr>
          </a:lstStyle>
          <a:p>
            <a:fld id="{9A5ADBF1-FF72-4255-B545-390A6BB80209}" type="slidenum">
              <a:rPr lang="en-ZA" smtClean="0"/>
              <a:t>‹#›</a:t>
            </a:fld>
            <a:endParaRPr lang="en-ZA"/>
          </a:p>
        </p:txBody>
      </p:sp>
    </p:spTree>
    <p:extLst>
      <p:ext uri="{BB962C8B-B14F-4D97-AF65-F5344CB8AC3E}">
        <p14:creationId xmlns:p14="http://schemas.microsoft.com/office/powerpoint/2010/main" val="61740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sz="3200">
                <a:solidFill>
                  <a:schemeClr val="tx1"/>
                </a:solidFill>
                <a:latin typeface="Arial" panose="020B0604020202020204" pitchFamily="34" charset="0"/>
                <a:cs typeface="Arial" panose="020B0604020202020204" pitchFamily="34" charset="0"/>
              </a:defRPr>
            </a:lvl1pPr>
            <a:lvl2pPr marL="742950" indent="-285750" defTabSz="941388" eaLnBrk="0" hangingPunct="0">
              <a:defRPr sz="3200">
                <a:solidFill>
                  <a:schemeClr val="tx1"/>
                </a:solidFill>
                <a:latin typeface="Arial" panose="020B0604020202020204" pitchFamily="34" charset="0"/>
                <a:cs typeface="Arial" panose="020B0604020202020204" pitchFamily="34" charset="0"/>
              </a:defRPr>
            </a:lvl2pPr>
            <a:lvl3pPr marL="1143000" indent="-228600" defTabSz="941388" eaLnBrk="0" hangingPunct="0">
              <a:defRPr sz="3200">
                <a:solidFill>
                  <a:schemeClr val="tx1"/>
                </a:solidFill>
                <a:latin typeface="Arial" panose="020B0604020202020204" pitchFamily="34" charset="0"/>
                <a:cs typeface="Arial" panose="020B0604020202020204" pitchFamily="34" charset="0"/>
              </a:defRPr>
            </a:lvl3pPr>
            <a:lvl4pPr marL="1600200" indent="-228600" defTabSz="941388" eaLnBrk="0" hangingPunct="0">
              <a:defRPr sz="3200">
                <a:solidFill>
                  <a:schemeClr val="tx1"/>
                </a:solidFill>
                <a:latin typeface="Arial" panose="020B0604020202020204" pitchFamily="34" charset="0"/>
                <a:cs typeface="Arial" panose="020B0604020202020204" pitchFamily="34" charset="0"/>
              </a:defRPr>
            </a:lvl4pPr>
            <a:lvl5pPr marL="2057400" indent="-228600" defTabSz="941388" eaLnBrk="0" hangingPunct="0">
              <a:defRPr sz="3200">
                <a:solidFill>
                  <a:schemeClr val="tx1"/>
                </a:solidFill>
                <a:latin typeface="Arial" panose="020B0604020202020204" pitchFamily="34" charset="0"/>
                <a:cs typeface="Arial" panose="020B0604020202020204" pitchFamily="34" charset="0"/>
              </a:defRPr>
            </a:lvl5pPr>
            <a:lvl6pPr marL="2514600" indent="-228600" defTabSz="94138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defTabSz="94138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defTabSz="94138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defTabSz="94138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fld id="{379931C0-6C3D-4F5C-BBEF-B9AC737C2545}" type="slidenum">
              <a:rPr lang="en-US" sz="1200">
                <a:solidFill>
                  <a:srgbClr val="1F497D"/>
                </a:solidFill>
                <a:latin typeface="Times New Roman" panose="02020603050405020304" pitchFamily="18" charset="0"/>
              </a:rPr>
              <a:pPr/>
              <a:t>6</a:t>
            </a:fld>
            <a:endParaRPr lang="en-US" sz="1200">
              <a:solidFill>
                <a:srgbClr val="1F497D"/>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2315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smtClean="0">
              <a:latin typeface="Arial" panose="020B0604020202020204" pitchFamily="34" charset="0"/>
            </a:endParaRPr>
          </a:p>
        </p:txBody>
      </p:sp>
      <p:sp>
        <p:nvSpPr>
          <p:cNvPr id="40964" name="Slide Number Placeholder 3"/>
          <p:cNvSpPr>
            <a:spLocks noGrp="1"/>
          </p:cNvSpPr>
          <p:nvPr>
            <p:ph type="sldNum" sz="quarter" idx="5"/>
          </p:nvPr>
        </p:nvSpPr>
        <p:spPr/>
        <p:txBody>
          <a:bodyPr/>
          <a:lstStyle>
            <a:lvl1pPr defTabSz="909638" eaLnBrk="0" hangingPunct="0">
              <a:defRPr sz="3200">
                <a:solidFill>
                  <a:schemeClr val="tx1"/>
                </a:solidFill>
                <a:latin typeface="Arial" panose="020B0604020202020204" pitchFamily="34" charset="0"/>
                <a:cs typeface="Arial" panose="020B0604020202020204" pitchFamily="34" charset="0"/>
              </a:defRPr>
            </a:lvl1pPr>
            <a:lvl2pPr marL="742950" indent="-285750" defTabSz="909638" eaLnBrk="0" hangingPunct="0">
              <a:defRPr sz="3200">
                <a:solidFill>
                  <a:schemeClr val="tx1"/>
                </a:solidFill>
                <a:latin typeface="Arial" panose="020B0604020202020204" pitchFamily="34" charset="0"/>
                <a:cs typeface="Arial" panose="020B0604020202020204" pitchFamily="34" charset="0"/>
              </a:defRPr>
            </a:lvl2pPr>
            <a:lvl3pPr marL="1143000" indent="-228600" defTabSz="909638" eaLnBrk="0" hangingPunct="0">
              <a:defRPr sz="3200">
                <a:solidFill>
                  <a:schemeClr val="tx1"/>
                </a:solidFill>
                <a:latin typeface="Arial" panose="020B0604020202020204" pitchFamily="34" charset="0"/>
                <a:cs typeface="Arial" panose="020B0604020202020204" pitchFamily="34" charset="0"/>
              </a:defRPr>
            </a:lvl3pPr>
            <a:lvl4pPr marL="1600200" indent="-228600" defTabSz="909638" eaLnBrk="0" hangingPunct="0">
              <a:defRPr sz="3200">
                <a:solidFill>
                  <a:schemeClr val="tx1"/>
                </a:solidFill>
                <a:latin typeface="Arial" panose="020B0604020202020204" pitchFamily="34" charset="0"/>
                <a:cs typeface="Arial" panose="020B0604020202020204" pitchFamily="34" charset="0"/>
              </a:defRPr>
            </a:lvl4pPr>
            <a:lvl5pPr marL="2057400" indent="-228600" defTabSz="909638" eaLnBrk="0" hangingPunct="0">
              <a:defRPr sz="3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302DC272-B010-48AF-B609-63F4DC0A60AF}" type="slidenum">
              <a:rPr lang="en-US" sz="1200">
                <a:solidFill>
                  <a:srgbClr val="1F497D"/>
                </a:solidFill>
              </a:rPr>
              <a:pPr eaLnBrk="1" hangingPunct="1"/>
              <a:t>15</a:t>
            </a:fld>
            <a:endParaRPr lang="en-US" sz="1200">
              <a:solidFill>
                <a:srgbClr val="1F497D"/>
              </a:solidFill>
            </a:endParaRPr>
          </a:p>
        </p:txBody>
      </p:sp>
    </p:spTree>
    <p:extLst>
      <p:ext uri="{BB962C8B-B14F-4D97-AF65-F5344CB8AC3E}">
        <p14:creationId xmlns:p14="http://schemas.microsoft.com/office/powerpoint/2010/main" val="53755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5ADBF1-FF72-4255-B545-390A6BB80209}" type="slidenum">
              <a:rPr lang="en-ZA" smtClean="0"/>
              <a:t>19</a:t>
            </a:fld>
            <a:endParaRPr lang="en-ZA"/>
          </a:p>
        </p:txBody>
      </p:sp>
    </p:spTree>
    <p:extLst>
      <p:ext uri="{BB962C8B-B14F-4D97-AF65-F5344CB8AC3E}">
        <p14:creationId xmlns:p14="http://schemas.microsoft.com/office/powerpoint/2010/main" val="365896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A5ADBF1-FF72-4255-B545-390A6BB80209}" type="slidenum">
              <a:rPr lang="en-ZA" smtClean="0"/>
              <a:t>22</a:t>
            </a:fld>
            <a:endParaRPr lang="en-ZA"/>
          </a:p>
        </p:txBody>
      </p:sp>
    </p:spTree>
    <p:extLst>
      <p:ext uri="{BB962C8B-B14F-4D97-AF65-F5344CB8AC3E}">
        <p14:creationId xmlns:p14="http://schemas.microsoft.com/office/powerpoint/2010/main" val="363445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B1323D-F109-44BE-8A0D-936964F60DFF}" type="slidenum">
              <a:rPr lang="en-US" smtClean="0"/>
              <a:pPr>
                <a:defRPr/>
              </a:pPr>
              <a:t>26</a:t>
            </a:fld>
            <a:endParaRPr lang="en-US"/>
          </a:p>
        </p:txBody>
      </p:sp>
    </p:spTree>
    <p:extLst>
      <p:ext uri="{BB962C8B-B14F-4D97-AF65-F5344CB8AC3E}">
        <p14:creationId xmlns:p14="http://schemas.microsoft.com/office/powerpoint/2010/main" val="349635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smtClean="0">
              <a:latin typeface="Arial" panose="020B0604020202020204" pitchFamily="34" charset="0"/>
            </a:endParaRPr>
          </a:p>
        </p:txBody>
      </p:sp>
      <p:sp>
        <p:nvSpPr>
          <p:cNvPr id="40964" name="Slide Number Placeholder 3"/>
          <p:cNvSpPr>
            <a:spLocks noGrp="1"/>
          </p:cNvSpPr>
          <p:nvPr>
            <p:ph type="sldNum" sz="quarter" idx="5"/>
          </p:nvPr>
        </p:nvSpPr>
        <p:spPr/>
        <p:txBody>
          <a:bodyPr/>
          <a:lstStyle>
            <a:lvl1pPr defTabSz="909638" eaLnBrk="0" hangingPunct="0">
              <a:defRPr sz="3200">
                <a:solidFill>
                  <a:schemeClr val="tx1"/>
                </a:solidFill>
                <a:latin typeface="Arial" panose="020B0604020202020204" pitchFamily="34" charset="0"/>
                <a:cs typeface="Arial" panose="020B0604020202020204" pitchFamily="34" charset="0"/>
              </a:defRPr>
            </a:lvl1pPr>
            <a:lvl2pPr marL="742950" indent="-285750" defTabSz="909638" eaLnBrk="0" hangingPunct="0">
              <a:defRPr sz="3200">
                <a:solidFill>
                  <a:schemeClr val="tx1"/>
                </a:solidFill>
                <a:latin typeface="Arial" panose="020B0604020202020204" pitchFamily="34" charset="0"/>
                <a:cs typeface="Arial" panose="020B0604020202020204" pitchFamily="34" charset="0"/>
              </a:defRPr>
            </a:lvl2pPr>
            <a:lvl3pPr marL="1143000" indent="-228600" defTabSz="909638" eaLnBrk="0" hangingPunct="0">
              <a:defRPr sz="3200">
                <a:solidFill>
                  <a:schemeClr val="tx1"/>
                </a:solidFill>
                <a:latin typeface="Arial" panose="020B0604020202020204" pitchFamily="34" charset="0"/>
                <a:cs typeface="Arial" panose="020B0604020202020204" pitchFamily="34" charset="0"/>
              </a:defRPr>
            </a:lvl3pPr>
            <a:lvl4pPr marL="1600200" indent="-228600" defTabSz="909638" eaLnBrk="0" hangingPunct="0">
              <a:defRPr sz="3200">
                <a:solidFill>
                  <a:schemeClr val="tx1"/>
                </a:solidFill>
                <a:latin typeface="Arial" panose="020B0604020202020204" pitchFamily="34" charset="0"/>
                <a:cs typeface="Arial" panose="020B0604020202020204" pitchFamily="34" charset="0"/>
              </a:defRPr>
            </a:lvl4pPr>
            <a:lvl5pPr marL="2057400" indent="-228600" defTabSz="909638" eaLnBrk="0" hangingPunct="0">
              <a:defRPr sz="3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302DC272-B010-48AF-B609-63F4DC0A60AF}" type="slidenum">
              <a:rPr lang="en-US" sz="1200">
                <a:solidFill>
                  <a:srgbClr val="1F497D"/>
                </a:solidFill>
              </a:rPr>
              <a:pPr eaLnBrk="1" hangingPunct="1"/>
              <a:t>31</a:t>
            </a:fld>
            <a:endParaRPr lang="en-US" sz="1200">
              <a:solidFill>
                <a:srgbClr val="1F497D"/>
              </a:solidFill>
            </a:endParaRPr>
          </a:p>
        </p:txBody>
      </p:sp>
    </p:spTree>
    <p:extLst>
      <p:ext uri="{BB962C8B-B14F-4D97-AF65-F5344CB8AC3E}">
        <p14:creationId xmlns:p14="http://schemas.microsoft.com/office/powerpoint/2010/main" val="84440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5ADBF1-FF72-4255-B545-390A6BB80209}" type="slidenum">
              <a:rPr lang="en-ZA" smtClean="0"/>
              <a:t>34</a:t>
            </a:fld>
            <a:endParaRPr lang="en-ZA"/>
          </a:p>
        </p:txBody>
      </p:sp>
    </p:spTree>
    <p:extLst>
      <p:ext uri="{BB962C8B-B14F-4D97-AF65-F5344CB8AC3E}">
        <p14:creationId xmlns:p14="http://schemas.microsoft.com/office/powerpoint/2010/main" val="344113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smtClean="0">
              <a:latin typeface="Arial" panose="020B0604020202020204" pitchFamily="34" charset="0"/>
            </a:endParaRPr>
          </a:p>
        </p:txBody>
      </p:sp>
      <p:sp>
        <p:nvSpPr>
          <p:cNvPr id="40964" name="Slide Number Placeholder 3"/>
          <p:cNvSpPr>
            <a:spLocks noGrp="1"/>
          </p:cNvSpPr>
          <p:nvPr>
            <p:ph type="sldNum" sz="quarter" idx="5"/>
          </p:nvPr>
        </p:nvSpPr>
        <p:spPr/>
        <p:txBody>
          <a:bodyPr/>
          <a:lstStyle>
            <a:lvl1pPr defTabSz="909638" eaLnBrk="0" hangingPunct="0">
              <a:defRPr sz="3200">
                <a:solidFill>
                  <a:schemeClr val="tx1"/>
                </a:solidFill>
                <a:latin typeface="Arial" panose="020B0604020202020204" pitchFamily="34" charset="0"/>
                <a:cs typeface="Arial" panose="020B0604020202020204" pitchFamily="34" charset="0"/>
              </a:defRPr>
            </a:lvl1pPr>
            <a:lvl2pPr marL="742950" indent="-285750" defTabSz="909638" eaLnBrk="0" hangingPunct="0">
              <a:defRPr sz="3200">
                <a:solidFill>
                  <a:schemeClr val="tx1"/>
                </a:solidFill>
                <a:latin typeface="Arial" panose="020B0604020202020204" pitchFamily="34" charset="0"/>
                <a:cs typeface="Arial" panose="020B0604020202020204" pitchFamily="34" charset="0"/>
              </a:defRPr>
            </a:lvl2pPr>
            <a:lvl3pPr marL="1143000" indent="-228600" defTabSz="909638" eaLnBrk="0" hangingPunct="0">
              <a:defRPr sz="3200">
                <a:solidFill>
                  <a:schemeClr val="tx1"/>
                </a:solidFill>
                <a:latin typeface="Arial" panose="020B0604020202020204" pitchFamily="34" charset="0"/>
                <a:cs typeface="Arial" panose="020B0604020202020204" pitchFamily="34" charset="0"/>
              </a:defRPr>
            </a:lvl3pPr>
            <a:lvl4pPr marL="1600200" indent="-228600" defTabSz="909638" eaLnBrk="0" hangingPunct="0">
              <a:defRPr sz="3200">
                <a:solidFill>
                  <a:schemeClr val="tx1"/>
                </a:solidFill>
                <a:latin typeface="Arial" panose="020B0604020202020204" pitchFamily="34" charset="0"/>
                <a:cs typeface="Arial" panose="020B0604020202020204" pitchFamily="34" charset="0"/>
              </a:defRPr>
            </a:lvl4pPr>
            <a:lvl5pPr marL="2057400" indent="-228600" defTabSz="909638" eaLnBrk="0" hangingPunct="0">
              <a:defRPr sz="3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302DC272-B010-48AF-B609-63F4DC0A60AF}" type="slidenum">
              <a:rPr lang="en-US" sz="1200">
                <a:solidFill>
                  <a:srgbClr val="1F497D"/>
                </a:solidFill>
              </a:rPr>
              <a:pPr eaLnBrk="1" hangingPunct="1"/>
              <a:t>36</a:t>
            </a:fld>
            <a:endParaRPr lang="en-US" sz="1200">
              <a:solidFill>
                <a:srgbClr val="1F497D"/>
              </a:solidFill>
            </a:endParaRPr>
          </a:p>
        </p:txBody>
      </p:sp>
    </p:spTree>
    <p:extLst>
      <p:ext uri="{BB962C8B-B14F-4D97-AF65-F5344CB8AC3E}">
        <p14:creationId xmlns:p14="http://schemas.microsoft.com/office/powerpoint/2010/main" val="358946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C7B0B-A2F8-4FA0-AEAE-51167F6B3D22}" type="datetime1">
              <a:rPr lang="en-US" smtClean="0"/>
              <a:t>8/18/2017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375694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ADC09-AAD4-4A5B-89FD-141A0EFE69CB}" type="datetime1">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56193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68056-8AB9-4C17-BD9D-0DF3DF0A694B}" type="datetime1">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220072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2B9451-D9E0-41C3-9654-7BC9D6585F34}"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161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D8A227-AA1A-48FC-97C0-24278A07EBCB}"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806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415E2-2B94-424C-ABBB-0CBFC067C34E}"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65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2585E4-92E0-4341-9E49-FA12516638FE}"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031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72DCF3-0A11-4AFB-A6CA-8D1B030FA485}" type="datetime1">
              <a:rPr lang="en-US" smtClean="0">
                <a:solidFill>
                  <a:prstClr val="black">
                    <a:tint val="75000"/>
                  </a:prstClr>
                </a:solidFill>
              </a:rPr>
              <a:t>8/18/2017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49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745E749-7FDF-408A-8521-8E57B900D75A}" type="datetime1">
              <a:rPr lang="en-US" smtClean="0">
                <a:solidFill>
                  <a:prstClr val="black">
                    <a:tint val="75000"/>
                  </a:prstClr>
                </a:solidFill>
              </a:rPr>
              <a:t>8/18/2017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23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524D8-C336-4C15-94C3-C2852CBAF3F4}" type="datetime1">
              <a:rPr lang="en-US" smtClean="0">
                <a:solidFill>
                  <a:prstClr val="black">
                    <a:tint val="75000"/>
                  </a:prstClr>
                </a:solidFill>
              </a:rPr>
              <a:t>8/18/2017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A0A28B-E03A-4427-97AA-F7BBF08B8252}"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5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E37BE9B-E267-4F7C-985D-7F3E72A07C0E}" type="datetime1">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3879026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D944E5-B687-4451-8ECA-24EB26761F92}"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517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44B38-E3DE-4B18-BA84-FC9D0F61919E}"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21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EA37FD-7099-422F-BEC3-8AC3907164BA}"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361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1ABB4A-4AF5-4558-91AE-9F1F9D853503}"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248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FAC023-8A24-4E29-AC56-8091B6579B5C}"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316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C5179-6B6D-4EE1-A0C0-E8D6976F2DB7}"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124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DC2F9F-D50C-4E59-8BB8-36D65C1B3A8D}"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293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77DB3-FE4E-4BED-8EB1-9E84A7CEB91A}" type="datetime1">
              <a:rPr lang="en-US" smtClean="0">
                <a:solidFill>
                  <a:prstClr val="black">
                    <a:tint val="75000"/>
                  </a:prstClr>
                </a:solidFill>
              </a:rPr>
              <a:t>8/18/2017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689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A7BD261-9D5F-4E97-824E-71CF7E970147}" type="datetime1">
              <a:rPr lang="en-US" smtClean="0">
                <a:solidFill>
                  <a:prstClr val="black">
                    <a:tint val="75000"/>
                  </a:prstClr>
                </a:solidFill>
              </a:rPr>
              <a:t>8/18/2017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773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A04EB-5A08-4F40-919C-18B99C0D9235}" type="datetime1">
              <a:rPr lang="en-US" smtClean="0">
                <a:solidFill>
                  <a:prstClr val="black">
                    <a:tint val="75000"/>
                  </a:prstClr>
                </a:solidFill>
              </a:rPr>
              <a:t>8/18/2017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03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88D53-9417-41E0-985E-085AC0F7AD52}" type="datetime1">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3474540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BAA04B5-76AE-4907-90C6-8E826C38C2FA}"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929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B3A61-E3C0-434C-93CF-D00E7F37C103}"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70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10BB5-E9D0-410E-A4B9-BD814A8FFF80}"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804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8DB2AD-BBE8-4452-94C0-F44FE0C68054}"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861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F907D0-7574-4B70-9884-319EC4FF1DA5}"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954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3C6A76-E84D-4950-8793-D33EA11AC1F9}"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45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864B7B-08E5-4272-907E-2959F2DF39C8}"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721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CAE52C-64DC-4909-9525-0AD646D8D4EE}"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456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BBFC27-B99C-43CD-AE19-622C2A27C05E}" type="datetime1">
              <a:rPr lang="en-US" smtClean="0">
                <a:solidFill>
                  <a:prstClr val="black">
                    <a:tint val="75000"/>
                  </a:prstClr>
                </a:solidFill>
              </a:rPr>
              <a:t>8/18/2017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506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6CD0CDD-C4CB-426C-95FE-D8B2D0BD4C81}" type="datetime1">
              <a:rPr lang="en-US" smtClean="0">
                <a:solidFill>
                  <a:prstClr val="black">
                    <a:tint val="75000"/>
                  </a:prstClr>
                </a:solidFill>
              </a:rPr>
              <a:t>8/18/2017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15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D6ABDC-B1DF-444C-A0F5-A0B284AD38EF}" type="datetime1">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3152280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F6E8F-470E-49F2-B218-5A05B32F930C}" type="datetime1">
              <a:rPr lang="en-US" smtClean="0">
                <a:solidFill>
                  <a:prstClr val="black">
                    <a:tint val="75000"/>
                  </a:prstClr>
                </a:solidFill>
              </a:rPr>
              <a:t>8/18/2017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998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CFAB3E3-3802-4477-BD64-57604975FAF1}"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352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18DDB8-3E19-4548-AAFC-4F32F5768087}"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806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E56BB-319F-4ED1-8F0E-BFE6FB1AF021}"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88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5D89D-8887-4501-B9D4-35E7B9378CF3}"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992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86967A-18CB-43E3-8DB4-502E4834C6BC}"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054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AE54DE-87FB-4203-A11D-E7ED4A3F9F7E}"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0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7AF91-E294-4E11-A9F1-872958B0919D}"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571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C45B5-24D4-4F12-BB4F-6AA1F58FD17C}"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7467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9631C8-D24B-40E5-81E4-D13457F3B3B8}" type="datetime1">
              <a:rPr lang="en-US" smtClean="0">
                <a:solidFill>
                  <a:prstClr val="black">
                    <a:tint val="75000"/>
                  </a:prstClr>
                </a:solidFill>
              </a:rPr>
              <a:t>8/18/2017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64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526904-1A0B-420D-B38A-5A9F1D2747BA}" type="datetime1">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19815695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2A2A27E-DF30-4C5B-8EF4-0A85F8FAB93A}" type="datetime1">
              <a:rPr lang="en-US" smtClean="0">
                <a:solidFill>
                  <a:prstClr val="black">
                    <a:tint val="75000"/>
                  </a:prstClr>
                </a:solidFill>
              </a:rPr>
              <a:t>8/18/2017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193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2C41E-9F8E-4201-983C-DD8C05379719}" type="datetime1">
              <a:rPr lang="en-US" smtClean="0">
                <a:solidFill>
                  <a:prstClr val="black">
                    <a:tint val="75000"/>
                  </a:prstClr>
                </a:solidFill>
              </a:rPr>
              <a:t>8/18/2017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858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C9525CF-E4FF-4FB5-A84F-386EEDC964B9}"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2823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78B58C-CE3F-49C7-8A6B-5CFF9E7256A0}" type="datetime1">
              <a:rPr lang="en-US" smtClean="0">
                <a:solidFill>
                  <a:prstClr val="black">
                    <a:tint val="75000"/>
                  </a:prstClr>
                </a:solidFill>
              </a:rPr>
              <a:t>8/18/2017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847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B8069-801B-4819-8507-D0E931277224}"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088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5FDA85-AFDF-4E44-B7C5-399378D49971}"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29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6D49908-9821-41D9-A660-3285EB20BD4A}" type="datetime1">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307196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3BD35-FEF3-4F1C-B549-2230C2A8BDC4}" type="datetime1">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13529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3E02D1A-4F83-4B34-835C-F92C46576C0E}" type="datetime1">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108306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E30FD-BC1B-4B14-9FAA-421879553E11}" type="datetime1">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t>‹#›</a:t>
            </a:fld>
            <a:endParaRPr lang="en-US"/>
          </a:p>
        </p:txBody>
      </p:sp>
    </p:spTree>
    <p:extLst>
      <p:ext uri="{BB962C8B-B14F-4D97-AF65-F5344CB8AC3E}">
        <p14:creationId xmlns:p14="http://schemas.microsoft.com/office/powerpoint/2010/main" val="407143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9AD68-73A9-405E-9331-735CCEA012A6}" type="datetime1">
              <a:rPr lang="en-US" smtClean="0"/>
              <a:t>8/18/2017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t>‹#›</a:t>
            </a:fld>
            <a:endParaRPr lang="en-US"/>
          </a:p>
        </p:txBody>
      </p:sp>
    </p:spTree>
    <p:extLst>
      <p:ext uri="{BB962C8B-B14F-4D97-AF65-F5344CB8AC3E}">
        <p14:creationId xmlns:p14="http://schemas.microsoft.com/office/powerpoint/2010/main" val="348685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3346D-75A9-4F94-8833-E20BE9B6F25A}"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5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BEEF0-6F62-4446-9A80-3DEC3802F203}"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3027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A4117-DA0E-48E6-956F-644DA925A231}"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7367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95950-563D-4F89-BF54-42003AD5E52B}" type="datetime1">
              <a:rPr lang="en-US" smtClean="0">
                <a:solidFill>
                  <a:prstClr val="black">
                    <a:tint val="75000"/>
                  </a:prstClr>
                </a:solidFill>
              </a:rPr>
              <a:t>8/18/2017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1146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0.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90000"/>
              </a:lnSpc>
              <a:spcBef>
                <a:spcPct val="50000"/>
              </a:spcBef>
            </a:pPr>
            <a:r>
              <a:rPr lang="en-US" sz="4800" dirty="0" smtClean="0">
                <a:latin typeface="Calibri" panose="020F0502020204030204" pitchFamily="34" charset="0"/>
              </a:rPr>
              <a:t>Presentation for SCOPA</a:t>
            </a:r>
            <a:endParaRPr lang="en-US" sz="4800" dirty="0">
              <a:latin typeface="Calibri" panose="020F0502020204030204" pitchFamily="34" charset="0"/>
            </a:endParaRPr>
          </a:p>
        </p:txBody>
      </p:sp>
      <p:sp>
        <p:nvSpPr>
          <p:cNvPr id="3" name="Subtitle 2"/>
          <p:cNvSpPr>
            <a:spLocks noGrp="1"/>
          </p:cNvSpPr>
          <p:nvPr>
            <p:ph type="subTitle" idx="1"/>
          </p:nvPr>
        </p:nvSpPr>
        <p:spPr>
          <a:xfrm>
            <a:off x="1295400" y="3886200"/>
            <a:ext cx="6705600" cy="609600"/>
          </a:xfrm>
        </p:spPr>
        <p:txBody>
          <a:bodyPr>
            <a:noAutofit/>
          </a:bodyPr>
          <a:lstStyle/>
          <a:p>
            <a:pPr>
              <a:lnSpc>
                <a:spcPct val="90000"/>
              </a:lnSpc>
              <a:spcBef>
                <a:spcPct val="50000"/>
              </a:spcBef>
            </a:pPr>
            <a:r>
              <a:rPr lang="en-ZA" b="1" dirty="0" smtClean="0">
                <a:latin typeface="Calibri" panose="020F0502020204030204" pitchFamily="34" charset="0"/>
                <a:ea typeface="ＭＳ Ｐゴシック" pitchFamily="34" charset="-128"/>
              </a:rPr>
              <a:t>15 August 2017</a:t>
            </a:r>
            <a:endParaRPr lang="en-US" b="1" dirty="0">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25527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4" y="21102"/>
            <a:ext cx="8229600" cy="893298"/>
          </a:xfrm>
        </p:spPr>
        <p:txBody>
          <a:bodyPr>
            <a:noAutofit/>
          </a:bodyPr>
          <a:lstStyle/>
          <a:p>
            <a:r>
              <a:rPr lang="en-ZA" sz="3200" dirty="0" smtClean="0"/>
              <a:t>HIGH LEVEL SEQUANCE OF EVENTS: CONSTITUTIONAL COURT </a:t>
            </a:r>
            <a:endParaRPr lang="en-GB" sz="3200" dirty="0"/>
          </a:p>
        </p:txBody>
      </p:sp>
      <p:sp>
        <p:nvSpPr>
          <p:cNvPr id="3" name="Content Placeholder 2"/>
          <p:cNvSpPr>
            <a:spLocks noGrp="1"/>
          </p:cNvSpPr>
          <p:nvPr>
            <p:ph idx="1"/>
          </p:nvPr>
        </p:nvSpPr>
        <p:spPr>
          <a:xfrm>
            <a:off x="464234" y="914400"/>
            <a:ext cx="8229600" cy="4876800"/>
          </a:xfrm>
        </p:spPr>
        <p:txBody>
          <a:bodyPr>
            <a:noAutofit/>
          </a:bodyPr>
          <a:lstStyle/>
          <a:p>
            <a:pPr marL="457200" indent="-457200" algn="just">
              <a:buFont typeface="+mj-lt"/>
              <a:buAutoNum type="alphaLcParenR"/>
            </a:pPr>
            <a:r>
              <a:rPr lang="en-ZA" sz="2000" dirty="0">
                <a:latin typeface="Calibri" panose="020F0502020204030204" pitchFamily="34" charset="0"/>
              </a:rPr>
              <a:t>In 2012 SASSA, supported by DSD, embarked on a partnership Payment Service Providers (PSP)utilising a tender process. </a:t>
            </a:r>
          </a:p>
          <a:p>
            <a:pPr marL="457200" indent="-457200" algn="just">
              <a:buFont typeface="+mj-lt"/>
              <a:buAutoNum type="alphaLcParenR"/>
            </a:pPr>
            <a:r>
              <a:rPr lang="en-ZA" sz="2000" dirty="0">
                <a:latin typeface="Calibri" panose="020F0502020204030204" pitchFamily="34" charset="0"/>
              </a:rPr>
              <a:t>This process resulted in the appointment of CPS and a consortia of service providers who included </a:t>
            </a:r>
            <a:r>
              <a:rPr lang="en-ZA" sz="2000" dirty="0" err="1">
                <a:latin typeface="Calibri" panose="020F0502020204030204" pitchFamily="34" charset="0"/>
              </a:rPr>
              <a:t>Grindrod</a:t>
            </a:r>
            <a:r>
              <a:rPr lang="en-ZA" sz="2000" dirty="0">
                <a:latin typeface="Calibri" panose="020F0502020204030204" pitchFamily="34" charset="0"/>
              </a:rPr>
              <a:t> Bank, Net1, UEPS, and Fidelity Security Services.</a:t>
            </a:r>
          </a:p>
          <a:p>
            <a:pPr marL="457200" indent="-457200" algn="just">
              <a:buFont typeface="+mj-lt"/>
              <a:buAutoNum type="alphaLcParenR"/>
            </a:pPr>
            <a:r>
              <a:rPr lang="en-ZA" sz="2000" dirty="0" smtClean="0">
                <a:latin typeface="Calibri" panose="020F0502020204030204" pitchFamily="34" charset="0"/>
              </a:rPr>
              <a:t>The </a:t>
            </a:r>
            <a:r>
              <a:rPr lang="en-ZA" sz="2000" dirty="0">
                <a:latin typeface="Calibri" panose="020F0502020204030204" pitchFamily="34" charset="0"/>
              </a:rPr>
              <a:t>tender process was challenged by competing Payment Services Providers in a litigation.</a:t>
            </a:r>
          </a:p>
          <a:p>
            <a:pPr marL="457200" indent="-457200" algn="just">
              <a:buFont typeface="+mj-lt"/>
              <a:buAutoNum type="alphaLcParenR"/>
            </a:pPr>
            <a:r>
              <a:rPr lang="en-ZA" sz="2000" dirty="0">
                <a:latin typeface="Calibri" panose="020F0502020204030204" pitchFamily="34" charset="0"/>
              </a:rPr>
              <a:t>This resulted in the Constitution Court declaring the tender invalid.</a:t>
            </a:r>
          </a:p>
          <a:p>
            <a:pPr marL="457200" indent="-457200" algn="just">
              <a:buFont typeface="+mj-lt"/>
              <a:buAutoNum type="alphaLcParenR"/>
            </a:pPr>
            <a:r>
              <a:rPr lang="en-GB" sz="2000" dirty="0">
                <a:latin typeface="Calibri" panose="020F0502020204030204" pitchFamily="34" charset="0"/>
              </a:rPr>
              <a:t>However, SASSA was granted relief for a limited time by the Constitutional Court to make amends through the issuance of a new tender</a:t>
            </a:r>
            <a:r>
              <a:rPr lang="en-GB" sz="2000" dirty="0" smtClean="0">
                <a:latin typeface="Calibri" panose="020F0502020204030204" pitchFamily="34" charset="0"/>
              </a:rPr>
              <a:t>.</a:t>
            </a:r>
          </a:p>
          <a:p>
            <a:pPr marL="457200" indent="-457200" algn="just">
              <a:buFont typeface="+mj-lt"/>
              <a:buAutoNum type="alphaLcParenR"/>
            </a:pPr>
            <a:r>
              <a:rPr lang="en-GB" sz="2000" dirty="0" smtClean="0">
                <a:latin typeface="Calibri" panose="020F0502020204030204" pitchFamily="34" charset="0"/>
              </a:rPr>
              <a:t>SASSA could not comply with the order due to non-responsive bids received</a:t>
            </a:r>
          </a:p>
          <a:p>
            <a:pPr marL="457200" indent="-457200" algn="just">
              <a:buFont typeface="+mj-lt"/>
              <a:buAutoNum type="alphaLcParenR"/>
            </a:pPr>
            <a:r>
              <a:rPr lang="en-GB" sz="2000" dirty="0" smtClean="0">
                <a:latin typeface="Calibri" panose="020F0502020204030204" pitchFamily="34" charset="0"/>
              </a:rPr>
              <a:t>In </a:t>
            </a:r>
            <a:r>
              <a:rPr lang="en-GB" sz="2000" dirty="0">
                <a:latin typeface="Calibri" panose="020F0502020204030204" pitchFamily="34" charset="0"/>
              </a:rPr>
              <a:t>the meantime CPS was allowed to continue with the payment function till 31</a:t>
            </a:r>
            <a:r>
              <a:rPr lang="en-GB" sz="2000" baseline="30000" dirty="0">
                <a:latin typeface="Calibri" panose="020F0502020204030204" pitchFamily="34" charset="0"/>
              </a:rPr>
              <a:t>st</a:t>
            </a:r>
            <a:r>
              <a:rPr lang="en-GB" sz="2000" dirty="0">
                <a:latin typeface="Calibri" panose="020F0502020204030204" pitchFamily="34" charset="0"/>
              </a:rPr>
              <a:t> March </a:t>
            </a:r>
            <a:r>
              <a:rPr lang="en-GB" sz="2000" dirty="0" smtClean="0">
                <a:latin typeface="Calibri" panose="020F0502020204030204" pitchFamily="34" charset="0"/>
              </a:rPr>
              <a:t>2017</a:t>
            </a:r>
            <a:endParaRPr lang="en-GB" sz="2000" dirty="0">
              <a:latin typeface="Calibri" panose="020F0502020204030204" pitchFamily="34" charset="0"/>
            </a:endParaRPr>
          </a:p>
        </p:txBody>
      </p:sp>
    </p:spTree>
    <p:extLst>
      <p:ext uri="{BB962C8B-B14F-4D97-AF65-F5344CB8AC3E}">
        <p14:creationId xmlns:p14="http://schemas.microsoft.com/office/powerpoint/2010/main" val="11478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Compliance with Constitutional Court Judgement</a:t>
            </a:r>
            <a:endParaRPr lang="en-GB" dirty="0"/>
          </a:p>
        </p:txBody>
      </p:sp>
      <p:sp>
        <p:nvSpPr>
          <p:cNvPr id="3" name="Content Placeholder 2"/>
          <p:cNvSpPr>
            <a:spLocks noGrp="1"/>
          </p:cNvSpPr>
          <p:nvPr>
            <p:ph idx="1"/>
          </p:nvPr>
        </p:nvSpPr>
        <p:spPr/>
        <p:txBody>
          <a:bodyPr>
            <a:normAutofit fontScale="92500"/>
          </a:bodyPr>
          <a:lstStyle/>
          <a:p>
            <a:pPr marL="457200" indent="-457200">
              <a:buFont typeface="+mj-lt"/>
              <a:buAutoNum type="alphaLcParenR"/>
            </a:pPr>
            <a:r>
              <a:rPr lang="en-GB" dirty="0" smtClean="0">
                <a:latin typeface="Calibri" panose="020F0502020204030204" pitchFamily="34" charset="0"/>
              </a:rPr>
              <a:t>Urgent Court application lodged by Black Sash supported by various interested parties</a:t>
            </a:r>
          </a:p>
          <a:p>
            <a:pPr marL="457200" indent="-457200">
              <a:buFont typeface="+mj-lt"/>
              <a:buAutoNum type="alphaLcParenR"/>
            </a:pPr>
            <a:r>
              <a:rPr lang="en-GB" dirty="0" smtClean="0">
                <a:latin typeface="Calibri" panose="020F0502020204030204" pitchFamily="34" charset="0"/>
              </a:rPr>
              <a:t>Judgement handed down 17 March 2017</a:t>
            </a:r>
            <a:endParaRPr lang="en-ZA" dirty="0" smtClean="0">
              <a:latin typeface="Calibri" panose="020F0502020204030204" pitchFamily="34" charset="0"/>
            </a:endParaRPr>
          </a:p>
          <a:p>
            <a:pPr marL="457200" indent="-457200">
              <a:buFont typeface="+mj-lt"/>
              <a:buAutoNum type="alphaLcParenR"/>
            </a:pPr>
            <a:r>
              <a:rPr lang="en-ZA" dirty="0" smtClean="0">
                <a:latin typeface="Calibri" panose="020F0502020204030204" pitchFamily="34" charset="0"/>
              </a:rPr>
              <a:t>In </a:t>
            </a:r>
            <a:r>
              <a:rPr lang="en-ZA" dirty="0">
                <a:latin typeface="Calibri" panose="020F0502020204030204" pitchFamily="34" charset="0"/>
              </a:rPr>
              <a:t>line with order of court, current contract with CPS was extended for period  of 12 months, under same terms and conditions, with additional requirement to protect beneficiary data</a:t>
            </a:r>
          </a:p>
          <a:p>
            <a:pPr marL="457200" indent="-457200">
              <a:buFont typeface="+mj-lt"/>
              <a:buAutoNum type="alphaLcParenR"/>
            </a:pPr>
            <a:r>
              <a:rPr lang="en-ZA" dirty="0">
                <a:latin typeface="Calibri" panose="020F0502020204030204" pitchFamily="34" charset="0"/>
              </a:rPr>
              <a:t>Matters resolved:</a:t>
            </a:r>
          </a:p>
          <a:p>
            <a:pPr marL="971550" lvl="1" indent="-514350" algn="just">
              <a:buFont typeface="+mj-lt"/>
              <a:buAutoNum type="romanLcPeriod"/>
            </a:pPr>
            <a:r>
              <a:rPr lang="en-ZA" dirty="0">
                <a:latin typeface="Calibri" panose="020F0502020204030204" pitchFamily="34" charset="0"/>
              </a:rPr>
              <a:t>Addendum with CPS signed 31 March 2017</a:t>
            </a:r>
          </a:p>
          <a:p>
            <a:pPr marL="971550" lvl="1" indent="-514350" algn="just">
              <a:buFont typeface="+mj-lt"/>
              <a:buAutoNum type="romanLcPeriod"/>
            </a:pPr>
            <a:r>
              <a:rPr lang="en-ZA" dirty="0" smtClean="0">
                <a:latin typeface="Calibri" panose="020F0502020204030204" pitchFamily="34" charset="0"/>
              </a:rPr>
              <a:t>Payment taking </a:t>
            </a:r>
            <a:r>
              <a:rPr lang="en-ZA" dirty="0">
                <a:latin typeface="Calibri" panose="020F0502020204030204" pitchFamily="34" charset="0"/>
              </a:rPr>
              <a:t>place monthly, without disruption since 1 April </a:t>
            </a:r>
            <a:r>
              <a:rPr lang="en-ZA" dirty="0" smtClean="0">
                <a:latin typeface="Calibri" panose="020F0502020204030204" pitchFamily="34" charset="0"/>
              </a:rPr>
              <a:t>2017</a:t>
            </a:r>
            <a:endParaRPr lang="en-ZA" dirty="0">
              <a:latin typeface="Calibri" panose="020F0502020204030204" pitchFamily="34" charset="0"/>
            </a:endParaRPr>
          </a:p>
          <a:p>
            <a:endParaRPr lang="en-GB" dirty="0"/>
          </a:p>
        </p:txBody>
      </p:sp>
    </p:spTree>
    <p:extLst>
      <p:ext uri="{BB962C8B-B14F-4D97-AF65-F5344CB8AC3E}">
        <p14:creationId xmlns:p14="http://schemas.microsoft.com/office/powerpoint/2010/main" val="36189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533400"/>
            <a:ext cx="8229600" cy="1143000"/>
          </a:xfrm>
        </p:spPr>
        <p:txBody>
          <a:bodyPr/>
          <a:lstStyle/>
          <a:p>
            <a:pPr marL="342900" lvl="0" indent="-342900">
              <a:lnSpc>
                <a:spcPct val="90000"/>
              </a:lnSpc>
              <a:spcBef>
                <a:spcPct val="20000"/>
              </a:spcBef>
              <a:defRPr/>
            </a:pPr>
            <a:r>
              <a:rPr lang="en-ZA" sz="3600" dirty="0"/>
              <a:t>Compliance with Constitutional Court Judgement</a:t>
            </a:r>
            <a:endParaRPr lang="en-US" sz="3600" b="1" dirty="0">
              <a:solidFill>
                <a:srgbClr val="000000"/>
              </a:solidFill>
              <a:ea typeface="+mn-ea"/>
              <a:cs typeface="+mn-cs"/>
            </a:endParaRPr>
          </a:p>
        </p:txBody>
      </p:sp>
      <p:sp>
        <p:nvSpPr>
          <p:cNvPr id="5123" name="Rectangle 3"/>
          <p:cNvSpPr>
            <a:spLocks noGrp="1" noChangeArrowheads="1"/>
          </p:cNvSpPr>
          <p:nvPr>
            <p:ph type="body" idx="1"/>
          </p:nvPr>
        </p:nvSpPr>
        <p:spPr bwMode="auto">
          <a:xfrm>
            <a:off x="381000" y="1905000"/>
            <a:ext cx="8458200" cy="4876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14350" indent="-514350">
              <a:lnSpc>
                <a:spcPct val="90000"/>
              </a:lnSpc>
              <a:buFont typeface="+mj-lt"/>
              <a:buAutoNum type="alphaLcParenR"/>
              <a:defRPr/>
            </a:pPr>
            <a:r>
              <a:rPr lang="en-US" sz="2800" dirty="0" smtClean="0">
                <a:latin typeface="Calibri" panose="020F0502020204030204" pitchFamily="34" charset="0"/>
                <a:cs typeface="Calibri" panose="020F0502020204030204" pitchFamily="34" charset="0"/>
              </a:rPr>
              <a:t>SASSA submitted its first quarterly report to the Constitutional Court on the 20 June 2017;</a:t>
            </a:r>
          </a:p>
          <a:p>
            <a:pPr marL="514350" indent="-514350">
              <a:lnSpc>
                <a:spcPct val="90000"/>
              </a:lnSpc>
              <a:buFont typeface="+mj-lt"/>
              <a:buAutoNum type="alphaLcParenR"/>
              <a:defRPr/>
            </a:pPr>
            <a:r>
              <a:rPr lang="en-US" sz="2800" dirty="0" smtClean="0">
                <a:latin typeface="Calibri" panose="020F0502020204030204" pitchFamily="34" charset="0"/>
                <a:cs typeface="Calibri" panose="020F0502020204030204" pitchFamily="34" charset="0"/>
              </a:rPr>
              <a:t>The report was due on the 17 June 2017, which was a public holiday, hence the filing on the 20 June 2017;</a:t>
            </a:r>
          </a:p>
          <a:p>
            <a:pPr marL="514350" indent="-514350">
              <a:lnSpc>
                <a:spcPct val="90000"/>
              </a:lnSpc>
              <a:buFont typeface="+mj-lt"/>
              <a:buAutoNum type="alphaLcParenR"/>
              <a:defRPr/>
            </a:pPr>
            <a:r>
              <a:rPr lang="en-US" sz="2800" dirty="0" err="1" smtClean="0">
                <a:latin typeface="Calibri" panose="020F0502020204030204" pitchFamily="34" charset="0"/>
                <a:cs typeface="Calibri" panose="020F0502020204030204" pitchFamily="34" charset="0"/>
              </a:rPr>
              <a:t>Condonation</a:t>
            </a:r>
            <a:r>
              <a:rPr lang="en-US" sz="2800" dirty="0" smtClean="0">
                <a:latin typeface="Calibri" panose="020F0502020204030204" pitchFamily="34" charset="0"/>
                <a:cs typeface="Calibri" panose="020F0502020204030204" pitchFamily="34" charset="0"/>
              </a:rPr>
              <a:t> received from the Court to file on the 20 June 2017.</a:t>
            </a:r>
          </a:p>
          <a:p>
            <a:pPr marL="0" indent="0">
              <a:lnSpc>
                <a:spcPct val="90000"/>
              </a:lnSpc>
              <a:buNone/>
              <a:defRPr/>
            </a:pPr>
            <a:endParaRPr lang="en-US" sz="2800" dirty="0" smtClean="0">
              <a:latin typeface="Calibri" panose="020F0502020204030204" pitchFamily="34" charset="0"/>
              <a:cs typeface="Calibri" panose="020F0502020204030204" pitchFamily="34" charset="0"/>
            </a:endParaRPr>
          </a:p>
          <a:p>
            <a:pPr marL="514350" indent="-514350">
              <a:lnSpc>
                <a:spcPct val="90000"/>
              </a:lnSpc>
              <a:buFont typeface="+mj-lt"/>
              <a:buAutoNum type="alphaLcParenR"/>
              <a:defRPr/>
            </a:pPr>
            <a:endParaRPr lang="en-US" sz="2800" dirty="0" smtClean="0">
              <a:latin typeface="Calibri" panose="020F0502020204030204" pitchFamily="34" charset="0"/>
              <a:cs typeface="Calibri" panose="020F0502020204030204" pitchFamily="34" charset="0"/>
            </a:endParaRPr>
          </a:p>
          <a:p>
            <a:pPr>
              <a:lnSpc>
                <a:spcPct val="90000"/>
              </a:lnSpc>
              <a:buFont typeface="Wingdings" pitchFamily="2" charset="2"/>
              <a:buChar char="§"/>
              <a:defRPr/>
            </a:pPr>
            <a:endParaRPr lang="en-US" sz="1800" dirty="0" smtClean="0"/>
          </a:p>
        </p:txBody>
      </p:sp>
    </p:spTree>
    <p:extLst>
      <p:ext uri="{BB962C8B-B14F-4D97-AF65-F5344CB8AC3E}">
        <p14:creationId xmlns:p14="http://schemas.microsoft.com/office/powerpoint/2010/main" val="2860760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64905"/>
            <a:ext cx="8229600" cy="1143000"/>
          </a:xfrm>
        </p:spPr>
        <p:txBody>
          <a:bodyPr/>
          <a:lstStyle/>
          <a:p>
            <a:pPr marL="342900" lvl="0" indent="-342900">
              <a:lnSpc>
                <a:spcPct val="90000"/>
              </a:lnSpc>
              <a:spcBef>
                <a:spcPct val="20000"/>
              </a:spcBef>
              <a:defRPr/>
            </a:pPr>
            <a:r>
              <a:rPr lang="en-US" sz="3600" b="1" dirty="0" smtClean="0">
                <a:solidFill>
                  <a:srgbClr val="000000"/>
                </a:solidFill>
                <a:ea typeface="+mn-ea"/>
                <a:cs typeface="+mn-cs"/>
              </a:rPr>
              <a:t>Panel of Experts</a:t>
            </a:r>
            <a:endParaRPr lang="en-US" sz="3600" b="1" dirty="0">
              <a:solidFill>
                <a:srgbClr val="000000"/>
              </a:solidFill>
              <a:ea typeface="+mn-ea"/>
              <a:cs typeface="+mn-cs"/>
            </a:endParaRPr>
          </a:p>
        </p:txBody>
      </p:sp>
      <p:sp>
        <p:nvSpPr>
          <p:cNvPr id="5123" name="Rectangle 3"/>
          <p:cNvSpPr>
            <a:spLocks noGrp="1" noChangeArrowheads="1"/>
          </p:cNvSpPr>
          <p:nvPr>
            <p:ph type="body" idx="1"/>
          </p:nvPr>
        </p:nvSpPr>
        <p:spPr bwMode="auto">
          <a:xfrm>
            <a:off x="609600" y="1371600"/>
            <a:ext cx="8229600" cy="457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marL="514350" indent="-514350" algn="just">
              <a:lnSpc>
                <a:spcPct val="90000"/>
              </a:lnSpc>
              <a:buFont typeface="+mj-lt"/>
              <a:buAutoNum type="alphaLcParenR"/>
              <a:defRPr/>
            </a:pPr>
            <a:r>
              <a:rPr lang="en-ZA" sz="2800" dirty="0" smtClean="0">
                <a:latin typeface="Calibri" panose="020F0502020204030204" pitchFamily="34" charset="0"/>
                <a:cs typeface="Calibri" panose="020F0502020204030204" pitchFamily="34" charset="0"/>
              </a:rPr>
              <a:t>The independent panel of experts were appointed by the Constitutional Court appointed and their maiden meeting was on the 14 June 2017</a:t>
            </a:r>
          </a:p>
          <a:p>
            <a:pPr marL="514350" indent="-514350" algn="just">
              <a:lnSpc>
                <a:spcPct val="90000"/>
              </a:lnSpc>
              <a:buFont typeface="+mj-lt"/>
              <a:buAutoNum type="alphaLcParenR"/>
              <a:defRPr/>
            </a:pPr>
            <a:r>
              <a:rPr lang="en-ZA" sz="2800" dirty="0" smtClean="0">
                <a:latin typeface="Calibri" panose="020F0502020204030204" pitchFamily="34" charset="0"/>
                <a:cs typeface="Calibri" panose="020F0502020204030204" pitchFamily="34" charset="0"/>
              </a:rPr>
              <a:t>SASSA has engaged with the panel of Experts on: 14 June, 7 and 24 July 2017</a:t>
            </a:r>
          </a:p>
          <a:p>
            <a:pPr marL="514350" indent="-514350" algn="just">
              <a:lnSpc>
                <a:spcPct val="90000"/>
              </a:lnSpc>
              <a:buFont typeface="+mj-lt"/>
              <a:buAutoNum type="alphaLcParenR"/>
              <a:defRPr/>
            </a:pPr>
            <a:r>
              <a:rPr lang="en-ZA" sz="2800" dirty="0" smtClean="0">
                <a:latin typeface="Calibri" panose="020F0502020204030204" pitchFamily="34" charset="0"/>
                <a:cs typeface="Calibri" panose="020F0502020204030204" pitchFamily="34" charset="0"/>
              </a:rPr>
              <a:t>Documents requested were provided;</a:t>
            </a:r>
          </a:p>
          <a:p>
            <a:pPr marL="514350" indent="-514350" algn="just">
              <a:lnSpc>
                <a:spcPct val="90000"/>
              </a:lnSpc>
              <a:buFont typeface="+mj-lt"/>
              <a:buAutoNum type="alphaLcParenR"/>
              <a:defRPr/>
            </a:pPr>
            <a:r>
              <a:rPr lang="en-ZA" sz="2800" dirty="0" smtClean="0">
                <a:latin typeface="Calibri" panose="020F0502020204030204" pitchFamily="34" charset="0"/>
                <a:cs typeface="Calibri" panose="020F0502020204030204" pitchFamily="34" charset="0"/>
              </a:rPr>
              <a:t>SASSA not clear of the scope and extent of the work of the panel;</a:t>
            </a:r>
          </a:p>
          <a:p>
            <a:pPr marL="514350" indent="-514350" algn="just">
              <a:lnSpc>
                <a:spcPct val="90000"/>
              </a:lnSpc>
              <a:buFont typeface="+mj-lt"/>
              <a:buAutoNum type="alphaLcParenR"/>
              <a:defRPr/>
            </a:pPr>
            <a:r>
              <a:rPr lang="en-ZA" sz="2800" dirty="0" smtClean="0">
                <a:latin typeface="Calibri" panose="020F0502020204030204" pitchFamily="34" charset="0"/>
                <a:cs typeface="Calibri" panose="020F0502020204030204" pitchFamily="34" charset="0"/>
              </a:rPr>
              <a:t>SASSA proposed DPSA rates and still awaits feedback from panel;</a:t>
            </a:r>
          </a:p>
          <a:p>
            <a:pPr marL="514350" indent="-514350" algn="just">
              <a:lnSpc>
                <a:spcPct val="90000"/>
              </a:lnSpc>
              <a:buFont typeface="+mj-lt"/>
              <a:buAutoNum type="alphaLcParenR"/>
              <a:defRPr/>
            </a:pPr>
            <a:r>
              <a:rPr lang="en-ZA" sz="2800" dirty="0" smtClean="0">
                <a:latin typeface="Calibri" panose="020F0502020204030204" pitchFamily="34" charset="0"/>
                <a:cs typeface="Calibri" panose="020F0502020204030204" pitchFamily="34" charset="0"/>
              </a:rPr>
              <a:t>SASSA need to finalise the rates and hours to  in order to submit a budget bid the National Treasury. </a:t>
            </a:r>
          </a:p>
          <a:p>
            <a:pPr>
              <a:lnSpc>
                <a:spcPct val="90000"/>
              </a:lnSpc>
              <a:buFont typeface="Wingdings" pitchFamily="2" charset="2"/>
              <a:buChar char="§"/>
              <a:defRPr/>
            </a:pPr>
            <a:endParaRPr lang="en-ZA" sz="2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9093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1752600"/>
          </a:xfrm>
        </p:spPr>
        <p:txBody>
          <a:bodyPr>
            <a:normAutofit fontScale="90000"/>
          </a:bodyPr>
          <a:lstStyle/>
          <a:p>
            <a:r>
              <a:rPr lang="en-ZA" dirty="0" smtClean="0">
                <a:latin typeface="Calibri" panose="020F0502020204030204" pitchFamily="34" charset="0"/>
              </a:rPr>
              <a:t>D1: PHASE 1</a:t>
            </a:r>
            <a:br>
              <a:rPr lang="en-ZA" dirty="0" smtClean="0">
                <a:latin typeface="Calibri" panose="020F0502020204030204" pitchFamily="34" charset="0"/>
              </a:rPr>
            </a:br>
            <a:r>
              <a:rPr lang="en-ZA" dirty="0" smtClean="0">
                <a:latin typeface="Calibri" panose="020F0502020204030204" pitchFamily="34" charset="0"/>
              </a:rPr>
              <a:t/>
            </a:r>
            <a:br>
              <a:rPr lang="en-ZA" dirty="0" smtClean="0">
                <a:latin typeface="Calibri" panose="020F0502020204030204" pitchFamily="34" charset="0"/>
              </a:rPr>
            </a:br>
            <a:r>
              <a:rPr lang="en-ZA" dirty="0" smtClean="0">
                <a:latin typeface="Calibri" panose="020F0502020204030204" pitchFamily="34" charset="0"/>
              </a:rPr>
              <a:t>END 31 March 2018</a:t>
            </a:r>
            <a:endParaRPr lang="en-GB" sz="4400" dirty="0">
              <a:latin typeface="Calibri" panose="020F0502020204030204" pitchFamily="34" charset="0"/>
            </a:endParaRPr>
          </a:p>
        </p:txBody>
      </p:sp>
    </p:spTree>
    <p:extLst>
      <p:ext uri="{BB962C8B-B14F-4D97-AF65-F5344CB8AC3E}">
        <p14:creationId xmlns:p14="http://schemas.microsoft.com/office/powerpoint/2010/main" val="1240241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7"/>
          <p:cNvSpPr>
            <a:spLocks noChangeArrowheads="1"/>
          </p:cNvSpPr>
          <p:nvPr/>
        </p:nvSpPr>
        <p:spPr bwMode="auto">
          <a:xfrm>
            <a:off x="4495800" y="5867397"/>
            <a:ext cx="4648200" cy="990602"/>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sz="1800" b="1" dirty="0" smtClean="0">
                <a:solidFill>
                  <a:srgbClr val="000000"/>
                </a:solidFill>
                <a:latin typeface="Futura Hv BT" pitchFamily="34" charset="0"/>
                <a:cs typeface="Arial" charset="0"/>
              </a:rPr>
              <a:t>Capacity</a:t>
            </a:r>
            <a:endParaRPr lang="en-US" sz="1800" b="1" dirty="0">
              <a:solidFill>
                <a:srgbClr val="000000"/>
              </a:solidFill>
              <a:latin typeface="Futura Hv BT" pitchFamily="34" charset="0"/>
              <a:cs typeface="Arial" charset="0"/>
            </a:endParaRPr>
          </a:p>
        </p:txBody>
      </p:sp>
      <p:sp>
        <p:nvSpPr>
          <p:cNvPr id="56322" name="Line 2"/>
          <p:cNvSpPr>
            <a:spLocks noChangeShapeType="1"/>
          </p:cNvSpPr>
          <p:nvPr/>
        </p:nvSpPr>
        <p:spPr bwMode="auto">
          <a:xfrm>
            <a:off x="0" y="73853"/>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A"/>
          </a:p>
        </p:txBody>
      </p:sp>
      <p:sp>
        <p:nvSpPr>
          <p:cNvPr id="56323" name="Rectangle 3"/>
          <p:cNvSpPr>
            <a:spLocks noGrp="1" noChangeArrowheads="1"/>
          </p:cNvSpPr>
          <p:nvPr>
            <p:ph type="title"/>
          </p:nvPr>
        </p:nvSpPr>
        <p:spPr>
          <a:xfrm>
            <a:off x="284957" y="59597"/>
            <a:ext cx="9144000" cy="692150"/>
          </a:xfrm>
        </p:spPr>
        <p:txBody>
          <a:bodyPr>
            <a:normAutofit/>
          </a:bodyPr>
          <a:lstStyle/>
          <a:p>
            <a:r>
              <a:rPr lang="en-US" sz="3200" b="1" dirty="0" smtClean="0"/>
              <a:t>PHASE 1: CURRENT UNTIL 31 MARCH 2018</a:t>
            </a:r>
          </a:p>
        </p:txBody>
      </p:sp>
      <p:sp>
        <p:nvSpPr>
          <p:cNvPr id="56324" name="Line 4"/>
          <p:cNvSpPr>
            <a:spLocks noChangeShapeType="1"/>
          </p:cNvSpPr>
          <p:nvPr/>
        </p:nvSpPr>
        <p:spPr bwMode="auto">
          <a:xfrm flipV="1">
            <a:off x="0" y="4868863"/>
            <a:ext cx="9144000" cy="0"/>
          </a:xfrm>
          <a:prstGeom prst="line">
            <a:avLst/>
          </a:prstGeom>
          <a:noFill/>
          <a:ln w="38100">
            <a:solidFill>
              <a:schemeClr val="tx1"/>
            </a:solidFill>
            <a:prstDash val="lgDashDot"/>
            <a:round/>
            <a:headEnd/>
            <a:tailEnd/>
          </a:ln>
          <a:extLst>
            <a:ext uri="{909E8E84-426E-40DD-AFC4-6F175D3DCCD1}">
              <a14:hiddenFill xmlns:a14="http://schemas.microsoft.com/office/drawing/2010/main">
                <a:noFill/>
              </a14:hiddenFill>
            </a:ext>
          </a:extLst>
        </p:spPr>
        <p:txBody>
          <a:bodyPr wrap="none" anchor="ctr"/>
          <a:lstStyle/>
          <a:p>
            <a:endParaRPr lang="en-ZA"/>
          </a:p>
        </p:txBody>
      </p:sp>
      <p:sp>
        <p:nvSpPr>
          <p:cNvPr id="90119" name="AutoShape 7"/>
          <p:cNvSpPr>
            <a:spLocks noChangeArrowheads="1"/>
          </p:cNvSpPr>
          <p:nvPr/>
        </p:nvSpPr>
        <p:spPr bwMode="auto">
          <a:xfrm>
            <a:off x="43586" y="5867398"/>
            <a:ext cx="4452214" cy="990601"/>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sz="1800" b="1" dirty="0" smtClean="0">
                <a:solidFill>
                  <a:srgbClr val="000000"/>
                </a:solidFill>
                <a:latin typeface="Futura Hv BT" pitchFamily="34" charset="0"/>
                <a:cs typeface="Arial" charset="0"/>
              </a:rPr>
              <a:t>Ca</a:t>
            </a:r>
            <a:r>
              <a:rPr lang="en-US" b="1" dirty="0" smtClean="0">
                <a:solidFill>
                  <a:srgbClr val="000000"/>
                </a:solidFill>
                <a:latin typeface="Futura Hv BT" pitchFamily="34" charset="0"/>
                <a:cs typeface="Arial" charset="0"/>
              </a:rPr>
              <a:t>pability</a:t>
            </a:r>
            <a:endParaRPr lang="en-US" sz="1800" b="1" dirty="0">
              <a:solidFill>
                <a:srgbClr val="000000"/>
              </a:solidFill>
              <a:latin typeface="Futura Hv BT" pitchFamily="34" charset="0"/>
              <a:cs typeface="Arial" charset="0"/>
            </a:endParaRPr>
          </a:p>
        </p:txBody>
      </p:sp>
      <p:sp>
        <p:nvSpPr>
          <p:cNvPr id="90124" name="Rectangle 12"/>
          <p:cNvSpPr>
            <a:spLocks noChangeArrowheads="1"/>
          </p:cNvSpPr>
          <p:nvPr/>
        </p:nvSpPr>
        <p:spPr bwMode="auto">
          <a:xfrm>
            <a:off x="41374" y="5265528"/>
            <a:ext cx="9102626" cy="83047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3200" b="1" dirty="0" smtClean="0">
                <a:solidFill>
                  <a:srgbClr val="000000"/>
                </a:solidFill>
                <a:latin typeface="Calibri" panose="020F0502020204030204" pitchFamily="34" charset="0"/>
                <a:cs typeface="Arial" charset="0"/>
              </a:rPr>
              <a:t>Change Management Programme (Systems, Processes, People)</a:t>
            </a:r>
            <a:endParaRPr lang="en-US" sz="3200" b="1" dirty="0">
              <a:solidFill>
                <a:srgbClr val="000000"/>
              </a:solidFill>
              <a:latin typeface="Calibri" panose="020F0502020204030204" pitchFamily="34" charset="0"/>
              <a:cs typeface="Arial" charset="0"/>
            </a:endParaRPr>
          </a:p>
        </p:txBody>
      </p:sp>
      <p:sp>
        <p:nvSpPr>
          <p:cNvPr id="56349" name="TextBox 4"/>
          <p:cNvSpPr txBox="1">
            <a:spLocks noChangeArrowheads="1"/>
          </p:cNvSpPr>
          <p:nvPr/>
        </p:nvSpPr>
        <p:spPr bwMode="auto">
          <a:xfrm>
            <a:off x="5884" y="4868863"/>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56350" name="TextBox 39"/>
          <p:cNvSpPr txBox="1">
            <a:spLocks noChangeArrowheads="1"/>
          </p:cNvSpPr>
          <p:nvPr/>
        </p:nvSpPr>
        <p:spPr bwMode="auto">
          <a:xfrm>
            <a:off x="2300918" y="4826445"/>
            <a:ext cx="312738"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4</a:t>
            </a:r>
          </a:p>
        </p:txBody>
      </p:sp>
      <p:sp>
        <p:nvSpPr>
          <p:cNvPr id="56351" name="TextBox 40"/>
          <p:cNvSpPr txBox="1">
            <a:spLocks noChangeArrowheads="1"/>
          </p:cNvSpPr>
          <p:nvPr/>
        </p:nvSpPr>
        <p:spPr bwMode="auto">
          <a:xfrm>
            <a:off x="3174260" y="4779649"/>
            <a:ext cx="312737"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5</a:t>
            </a:r>
          </a:p>
        </p:txBody>
      </p:sp>
      <p:sp>
        <p:nvSpPr>
          <p:cNvPr id="56352" name="TextBox 41"/>
          <p:cNvSpPr txBox="1">
            <a:spLocks noChangeArrowheads="1"/>
          </p:cNvSpPr>
          <p:nvPr/>
        </p:nvSpPr>
        <p:spPr bwMode="auto">
          <a:xfrm>
            <a:off x="658227" y="4856848"/>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56353" name="TextBox 42"/>
          <p:cNvSpPr txBox="1">
            <a:spLocks noChangeArrowheads="1"/>
          </p:cNvSpPr>
          <p:nvPr/>
        </p:nvSpPr>
        <p:spPr bwMode="auto">
          <a:xfrm>
            <a:off x="1474249" y="4803944"/>
            <a:ext cx="3127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3</a:t>
            </a:r>
          </a:p>
        </p:txBody>
      </p:sp>
      <p:grpSp>
        <p:nvGrpSpPr>
          <p:cNvPr id="4" name="Group 3"/>
          <p:cNvGrpSpPr/>
          <p:nvPr/>
        </p:nvGrpSpPr>
        <p:grpSpPr>
          <a:xfrm>
            <a:off x="-148755" y="920815"/>
            <a:ext cx="5005712" cy="3957640"/>
            <a:chOff x="29817" y="911225"/>
            <a:chExt cx="3584981" cy="3957640"/>
          </a:xfrm>
        </p:grpSpPr>
        <p:sp>
          <p:nvSpPr>
            <p:cNvPr id="90140" name="Rectangle 28"/>
            <p:cNvSpPr>
              <a:spLocks noChangeArrowheads="1"/>
            </p:cNvSpPr>
            <p:nvPr/>
          </p:nvSpPr>
          <p:spPr bwMode="auto">
            <a:xfrm>
              <a:off x="29817" y="911225"/>
              <a:ext cx="3584981" cy="5699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SASSA’s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44" name="Rectangle 28"/>
            <p:cNvSpPr>
              <a:spLocks noChangeArrowheads="1"/>
            </p:cNvSpPr>
            <p:nvPr/>
          </p:nvSpPr>
          <p:spPr bwMode="auto">
            <a:xfrm rot="16200000">
              <a:off x="-1361182" y="2896395"/>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Building Capability, Capacity in Systems, Processes, People</a:t>
              </a:r>
              <a:endParaRPr lang="en-US" sz="1600" b="1" dirty="0">
                <a:solidFill>
                  <a:srgbClr val="000000"/>
                </a:solidFill>
                <a:latin typeface="Futura Hv BT" pitchFamily="34" charset="0"/>
                <a:cs typeface="Arial" charset="0"/>
              </a:endParaRPr>
            </a:p>
          </p:txBody>
        </p:sp>
        <p:sp>
          <p:nvSpPr>
            <p:cNvPr id="46" name="Rectangle 28"/>
            <p:cNvSpPr>
              <a:spLocks noChangeArrowheads="1"/>
            </p:cNvSpPr>
            <p:nvPr/>
          </p:nvSpPr>
          <p:spPr bwMode="auto">
            <a:xfrm rot="16200000">
              <a:off x="-769205" y="2890043"/>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 Data Migration from Service Provider</a:t>
              </a:r>
              <a:endParaRPr lang="en-US" sz="1600" b="1" dirty="0">
                <a:solidFill>
                  <a:srgbClr val="000000"/>
                </a:solidFill>
                <a:latin typeface="Futura Hv BT" pitchFamily="34" charset="0"/>
                <a:cs typeface="Arial" charset="0"/>
              </a:endParaRPr>
            </a:p>
          </p:txBody>
        </p:sp>
        <p:sp>
          <p:nvSpPr>
            <p:cNvPr id="47" name="Rectangle 28"/>
            <p:cNvSpPr>
              <a:spLocks noChangeArrowheads="1"/>
            </p:cNvSpPr>
            <p:nvPr/>
          </p:nvSpPr>
          <p:spPr bwMode="auto">
            <a:xfrm rot="16200000">
              <a:off x="-181006" y="2890043"/>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Open Corporate Bank Accounts</a:t>
              </a:r>
              <a:endParaRPr lang="en-US" sz="1600" b="1" dirty="0">
                <a:solidFill>
                  <a:srgbClr val="000000"/>
                </a:solidFill>
                <a:latin typeface="Futura Hv BT" pitchFamily="34" charset="0"/>
                <a:cs typeface="Arial" charset="0"/>
              </a:endParaRPr>
            </a:p>
          </p:txBody>
        </p:sp>
        <p:sp>
          <p:nvSpPr>
            <p:cNvPr id="48" name="Rectangle 28"/>
            <p:cNvSpPr>
              <a:spLocks noChangeArrowheads="1"/>
            </p:cNvSpPr>
            <p:nvPr/>
          </p:nvSpPr>
          <p:spPr bwMode="auto">
            <a:xfrm rot="16200000">
              <a:off x="426385" y="2842559"/>
              <a:ext cx="3375027" cy="649002"/>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Possible Direct Transfers to Beneficiaries with Commercial Banks</a:t>
              </a:r>
              <a:endParaRPr lang="en-US" sz="1600" b="1" dirty="0">
                <a:solidFill>
                  <a:srgbClr val="000000"/>
                </a:solidFill>
                <a:latin typeface="Futura Hv BT" pitchFamily="34" charset="0"/>
                <a:cs typeface="Arial" charset="0"/>
              </a:endParaRPr>
            </a:p>
          </p:txBody>
        </p:sp>
        <p:sp>
          <p:nvSpPr>
            <p:cNvPr id="49" name="Rectangle 28"/>
            <p:cNvSpPr>
              <a:spLocks noChangeArrowheads="1"/>
            </p:cNvSpPr>
            <p:nvPr/>
          </p:nvSpPr>
          <p:spPr bwMode="auto">
            <a:xfrm rot="16200000">
              <a:off x="1054830" y="2874791"/>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Roll-Out of Biometric Management System</a:t>
              </a:r>
              <a:endParaRPr lang="en-US" sz="1600" b="1" dirty="0">
                <a:solidFill>
                  <a:srgbClr val="000000"/>
                </a:solidFill>
                <a:latin typeface="Futura Hv BT" pitchFamily="34" charset="0"/>
                <a:cs typeface="Arial" charset="0"/>
              </a:endParaRPr>
            </a:p>
          </p:txBody>
        </p:sp>
        <p:sp>
          <p:nvSpPr>
            <p:cNvPr id="50" name="Rectangle 28"/>
            <p:cNvSpPr>
              <a:spLocks noChangeArrowheads="1"/>
            </p:cNvSpPr>
            <p:nvPr/>
          </p:nvSpPr>
          <p:spPr bwMode="auto">
            <a:xfrm rot="16200000">
              <a:off x="1642328" y="2882104"/>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Regulation 26A deductions</a:t>
              </a:r>
              <a:endParaRPr lang="en-US" sz="1600" b="1" dirty="0">
                <a:solidFill>
                  <a:srgbClr val="000000"/>
                </a:solidFill>
                <a:latin typeface="Futura Hv BT" pitchFamily="34" charset="0"/>
                <a:cs typeface="Arial" charset="0"/>
              </a:endParaRPr>
            </a:p>
          </p:txBody>
        </p:sp>
      </p:grpSp>
      <p:sp>
        <p:nvSpPr>
          <p:cNvPr id="51" name="TextBox 40"/>
          <p:cNvSpPr txBox="1">
            <a:spLocks noChangeArrowheads="1"/>
          </p:cNvSpPr>
          <p:nvPr/>
        </p:nvSpPr>
        <p:spPr bwMode="auto">
          <a:xfrm>
            <a:off x="4040935" y="4779650"/>
            <a:ext cx="312737"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smtClean="0">
                <a:solidFill>
                  <a:srgbClr val="000000"/>
                </a:solidFill>
              </a:rPr>
              <a:t>6</a:t>
            </a:r>
            <a:endParaRPr lang="en-US" sz="1800" dirty="0">
              <a:solidFill>
                <a:srgbClr val="000000"/>
              </a:solidFill>
            </a:endParaRPr>
          </a:p>
        </p:txBody>
      </p:sp>
      <p:grpSp>
        <p:nvGrpSpPr>
          <p:cNvPr id="53" name="Group 52"/>
          <p:cNvGrpSpPr/>
          <p:nvPr/>
        </p:nvGrpSpPr>
        <p:grpSpPr>
          <a:xfrm>
            <a:off x="5555706" y="920815"/>
            <a:ext cx="3584981" cy="3957639"/>
            <a:chOff x="29817" y="911225"/>
            <a:chExt cx="3584981" cy="3957639"/>
          </a:xfrm>
        </p:grpSpPr>
        <p:sp>
          <p:nvSpPr>
            <p:cNvPr id="54" name="Rectangle 28"/>
            <p:cNvSpPr>
              <a:spLocks noChangeArrowheads="1"/>
            </p:cNvSpPr>
            <p:nvPr/>
          </p:nvSpPr>
          <p:spPr bwMode="auto">
            <a:xfrm>
              <a:off x="29817" y="911225"/>
              <a:ext cx="3584981" cy="5699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PSP’s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55" name="Rectangle 28"/>
            <p:cNvSpPr>
              <a:spLocks noChangeArrowheads="1"/>
            </p:cNvSpPr>
            <p:nvPr/>
          </p:nvSpPr>
          <p:spPr bwMode="auto">
            <a:xfrm rot="16200000">
              <a:off x="-695970" y="2231182"/>
              <a:ext cx="3375027" cy="190033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Overall Beneficiary Data Migration </a:t>
              </a:r>
              <a:endParaRPr lang="en-US" sz="1600" b="1" dirty="0">
                <a:solidFill>
                  <a:srgbClr val="000000"/>
                </a:solidFill>
                <a:latin typeface="Futura Hv BT" pitchFamily="34" charset="0"/>
                <a:cs typeface="Arial" charset="0"/>
              </a:endParaRPr>
            </a:p>
          </p:txBody>
        </p:sp>
        <p:sp>
          <p:nvSpPr>
            <p:cNvPr id="59" name="Rectangle 28"/>
            <p:cNvSpPr>
              <a:spLocks noChangeArrowheads="1"/>
            </p:cNvSpPr>
            <p:nvPr/>
          </p:nvSpPr>
          <p:spPr bwMode="auto">
            <a:xfrm rot="16200000">
              <a:off x="1090741" y="2323201"/>
              <a:ext cx="3375027" cy="1673087"/>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Payment of Beneficiaries Until 31 March 2018</a:t>
              </a:r>
              <a:endParaRPr lang="en-US" sz="1600" b="1" dirty="0">
                <a:solidFill>
                  <a:srgbClr val="000000"/>
                </a:solidFill>
                <a:latin typeface="Futura Hv BT" pitchFamily="34" charset="0"/>
                <a:cs typeface="Arial" charset="0"/>
              </a:endParaRPr>
            </a:p>
          </p:txBody>
        </p:sp>
      </p:grpSp>
      <p:sp>
        <p:nvSpPr>
          <p:cNvPr id="30" name="TextBox 4"/>
          <p:cNvSpPr txBox="1">
            <a:spLocks noChangeArrowheads="1"/>
          </p:cNvSpPr>
          <p:nvPr/>
        </p:nvSpPr>
        <p:spPr bwMode="auto">
          <a:xfrm>
            <a:off x="5567263" y="4843497"/>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31" name="TextBox 41"/>
          <p:cNvSpPr txBox="1">
            <a:spLocks noChangeArrowheads="1"/>
          </p:cNvSpPr>
          <p:nvPr/>
        </p:nvSpPr>
        <p:spPr bwMode="auto">
          <a:xfrm>
            <a:off x="7479157" y="4844602"/>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Tree>
    <p:extLst>
      <p:ext uri="{BB962C8B-B14F-4D97-AF65-F5344CB8AC3E}">
        <p14:creationId xmlns:p14="http://schemas.microsoft.com/office/powerpoint/2010/main" val="2790664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020762"/>
          </a:xfrm>
        </p:spPr>
        <p:txBody>
          <a:bodyPr>
            <a:noAutofit/>
          </a:bodyPr>
          <a:lstStyle/>
          <a:p>
            <a:r>
              <a:rPr lang="en-ZA" sz="3200" smtClean="0"/>
              <a:t>Payment Model</a:t>
            </a:r>
            <a:endParaRPr lang="en-ZA" sz="3200" dirty="0"/>
          </a:p>
        </p:txBody>
      </p:sp>
      <p:sp>
        <p:nvSpPr>
          <p:cNvPr id="3" name="Content Placeholder 2"/>
          <p:cNvSpPr>
            <a:spLocks noGrp="1"/>
          </p:cNvSpPr>
          <p:nvPr>
            <p:ph idx="1"/>
          </p:nvPr>
        </p:nvSpPr>
        <p:spPr>
          <a:xfrm>
            <a:off x="449580" y="1196340"/>
            <a:ext cx="8237220" cy="5509260"/>
          </a:xfrm>
          <a:solidFill>
            <a:schemeClr val="bg1"/>
          </a:solidFill>
        </p:spPr>
        <p:txBody>
          <a:bodyPr>
            <a:noAutofit/>
          </a:bodyPr>
          <a:lstStyle/>
          <a:p>
            <a:pPr marL="0" indent="0">
              <a:buNone/>
            </a:pPr>
            <a:r>
              <a:rPr lang="en-ZA" dirty="0" smtClean="0">
                <a:latin typeface="Calibri" panose="020F0502020204030204" pitchFamily="34" charset="0"/>
              </a:rPr>
              <a:t>SASSA </a:t>
            </a:r>
            <a:r>
              <a:rPr lang="en-ZA" dirty="0">
                <a:latin typeface="Calibri" panose="020F0502020204030204" pitchFamily="34" charset="0"/>
              </a:rPr>
              <a:t>in consultation with the Department of Social Development resolved that a Hybrid model be implemented, which will include: </a:t>
            </a:r>
          </a:p>
          <a:p>
            <a:pPr marL="857250" lvl="1" indent="-400050">
              <a:buFont typeface="+mj-lt"/>
              <a:buAutoNum type="romanLcPeriod"/>
            </a:pPr>
            <a:r>
              <a:rPr lang="en-ZA" dirty="0">
                <a:latin typeface="Calibri" panose="020F0502020204030204" pitchFamily="34" charset="0"/>
              </a:rPr>
              <a:t>Insourcing certain components of the payment process</a:t>
            </a:r>
          </a:p>
          <a:p>
            <a:pPr marL="857250" lvl="1" indent="-400050">
              <a:buFont typeface="+mj-lt"/>
              <a:buAutoNum type="romanLcPeriod"/>
            </a:pPr>
            <a:r>
              <a:rPr lang="en-ZA" dirty="0">
                <a:latin typeface="Calibri" panose="020F0502020204030204" pitchFamily="34" charset="0"/>
              </a:rPr>
              <a:t>Procuring services of a payment service provider as an interim solution through a combination of government to government and a competitive bidding process;</a:t>
            </a:r>
          </a:p>
          <a:p>
            <a:pPr marL="857250" lvl="1" indent="-400050">
              <a:buFont typeface="+mj-lt"/>
              <a:buAutoNum type="romanLcPeriod"/>
            </a:pPr>
            <a:r>
              <a:rPr lang="en-ZA" dirty="0">
                <a:latin typeface="Calibri" panose="020F0502020204030204" pitchFamily="34" charset="0"/>
              </a:rPr>
              <a:t>Engaging with other organs of state involved in the payment space for possible collaboration in line with approved prescripts; and</a:t>
            </a:r>
          </a:p>
          <a:p>
            <a:pPr marL="857250" lvl="1" indent="-400050">
              <a:buFont typeface="+mj-lt"/>
              <a:buAutoNum type="romanLcPeriod"/>
            </a:pPr>
            <a:r>
              <a:rPr lang="en-ZA" dirty="0">
                <a:latin typeface="Calibri" panose="020F0502020204030204" pitchFamily="34" charset="0"/>
              </a:rPr>
              <a:t>Continuing with efforts to build internal capacity to take over the responsibility for payments over time </a:t>
            </a:r>
          </a:p>
          <a:p>
            <a:endParaRPr lang="en-ZA" dirty="0">
              <a:latin typeface="Calibri" panose="020F0502020204030204" pitchFamily="34" charset="0"/>
            </a:endParaRPr>
          </a:p>
          <a:p>
            <a:endParaRPr lang="en-ZA" dirty="0">
              <a:latin typeface="Calibri" panose="020F0502020204030204" pitchFamily="34" charset="0"/>
            </a:endParaRPr>
          </a:p>
        </p:txBody>
      </p:sp>
    </p:spTree>
    <p:extLst>
      <p:ext uri="{BB962C8B-B14F-4D97-AF65-F5344CB8AC3E}">
        <p14:creationId xmlns:p14="http://schemas.microsoft.com/office/powerpoint/2010/main" val="2787480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Summary of SASSA Plan</a:t>
            </a:r>
            <a:endParaRPr lang="en-ZA" b="1" dirty="0"/>
          </a:p>
        </p:txBody>
      </p:sp>
      <p:graphicFrame>
        <p:nvGraphicFramePr>
          <p:cNvPr id="4" name="Diagram 3"/>
          <p:cNvGraphicFramePr/>
          <p:nvPr>
            <p:extLst/>
          </p:nvPr>
        </p:nvGraphicFramePr>
        <p:xfrm>
          <a:off x="457200" y="1417638"/>
          <a:ext cx="8229600" cy="322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a:off x="838200" y="4724400"/>
            <a:ext cx="2590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t>April 2017 – March 2018</a:t>
            </a:r>
            <a:endParaRPr lang="en-ZA" b="1" dirty="0"/>
          </a:p>
        </p:txBody>
      </p:sp>
      <p:sp>
        <p:nvSpPr>
          <p:cNvPr id="5" name="Right Arrow 4"/>
          <p:cNvSpPr/>
          <p:nvPr/>
        </p:nvSpPr>
        <p:spPr>
          <a:xfrm>
            <a:off x="3429000" y="4724400"/>
            <a:ext cx="24384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t>April 2018 – March 2021</a:t>
            </a:r>
            <a:endParaRPr lang="en-ZA" b="1" dirty="0"/>
          </a:p>
        </p:txBody>
      </p:sp>
      <p:sp>
        <p:nvSpPr>
          <p:cNvPr id="6" name="Right Arrow 5"/>
          <p:cNvSpPr/>
          <p:nvPr/>
        </p:nvSpPr>
        <p:spPr>
          <a:xfrm>
            <a:off x="5867400" y="4724400"/>
            <a:ext cx="25908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t>From April 2021</a:t>
            </a:r>
            <a:endParaRPr lang="en-ZA" b="1" dirty="0"/>
          </a:p>
        </p:txBody>
      </p:sp>
    </p:spTree>
    <p:extLst>
      <p:ext uri="{BB962C8B-B14F-4D97-AF65-F5344CB8AC3E}">
        <p14:creationId xmlns:p14="http://schemas.microsoft.com/office/powerpoint/2010/main" val="3699912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04"/>
            <a:ext cx="8229600" cy="948221"/>
          </a:xfrm>
        </p:spPr>
        <p:txBody>
          <a:bodyPr>
            <a:normAutofit/>
          </a:bodyPr>
          <a:lstStyle/>
          <a:p>
            <a:pPr lvl="0" eaLnBrk="0" fontAlgn="base" hangingPunct="0">
              <a:lnSpc>
                <a:spcPct val="100000"/>
              </a:lnSpc>
              <a:spcAft>
                <a:spcPct val="0"/>
              </a:spcAft>
            </a:pPr>
            <a:r>
              <a:rPr kumimoji="0" lang="en-GB"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Current</a:t>
            </a:r>
            <a:r>
              <a:rPr kumimoji="0" lang="en-GB" b="1"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projects undertaken</a:t>
            </a:r>
            <a:endParaRPr kumimoji="0" lang="en-ZA" b="0" i="0" u="none" strike="noStrike" cap="none" normalizeH="0" baseline="0" dirty="0" smtClean="0">
              <a:ln>
                <a:noFill/>
              </a:ln>
              <a:solidFill>
                <a:schemeClr val="tx1"/>
              </a:solidFill>
              <a:effectLst/>
            </a:endParaRPr>
          </a:p>
        </p:txBody>
      </p:sp>
      <p:sp>
        <p:nvSpPr>
          <p:cNvPr id="3" name="Content Placeholder 2"/>
          <p:cNvSpPr>
            <a:spLocks noGrp="1"/>
          </p:cNvSpPr>
          <p:nvPr>
            <p:ph idx="1"/>
          </p:nvPr>
        </p:nvSpPr>
        <p:spPr>
          <a:xfrm>
            <a:off x="152400" y="1219200"/>
            <a:ext cx="8915400" cy="5334000"/>
          </a:xfrm>
        </p:spPr>
        <p:txBody>
          <a:bodyPr>
            <a:noAutofit/>
          </a:bodyPr>
          <a:lstStyle/>
          <a:p>
            <a:pPr marL="0" indent="0" algn="just" eaLnBrk="0" fontAlgn="base" hangingPunct="0">
              <a:spcBef>
                <a:spcPct val="0"/>
              </a:spcBef>
              <a:spcAft>
                <a:spcPts val="900"/>
              </a:spcAft>
              <a:buNone/>
            </a:pPr>
            <a:r>
              <a:rPr lang="en-GB" sz="2400" dirty="0" smtClean="0">
                <a:latin typeface="Calibri" panose="020F0502020204030204" pitchFamily="34" charset="0"/>
                <a:cs typeface="Arial" panose="020B0604020202020204" pitchFamily="34" charset="0"/>
              </a:rPr>
              <a:t>Key </a:t>
            </a:r>
            <a:r>
              <a:rPr lang="en-GB" sz="2400" dirty="0">
                <a:latin typeface="Calibri" panose="020F0502020204030204" pitchFamily="34" charset="0"/>
                <a:cs typeface="Arial" panose="020B0604020202020204" pitchFamily="34" charset="0"/>
              </a:rPr>
              <a:t>aspects which </a:t>
            </a:r>
            <a:r>
              <a:rPr lang="en-GB" sz="2400" dirty="0" smtClean="0">
                <a:latin typeface="Calibri" panose="020F0502020204030204" pitchFamily="34" charset="0"/>
                <a:cs typeface="Arial" panose="020B0604020202020204" pitchFamily="34" charset="0"/>
              </a:rPr>
              <a:t>SASSA will phase-in between 2017 - 2018 include</a:t>
            </a:r>
            <a:r>
              <a:rPr lang="en-GB" sz="2400" dirty="0">
                <a:latin typeface="Calibri" panose="020F0502020204030204" pitchFamily="34" charset="0"/>
                <a:cs typeface="Arial" panose="020B0604020202020204" pitchFamily="34" charset="0"/>
              </a:rPr>
              <a:t>: </a:t>
            </a:r>
          </a:p>
          <a:p>
            <a:pPr marL="971550" lvl="1" indent="-514350" algn="just" eaLnBrk="0" fontAlgn="base" hangingPunct="0">
              <a:spcBef>
                <a:spcPct val="0"/>
              </a:spcBef>
              <a:spcAft>
                <a:spcPts val="900"/>
              </a:spcAft>
              <a:buFont typeface="+mj-lt"/>
              <a:buAutoNum type="romanLcPeriod"/>
            </a:pPr>
            <a:r>
              <a:rPr lang="en-GB" sz="2400" dirty="0">
                <a:latin typeface="Calibri" panose="020F0502020204030204" pitchFamily="34" charset="0"/>
                <a:cs typeface="Arial" panose="020B0604020202020204" pitchFamily="34" charset="0"/>
              </a:rPr>
              <a:t>Corporate bank </a:t>
            </a:r>
            <a:r>
              <a:rPr lang="en-GB" sz="2400" dirty="0" smtClean="0">
                <a:latin typeface="Calibri" panose="020F0502020204030204" pitchFamily="34" charset="0"/>
                <a:cs typeface="Arial" panose="020B0604020202020204" pitchFamily="34" charset="0"/>
              </a:rPr>
              <a:t>account (s)</a:t>
            </a:r>
            <a:endParaRPr lang="en-GB" sz="2400" dirty="0">
              <a:latin typeface="Calibri" panose="020F0502020204030204" pitchFamily="34" charset="0"/>
              <a:cs typeface="Arial" panose="020B0604020202020204" pitchFamily="34" charset="0"/>
            </a:endParaRPr>
          </a:p>
          <a:p>
            <a:pPr marL="971550" lvl="1" indent="-514350" algn="just" eaLnBrk="0" fontAlgn="base" hangingPunct="0">
              <a:spcBef>
                <a:spcPct val="0"/>
              </a:spcBef>
              <a:spcAft>
                <a:spcPts val="900"/>
              </a:spcAft>
              <a:buFont typeface="+mj-lt"/>
              <a:buAutoNum type="romanLcPeriod"/>
            </a:pPr>
            <a:r>
              <a:rPr lang="en-ZA" sz="2400" dirty="0" smtClean="0">
                <a:latin typeface="Calibri" panose="020F0502020204030204" pitchFamily="34" charset="0"/>
                <a:cs typeface="Arial" panose="020B0604020202020204" pitchFamily="34" charset="0"/>
              </a:rPr>
              <a:t>Direct </a:t>
            </a:r>
            <a:r>
              <a:rPr lang="en-ZA" sz="2400" dirty="0">
                <a:latin typeface="Calibri" panose="020F0502020204030204" pitchFamily="34" charset="0"/>
                <a:cs typeface="Arial" panose="020B0604020202020204" pitchFamily="34" charset="0"/>
              </a:rPr>
              <a:t>transfers to beneficiaries in commercial bank accounts inclusive of Walvis Bay beneficiaries; </a:t>
            </a:r>
            <a:endParaRPr lang="en-ZA" sz="2400" dirty="0" smtClean="0">
              <a:latin typeface="Calibri" panose="020F0502020204030204" pitchFamily="34" charset="0"/>
              <a:cs typeface="Arial" panose="020B0604020202020204" pitchFamily="34" charset="0"/>
            </a:endParaRPr>
          </a:p>
          <a:p>
            <a:pPr marL="971550" lvl="1" indent="-514350" algn="just" eaLnBrk="0" fontAlgn="base" hangingPunct="0">
              <a:spcBef>
                <a:spcPct val="0"/>
              </a:spcBef>
              <a:spcAft>
                <a:spcPts val="900"/>
              </a:spcAft>
              <a:buFont typeface="+mj-lt"/>
              <a:buAutoNum type="romanLcPeriod"/>
            </a:pPr>
            <a:r>
              <a:rPr lang="en-ZA" sz="2400" dirty="0" smtClean="0">
                <a:latin typeface="Calibri" panose="020F0502020204030204" pitchFamily="34" charset="0"/>
                <a:cs typeface="Arial" panose="020B0604020202020204" pitchFamily="34" charset="0"/>
              </a:rPr>
              <a:t>Biometric Identity User Management system </a:t>
            </a:r>
          </a:p>
          <a:p>
            <a:pPr marL="1428750" lvl="2" indent="-514350" algn="just" eaLnBrk="0" fontAlgn="base" hangingPunct="0">
              <a:spcBef>
                <a:spcPct val="0"/>
              </a:spcBef>
              <a:spcAft>
                <a:spcPts val="900"/>
              </a:spcAft>
              <a:buFont typeface="+mj-lt"/>
              <a:buAutoNum type="romanLcPeriod"/>
            </a:pPr>
            <a:r>
              <a:rPr lang="en-ZA" i="1" dirty="0" smtClean="0">
                <a:latin typeface="Calibri" panose="020F0502020204030204" pitchFamily="34" charset="0"/>
                <a:cs typeface="Arial" panose="020B0604020202020204" pitchFamily="34" charset="0"/>
              </a:rPr>
              <a:t>to minimize fraud, </a:t>
            </a:r>
          </a:p>
          <a:p>
            <a:pPr marL="1428750" lvl="2" indent="-514350" algn="just" eaLnBrk="0" fontAlgn="base" hangingPunct="0">
              <a:spcBef>
                <a:spcPct val="0"/>
              </a:spcBef>
              <a:spcAft>
                <a:spcPts val="900"/>
              </a:spcAft>
              <a:buFont typeface="+mj-lt"/>
              <a:buAutoNum type="romanLcPeriod"/>
            </a:pPr>
            <a:r>
              <a:rPr lang="en-ZA" i="1" dirty="0" smtClean="0">
                <a:latin typeface="Calibri" panose="020F0502020204030204" pitchFamily="34" charset="0"/>
                <a:cs typeface="Arial" panose="020B0604020202020204" pitchFamily="34" charset="0"/>
              </a:rPr>
              <a:t>and the same hardware will be used for beneficiary biometric enrolment</a:t>
            </a:r>
          </a:p>
          <a:p>
            <a:pPr marL="1428750" lvl="2" indent="-514350" algn="just" eaLnBrk="0" fontAlgn="base" hangingPunct="0">
              <a:spcBef>
                <a:spcPct val="0"/>
              </a:spcBef>
              <a:spcAft>
                <a:spcPts val="900"/>
              </a:spcAft>
              <a:buFont typeface="+mj-lt"/>
              <a:buAutoNum type="romanLcPeriod"/>
            </a:pPr>
            <a:r>
              <a:rPr lang="en-ZA" i="1" dirty="0" smtClean="0">
                <a:latin typeface="Calibri" panose="020F0502020204030204" pitchFamily="34" charset="0"/>
                <a:cs typeface="Arial" panose="020B0604020202020204" pitchFamily="34" charset="0"/>
              </a:rPr>
              <a:t>Integration testing with SOCPEN in November 2017</a:t>
            </a:r>
          </a:p>
          <a:p>
            <a:pPr marL="971550" lvl="1" indent="-514350" algn="just" eaLnBrk="0" fontAlgn="base" hangingPunct="0">
              <a:spcBef>
                <a:spcPct val="0"/>
              </a:spcBef>
              <a:spcAft>
                <a:spcPts val="900"/>
              </a:spcAft>
              <a:buFont typeface="+mj-lt"/>
              <a:buAutoNum type="romanLcPeriod"/>
            </a:pPr>
            <a:r>
              <a:rPr lang="en-ZA" sz="2400" dirty="0" smtClean="0">
                <a:latin typeface="Calibri" panose="020F0502020204030204" pitchFamily="34" charset="0"/>
                <a:cs typeface="Arial" panose="020B0604020202020204" pitchFamily="34" charset="0"/>
              </a:rPr>
              <a:t>Management </a:t>
            </a:r>
            <a:r>
              <a:rPr lang="en-ZA" sz="2400" dirty="0">
                <a:latin typeface="Calibri" panose="020F0502020204030204" pitchFamily="34" charset="0"/>
                <a:cs typeface="Arial" panose="020B0604020202020204" pitchFamily="34" charset="0"/>
              </a:rPr>
              <a:t>of </a:t>
            </a:r>
            <a:r>
              <a:rPr lang="en-ZA" sz="2400" dirty="0" smtClean="0">
                <a:latin typeface="Calibri" panose="020F0502020204030204" pitchFamily="34" charset="0"/>
                <a:cs typeface="Arial" panose="020B0604020202020204" pitchFamily="34" charset="0"/>
              </a:rPr>
              <a:t>Regulation 26A  direct deductions </a:t>
            </a:r>
            <a:r>
              <a:rPr lang="en-ZA" sz="2400" i="1" dirty="0" smtClean="0">
                <a:latin typeface="Calibri" panose="020F0502020204030204" pitchFamily="34" charset="0"/>
                <a:cs typeface="Arial" panose="020B0604020202020204" pitchFamily="34" charset="0"/>
              </a:rPr>
              <a:t>(October 2017)</a:t>
            </a:r>
            <a:r>
              <a:rPr lang="en-ZA" sz="2400" dirty="0" smtClean="0">
                <a:latin typeface="Calibri" panose="020F0502020204030204" pitchFamily="34" charset="0"/>
                <a:cs typeface="Arial" panose="020B0604020202020204" pitchFamily="34" charset="0"/>
              </a:rPr>
              <a:t>; </a:t>
            </a:r>
            <a:r>
              <a:rPr lang="en-ZA" sz="2400" dirty="0">
                <a:latin typeface="Calibri" panose="020F0502020204030204" pitchFamily="34" charset="0"/>
                <a:cs typeface="Arial" panose="020B0604020202020204" pitchFamily="34" charset="0"/>
              </a:rPr>
              <a:t>and </a:t>
            </a:r>
            <a:endParaRPr lang="en-ZA" sz="2400" dirty="0" smtClean="0">
              <a:latin typeface="Calibri" panose="020F0502020204030204" pitchFamily="34" charset="0"/>
              <a:cs typeface="Arial" panose="020B0604020202020204" pitchFamily="34" charset="0"/>
            </a:endParaRPr>
          </a:p>
          <a:p>
            <a:pPr marL="971550" lvl="1" indent="-514350" algn="just" eaLnBrk="0" fontAlgn="base" hangingPunct="0">
              <a:spcBef>
                <a:spcPct val="0"/>
              </a:spcBef>
              <a:spcAft>
                <a:spcPts val="900"/>
              </a:spcAft>
              <a:buFont typeface="+mj-lt"/>
              <a:buAutoNum type="romanLcPeriod"/>
            </a:pPr>
            <a:r>
              <a:rPr lang="en-ZA" dirty="0">
                <a:latin typeface="Calibri" panose="020F0502020204030204" pitchFamily="34" charset="0"/>
                <a:ea typeface="Calibri" panose="020F0502020204030204" pitchFamily="34" charset="0"/>
                <a:cs typeface="Arial" panose="020B0604020202020204" pitchFamily="34" charset="0"/>
              </a:rPr>
              <a:t>Migration of DATA from current service provider</a:t>
            </a:r>
            <a:endParaRPr lang="en-ZA" sz="24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5696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8229600" cy="914400"/>
          </a:xfrm>
        </p:spPr>
        <p:txBody>
          <a:bodyPr>
            <a:noAutofit/>
          </a:bodyPr>
          <a:lstStyle/>
          <a:p>
            <a:r>
              <a:rPr lang="en-ZA" sz="3600" dirty="0" smtClean="0"/>
              <a:t>Progress</a:t>
            </a:r>
            <a:r>
              <a:rPr lang="en-ZA" sz="3600" b="1" dirty="0" smtClean="0"/>
              <a:t>: </a:t>
            </a:r>
            <a:r>
              <a:rPr lang="en-ZA" sz="3600" dirty="0">
                <a:ea typeface="Calibri" panose="020F0502020204030204" pitchFamily="34" charset="0"/>
                <a:cs typeface="Arial" panose="020B0604020202020204" pitchFamily="34" charset="0"/>
              </a:rPr>
              <a:t>SASSA Corporate Accounts (s)</a:t>
            </a:r>
            <a:r>
              <a:rPr lang="en-ZA" sz="3600" b="1" dirty="0"/>
              <a:t> </a:t>
            </a:r>
          </a:p>
        </p:txBody>
      </p:sp>
      <p:graphicFrame>
        <p:nvGraphicFramePr>
          <p:cNvPr id="5" name="Table 4"/>
          <p:cNvGraphicFramePr>
            <a:graphicFrameLocks noGrp="1"/>
          </p:cNvGraphicFramePr>
          <p:nvPr>
            <p:extLst>
              <p:ext uri="{D42A27DB-BD31-4B8C-83A1-F6EECF244321}">
                <p14:modId xmlns:p14="http://schemas.microsoft.com/office/powerpoint/2010/main" val="3651159384"/>
              </p:ext>
            </p:extLst>
          </p:nvPr>
        </p:nvGraphicFramePr>
        <p:xfrm>
          <a:off x="171449" y="1447801"/>
          <a:ext cx="8763001" cy="5436540"/>
        </p:xfrm>
        <a:graphic>
          <a:graphicData uri="http://schemas.openxmlformats.org/drawingml/2006/table">
            <a:tbl>
              <a:tblPr firstRow="1" firstCol="1" bandRow="1">
                <a:tableStyleId>{5940675A-B579-460E-94D1-54222C63F5DA}</a:tableStyleId>
              </a:tblPr>
              <a:tblGrid>
                <a:gridCol w="2571751">
                  <a:extLst>
                    <a:ext uri="{9D8B030D-6E8A-4147-A177-3AD203B41FA5}">
                      <a16:colId xmlns:a16="http://schemas.microsoft.com/office/drawing/2014/main" xmlns="" val="20000"/>
                    </a:ext>
                  </a:extLst>
                </a:gridCol>
                <a:gridCol w="2457450">
                  <a:extLst>
                    <a:ext uri="{9D8B030D-6E8A-4147-A177-3AD203B41FA5}">
                      <a16:colId xmlns:a16="http://schemas.microsoft.com/office/drawing/2014/main" xmlns="" val="20001"/>
                    </a:ext>
                  </a:extLst>
                </a:gridCol>
                <a:gridCol w="3733800">
                  <a:extLst>
                    <a:ext uri="{9D8B030D-6E8A-4147-A177-3AD203B41FA5}">
                      <a16:colId xmlns:a16="http://schemas.microsoft.com/office/drawing/2014/main" xmlns="" val="20002"/>
                    </a:ext>
                  </a:extLst>
                </a:gridCol>
              </a:tblGrid>
              <a:tr h="522298">
                <a:tc>
                  <a:txBody>
                    <a:bodyPr/>
                    <a:lstStyle/>
                    <a:p>
                      <a:pPr algn="just">
                        <a:lnSpc>
                          <a:spcPct val="100000"/>
                        </a:lnSpc>
                        <a:spcBef>
                          <a:spcPts val="0"/>
                        </a:spcBef>
                        <a:spcAft>
                          <a:spcPts val="0"/>
                        </a:spcAft>
                      </a:pPr>
                      <a:r>
                        <a:rPr lang="en-ZA" sz="1800" b="1" dirty="0">
                          <a:solidFill>
                            <a:schemeClr val="bg1"/>
                          </a:solidFill>
                          <a:effectLst/>
                          <a:latin typeface="+mn-lt"/>
                          <a:ea typeface="Calibri" panose="020F0502020204030204" pitchFamily="34" charset="0"/>
                          <a:cs typeface="Arial" panose="020B0604020202020204" pitchFamily="34" charset="0"/>
                        </a:rPr>
                        <a:t>OBJECTIVE</a:t>
                      </a:r>
                    </a:p>
                  </a:txBody>
                  <a:tcPr marL="18938" marR="18938" marT="0" marB="0">
                    <a:solidFill>
                      <a:schemeClr val="tx1"/>
                    </a:solidFill>
                  </a:tcPr>
                </a:tc>
                <a:tc>
                  <a:txBody>
                    <a:bodyPr/>
                    <a:lstStyle/>
                    <a:p>
                      <a:pPr algn="just">
                        <a:lnSpc>
                          <a:spcPct val="100000"/>
                        </a:lnSpc>
                        <a:spcBef>
                          <a:spcPts val="0"/>
                        </a:spcBef>
                        <a:spcAft>
                          <a:spcPts val="0"/>
                        </a:spcAft>
                      </a:pPr>
                      <a:r>
                        <a:rPr lang="en-ZA" sz="1800" b="1" dirty="0">
                          <a:solidFill>
                            <a:schemeClr val="bg1"/>
                          </a:solidFill>
                          <a:effectLst/>
                          <a:latin typeface="+mn-lt"/>
                          <a:ea typeface="Calibri" panose="020F0502020204030204" pitchFamily="34" charset="0"/>
                          <a:cs typeface="Arial" panose="020B0604020202020204" pitchFamily="34" charset="0"/>
                        </a:rPr>
                        <a:t>PLANNED  INTERVENTIONS</a:t>
                      </a:r>
                    </a:p>
                  </a:txBody>
                  <a:tcPr marL="18938" marR="18938" marT="0" marB="0">
                    <a:solidFill>
                      <a:schemeClr val="tx1"/>
                    </a:solidFill>
                  </a:tcPr>
                </a:tc>
                <a:tc>
                  <a:txBody>
                    <a:bodyPr/>
                    <a:lstStyle/>
                    <a:p>
                      <a:pPr marL="0" algn="just" defTabSz="914400" rtl="0" eaLnBrk="1" latinLnBrk="0" hangingPunct="1">
                        <a:lnSpc>
                          <a:spcPct val="100000"/>
                        </a:lnSpc>
                        <a:spcBef>
                          <a:spcPts val="0"/>
                        </a:spcBef>
                        <a:spcAft>
                          <a:spcPts val="0"/>
                        </a:spcAft>
                      </a:pPr>
                      <a:r>
                        <a:rPr lang="en-ZA" sz="1800" b="1" kern="1200" dirty="0">
                          <a:solidFill>
                            <a:schemeClr val="bg1"/>
                          </a:solidFill>
                          <a:effectLst/>
                          <a:latin typeface="+mn-lt"/>
                          <a:ea typeface="Calibri" panose="020F0502020204030204" pitchFamily="34" charset="0"/>
                          <a:cs typeface="Arial" panose="020B0604020202020204" pitchFamily="34" charset="0"/>
                        </a:rPr>
                        <a:t>PROGRESS</a:t>
                      </a:r>
                    </a:p>
                  </a:txBody>
                  <a:tcPr marL="18938" marR="18938" marT="0" marB="0">
                    <a:solidFill>
                      <a:schemeClr val="tx1"/>
                    </a:solidFill>
                  </a:tcPr>
                </a:tc>
                <a:extLst>
                  <a:ext uri="{0D108BD9-81ED-4DB2-BD59-A6C34878D82A}">
                    <a16:rowId xmlns:a16="http://schemas.microsoft.com/office/drawing/2014/main" xmlns="" val="10000"/>
                  </a:ext>
                </a:extLst>
              </a:tr>
              <a:tr h="1044596">
                <a:tc>
                  <a:txBody>
                    <a:bodyPr/>
                    <a:lstStyle/>
                    <a:p>
                      <a:pPr lvl="0">
                        <a:lnSpc>
                          <a:spcPct val="100000"/>
                        </a:lnSpc>
                        <a:spcBef>
                          <a:spcPts val="0"/>
                        </a:spcBef>
                        <a:spcAft>
                          <a:spcPts val="0"/>
                        </a:spcAft>
                      </a:pPr>
                      <a:r>
                        <a:rPr lang="en-ZA" sz="1800" dirty="0">
                          <a:latin typeface="Calibri" panose="020F0502020204030204" pitchFamily="34" charset="0"/>
                        </a:rPr>
                        <a:t>The objective is for SASSA to take ownership of the main account</a:t>
                      </a:r>
                    </a:p>
                  </a:txBody>
                  <a:tcPr marL="18938" marR="18938"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Arial" panose="020B0604020202020204" pitchFamily="34" charset="0"/>
                        </a:rPr>
                        <a:t>PMG account</a:t>
                      </a:r>
                      <a:r>
                        <a:rPr lang="en-ZA" sz="1800" baseline="0" dirty="0">
                          <a:effectLst/>
                          <a:latin typeface="Calibri" panose="020F0502020204030204" pitchFamily="34" charset="0"/>
                          <a:ea typeface="Calibri" panose="020F0502020204030204" pitchFamily="34" charset="0"/>
                          <a:cs typeface="Arial" panose="020B0604020202020204" pitchFamily="34" charset="0"/>
                        </a:rPr>
                        <a:t> re-activated </a:t>
                      </a:r>
                      <a:r>
                        <a:rPr lang="en-ZA" sz="1800" b="1" i="1" baseline="0" dirty="0">
                          <a:effectLst/>
                          <a:latin typeface="Calibri" panose="020F0502020204030204" pitchFamily="34" charset="0"/>
                          <a:ea typeface="Calibri" panose="020F0502020204030204" pitchFamily="34" charset="0"/>
                          <a:cs typeface="Arial" panose="020B0604020202020204" pitchFamily="34" charset="0"/>
                        </a:rPr>
                        <a:t>(</a:t>
                      </a:r>
                      <a:r>
                        <a:rPr lang="en-ZA" sz="1800" b="1" i="1" dirty="0">
                          <a:effectLst/>
                          <a:latin typeface="Calibri" panose="020F0502020204030204" pitchFamily="34" charset="0"/>
                          <a:cs typeface="Arial" panose="020B0604020202020204" pitchFamily="34" charset="0"/>
                        </a:rPr>
                        <a:t>30 September</a:t>
                      </a:r>
                      <a:r>
                        <a:rPr lang="en-ZA" sz="1800" b="1" i="1" baseline="0" dirty="0">
                          <a:effectLst/>
                          <a:latin typeface="Calibri" panose="020F0502020204030204" pitchFamily="34" charset="0"/>
                          <a:cs typeface="Arial" panose="020B0604020202020204" pitchFamily="34" charset="0"/>
                        </a:rPr>
                        <a:t> 2017)</a:t>
                      </a:r>
                      <a:endParaRPr lang="en-ZA" sz="1800" b="1" i="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Bef>
                          <a:spcPts val="0"/>
                        </a:spcBef>
                        <a:spcAft>
                          <a:spcPts val="0"/>
                        </a:spcAft>
                      </a:pP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tc>
                <a:tc>
                  <a:txBody>
                    <a:bodyPr/>
                    <a:lstStyle/>
                    <a:p>
                      <a:pPr algn="l">
                        <a:lnSpc>
                          <a:spcPct val="100000"/>
                        </a:lnSpc>
                        <a:spcBef>
                          <a:spcPts val="0"/>
                        </a:spcBef>
                        <a:spcAft>
                          <a:spcPts val="0"/>
                        </a:spcAft>
                      </a:pPr>
                      <a:r>
                        <a:rPr lang="en-ZA" sz="1800" dirty="0">
                          <a:effectLst/>
                          <a:latin typeface="+mn-lt"/>
                          <a:ea typeface="Calibri" panose="020F0502020204030204" pitchFamily="34" charset="0"/>
                          <a:cs typeface="Arial" panose="020B0604020202020204" pitchFamily="34" charset="0"/>
                        </a:rPr>
                        <a:t>Confirmation from SARB and National Treasury on the requirements and time frames</a:t>
                      </a:r>
                    </a:p>
                  </a:txBody>
                  <a:tcPr marL="18938" marR="18938" marT="0" marB="0">
                    <a:solidFill>
                      <a:srgbClr val="00B050"/>
                    </a:solidFill>
                  </a:tcPr>
                </a:tc>
                <a:extLst>
                  <a:ext uri="{0D108BD9-81ED-4DB2-BD59-A6C34878D82A}">
                    <a16:rowId xmlns:a16="http://schemas.microsoft.com/office/drawing/2014/main" xmlns="" val="10001"/>
                  </a:ext>
                </a:extLst>
              </a:tr>
              <a:tr h="208919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latin typeface="Calibri" panose="020F0502020204030204" pitchFamily="34" charset="0"/>
                          <a:cs typeface="Arial" panose="020B0604020202020204" pitchFamily="34" charset="0"/>
                        </a:rPr>
                        <a:t>Manage direct transfers to beneficiaries in commercial banks</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0000"/>
                        </a:lnSpc>
                        <a:spcBef>
                          <a:spcPts val="0"/>
                        </a:spcBef>
                        <a:spcAft>
                          <a:spcPts val="0"/>
                        </a:spcAft>
                        <a:buFont typeface="Arial" panose="020B0604020202020204" pitchFamily="34" charset="0"/>
                        <a:buChar char="•"/>
                      </a:pP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tc>
                <a:tc gridSpan="2">
                  <a:txBody>
                    <a:bodyPr/>
                    <a:lstStyle/>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b="0" dirty="0">
                          <a:effectLst/>
                          <a:latin typeface="Calibri" panose="020F0502020204030204" pitchFamily="34" charset="0"/>
                          <a:cs typeface="Arial" panose="020B0604020202020204" pitchFamily="34" charset="0"/>
                        </a:rPr>
                        <a:t>Dedicated user codes for SASSA through </a:t>
                      </a:r>
                      <a:r>
                        <a:rPr lang="en-ZA" sz="1800" b="0" dirty="0" err="1">
                          <a:effectLst/>
                          <a:latin typeface="Calibri" panose="020F0502020204030204" pitchFamily="34" charset="0"/>
                          <a:cs typeface="Arial" panose="020B0604020202020204" pitchFamily="34" charset="0"/>
                        </a:rPr>
                        <a:t>Bankserv</a:t>
                      </a:r>
                      <a:endParaRPr lang="en-ZA" sz="1800" b="0" dirty="0">
                        <a:effectLst/>
                        <a:latin typeface="Calibri" panose="020F0502020204030204" pitchFamily="34" charset="0"/>
                        <a:cs typeface="Arial" panose="020B0604020202020204" pitchFamily="34" charset="0"/>
                      </a:endParaRPr>
                    </a:p>
                    <a:p>
                      <a:pPr marL="342900" indent="-342900" algn="just">
                        <a:lnSpc>
                          <a:spcPct val="100000"/>
                        </a:lnSpc>
                        <a:spcBef>
                          <a:spcPts val="0"/>
                        </a:spcBef>
                        <a:spcAft>
                          <a:spcPts val="0"/>
                        </a:spcAft>
                        <a:buFont typeface="Wingdings" panose="05000000000000000000" pitchFamily="2" charset="2"/>
                        <a:buChar char="§"/>
                      </a:pPr>
                      <a:r>
                        <a:rPr lang="en-ZA" sz="1800" b="0" dirty="0">
                          <a:effectLst/>
                          <a:latin typeface="Calibri" panose="020F0502020204030204" pitchFamily="34" charset="0"/>
                          <a:cs typeface="Arial" panose="020B0604020202020204" pitchFamily="34" charset="0"/>
                        </a:rPr>
                        <a:t>SOCPEN reports enhancements to align</a:t>
                      </a:r>
                      <a:r>
                        <a:rPr lang="en-ZA" sz="1800" b="0" baseline="0" dirty="0">
                          <a:effectLst/>
                          <a:latin typeface="Calibri" panose="020F0502020204030204" pitchFamily="34" charset="0"/>
                          <a:cs typeface="Arial" panose="020B0604020202020204" pitchFamily="34" charset="0"/>
                        </a:rPr>
                        <a:t> to new user codes</a:t>
                      </a:r>
                      <a:endParaRPr lang="en-ZA" sz="1800" b="0" dirty="0">
                        <a:effectLst/>
                        <a:latin typeface="Calibri" panose="020F0502020204030204" pitchFamily="34" charset="0"/>
                        <a:cs typeface="Arial" panose="020B0604020202020204" pitchFamily="34" charset="0"/>
                      </a:endParaRPr>
                    </a:p>
                    <a:p>
                      <a:pPr marL="342900" indent="-342900" algn="just">
                        <a:lnSpc>
                          <a:spcPct val="100000"/>
                        </a:lnSpc>
                        <a:spcBef>
                          <a:spcPts val="0"/>
                        </a:spcBef>
                        <a:spcAft>
                          <a:spcPts val="0"/>
                        </a:spcAft>
                        <a:buFont typeface="Wingdings" panose="05000000000000000000" pitchFamily="2" charset="2"/>
                        <a:buChar char="§"/>
                      </a:pPr>
                      <a:r>
                        <a:rPr lang="en-ZA" sz="1800" b="0" dirty="0">
                          <a:effectLst/>
                          <a:latin typeface="Calibri" panose="020F0502020204030204" pitchFamily="34" charset="0"/>
                          <a:cs typeface="Arial" panose="020B0604020202020204" pitchFamily="34" charset="0"/>
                        </a:rPr>
                        <a:t>Develop framework to manage dormant accounts</a:t>
                      </a:r>
                    </a:p>
                    <a:p>
                      <a:pPr marL="342900" indent="-342900" algn="l">
                        <a:lnSpc>
                          <a:spcPct val="100000"/>
                        </a:lnSpc>
                        <a:spcBef>
                          <a:spcPts val="0"/>
                        </a:spcBef>
                        <a:spcAft>
                          <a:spcPts val="0"/>
                        </a:spcAft>
                        <a:buFont typeface="Wingdings" panose="05000000000000000000" pitchFamily="2" charset="2"/>
                        <a:buChar char="§"/>
                      </a:pPr>
                      <a:r>
                        <a:rPr lang="en-ZA" sz="1800" dirty="0">
                          <a:effectLst/>
                          <a:latin typeface="Calibri" panose="020F0502020204030204" pitchFamily="34" charset="0"/>
                          <a:ea typeface="Calibri" panose="020F0502020204030204" pitchFamily="34" charset="0"/>
                          <a:cs typeface="Arial" panose="020B0604020202020204" pitchFamily="34" charset="0"/>
                        </a:rPr>
                        <a:t>SARB issued requirements for adjustment for payment files.</a:t>
                      </a:r>
                    </a:p>
                    <a:p>
                      <a:pPr marL="342900" indent="-342900" algn="l">
                        <a:lnSpc>
                          <a:spcPct val="100000"/>
                        </a:lnSpc>
                        <a:spcBef>
                          <a:spcPts val="0"/>
                        </a:spcBef>
                        <a:spcAft>
                          <a:spcPts val="0"/>
                        </a:spcAft>
                        <a:buFont typeface="Wingdings" panose="05000000000000000000" pitchFamily="2" charset="2"/>
                        <a:buChar char="§"/>
                      </a:pPr>
                      <a:r>
                        <a:rPr lang="en-ZA" sz="1800" dirty="0">
                          <a:effectLst/>
                          <a:latin typeface="Calibri" panose="020F0502020204030204" pitchFamily="34" charset="0"/>
                          <a:ea typeface="Calibri" panose="020F0502020204030204" pitchFamily="34" charset="0"/>
                          <a:cs typeface="Arial" panose="020B0604020202020204" pitchFamily="34" charset="0"/>
                        </a:rPr>
                        <a:t>Confirmation</a:t>
                      </a:r>
                      <a:r>
                        <a:rPr lang="en-ZA" sz="1800" baseline="0" dirty="0">
                          <a:effectLst/>
                          <a:latin typeface="Calibri" panose="020F0502020204030204" pitchFamily="34" charset="0"/>
                          <a:ea typeface="Calibri" panose="020F0502020204030204" pitchFamily="34" charset="0"/>
                          <a:cs typeface="Arial" panose="020B0604020202020204" pitchFamily="34" charset="0"/>
                        </a:rPr>
                        <a:t> of accounts involved (1.6 million)</a:t>
                      </a:r>
                    </a:p>
                    <a:p>
                      <a:pPr marL="342900" indent="-342900" algn="l">
                        <a:lnSpc>
                          <a:spcPct val="100000"/>
                        </a:lnSpc>
                        <a:spcBef>
                          <a:spcPts val="0"/>
                        </a:spcBef>
                        <a:spcAft>
                          <a:spcPts val="0"/>
                        </a:spcAft>
                        <a:buFont typeface="Wingdings" panose="05000000000000000000" pitchFamily="2" charset="2"/>
                        <a:buChar char="§"/>
                      </a:pPr>
                      <a:r>
                        <a:rPr lang="en-ZA" sz="1800" baseline="0" dirty="0">
                          <a:effectLst/>
                          <a:latin typeface="Calibri" panose="020F0502020204030204" pitchFamily="34" charset="0"/>
                          <a:ea typeface="Calibri" panose="020F0502020204030204" pitchFamily="34" charset="0"/>
                          <a:cs typeface="Arial" panose="020B0604020202020204" pitchFamily="34" charset="0"/>
                        </a:rPr>
                        <a:t>Quality Assurance in process</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FFC000"/>
                    </a:solidFill>
                  </a:tcPr>
                </a:tc>
                <a:tc hMerge="1">
                  <a:txBody>
                    <a:bodyPr/>
                    <a:lstStyle/>
                    <a:p>
                      <a:pPr marL="342900" indent="-342900" algn="just">
                        <a:lnSpc>
                          <a:spcPct val="100000"/>
                        </a:lnSpc>
                        <a:spcBef>
                          <a:spcPts val="600"/>
                        </a:spcBef>
                        <a:spcAft>
                          <a:spcPts val="600"/>
                        </a:spcAft>
                        <a:buFont typeface="Wingdings" panose="05000000000000000000" pitchFamily="2" charset="2"/>
                        <a:buChar char="§"/>
                      </a:pPr>
                      <a:endParaRPr lang="en-ZA" sz="2000" b="0" dirty="0">
                        <a:effectLst/>
                        <a:latin typeface="+mn-lt"/>
                        <a:cs typeface="Arial" panose="020B0604020202020204" pitchFamily="34" charset="0"/>
                      </a:endParaRPr>
                    </a:p>
                  </a:txBody>
                  <a:tcPr marL="18938" marR="18938" marT="0" marB="0">
                    <a:solidFill>
                      <a:srgbClr val="FFC000"/>
                    </a:solidFill>
                  </a:tcPr>
                </a:tc>
                <a:extLst>
                  <a:ext uri="{0D108BD9-81ED-4DB2-BD59-A6C34878D82A}">
                    <a16:rowId xmlns:a16="http://schemas.microsoft.com/office/drawing/2014/main" xmlns="" val="10002"/>
                  </a:ext>
                </a:extLst>
              </a:tr>
              <a:tr h="175411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latin typeface="Calibri" panose="020F0502020204030204" pitchFamily="34" charset="0"/>
                        </a:rPr>
                        <a:t>SASSA Social Assistance  Bank Account (Holding Account)</a:t>
                      </a:r>
                      <a:r>
                        <a:rPr lang="en-ZA" sz="1800" baseline="0" dirty="0">
                          <a:latin typeface="Calibri" panose="020F0502020204030204" pitchFamily="34" charset="0"/>
                        </a:rPr>
                        <a:t> - </a:t>
                      </a:r>
                      <a:r>
                        <a:rPr lang="en-ZA" sz="1800" i="1" dirty="0">
                          <a:effectLst/>
                          <a:latin typeface="Calibri" panose="020F0502020204030204" pitchFamily="34" charset="0"/>
                          <a:ea typeface="Calibri" panose="020F0502020204030204" pitchFamily="34" charset="0"/>
                          <a:cs typeface="Arial" panose="020B0604020202020204" pitchFamily="34" charset="0"/>
                        </a:rPr>
                        <a:t>October</a:t>
                      </a:r>
                      <a:r>
                        <a:rPr lang="en-ZA" sz="1800" i="1" baseline="0" dirty="0">
                          <a:effectLst/>
                          <a:latin typeface="Calibri" panose="020F0502020204030204" pitchFamily="34" charset="0"/>
                          <a:ea typeface="Calibri" panose="020F0502020204030204" pitchFamily="34" charset="0"/>
                          <a:cs typeface="Arial" panose="020B0604020202020204" pitchFamily="34" charset="0"/>
                        </a:rPr>
                        <a:t> /November 2017</a:t>
                      </a:r>
                      <a:endParaRPr lang="en-ZA" sz="1800" i="1"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tc>
                <a:tc gridSpan="2">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dirty="0">
                          <a:effectLst/>
                          <a:latin typeface="Calibri" panose="020F0502020204030204" pitchFamily="34" charset="0"/>
                          <a:ea typeface="Calibri" panose="020F0502020204030204" pitchFamily="34" charset="0"/>
                          <a:cs typeface="Arial" panose="020B0604020202020204" pitchFamily="34" charset="0"/>
                        </a:rPr>
                        <a:t>Incorporated in the RFP as part of acquiring sponsor bank</a:t>
                      </a:r>
                    </a:p>
                    <a:p>
                      <a:pPr marL="342900" indent="-342900" algn="l">
                        <a:lnSpc>
                          <a:spcPct val="100000"/>
                        </a:lnSpc>
                        <a:spcBef>
                          <a:spcPts val="0"/>
                        </a:spcBef>
                        <a:spcAft>
                          <a:spcPts val="0"/>
                        </a:spcAft>
                        <a:buFont typeface="Wingdings" panose="05000000000000000000" pitchFamily="2" charset="2"/>
                        <a:buChar char="§"/>
                      </a:pP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FF0000"/>
                    </a:solidFill>
                  </a:tcPr>
                </a:tc>
                <a:tc hMerge="1">
                  <a:txBody>
                    <a:bodyPr/>
                    <a:lstStyle/>
                    <a:p>
                      <a:endParaRPr lang="en-ZA"/>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08522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1143000"/>
          </a:xfrm>
        </p:spPr>
        <p:txBody>
          <a:bodyPr/>
          <a:lstStyle/>
          <a:p>
            <a:r>
              <a:rPr lang="en-ZA" dirty="0" smtClean="0"/>
              <a:t>	</a:t>
            </a:r>
            <a:r>
              <a:rPr lang="en-ZA" dirty="0" smtClean="0">
                <a:latin typeface="Calibri" panose="020F0502020204030204" pitchFamily="34" charset="0"/>
              </a:rPr>
              <a:t>A: </a:t>
            </a:r>
            <a:r>
              <a:rPr lang="en-ZA" sz="4400" dirty="0" smtClean="0">
                <a:latin typeface="Calibri" panose="020F0502020204030204" pitchFamily="34" charset="0"/>
              </a:rPr>
              <a:t>PURPOSE</a:t>
            </a:r>
            <a:endParaRPr lang="en-GB" sz="4400" dirty="0">
              <a:latin typeface="Calibri" panose="020F0502020204030204" pitchFamily="34" charset="0"/>
            </a:endParaRPr>
          </a:p>
        </p:txBody>
      </p:sp>
    </p:spTree>
    <p:extLst>
      <p:ext uri="{BB962C8B-B14F-4D97-AF65-F5344CB8AC3E}">
        <p14:creationId xmlns:p14="http://schemas.microsoft.com/office/powerpoint/2010/main" val="3941961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153400" cy="914400"/>
          </a:xfrm>
        </p:spPr>
        <p:txBody>
          <a:bodyPr>
            <a:noAutofit/>
          </a:bodyPr>
          <a:lstStyle/>
          <a:p>
            <a:r>
              <a:rPr lang="en-ZA" sz="3600" dirty="0" smtClean="0">
                <a:latin typeface="Arial" panose="020B0604020202020204" pitchFamily="34" charset="0"/>
                <a:cs typeface="Arial" panose="020B0604020202020204" pitchFamily="34" charset="0"/>
              </a:rPr>
              <a:t>Progress: Regulation</a:t>
            </a:r>
            <a:br>
              <a:rPr lang="en-ZA" sz="3600" dirty="0" smtClean="0">
                <a:latin typeface="Arial" panose="020B0604020202020204" pitchFamily="34" charset="0"/>
                <a:cs typeface="Arial" panose="020B0604020202020204" pitchFamily="34" charset="0"/>
              </a:rPr>
            </a:br>
            <a:r>
              <a:rPr lang="en-ZA" sz="3600" dirty="0" smtClean="0">
                <a:latin typeface="Arial" panose="020B0604020202020204" pitchFamily="34" charset="0"/>
                <a:cs typeface="Arial" panose="020B0604020202020204" pitchFamily="34" charset="0"/>
              </a:rPr>
              <a:t>26A Deductions</a:t>
            </a:r>
            <a:endParaRPr lang="en-ZA" sz="36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80769096"/>
              </p:ext>
            </p:extLst>
          </p:nvPr>
        </p:nvGraphicFramePr>
        <p:xfrm>
          <a:off x="152398" y="1295400"/>
          <a:ext cx="8610601" cy="4949740"/>
        </p:xfrm>
        <a:graphic>
          <a:graphicData uri="http://schemas.openxmlformats.org/drawingml/2006/table">
            <a:tbl>
              <a:tblPr firstRow="1" firstCol="1" bandRow="1">
                <a:tableStyleId>{5940675A-B579-460E-94D1-54222C63F5DA}</a:tableStyleId>
              </a:tblPr>
              <a:tblGrid>
                <a:gridCol w="2471563">
                  <a:extLst>
                    <a:ext uri="{9D8B030D-6E8A-4147-A177-3AD203B41FA5}">
                      <a16:colId xmlns:a16="http://schemas.microsoft.com/office/drawing/2014/main" xmlns="" val="20000"/>
                    </a:ext>
                  </a:extLst>
                </a:gridCol>
                <a:gridCol w="2786239">
                  <a:extLst>
                    <a:ext uri="{9D8B030D-6E8A-4147-A177-3AD203B41FA5}">
                      <a16:colId xmlns:a16="http://schemas.microsoft.com/office/drawing/2014/main" xmlns="" val="20001"/>
                    </a:ext>
                  </a:extLst>
                </a:gridCol>
                <a:gridCol w="3352799">
                  <a:extLst>
                    <a:ext uri="{9D8B030D-6E8A-4147-A177-3AD203B41FA5}">
                      <a16:colId xmlns:a16="http://schemas.microsoft.com/office/drawing/2014/main" xmlns="" val="20002"/>
                    </a:ext>
                  </a:extLst>
                </a:gridCol>
              </a:tblGrid>
              <a:tr h="418303">
                <a:tc>
                  <a:txBody>
                    <a:bodyPr/>
                    <a:lstStyle/>
                    <a:p>
                      <a:pPr algn="just">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OBJECTIVE</a:t>
                      </a:r>
                    </a:p>
                  </a:txBody>
                  <a:tcPr marL="18938" marR="18938" marT="0" marB="0">
                    <a:solidFill>
                      <a:schemeClr val="tx1"/>
                    </a:solidFill>
                  </a:tcPr>
                </a:tc>
                <a:tc>
                  <a:txBody>
                    <a:bodyPr/>
                    <a:lstStyle/>
                    <a:p>
                      <a:pPr algn="just">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INTERVENTIONS</a:t>
                      </a:r>
                    </a:p>
                  </a:txBody>
                  <a:tcPr marL="18938" marR="18938" marT="0" marB="0">
                    <a:solidFill>
                      <a:schemeClr val="tx1"/>
                    </a:solidFill>
                  </a:tcPr>
                </a:tc>
                <a:tc>
                  <a:txBody>
                    <a:bodyPr/>
                    <a:lstStyle/>
                    <a:p>
                      <a:pPr algn="l">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PROGRESS</a:t>
                      </a:r>
                    </a:p>
                  </a:txBody>
                  <a:tcPr marL="18938" marR="18938" marT="0" marB="0">
                    <a:solidFill>
                      <a:schemeClr val="tx1"/>
                    </a:solidFill>
                  </a:tcPr>
                </a:tc>
                <a:extLst>
                  <a:ext uri="{0D108BD9-81ED-4DB2-BD59-A6C34878D82A}">
                    <a16:rowId xmlns:a16="http://schemas.microsoft.com/office/drawing/2014/main" xmlns="" val="10000"/>
                  </a:ext>
                </a:extLst>
              </a:tr>
              <a:tr h="912770">
                <a:tc rowSpan="5">
                  <a:txBody>
                    <a:bodyPr/>
                    <a:lstStyle/>
                    <a:p>
                      <a:pPr lvl="0"/>
                      <a:r>
                        <a:rPr lang="en-ZA" sz="2000" b="0" kern="1200" dirty="0">
                          <a:solidFill>
                            <a:schemeClr val="tx1"/>
                          </a:solidFill>
                          <a:effectLst/>
                          <a:latin typeface="Calibri" panose="020F0502020204030204" pitchFamily="34" charset="0"/>
                          <a:ea typeface="+mn-ea"/>
                          <a:cs typeface="+mn-cs"/>
                        </a:rPr>
                        <a:t>Insourcing Management of Regulation 26A direct deductions (funeral policy premiums)</a:t>
                      </a:r>
                    </a:p>
                    <a:p>
                      <a:pPr lvl="2"/>
                      <a:r>
                        <a:rPr lang="en-ZA" sz="2000" b="0" kern="1200" dirty="0">
                          <a:solidFill>
                            <a:schemeClr val="tx1"/>
                          </a:solidFill>
                          <a:effectLst/>
                          <a:latin typeface="Calibri" panose="020F0502020204030204" pitchFamily="34" charset="0"/>
                          <a:ea typeface="+mn-ea"/>
                          <a:cs typeface="+mn-cs"/>
                        </a:rPr>
                        <a:t> </a:t>
                      </a:r>
                    </a:p>
                    <a:p>
                      <a:pPr marL="285750" lvl="0" indent="-285750">
                        <a:spcBef>
                          <a:spcPts val="600"/>
                        </a:spcBef>
                        <a:spcAft>
                          <a:spcPts val="600"/>
                        </a:spcAft>
                        <a:buFont typeface="Arial" panose="020B0604020202020204" pitchFamily="34" charset="0"/>
                        <a:buChar char="•"/>
                      </a:pP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tc>
                <a:tc rowSpan="5">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kern="1200" dirty="0">
                          <a:solidFill>
                            <a:schemeClr val="tx1"/>
                          </a:solidFill>
                          <a:effectLst/>
                          <a:latin typeface="Calibri" panose="020F0502020204030204" pitchFamily="34" charset="0"/>
                          <a:ea typeface="+mn-ea"/>
                          <a:cs typeface="+mn-cs"/>
                        </a:rPr>
                        <a:t>SASSA will be taking responsibility for this activity prior to the remainder of the payment function being brought in-house.</a:t>
                      </a:r>
                      <a:r>
                        <a:rPr lang="en-ZA" sz="2000" b="0" dirty="0">
                          <a:effectLst/>
                          <a:latin typeface="Calibri" panose="020F0502020204030204" pitchFamily="34" charset="0"/>
                          <a:ea typeface="Calibri" panose="020F0502020204030204" pitchFamily="34" charset="0"/>
                          <a:cs typeface="Arial" panose="020B0604020202020204" pitchFamily="34" charset="0"/>
                        </a:rPr>
                        <a:t> October</a:t>
                      </a:r>
                      <a:r>
                        <a:rPr lang="en-ZA" sz="2000" b="0" baseline="0" dirty="0">
                          <a:effectLst/>
                          <a:latin typeface="Calibri" panose="020F0502020204030204" pitchFamily="34" charset="0"/>
                          <a:ea typeface="Calibri" panose="020F0502020204030204" pitchFamily="34" charset="0"/>
                          <a:cs typeface="Arial" panose="020B0604020202020204" pitchFamily="34" charset="0"/>
                        </a:rPr>
                        <a:t> </a:t>
                      </a:r>
                      <a:r>
                        <a:rPr lang="en-ZA" sz="2000" b="0" dirty="0">
                          <a:effectLst/>
                          <a:latin typeface="Calibri" panose="020F0502020204030204" pitchFamily="34" charset="0"/>
                          <a:ea typeface="Calibri" panose="020F0502020204030204" pitchFamily="34" charset="0"/>
                          <a:cs typeface="Arial" panose="020B0604020202020204" pitchFamily="34" charset="0"/>
                        </a:rPr>
                        <a:t>2017</a:t>
                      </a:r>
                    </a:p>
                    <a:p>
                      <a:pPr algn="just">
                        <a:lnSpc>
                          <a:spcPct val="100000"/>
                        </a:lnSpc>
                        <a:spcBef>
                          <a:spcPts val="600"/>
                        </a:spcBef>
                        <a:spcAft>
                          <a:spcPts val="600"/>
                        </a:spcAft>
                      </a:pPr>
                      <a:endParaRPr lang="en-ZA" sz="2000" b="0" kern="1200" dirty="0">
                        <a:solidFill>
                          <a:schemeClr val="tx1"/>
                        </a:solidFill>
                        <a:effectLst/>
                        <a:latin typeface="Calibri" panose="020F0502020204030204" pitchFamily="34" charset="0"/>
                        <a:ea typeface="+mn-ea"/>
                        <a:cs typeface="+mn-cs"/>
                      </a:endParaRPr>
                    </a:p>
                  </a:txBody>
                  <a:tcPr marL="18938" marR="18938" marT="0" marB="0"/>
                </a:tc>
                <a:tc>
                  <a:txBody>
                    <a:bodyPr/>
                    <a:lstStyle/>
                    <a:p>
                      <a:pPr algn="just">
                        <a:lnSpc>
                          <a:spcPct val="100000"/>
                        </a:lnSpc>
                        <a:spcBef>
                          <a:spcPts val="600"/>
                        </a:spcBef>
                        <a:spcAft>
                          <a:spcPts val="600"/>
                        </a:spcAft>
                      </a:pPr>
                      <a:r>
                        <a:rPr lang="en-ZA" sz="2000" b="0" kern="1200" dirty="0">
                          <a:solidFill>
                            <a:schemeClr val="tx1"/>
                          </a:solidFill>
                          <a:effectLst/>
                          <a:latin typeface="Calibri" panose="020F0502020204030204" pitchFamily="34" charset="0"/>
                          <a:ea typeface="+mn-ea"/>
                          <a:cs typeface="+mn-cs"/>
                        </a:rPr>
                        <a:t>SASSA investigated a process to ensure compliance to the legislation</a:t>
                      </a: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00B050"/>
                    </a:solidFill>
                  </a:tcPr>
                </a:tc>
                <a:extLst>
                  <a:ext uri="{0D108BD9-81ED-4DB2-BD59-A6C34878D82A}">
                    <a16:rowId xmlns:a16="http://schemas.microsoft.com/office/drawing/2014/main" xmlns="" val="10001"/>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1800" b="0" dirty="0">
                        <a:effectLst/>
                        <a:latin typeface="+mn-lt"/>
                        <a:ea typeface="Calibri" panose="020F0502020204030204" pitchFamily="34" charset="0"/>
                        <a:cs typeface="Arial" panose="020B0604020202020204" pitchFamily="34" charset="0"/>
                      </a:endParaRPr>
                    </a:p>
                  </a:txBody>
                  <a:tcPr marL="18938" marR="18938" marT="0" marB="0"/>
                </a:tc>
                <a:tc vMerge="1">
                  <a:txBody>
                    <a:bodyPr/>
                    <a:lstStyle/>
                    <a:p>
                      <a:pPr algn="just">
                        <a:lnSpc>
                          <a:spcPct val="100000"/>
                        </a:lnSpc>
                        <a:spcBef>
                          <a:spcPts val="600"/>
                        </a:spcBef>
                        <a:spcAft>
                          <a:spcPts val="600"/>
                        </a:spcAft>
                      </a:pPr>
                      <a:endParaRPr lang="en-ZA" sz="1800" b="0" kern="1200" dirty="0">
                        <a:solidFill>
                          <a:schemeClr val="tx1"/>
                        </a:solidFill>
                        <a:effectLst/>
                        <a:latin typeface="+mn-lt"/>
                        <a:ea typeface="+mn-ea"/>
                        <a:cs typeface="+mn-cs"/>
                      </a:endParaRP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kern="1200" dirty="0">
                          <a:solidFill>
                            <a:schemeClr val="tx1"/>
                          </a:solidFill>
                          <a:effectLst/>
                          <a:latin typeface="Calibri" panose="020F0502020204030204" pitchFamily="34" charset="0"/>
                          <a:ea typeface="+mn-ea"/>
                          <a:cs typeface="+mn-cs"/>
                        </a:rPr>
                        <a:t>BAC approval for the process was granted</a:t>
                      </a:r>
                      <a:endParaRPr lang="en-ZA" sz="2000" b="0" dirty="0">
                        <a:effectLst/>
                        <a:latin typeface="Calibri" panose="020F0502020204030204" pitchFamily="34" charset="0"/>
                        <a:cs typeface="Arial" panose="020B0604020202020204" pitchFamily="34" charset="0"/>
                      </a:endParaRPr>
                    </a:p>
                    <a:p>
                      <a:pPr algn="just">
                        <a:lnSpc>
                          <a:spcPct val="100000"/>
                        </a:lnSpc>
                        <a:spcBef>
                          <a:spcPts val="600"/>
                        </a:spcBef>
                        <a:spcAft>
                          <a:spcPts val="600"/>
                        </a:spcAft>
                      </a:pP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00B050"/>
                    </a:solidFill>
                  </a:tcPr>
                </a:tc>
                <a:extLst>
                  <a:ext uri="{0D108BD9-81ED-4DB2-BD59-A6C34878D82A}">
                    <a16:rowId xmlns:a16="http://schemas.microsoft.com/office/drawing/2014/main" xmlns="" val="10002"/>
                  </a:ext>
                </a:extLst>
              </a:tr>
              <a:tr h="724697">
                <a:tc vMerge="1">
                  <a:txBody>
                    <a:bodyPr/>
                    <a:lstStyle/>
                    <a:p>
                      <a:endParaRPr lang="en-ZA"/>
                    </a:p>
                  </a:txBody>
                  <a:tcPr/>
                </a:tc>
                <a:tc vMerge="1">
                  <a:txBody>
                    <a:bodyPr/>
                    <a:lstStyle/>
                    <a:p>
                      <a:endParaRPr lang="en-ZA"/>
                    </a:p>
                  </a:txBody>
                  <a:tcPr/>
                </a:tc>
                <a:tc>
                  <a:txBody>
                    <a:bodyPr/>
                    <a:lstStyle/>
                    <a:p>
                      <a:pPr algn="just">
                        <a:lnSpc>
                          <a:spcPct val="100000"/>
                        </a:lnSpc>
                        <a:spcBef>
                          <a:spcPts val="600"/>
                        </a:spcBef>
                        <a:spcAft>
                          <a:spcPts val="600"/>
                        </a:spcAft>
                      </a:pPr>
                      <a:r>
                        <a:rPr lang="en-ZA" sz="2000" b="0" dirty="0">
                          <a:effectLst/>
                          <a:latin typeface="Calibri" panose="020F0502020204030204" pitchFamily="34" charset="0"/>
                          <a:ea typeface="Calibri" panose="020F0502020204030204" pitchFamily="34" charset="0"/>
                          <a:cs typeface="Arial" panose="020B0604020202020204" pitchFamily="34" charset="0"/>
                        </a:rPr>
                        <a:t>SOCPEN</a:t>
                      </a:r>
                      <a:r>
                        <a:rPr lang="en-ZA" sz="2000" b="0" baseline="0" dirty="0">
                          <a:effectLst/>
                          <a:latin typeface="Calibri" panose="020F0502020204030204" pitchFamily="34" charset="0"/>
                          <a:ea typeface="Calibri" panose="020F0502020204030204" pitchFamily="34" charset="0"/>
                          <a:cs typeface="Arial" panose="020B0604020202020204" pitchFamily="34" charset="0"/>
                        </a:rPr>
                        <a:t> enhancements in process</a:t>
                      </a: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FFC000"/>
                    </a:solidFill>
                  </a:tcPr>
                </a:tc>
                <a:extLst>
                  <a:ext uri="{0D108BD9-81ED-4DB2-BD59-A6C34878D82A}">
                    <a16:rowId xmlns:a16="http://schemas.microsoft.com/office/drawing/2014/main" xmlns="" val="10003"/>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vMerge="1">
                  <a:txBody>
                    <a:bodyPr/>
                    <a:lstStyle/>
                    <a:p>
                      <a:pPr algn="just">
                        <a:lnSpc>
                          <a:spcPct val="100000"/>
                        </a:lnSpc>
                        <a:spcBef>
                          <a:spcPts val="600"/>
                        </a:spcBef>
                        <a:spcAft>
                          <a:spcPts val="600"/>
                        </a:spcAft>
                      </a:pPr>
                      <a:endParaRPr lang="en-ZA" sz="2000" b="0" kern="1200" dirty="0">
                        <a:solidFill>
                          <a:schemeClr val="tx1"/>
                        </a:solidFill>
                        <a:effectLst/>
                        <a:latin typeface="+mn-lt"/>
                        <a:ea typeface="+mn-ea"/>
                        <a:cs typeface="+mn-cs"/>
                      </a:endParaRPr>
                    </a:p>
                  </a:txBody>
                  <a:tcPr marL="18938" marR="18938" marT="0" marB="0"/>
                </a:tc>
                <a:tc>
                  <a:txBody>
                    <a:bodyPr/>
                    <a:lstStyle/>
                    <a:p>
                      <a:pPr algn="just">
                        <a:lnSpc>
                          <a:spcPct val="100000"/>
                        </a:lnSpc>
                        <a:spcBef>
                          <a:spcPts val="600"/>
                        </a:spcBef>
                        <a:spcAft>
                          <a:spcPts val="600"/>
                        </a:spcAft>
                      </a:pPr>
                      <a:r>
                        <a:rPr lang="en-ZA" sz="2000" b="0" dirty="0">
                          <a:effectLst/>
                          <a:latin typeface="Calibri" panose="020F0502020204030204" pitchFamily="34" charset="0"/>
                          <a:ea typeface="Calibri" panose="020F0502020204030204" pitchFamily="34" charset="0"/>
                          <a:cs typeface="Arial" panose="020B0604020202020204" pitchFamily="34" charset="0"/>
                        </a:rPr>
                        <a:t>Engagement with local service providers completed.</a:t>
                      </a:r>
                    </a:p>
                  </a:txBody>
                  <a:tcPr marL="18938" marR="18938" marT="0" marB="0">
                    <a:solidFill>
                      <a:srgbClr val="00B050"/>
                    </a:solidFill>
                  </a:tcPr>
                </a:tc>
                <a:extLst>
                  <a:ext uri="{0D108BD9-81ED-4DB2-BD59-A6C34878D82A}">
                    <a16:rowId xmlns:a16="http://schemas.microsoft.com/office/drawing/2014/main" xmlns="" val="10004"/>
                  </a:ext>
                </a:extLst>
              </a:tr>
              <a:tr h="912770">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vMerge="1">
                  <a:txBody>
                    <a:bodyPr/>
                    <a:lstStyle/>
                    <a:p>
                      <a:pPr algn="just">
                        <a:lnSpc>
                          <a:spcPct val="100000"/>
                        </a:lnSpc>
                        <a:spcBef>
                          <a:spcPts val="600"/>
                        </a:spcBef>
                        <a:spcAft>
                          <a:spcPts val="600"/>
                        </a:spcAft>
                      </a:pPr>
                      <a:endParaRPr lang="en-ZA" sz="2000" b="0" kern="1200" dirty="0">
                        <a:solidFill>
                          <a:schemeClr val="tx1"/>
                        </a:solidFill>
                        <a:effectLst/>
                        <a:latin typeface="+mn-lt"/>
                        <a:ea typeface="+mn-ea"/>
                        <a:cs typeface="+mn-cs"/>
                      </a:endParaRP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dirty="0">
                          <a:effectLst/>
                          <a:latin typeface="Calibri" panose="020F0502020204030204" pitchFamily="34" charset="0"/>
                          <a:ea typeface="Calibri" panose="020F0502020204030204" pitchFamily="34" charset="0"/>
                          <a:cs typeface="Arial" panose="020B0604020202020204" pitchFamily="34" charset="0"/>
                        </a:rPr>
                        <a:t>Registering of the service providers currently in process. </a:t>
                      </a:r>
                    </a:p>
                  </a:txBody>
                  <a:tcPr marL="18938" marR="18938" marT="0" marB="0">
                    <a:solidFill>
                      <a:srgbClr val="FFC0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61879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8229600" cy="914400"/>
          </a:xfrm>
        </p:spPr>
        <p:txBody>
          <a:bodyPr>
            <a:noAutofit/>
          </a:bodyPr>
          <a:lstStyle/>
          <a:p>
            <a:r>
              <a:rPr lang="en-ZA" sz="3600" dirty="0" smtClean="0">
                <a:latin typeface="Arial" panose="020B0604020202020204" pitchFamily="34" charset="0"/>
                <a:cs typeface="Arial" panose="020B0604020202020204" pitchFamily="34" charset="0"/>
              </a:rPr>
              <a:t>Progress: </a:t>
            </a:r>
            <a:r>
              <a:rPr lang="en-ZA" sz="3600" dirty="0">
                <a:latin typeface="Arial" panose="020B0604020202020204" pitchFamily="34" charset="0"/>
                <a:cs typeface="Arial" panose="020B0604020202020204" pitchFamily="34" charset="0"/>
              </a:rPr>
              <a:t>Migration of </a:t>
            </a:r>
            <a:r>
              <a:rPr lang="en-ZA" sz="3600" dirty="0" smtClean="0">
                <a:latin typeface="Arial" panose="020B0604020202020204" pitchFamily="34" charset="0"/>
                <a:cs typeface="Arial" panose="020B0604020202020204" pitchFamily="34" charset="0"/>
              </a:rPr>
              <a:t>Beneficiary </a:t>
            </a:r>
            <a:r>
              <a:rPr lang="en-ZA" sz="3600" dirty="0">
                <a:latin typeface="Arial" panose="020B0604020202020204" pitchFamily="34" charset="0"/>
                <a:cs typeface="Arial" panose="020B0604020202020204" pitchFamily="34" charset="0"/>
              </a:rPr>
              <a:t>D</a:t>
            </a:r>
            <a:r>
              <a:rPr lang="en-ZA" sz="3600" dirty="0" smtClean="0">
                <a:latin typeface="Arial" panose="020B0604020202020204" pitchFamily="34" charset="0"/>
                <a:cs typeface="Arial" panose="020B0604020202020204" pitchFamily="34" charset="0"/>
              </a:rPr>
              <a:t>ata</a:t>
            </a:r>
            <a:endParaRPr lang="en-ZA" sz="36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36855011"/>
              </p:ext>
            </p:extLst>
          </p:nvPr>
        </p:nvGraphicFramePr>
        <p:xfrm>
          <a:off x="152403" y="1143001"/>
          <a:ext cx="8839197" cy="5257800"/>
        </p:xfrm>
        <a:graphic>
          <a:graphicData uri="http://schemas.openxmlformats.org/drawingml/2006/table">
            <a:tbl>
              <a:tblPr firstRow="1" firstCol="1" bandRow="1">
                <a:tableStyleId>{5940675A-B579-460E-94D1-54222C63F5DA}</a:tableStyleId>
              </a:tblPr>
              <a:tblGrid>
                <a:gridCol w="2033798">
                  <a:extLst>
                    <a:ext uri="{9D8B030D-6E8A-4147-A177-3AD203B41FA5}">
                      <a16:colId xmlns:a16="http://schemas.microsoft.com/office/drawing/2014/main" xmlns="" val="20000"/>
                    </a:ext>
                  </a:extLst>
                </a:gridCol>
                <a:gridCol w="2268466">
                  <a:extLst>
                    <a:ext uri="{9D8B030D-6E8A-4147-A177-3AD203B41FA5}">
                      <a16:colId xmlns:a16="http://schemas.microsoft.com/office/drawing/2014/main" xmlns="" val="20001"/>
                    </a:ext>
                  </a:extLst>
                </a:gridCol>
                <a:gridCol w="4536933">
                  <a:extLst>
                    <a:ext uri="{9D8B030D-6E8A-4147-A177-3AD203B41FA5}">
                      <a16:colId xmlns:a16="http://schemas.microsoft.com/office/drawing/2014/main" xmlns="" val="20002"/>
                    </a:ext>
                  </a:extLst>
                </a:gridCol>
              </a:tblGrid>
              <a:tr h="401156">
                <a:tc>
                  <a:txBody>
                    <a:bodyPr/>
                    <a:lstStyle/>
                    <a:p>
                      <a:pPr algn="just">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OBJECTIVE</a:t>
                      </a:r>
                    </a:p>
                  </a:txBody>
                  <a:tcPr marL="18938" marR="18938" marT="0" marB="0">
                    <a:solidFill>
                      <a:schemeClr val="tx1"/>
                    </a:solidFill>
                  </a:tcPr>
                </a:tc>
                <a:tc>
                  <a:txBody>
                    <a:bodyPr/>
                    <a:lstStyle/>
                    <a:p>
                      <a:pPr algn="just">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INTERVENTIONS</a:t>
                      </a:r>
                    </a:p>
                  </a:txBody>
                  <a:tcPr marL="18938" marR="18938" marT="0" marB="0">
                    <a:solidFill>
                      <a:schemeClr val="tx1"/>
                    </a:solidFill>
                  </a:tcPr>
                </a:tc>
                <a:tc>
                  <a:txBody>
                    <a:bodyPr/>
                    <a:lstStyle/>
                    <a:p>
                      <a:pPr algn="l">
                        <a:lnSpc>
                          <a:spcPct val="100000"/>
                        </a:lnSpc>
                        <a:spcBef>
                          <a:spcPts val="600"/>
                        </a:spcBef>
                        <a:spcAft>
                          <a:spcPts val="600"/>
                        </a:spcAft>
                      </a:pPr>
                      <a:r>
                        <a:rPr lang="en-Z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PROGRESS</a:t>
                      </a:r>
                    </a:p>
                  </a:txBody>
                  <a:tcPr marL="18938" marR="18938" marT="0" marB="0">
                    <a:solidFill>
                      <a:schemeClr val="tx1"/>
                    </a:solidFill>
                  </a:tcPr>
                </a:tc>
                <a:extLst>
                  <a:ext uri="{0D108BD9-81ED-4DB2-BD59-A6C34878D82A}">
                    <a16:rowId xmlns:a16="http://schemas.microsoft.com/office/drawing/2014/main" xmlns="" val="10000"/>
                  </a:ext>
                </a:extLst>
              </a:tr>
              <a:tr h="2776286">
                <a:tc rowSpan="3">
                  <a:txBody>
                    <a:bodyPr/>
                    <a:lstStyle/>
                    <a:p>
                      <a:pPr lvl="0"/>
                      <a:r>
                        <a:rPr lang="en-ZA" sz="2000" b="0" kern="1200" dirty="0">
                          <a:solidFill>
                            <a:schemeClr val="tx1"/>
                          </a:solidFill>
                          <a:effectLst/>
                          <a:latin typeface="Calibri" panose="020F0502020204030204" pitchFamily="34" charset="0"/>
                          <a:ea typeface="+mn-ea"/>
                          <a:cs typeface="+mn-cs"/>
                        </a:rPr>
                        <a:t>Securing Beneficiary Data</a:t>
                      </a:r>
                    </a:p>
                    <a:p>
                      <a:pPr lvl="2"/>
                      <a:r>
                        <a:rPr lang="en-ZA" sz="2000" b="0" kern="1200" dirty="0">
                          <a:solidFill>
                            <a:schemeClr val="tx1"/>
                          </a:solidFill>
                          <a:effectLst/>
                          <a:latin typeface="Calibri" panose="020F0502020204030204" pitchFamily="34" charset="0"/>
                          <a:ea typeface="+mn-ea"/>
                          <a:cs typeface="+mn-cs"/>
                        </a:rPr>
                        <a:t> </a:t>
                      </a:r>
                    </a:p>
                    <a:p>
                      <a:pPr marL="285750" lvl="0" indent="-285750">
                        <a:spcBef>
                          <a:spcPts val="600"/>
                        </a:spcBef>
                        <a:spcAft>
                          <a:spcPts val="600"/>
                        </a:spcAft>
                        <a:buFont typeface="Arial" panose="020B0604020202020204" pitchFamily="34" charset="0"/>
                        <a:buChar char="•"/>
                      </a:pP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kern="1200" dirty="0">
                          <a:solidFill>
                            <a:schemeClr val="tx1"/>
                          </a:solidFill>
                          <a:effectLst/>
                          <a:latin typeface="Calibri" panose="020F0502020204030204" pitchFamily="34" charset="0"/>
                          <a:ea typeface="+mn-ea"/>
                          <a:cs typeface="+mn-cs"/>
                        </a:rPr>
                        <a:t>Beneficiary profile (</a:t>
                      </a:r>
                      <a:r>
                        <a:rPr lang="en-ZA" sz="2000" b="0" kern="1200" dirty="0" err="1">
                          <a:solidFill>
                            <a:schemeClr val="tx1"/>
                          </a:solidFill>
                          <a:effectLst/>
                          <a:latin typeface="Calibri" panose="020F0502020204030204" pitchFamily="34" charset="0"/>
                          <a:ea typeface="+mn-ea"/>
                          <a:cs typeface="+mn-cs"/>
                        </a:rPr>
                        <a:t>Masterfile</a:t>
                      </a:r>
                      <a:r>
                        <a:rPr lang="en-ZA" sz="2000" b="0" kern="1200" dirty="0">
                          <a:solidFill>
                            <a:schemeClr val="tx1"/>
                          </a:solidFill>
                          <a:effectLst/>
                          <a:latin typeface="Calibri" panose="020F0502020204030204" pitchFamily="34" charset="0"/>
                          <a:ea typeface="+mn-ea"/>
                          <a:cs typeface="+mn-cs"/>
                        </a:rPr>
                        <a:t>)</a:t>
                      </a:r>
                      <a:endParaRPr lang="en-ZA" sz="20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Bef>
                          <a:spcPts val="600"/>
                        </a:spcBef>
                        <a:spcAft>
                          <a:spcPts val="600"/>
                        </a:spcAft>
                      </a:pPr>
                      <a:endParaRPr lang="en-ZA" sz="2000" b="0" kern="1200" dirty="0">
                        <a:solidFill>
                          <a:schemeClr val="tx1"/>
                        </a:solidFill>
                        <a:effectLst/>
                        <a:latin typeface="Calibri" panose="020F0502020204030204" pitchFamily="34" charset="0"/>
                        <a:ea typeface="+mn-ea"/>
                        <a:cs typeface="+mn-cs"/>
                      </a:endParaRPr>
                    </a:p>
                  </a:txBody>
                  <a:tcPr marL="18938" marR="18938" marT="0" marB="0"/>
                </a:tc>
                <a:tc>
                  <a:txBody>
                    <a:bodyPr/>
                    <a:lstStyle/>
                    <a:p>
                      <a:pPr algn="just">
                        <a:lnSpc>
                          <a:spcPct val="100000"/>
                        </a:lnSpc>
                        <a:spcBef>
                          <a:spcPts val="600"/>
                        </a:spcBef>
                        <a:spcAft>
                          <a:spcPts val="600"/>
                        </a:spcAft>
                      </a:pPr>
                      <a:r>
                        <a:rPr lang="en-ZA" sz="2000" b="0" dirty="0">
                          <a:effectLst/>
                          <a:latin typeface="Calibri" panose="020F0502020204030204" pitchFamily="34" charset="0"/>
                          <a:ea typeface="Calibri" panose="020F0502020204030204" pitchFamily="34" charset="0"/>
                          <a:cs typeface="Arial" panose="020B0604020202020204" pitchFamily="34" charset="0"/>
                        </a:rPr>
                        <a:t>Beneficiary profile data stored </a:t>
                      </a:r>
                      <a:r>
                        <a:rPr lang="en-ZA" sz="2000" b="0" dirty="0" err="1">
                          <a:effectLst/>
                          <a:latin typeface="Calibri" panose="020F0502020204030204" pitchFamily="34" charset="0"/>
                          <a:ea typeface="Calibri" panose="020F0502020204030204" pitchFamily="34" charset="0"/>
                          <a:cs typeface="Arial" panose="020B0604020202020204" pitchFamily="34" charset="0"/>
                        </a:rPr>
                        <a:t>inhouse</a:t>
                      </a:r>
                      <a:r>
                        <a:rPr lang="en-ZA" sz="2000" b="0" dirty="0">
                          <a:effectLst/>
                          <a:latin typeface="Calibri" panose="020F0502020204030204" pitchFamily="34" charset="0"/>
                          <a:ea typeface="Calibri" panose="020F0502020204030204" pitchFamily="34" charset="0"/>
                          <a:cs typeface="Arial" panose="020B0604020202020204" pitchFamily="34" charset="0"/>
                        </a:rPr>
                        <a:t> in SOCPEN</a:t>
                      </a:r>
                    </a:p>
                    <a:p>
                      <a:pPr algn="just">
                        <a:lnSpc>
                          <a:spcPct val="100000"/>
                        </a:lnSpc>
                        <a:spcBef>
                          <a:spcPts val="600"/>
                        </a:spcBef>
                        <a:spcAft>
                          <a:spcPts val="600"/>
                        </a:spcAft>
                      </a:pPr>
                      <a:r>
                        <a:rPr lang="en-ZA" sz="2000" b="0" dirty="0">
                          <a:effectLst/>
                          <a:latin typeface="Calibri" panose="020F0502020204030204" pitchFamily="34" charset="0"/>
                          <a:ea typeface="Calibri" panose="020F0502020204030204" pitchFamily="34" charset="0"/>
                          <a:cs typeface="Arial" panose="020B0604020202020204" pitchFamily="34" charset="0"/>
                        </a:rPr>
                        <a:t>Payment</a:t>
                      </a:r>
                      <a:r>
                        <a:rPr lang="en-ZA" sz="2000" b="0" baseline="0" dirty="0">
                          <a:effectLst/>
                          <a:latin typeface="Calibri" panose="020F0502020204030204" pitchFamily="34" charset="0"/>
                          <a:ea typeface="Calibri" panose="020F0502020204030204" pitchFamily="34" charset="0"/>
                          <a:cs typeface="Arial" panose="020B0604020202020204" pitchFamily="34" charset="0"/>
                        </a:rPr>
                        <a:t> files are sent back to SASSA on monthly basis with reconciliations</a:t>
                      </a:r>
                    </a:p>
                    <a:p>
                      <a:pPr algn="just">
                        <a:lnSpc>
                          <a:spcPct val="100000"/>
                        </a:lnSpc>
                        <a:spcBef>
                          <a:spcPts val="600"/>
                        </a:spcBef>
                        <a:spcAft>
                          <a:spcPts val="600"/>
                        </a:spcAft>
                      </a:pPr>
                      <a:r>
                        <a:rPr lang="en-ZA" sz="2000" b="1" baseline="0" dirty="0">
                          <a:solidFill>
                            <a:srgbClr val="FFC000"/>
                          </a:solidFill>
                          <a:effectLst/>
                          <a:latin typeface="Calibri" panose="020F0502020204030204" pitchFamily="34" charset="0"/>
                          <a:ea typeface="Calibri" panose="020F0502020204030204" pitchFamily="34" charset="0"/>
                          <a:cs typeface="Arial" panose="020B0604020202020204" pitchFamily="34" charset="0"/>
                        </a:rPr>
                        <a:t>Phase-out: Letter will be sent to CPS to retrieve all beneficiary information on conclusion of the contract</a:t>
                      </a:r>
                      <a:endParaRPr lang="en-ZA" sz="2000" b="1"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00B050"/>
                    </a:solidFill>
                  </a:tcPr>
                </a:tc>
                <a:extLst>
                  <a:ext uri="{0D108BD9-81ED-4DB2-BD59-A6C34878D82A}">
                    <a16:rowId xmlns:a16="http://schemas.microsoft.com/office/drawing/2014/main" xmlns="" val="10001"/>
                  </a:ext>
                </a:extLst>
              </a:tr>
              <a:tr h="1039251">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a:txBody>
                    <a:bodyPr/>
                    <a:lstStyle/>
                    <a:p>
                      <a:pPr algn="just">
                        <a:lnSpc>
                          <a:spcPct val="100000"/>
                        </a:lnSpc>
                        <a:spcBef>
                          <a:spcPts val="600"/>
                        </a:spcBef>
                        <a:spcAft>
                          <a:spcPts val="600"/>
                        </a:spcAft>
                      </a:pPr>
                      <a:r>
                        <a:rPr lang="en-ZA" sz="2000" b="0" kern="1200" dirty="0">
                          <a:solidFill>
                            <a:schemeClr val="tx1"/>
                          </a:solidFill>
                          <a:effectLst/>
                          <a:latin typeface="Calibri" panose="020F0502020204030204" pitchFamily="34" charset="0"/>
                          <a:ea typeface="+mn-ea"/>
                          <a:cs typeface="+mn-cs"/>
                        </a:rPr>
                        <a:t>Biometric Data</a:t>
                      </a: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dirty="0">
                          <a:effectLst/>
                          <a:latin typeface="Calibri" panose="020F0502020204030204" pitchFamily="34" charset="0"/>
                          <a:ea typeface="Calibri" panose="020F0502020204030204" pitchFamily="34" charset="0"/>
                          <a:cs typeface="Arial" panose="020B0604020202020204" pitchFamily="34" charset="0"/>
                        </a:rPr>
                        <a:t>Monthly Migrations (100% up to date)</a:t>
                      </a:r>
                    </a:p>
                  </a:txBody>
                  <a:tcPr marL="18938" marR="18938" marT="0" marB="0">
                    <a:solidFill>
                      <a:srgbClr val="00B050"/>
                    </a:solidFill>
                  </a:tcPr>
                </a:tc>
                <a:extLst>
                  <a:ext uri="{0D108BD9-81ED-4DB2-BD59-A6C34878D82A}">
                    <a16:rowId xmlns:a16="http://schemas.microsoft.com/office/drawing/2014/main" xmlns="" val="10002"/>
                  </a:ext>
                </a:extLst>
              </a:tr>
              <a:tr h="1041107">
                <a:tc vMerge="1">
                  <a:txBody>
                    <a:bodyPr/>
                    <a:lstStyle/>
                    <a:p>
                      <a:pPr marL="285750" lvl="0" indent="-285750">
                        <a:spcBef>
                          <a:spcPts val="600"/>
                        </a:spcBef>
                        <a:spcAft>
                          <a:spcPts val="600"/>
                        </a:spcAft>
                        <a:buFont typeface="Arial" panose="020B0604020202020204" pitchFamily="34" charset="0"/>
                        <a:buChar char="•"/>
                      </a:pPr>
                      <a:endParaRPr lang="en-ZA" sz="2000" b="0" dirty="0">
                        <a:effectLst/>
                        <a:latin typeface="+mn-lt"/>
                        <a:ea typeface="Calibri" panose="020F0502020204030204" pitchFamily="34" charset="0"/>
                        <a:cs typeface="Arial" panose="020B0604020202020204" pitchFamily="34" charset="0"/>
                      </a:endParaRPr>
                    </a:p>
                  </a:txBody>
                  <a:tcPr marL="18938" marR="18938" marT="0" marB="0"/>
                </a:tc>
                <a:tc>
                  <a:txBody>
                    <a:bodyPr/>
                    <a:lstStyle/>
                    <a:p>
                      <a:pPr algn="just">
                        <a:lnSpc>
                          <a:spcPct val="100000"/>
                        </a:lnSpc>
                        <a:spcBef>
                          <a:spcPts val="600"/>
                        </a:spcBef>
                        <a:spcAft>
                          <a:spcPts val="600"/>
                        </a:spcAft>
                      </a:pPr>
                      <a:r>
                        <a:rPr lang="en-ZA" sz="2000" b="0" kern="1200" dirty="0">
                          <a:solidFill>
                            <a:schemeClr val="tx1"/>
                          </a:solidFill>
                          <a:effectLst/>
                          <a:latin typeface="Calibri" panose="020F0502020204030204" pitchFamily="34" charset="0"/>
                          <a:ea typeface="+mn-ea"/>
                          <a:cs typeface="+mn-cs"/>
                        </a:rPr>
                        <a:t>Payment Transactions data</a:t>
                      </a:r>
                    </a:p>
                  </a:txBody>
                  <a:tcPr marL="18938" marR="18938" marT="0" marB="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b="0" dirty="0" smtClean="0">
                          <a:effectLst/>
                          <a:latin typeface="Calibri" panose="020F0502020204030204" pitchFamily="34" charset="0"/>
                          <a:ea typeface="Calibri" panose="020F0502020204030204" pitchFamily="34" charset="0"/>
                          <a:cs typeface="Arial" panose="020B0604020202020204" pitchFamily="34" charset="0"/>
                        </a:rPr>
                        <a:t>Beneficiary</a:t>
                      </a:r>
                      <a:r>
                        <a:rPr lang="en-ZA" sz="2000" b="0" baseline="0" dirty="0" smtClean="0">
                          <a:effectLst/>
                          <a:latin typeface="Calibri" panose="020F0502020204030204" pitchFamily="34" charset="0"/>
                          <a:ea typeface="Calibri" panose="020F0502020204030204" pitchFamily="34" charset="0"/>
                          <a:cs typeface="Arial" panose="020B0604020202020204" pitchFamily="34" charset="0"/>
                        </a:rPr>
                        <a:t> Grant Payment; Biometric scanned images, Beneficiary Transactional data, Customer Care data, FICA data, </a:t>
                      </a:r>
                      <a:r>
                        <a:rPr lang="en-ZA" sz="2000" b="0" baseline="0" dirty="0" err="1" smtClean="0">
                          <a:effectLst/>
                          <a:latin typeface="Calibri" panose="020F0502020204030204" pitchFamily="34" charset="0"/>
                          <a:ea typeface="Calibri" panose="020F0502020204030204" pitchFamily="34" charset="0"/>
                          <a:cs typeface="Arial" panose="020B0604020202020204" pitchFamily="34" charset="0"/>
                        </a:rPr>
                        <a:t>etc</a:t>
                      </a:r>
                      <a:endParaRPr lang="en-ZA" sz="2000" b="0" dirty="0">
                        <a:effectLst/>
                        <a:latin typeface="Calibri" panose="020F0502020204030204" pitchFamily="34" charset="0"/>
                        <a:ea typeface="Calibri" panose="020F0502020204030204" pitchFamily="34" charset="0"/>
                        <a:cs typeface="Arial" panose="020B0604020202020204" pitchFamily="34" charset="0"/>
                      </a:endParaRPr>
                    </a:p>
                  </a:txBody>
                  <a:tcPr marL="18938" marR="18938" marT="0" marB="0">
                    <a:solidFill>
                      <a:srgbClr val="FFC00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61306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25733190"/>
              </p:ext>
            </p:extLst>
          </p:nvPr>
        </p:nvGraphicFramePr>
        <p:xfrm>
          <a:off x="76201" y="1027332"/>
          <a:ext cx="8915399" cy="6962034"/>
        </p:xfrm>
        <a:graphic>
          <a:graphicData uri="http://schemas.openxmlformats.org/drawingml/2006/table">
            <a:tbl>
              <a:tblPr firstRow="1" firstCol="1" bandRow="1"/>
              <a:tblGrid>
                <a:gridCol w="1814616"/>
                <a:gridCol w="2111797"/>
                <a:gridCol w="1424626"/>
                <a:gridCol w="1215123"/>
                <a:gridCol w="2349237"/>
              </a:tblGrid>
              <a:tr h="463117">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Data Set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Brief Description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Who Owns It</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Custody/Storage</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Migration Plan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862351">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Beneficiary Grant Payment Data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The payment file that is generated by SOCPEN to effect payment to </a:t>
                      </a: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beneficiaries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The payment reconciliation that is regenerate by CPS to confirming the payments that were effected</a:t>
                      </a: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SASSA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SASSA  (SOCPEN)</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Transmitted to Service Provider monthly in form of payment file </a:t>
                      </a:r>
                    </a:p>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Transmitted to SASSA monthly in form of reconciliation  file </a:t>
                      </a:r>
                    </a:p>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911">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Beneficiary Biometric Data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Beneficiary Biometric images captured at registration/ enrolment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SASSA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SASSA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Transferred to SASSA on a weekly/monthly basis</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6655">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Beneficiary Transactional Data</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These are transactional data sets that are effected by the beneficiary and CPS on the beneficiary bank accounts. These include:</a:t>
                      </a:r>
                    </a:p>
                    <a:p>
                      <a:pPr marL="342900" lvl="0" indent="-342900">
                        <a:lnSpc>
                          <a:spcPct val="107000"/>
                        </a:lnSpc>
                        <a:spcAft>
                          <a:spcPts val="1000"/>
                        </a:spcAft>
                        <a:buFont typeface="Symbol" panose="05050102010706020507" pitchFamily="18" charset="2"/>
                        <a:buChar char=""/>
                      </a:pPr>
                      <a:r>
                        <a:rPr lang="en-GB" sz="1400" b="1">
                          <a:effectLst/>
                          <a:latin typeface="Calibri" panose="020F0502020204030204" pitchFamily="34" charset="0"/>
                          <a:ea typeface="Calibri" panose="020F0502020204030204" pitchFamily="34" charset="0"/>
                          <a:cs typeface="Times New Roman" panose="02020603050405020304" pitchFamily="18" charset="0"/>
                        </a:rPr>
                        <a:t>where and when the beneficiaries withdraw their cash;</a:t>
                      </a:r>
                    </a:p>
                    <a:p>
                      <a:pPr marL="342900" lvl="0" indent="-342900">
                        <a:lnSpc>
                          <a:spcPct val="107000"/>
                        </a:lnSpc>
                        <a:spcAft>
                          <a:spcPts val="1000"/>
                        </a:spcAft>
                        <a:buFont typeface="Symbol" panose="05050102010706020507" pitchFamily="18" charset="2"/>
                        <a:buChar char=""/>
                      </a:pPr>
                      <a:r>
                        <a:rPr lang="en-GB" sz="1400" b="1">
                          <a:effectLst/>
                          <a:latin typeface="Calibri" panose="020F0502020204030204" pitchFamily="34" charset="0"/>
                          <a:ea typeface="Calibri" panose="020F0502020204030204" pitchFamily="34" charset="0"/>
                          <a:cs typeface="Times New Roman" panose="02020603050405020304" pitchFamily="18" charset="0"/>
                        </a:rPr>
                        <a:t>number of withdrawals;</a:t>
                      </a:r>
                    </a:p>
                    <a:p>
                      <a:pPr marL="342900" lvl="0" indent="-342900">
                        <a:lnSpc>
                          <a:spcPct val="107000"/>
                        </a:lnSpc>
                        <a:spcAft>
                          <a:spcPts val="1000"/>
                        </a:spcAft>
                        <a:buFont typeface="Symbol" panose="05050102010706020507" pitchFamily="18" charset="2"/>
                        <a:buChar char=""/>
                      </a:pPr>
                      <a:r>
                        <a:rPr lang="en-GB" sz="1400" b="1">
                          <a:effectLst/>
                          <a:latin typeface="Calibri" panose="020F0502020204030204" pitchFamily="34" charset="0"/>
                          <a:ea typeface="Calibri" panose="020F0502020204030204" pitchFamily="34" charset="0"/>
                          <a:cs typeface="Times New Roman" panose="02020603050405020304" pitchFamily="18" charset="0"/>
                        </a:rPr>
                        <a:t>bank charges; and </a:t>
                      </a:r>
                    </a:p>
                    <a:p>
                      <a:pPr marL="342900" lvl="0" indent="-342900">
                        <a:lnSpc>
                          <a:spcPct val="107000"/>
                        </a:lnSpc>
                        <a:spcAft>
                          <a:spcPts val="1000"/>
                        </a:spcAft>
                        <a:buFont typeface="Symbol" panose="05050102010706020507" pitchFamily="18" charset="2"/>
                        <a:buChar char=""/>
                      </a:pPr>
                      <a:r>
                        <a:rPr lang="en-GB" sz="1400" b="1">
                          <a:effectLst/>
                          <a:latin typeface="Calibri" panose="020F0502020204030204" pitchFamily="34" charset="0"/>
                          <a:ea typeface="Calibri" panose="020F0502020204030204" pitchFamily="34" charset="0"/>
                          <a:cs typeface="Times New Roman" panose="02020603050405020304" pitchFamily="18" charset="0"/>
                        </a:rPr>
                        <a:t>any other transactional activity between Beneficiary and the bank.</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Grinrod</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Beneficiary SASSA ownership of this data still needs to be clarified as legally it’s a different relationship between a Beneficiary and a bank</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CPS/</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Grinrod</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This data has not yet been availed. The format and frequency to be agreed will based on the analysis of the data structures, as well as agreement on the ownership.</a:t>
                      </a:r>
                    </a:p>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36866" marR="36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457200" y="381000"/>
            <a:ext cx="8077200" cy="646331"/>
          </a:xfrm>
          <a:prstGeom prst="rect">
            <a:avLst/>
          </a:prstGeom>
          <a:noFill/>
        </p:spPr>
        <p:txBody>
          <a:bodyPr wrap="square" rtlCol="0">
            <a:spAutoFit/>
          </a:bodyPr>
          <a:lstStyle/>
          <a:p>
            <a:pPr algn="ctr"/>
            <a:r>
              <a:rPr lang="en-ZA" sz="3600" b="1" dirty="0" smtClean="0">
                <a:solidFill>
                  <a:prstClr val="black"/>
                </a:solidFill>
                <a:latin typeface="Arial" panose="020B0604020202020204" pitchFamily="34" charset="0"/>
                <a:cs typeface="Arial" panose="020B0604020202020204" pitchFamily="34" charset="0"/>
              </a:rPr>
              <a:t>Biometric </a:t>
            </a:r>
            <a:r>
              <a:rPr lang="en-ZA" sz="3600" b="1" dirty="0">
                <a:solidFill>
                  <a:prstClr val="black"/>
                </a:solidFill>
                <a:latin typeface="Arial" panose="020B0604020202020204" pitchFamily="34" charset="0"/>
                <a:cs typeface="Arial" panose="020B0604020202020204" pitchFamily="34" charset="0"/>
              </a:rPr>
              <a:t>Data </a:t>
            </a:r>
            <a:r>
              <a:rPr lang="en-ZA" sz="3600" b="1" dirty="0" smtClean="0">
                <a:solidFill>
                  <a:prstClr val="black"/>
                </a:solidFill>
                <a:latin typeface="Arial" panose="020B0604020202020204" pitchFamily="34" charset="0"/>
                <a:cs typeface="Arial" panose="020B0604020202020204" pitchFamily="34" charset="0"/>
              </a:rPr>
              <a:t>Migration: Details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443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6923162"/>
              </p:ext>
            </p:extLst>
          </p:nvPr>
        </p:nvGraphicFramePr>
        <p:xfrm>
          <a:off x="228600" y="1066800"/>
          <a:ext cx="8762999" cy="5484457"/>
        </p:xfrm>
        <a:graphic>
          <a:graphicData uri="http://schemas.openxmlformats.org/drawingml/2006/table">
            <a:tbl>
              <a:tblPr firstRow="1" firstCol="1" bandRow="1"/>
              <a:tblGrid>
                <a:gridCol w="1723430"/>
                <a:gridCol w="2093593"/>
                <a:gridCol w="1412345"/>
                <a:gridCol w="1204647"/>
                <a:gridCol w="2328984"/>
              </a:tblGrid>
              <a:tr h="1570634">
                <a:tc>
                  <a:txBody>
                    <a:bodyPr/>
                    <a:lstStyle/>
                    <a:p>
                      <a:pP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FICA Data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These are FICA related scanned documents pertaining to a beneficiary entering into relationships with banks of their choice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CPS/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Grinrod</a:t>
                      </a:r>
                      <a:r>
                        <a:rPr lang="en-GB" sz="1600" dirty="0">
                          <a:effectLst/>
                          <a:latin typeface="Calibri" panose="020F0502020204030204" pitchFamily="34" charset="0"/>
                          <a:ea typeface="Calibri" panose="020F0502020204030204" pitchFamily="34" charset="0"/>
                          <a:cs typeface="Times New Roman" panose="02020603050405020304" pitchFamily="18" charset="0"/>
                        </a:rPr>
                        <a:t> Bank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There are legal challenges regarding the ownership of this data set as it involves third party relationship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88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Beneficiary/ Customer Master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All Beneficiary Data relating to any form of interaction with SASSA or Service Provider via Call Centre or any other point of interaction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SASSA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This data has not yet been availed. We expect that this data will be transferred to SASSA by November 2017 and residual data will be transferred at the end of the contract.</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6506">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Beneficiary Voice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These are the voice prints of the Beneficiary recorded during the enrolment and registration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SASSA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Limited data was received. This data is not currently used by SASSA.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57200" y="228600"/>
            <a:ext cx="8077200" cy="646331"/>
          </a:xfrm>
          <a:prstGeom prst="rect">
            <a:avLst/>
          </a:prstGeom>
          <a:noFill/>
        </p:spPr>
        <p:txBody>
          <a:bodyPr wrap="square" rtlCol="0">
            <a:spAutoFit/>
          </a:bodyPr>
          <a:lstStyle/>
          <a:p>
            <a:pPr algn="ctr"/>
            <a:r>
              <a:rPr lang="en-ZA" sz="3600" b="1" dirty="0" smtClean="0">
                <a:solidFill>
                  <a:prstClr val="black"/>
                </a:solidFill>
                <a:latin typeface="Arial" panose="020B0604020202020204" pitchFamily="34" charset="0"/>
                <a:cs typeface="Arial" panose="020B0604020202020204" pitchFamily="34" charset="0"/>
              </a:rPr>
              <a:t>Biometric </a:t>
            </a:r>
            <a:r>
              <a:rPr lang="en-ZA" sz="3600" b="1" dirty="0">
                <a:solidFill>
                  <a:prstClr val="black"/>
                </a:solidFill>
                <a:latin typeface="Arial" panose="020B0604020202020204" pitchFamily="34" charset="0"/>
                <a:cs typeface="Arial" panose="020B0604020202020204" pitchFamily="34" charset="0"/>
              </a:rPr>
              <a:t>Data </a:t>
            </a:r>
            <a:r>
              <a:rPr lang="en-ZA" sz="3600" b="1" dirty="0" smtClean="0">
                <a:solidFill>
                  <a:prstClr val="black"/>
                </a:solidFill>
                <a:latin typeface="Arial" panose="020B0604020202020204" pitchFamily="34" charset="0"/>
                <a:cs typeface="Arial" panose="020B0604020202020204" pitchFamily="34" charset="0"/>
              </a:rPr>
              <a:t>Migration: Details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942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Key </a:t>
            </a:r>
            <a:r>
              <a:rPr lang="en-US" sz="3200" dirty="0" smtClean="0"/>
              <a:t>Elements </a:t>
            </a:r>
            <a:r>
              <a:rPr lang="en-US" sz="3200" dirty="0"/>
              <a:t>to be Out-sourced: </a:t>
            </a:r>
            <a:r>
              <a:rPr lang="en-ZA" sz="3200" dirty="0" smtClean="0"/>
              <a:t>Payment Services required</a:t>
            </a:r>
            <a:endParaRPr lang="en-ZA" sz="3200" dirty="0"/>
          </a:p>
        </p:txBody>
      </p:sp>
      <p:sp>
        <p:nvSpPr>
          <p:cNvPr id="5" name="Content Placeholder 4"/>
          <p:cNvSpPr>
            <a:spLocks noGrp="1"/>
          </p:cNvSpPr>
          <p:nvPr>
            <p:ph idx="1"/>
          </p:nvPr>
        </p:nvSpPr>
        <p:spPr>
          <a:xfrm>
            <a:off x="457200" y="1417638"/>
            <a:ext cx="8229600" cy="5059362"/>
          </a:xfrm>
        </p:spPr>
        <p:txBody>
          <a:bodyPr>
            <a:noAutofit/>
          </a:bodyPr>
          <a:lstStyle/>
          <a:p>
            <a:pPr marL="457200" indent="-457200">
              <a:spcBef>
                <a:spcPts val="0"/>
              </a:spcBef>
              <a:buFont typeface="+mj-lt"/>
              <a:buAutoNum type="alphaLcParenR"/>
            </a:pPr>
            <a:r>
              <a:rPr lang="en-ZA" sz="3200" dirty="0">
                <a:latin typeface="Calibri" panose="020F0502020204030204" pitchFamily="34" charset="0"/>
              </a:rPr>
              <a:t>Account Management</a:t>
            </a:r>
          </a:p>
          <a:p>
            <a:pPr marL="971550" lvl="1" indent="-514350">
              <a:spcBef>
                <a:spcPts val="0"/>
              </a:spcBef>
              <a:buFont typeface="+mj-lt"/>
              <a:buAutoNum type="romanLcPeriod"/>
            </a:pPr>
            <a:r>
              <a:rPr lang="en-ZA" sz="3200" dirty="0">
                <a:latin typeface="Calibri" panose="020F0502020204030204" pitchFamily="34" charset="0"/>
              </a:rPr>
              <a:t>Holding Bank Account</a:t>
            </a:r>
          </a:p>
          <a:p>
            <a:pPr marL="971550" lvl="1" indent="-514350">
              <a:spcBef>
                <a:spcPts val="0"/>
              </a:spcBef>
              <a:buFont typeface="+mj-lt"/>
              <a:buAutoNum type="romanLcPeriod"/>
            </a:pPr>
            <a:r>
              <a:rPr lang="en-ZA" sz="3200" dirty="0">
                <a:latin typeface="Calibri" panose="020F0502020204030204" pitchFamily="34" charset="0"/>
              </a:rPr>
              <a:t>Special Disbursement </a:t>
            </a:r>
            <a:r>
              <a:rPr lang="en-ZA" sz="3200" dirty="0" smtClean="0">
                <a:latin typeface="Calibri" panose="020F0502020204030204" pitchFamily="34" charset="0"/>
              </a:rPr>
              <a:t>Accounts</a:t>
            </a:r>
            <a:endParaRPr lang="en-ZA" sz="3200" dirty="0">
              <a:latin typeface="Calibri" panose="020F0502020204030204" pitchFamily="34" charset="0"/>
            </a:endParaRPr>
          </a:p>
          <a:p>
            <a:pPr marL="457200" indent="-457200">
              <a:spcBef>
                <a:spcPts val="0"/>
              </a:spcBef>
              <a:buFont typeface="+mj-lt"/>
              <a:buAutoNum type="alphaLcParenR"/>
            </a:pPr>
            <a:r>
              <a:rPr lang="en-ZA" sz="3200" dirty="0">
                <a:latin typeface="Calibri" panose="020F0502020204030204" pitchFamily="34" charset="0"/>
              </a:rPr>
              <a:t>Card Body Production</a:t>
            </a:r>
          </a:p>
          <a:p>
            <a:pPr marL="971550" lvl="1" indent="-514350">
              <a:spcBef>
                <a:spcPts val="0"/>
              </a:spcBef>
              <a:buFont typeface="+mj-lt"/>
              <a:buAutoNum type="romanLcPeriod"/>
            </a:pPr>
            <a:r>
              <a:rPr lang="en-ZA" sz="3200" dirty="0">
                <a:latin typeface="Calibri" panose="020F0502020204030204" pitchFamily="34" charset="0"/>
              </a:rPr>
              <a:t>Payment Card Production</a:t>
            </a:r>
          </a:p>
          <a:p>
            <a:pPr marL="971550" lvl="1" indent="-514350">
              <a:spcBef>
                <a:spcPts val="0"/>
              </a:spcBef>
              <a:buFont typeface="+mj-lt"/>
              <a:buAutoNum type="romanLcPeriod"/>
            </a:pPr>
            <a:r>
              <a:rPr lang="en-ZA" sz="3200" dirty="0">
                <a:latin typeface="Calibri" panose="020F0502020204030204" pitchFamily="34" charset="0"/>
              </a:rPr>
              <a:t>Card Distribution</a:t>
            </a:r>
          </a:p>
          <a:p>
            <a:pPr marL="457200" indent="-457200">
              <a:spcBef>
                <a:spcPts val="0"/>
              </a:spcBef>
              <a:buFont typeface="+mj-lt"/>
              <a:buAutoNum type="alphaLcParenR"/>
            </a:pPr>
            <a:r>
              <a:rPr lang="en-ZA" sz="3200" dirty="0" smtClean="0">
                <a:latin typeface="Calibri" panose="020F0502020204030204" pitchFamily="34" charset="0"/>
              </a:rPr>
              <a:t>Provision </a:t>
            </a:r>
            <a:r>
              <a:rPr lang="en-ZA" sz="3200" dirty="0">
                <a:latin typeface="Calibri" panose="020F0502020204030204" pitchFamily="34" charset="0"/>
              </a:rPr>
              <a:t>of payment</a:t>
            </a:r>
          </a:p>
          <a:p>
            <a:pPr marL="971550" lvl="1" indent="-514350">
              <a:spcBef>
                <a:spcPts val="0"/>
              </a:spcBef>
              <a:buFont typeface="+mj-lt"/>
              <a:buAutoNum type="romanLcPeriod"/>
            </a:pPr>
            <a:r>
              <a:rPr lang="en-ZA" sz="3200" dirty="0">
                <a:latin typeface="Calibri" panose="020F0502020204030204" pitchFamily="34" charset="0"/>
              </a:rPr>
              <a:t>Provision of Electronic Payment</a:t>
            </a:r>
          </a:p>
          <a:p>
            <a:pPr marL="971550" lvl="1" indent="-514350">
              <a:spcBef>
                <a:spcPts val="0"/>
              </a:spcBef>
              <a:buFont typeface="+mj-lt"/>
              <a:buAutoNum type="romanLcPeriod"/>
            </a:pPr>
            <a:r>
              <a:rPr lang="en-ZA" sz="3200" dirty="0">
                <a:latin typeface="Calibri" panose="020F0502020204030204" pitchFamily="34" charset="0"/>
              </a:rPr>
              <a:t>Cash Payment </a:t>
            </a:r>
            <a:r>
              <a:rPr lang="en-ZA" sz="3200" dirty="0" smtClean="0">
                <a:latin typeface="Calibri" panose="020F0502020204030204" pitchFamily="34" charset="0"/>
              </a:rPr>
              <a:t>Services</a:t>
            </a:r>
            <a:endParaRPr lang="en-ZA" sz="3200" dirty="0">
              <a:latin typeface="Calibri" panose="020F0502020204030204" pitchFamily="34" charset="0"/>
            </a:endParaRPr>
          </a:p>
          <a:p>
            <a:pPr marL="457200" lvl="1" indent="0">
              <a:spcBef>
                <a:spcPts val="0"/>
              </a:spcBef>
              <a:buNone/>
            </a:pPr>
            <a:endParaRPr lang="en-ZA" sz="3200" dirty="0"/>
          </a:p>
          <a:p>
            <a:pPr>
              <a:spcBef>
                <a:spcPts val="0"/>
              </a:spcBef>
            </a:pPr>
            <a:endParaRPr lang="en-ZA" sz="2000" dirty="0"/>
          </a:p>
        </p:txBody>
      </p:sp>
    </p:spTree>
    <p:extLst>
      <p:ext uri="{BB962C8B-B14F-4D97-AF65-F5344CB8AC3E}">
        <p14:creationId xmlns:p14="http://schemas.microsoft.com/office/powerpoint/2010/main" val="2029739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00"/>
            <a:ext cx="8229600" cy="1981200"/>
          </a:xfrm>
        </p:spPr>
        <p:txBody>
          <a:bodyPr>
            <a:normAutofit fontScale="90000"/>
          </a:bodyPr>
          <a:lstStyle/>
          <a:p>
            <a:r>
              <a:rPr lang="en-ZA" sz="4400" dirty="0" smtClean="0">
                <a:latin typeface="Calibri" panose="020F0502020204030204" pitchFamily="34" charset="0"/>
              </a:rPr>
              <a:t>D2</a:t>
            </a:r>
            <a:r>
              <a:rPr lang="en-ZA" dirty="0" smtClean="0">
                <a:latin typeface="Calibri" panose="020F0502020204030204" pitchFamily="34" charset="0"/>
              </a:rPr>
              <a:t>: </a:t>
            </a:r>
            <a:r>
              <a:rPr lang="en-ZA" sz="4400" dirty="0" smtClean="0">
                <a:latin typeface="Calibri" panose="020F0502020204030204" pitchFamily="34" charset="0"/>
              </a:rPr>
              <a:t>SAPO ENGAGEMENT </a:t>
            </a:r>
            <a:br>
              <a:rPr lang="en-ZA" sz="4400" dirty="0" smtClean="0">
                <a:latin typeface="Calibri" panose="020F0502020204030204" pitchFamily="34" charset="0"/>
              </a:rPr>
            </a:br>
            <a:r>
              <a:rPr lang="en-ZA" sz="4400" dirty="0" smtClean="0">
                <a:latin typeface="Calibri" panose="020F0502020204030204" pitchFamily="34" charset="0"/>
              </a:rPr>
              <a:t>&amp; </a:t>
            </a:r>
            <a:br>
              <a:rPr lang="en-ZA" sz="4400" dirty="0" smtClean="0">
                <a:latin typeface="Calibri" panose="020F0502020204030204" pitchFamily="34" charset="0"/>
              </a:rPr>
            </a:br>
            <a:r>
              <a:rPr lang="en-ZA" sz="4400" dirty="0" smtClean="0">
                <a:latin typeface="Calibri" panose="020F0502020204030204" pitchFamily="34" charset="0"/>
              </a:rPr>
              <a:t>PAYMENT SERVICES PROCUREMENT</a:t>
            </a:r>
            <a:endParaRPr lang="en-GB" sz="4400" dirty="0">
              <a:latin typeface="Calibri" panose="020F0502020204030204" pitchFamily="34" charset="0"/>
            </a:endParaRPr>
          </a:p>
        </p:txBody>
      </p:sp>
    </p:spTree>
    <p:extLst>
      <p:ext uri="{BB962C8B-B14F-4D97-AF65-F5344CB8AC3E}">
        <p14:creationId xmlns:p14="http://schemas.microsoft.com/office/powerpoint/2010/main" val="1350838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1142" y="221972"/>
            <a:ext cx="8229600" cy="844828"/>
          </a:xfrm>
        </p:spPr>
        <p:txBody>
          <a:bodyPr>
            <a:noAutofit/>
          </a:bodyPr>
          <a:lstStyle/>
          <a:p>
            <a:pPr marL="342900" lvl="0" indent="-342900">
              <a:lnSpc>
                <a:spcPct val="90000"/>
              </a:lnSpc>
              <a:spcBef>
                <a:spcPct val="20000"/>
              </a:spcBef>
              <a:defRPr/>
            </a:pPr>
            <a:r>
              <a:rPr lang="en-US" sz="3600" b="1" dirty="0" smtClean="0">
                <a:solidFill>
                  <a:srgbClr val="000000"/>
                </a:solidFill>
                <a:latin typeface="Arial" panose="020B0604020202020204" pitchFamily="34" charset="0"/>
                <a:ea typeface="+mn-ea"/>
                <a:cs typeface="Arial" panose="020B0604020202020204" pitchFamily="34" charset="0"/>
              </a:rPr>
              <a:t>SAPO Workshop and </a:t>
            </a:r>
            <a:r>
              <a:rPr lang="en-US" sz="3600" dirty="0">
                <a:solidFill>
                  <a:srgbClr val="000000"/>
                </a:solidFill>
                <a:latin typeface="Arial" panose="020B0604020202020204" pitchFamily="34" charset="0"/>
                <a:ea typeface="+mn-ea"/>
                <a:cs typeface="Arial" panose="020B0604020202020204" pitchFamily="34" charset="0"/>
              </a:rPr>
              <a:t>P</a:t>
            </a:r>
            <a:r>
              <a:rPr lang="en-US" sz="3600" b="1" dirty="0" smtClean="0">
                <a:solidFill>
                  <a:srgbClr val="000000"/>
                </a:solidFill>
                <a:latin typeface="Arial" panose="020B0604020202020204" pitchFamily="34" charset="0"/>
                <a:ea typeface="+mn-ea"/>
                <a:cs typeface="Arial" panose="020B0604020202020204" pitchFamily="34" charset="0"/>
              </a:rPr>
              <a:t>rocess to be Followed</a:t>
            </a:r>
            <a:endParaRPr lang="en-US" sz="3600" b="1" dirty="0">
              <a:solidFill>
                <a:srgbClr val="000000"/>
              </a:solidFill>
              <a:latin typeface="Arial" panose="020B0604020202020204" pitchFamily="34" charset="0"/>
              <a:ea typeface="+mn-ea"/>
              <a:cs typeface="Arial" panose="020B0604020202020204" pitchFamily="34" charset="0"/>
            </a:endParaRPr>
          </a:p>
        </p:txBody>
      </p:sp>
      <p:sp>
        <p:nvSpPr>
          <p:cNvPr id="5123" name="Rectangle 3"/>
          <p:cNvSpPr>
            <a:spLocks noGrp="1" noChangeArrowheads="1"/>
          </p:cNvSpPr>
          <p:nvPr>
            <p:ph type="body" idx="1"/>
          </p:nvPr>
        </p:nvSpPr>
        <p:spPr bwMode="auto">
          <a:xfrm>
            <a:off x="213090" y="1371599"/>
            <a:ext cx="8534400" cy="5349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457200" indent="-457200">
              <a:lnSpc>
                <a:spcPct val="90000"/>
              </a:lnSpc>
              <a:buFont typeface="+mj-lt"/>
              <a:buAutoNum type="alphaLcParenR"/>
              <a:defRPr/>
            </a:pPr>
            <a:r>
              <a:rPr lang="en-US" sz="2800" dirty="0">
                <a:latin typeface="Calibri" panose="020F0502020204030204" pitchFamily="34" charset="0"/>
              </a:rPr>
              <a:t>Workshop held on 17 May 2017;</a:t>
            </a:r>
          </a:p>
          <a:p>
            <a:pPr marL="457200" indent="-457200">
              <a:lnSpc>
                <a:spcPct val="90000"/>
              </a:lnSpc>
              <a:buFont typeface="+mj-lt"/>
              <a:buAutoNum type="alphaLcParenR"/>
              <a:defRPr/>
            </a:pPr>
            <a:r>
              <a:rPr lang="en-US" sz="2800" dirty="0">
                <a:latin typeface="Calibri" panose="020F0502020204030204" pitchFamily="34" charset="0"/>
              </a:rPr>
              <a:t>SAPO presented it service offering;</a:t>
            </a:r>
          </a:p>
          <a:p>
            <a:pPr marL="457200" indent="-457200">
              <a:lnSpc>
                <a:spcPct val="90000"/>
              </a:lnSpc>
              <a:buFont typeface="+mj-lt"/>
              <a:buAutoNum type="alphaLcParenR"/>
              <a:defRPr/>
            </a:pPr>
            <a:r>
              <a:rPr lang="en-US" sz="2800" dirty="0">
                <a:latin typeface="Calibri" panose="020F0502020204030204" pitchFamily="34" charset="0"/>
              </a:rPr>
              <a:t>SASSA’s EXCO resolved to partner with SAPO in the payment of social grants: </a:t>
            </a:r>
          </a:p>
          <a:p>
            <a:pPr marL="457200" indent="-457200">
              <a:lnSpc>
                <a:spcPct val="90000"/>
              </a:lnSpc>
              <a:buFont typeface="+mj-lt"/>
              <a:buAutoNum type="alphaLcParenR"/>
              <a:defRPr/>
            </a:pPr>
            <a:r>
              <a:rPr lang="en-US" sz="2800" dirty="0" smtClean="0">
                <a:latin typeface="Calibri" panose="020F0502020204030204" pitchFamily="34" charset="0"/>
              </a:rPr>
              <a:t>Deviation from the bidding process obtained from the National Treasury on the following conditions:</a:t>
            </a:r>
          </a:p>
          <a:p>
            <a:pPr marL="1428750" lvl="2" indent="-514350">
              <a:lnSpc>
                <a:spcPct val="90000"/>
              </a:lnSpc>
              <a:buFont typeface="+mj-lt"/>
              <a:buAutoNum type="romanLcPeriod"/>
              <a:defRPr/>
            </a:pPr>
            <a:r>
              <a:rPr lang="en-US" sz="2800" dirty="0" smtClean="0">
                <a:latin typeface="Calibri" panose="020F0502020204030204" pitchFamily="34" charset="0"/>
              </a:rPr>
              <a:t>SASSA amend the Demand Plan</a:t>
            </a:r>
          </a:p>
          <a:p>
            <a:pPr marL="1428750" lvl="2" indent="-514350">
              <a:lnSpc>
                <a:spcPct val="90000"/>
              </a:lnSpc>
              <a:buFont typeface="+mj-lt"/>
              <a:buAutoNum type="romanLcPeriod"/>
              <a:defRPr/>
            </a:pPr>
            <a:r>
              <a:rPr lang="en-US" sz="2800" dirty="0" smtClean="0">
                <a:latin typeface="Calibri" panose="020F0502020204030204" pitchFamily="34" charset="0"/>
              </a:rPr>
              <a:t>To provide SAPO with the Request for Proposal,</a:t>
            </a:r>
          </a:p>
          <a:p>
            <a:pPr marL="1428750" lvl="2" indent="-514350">
              <a:lnSpc>
                <a:spcPct val="90000"/>
              </a:lnSpc>
              <a:buFont typeface="+mj-lt"/>
              <a:buAutoNum type="romanLcPeriod"/>
              <a:defRPr/>
            </a:pPr>
            <a:r>
              <a:rPr lang="en-US" sz="2800" dirty="0" smtClean="0">
                <a:latin typeface="Calibri" panose="020F0502020204030204" pitchFamily="34" charset="0"/>
              </a:rPr>
              <a:t>SASSA should go out on tender for all other services that SAPO cannot perform.</a:t>
            </a:r>
          </a:p>
          <a:p>
            <a:pPr>
              <a:lnSpc>
                <a:spcPct val="90000"/>
              </a:lnSpc>
              <a:buFont typeface="Wingdings" pitchFamily="2" charset="2"/>
              <a:buChar char="§"/>
              <a:defRPr/>
            </a:pPr>
            <a:endParaRPr lang="en-US" sz="2800" dirty="0" smtClean="0">
              <a:latin typeface="Calibri" panose="020F0502020204030204" pitchFamily="34" charset="0"/>
            </a:endParaRPr>
          </a:p>
          <a:p>
            <a:pPr>
              <a:lnSpc>
                <a:spcPct val="90000"/>
              </a:lnSpc>
              <a:buFont typeface="Wingdings" pitchFamily="2" charset="2"/>
              <a:buChar char="§"/>
              <a:defRPr/>
            </a:pPr>
            <a:endParaRPr lang="en-US" sz="2800" dirty="0" smtClean="0"/>
          </a:p>
          <a:p>
            <a:pPr>
              <a:lnSpc>
                <a:spcPct val="90000"/>
              </a:lnSpc>
              <a:buFont typeface="Wingdings" pitchFamily="2" charset="2"/>
              <a:buChar char="§"/>
              <a:defRPr/>
            </a:pPr>
            <a:endParaRPr lang="en-US" sz="2800" dirty="0" smtClean="0"/>
          </a:p>
          <a:p>
            <a:pPr marL="114300" indent="0">
              <a:lnSpc>
                <a:spcPct val="90000"/>
              </a:lnSpc>
              <a:buNone/>
              <a:defRPr/>
            </a:pPr>
            <a:endParaRPr lang="en-US" sz="2800" dirty="0" smtClean="0"/>
          </a:p>
          <a:p>
            <a:pPr>
              <a:lnSpc>
                <a:spcPct val="90000"/>
              </a:lnSpc>
              <a:buFont typeface="Wingdings" pitchFamily="2" charset="2"/>
              <a:buChar char="§"/>
              <a:defRPr/>
            </a:pPr>
            <a:endParaRPr lang="en-US" sz="2800" dirty="0" smtClean="0"/>
          </a:p>
          <a:p>
            <a:pPr marL="1371600" lvl="3" indent="0">
              <a:lnSpc>
                <a:spcPct val="90000"/>
              </a:lnSpc>
              <a:buNone/>
              <a:defRPr/>
            </a:pPr>
            <a:r>
              <a:rPr lang="en-US" sz="2800" dirty="0"/>
              <a:t>	</a:t>
            </a:r>
            <a:r>
              <a:rPr lang="en-US" sz="2800" dirty="0" smtClean="0"/>
              <a:t> </a:t>
            </a:r>
            <a:endParaRPr lang="en-US" sz="2800" dirty="0"/>
          </a:p>
          <a:p>
            <a:pPr marL="0" indent="0">
              <a:lnSpc>
                <a:spcPct val="90000"/>
              </a:lnSpc>
              <a:buNone/>
              <a:defRPr/>
            </a:pPr>
            <a:endParaRPr lang="en-US" sz="2800" dirty="0" smtClean="0"/>
          </a:p>
        </p:txBody>
      </p:sp>
    </p:spTree>
    <p:extLst>
      <p:ext uri="{BB962C8B-B14F-4D97-AF65-F5344CB8AC3E}">
        <p14:creationId xmlns:p14="http://schemas.microsoft.com/office/powerpoint/2010/main" val="1445282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ZA" dirty="0" smtClean="0">
                <a:latin typeface="Arial" panose="020B0604020202020204" pitchFamily="34" charset="0"/>
                <a:cs typeface="Arial" panose="020B0604020202020204" pitchFamily="34" charset="0"/>
              </a:rPr>
              <a:t>Timelines for Procurement </a:t>
            </a:r>
            <a:r>
              <a:rPr lang="en-ZA" dirty="0">
                <a:latin typeface="Arial" panose="020B0604020202020204" pitchFamily="34" charset="0"/>
                <a:cs typeface="Arial" panose="020B0604020202020204" pitchFamily="34" charset="0"/>
              </a:rPr>
              <a:t>of </a:t>
            </a:r>
            <a:r>
              <a:rPr lang="en-ZA" dirty="0" smtClean="0">
                <a:latin typeface="Arial" panose="020B0604020202020204" pitchFamily="34" charset="0"/>
                <a:cs typeface="Arial" panose="020B0604020202020204" pitchFamily="34" charset="0"/>
              </a:rPr>
              <a:t>SAPO Services</a:t>
            </a: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40747"/>
            <a:ext cx="8229600" cy="5181600"/>
          </a:xfrm>
        </p:spPr>
        <p:txBody>
          <a:bodyPr>
            <a:noAutofit/>
          </a:bodyPr>
          <a:lstStyle/>
          <a:p>
            <a:pPr marL="457200" indent="-457200">
              <a:buFont typeface="+mj-lt"/>
              <a:buAutoNum type="alphaLcParenR"/>
            </a:pPr>
            <a:r>
              <a:rPr lang="en-ZA" dirty="0" smtClean="0">
                <a:latin typeface="Calibri" panose="020F0502020204030204" pitchFamily="34" charset="0"/>
              </a:rPr>
              <a:t>RFP developed and approved on the 20 July 2017</a:t>
            </a:r>
          </a:p>
          <a:p>
            <a:pPr marL="457200" indent="-457200">
              <a:buFont typeface="+mj-lt"/>
              <a:buAutoNum type="alphaLcParenR"/>
            </a:pPr>
            <a:r>
              <a:rPr lang="en-ZA" dirty="0" smtClean="0">
                <a:latin typeface="Calibri" panose="020F0502020204030204" pitchFamily="34" charset="0"/>
              </a:rPr>
              <a:t>RFP issued to SAPO 24 July 2017 (close procurement )</a:t>
            </a:r>
          </a:p>
          <a:p>
            <a:pPr marL="457200" indent="-457200">
              <a:buFont typeface="+mj-lt"/>
              <a:buAutoNum type="alphaLcParenR"/>
            </a:pPr>
            <a:r>
              <a:rPr lang="en-ZA" dirty="0" smtClean="0">
                <a:latin typeface="Calibri" panose="020F0502020204030204" pitchFamily="34" charset="0"/>
              </a:rPr>
              <a:t>Bid Document due on the 07 August 2017</a:t>
            </a:r>
          </a:p>
          <a:p>
            <a:pPr marL="457200" indent="-457200">
              <a:buFont typeface="+mj-lt"/>
              <a:buAutoNum type="alphaLcParenR"/>
            </a:pPr>
            <a:r>
              <a:rPr lang="en-ZA" dirty="0" smtClean="0">
                <a:latin typeface="Calibri" panose="020F0502020204030204" pitchFamily="34" charset="0"/>
              </a:rPr>
              <a:t>Evaluation: 14 – 25 August 2017</a:t>
            </a:r>
          </a:p>
          <a:p>
            <a:pPr marL="857250" lvl="1" indent="-457200">
              <a:buFont typeface="+mj-lt"/>
              <a:buAutoNum type="alphaLcParenR"/>
            </a:pPr>
            <a:r>
              <a:rPr lang="en-ZA" dirty="0" smtClean="0">
                <a:latin typeface="Calibri" panose="020F0502020204030204" pitchFamily="34" charset="0"/>
              </a:rPr>
              <a:t>Technical Due diligence</a:t>
            </a:r>
          </a:p>
          <a:p>
            <a:pPr marL="857250" lvl="1" indent="-457200">
              <a:buFont typeface="+mj-lt"/>
              <a:buAutoNum type="alphaLcParenR"/>
            </a:pPr>
            <a:r>
              <a:rPr lang="en-ZA" dirty="0" smtClean="0">
                <a:latin typeface="Calibri" panose="020F0502020204030204" pitchFamily="34" charset="0"/>
              </a:rPr>
              <a:t>Evaluation Committee</a:t>
            </a:r>
          </a:p>
          <a:p>
            <a:pPr marL="457200" indent="-457200">
              <a:buFont typeface="+mj-lt"/>
              <a:buAutoNum type="alphaLcParenR"/>
            </a:pPr>
            <a:r>
              <a:rPr lang="en-ZA" dirty="0" smtClean="0">
                <a:latin typeface="Calibri" panose="020F0502020204030204" pitchFamily="34" charset="0"/>
              </a:rPr>
              <a:t>Adjudication and awarding 31 August 2017</a:t>
            </a:r>
          </a:p>
          <a:p>
            <a:pPr marL="457200" indent="-457200">
              <a:buFont typeface="+mj-lt"/>
              <a:buAutoNum type="alphaLcParenR"/>
            </a:pPr>
            <a:r>
              <a:rPr lang="en-ZA" dirty="0" smtClean="0">
                <a:latin typeface="Calibri" panose="020F0502020204030204" pitchFamily="34" charset="0"/>
              </a:rPr>
              <a:t>Contracting by 8</a:t>
            </a:r>
            <a:r>
              <a:rPr lang="en-ZA" baseline="30000" dirty="0" smtClean="0">
                <a:latin typeface="Calibri" panose="020F0502020204030204" pitchFamily="34" charset="0"/>
              </a:rPr>
              <a:t>th</a:t>
            </a:r>
            <a:r>
              <a:rPr lang="en-ZA" dirty="0" smtClean="0">
                <a:latin typeface="Calibri" panose="020F0502020204030204" pitchFamily="34" charset="0"/>
              </a:rPr>
              <a:t> September 2017</a:t>
            </a:r>
          </a:p>
          <a:p>
            <a:pPr marL="914400" lvl="1" indent="-457200">
              <a:buFont typeface="+mj-lt"/>
              <a:buAutoNum type="alphaLcParenR"/>
            </a:pPr>
            <a:r>
              <a:rPr lang="en-ZA" dirty="0" smtClean="0">
                <a:latin typeface="Calibri" panose="020F0502020204030204" pitchFamily="34" charset="0"/>
              </a:rPr>
              <a:t>setting up and development by 10</a:t>
            </a:r>
            <a:r>
              <a:rPr lang="en-ZA" baseline="30000" dirty="0" smtClean="0">
                <a:latin typeface="Calibri" panose="020F0502020204030204" pitchFamily="34" charset="0"/>
              </a:rPr>
              <a:t>th</a:t>
            </a:r>
            <a:r>
              <a:rPr lang="en-ZA" dirty="0" smtClean="0">
                <a:latin typeface="Calibri" panose="020F0502020204030204" pitchFamily="34" charset="0"/>
              </a:rPr>
              <a:t> October 2017</a:t>
            </a:r>
          </a:p>
          <a:p>
            <a:pPr marL="514350" indent="-457200">
              <a:buFont typeface="+mj-lt"/>
              <a:buAutoNum type="alphaLcParenR"/>
            </a:pPr>
            <a:r>
              <a:rPr lang="en-ZA" dirty="0" smtClean="0">
                <a:latin typeface="Calibri" panose="020F0502020204030204" pitchFamily="34" charset="0"/>
              </a:rPr>
              <a:t>Testing from 1</a:t>
            </a:r>
            <a:r>
              <a:rPr lang="en-ZA" baseline="30000" dirty="0" smtClean="0">
                <a:latin typeface="Calibri" panose="020F0502020204030204" pitchFamily="34" charset="0"/>
              </a:rPr>
              <a:t>st</a:t>
            </a:r>
            <a:r>
              <a:rPr lang="en-ZA" dirty="0" smtClean="0">
                <a:latin typeface="Calibri" panose="020F0502020204030204" pitchFamily="34" charset="0"/>
              </a:rPr>
              <a:t> November 2017</a:t>
            </a:r>
          </a:p>
          <a:p>
            <a:pPr marL="0" indent="0">
              <a:buNone/>
            </a:pPr>
            <a:r>
              <a:rPr lang="en-ZA" sz="2000" dirty="0" smtClean="0">
                <a:latin typeface="Calibri" panose="020F0502020204030204" pitchFamily="34" charset="0"/>
              </a:rPr>
              <a:t> </a:t>
            </a:r>
            <a:endParaRPr lang="en-ZA" sz="2000" dirty="0">
              <a:latin typeface="Calibri" panose="020F0502020204030204" pitchFamily="34" charset="0"/>
            </a:endParaRPr>
          </a:p>
        </p:txBody>
      </p:sp>
      <p:sp>
        <p:nvSpPr>
          <p:cNvPr id="4" name="Rectangle 3"/>
          <p:cNvSpPr/>
          <p:nvPr/>
        </p:nvSpPr>
        <p:spPr>
          <a:xfrm>
            <a:off x="2286000" y="1905000"/>
            <a:ext cx="3962400" cy="707886"/>
          </a:xfrm>
          <a:prstGeom prst="rect">
            <a:avLst/>
          </a:prstGeom>
        </p:spPr>
        <p:txBody>
          <a:bodyPr wrap="square">
            <a:spAutoFit/>
          </a:bodyPr>
          <a:lstStyle/>
          <a:p>
            <a:pPr marL="84138" lvl="1" indent="373063"/>
            <a:endParaRPr lang="en-ZA" sz="2000" dirty="0" smtClean="0">
              <a:solidFill>
                <a:srgbClr val="FFC000"/>
              </a:solidFill>
            </a:endParaRPr>
          </a:p>
          <a:p>
            <a:pPr marL="84138" lvl="1" indent="373063"/>
            <a:endParaRPr lang="en-ZA" sz="2000" dirty="0">
              <a:solidFill>
                <a:srgbClr val="FFC000"/>
              </a:solidFill>
            </a:endParaRPr>
          </a:p>
        </p:txBody>
      </p:sp>
    </p:spTree>
    <p:extLst>
      <p:ext uri="{BB962C8B-B14F-4D97-AF65-F5344CB8AC3E}">
        <p14:creationId xmlns:p14="http://schemas.microsoft.com/office/powerpoint/2010/main" val="1704877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
            <a:ext cx="8763000" cy="1143000"/>
          </a:xfrm>
        </p:spPr>
        <p:txBody>
          <a:bodyPr>
            <a:normAutofit/>
          </a:bodyPr>
          <a:lstStyle/>
          <a:p>
            <a:r>
              <a:rPr lang="en-ZA" sz="3600" dirty="0" smtClean="0"/>
              <a:t>Procurement of ‘other’ Services </a:t>
            </a:r>
            <a:endParaRPr lang="en-ZA" sz="3600" dirty="0"/>
          </a:p>
        </p:txBody>
      </p:sp>
      <p:sp>
        <p:nvSpPr>
          <p:cNvPr id="3" name="Content Placeholder 2"/>
          <p:cNvSpPr>
            <a:spLocks noGrp="1"/>
          </p:cNvSpPr>
          <p:nvPr>
            <p:ph idx="1"/>
          </p:nvPr>
        </p:nvSpPr>
        <p:spPr>
          <a:xfrm>
            <a:off x="152400" y="1066800"/>
            <a:ext cx="8229600" cy="4945063"/>
          </a:xfrm>
        </p:spPr>
        <p:txBody>
          <a:bodyPr>
            <a:noAutofit/>
          </a:bodyPr>
          <a:lstStyle/>
          <a:p>
            <a:pPr marL="0" indent="0" algn="just">
              <a:buNone/>
            </a:pPr>
            <a:r>
              <a:rPr lang="en-ZA" dirty="0" smtClean="0">
                <a:latin typeface="Calibri" panose="020F0502020204030204" pitchFamily="34" charset="0"/>
              </a:rPr>
              <a:t>In case non or not all payment services required can be offered by SAPO then the Open </a:t>
            </a:r>
            <a:r>
              <a:rPr lang="en-ZA" dirty="0">
                <a:latin typeface="Calibri" panose="020F0502020204030204" pitchFamily="34" charset="0"/>
              </a:rPr>
              <a:t>Procurement </a:t>
            </a:r>
            <a:r>
              <a:rPr lang="en-ZA" dirty="0" smtClean="0">
                <a:latin typeface="Calibri" panose="020F0502020204030204" pitchFamily="34" charset="0"/>
              </a:rPr>
              <a:t>Processes will unfold as follows;</a:t>
            </a:r>
            <a:endParaRPr lang="en-ZA" dirty="0">
              <a:latin typeface="Calibri" panose="020F0502020204030204" pitchFamily="34" charset="0"/>
            </a:endParaRPr>
          </a:p>
          <a:p>
            <a:pPr marL="514350" indent="-514350" algn="just">
              <a:buFont typeface="+mj-lt"/>
              <a:buAutoNum type="alphaLcParenR"/>
            </a:pPr>
            <a:r>
              <a:rPr lang="en-ZA" dirty="0">
                <a:latin typeface="Calibri" panose="020F0502020204030204" pitchFamily="34" charset="0"/>
              </a:rPr>
              <a:t>Revised RFP </a:t>
            </a:r>
            <a:r>
              <a:rPr lang="en-ZA" dirty="0" smtClean="0">
                <a:latin typeface="Calibri" panose="020F0502020204030204" pitchFamily="34" charset="0"/>
              </a:rPr>
              <a:t>will be advertised </a:t>
            </a:r>
            <a:r>
              <a:rPr lang="en-ZA" dirty="0">
                <a:latin typeface="Calibri" panose="020F0502020204030204" pitchFamily="34" charset="0"/>
              </a:rPr>
              <a:t>08 September </a:t>
            </a:r>
            <a:r>
              <a:rPr lang="en-ZA" dirty="0" smtClean="0">
                <a:latin typeface="Calibri" panose="020F0502020204030204" pitchFamily="34" charset="0"/>
              </a:rPr>
              <a:t>2017;</a:t>
            </a:r>
            <a:endParaRPr lang="en-ZA" dirty="0">
              <a:latin typeface="Calibri" panose="020F0502020204030204" pitchFamily="34" charset="0"/>
            </a:endParaRPr>
          </a:p>
          <a:p>
            <a:pPr marL="514350" indent="-514350" algn="just">
              <a:buFont typeface="+mj-lt"/>
              <a:buAutoNum type="alphaLcParenR"/>
            </a:pPr>
            <a:r>
              <a:rPr lang="en-ZA" dirty="0">
                <a:latin typeface="Calibri" panose="020F0502020204030204" pitchFamily="34" charset="0"/>
              </a:rPr>
              <a:t>Tender closes on the 05 October </a:t>
            </a:r>
            <a:r>
              <a:rPr lang="en-ZA" dirty="0" smtClean="0">
                <a:latin typeface="Calibri" panose="020F0502020204030204" pitchFamily="34" charset="0"/>
              </a:rPr>
              <a:t>2017;</a:t>
            </a:r>
            <a:endParaRPr lang="en-ZA" dirty="0">
              <a:latin typeface="Calibri" panose="020F0502020204030204" pitchFamily="34" charset="0"/>
            </a:endParaRPr>
          </a:p>
          <a:p>
            <a:pPr marL="514350" indent="-514350" algn="just">
              <a:buFont typeface="+mj-lt"/>
              <a:buAutoNum type="alphaLcParenR"/>
            </a:pPr>
            <a:r>
              <a:rPr lang="en-ZA" dirty="0">
                <a:latin typeface="Calibri" panose="020F0502020204030204" pitchFamily="34" charset="0"/>
              </a:rPr>
              <a:t>Evaluation </a:t>
            </a:r>
            <a:r>
              <a:rPr lang="en-ZA" dirty="0" smtClean="0">
                <a:latin typeface="Calibri" panose="020F0502020204030204" pitchFamily="34" charset="0"/>
              </a:rPr>
              <a:t>concluded </a:t>
            </a:r>
            <a:r>
              <a:rPr lang="en-ZA" dirty="0">
                <a:latin typeface="Calibri" panose="020F0502020204030204" pitchFamily="34" charset="0"/>
              </a:rPr>
              <a:t>on the 19 October </a:t>
            </a:r>
            <a:r>
              <a:rPr lang="en-ZA" dirty="0" smtClean="0">
                <a:latin typeface="Calibri" panose="020F0502020204030204" pitchFamily="34" charset="0"/>
              </a:rPr>
              <a:t>2017;</a:t>
            </a:r>
            <a:endParaRPr lang="en-ZA" dirty="0">
              <a:latin typeface="Calibri" panose="020F0502020204030204" pitchFamily="34" charset="0"/>
            </a:endParaRPr>
          </a:p>
          <a:p>
            <a:pPr marL="514350" indent="-514350" algn="just">
              <a:buFont typeface="+mj-lt"/>
              <a:buAutoNum type="alphaLcParenR"/>
            </a:pPr>
            <a:r>
              <a:rPr lang="en-ZA" dirty="0">
                <a:latin typeface="Calibri" panose="020F0502020204030204" pitchFamily="34" charset="0"/>
              </a:rPr>
              <a:t>Adjudication and Awarding 26 October </a:t>
            </a:r>
            <a:r>
              <a:rPr lang="en-ZA" dirty="0" smtClean="0">
                <a:latin typeface="Calibri" panose="020F0502020204030204" pitchFamily="34" charset="0"/>
              </a:rPr>
              <a:t>2017;</a:t>
            </a:r>
            <a:endParaRPr lang="en-ZA" dirty="0">
              <a:latin typeface="Calibri" panose="020F0502020204030204" pitchFamily="34" charset="0"/>
            </a:endParaRPr>
          </a:p>
          <a:p>
            <a:pPr marL="514350" indent="-514350" algn="just">
              <a:buFont typeface="+mj-lt"/>
              <a:buAutoNum type="alphaLcParenR"/>
            </a:pPr>
            <a:r>
              <a:rPr lang="en-ZA" dirty="0">
                <a:latin typeface="Calibri" panose="020F0502020204030204" pitchFamily="34" charset="0"/>
              </a:rPr>
              <a:t>Contracting: 03 November </a:t>
            </a:r>
            <a:r>
              <a:rPr lang="en-ZA" dirty="0" smtClean="0">
                <a:latin typeface="Calibri" panose="020F0502020204030204" pitchFamily="34" charset="0"/>
              </a:rPr>
              <a:t>2017;</a:t>
            </a:r>
          </a:p>
          <a:p>
            <a:pPr marL="1371600" lvl="2" indent="-571500" algn="just">
              <a:buFont typeface="+mj-lt"/>
              <a:buAutoNum type="romanLcPeriod"/>
            </a:pPr>
            <a:r>
              <a:rPr lang="en-ZA" dirty="0" smtClean="0">
                <a:latin typeface="Calibri" panose="020F0502020204030204" pitchFamily="34" charset="0"/>
              </a:rPr>
              <a:t>Setting </a:t>
            </a:r>
            <a:r>
              <a:rPr lang="en-ZA" dirty="0">
                <a:latin typeface="Calibri" panose="020F0502020204030204" pitchFamily="34" charset="0"/>
              </a:rPr>
              <a:t>up &amp; </a:t>
            </a:r>
            <a:r>
              <a:rPr lang="en-ZA" dirty="0" smtClean="0">
                <a:latin typeface="Calibri" panose="020F0502020204030204" pitchFamily="34" charset="0"/>
              </a:rPr>
              <a:t>Development Nov &amp; Dec 2017</a:t>
            </a:r>
          </a:p>
          <a:p>
            <a:pPr marL="1371600" lvl="2" indent="-571500" algn="just">
              <a:buFont typeface="+mj-lt"/>
              <a:buAutoNum type="romanLcPeriod"/>
            </a:pPr>
            <a:r>
              <a:rPr lang="en-ZA" dirty="0" smtClean="0">
                <a:latin typeface="Calibri" panose="020F0502020204030204" pitchFamily="34" charset="0"/>
              </a:rPr>
              <a:t>Testing from the 01 January 2018</a:t>
            </a:r>
            <a:endParaRPr lang="en-ZA" dirty="0">
              <a:latin typeface="Calibri" panose="020F0502020204030204" pitchFamily="34" charset="0"/>
            </a:endParaRPr>
          </a:p>
          <a:p>
            <a:pPr marL="0" indent="0">
              <a:buNone/>
            </a:pPr>
            <a:endParaRPr lang="en-ZA" dirty="0"/>
          </a:p>
          <a:p>
            <a:pPr marL="0" indent="0">
              <a:buNone/>
            </a:pPr>
            <a:r>
              <a:rPr lang="en-ZA" dirty="0"/>
              <a:t> </a:t>
            </a:r>
          </a:p>
        </p:txBody>
      </p:sp>
      <p:sp>
        <p:nvSpPr>
          <p:cNvPr id="4" name="Rectangle 3"/>
          <p:cNvSpPr/>
          <p:nvPr/>
        </p:nvSpPr>
        <p:spPr>
          <a:xfrm>
            <a:off x="2286000" y="1905000"/>
            <a:ext cx="3962400" cy="707886"/>
          </a:xfrm>
          <a:prstGeom prst="rect">
            <a:avLst/>
          </a:prstGeom>
        </p:spPr>
        <p:txBody>
          <a:bodyPr wrap="square">
            <a:spAutoFit/>
          </a:bodyPr>
          <a:lstStyle/>
          <a:p>
            <a:pPr marL="84138" lvl="1" indent="373063"/>
            <a:endParaRPr lang="en-ZA" sz="2000" dirty="0">
              <a:solidFill>
                <a:srgbClr val="FFC000"/>
              </a:solidFill>
            </a:endParaRPr>
          </a:p>
          <a:p>
            <a:pPr marL="84138" lvl="1" indent="373063"/>
            <a:endParaRPr lang="en-ZA" sz="2000" dirty="0">
              <a:solidFill>
                <a:srgbClr val="FFC000"/>
              </a:solidFill>
            </a:endParaRPr>
          </a:p>
        </p:txBody>
      </p:sp>
    </p:spTree>
    <p:extLst>
      <p:ext uri="{BB962C8B-B14F-4D97-AF65-F5344CB8AC3E}">
        <p14:creationId xmlns:p14="http://schemas.microsoft.com/office/powerpoint/2010/main" val="2552041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lvl="0"/>
            <a:r>
              <a:rPr lang="en-ZA" dirty="0" smtClean="0"/>
              <a:t>Summary of Procurement </a:t>
            </a:r>
            <a:r>
              <a:rPr lang="en-ZA" dirty="0"/>
              <a:t>of Payment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3832210"/>
              </p:ext>
            </p:extLst>
          </p:nvPr>
        </p:nvGraphicFramePr>
        <p:xfrm>
          <a:off x="457200" y="12954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391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Purpose</a:t>
            </a:r>
            <a:endParaRPr lang="en-GB" dirty="0"/>
          </a:p>
        </p:txBody>
      </p:sp>
      <p:sp>
        <p:nvSpPr>
          <p:cNvPr id="3" name="Content Placeholder 2"/>
          <p:cNvSpPr>
            <a:spLocks noGrp="1"/>
          </p:cNvSpPr>
          <p:nvPr>
            <p:ph idx="1"/>
          </p:nvPr>
        </p:nvSpPr>
        <p:spPr>
          <a:xfrm>
            <a:off x="457200" y="1676400"/>
            <a:ext cx="8229600" cy="4495800"/>
          </a:xfrm>
        </p:spPr>
        <p:txBody>
          <a:bodyPr>
            <a:noAutofit/>
          </a:bodyPr>
          <a:lstStyle/>
          <a:p>
            <a:pPr marL="0" indent="0" algn="just">
              <a:buNone/>
            </a:pPr>
            <a:r>
              <a:rPr lang="en-ZA" sz="2800" dirty="0" smtClean="0">
                <a:latin typeface="Calibri" panose="020F0502020204030204" pitchFamily="34" charset="0"/>
              </a:rPr>
              <a:t>The purpose of this presentation is to provide SCOPA with a progress report on:</a:t>
            </a:r>
            <a:endParaRPr lang="en-ZA" sz="2800" dirty="0">
              <a:latin typeface="Calibri" panose="020F0502020204030204" pitchFamily="34" charset="0"/>
            </a:endParaRPr>
          </a:p>
          <a:p>
            <a:pPr marL="914400" lvl="1" indent="-457200" algn="just">
              <a:buFont typeface="+mj-lt"/>
              <a:buAutoNum type="alphaLcParenR"/>
            </a:pPr>
            <a:r>
              <a:rPr lang="en-ZA" sz="2800" dirty="0" smtClean="0">
                <a:latin typeface="Calibri" panose="020F0502020204030204" pitchFamily="34" charset="0"/>
              </a:rPr>
              <a:t>Implementation of the legislative </a:t>
            </a:r>
            <a:r>
              <a:rPr lang="en-ZA" sz="2800" dirty="0">
                <a:latin typeface="Calibri" panose="020F0502020204030204" pitchFamily="34" charset="0"/>
              </a:rPr>
              <a:t>mandate of SASSA and the extent to which the mandate has been </a:t>
            </a:r>
            <a:r>
              <a:rPr lang="en-ZA" sz="2800" dirty="0" smtClean="0">
                <a:latin typeface="Calibri" panose="020F0502020204030204" pitchFamily="34" charset="0"/>
              </a:rPr>
              <a:t>implemented;</a:t>
            </a:r>
            <a:endParaRPr lang="en-ZA" sz="2800" dirty="0">
              <a:latin typeface="Calibri" panose="020F0502020204030204" pitchFamily="34" charset="0"/>
            </a:endParaRPr>
          </a:p>
          <a:p>
            <a:pPr marL="914400" lvl="1" indent="-457200" algn="just">
              <a:buFont typeface="+mj-lt"/>
              <a:buAutoNum type="alphaLcParenR"/>
            </a:pPr>
            <a:r>
              <a:rPr lang="en-ZA" sz="2800" dirty="0">
                <a:latin typeface="Calibri" panose="020F0502020204030204" pitchFamily="34" charset="0"/>
              </a:rPr>
              <a:t>Key Event Schedule to ensure the </a:t>
            </a:r>
            <a:r>
              <a:rPr lang="en-ZA" sz="2800" dirty="0" smtClean="0">
                <a:latin typeface="Calibri" panose="020F0502020204030204" pitchFamily="34" charset="0"/>
              </a:rPr>
              <a:t>continuation  </a:t>
            </a:r>
            <a:r>
              <a:rPr lang="en-ZA" sz="2800" dirty="0">
                <a:latin typeface="Calibri" panose="020F0502020204030204" pitchFamily="34" charset="0"/>
              </a:rPr>
              <a:t>of social assistance </a:t>
            </a:r>
            <a:r>
              <a:rPr lang="en-ZA" sz="2800" dirty="0" smtClean="0">
                <a:latin typeface="Calibri" panose="020F0502020204030204" pitchFamily="34" charset="0"/>
              </a:rPr>
              <a:t>grants payments beyond </a:t>
            </a:r>
            <a:r>
              <a:rPr lang="en-ZA" sz="2800" dirty="0">
                <a:latin typeface="Calibri" panose="020F0502020204030204" pitchFamily="34" charset="0"/>
              </a:rPr>
              <a:t> </a:t>
            </a:r>
            <a:r>
              <a:rPr lang="en-ZA" sz="2800" dirty="0" smtClean="0">
                <a:latin typeface="Calibri" panose="020F0502020204030204" pitchFamily="34" charset="0"/>
              </a:rPr>
              <a:t> April </a:t>
            </a:r>
            <a:r>
              <a:rPr lang="en-ZA" sz="2800" dirty="0">
                <a:latin typeface="Calibri" panose="020F0502020204030204" pitchFamily="34" charset="0"/>
              </a:rPr>
              <a:t>2018; and</a:t>
            </a:r>
          </a:p>
          <a:p>
            <a:pPr marL="914400" lvl="1" indent="-457200" algn="just">
              <a:buFont typeface="+mj-lt"/>
              <a:buAutoNum type="alphaLcParenR"/>
            </a:pPr>
            <a:r>
              <a:rPr lang="en-ZA" sz="2800" dirty="0">
                <a:latin typeface="Calibri" panose="020F0502020204030204" pitchFamily="34" charset="0"/>
              </a:rPr>
              <a:t>Proposed </a:t>
            </a:r>
            <a:r>
              <a:rPr lang="en-ZA" sz="2800" dirty="0" smtClean="0">
                <a:latin typeface="Calibri" panose="020F0502020204030204" pitchFamily="34" charset="0"/>
              </a:rPr>
              <a:t> insourcing of the  payment </a:t>
            </a:r>
            <a:r>
              <a:rPr lang="en-ZA" sz="2800" dirty="0">
                <a:latin typeface="Calibri" panose="020F0502020204030204" pitchFamily="34" charset="0"/>
              </a:rPr>
              <a:t>function </a:t>
            </a:r>
            <a:r>
              <a:rPr lang="en-ZA" sz="2800" dirty="0" smtClean="0">
                <a:latin typeface="Calibri" panose="020F0502020204030204" pitchFamily="34" charset="0"/>
              </a:rPr>
              <a:t>over </a:t>
            </a:r>
            <a:r>
              <a:rPr lang="en-ZA" sz="2800" dirty="0">
                <a:latin typeface="Calibri" panose="020F0502020204030204" pitchFamily="34" charset="0"/>
              </a:rPr>
              <a:t>an estimated period of 3 to </a:t>
            </a:r>
            <a:r>
              <a:rPr lang="en-ZA" sz="2800" dirty="0" smtClean="0">
                <a:latin typeface="Calibri" panose="020F0502020204030204" pitchFamily="34" charset="0"/>
              </a:rPr>
              <a:t>5 years;</a:t>
            </a:r>
            <a:endParaRPr lang="en-GB" sz="2800" dirty="0">
              <a:latin typeface="Calibri" panose="020F0502020204030204" pitchFamily="34" charset="0"/>
            </a:endParaRPr>
          </a:p>
        </p:txBody>
      </p:sp>
    </p:spTree>
    <p:extLst>
      <p:ext uri="{BB962C8B-B14F-4D97-AF65-F5344CB8AC3E}">
        <p14:creationId xmlns:p14="http://schemas.microsoft.com/office/powerpoint/2010/main" val="193889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229600" cy="1752600"/>
          </a:xfrm>
        </p:spPr>
        <p:txBody>
          <a:bodyPr>
            <a:normAutofit fontScale="90000"/>
          </a:bodyPr>
          <a:lstStyle/>
          <a:p>
            <a:r>
              <a:rPr lang="en-ZA" dirty="0" smtClean="0">
                <a:latin typeface="Calibri" panose="020F0502020204030204" pitchFamily="34" charset="0"/>
              </a:rPr>
              <a:t>E: </a:t>
            </a:r>
            <a:r>
              <a:rPr lang="en-ZA" sz="3600" dirty="0" smtClean="0">
                <a:solidFill>
                  <a:prstClr val="black"/>
                </a:solidFill>
                <a:latin typeface="Calibri" panose="020F0502020204030204" pitchFamily="34" charset="0"/>
              </a:rPr>
              <a:t>PHASE 2 FRAMEWORK</a:t>
            </a:r>
            <a:br>
              <a:rPr lang="en-ZA" sz="3600" dirty="0" smtClean="0">
                <a:solidFill>
                  <a:prstClr val="black"/>
                </a:solidFill>
                <a:latin typeface="Calibri" panose="020F0502020204030204" pitchFamily="34" charset="0"/>
              </a:rPr>
            </a:br>
            <a:r>
              <a:rPr lang="en-ZA" dirty="0" smtClean="0">
                <a:latin typeface="Calibri" panose="020F0502020204030204" pitchFamily="34" charset="0"/>
              </a:rPr>
              <a:t/>
            </a:r>
            <a:br>
              <a:rPr lang="en-ZA" dirty="0" smtClean="0">
                <a:latin typeface="Calibri" panose="020F0502020204030204" pitchFamily="34" charset="0"/>
              </a:rPr>
            </a:br>
            <a:r>
              <a:rPr lang="en-ZA" dirty="0" smtClean="0">
                <a:latin typeface="Calibri" panose="020F0502020204030204" pitchFamily="34" charset="0"/>
              </a:rPr>
              <a:t>END 31 March 2021</a:t>
            </a:r>
            <a:endParaRPr lang="en-GB" sz="4400" dirty="0">
              <a:latin typeface="Calibri" panose="020F0502020204030204" pitchFamily="34" charset="0"/>
            </a:endParaRPr>
          </a:p>
        </p:txBody>
      </p:sp>
    </p:spTree>
    <p:extLst>
      <p:ext uri="{BB962C8B-B14F-4D97-AF65-F5344CB8AC3E}">
        <p14:creationId xmlns:p14="http://schemas.microsoft.com/office/powerpoint/2010/main" val="49806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7"/>
          <p:cNvSpPr>
            <a:spLocks noChangeArrowheads="1"/>
          </p:cNvSpPr>
          <p:nvPr/>
        </p:nvSpPr>
        <p:spPr bwMode="auto">
          <a:xfrm>
            <a:off x="4495800" y="5867397"/>
            <a:ext cx="4648200" cy="990602"/>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b="1" dirty="0" smtClean="0">
                <a:solidFill>
                  <a:srgbClr val="000000"/>
                </a:solidFill>
                <a:latin typeface="Futura Hv BT" pitchFamily="34" charset="0"/>
                <a:cs typeface="Arial" charset="0"/>
              </a:rPr>
              <a:t>Capacity</a:t>
            </a:r>
            <a:endParaRPr lang="en-US" b="1" dirty="0">
              <a:solidFill>
                <a:srgbClr val="000000"/>
              </a:solidFill>
              <a:latin typeface="Futura Hv BT" pitchFamily="34" charset="0"/>
              <a:cs typeface="Arial" charset="0"/>
            </a:endParaRPr>
          </a:p>
        </p:txBody>
      </p:sp>
      <p:sp>
        <p:nvSpPr>
          <p:cNvPr id="56322" name="Line 2"/>
          <p:cNvSpPr>
            <a:spLocks noChangeShapeType="1"/>
          </p:cNvSpPr>
          <p:nvPr/>
        </p:nvSpPr>
        <p:spPr bwMode="auto">
          <a:xfrm>
            <a:off x="0" y="73853"/>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A">
              <a:solidFill>
                <a:prstClr val="black"/>
              </a:solidFill>
            </a:endParaRPr>
          </a:p>
        </p:txBody>
      </p:sp>
      <p:sp>
        <p:nvSpPr>
          <p:cNvPr id="56323" name="Rectangle 3"/>
          <p:cNvSpPr>
            <a:spLocks noGrp="1" noChangeArrowheads="1"/>
          </p:cNvSpPr>
          <p:nvPr>
            <p:ph type="title"/>
          </p:nvPr>
        </p:nvSpPr>
        <p:spPr>
          <a:xfrm>
            <a:off x="284957" y="59597"/>
            <a:ext cx="9144000" cy="692150"/>
          </a:xfrm>
        </p:spPr>
        <p:txBody>
          <a:bodyPr>
            <a:normAutofit/>
          </a:bodyPr>
          <a:lstStyle/>
          <a:p>
            <a:r>
              <a:rPr lang="en-US" sz="3200" b="1" dirty="0" smtClean="0"/>
              <a:t>PHASE 2: CURRENT UNTIL 31 MARCH 2021</a:t>
            </a:r>
          </a:p>
        </p:txBody>
      </p:sp>
      <p:sp>
        <p:nvSpPr>
          <p:cNvPr id="56324" name="Line 4"/>
          <p:cNvSpPr>
            <a:spLocks noChangeShapeType="1"/>
          </p:cNvSpPr>
          <p:nvPr/>
        </p:nvSpPr>
        <p:spPr bwMode="auto">
          <a:xfrm flipV="1">
            <a:off x="0" y="4868863"/>
            <a:ext cx="9144000" cy="0"/>
          </a:xfrm>
          <a:prstGeom prst="line">
            <a:avLst/>
          </a:prstGeom>
          <a:noFill/>
          <a:ln w="38100">
            <a:solidFill>
              <a:schemeClr val="tx1"/>
            </a:solidFill>
            <a:prstDash val="lgDashDot"/>
            <a:round/>
            <a:headEnd/>
            <a:tailEnd/>
          </a:ln>
          <a:extLst>
            <a:ext uri="{909E8E84-426E-40DD-AFC4-6F175D3DCCD1}">
              <a14:hiddenFill xmlns:a14="http://schemas.microsoft.com/office/drawing/2010/main">
                <a:noFill/>
              </a14:hiddenFill>
            </a:ext>
          </a:extLst>
        </p:spPr>
        <p:txBody>
          <a:bodyPr wrap="none" anchor="ctr"/>
          <a:lstStyle/>
          <a:p>
            <a:endParaRPr lang="en-ZA">
              <a:solidFill>
                <a:prstClr val="black"/>
              </a:solidFill>
            </a:endParaRPr>
          </a:p>
        </p:txBody>
      </p:sp>
      <p:sp>
        <p:nvSpPr>
          <p:cNvPr id="90119" name="AutoShape 7"/>
          <p:cNvSpPr>
            <a:spLocks noChangeArrowheads="1"/>
          </p:cNvSpPr>
          <p:nvPr/>
        </p:nvSpPr>
        <p:spPr bwMode="auto">
          <a:xfrm>
            <a:off x="43586" y="5867398"/>
            <a:ext cx="4452214" cy="990601"/>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b="1" dirty="0" smtClean="0">
                <a:solidFill>
                  <a:srgbClr val="000000"/>
                </a:solidFill>
                <a:latin typeface="Futura Hv BT" pitchFamily="34" charset="0"/>
                <a:cs typeface="Arial" charset="0"/>
              </a:rPr>
              <a:t>Capability</a:t>
            </a:r>
            <a:endParaRPr lang="en-US" b="1" dirty="0">
              <a:solidFill>
                <a:srgbClr val="000000"/>
              </a:solidFill>
              <a:latin typeface="Futura Hv BT" pitchFamily="34" charset="0"/>
              <a:cs typeface="Arial" charset="0"/>
            </a:endParaRPr>
          </a:p>
        </p:txBody>
      </p:sp>
      <p:sp>
        <p:nvSpPr>
          <p:cNvPr id="90124" name="Rectangle 12"/>
          <p:cNvSpPr>
            <a:spLocks noChangeArrowheads="1"/>
          </p:cNvSpPr>
          <p:nvPr/>
        </p:nvSpPr>
        <p:spPr bwMode="auto">
          <a:xfrm>
            <a:off x="41374" y="5265528"/>
            <a:ext cx="9102626" cy="83047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3200" b="1" dirty="0" smtClean="0">
                <a:solidFill>
                  <a:srgbClr val="000000"/>
                </a:solidFill>
                <a:latin typeface="Calibri" panose="020F0502020204030204" pitchFamily="34" charset="0"/>
                <a:cs typeface="Arial" charset="0"/>
              </a:rPr>
              <a:t>Change Management Programme (Systems, Processes, People)</a:t>
            </a:r>
            <a:endParaRPr lang="en-US" sz="3200" b="1" dirty="0">
              <a:solidFill>
                <a:srgbClr val="000000"/>
              </a:solidFill>
              <a:latin typeface="Calibri" panose="020F0502020204030204" pitchFamily="34" charset="0"/>
              <a:cs typeface="Arial" charset="0"/>
            </a:endParaRPr>
          </a:p>
        </p:txBody>
      </p:sp>
      <p:sp>
        <p:nvSpPr>
          <p:cNvPr id="56349" name="TextBox 4"/>
          <p:cNvSpPr txBox="1">
            <a:spLocks noChangeArrowheads="1"/>
          </p:cNvSpPr>
          <p:nvPr/>
        </p:nvSpPr>
        <p:spPr bwMode="auto">
          <a:xfrm>
            <a:off x="5884" y="4868863"/>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56350" name="TextBox 39"/>
          <p:cNvSpPr txBox="1">
            <a:spLocks noChangeArrowheads="1"/>
          </p:cNvSpPr>
          <p:nvPr/>
        </p:nvSpPr>
        <p:spPr bwMode="auto">
          <a:xfrm>
            <a:off x="2686432" y="4843497"/>
            <a:ext cx="312738"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4</a:t>
            </a:r>
          </a:p>
        </p:txBody>
      </p:sp>
      <p:sp>
        <p:nvSpPr>
          <p:cNvPr id="56351" name="TextBox 40"/>
          <p:cNvSpPr txBox="1">
            <a:spLocks noChangeArrowheads="1"/>
          </p:cNvSpPr>
          <p:nvPr/>
        </p:nvSpPr>
        <p:spPr bwMode="auto">
          <a:xfrm>
            <a:off x="3713305" y="4836765"/>
            <a:ext cx="312737"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5</a:t>
            </a:r>
          </a:p>
        </p:txBody>
      </p:sp>
      <p:sp>
        <p:nvSpPr>
          <p:cNvPr id="56352" name="TextBox 41"/>
          <p:cNvSpPr txBox="1">
            <a:spLocks noChangeArrowheads="1"/>
          </p:cNvSpPr>
          <p:nvPr/>
        </p:nvSpPr>
        <p:spPr bwMode="auto">
          <a:xfrm>
            <a:off x="748417" y="4854574"/>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56353" name="TextBox 42"/>
          <p:cNvSpPr txBox="1">
            <a:spLocks noChangeArrowheads="1"/>
          </p:cNvSpPr>
          <p:nvPr/>
        </p:nvSpPr>
        <p:spPr bwMode="auto">
          <a:xfrm>
            <a:off x="1486116" y="4848639"/>
            <a:ext cx="3127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3</a:t>
            </a:r>
          </a:p>
        </p:txBody>
      </p:sp>
      <p:sp>
        <p:nvSpPr>
          <p:cNvPr id="30" name="TextBox 4"/>
          <p:cNvSpPr txBox="1">
            <a:spLocks noChangeArrowheads="1"/>
          </p:cNvSpPr>
          <p:nvPr/>
        </p:nvSpPr>
        <p:spPr bwMode="auto">
          <a:xfrm>
            <a:off x="5567263" y="4843497"/>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31" name="TextBox 41"/>
          <p:cNvSpPr txBox="1">
            <a:spLocks noChangeArrowheads="1"/>
          </p:cNvSpPr>
          <p:nvPr/>
        </p:nvSpPr>
        <p:spPr bwMode="auto">
          <a:xfrm>
            <a:off x="6344497" y="4875107"/>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28" name="Rectangle 28"/>
          <p:cNvSpPr>
            <a:spLocks noChangeArrowheads="1"/>
          </p:cNvSpPr>
          <p:nvPr/>
        </p:nvSpPr>
        <p:spPr bwMode="auto">
          <a:xfrm rot="16200000">
            <a:off x="6720230" y="2453079"/>
            <a:ext cx="3530670" cy="1316874"/>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Possible Phasing Out of Interim Payment Arrangements</a:t>
            </a:r>
            <a:endParaRPr lang="en-US" sz="1600" b="1" dirty="0">
              <a:solidFill>
                <a:srgbClr val="000000"/>
              </a:solidFill>
              <a:latin typeface="Futura Hv BT" pitchFamily="34" charset="0"/>
              <a:cs typeface="Arial" charset="0"/>
            </a:endParaRPr>
          </a:p>
        </p:txBody>
      </p:sp>
      <p:sp>
        <p:nvSpPr>
          <p:cNvPr id="29" name="TextBox 42"/>
          <p:cNvSpPr txBox="1">
            <a:spLocks noChangeArrowheads="1"/>
          </p:cNvSpPr>
          <p:nvPr/>
        </p:nvSpPr>
        <p:spPr bwMode="auto">
          <a:xfrm>
            <a:off x="7882901" y="4870451"/>
            <a:ext cx="3127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3</a:t>
            </a:r>
          </a:p>
        </p:txBody>
      </p:sp>
      <p:grpSp>
        <p:nvGrpSpPr>
          <p:cNvPr id="2" name="Group 1"/>
          <p:cNvGrpSpPr/>
          <p:nvPr/>
        </p:nvGrpSpPr>
        <p:grpSpPr>
          <a:xfrm>
            <a:off x="41374" y="1503427"/>
            <a:ext cx="4629041" cy="3379726"/>
            <a:chOff x="41375" y="1461737"/>
            <a:chExt cx="3542186" cy="3407128"/>
          </a:xfrm>
        </p:grpSpPr>
        <p:sp>
          <p:nvSpPr>
            <p:cNvPr id="44" name="Rectangle 28"/>
            <p:cNvSpPr>
              <a:spLocks noChangeArrowheads="1"/>
            </p:cNvSpPr>
            <p:nvPr/>
          </p:nvSpPr>
          <p:spPr bwMode="auto">
            <a:xfrm rot="16200000">
              <a:off x="-1361182" y="2896395"/>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Introduction of New SASSA Card</a:t>
              </a:r>
              <a:endParaRPr lang="en-US" sz="1600" b="1" dirty="0">
                <a:solidFill>
                  <a:srgbClr val="000000"/>
                </a:solidFill>
                <a:latin typeface="Futura Hv BT" pitchFamily="34" charset="0"/>
                <a:cs typeface="Arial" charset="0"/>
              </a:endParaRPr>
            </a:p>
          </p:txBody>
        </p:sp>
        <p:sp>
          <p:nvSpPr>
            <p:cNvPr id="46" name="Rectangle 28"/>
            <p:cNvSpPr>
              <a:spLocks noChangeArrowheads="1"/>
            </p:cNvSpPr>
            <p:nvPr/>
          </p:nvSpPr>
          <p:spPr bwMode="auto">
            <a:xfrm rot="16200000">
              <a:off x="-769205" y="2890043"/>
              <a:ext cx="3375027" cy="569913"/>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New SASSA Card</a:t>
              </a:r>
              <a:endParaRPr lang="en-US" sz="1600" b="1" dirty="0">
                <a:solidFill>
                  <a:srgbClr val="000000"/>
                </a:solidFill>
                <a:latin typeface="Futura Hv BT" pitchFamily="34" charset="0"/>
                <a:cs typeface="Arial" charset="0"/>
              </a:endParaRPr>
            </a:p>
          </p:txBody>
        </p:sp>
        <p:sp>
          <p:nvSpPr>
            <p:cNvPr id="47" name="Rectangle 28"/>
            <p:cNvSpPr>
              <a:spLocks noChangeArrowheads="1"/>
            </p:cNvSpPr>
            <p:nvPr/>
          </p:nvSpPr>
          <p:spPr bwMode="auto">
            <a:xfrm rot="16200000">
              <a:off x="-50572" y="2759608"/>
              <a:ext cx="3375027" cy="830782"/>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Collaboration with Other Spheres of Government</a:t>
              </a:r>
              <a:endParaRPr lang="en-US" sz="1600" b="1" dirty="0">
                <a:solidFill>
                  <a:srgbClr val="000000"/>
                </a:solidFill>
                <a:latin typeface="Futura Hv BT" pitchFamily="34" charset="0"/>
                <a:cs typeface="Arial" charset="0"/>
              </a:endParaRPr>
            </a:p>
          </p:txBody>
        </p:sp>
        <p:sp>
          <p:nvSpPr>
            <p:cNvPr id="48" name="Rectangle 28"/>
            <p:cNvSpPr>
              <a:spLocks noChangeArrowheads="1"/>
            </p:cNvSpPr>
            <p:nvPr/>
          </p:nvSpPr>
          <p:spPr bwMode="auto">
            <a:xfrm rot="16200000">
              <a:off x="786454" y="2727617"/>
              <a:ext cx="3375027" cy="84326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New Payment Arrangement Mechanisms</a:t>
              </a:r>
              <a:endParaRPr lang="en-US" sz="1600" b="1" dirty="0">
                <a:solidFill>
                  <a:srgbClr val="000000"/>
                </a:solidFill>
                <a:latin typeface="Futura Hv BT" pitchFamily="34" charset="0"/>
                <a:cs typeface="Arial" charset="0"/>
              </a:endParaRPr>
            </a:p>
          </p:txBody>
        </p:sp>
        <p:sp>
          <p:nvSpPr>
            <p:cNvPr id="49" name="Rectangle 28"/>
            <p:cNvSpPr>
              <a:spLocks noChangeArrowheads="1"/>
            </p:cNvSpPr>
            <p:nvPr/>
          </p:nvSpPr>
          <p:spPr bwMode="auto">
            <a:xfrm rot="16200000">
              <a:off x="1552067" y="2826393"/>
              <a:ext cx="3375027" cy="687960"/>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Biometric Management System</a:t>
              </a:r>
              <a:endParaRPr lang="en-US" sz="1600" b="1" dirty="0">
                <a:solidFill>
                  <a:srgbClr val="000000"/>
                </a:solidFill>
                <a:latin typeface="Futura Hv BT" pitchFamily="34" charset="0"/>
                <a:cs typeface="Arial" charset="0"/>
              </a:endParaRPr>
            </a:p>
          </p:txBody>
        </p:sp>
      </p:grpSp>
      <p:sp>
        <p:nvSpPr>
          <p:cNvPr id="90140" name="Rectangle 28"/>
          <p:cNvSpPr>
            <a:spLocks noChangeArrowheads="1"/>
          </p:cNvSpPr>
          <p:nvPr/>
        </p:nvSpPr>
        <p:spPr bwMode="auto">
          <a:xfrm>
            <a:off x="29817" y="918197"/>
            <a:ext cx="4640597" cy="585229"/>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SASSA’s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54" name="Rectangle 28"/>
          <p:cNvSpPr>
            <a:spLocks noChangeArrowheads="1"/>
          </p:cNvSpPr>
          <p:nvPr/>
        </p:nvSpPr>
        <p:spPr bwMode="auto">
          <a:xfrm>
            <a:off x="5418050" y="918198"/>
            <a:ext cx="3839977" cy="563389"/>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PSP’s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55" name="Rectangle 28"/>
          <p:cNvSpPr>
            <a:spLocks noChangeArrowheads="1"/>
          </p:cNvSpPr>
          <p:nvPr/>
        </p:nvSpPr>
        <p:spPr bwMode="auto">
          <a:xfrm rot="16200000">
            <a:off x="4245501" y="2697446"/>
            <a:ext cx="3394228" cy="962510"/>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Roll-Out of Interim Payment Arrangements</a:t>
            </a:r>
            <a:endParaRPr lang="en-US" sz="1600" b="1" dirty="0">
              <a:solidFill>
                <a:srgbClr val="000000"/>
              </a:solidFill>
              <a:latin typeface="Futura Hv BT" pitchFamily="34" charset="0"/>
              <a:cs typeface="Arial" charset="0"/>
            </a:endParaRPr>
          </a:p>
        </p:txBody>
      </p:sp>
      <p:sp>
        <p:nvSpPr>
          <p:cNvPr id="59" name="Rectangle 28"/>
          <p:cNvSpPr>
            <a:spLocks noChangeArrowheads="1"/>
          </p:cNvSpPr>
          <p:nvPr/>
        </p:nvSpPr>
        <p:spPr bwMode="auto">
          <a:xfrm rot="16200000">
            <a:off x="5394949" y="2431136"/>
            <a:ext cx="3381727" cy="148262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Management of Interim Payment Arrangement</a:t>
            </a:r>
            <a:endParaRPr lang="en-US" sz="1600" b="1" dirty="0">
              <a:solidFill>
                <a:srgbClr val="000000"/>
              </a:solidFill>
              <a:latin typeface="Futura Hv BT" pitchFamily="34" charset="0"/>
              <a:cs typeface="Arial" charset="0"/>
            </a:endParaRPr>
          </a:p>
        </p:txBody>
      </p:sp>
    </p:spTree>
    <p:extLst>
      <p:ext uri="{BB962C8B-B14F-4D97-AF65-F5344CB8AC3E}">
        <p14:creationId xmlns:p14="http://schemas.microsoft.com/office/powerpoint/2010/main" val="2493440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Rounded Corners 80"/>
          <p:cNvSpPr/>
          <p:nvPr/>
        </p:nvSpPr>
        <p:spPr>
          <a:xfrm>
            <a:off x="6953440" y="2131818"/>
            <a:ext cx="1981200" cy="2783082"/>
          </a:xfrm>
          <a:prstGeom prst="roundRect">
            <a:avLst>
              <a:gd name="adj" fmla="val 6038"/>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cxnSp>
        <p:nvCxnSpPr>
          <p:cNvPr id="70" name="Connector: Elbow 69"/>
          <p:cNvCxnSpPr>
            <a:cxnSpLocks/>
            <a:stCxn id="17" idx="3"/>
            <a:endCxn id="42" idx="1"/>
          </p:cNvCxnSpPr>
          <p:nvPr/>
        </p:nvCxnSpPr>
        <p:spPr>
          <a:xfrm>
            <a:off x="4451825" y="1965928"/>
            <a:ext cx="2650828" cy="32514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9" name="Rectangle: Rounded Corners 8"/>
          <p:cNvSpPr/>
          <p:nvPr/>
        </p:nvSpPr>
        <p:spPr>
          <a:xfrm>
            <a:off x="3734202" y="3262672"/>
            <a:ext cx="2245952" cy="438987"/>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Sponsoring Bank</a:t>
            </a:r>
          </a:p>
        </p:txBody>
      </p:sp>
      <p:sp>
        <p:nvSpPr>
          <p:cNvPr id="13" name="Rectangle: Rounded Corners 12"/>
          <p:cNvSpPr/>
          <p:nvPr/>
        </p:nvSpPr>
        <p:spPr>
          <a:xfrm>
            <a:off x="3733800" y="2543121"/>
            <a:ext cx="2250429" cy="553778"/>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Payment Service Provider/s</a:t>
            </a:r>
          </a:p>
        </p:txBody>
      </p:sp>
      <p:sp>
        <p:nvSpPr>
          <p:cNvPr id="17" name="Rectangle: Rounded Corners 16"/>
          <p:cNvSpPr/>
          <p:nvPr/>
        </p:nvSpPr>
        <p:spPr>
          <a:xfrm>
            <a:off x="1971761" y="1656573"/>
            <a:ext cx="2480064" cy="618710"/>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Large</a:t>
            </a:r>
          </a:p>
          <a:p>
            <a:pPr algn="ctr"/>
            <a:r>
              <a:rPr lang="en-ZA" b="1" dirty="0">
                <a:solidFill>
                  <a:prstClr val="black"/>
                </a:solidFill>
              </a:rPr>
              <a:t>Solution Integrator</a:t>
            </a:r>
          </a:p>
        </p:txBody>
      </p:sp>
      <p:pic>
        <p:nvPicPr>
          <p:cNvPr id="20" name="Picture 19" descr="SASSA-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22" y="1411179"/>
            <a:ext cx="1400753" cy="1351435"/>
          </a:xfrm>
          <a:prstGeom prst="rect">
            <a:avLst/>
          </a:prstGeom>
          <a:noFill/>
          <a:ln>
            <a:noFill/>
          </a:ln>
        </p:spPr>
      </p:pic>
      <p:grpSp>
        <p:nvGrpSpPr>
          <p:cNvPr id="26" name="Group 25"/>
          <p:cNvGrpSpPr/>
          <p:nvPr/>
        </p:nvGrpSpPr>
        <p:grpSpPr>
          <a:xfrm>
            <a:off x="925684" y="4428999"/>
            <a:ext cx="1145703" cy="1362200"/>
            <a:chOff x="990600" y="4113480"/>
            <a:chExt cx="1752600" cy="2046962"/>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716" y="4263923"/>
              <a:ext cx="1378084" cy="692202"/>
            </a:xfrm>
            <a:prstGeom prst="rect">
              <a:avLst/>
            </a:prstGeom>
          </p:spPr>
        </p:pic>
        <p:pic>
          <p:nvPicPr>
            <p:cNvPr id="23" name="Picture 22"/>
            <p:cNvPicPr>
              <a:picLocks noChangeAspect="1"/>
            </p:cNvPicPr>
            <p:nvPr/>
          </p:nvPicPr>
          <p:blipFill>
            <a:blip r:embed="rId4"/>
            <a:stretch>
              <a:fillRect/>
            </a:stretch>
          </p:blipFill>
          <p:spPr>
            <a:xfrm>
              <a:off x="1270351" y="5494545"/>
              <a:ext cx="1262813" cy="544393"/>
            </a:xfrm>
            <a:prstGeom prst="rect">
              <a:avLst/>
            </a:prstGeom>
          </p:spPr>
        </p:pic>
        <p:sp>
          <p:nvSpPr>
            <p:cNvPr id="24" name="TextBox 23"/>
            <p:cNvSpPr txBox="1"/>
            <p:nvPr/>
          </p:nvSpPr>
          <p:spPr>
            <a:xfrm>
              <a:off x="1641222" y="4975757"/>
              <a:ext cx="351377" cy="369332"/>
            </a:xfrm>
            <a:prstGeom prst="rect">
              <a:avLst/>
            </a:prstGeom>
            <a:noFill/>
          </p:spPr>
          <p:txBody>
            <a:bodyPr wrap="none" rtlCol="0">
              <a:spAutoFit/>
            </a:bodyPr>
            <a:lstStyle/>
            <a:p>
              <a:r>
                <a:rPr lang="en-ZA" b="1" dirty="0">
                  <a:solidFill>
                    <a:srgbClr val="F71809"/>
                  </a:solidFill>
                </a:rPr>
                <a:t>&amp;</a:t>
              </a:r>
            </a:p>
          </p:txBody>
        </p:sp>
        <p:sp>
          <p:nvSpPr>
            <p:cNvPr id="25" name="Rectangle 24"/>
            <p:cNvSpPr/>
            <p:nvPr/>
          </p:nvSpPr>
          <p:spPr>
            <a:xfrm>
              <a:off x="990600" y="4113480"/>
              <a:ext cx="1752600" cy="2046962"/>
            </a:xfrm>
            <a:prstGeom prst="rect">
              <a:avLst/>
            </a:prstGeom>
            <a:noFill/>
            <a:ln>
              <a:solidFill>
                <a:srgbClr val="F718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sp>
        <p:nvSpPr>
          <p:cNvPr id="27" name="Rectangle: Rounded Corners 26"/>
          <p:cNvSpPr/>
          <p:nvPr/>
        </p:nvSpPr>
        <p:spPr>
          <a:xfrm>
            <a:off x="3733800" y="3990012"/>
            <a:ext cx="2250429" cy="585326"/>
          </a:xfrm>
          <a:prstGeom prst="roundRect">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prstClr val="black"/>
                </a:solidFill>
              </a:rPr>
              <a:t>Cash Distribution &amp; PayPoint SP</a:t>
            </a:r>
          </a:p>
        </p:txBody>
      </p:sp>
      <p:cxnSp>
        <p:nvCxnSpPr>
          <p:cNvPr id="29" name="Connector: Elbow 28"/>
          <p:cNvCxnSpPr>
            <a:cxnSpLocks/>
            <a:stCxn id="17" idx="2"/>
            <a:endCxn id="13" idx="1"/>
          </p:cNvCxnSpPr>
          <p:nvPr/>
        </p:nvCxnSpPr>
        <p:spPr>
          <a:xfrm rot="16200000" flipH="1">
            <a:off x="3200433" y="2286642"/>
            <a:ext cx="544727" cy="52200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Connector: Elbow 30"/>
          <p:cNvCxnSpPr>
            <a:cxnSpLocks/>
            <a:stCxn id="17" idx="2"/>
            <a:endCxn id="9" idx="1"/>
          </p:cNvCxnSpPr>
          <p:nvPr/>
        </p:nvCxnSpPr>
        <p:spPr>
          <a:xfrm rot="16200000" flipH="1">
            <a:off x="2869556" y="2617519"/>
            <a:ext cx="1206883" cy="52240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3" name="Connector: Elbow 32"/>
          <p:cNvCxnSpPr>
            <a:cxnSpLocks/>
            <a:stCxn id="17" idx="2"/>
            <a:endCxn id="27" idx="1"/>
          </p:cNvCxnSpPr>
          <p:nvPr/>
        </p:nvCxnSpPr>
        <p:spPr>
          <a:xfrm rot="16200000" flipH="1">
            <a:off x="2469100" y="3017975"/>
            <a:ext cx="2007392" cy="52200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7102653" y="1538941"/>
            <a:ext cx="1676400" cy="592878"/>
          </a:xfrm>
          <a:prstGeom prst="roundRect">
            <a:avLst>
              <a:gd name="adj" fmla="val 11706"/>
            </a:avLst>
          </a:prstGeom>
          <a:solidFill>
            <a:srgbClr val="FDB8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prstClr val="black"/>
                </a:solidFill>
              </a:rPr>
              <a:t>Integrated Grant Admin &amp; Payment</a:t>
            </a:r>
          </a:p>
        </p:txBody>
      </p:sp>
      <p:sp>
        <p:nvSpPr>
          <p:cNvPr id="36" name="Cylinder 35"/>
          <p:cNvSpPr/>
          <p:nvPr/>
        </p:nvSpPr>
        <p:spPr>
          <a:xfrm>
            <a:off x="3176833" y="4901820"/>
            <a:ext cx="1099108" cy="1314711"/>
          </a:xfrm>
          <a:prstGeom prst="can">
            <a:avLst>
              <a:gd name="adj" fmla="val 3296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prstClr val="white"/>
                </a:solidFill>
              </a:rPr>
              <a:t>SASSA</a:t>
            </a:r>
            <a:br>
              <a:rPr lang="en-ZA" sz="2000" b="1" dirty="0">
                <a:solidFill>
                  <a:prstClr val="white"/>
                </a:solidFill>
              </a:rPr>
            </a:br>
            <a:r>
              <a:rPr lang="en-ZA" sz="2000" b="1" dirty="0">
                <a:solidFill>
                  <a:prstClr val="white"/>
                </a:solidFill>
              </a:rPr>
              <a:t>Data</a:t>
            </a:r>
          </a:p>
        </p:txBody>
      </p:sp>
      <p:sp>
        <p:nvSpPr>
          <p:cNvPr id="37" name="Rectangle 36"/>
          <p:cNvSpPr/>
          <p:nvPr/>
        </p:nvSpPr>
        <p:spPr>
          <a:xfrm>
            <a:off x="4451825" y="5020630"/>
            <a:ext cx="1352445" cy="133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prstClr val="black"/>
                </a:solidFill>
              </a:rPr>
              <a:t>Integrated</a:t>
            </a:r>
          </a:p>
          <a:p>
            <a:pPr algn="ctr"/>
            <a:r>
              <a:rPr lang="en-ZA" sz="1600" b="1" dirty="0">
                <a:solidFill>
                  <a:prstClr val="black"/>
                </a:solidFill>
              </a:rPr>
              <a:t>Customer Care </a:t>
            </a:r>
            <a:br>
              <a:rPr lang="en-ZA" sz="1600" b="1" dirty="0">
                <a:solidFill>
                  <a:prstClr val="black"/>
                </a:solidFill>
              </a:rPr>
            </a:br>
            <a:r>
              <a:rPr lang="en-ZA" sz="1600" b="1" dirty="0">
                <a:solidFill>
                  <a:prstClr val="black"/>
                </a:solidFill>
              </a:rPr>
              <a:t>&amp; CRM Platform</a:t>
            </a:r>
          </a:p>
        </p:txBody>
      </p:sp>
      <p:sp>
        <p:nvSpPr>
          <p:cNvPr id="40" name="Rectangle: Rounded Corners 39"/>
          <p:cNvSpPr/>
          <p:nvPr/>
        </p:nvSpPr>
        <p:spPr>
          <a:xfrm>
            <a:off x="7102653" y="3759857"/>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prstClr val="white"/>
                </a:solidFill>
              </a:rPr>
              <a:t>Grant Admin</a:t>
            </a:r>
            <a:br>
              <a:rPr lang="en-ZA" sz="1100" b="1" dirty="0">
                <a:solidFill>
                  <a:prstClr val="white"/>
                </a:solidFill>
              </a:rPr>
            </a:br>
            <a:r>
              <a:rPr lang="en-ZA" sz="1100" b="1" dirty="0">
                <a:solidFill>
                  <a:prstClr val="white"/>
                </a:solidFill>
              </a:rPr>
              <a:t>SYSTEMS</a:t>
            </a:r>
          </a:p>
        </p:txBody>
      </p:sp>
      <p:sp>
        <p:nvSpPr>
          <p:cNvPr id="41" name="Rectangle: Rounded Corners 40"/>
          <p:cNvSpPr/>
          <p:nvPr/>
        </p:nvSpPr>
        <p:spPr>
          <a:xfrm>
            <a:off x="7102653" y="4364822"/>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prstClr val="white"/>
                </a:solidFill>
              </a:rPr>
              <a:t>Grant Payment</a:t>
            </a:r>
            <a:br>
              <a:rPr lang="en-ZA" sz="1100" b="1" dirty="0">
                <a:solidFill>
                  <a:prstClr val="white"/>
                </a:solidFill>
              </a:rPr>
            </a:br>
            <a:r>
              <a:rPr lang="en-ZA" sz="1100" b="1" dirty="0">
                <a:solidFill>
                  <a:prstClr val="white"/>
                </a:solidFill>
              </a:rPr>
              <a:t>SYSTEMS</a:t>
            </a:r>
          </a:p>
        </p:txBody>
      </p:sp>
      <p:sp>
        <p:nvSpPr>
          <p:cNvPr id="42" name="Rectangle: Rounded Corners 41"/>
          <p:cNvSpPr/>
          <p:nvPr/>
        </p:nvSpPr>
        <p:spPr>
          <a:xfrm>
            <a:off x="7102653" y="4969788"/>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prstClr val="white"/>
                </a:solidFill>
              </a:rPr>
              <a:t>3rd Party Banking &amp; Payment Systems</a:t>
            </a:r>
          </a:p>
        </p:txBody>
      </p:sp>
      <p:sp>
        <p:nvSpPr>
          <p:cNvPr id="43" name="Rectangle: Rounded Corners 42"/>
          <p:cNvSpPr/>
          <p:nvPr/>
        </p:nvSpPr>
        <p:spPr>
          <a:xfrm>
            <a:off x="7102653" y="2862625"/>
            <a:ext cx="1676400" cy="787481"/>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prstClr val="white"/>
                </a:solidFill>
              </a:rPr>
              <a:t>Biometric Authentication, Verification </a:t>
            </a:r>
            <a:br>
              <a:rPr lang="en-ZA" sz="1100" b="1" dirty="0">
                <a:solidFill>
                  <a:prstClr val="white"/>
                </a:solidFill>
              </a:rPr>
            </a:br>
            <a:r>
              <a:rPr lang="en-ZA" sz="1100" b="1" dirty="0">
                <a:solidFill>
                  <a:prstClr val="white"/>
                </a:solidFill>
              </a:rPr>
              <a:t>&amp; Proof of Life</a:t>
            </a:r>
          </a:p>
        </p:txBody>
      </p:sp>
      <p:sp>
        <p:nvSpPr>
          <p:cNvPr id="44" name="Rectangle: Rounded Corners 43"/>
          <p:cNvSpPr/>
          <p:nvPr/>
        </p:nvSpPr>
        <p:spPr>
          <a:xfrm>
            <a:off x="7102653" y="2257660"/>
            <a:ext cx="1676400" cy="495214"/>
          </a:xfrm>
          <a:prstGeom prst="roundRect">
            <a:avLst>
              <a:gd name="adj" fmla="val 11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prstClr val="white"/>
                </a:solidFill>
              </a:rPr>
              <a:t>Data Services &amp; Integration</a:t>
            </a:r>
          </a:p>
        </p:txBody>
      </p:sp>
      <p:cxnSp>
        <p:nvCxnSpPr>
          <p:cNvPr id="49" name="Connector: Elbow 48"/>
          <p:cNvCxnSpPr>
            <a:cxnSpLocks/>
            <a:stCxn id="17" idx="3"/>
            <a:endCxn id="35" idx="1"/>
          </p:cNvCxnSpPr>
          <p:nvPr/>
        </p:nvCxnSpPr>
        <p:spPr>
          <a:xfrm flipV="1">
            <a:off x="4451825" y="1835380"/>
            <a:ext cx="2650828" cy="13054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1" name="Connector: Elbow 50"/>
          <p:cNvCxnSpPr>
            <a:cxnSpLocks/>
            <a:stCxn id="17" idx="3"/>
            <a:endCxn id="44" idx="1"/>
          </p:cNvCxnSpPr>
          <p:nvPr/>
        </p:nvCxnSpPr>
        <p:spPr>
          <a:xfrm>
            <a:off x="4451825" y="1965928"/>
            <a:ext cx="2650828" cy="53933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4" name="Connector: Elbow 53"/>
          <p:cNvCxnSpPr>
            <a:cxnSpLocks/>
            <a:stCxn id="17" idx="3"/>
            <a:endCxn id="43" idx="1"/>
          </p:cNvCxnSpPr>
          <p:nvPr/>
        </p:nvCxnSpPr>
        <p:spPr>
          <a:xfrm>
            <a:off x="4451825" y="1965928"/>
            <a:ext cx="2650828" cy="129043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7" name="Connector: Elbow 56"/>
          <p:cNvCxnSpPr/>
          <p:nvPr/>
        </p:nvCxnSpPr>
        <p:spPr>
          <a:xfrm>
            <a:off x="4645328" y="1960475"/>
            <a:ext cx="2650828" cy="204698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2" name="Connector: Elbow 61"/>
          <p:cNvCxnSpPr>
            <a:cxnSpLocks/>
            <a:stCxn id="13" idx="3"/>
            <a:endCxn id="43" idx="1"/>
          </p:cNvCxnSpPr>
          <p:nvPr/>
        </p:nvCxnSpPr>
        <p:spPr>
          <a:xfrm>
            <a:off x="5984229" y="2820010"/>
            <a:ext cx="1118424" cy="436356"/>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ctor: Elbow 63"/>
          <p:cNvCxnSpPr>
            <a:stCxn id="9" idx="3"/>
            <a:endCxn id="41" idx="1"/>
          </p:cNvCxnSpPr>
          <p:nvPr/>
        </p:nvCxnSpPr>
        <p:spPr>
          <a:xfrm>
            <a:off x="5980154" y="3482166"/>
            <a:ext cx="1122499" cy="1130263"/>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ctor: Elbow 65"/>
          <p:cNvCxnSpPr>
            <a:cxnSpLocks/>
            <a:stCxn id="13" idx="3"/>
            <a:endCxn id="41" idx="1"/>
          </p:cNvCxnSpPr>
          <p:nvPr/>
        </p:nvCxnSpPr>
        <p:spPr>
          <a:xfrm>
            <a:off x="5984229" y="2820010"/>
            <a:ext cx="1118424" cy="1792419"/>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ctor: Elbow 67"/>
          <p:cNvCxnSpPr>
            <a:stCxn id="9" idx="3"/>
            <a:endCxn id="42" idx="1"/>
          </p:cNvCxnSpPr>
          <p:nvPr/>
        </p:nvCxnSpPr>
        <p:spPr>
          <a:xfrm>
            <a:off x="5980154" y="3482166"/>
            <a:ext cx="1122499" cy="1735229"/>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nector: Elbow 72"/>
          <p:cNvCxnSpPr>
            <a:cxnSpLocks/>
            <a:stCxn id="27" idx="3"/>
            <a:endCxn id="41" idx="1"/>
          </p:cNvCxnSpPr>
          <p:nvPr/>
        </p:nvCxnSpPr>
        <p:spPr>
          <a:xfrm>
            <a:off x="5984229" y="4282675"/>
            <a:ext cx="1118424" cy="329754"/>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Connector: Elbow 74"/>
          <p:cNvCxnSpPr>
            <a:cxnSpLocks/>
            <a:stCxn id="13" idx="3"/>
            <a:endCxn id="35" idx="1"/>
          </p:cNvCxnSpPr>
          <p:nvPr/>
        </p:nvCxnSpPr>
        <p:spPr>
          <a:xfrm flipV="1">
            <a:off x="5984229" y="1835380"/>
            <a:ext cx="1118424" cy="98463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121294" y="5195642"/>
            <a:ext cx="981359" cy="276999"/>
          </a:xfrm>
          <a:prstGeom prst="rect">
            <a:avLst/>
          </a:prstGeom>
          <a:noFill/>
        </p:spPr>
        <p:txBody>
          <a:bodyPr wrap="none" rtlCol="0">
            <a:spAutoFit/>
          </a:bodyPr>
          <a:lstStyle/>
          <a:p>
            <a:r>
              <a:rPr lang="en-ZA" sz="1200" b="1" dirty="0">
                <a:solidFill>
                  <a:prstClr val="black"/>
                </a:solidFill>
              </a:rPr>
              <a:t>Integration</a:t>
            </a:r>
          </a:p>
        </p:txBody>
      </p:sp>
      <p:sp>
        <p:nvSpPr>
          <p:cNvPr id="84" name="Arrow: Right 83"/>
          <p:cNvSpPr/>
          <p:nvPr/>
        </p:nvSpPr>
        <p:spPr>
          <a:xfrm>
            <a:off x="1456441" y="1744148"/>
            <a:ext cx="392874" cy="4295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solidFill>
                <a:prstClr val="white"/>
              </a:solidFill>
            </a:endParaRPr>
          </a:p>
        </p:txBody>
      </p:sp>
      <p:cxnSp>
        <p:nvCxnSpPr>
          <p:cNvPr id="88" name="Straight Connector 87"/>
          <p:cNvCxnSpPr>
            <a:cxnSpLocks/>
            <a:stCxn id="25" idx="3"/>
            <a:endCxn id="13" idx="1"/>
          </p:cNvCxnSpPr>
          <p:nvPr/>
        </p:nvCxnSpPr>
        <p:spPr>
          <a:xfrm flipV="1">
            <a:off x="2071387" y="2820010"/>
            <a:ext cx="1662413" cy="22900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a:stCxn id="25" idx="3"/>
            <a:endCxn id="9" idx="1"/>
          </p:cNvCxnSpPr>
          <p:nvPr/>
        </p:nvCxnSpPr>
        <p:spPr>
          <a:xfrm flipV="1">
            <a:off x="2071387" y="3482166"/>
            <a:ext cx="1662815" cy="16279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a:stCxn id="25" idx="3"/>
            <a:endCxn id="27" idx="1"/>
          </p:cNvCxnSpPr>
          <p:nvPr/>
        </p:nvCxnSpPr>
        <p:spPr>
          <a:xfrm flipV="1">
            <a:off x="2071387" y="4282675"/>
            <a:ext cx="1662413" cy="8274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1D49D425-93B2-4478-A946-470AED87CDEE}"/>
              </a:ext>
            </a:extLst>
          </p:cNvPr>
          <p:cNvSpPr/>
          <p:nvPr/>
        </p:nvSpPr>
        <p:spPr>
          <a:xfrm>
            <a:off x="2242582" y="4132547"/>
            <a:ext cx="934252" cy="837241"/>
          </a:xfrm>
          <a:prstGeom prst="ellipse">
            <a:avLst/>
          </a:prstGeom>
          <a:solidFill>
            <a:schemeClr val="bg1"/>
          </a:solidFill>
          <a:ln>
            <a:solidFill>
              <a:srgbClr val="F7180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600" b="1" dirty="0">
                <a:solidFill>
                  <a:prstClr val="black"/>
                </a:solidFill>
              </a:rPr>
              <a:t>Auxiliary Role</a:t>
            </a:r>
          </a:p>
        </p:txBody>
      </p:sp>
      <p:sp>
        <p:nvSpPr>
          <p:cNvPr id="46" name="Title 1">
            <a:extLst>
              <a:ext uri="{FF2B5EF4-FFF2-40B4-BE49-F238E27FC236}">
                <a16:creationId xmlns:a16="http://schemas.microsoft.com/office/drawing/2014/main" xmlns="" id="{68534724-70E6-43E7-8B1C-909434EEED7F}"/>
              </a:ext>
            </a:extLst>
          </p:cNvPr>
          <p:cNvSpPr txBox="1">
            <a:spLocks/>
          </p:cNvSpPr>
          <p:nvPr/>
        </p:nvSpPr>
        <p:spPr>
          <a:xfrm>
            <a:off x="0" y="-1"/>
            <a:ext cx="9144000" cy="991207"/>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ZA" dirty="0">
                <a:solidFill>
                  <a:prstClr val="black"/>
                </a:solidFill>
                <a:latin typeface="Calibri" panose="020F0502020204030204" pitchFamily="34" charset="0"/>
                <a:cs typeface="Calibri" panose="020F0502020204030204" pitchFamily="34" charset="0"/>
              </a:rPr>
              <a:t>SASSA APPROACH </a:t>
            </a:r>
          </a:p>
        </p:txBody>
      </p:sp>
    </p:spTree>
    <p:extLst>
      <p:ext uri="{BB962C8B-B14F-4D97-AF65-F5344CB8AC3E}">
        <p14:creationId xmlns:p14="http://schemas.microsoft.com/office/powerpoint/2010/main" val="2847937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65" y="0"/>
            <a:ext cx="8229600" cy="1020762"/>
          </a:xfrm>
        </p:spPr>
        <p:txBody>
          <a:bodyPr>
            <a:noAutofit/>
          </a:bodyPr>
          <a:lstStyle/>
          <a:p>
            <a:r>
              <a:rPr lang="en-ZA" sz="3600" dirty="0">
                <a:latin typeface="Arial" panose="020B0604020202020204" pitchFamily="34" charset="0"/>
                <a:cs typeface="Arial" panose="020B0604020202020204" pitchFamily="34" charset="0"/>
              </a:rPr>
              <a:t>Business Continuity &amp; Transition Payment</a:t>
            </a:r>
          </a:p>
        </p:txBody>
      </p:sp>
      <p:sp>
        <p:nvSpPr>
          <p:cNvPr id="3" name="Content Placeholder 2"/>
          <p:cNvSpPr>
            <a:spLocks noGrp="1"/>
          </p:cNvSpPr>
          <p:nvPr>
            <p:ph idx="1"/>
          </p:nvPr>
        </p:nvSpPr>
        <p:spPr>
          <a:xfrm>
            <a:off x="473765" y="1143000"/>
            <a:ext cx="8229600" cy="5334000"/>
          </a:xfrm>
        </p:spPr>
        <p:txBody>
          <a:bodyPr>
            <a:noAutofit/>
          </a:bodyPr>
          <a:lstStyle/>
          <a:p>
            <a:pPr marL="0" indent="0">
              <a:buNone/>
            </a:pPr>
            <a:r>
              <a:rPr lang="en-ZA" sz="2000" dirty="0"/>
              <a:t> </a:t>
            </a:r>
            <a:r>
              <a:rPr lang="en-ZA" dirty="0" smtClean="0">
                <a:latin typeface="Calibri" panose="020F0502020204030204" pitchFamily="34" charset="0"/>
              </a:rPr>
              <a:t>It </a:t>
            </a:r>
            <a:r>
              <a:rPr lang="en-ZA" dirty="0">
                <a:latin typeface="Calibri" panose="020F0502020204030204" pitchFamily="34" charset="0"/>
              </a:rPr>
              <a:t>is imperative that a well-managed exit from CPS is taken into account and planned for as phase-out and phase-in:</a:t>
            </a:r>
          </a:p>
          <a:p>
            <a:pPr>
              <a:buFont typeface="+mj-lt"/>
              <a:buAutoNum type="alphaLcParenR"/>
            </a:pPr>
            <a:r>
              <a:rPr lang="en-ZA" dirty="0" smtClean="0">
                <a:latin typeface="Calibri" panose="020F0502020204030204" pitchFamily="34" charset="0"/>
              </a:rPr>
              <a:t>Possible Card </a:t>
            </a:r>
            <a:r>
              <a:rPr lang="en-ZA" dirty="0">
                <a:latin typeface="Calibri" panose="020F0502020204030204" pitchFamily="34" charset="0"/>
              </a:rPr>
              <a:t>life extension and phase-out</a:t>
            </a:r>
          </a:p>
          <a:p>
            <a:pPr marL="857250" lvl="1" indent="-400050">
              <a:buFont typeface="+mj-lt"/>
              <a:buAutoNum type="romanLcPeriod"/>
            </a:pPr>
            <a:r>
              <a:rPr lang="en-ZA" dirty="0">
                <a:latin typeface="Calibri" panose="020F0502020204030204" pitchFamily="34" charset="0"/>
              </a:rPr>
              <a:t>New SASSA  card roll out project will take place alongside the card life extension project</a:t>
            </a:r>
          </a:p>
          <a:p>
            <a:pPr marL="857250" lvl="1" indent="-400050">
              <a:buFont typeface="+mj-lt"/>
              <a:buAutoNum type="romanLcPeriod"/>
            </a:pPr>
            <a:r>
              <a:rPr lang="en-ZA" dirty="0" smtClean="0">
                <a:latin typeface="Calibri" panose="020F0502020204030204" pitchFamily="34" charset="0"/>
              </a:rPr>
              <a:t>If extended, the life of the card should be </a:t>
            </a:r>
            <a:r>
              <a:rPr lang="en-ZA" dirty="0">
                <a:latin typeface="Calibri" panose="020F0502020204030204" pitchFamily="34" charset="0"/>
              </a:rPr>
              <a:t>replaced in the shortest possible time</a:t>
            </a:r>
          </a:p>
          <a:p>
            <a:pPr marL="457200" indent="-457200">
              <a:buFont typeface="+mj-lt"/>
              <a:buAutoNum type="alphaLcParenR"/>
            </a:pPr>
            <a:r>
              <a:rPr lang="en-ZA" dirty="0">
                <a:latin typeface="Calibri" panose="020F0502020204030204" pitchFamily="34" charset="0"/>
              </a:rPr>
              <a:t>A new SASSA  payment Card</a:t>
            </a:r>
          </a:p>
          <a:p>
            <a:pPr marL="800100" lvl="1" indent="-400050">
              <a:buFont typeface="+mj-lt"/>
              <a:buAutoNum type="romanLcPeriod"/>
            </a:pPr>
            <a:r>
              <a:rPr lang="en-ZA" dirty="0" smtClean="0">
                <a:latin typeface="Calibri" panose="020F0502020204030204" pitchFamily="34" charset="0"/>
              </a:rPr>
              <a:t>	New </a:t>
            </a:r>
            <a:r>
              <a:rPr lang="en-ZA" dirty="0">
                <a:latin typeface="Calibri" panose="020F0502020204030204" pitchFamily="34" charset="0"/>
              </a:rPr>
              <a:t>SASSA  card will be managed by the new service provider while </a:t>
            </a:r>
            <a:r>
              <a:rPr lang="en-ZA" dirty="0" smtClean="0">
                <a:latin typeface="Calibri" panose="020F0502020204030204" pitchFamily="34" charset="0"/>
              </a:rPr>
              <a:t>remaining </a:t>
            </a:r>
            <a:r>
              <a:rPr lang="en-ZA" dirty="0">
                <a:latin typeface="Calibri" panose="020F0502020204030204" pitchFamily="34" charset="0"/>
              </a:rPr>
              <a:t>the property of </a:t>
            </a:r>
            <a:r>
              <a:rPr lang="en-ZA" dirty="0" smtClean="0">
                <a:latin typeface="Calibri" panose="020F0502020204030204" pitchFamily="34" charset="0"/>
              </a:rPr>
              <a:t>SASSA</a:t>
            </a:r>
          </a:p>
          <a:p>
            <a:pPr marL="800100" lvl="1" indent="-400050">
              <a:buFont typeface="+mj-lt"/>
              <a:buAutoNum type="romanLcPeriod"/>
            </a:pPr>
            <a:r>
              <a:rPr lang="en-ZA" dirty="0">
                <a:latin typeface="Calibri" panose="020F0502020204030204" pitchFamily="34" charset="0"/>
              </a:rPr>
              <a:t>	</a:t>
            </a:r>
            <a:r>
              <a:rPr lang="en-ZA" dirty="0" smtClean="0">
                <a:latin typeface="Calibri" panose="020F0502020204030204" pitchFamily="34" charset="0"/>
              </a:rPr>
              <a:t>the </a:t>
            </a:r>
            <a:r>
              <a:rPr lang="en-ZA" dirty="0">
                <a:latin typeface="Calibri" panose="020F0502020204030204" pitchFamily="34" charset="0"/>
              </a:rPr>
              <a:t>card will address all SASSA goals and objectives for the business </a:t>
            </a:r>
            <a:r>
              <a:rPr lang="en-ZA" dirty="0" smtClean="0">
                <a:latin typeface="Calibri" panose="020F0502020204030204" pitchFamily="34" charset="0"/>
              </a:rPr>
              <a:t>value </a:t>
            </a:r>
            <a:r>
              <a:rPr lang="en-ZA" dirty="0">
                <a:latin typeface="Calibri" panose="020F0502020204030204" pitchFamily="34" charset="0"/>
              </a:rPr>
              <a:t>sought.</a:t>
            </a:r>
          </a:p>
          <a:p>
            <a:endParaRPr lang="en-ZA" sz="2000" dirty="0"/>
          </a:p>
        </p:txBody>
      </p:sp>
    </p:spTree>
    <p:extLst>
      <p:ext uri="{BB962C8B-B14F-4D97-AF65-F5344CB8AC3E}">
        <p14:creationId xmlns:p14="http://schemas.microsoft.com/office/powerpoint/2010/main" val="1658857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Calibri" panose="020F0502020204030204" pitchFamily="34" charset="0"/>
              </a:rPr>
              <a:t>Issues and risks</a:t>
            </a:r>
            <a:endParaRPr lang="en-GB"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534110"/>
              </p:ext>
            </p:extLst>
          </p:nvPr>
        </p:nvGraphicFramePr>
        <p:xfrm>
          <a:off x="457200" y="1600200"/>
          <a:ext cx="8229600" cy="2021840"/>
        </p:xfrm>
        <a:graphic>
          <a:graphicData uri="http://schemas.openxmlformats.org/drawingml/2006/table">
            <a:tbl>
              <a:tblPr firstRow="1" bandRow="1">
                <a:tableStyleId>{5C22544A-7EE6-4342-B048-85BDC9FD1C3A}</a:tableStyleId>
              </a:tblPr>
              <a:tblGrid>
                <a:gridCol w="3886200"/>
                <a:gridCol w="4343400"/>
              </a:tblGrid>
              <a:tr h="370840">
                <a:tc>
                  <a:txBody>
                    <a:bodyPr/>
                    <a:lstStyle/>
                    <a:p>
                      <a:r>
                        <a:rPr lang="en-ZA" dirty="0" smtClean="0">
                          <a:latin typeface="Calibri" panose="020F0502020204030204" pitchFamily="34" charset="0"/>
                        </a:rPr>
                        <a:t>Risk/</a:t>
                      </a:r>
                      <a:r>
                        <a:rPr lang="en-ZA" baseline="0" dirty="0" smtClean="0">
                          <a:latin typeface="Calibri" panose="020F0502020204030204" pitchFamily="34" charset="0"/>
                        </a:rPr>
                        <a:t> Issue</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Mitigation action</a:t>
                      </a:r>
                      <a:endParaRPr lang="en-GB" dirty="0">
                        <a:latin typeface="Calibri" panose="020F0502020204030204" pitchFamily="34" charset="0"/>
                      </a:endParaRPr>
                    </a:p>
                  </a:txBody>
                  <a:tcPr/>
                </a:tc>
              </a:tr>
              <a:tr h="370840">
                <a:tc>
                  <a:txBody>
                    <a:bodyPr/>
                    <a:lstStyle/>
                    <a:p>
                      <a:r>
                        <a:rPr lang="en-ZA" dirty="0" smtClean="0">
                          <a:latin typeface="Calibri" panose="020F0502020204030204" pitchFamily="34" charset="0"/>
                        </a:rPr>
                        <a:t>Delay</a:t>
                      </a:r>
                      <a:r>
                        <a:rPr lang="en-ZA" baseline="0" dirty="0" smtClean="0">
                          <a:latin typeface="Calibri" panose="020F0502020204030204" pitchFamily="34" charset="0"/>
                        </a:rPr>
                        <a:t> in issuing new SASSA beneficiary cards</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Current card life extension</a:t>
                      </a:r>
                      <a:endParaRPr lang="en-GB" dirty="0">
                        <a:latin typeface="Calibri" panose="020F0502020204030204" pitchFamily="34" charset="0"/>
                      </a:endParaRPr>
                    </a:p>
                  </a:txBody>
                  <a:tcPr/>
                </a:tc>
              </a:tr>
              <a:tr h="370840">
                <a:tc>
                  <a:txBody>
                    <a:bodyPr/>
                    <a:lstStyle/>
                    <a:p>
                      <a:r>
                        <a:rPr lang="en-ZA" dirty="0" smtClean="0">
                          <a:latin typeface="Calibri" panose="020F0502020204030204" pitchFamily="34" charset="0"/>
                        </a:rPr>
                        <a:t>Confusion</a:t>
                      </a:r>
                      <a:r>
                        <a:rPr lang="en-ZA" baseline="0" dirty="0" smtClean="0">
                          <a:latin typeface="Calibri" panose="020F0502020204030204" pitchFamily="34" charset="0"/>
                        </a:rPr>
                        <a:t> amongst beneficiaries</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GCIS coordinated communication with beneficiaries</a:t>
                      </a:r>
                      <a:endParaRPr lang="en-GB" dirty="0">
                        <a:latin typeface="Calibri" panose="020F0502020204030204" pitchFamily="34" charset="0"/>
                      </a:endParaRPr>
                    </a:p>
                  </a:txBody>
                  <a:tcPr/>
                </a:tc>
              </a:tr>
              <a:tr h="370840">
                <a:tc>
                  <a:txBody>
                    <a:bodyPr/>
                    <a:lstStyle/>
                    <a:p>
                      <a:r>
                        <a:rPr lang="en-ZA" dirty="0" smtClean="0">
                          <a:latin typeface="Calibri" panose="020F0502020204030204" pitchFamily="34" charset="0"/>
                        </a:rPr>
                        <a:t>Uncertainty amongst employees</a:t>
                      </a:r>
                      <a:endParaRPr lang="en-GB" dirty="0">
                        <a:latin typeface="Calibri" panose="020F0502020204030204" pitchFamily="34" charset="0"/>
                      </a:endParaRPr>
                    </a:p>
                  </a:txBody>
                  <a:tcPr/>
                </a:tc>
                <a:tc>
                  <a:txBody>
                    <a:bodyPr/>
                    <a:lstStyle/>
                    <a:p>
                      <a:r>
                        <a:rPr lang="en-ZA" dirty="0" smtClean="0">
                          <a:latin typeface="Calibri" panose="020F0502020204030204" pitchFamily="34" charset="0"/>
                        </a:rPr>
                        <a:t>Implement change programme</a:t>
                      </a:r>
                      <a:endParaRPr lang="en-GB"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516299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229600" cy="1752600"/>
          </a:xfrm>
        </p:spPr>
        <p:txBody>
          <a:bodyPr>
            <a:normAutofit fontScale="90000"/>
          </a:bodyPr>
          <a:lstStyle/>
          <a:p>
            <a:r>
              <a:rPr lang="en-ZA" dirty="0" smtClean="0">
                <a:latin typeface="Calibri" panose="020F0502020204030204" pitchFamily="34" charset="0"/>
              </a:rPr>
              <a:t>E: </a:t>
            </a:r>
            <a:r>
              <a:rPr lang="en-ZA" sz="3600" dirty="0" smtClean="0">
                <a:solidFill>
                  <a:prstClr val="black"/>
                </a:solidFill>
                <a:latin typeface="Calibri" panose="020F0502020204030204" pitchFamily="34" charset="0"/>
              </a:rPr>
              <a:t>PHASE 3 OF THE FRAMEWORK</a:t>
            </a:r>
            <a:br>
              <a:rPr lang="en-ZA" sz="3600" dirty="0" smtClean="0">
                <a:solidFill>
                  <a:prstClr val="black"/>
                </a:solidFill>
                <a:latin typeface="Calibri" panose="020F0502020204030204" pitchFamily="34" charset="0"/>
              </a:rPr>
            </a:br>
            <a:r>
              <a:rPr lang="en-ZA" dirty="0" smtClean="0">
                <a:latin typeface="Calibri" panose="020F0502020204030204" pitchFamily="34" charset="0"/>
              </a:rPr>
              <a:t/>
            </a:r>
            <a:br>
              <a:rPr lang="en-ZA" dirty="0" smtClean="0">
                <a:latin typeface="Calibri" panose="020F0502020204030204" pitchFamily="34" charset="0"/>
              </a:rPr>
            </a:br>
            <a:r>
              <a:rPr lang="en-ZA" dirty="0" smtClean="0">
                <a:latin typeface="Calibri" panose="020F0502020204030204" pitchFamily="34" charset="0"/>
              </a:rPr>
              <a:t>END 31 March 2023</a:t>
            </a:r>
            <a:endParaRPr lang="en-GB" sz="4400" dirty="0">
              <a:latin typeface="Calibri" panose="020F0502020204030204" pitchFamily="34" charset="0"/>
            </a:endParaRPr>
          </a:p>
        </p:txBody>
      </p:sp>
    </p:spTree>
    <p:extLst>
      <p:ext uri="{BB962C8B-B14F-4D97-AF65-F5344CB8AC3E}">
        <p14:creationId xmlns:p14="http://schemas.microsoft.com/office/powerpoint/2010/main" val="1777036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7"/>
          <p:cNvSpPr>
            <a:spLocks noChangeArrowheads="1"/>
          </p:cNvSpPr>
          <p:nvPr/>
        </p:nvSpPr>
        <p:spPr bwMode="auto">
          <a:xfrm>
            <a:off x="4495800" y="5867397"/>
            <a:ext cx="4648200" cy="990602"/>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b="1" dirty="0" smtClean="0">
                <a:solidFill>
                  <a:srgbClr val="000000"/>
                </a:solidFill>
                <a:latin typeface="Futura Hv BT" pitchFamily="34" charset="0"/>
                <a:cs typeface="Arial" charset="0"/>
              </a:rPr>
              <a:t>Capacity</a:t>
            </a:r>
            <a:endParaRPr lang="en-US" b="1" dirty="0">
              <a:solidFill>
                <a:srgbClr val="000000"/>
              </a:solidFill>
              <a:latin typeface="Futura Hv BT" pitchFamily="34" charset="0"/>
              <a:cs typeface="Arial" charset="0"/>
            </a:endParaRPr>
          </a:p>
        </p:txBody>
      </p:sp>
      <p:sp>
        <p:nvSpPr>
          <p:cNvPr id="56322" name="Line 2"/>
          <p:cNvSpPr>
            <a:spLocks noChangeShapeType="1"/>
          </p:cNvSpPr>
          <p:nvPr/>
        </p:nvSpPr>
        <p:spPr bwMode="auto">
          <a:xfrm>
            <a:off x="0" y="73853"/>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A">
              <a:solidFill>
                <a:prstClr val="black"/>
              </a:solidFill>
            </a:endParaRPr>
          </a:p>
        </p:txBody>
      </p:sp>
      <p:sp>
        <p:nvSpPr>
          <p:cNvPr id="56323" name="Rectangle 3"/>
          <p:cNvSpPr>
            <a:spLocks noGrp="1" noChangeArrowheads="1"/>
          </p:cNvSpPr>
          <p:nvPr>
            <p:ph type="title"/>
          </p:nvPr>
        </p:nvSpPr>
        <p:spPr>
          <a:xfrm>
            <a:off x="284957" y="59597"/>
            <a:ext cx="9144000" cy="692150"/>
          </a:xfrm>
        </p:spPr>
        <p:txBody>
          <a:bodyPr>
            <a:normAutofit/>
          </a:bodyPr>
          <a:lstStyle/>
          <a:p>
            <a:r>
              <a:rPr lang="en-US" sz="3200" b="1" dirty="0" smtClean="0"/>
              <a:t>PHASE 3: CURRENT FROM 1 APRIL 2021</a:t>
            </a:r>
          </a:p>
        </p:txBody>
      </p:sp>
      <p:sp>
        <p:nvSpPr>
          <p:cNvPr id="56324" name="Line 4"/>
          <p:cNvSpPr>
            <a:spLocks noChangeShapeType="1"/>
          </p:cNvSpPr>
          <p:nvPr/>
        </p:nvSpPr>
        <p:spPr bwMode="auto">
          <a:xfrm flipV="1">
            <a:off x="0" y="4868863"/>
            <a:ext cx="9144000" cy="0"/>
          </a:xfrm>
          <a:prstGeom prst="line">
            <a:avLst/>
          </a:prstGeom>
          <a:noFill/>
          <a:ln w="38100">
            <a:solidFill>
              <a:schemeClr val="tx1"/>
            </a:solidFill>
            <a:prstDash val="lgDashDot"/>
            <a:round/>
            <a:headEnd/>
            <a:tailEnd/>
          </a:ln>
          <a:extLst>
            <a:ext uri="{909E8E84-426E-40DD-AFC4-6F175D3DCCD1}">
              <a14:hiddenFill xmlns:a14="http://schemas.microsoft.com/office/drawing/2010/main">
                <a:noFill/>
              </a14:hiddenFill>
            </a:ext>
          </a:extLst>
        </p:spPr>
        <p:txBody>
          <a:bodyPr wrap="none" anchor="ctr"/>
          <a:lstStyle/>
          <a:p>
            <a:endParaRPr lang="en-ZA">
              <a:solidFill>
                <a:prstClr val="black"/>
              </a:solidFill>
            </a:endParaRPr>
          </a:p>
        </p:txBody>
      </p:sp>
      <p:sp>
        <p:nvSpPr>
          <p:cNvPr id="90119" name="AutoShape 7"/>
          <p:cNvSpPr>
            <a:spLocks noChangeArrowheads="1"/>
          </p:cNvSpPr>
          <p:nvPr/>
        </p:nvSpPr>
        <p:spPr bwMode="auto">
          <a:xfrm>
            <a:off x="43586" y="5867398"/>
            <a:ext cx="4452214" cy="990601"/>
          </a:xfrm>
          <a:prstGeom prst="flowChartExtra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19050">
            <a:noFill/>
            <a:miter lim="800000"/>
            <a:headEnd/>
            <a:tailEnd/>
          </a:ln>
          <a:effectLst>
            <a:prstShdw prst="shdw17" dist="17961" dir="2700000">
              <a:schemeClr val="accent1">
                <a:gamma/>
                <a:shade val="60000"/>
                <a:invGamma/>
              </a:schemeClr>
            </a:prstShdw>
          </a:effectLst>
        </p:spPr>
        <p:txBody>
          <a:bodyPr anchor="ctr"/>
          <a:lstStyle/>
          <a:p>
            <a:pPr algn="ctr" eaLnBrk="0" hangingPunct="0">
              <a:spcBef>
                <a:spcPct val="50000"/>
              </a:spcBef>
              <a:defRPr/>
            </a:pPr>
            <a:r>
              <a:rPr lang="en-US" b="1" dirty="0" smtClean="0">
                <a:solidFill>
                  <a:srgbClr val="000000"/>
                </a:solidFill>
                <a:latin typeface="Futura Hv BT" pitchFamily="34" charset="0"/>
                <a:cs typeface="Arial" charset="0"/>
              </a:rPr>
              <a:t>Capability</a:t>
            </a:r>
            <a:endParaRPr lang="en-US" b="1" dirty="0">
              <a:solidFill>
                <a:srgbClr val="000000"/>
              </a:solidFill>
              <a:latin typeface="Futura Hv BT" pitchFamily="34" charset="0"/>
              <a:cs typeface="Arial" charset="0"/>
            </a:endParaRPr>
          </a:p>
        </p:txBody>
      </p:sp>
      <p:sp>
        <p:nvSpPr>
          <p:cNvPr id="90124" name="Rectangle 12"/>
          <p:cNvSpPr>
            <a:spLocks noChangeArrowheads="1"/>
          </p:cNvSpPr>
          <p:nvPr/>
        </p:nvSpPr>
        <p:spPr bwMode="auto">
          <a:xfrm>
            <a:off x="41374" y="5265528"/>
            <a:ext cx="9102626" cy="83047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3200" b="1" dirty="0" smtClean="0">
                <a:solidFill>
                  <a:srgbClr val="000000"/>
                </a:solidFill>
                <a:latin typeface="Calibri" panose="020F0502020204030204" pitchFamily="34" charset="0"/>
                <a:cs typeface="Arial" charset="0"/>
              </a:rPr>
              <a:t>Change Management Programme (Systems, Processes, People)</a:t>
            </a:r>
            <a:endParaRPr lang="en-US" sz="3200" b="1" dirty="0">
              <a:solidFill>
                <a:srgbClr val="000000"/>
              </a:solidFill>
              <a:latin typeface="Calibri" panose="020F0502020204030204" pitchFamily="34" charset="0"/>
              <a:cs typeface="Arial" charset="0"/>
            </a:endParaRPr>
          </a:p>
        </p:txBody>
      </p:sp>
      <p:sp>
        <p:nvSpPr>
          <p:cNvPr id="56349" name="TextBox 4"/>
          <p:cNvSpPr txBox="1">
            <a:spLocks noChangeArrowheads="1"/>
          </p:cNvSpPr>
          <p:nvPr/>
        </p:nvSpPr>
        <p:spPr bwMode="auto">
          <a:xfrm>
            <a:off x="5884" y="4868863"/>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56352" name="TextBox 41"/>
          <p:cNvSpPr txBox="1">
            <a:spLocks noChangeArrowheads="1"/>
          </p:cNvSpPr>
          <p:nvPr/>
        </p:nvSpPr>
        <p:spPr bwMode="auto">
          <a:xfrm>
            <a:off x="1125880" y="4841909"/>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
        <p:nvSpPr>
          <p:cNvPr id="56353" name="TextBox 42"/>
          <p:cNvSpPr txBox="1">
            <a:spLocks noChangeArrowheads="1"/>
          </p:cNvSpPr>
          <p:nvPr/>
        </p:nvSpPr>
        <p:spPr bwMode="auto">
          <a:xfrm>
            <a:off x="2247854" y="4843497"/>
            <a:ext cx="3127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srgbClr val="000000"/>
                </a:solidFill>
              </a:rPr>
              <a:t>3</a:t>
            </a:r>
          </a:p>
        </p:txBody>
      </p:sp>
      <p:sp>
        <p:nvSpPr>
          <p:cNvPr id="90140" name="Rectangle 28"/>
          <p:cNvSpPr>
            <a:spLocks noChangeArrowheads="1"/>
          </p:cNvSpPr>
          <p:nvPr/>
        </p:nvSpPr>
        <p:spPr bwMode="auto">
          <a:xfrm>
            <a:off x="29817" y="911225"/>
            <a:ext cx="3584981" cy="5699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SASSA’s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44" name="Rectangle 28"/>
          <p:cNvSpPr>
            <a:spLocks noChangeArrowheads="1"/>
          </p:cNvSpPr>
          <p:nvPr/>
        </p:nvSpPr>
        <p:spPr bwMode="auto">
          <a:xfrm rot="16200000">
            <a:off x="-1073637" y="2608849"/>
            <a:ext cx="3375027" cy="1145004"/>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ZA" sz="1600" b="1" dirty="0" smtClean="0">
                <a:solidFill>
                  <a:srgbClr val="000000"/>
                </a:solidFill>
                <a:latin typeface="Futura Hv BT" pitchFamily="34" charset="0"/>
                <a:cs typeface="Arial" charset="0"/>
              </a:rPr>
              <a:t>SASSA as the </a:t>
            </a:r>
            <a:r>
              <a:rPr lang="en-ZA" sz="1600" b="1" dirty="0">
                <a:solidFill>
                  <a:srgbClr val="000000"/>
                </a:solidFill>
                <a:latin typeface="Futura Hv BT" pitchFamily="34" charset="0"/>
                <a:cs typeface="Arial" charset="0"/>
              </a:rPr>
              <a:t>sole </a:t>
            </a:r>
            <a:r>
              <a:rPr lang="en-ZA" sz="1600" b="1" dirty="0" smtClean="0">
                <a:solidFill>
                  <a:srgbClr val="000000"/>
                </a:solidFill>
                <a:latin typeface="Futura Hv BT" pitchFamily="34" charset="0"/>
                <a:cs typeface="Arial" charset="0"/>
              </a:rPr>
              <a:t>agent for the management</a:t>
            </a:r>
            <a:r>
              <a:rPr lang="en-ZA" sz="1600" b="1" dirty="0">
                <a:solidFill>
                  <a:srgbClr val="000000"/>
                </a:solidFill>
                <a:latin typeface="Futura Hv BT" pitchFamily="34" charset="0"/>
                <a:cs typeface="Arial" charset="0"/>
              </a:rPr>
              <a:t>, administration and payment of social assistance</a:t>
            </a:r>
            <a:endParaRPr lang="en-US" sz="1600" b="1" dirty="0">
              <a:solidFill>
                <a:srgbClr val="000000"/>
              </a:solidFill>
              <a:latin typeface="Futura Hv BT" pitchFamily="34" charset="0"/>
              <a:cs typeface="Arial" charset="0"/>
            </a:endParaRPr>
          </a:p>
        </p:txBody>
      </p:sp>
      <p:sp>
        <p:nvSpPr>
          <p:cNvPr id="47" name="Rectangle 28"/>
          <p:cNvSpPr>
            <a:spLocks noChangeArrowheads="1"/>
          </p:cNvSpPr>
          <p:nvPr/>
        </p:nvSpPr>
        <p:spPr bwMode="auto">
          <a:xfrm rot="16200000">
            <a:off x="48677" y="2625187"/>
            <a:ext cx="3375027" cy="1099622"/>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ZA" sz="1600" b="1" dirty="0" smtClean="0">
                <a:solidFill>
                  <a:srgbClr val="000000"/>
                </a:solidFill>
                <a:latin typeface="Futura Hv BT" pitchFamily="34" charset="0"/>
                <a:cs typeface="Arial" charset="0"/>
              </a:rPr>
              <a:t>SASSA serving </a:t>
            </a:r>
            <a:r>
              <a:rPr lang="en-ZA" sz="1600" b="1" dirty="0">
                <a:solidFill>
                  <a:srgbClr val="000000"/>
                </a:solidFill>
                <a:latin typeface="Futura Hv BT" pitchFamily="34" charset="0"/>
                <a:cs typeface="Arial" charset="0"/>
              </a:rPr>
              <a:t>as an agent for the prospective administration and payment of social </a:t>
            </a:r>
            <a:r>
              <a:rPr lang="en-ZA" sz="1600" b="1" dirty="0" smtClean="0">
                <a:solidFill>
                  <a:srgbClr val="000000"/>
                </a:solidFill>
                <a:latin typeface="Futura Hv BT" pitchFamily="34" charset="0"/>
                <a:cs typeface="Arial" charset="0"/>
              </a:rPr>
              <a:t>security</a:t>
            </a:r>
            <a:endParaRPr lang="en-US" sz="1600" b="1" dirty="0">
              <a:solidFill>
                <a:srgbClr val="000000"/>
              </a:solidFill>
              <a:latin typeface="Futura Hv BT" pitchFamily="34" charset="0"/>
              <a:cs typeface="Arial" charset="0"/>
            </a:endParaRPr>
          </a:p>
        </p:txBody>
      </p:sp>
      <p:sp>
        <p:nvSpPr>
          <p:cNvPr id="49" name="Rectangle 28"/>
          <p:cNvSpPr>
            <a:spLocks noChangeArrowheads="1"/>
          </p:cNvSpPr>
          <p:nvPr/>
        </p:nvSpPr>
        <p:spPr bwMode="auto">
          <a:xfrm rot="16200000">
            <a:off x="1247269" y="2521594"/>
            <a:ext cx="3375027" cy="1297557"/>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ZA" sz="1600" b="1" dirty="0" smtClean="0">
                <a:solidFill>
                  <a:srgbClr val="000000"/>
                </a:solidFill>
                <a:latin typeface="Futura Hv BT" pitchFamily="34" charset="0"/>
                <a:cs typeface="Arial" charset="0"/>
              </a:rPr>
              <a:t>SASSA rendering </a:t>
            </a:r>
            <a:r>
              <a:rPr lang="en-ZA" sz="1600" b="1" dirty="0">
                <a:solidFill>
                  <a:srgbClr val="000000"/>
                </a:solidFill>
                <a:latin typeface="Futura Hv BT" pitchFamily="34" charset="0"/>
                <a:cs typeface="Arial" charset="0"/>
              </a:rPr>
              <a:t>services relating to </a:t>
            </a:r>
            <a:r>
              <a:rPr lang="en-ZA" sz="1600" b="1" dirty="0" smtClean="0">
                <a:solidFill>
                  <a:srgbClr val="000000"/>
                </a:solidFill>
                <a:latin typeface="Futura Hv BT" pitchFamily="34" charset="0"/>
                <a:cs typeface="Arial" charset="0"/>
              </a:rPr>
              <a:t>social assistance and social security </a:t>
            </a:r>
            <a:r>
              <a:rPr lang="en-ZA" sz="1600" b="1" dirty="0">
                <a:solidFill>
                  <a:srgbClr val="000000"/>
                </a:solidFill>
                <a:latin typeface="Futura Hv BT" pitchFamily="34" charset="0"/>
                <a:cs typeface="Arial" charset="0"/>
              </a:rPr>
              <a:t>payments</a:t>
            </a:r>
            <a:endParaRPr lang="en-US" sz="1600" b="1" dirty="0">
              <a:solidFill>
                <a:srgbClr val="000000"/>
              </a:solidFill>
              <a:latin typeface="Futura Hv BT" pitchFamily="34" charset="0"/>
              <a:cs typeface="Arial" charset="0"/>
            </a:endParaRPr>
          </a:p>
        </p:txBody>
      </p:sp>
      <p:grpSp>
        <p:nvGrpSpPr>
          <p:cNvPr id="53" name="Group 52"/>
          <p:cNvGrpSpPr/>
          <p:nvPr/>
        </p:nvGrpSpPr>
        <p:grpSpPr>
          <a:xfrm>
            <a:off x="5555707" y="921541"/>
            <a:ext cx="3593693" cy="3957638"/>
            <a:chOff x="29816" y="911225"/>
            <a:chExt cx="5109399" cy="3957638"/>
          </a:xfrm>
        </p:grpSpPr>
        <p:sp>
          <p:nvSpPr>
            <p:cNvPr id="54" name="Rectangle 28"/>
            <p:cNvSpPr>
              <a:spLocks noChangeArrowheads="1"/>
            </p:cNvSpPr>
            <p:nvPr/>
          </p:nvSpPr>
          <p:spPr bwMode="auto">
            <a:xfrm>
              <a:off x="29816" y="911225"/>
              <a:ext cx="5101722" cy="569912"/>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18900000" scaled="1"/>
            </a:gra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2000" b="1" dirty="0" smtClean="0">
                  <a:solidFill>
                    <a:srgbClr val="FFFFFF"/>
                  </a:solidFill>
                  <a:effectLst>
                    <a:outerShdw blurRad="38100" dist="38100" dir="2700000" algn="tl">
                      <a:srgbClr val="000000"/>
                    </a:outerShdw>
                  </a:effectLst>
                  <a:latin typeface="Futura Hv BT" pitchFamily="34" charset="0"/>
                  <a:cs typeface="Arial" charset="0"/>
                </a:rPr>
                <a:t>PSP’s ROLE</a:t>
              </a:r>
              <a:endParaRPr lang="en-US" sz="2000" b="1" dirty="0">
                <a:solidFill>
                  <a:srgbClr val="FFFFFF"/>
                </a:solidFill>
                <a:effectLst>
                  <a:outerShdw blurRad="38100" dist="38100" dir="2700000" algn="tl">
                    <a:srgbClr val="000000"/>
                  </a:outerShdw>
                </a:effectLst>
                <a:latin typeface="Futura Hv BT" pitchFamily="34" charset="0"/>
                <a:cs typeface="Arial" charset="0"/>
              </a:endParaRPr>
            </a:p>
          </p:txBody>
        </p:sp>
        <p:sp>
          <p:nvSpPr>
            <p:cNvPr id="55" name="Rectangle 28"/>
            <p:cNvSpPr>
              <a:spLocks noChangeArrowheads="1"/>
            </p:cNvSpPr>
            <p:nvPr/>
          </p:nvSpPr>
          <p:spPr bwMode="auto">
            <a:xfrm rot="16200000">
              <a:off x="-379415" y="1914625"/>
              <a:ext cx="3375027" cy="2533449"/>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Diminishing Role of Payment Service Providers</a:t>
              </a:r>
              <a:endParaRPr lang="en-US" sz="1600" b="1" dirty="0">
                <a:solidFill>
                  <a:srgbClr val="000000"/>
                </a:solidFill>
                <a:latin typeface="Futura Hv BT" pitchFamily="34" charset="0"/>
                <a:cs typeface="Arial" charset="0"/>
              </a:endParaRPr>
            </a:p>
          </p:txBody>
        </p:sp>
        <p:sp>
          <p:nvSpPr>
            <p:cNvPr id="59" name="Rectangle 28"/>
            <p:cNvSpPr>
              <a:spLocks noChangeArrowheads="1"/>
            </p:cNvSpPr>
            <p:nvPr/>
          </p:nvSpPr>
          <p:spPr bwMode="auto">
            <a:xfrm rot="16200000">
              <a:off x="2169507" y="1897225"/>
              <a:ext cx="3375027" cy="2564388"/>
            </a:xfrm>
            <a:prstGeom prst="rect">
              <a:avLst/>
            </a:prstGeom>
            <a:solidFill>
              <a:srgbClr val="FFC000"/>
            </a:solidFill>
            <a:ln w="19050">
              <a:noFill/>
              <a:miter lim="800000"/>
              <a:headEnd/>
              <a:tailEnd/>
            </a:ln>
            <a:effectLst>
              <a:prstShdw prst="shdw17" dist="17961" dir="2700000">
                <a:schemeClr val="hlink">
                  <a:gamma/>
                  <a:shade val="60000"/>
                  <a:invGamma/>
                </a:schemeClr>
              </a:prstShdw>
            </a:effectLst>
          </p:spPr>
          <p:txBody>
            <a:bodyPr anchor="ctr"/>
            <a:lstStyle/>
            <a:p>
              <a:pPr algn="ctr" eaLnBrk="0" hangingPunct="0">
                <a:spcBef>
                  <a:spcPct val="50000"/>
                </a:spcBef>
                <a:defRPr/>
              </a:pPr>
              <a:r>
                <a:rPr lang="en-US" sz="1600" b="1" dirty="0" smtClean="0">
                  <a:solidFill>
                    <a:srgbClr val="000000"/>
                  </a:solidFill>
                  <a:latin typeface="Futura Hv BT" pitchFamily="34" charset="0"/>
                  <a:cs typeface="Arial" charset="0"/>
                </a:rPr>
                <a:t>Non Core Functions remain Outsourced</a:t>
              </a:r>
              <a:endParaRPr lang="en-US" sz="1600" b="1" dirty="0">
                <a:solidFill>
                  <a:srgbClr val="000000"/>
                </a:solidFill>
                <a:latin typeface="Futura Hv BT" pitchFamily="34" charset="0"/>
                <a:cs typeface="Arial" charset="0"/>
              </a:endParaRPr>
            </a:p>
          </p:txBody>
        </p:sp>
      </p:grpSp>
      <p:sp>
        <p:nvSpPr>
          <p:cNvPr id="30" name="TextBox 4"/>
          <p:cNvSpPr txBox="1">
            <a:spLocks noChangeArrowheads="1"/>
          </p:cNvSpPr>
          <p:nvPr/>
        </p:nvSpPr>
        <p:spPr bwMode="auto">
          <a:xfrm>
            <a:off x="5567263" y="4843497"/>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1</a:t>
            </a:r>
          </a:p>
        </p:txBody>
      </p:sp>
      <p:sp>
        <p:nvSpPr>
          <p:cNvPr id="31" name="TextBox 41"/>
          <p:cNvSpPr txBox="1">
            <a:spLocks noChangeArrowheads="1"/>
          </p:cNvSpPr>
          <p:nvPr/>
        </p:nvSpPr>
        <p:spPr bwMode="auto">
          <a:xfrm>
            <a:off x="7345737" y="4862100"/>
            <a:ext cx="3127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1800">
                <a:solidFill>
                  <a:srgbClr val="000000"/>
                </a:solidFill>
              </a:rPr>
              <a:t>2</a:t>
            </a:r>
          </a:p>
        </p:txBody>
      </p:sp>
    </p:spTree>
    <p:extLst>
      <p:ext uri="{BB962C8B-B14F-4D97-AF65-F5344CB8AC3E}">
        <p14:creationId xmlns:p14="http://schemas.microsoft.com/office/powerpoint/2010/main" val="1303470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838200"/>
          </a:xfrm>
          <a:solidFill>
            <a:srgbClr val="FFCC66"/>
          </a:solidFill>
        </p:spPr>
        <p:txBody>
          <a:bodyPr vert="horz" lIns="91440" tIns="45720" rIns="91440" bIns="45720" rtlCol="0" anchor="ctr">
            <a:normAutofit/>
          </a:bodyPr>
          <a:lstStyle/>
          <a:p>
            <a:r>
              <a:rPr lang="en-ZA" dirty="0" smtClean="0">
                <a:latin typeface="Calibri" panose="020F0502020204030204" pitchFamily="34" charset="0"/>
                <a:cs typeface="Arial" panose="020B0604020202020204" pitchFamily="34" charset="0"/>
              </a:rPr>
              <a:t>SASSA’s </a:t>
            </a:r>
            <a:r>
              <a:rPr lang="en-ZA" dirty="0">
                <a:latin typeface="Calibri" panose="020F0502020204030204" pitchFamily="34" charset="0"/>
                <a:cs typeface="Arial" panose="020B0604020202020204" pitchFamily="34" charset="0"/>
              </a:rPr>
              <a:t>Intent</a:t>
            </a:r>
          </a:p>
        </p:txBody>
      </p:sp>
      <p:sp>
        <p:nvSpPr>
          <p:cNvPr id="3" name="Content Placeholder 2"/>
          <p:cNvSpPr>
            <a:spLocks noGrp="1"/>
          </p:cNvSpPr>
          <p:nvPr>
            <p:ph idx="1"/>
          </p:nvPr>
        </p:nvSpPr>
        <p:spPr>
          <a:xfrm>
            <a:off x="457200" y="1524000"/>
            <a:ext cx="8229600" cy="4876800"/>
          </a:xfrm>
        </p:spPr>
        <p:txBody>
          <a:bodyPr>
            <a:normAutofit fontScale="92500" lnSpcReduction="20000"/>
          </a:bodyPr>
          <a:lstStyle/>
          <a:p>
            <a:pPr marL="457200" lvl="1" indent="-457200">
              <a:spcAft>
                <a:spcPts val="1200"/>
              </a:spcAft>
              <a:buFont typeface="+mj-lt"/>
              <a:buAutoNum type="alphaLcParenR"/>
            </a:pPr>
            <a:r>
              <a:rPr lang="en-GB" sz="2400" dirty="0" smtClean="0">
                <a:latin typeface="Calibri" panose="020F0502020204030204" pitchFamily="34" charset="0"/>
              </a:rPr>
              <a:t>SASSA seeks </a:t>
            </a:r>
            <a:r>
              <a:rPr lang="en-GB" sz="2400" dirty="0">
                <a:latin typeface="Calibri" panose="020F0502020204030204" pitchFamily="34" charset="0"/>
              </a:rPr>
              <a:t>to  develop a payment solution for the future, wholly and efficiently </a:t>
            </a:r>
            <a:r>
              <a:rPr lang="en-GB" sz="2400" dirty="0" smtClean="0">
                <a:latin typeface="Calibri" panose="020F0502020204030204" pitchFamily="34" charset="0"/>
              </a:rPr>
              <a:t>controlled and managed </a:t>
            </a:r>
            <a:r>
              <a:rPr lang="en-GB" sz="2400" dirty="0">
                <a:latin typeface="Calibri" panose="020F0502020204030204" pitchFamily="34" charset="0"/>
              </a:rPr>
              <a:t>by SASSA and fully responsive to the needs of the </a:t>
            </a:r>
            <a:r>
              <a:rPr lang="en-GB" sz="2400" dirty="0" smtClean="0">
                <a:latin typeface="Calibri" panose="020F0502020204030204" pitchFamily="34" charset="0"/>
              </a:rPr>
              <a:t>beneficiaries in line with Chapter 2, section 3 of the SASSA Act, 2004 as amended . </a:t>
            </a:r>
          </a:p>
          <a:p>
            <a:pPr marL="457200" lvl="1" indent="-457200">
              <a:spcAft>
                <a:spcPts val="1200"/>
              </a:spcAft>
              <a:buFont typeface="+mj-lt"/>
              <a:buAutoNum type="alphaLcParenR"/>
            </a:pPr>
            <a:r>
              <a:rPr lang="en-ZA" sz="2400" dirty="0" smtClean="0">
                <a:latin typeface="Calibri" panose="020F0502020204030204" pitchFamily="34" charset="0"/>
              </a:rPr>
              <a:t>The approach that SASSA </a:t>
            </a:r>
            <a:r>
              <a:rPr lang="en-ZA" sz="2400" dirty="0">
                <a:latin typeface="Calibri" panose="020F0502020204030204" pitchFamily="34" charset="0"/>
              </a:rPr>
              <a:t>seeks </a:t>
            </a:r>
            <a:r>
              <a:rPr lang="en-ZA" sz="2400" dirty="0" smtClean="0">
                <a:latin typeface="Calibri" panose="020F0502020204030204" pitchFamily="34" charset="0"/>
              </a:rPr>
              <a:t>will be an </a:t>
            </a:r>
            <a:r>
              <a:rPr lang="en-ZA" sz="2400" dirty="0">
                <a:latin typeface="Calibri" panose="020F0502020204030204" pitchFamily="34" charset="0"/>
              </a:rPr>
              <a:t>incremental transition towards a </a:t>
            </a:r>
            <a:r>
              <a:rPr lang="en-ZA" sz="2400" b="1" dirty="0" smtClean="0">
                <a:latin typeface="Calibri" panose="020F0502020204030204" pitchFamily="34" charset="0"/>
              </a:rPr>
              <a:t>desired future state </a:t>
            </a:r>
            <a:r>
              <a:rPr lang="en-ZA" sz="2400" dirty="0" smtClean="0">
                <a:latin typeface="Calibri" panose="020F0502020204030204" pitchFamily="34" charset="0"/>
              </a:rPr>
              <a:t>where </a:t>
            </a:r>
            <a:r>
              <a:rPr lang="en-ZA" sz="2400" dirty="0">
                <a:latin typeface="Calibri" panose="020F0502020204030204" pitchFamily="34" charset="0"/>
              </a:rPr>
              <a:t>SASSA Owns, Operates and Delivers a Constantly Improving “One Stop” Grant Administration and Payment Service.  </a:t>
            </a:r>
            <a:endParaRPr lang="en-ZA" sz="2400" dirty="0" smtClean="0">
              <a:latin typeface="Calibri" panose="020F0502020204030204" pitchFamily="34" charset="0"/>
            </a:endParaRPr>
          </a:p>
          <a:p>
            <a:pPr marL="457200" lvl="1" indent="-457200">
              <a:spcAft>
                <a:spcPts val="1200"/>
              </a:spcAft>
              <a:buFont typeface="+mj-lt"/>
              <a:buAutoNum type="alphaLcParenR"/>
            </a:pPr>
            <a:r>
              <a:rPr lang="en-ZA" sz="2400" dirty="0" smtClean="0">
                <a:latin typeface="Calibri" panose="020F0502020204030204" pitchFamily="34" charset="0"/>
              </a:rPr>
              <a:t>This </a:t>
            </a:r>
            <a:r>
              <a:rPr lang="en-ZA" sz="2400" dirty="0">
                <a:latin typeface="Calibri" panose="020F0502020204030204" pitchFamily="34" charset="0"/>
              </a:rPr>
              <a:t>will be implemented in a phased manner that takes into account the limited capability, capacity and budget of </a:t>
            </a:r>
            <a:r>
              <a:rPr lang="en-ZA" sz="2400" dirty="0" smtClean="0">
                <a:latin typeface="Calibri" panose="020F0502020204030204" pitchFamily="34" charset="0"/>
              </a:rPr>
              <a:t>SASSA. </a:t>
            </a:r>
            <a:endParaRPr lang="en-ZA" sz="2400" dirty="0">
              <a:latin typeface="Calibri" panose="020F0502020204030204" pitchFamily="34" charset="0"/>
            </a:endParaRPr>
          </a:p>
          <a:p>
            <a:pPr marL="457200" lvl="1" indent="-457200">
              <a:spcAft>
                <a:spcPts val="1200"/>
              </a:spcAft>
              <a:buFont typeface="+mj-lt"/>
              <a:buAutoNum type="alphaLcParenR"/>
            </a:pPr>
            <a:r>
              <a:rPr lang="en-ZA" sz="2400" dirty="0" smtClean="0">
                <a:latin typeface="Calibri" panose="020F0502020204030204" pitchFamily="34" charset="0"/>
              </a:rPr>
              <a:t>The SASSA payment insourcing plan is informed by the outcomes by the Ministerial Advisory Committee and  insourcing plan developed by SASSA  supported by research of the Workstreams, CSIR and other expertise sourced. </a:t>
            </a:r>
          </a:p>
          <a:p>
            <a:pPr marL="342900" lvl="1" indent="-342900">
              <a:spcAft>
                <a:spcPts val="1200"/>
              </a:spcAft>
              <a:buFontTx/>
              <a:buChar char="•"/>
            </a:pPr>
            <a:endParaRPr lang="en-ZA" sz="2400" dirty="0"/>
          </a:p>
          <a:p>
            <a:pPr>
              <a:spcAft>
                <a:spcPts val="1200"/>
              </a:spcAft>
            </a:pPr>
            <a:endParaRPr lang="en-ZA" sz="2400" dirty="0"/>
          </a:p>
        </p:txBody>
      </p:sp>
    </p:spTree>
    <p:extLst>
      <p:ext uri="{BB962C8B-B14F-4D97-AF65-F5344CB8AC3E}">
        <p14:creationId xmlns:p14="http://schemas.microsoft.com/office/powerpoint/2010/main" val="2156775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1207"/>
          </a:xfrm>
          <a:solidFill>
            <a:srgbClr val="FFCC66"/>
          </a:solidFill>
        </p:spPr>
        <p:txBody>
          <a:bodyPr vert="horz" lIns="91440" tIns="45720" rIns="91440" bIns="45720" rtlCol="0" anchor="ctr">
            <a:normAutofit/>
          </a:bodyPr>
          <a:lstStyle/>
          <a:p>
            <a:r>
              <a:rPr lang="en-ZA" sz="4400" dirty="0"/>
              <a:t>          Key </a:t>
            </a:r>
            <a:r>
              <a:rPr lang="en-ZA" sz="4400" dirty="0" smtClean="0"/>
              <a:t>Strategic Objectives</a:t>
            </a:r>
            <a:endParaRPr lang="en-ZA" sz="4400" dirty="0"/>
          </a:p>
        </p:txBody>
      </p:sp>
      <p:sp>
        <p:nvSpPr>
          <p:cNvPr id="28" name="AutoShape 2" descr="Image result for AB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29" name="AutoShape 4" descr="Image result for AB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6" name="Content Placeholder 2"/>
          <p:cNvSpPr txBox="1">
            <a:spLocks/>
          </p:cNvSpPr>
          <p:nvPr/>
        </p:nvSpPr>
        <p:spPr>
          <a:xfrm>
            <a:off x="457200" y="1135668"/>
            <a:ext cx="8458200" cy="522068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0"/>
              </a:spcBef>
              <a:buFont typeface="+mj-lt"/>
              <a:buAutoNum type="alphaLcParenR"/>
            </a:pPr>
            <a:r>
              <a:rPr lang="en-ZA" sz="2000" b="1" dirty="0">
                <a:latin typeface="Arial" panose="020B0604020202020204" pitchFamily="34" charset="0"/>
                <a:ea typeface="Calibri" charset="0"/>
                <a:cs typeface="Arial" panose="020B0604020202020204" pitchFamily="34" charset="0"/>
              </a:rPr>
              <a:t>Reduce Cost</a:t>
            </a:r>
          </a:p>
          <a:p>
            <a:pPr marL="971550" lvl="1" indent="-514350">
              <a:spcBef>
                <a:spcPts val="0"/>
              </a:spcBef>
              <a:buFont typeface="+mj-lt"/>
              <a:buAutoNum type="romanLcPeriod"/>
            </a:pPr>
            <a:r>
              <a:rPr lang="en-ZA" sz="2000" dirty="0">
                <a:latin typeface="Arial" panose="020B0604020202020204" pitchFamily="34" charset="0"/>
                <a:ea typeface="Calibri" charset="0"/>
                <a:cs typeface="Arial" panose="020B0604020202020204" pitchFamily="34" charset="0"/>
              </a:rPr>
              <a:t>Cost-to-collect and Inconvenience to the Beneficiary</a:t>
            </a:r>
          </a:p>
          <a:p>
            <a:pPr marL="971550" lvl="1" indent="-514350">
              <a:spcBef>
                <a:spcPts val="0"/>
              </a:spcBef>
              <a:buFont typeface="+mj-lt"/>
              <a:buAutoNum type="romanLcPeriod"/>
            </a:pPr>
            <a:r>
              <a:rPr lang="en-ZA" sz="2000" dirty="0">
                <a:latin typeface="Arial" panose="020B0604020202020204" pitchFamily="34" charset="0"/>
                <a:ea typeface="Calibri" charset="0"/>
                <a:cs typeface="Arial" panose="020B0604020202020204" pitchFamily="34" charset="0"/>
              </a:rPr>
              <a:t>Cost-to-pay</a:t>
            </a:r>
          </a:p>
          <a:p>
            <a:pPr marL="457200" indent="-457200">
              <a:spcBef>
                <a:spcPts val="1200"/>
              </a:spcBef>
              <a:buFont typeface="+mj-lt"/>
              <a:buAutoNum type="alphaLcParenR"/>
            </a:pPr>
            <a:r>
              <a:rPr lang="en-ZA" sz="2000" b="1" dirty="0" smtClean="0">
                <a:latin typeface="Arial" panose="020B0604020202020204" pitchFamily="34" charset="0"/>
                <a:cs typeface="Arial" panose="020B0604020202020204" pitchFamily="34" charset="0"/>
              </a:rPr>
              <a:t>Improve </a:t>
            </a:r>
            <a:r>
              <a:rPr lang="en-ZA" sz="2000" b="1" dirty="0">
                <a:latin typeface="Arial" panose="020B0604020202020204" pitchFamily="34" charset="0"/>
                <a:cs typeface="Arial" panose="020B0604020202020204" pitchFamily="34" charset="0"/>
              </a:rPr>
              <a:t>Performance</a:t>
            </a:r>
          </a:p>
          <a:p>
            <a:pPr marL="971550" lvl="1" indent="-514350">
              <a:spcBef>
                <a:spcPts val="0"/>
              </a:spcBef>
              <a:buFont typeface="+mj-lt"/>
              <a:buAutoNum type="romanLcPeriod"/>
            </a:pPr>
            <a:r>
              <a:rPr lang="en-ZA" sz="2000" dirty="0">
                <a:latin typeface="Arial" panose="020B0604020202020204" pitchFamily="34" charset="0"/>
                <a:cs typeface="Arial" panose="020B0604020202020204" pitchFamily="34" charset="0"/>
              </a:rPr>
              <a:t>Improved beneficiary experience</a:t>
            </a:r>
          </a:p>
          <a:p>
            <a:pPr marL="971550" lvl="1" indent="-514350">
              <a:spcBef>
                <a:spcPts val="0"/>
              </a:spcBef>
              <a:buFont typeface="+mj-lt"/>
              <a:buAutoNum type="romanLcPeriod"/>
            </a:pPr>
            <a:r>
              <a:rPr lang="en-ZA" sz="2000" dirty="0">
                <a:latin typeface="Arial" panose="020B0604020202020204" pitchFamily="34" charset="0"/>
                <a:cs typeface="Arial" panose="020B0604020202020204" pitchFamily="34" charset="0"/>
              </a:rPr>
              <a:t>Improved Grant Administration and Payment</a:t>
            </a:r>
          </a:p>
          <a:p>
            <a:pPr marL="971550" lvl="1" indent="-514350">
              <a:spcBef>
                <a:spcPts val="0"/>
              </a:spcBef>
              <a:buFont typeface="+mj-lt"/>
              <a:buAutoNum type="romanLcPeriod"/>
            </a:pPr>
            <a:r>
              <a:rPr lang="en-ZA" sz="2000" dirty="0">
                <a:latin typeface="Arial" panose="020B0604020202020204" pitchFamily="34" charset="0"/>
                <a:cs typeface="Arial" panose="020B0604020202020204" pitchFamily="34" charset="0"/>
              </a:rPr>
              <a:t>Improved customer care and relationship </a:t>
            </a:r>
            <a:r>
              <a:rPr lang="en-ZA" sz="2000" dirty="0" smtClean="0">
                <a:latin typeface="Arial" panose="020B0604020202020204" pitchFamily="34" charset="0"/>
                <a:cs typeface="Arial" panose="020B0604020202020204" pitchFamily="34" charset="0"/>
              </a:rPr>
              <a:t>management</a:t>
            </a:r>
          </a:p>
          <a:p>
            <a:pPr marL="457200" indent="-457200">
              <a:spcBef>
                <a:spcPts val="600"/>
              </a:spcBef>
              <a:buFont typeface="+mj-lt"/>
              <a:buAutoNum type="alphaLcParenR"/>
            </a:pPr>
            <a:r>
              <a:rPr lang="en-ZA" sz="2000" b="1" dirty="0" smtClean="0">
                <a:latin typeface="Arial" panose="020B0604020202020204" pitchFamily="34" charset="0"/>
                <a:cs typeface="Arial" panose="020B0604020202020204" pitchFamily="34" charset="0"/>
              </a:rPr>
              <a:t>Improve </a:t>
            </a:r>
            <a:r>
              <a:rPr lang="en-ZA" sz="2000" b="1" dirty="0">
                <a:latin typeface="Arial" panose="020B0604020202020204" pitchFamily="34" charset="0"/>
                <a:cs typeface="Arial" panose="020B0604020202020204" pitchFamily="34" charset="0"/>
              </a:rPr>
              <a:t>Compliance</a:t>
            </a:r>
          </a:p>
          <a:p>
            <a:pPr marL="971550" lvl="1" indent="-514350">
              <a:spcBef>
                <a:spcPts val="0"/>
              </a:spcBef>
              <a:buFont typeface="+mj-lt"/>
              <a:buAutoNum type="romanLcPeriod"/>
            </a:pPr>
            <a:r>
              <a:rPr lang="en-ZA" sz="2000" dirty="0">
                <a:latin typeface="Arial" panose="020B0604020202020204" pitchFamily="34" charset="0"/>
                <a:cs typeface="Arial" panose="020B0604020202020204" pitchFamily="34" charset="0"/>
              </a:rPr>
              <a:t>Improve transparency and </a:t>
            </a:r>
            <a:r>
              <a:rPr lang="en-ZA" sz="2000" dirty="0" smtClean="0">
                <a:latin typeface="Arial" panose="020B0604020202020204" pitchFamily="34" charset="0"/>
                <a:cs typeface="Arial" panose="020B0604020202020204" pitchFamily="34" charset="0"/>
              </a:rPr>
              <a:t>accountability </a:t>
            </a:r>
            <a:r>
              <a:rPr lang="en-ZA" sz="2000" dirty="0">
                <a:latin typeface="Arial" panose="020B0604020202020204" pitchFamily="34" charset="0"/>
                <a:cs typeface="Arial" panose="020B0604020202020204" pitchFamily="34" charset="0"/>
              </a:rPr>
              <a:t>by both SASSA and Suppliers</a:t>
            </a:r>
          </a:p>
          <a:p>
            <a:pPr marL="971550" lvl="1" indent="-514350">
              <a:spcBef>
                <a:spcPts val="0"/>
              </a:spcBef>
              <a:buFont typeface="+mj-lt"/>
              <a:buAutoNum type="romanLcPeriod"/>
            </a:pPr>
            <a:r>
              <a:rPr lang="en-ZA" sz="2000" dirty="0" smtClean="0">
                <a:latin typeface="Arial" panose="020B0604020202020204" pitchFamily="34" charset="0"/>
                <a:cs typeface="Arial" panose="020B0604020202020204" pitchFamily="34" charset="0"/>
              </a:rPr>
              <a:t>Improved </a:t>
            </a:r>
            <a:r>
              <a:rPr lang="en-ZA" sz="2000" dirty="0">
                <a:latin typeface="Arial" panose="020B0604020202020204" pitchFamily="34" charset="0"/>
                <a:cs typeface="Arial" panose="020B0604020202020204" pitchFamily="34" charset="0"/>
              </a:rPr>
              <a:t>compliance with SASSA  and Social Assistance Act by both SASSA and Suppliers</a:t>
            </a:r>
          </a:p>
          <a:p>
            <a:pPr marL="457200" indent="-457200">
              <a:spcBef>
                <a:spcPts val="600"/>
              </a:spcBef>
              <a:buFont typeface="+mj-lt"/>
              <a:buAutoNum type="alphaLcParenR"/>
            </a:pPr>
            <a:r>
              <a:rPr lang="en-ZA" sz="2000" b="1" dirty="0">
                <a:latin typeface="Arial" panose="020B0604020202020204" pitchFamily="34" charset="0"/>
                <a:cs typeface="Arial" panose="020B0604020202020204" pitchFamily="34" charset="0"/>
              </a:rPr>
              <a:t>Reduce Risks</a:t>
            </a:r>
          </a:p>
          <a:p>
            <a:pPr marL="971550" lvl="1" indent="-514350">
              <a:spcBef>
                <a:spcPts val="0"/>
              </a:spcBef>
              <a:buFont typeface="+mj-lt"/>
              <a:buAutoNum type="romanLcPeriod"/>
            </a:pPr>
            <a:r>
              <a:rPr lang="en-ZA" sz="2000" dirty="0">
                <a:latin typeface="Arial" panose="020B0604020202020204" pitchFamily="34" charset="0"/>
                <a:cs typeface="Arial" panose="020B0604020202020204" pitchFamily="34" charset="0"/>
              </a:rPr>
              <a:t>Improved risk management &amp; fraud prevention</a:t>
            </a:r>
          </a:p>
          <a:p>
            <a:pPr marL="971550" lvl="1" indent="-514350">
              <a:spcBef>
                <a:spcPts val="0"/>
              </a:spcBef>
              <a:buFont typeface="+mj-lt"/>
              <a:buAutoNum type="romanLcPeriod"/>
            </a:pPr>
            <a:r>
              <a:rPr lang="en-ZA" sz="2000" dirty="0">
                <a:latin typeface="Arial" panose="020B0604020202020204" pitchFamily="34" charset="0"/>
                <a:cs typeface="Arial" panose="020B0604020202020204" pitchFamily="34" charset="0"/>
              </a:rPr>
              <a:t>Improved Controls &amp; Information </a:t>
            </a:r>
            <a:r>
              <a:rPr lang="en-ZA" sz="2000" dirty="0" smtClean="0">
                <a:latin typeface="Arial" panose="020B0604020202020204" pitchFamily="34" charset="0"/>
                <a:cs typeface="Arial" panose="020B0604020202020204" pitchFamily="34" charset="0"/>
              </a:rPr>
              <a:t>Assurance</a:t>
            </a:r>
          </a:p>
          <a:p>
            <a:pPr marL="971550" lvl="1" indent="-514350">
              <a:spcBef>
                <a:spcPts val="0"/>
              </a:spcBef>
              <a:buFont typeface="+mj-lt"/>
              <a:buAutoNum type="romanLcPeriod"/>
            </a:pPr>
            <a:r>
              <a:rPr lang="en-ZA" sz="2000" dirty="0" smtClean="0">
                <a:latin typeface="Arial" panose="020B0604020202020204" pitchFamily="34" charset="0"/>
                <a:cs typeface="Arial" panose="020B0604020202020204" pitchFamily="34" charset="0"/>
              </a:rPr>
              <a:t>Improved </a:t>
            </a:r>
            <a:r>
              <a:rPr lang="en-ZA" sz="2000" dirty="0">
                <a:latin typeface="Arial" panose="020B0604020202020204" pitchFamily="34" charset="0"/>
                <a:cs typeface="Arial" panose="020B0604020202020204" pitchFamily="34" charset="0"/>
              </a:rPr>
              <a:t>Data governance</a:t>
            </a:r>
          </a:p>
          <a:p>
            <a:pPr lvl="1">
              <a:spcBef>
                <a:spcPts val="600"/>
              </a:spcBef>
              <a:spcAft>
                <a:spcPts val="600"/>
              </a:spcAft>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894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Recommendation</a:t>
            </a:r>
            <a:endParaRPr lang="en-ZA" dirty="0"/>
          </a:p>
        </p:txBody>
      </p:sp>
      <p:sp>
        <p:nvSpPr>
          <p:cNvPr id="3" name="Content Placeholder 2"/>
          <p:cNvSpPr>
            <a:spLocks noGrp="1"/>
          </p:cNvSpPr>
          <p:nvPr>
            <p:ph idx="1"/>
          </p:nvPr>
        </p:nvSpPr>
        <p:spPr/>
        <p:txBody>
          <a:bodyPr>
            <a:noAutofit/>
          </a:bodyPr>
          <a:lstStyle/>
          <a:p>
            <a:pPr marL="0" indent="0">
              <a:buNone/>
            </a:pPr>
            <a:r>
              <a:rPr lang="en-ZA" sz="2800" dirty="0">
                <a:latin typeface="Calibri" panose="020F0502020204030204" pitchFamily="34" charset="0"/>
              </a:rPr>
              <a:t>I</a:t>
            </a:r>
            <a:r>
              <a:rPr lang="en-ZA" sz="2800" dirty="0" smtClean="0">
                <a:latin typeface="Calibri" panose="020F0502020204030204" pitchFamily="34" charset="0"/>
              </a:rPr>
              <a:t>t is recommended that SCOPA notes:</a:t>
            </a:r>
          </a:p>
          <a:p>
            <a:endParaRPr lang="en-ZA" sz="2800" dirty="0" smtClean="0">
              <a:latin typeface="Calibri" panose="020F0502020204030204" pitchFamily="34" charset="0"/>
            </a:endParaRPr>
          </a:p>
          <a:p>
            <a:pPr marL="914400" lvl="1" indent="-457200">
              <a:buFont typeface="+mj-lt"/>
              <a:buAutoNum type="alphaLcParenR"/>
            </a:pPr>
            <a:r>
              <a:rPr lang="en-ZA" sz="2800" dirty="0">
                <a:latin typeface="Calibri" panose="020F0502020204030204" pitchFamily="34" charset="0"/>
              </a:rPr>
              <a:t>Legislative mandate of SASSA and the extent to which the mandate has been implemented.</a:t>
            </a:r>
          </a:p>
          <a:p>
            <a:pPr marL="914400" lvl="1" indent="-457200">
              <a:buFont typeface="+mj-lt"/>
              <a:buAutoNum type="alphaLcParenR"/>
            </a:pPr>
            <a:r>
              <a:rPr lang="en-ZA" sz="2800">
                <a:latin typeface="Calibri" panose="020F0502020204030204" pitchFamily="34" charset="0"/>
              </a:rPr>
              <a:t>Key </a:t>
            </a:r>
            <a:r>
              <a:rPr lang="en-ZA" sz="2800" smtClean="0">
                <a:latin typeface="Calibri" panose="020F0502020204030204" pitchFamily="34" charset="0"/>
              </a:rPr>
              <a:t>Events </a:t>
            </a:r>
            <a:r>
              <a:rPr lang="en-ZA" sz="2800" dirty="0">
                <a:latin typeface="Calibri" panose="020F0502020204030204" pitchFamily="34" charset="0"/>
              </a:rPr>
              <a:t>Schedule to ensure the payment of social assistance grants as from April 2018; and</a:t>
            </a:r>
          </a:p>
          <a:p>
            <a:pPr marL="914400" lvl="1" indent="-457200">
              <a:buFont typeface="+mj-lt"/>
              <a:buAutoNum type="alphaLcParenR"/>
            </a:pPr>
            <a:r>
              <a:rPr lang="en-ZA" sz="2800" dirty="0">
                <a:latin typeface="Calibri" panose="020F0502020204030204" pitchFamily="34" charset="0"/>
              </a:rPr>
              <a:t>Proposed Framework towards SASSA taking the payment function in-house over an estimated period of 3 to 5 years</a:t>
            </a:r>
          </a:p>
          <a:p>
            <a:pPr lvl="1"/>
            <a:endParaRPr lang="en-ZA" sz="2800" dirty="0">
              <a:latin typeface="Calibri" panose="020F0502020204030204" pitchFamily="34" charset="0"/>
            </a:endParaRPr>
          </a:p>
        </p:txBody>
      </p:sp>
    </p:spTree>
    <p:extLst>
      <p:ext uri="{BB962C8B-B14F-4D97-AF65-F5344CB8AC3E}">
        <p14:creationId xmlns:p14="http://schemas.microsoft.com/office/powerpoint/2010/main" val="3113835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229600" cy="2286000"/>
          </a:xfrm>
        </p:spPr>
        <p:txBody>
          <a:bodyPr>
            <a:normAutofit/>
          </a:bodyPr>
          <a:lstStyle/>
          <a:p>
            <a:r>
              <a:rPr lang="en-ZA" dirty="0" smtClean="0">
                <a:latin typeface="Calibri" panose="020F0502020204030204" pitchFamily="34" charset="0"/>
              </a:rPr>
              <a:t>B: </a:t>
            </a:r>
            <a:r>
              <a:rPr lang="en-ZA" sz="4400" dirty="0" smtClean="0">
                <a:latin typeface="Calibri" panose="020F0502020204030204" pitchFamily="34" charset="0"/>
              </a:rPr>
              <a:t>LEGISLATIVE MANDATE</a:t>
            </a:r>
            <a:br>
              <a:rPr lang="en-ZA" sz="4400" dirty="0" smtClean="0">
                <a:latin typeface="Calibri" panose="020F0502020204030204" pitchFamily="34" charset="0"/>
              </a:rPr>
            </a:br>
            <a:r>
              <a:rPr lang="en-ZA" sz="4400" dirty="0" smtClean="0">
                <a:latin typeface="Calibri" panose="020F0502020204030204" pitchFamily="34" charset="0"/>
              </a:rPr>
              <a:t>AND</a:t>
            </a:r>
            <a:br>
              <a:rPr lang="en-ZA" sz="4400" dirty="0" smtClean="0">
                <a:latin typeface="Calibri" panose="020F0502020204030204" pitchFamily="34" charset="0"/>
              </a:rPr>
            </a:br>
            <a:r>
              <a:rPr lang="en-ZA" sz="4400" dirty="0" smtClean="0">
                <a:latin typeface="Calibri" panose="020F0502020204030204" pitchFamily="34" charset="0"/>
              </a:rPr>
              <a:t>STATISTICAL BREAKDOWN</a:t>
            </a:r>
            <a:endParaRPr lang="en-GB" sz="4400" dirty="0">
              <a:latin typeface="Calibri" panose="020F0502020204030204" pitchFamily="34" charset="0"/>
            </a:endParaRPr>
          </a:p>
        </p:txBody>
      </p:sp>
    </p:spTree>
    <p:extLst>
      <p:ext uri="{BB962C8B-B14F-4D97-AF65-F5344CB8AC3E}">
        <p14:creationId xmlns:p14="http://schemas.microsoft.com/office/powerpoint/2010/main" val="1003072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WordArt 2"/>
          <p:cNvSpPr>
            <a:spLocks noChangeArrowheads="1" noChangeShapeType="1" noTextEdit="1"/>
          </p:cNvSpPr>
          <p:nvPr/>
        </p:nvSpPr>
        <p:spPr bwMode="auto">
          <a:xfrm>
            <a:off x="990600" y="6019800"/>
            <a:ext cx="5953125" cy="838200"/>
          </a:xfrm>
          <a:prstGeom prst="rect">
            <a:avLst/>
          </a:prstGeom>
        </p:spPr>
        <p:txBody>
          <a:bodyPr wrap="none" fromWordArt="1">
            <a:prstTxWarp prst="textDoubleWave1">
              <a:avLst>
                <a:gd name="adj1" fmla="val 6500"/>
                <a:gd name="adj2" fmla="val 0"/>
              </a:avLst>
            </a:prstTxWarp>
          </a:bodyPr>
          <a:lstStyle/>
          <a:p>
            <a:pPr algn="ctr"/>
            <a:r>
              <a:rPr lang="en-ZA" sz="2000" kern="10" spc="-200">
                <a:ln w="12700">
                  <a:solidFill>
                    <a:srgbClr val="000099"/>
                  </a:solidFill>
                  <a:round/>
                  <a:headEnd/>
                  <a:tailEnd/>
                </a:ln>
                <a:solidFill>
                  <a:srgbClr val="FFCC00"/>
                </a:solidFill>
                <a:effectLst>
                  <a:outerShdw dist="125724" dir="18900000" algn="ctr" rotWithShape="0">
                    <a:srgbClr val="000099"/>
                  </a:outerShdw>
                </a:effectLst>
                <a:latin typeface="Goudy Stout" panose="0202090407030B020401" pitchFamily="18" charset="0"/>
              </a:rPr>
              <a:t>I Thank you</a:t>
            </a: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412115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sp>
        <p:nvSpPr>
          <p:cNvPr id="73733" name="TextBox 1"/>
          <p:cNvSpPr txBox="1">
            <a:spLocks noChangeArrowheads="1"/>
          </p:cNvSpPr>
          <p:nvPr/>
        </p:nvSpPr>
        <p:spPr bwMode="auto">
          <a:xfrm>
            <a:off x="0" y="10668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n-US" b="1" dirty="0" smtClean="0">
                <a:solidFill>
                  <a:srgbClr val="000000"/>
                </a:solidFill>
                <a:latin typeface="Calibri" panose="020F0502020204030204" pitchFamily="34" charset="0"/>
              </a:rPr>
              <a:t>Nelson </a:t>
            </a:r>
            <a:r>
              <a:rPr lang="en-US" b="1" dirty="0">
                <a:solidFill>
                  <a:srgbClr val="000000"/>
                </a:solidFill>
                <a:latin typeface="Calibri" panose="020F0502020204030204" pitchFamily="34" charset="0"/>
              </a:rPr>
              <a:t>Mandela</a:t>
            </a:r>
            <a:r>
              <a:rPr lang="en-US" i="1" dirty="0">
                <a:solidFill>
                  <a:srgbClr val="000000"/>
                </a:solidFill>
                <a:latin typeface="Calibri" panose="020F0502020204030204" pitchFamily="34" charset="0"/>
              </a:rPr>
              <a:t>: “After climbing a great hill, </a:t>
            </a:r>
          </a:p>
          <a:p>
            <a:pPr algn="ctr" eaLnBrk="1" hangingPunct="1"/>
            <a:r>
              <a:rPr lang="en-US" i="1" dirty="0">
                <a:solidFill>
                  <a:srgbClr val="000000"/>
                </a:solidFill>
                <a:latin typeface="Calibri" panose="020F0502020204030204" pitchFamily="34" charset="0"/>
              </a:rPr>
              <a:t>one only finds that there are many more hills to climb</a:t>
            </a:r>
            <a:r>
              <a:rPr lang="en-US" sz="1800" i="1" dirty="0">
                <a:solidFill>
                  <a:srgbClr val="000000"/>
                </a:solidFill>
              </a:rPr>
              <a:t>.”</a:t>
            </a:r>
          </a:p>
        </p:txBody>
      </p:sp>
    </p:spTree>
    <p:extLst>
      <p:ext uri="{BB962C8B-B14F-4D97-AF65-F5344CB8AC3E}">
        <p14:creationId xmlns:p14="http://schemas.microsoft.com/office/powerpoint/2010/main" val="344562590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63562"/>
          </a:xfrm>
        </p:spPr>
        <p:txBody>
          <a:bodyPr>
            <a:normAutofit fontScale="90000"/>
          </a:bodyPr>
          <a:lstStyle/>
          <a:p>
            <a:r>
              <a:rPr lang="en-ZA" dirty="0" smtClean="0">
                <a:latin typeface="Calibri" panose="020F0502020204030204" pitchFamily="34" charset="0"/>
              </a:rPr>
              <a:t> </a:t>
            </a:r>
            <a:r>
              <a:rPr lang="en-ZA" dirty="0" smtClean="0"/>
              <a:t>Key SASSA Objectives</a:t>
            </a:r>
            <a:endParaRPr lang="en-GB" dirty="0"/>
          </a:p>
        </p:txBody>
      </p:sp>
      <p:sp>
        <p:nvSpPr>
          <p:cNvPr id="3" name="Content Placeholder 2"/>
          <p:cNvSpPr>
            <a:spLocks noGrp="1"/>
          </p:cNvSpPr>
          <p:nvPr>
            <p:ph idx="1"/>
          </p:nvPr>
        </p:nvSpPr>
        <p:spPr>
          <a:xfrm>
            <a:off x="457200" y="914400"/>
            <a:ext cx="8382000" cy="5211763"/>
          </a:xfrm>
        </p:spPr>
        <p:txBody>
          <a:bodyPr>
            <a:normAutofit lnSpcReduction="10000"/>
          </a:bodyPr>
          <a:lstStyle/>
          <a:p>
            <a:pPr marL="0" indent="0" algn="ctr">
              <a:buNone/>
            </a:pPr>
            <a:r>
              <a:rPr lang="en-ZA" sz="2800" b="1" dirty="0" smtClean="0">
                <a:latin typeface="Calibri" panose="020F0502020204030204" pitchFamily="34" charset="0"/>
              </a:rPr>
              <a:t>As stated </a:t>
            </a:r>
            <a:r>
              <a:rPr lang="en-ZA" sz="2800" b="1" dirty="0">
                <a:latin typeface="Calibri" panose="020F0502020204030204" pitchFamily="34" charset="0"/>
              </a:rPr>
              <a:t>in Chapter 2 Section 3 of Act No. 9, 2004: SOUTH AFRICAN SOCIAL SECURITY AGENCY ACT, </a:t>
            </a:r>
            <a:r>
              <a:rPr lang="en-ZA" sz="2800" b="1" dirty="0" smtClean="0">
                <a:latin typeface="Calibri" panose="020F0502020204030204" pitchFamily="34" charset="0"/>
              </a:rPr>
              <a:t>2004, are:</a:t>
            </a:r>
            <a:endParaRPr lang="en-ZA" sz="2800" dirty="0">
              <a:latin typeface="Calibri" panose="020F0502020204030204" pitchFamily="34" charset="0"/>
            </a:endParaRPr>
          </a:p>
          <a:p>
            <a:pPr marL="514350" indent="-514350">
              <a:buAutoNum type="alphaLcParenBoth"/>
            </a:pPr>
            <a:r>
              <a:rPr lang="en-ZA" sz="2800" dirty="0" smtClean="0">
                <a:latin typeface="Calibri" panose="020F0502020204030204" pitchFamily="34" charset="0"/>
              </a:rPr>
              <a:t>Act</a:t>
            </a:r>
            <a:r>
              <a:rPr lang="en-ZA" sz="2800" dirty="0">
                <a:latin typeface="Calibri" panose="020F0502020204030204" pitchFamily="34" charset="0"/>
              </a:rPr>
              <a:t>, eventually, as </a:t>
            </a:r>
            <a:r>
              <a:rPr lang="en-ZA" sz="2800" b="1" u="sng" dirty="0">
                <a:latin typeface="Calibri" panose="020F0502020204030204" pitchFamily="34" charset="0"/>
              </a:rPr>
              <a:t>the sole agent </a:t>
            </a:r>
            <a:r>
              <a:rPr lang="en-ZA" sz="2800" dirty="0">
                <a:latin typeface="Calibri" panose="020F0502020204030204" pitchFamily="34" charset="0"/>
              </a:rPr>
              <a:t>that </a:t>
            </a:r>
            <a:r>
              <a:rPr lang="en-ZA" sz="2800" b="1" u="sng" dirty="0">
                <a:latin typeface="Calibri" panose="020F0502020204030204" pitchFamily="34" charset="0"/>
              </a:rPr>
              <a:t>will ensure </a:t>
            </a:r>
            <a:r>
              <a:rPr lang="en-ZA" sz="2800" dirty="0">
                <a:latin typeface="Calibri" panose="020F0502020204030204" pitchFamily="34" charset="0"/>
              </a:rPr>
              <a:t>the efficient and effective </a:t>
            </a:r>
            <a:r>
              <a:rPr lang="en-ZA" sz="2800" b="1" u="sng" dirty="0">
                <a:latin typeface="Calibri" panose="020F0502020204030204" pitchFamily="34" charset="0"/>
              </a:rPr>
              <a:t>management, administration and payment of social </a:t>
            </a:r>
            <a:r>
              <a:rPr lang="en-ZA" sz="2800" b="1" u="sng" dirty="0" smtClean="0">
                <a:latin typeface="Calibri" panose="020F0502020204030204" pitchFamily="34" charset="0"/>
              </a:rPr>
              <a:t>assistance</a:t>
            </a:r>
          </a:p>
          <a:p>
            <a:pPr marL="0" indent="0">
              <a:buNone/>
            </a:pPr>
            <a:endParaRPr lang="en-ZA" sz="2800" b="1" u="sng" dirty="0">
              <a:latin typeface="Calibri" panose="020F0502020204030204" pitchFamily="34" charset="0"/>
            </a:endParaRPr>
          </a:p>
          <a:p>
            <a:pPr marL="0" indent="0">
              <a:buNone/>
            </a:pPr>
            <a:r>
              <a:rPr lang="en-ZA" sz="2800" i="1" dirty="0">
                <a:latin typeface="Calibri" panose="020F0502020204030204" pitchFamily="34" charset="0"/>
              </a:rPr>
              <a:t>(b) S</a:t>
            </a:r>
            <a:r>
              <a:rPr lang="en-ZA" sz="2800" dirty="0">
                <a:latin typeface="Calibri" panose="020F0502020204030204" pitchFamily="34" charset="0"/>
              </a:rPr>
              <a:t>erve as </a:t>
            </a:r>
            <a:r>
              <a:rPr lang="en-ZA" sz="2800" b="1" u="sng" dirty="0">
                <a:latin typeface="Calibri" panose="020F0502020204030204" pitchFamily="34" charset="0"/>
              </a:rPr>
              <a:t>an agent</a:t>
            </a:r>
            <a:r>
              <a:rPr lang="en-ZA" sz="2800" dirty="0">
                <a:latin typeface="Calibri" panose="020F0502020204030204" pitchFamily="34" charset="0"/>
              </a:rPr>
              <a:t> for the prospective </a:t>
            </a:r>
            <a:r>
              <a:rPr lang="en-ZA" sz="2800" b="1" u="sng" dirty="0">
                <a:latin typeface="Calibri" panose="020F0502020204030204" pitchFamily="34" charset="0"/>
              </a:rPr>
              <a:t>administration and payment of social security</a:t>
            </a:r>
            <a:r>
              <a:rPr lang="en-ZA" sz="2800" dirty="0">
                <a:latin typeface="Calibri" panose="020F0502020204030204" pitchFamily="34" charset="0"/>
              </a:rPr>
              <a:t>; </a:t>
            </a:r>
            <a:r>
              <a:rPr lang="en-ZA" sz="2800" dirty="0" smtClean="0">
                <a:latin typeface="Calibri" panose="020F0502020204030204" pitchFamily="34" charset="0"/>
              </a:rPr>
              <a:t>and</a:t>
            </a:r>
          </a:p>
          <a:p>
            <a:pPr marL="0" indent="0">
              <a:buNone/>
            </a:pPr>
            <a:endParaRPr lang="en-ZA" sz="2800" dirty="0">
              <a:latin typeface="Calibri" panose="020F0502020204030204" pitchFamily="34" charset="0"/>
            </a:endParaRPr>
          </a:p>
          <a:p>
            <a:pPr marL="0" indent="0">
              <a:buNone/>
            </a:pPr>
            <a:r>
              <a:rPr lang="en-ZA" sz="2800" dirty="0">
                <a:latin typeface="Calibri" panose="020F0502020204030204" pitchFamily="34" charset="0"/>
              </a:rPr>
              <a:t>(c) </a:t>
            </a:r>
            <a:r>
              <a:rPr lang="en-ZA" sz="2800" b="1" u="sng" dirty="0">
                <a:latin typeface="Calibri" panose="020F0502020204030204" pitchFamily="34" charset="0"/>
              </a:rPr>
              <a:t>render services relating to such payments</a:t>
            </a:r>
            <a:r>
              <a:rPr lang="en-ZA" sz="2800" dirty="0"/>
              <a:t>.</a:t>
            </a:r>
            <a:endParaRPr lang="en-GB" sz="2800" dirty="0"/>
          </a:p>
        </p:txBody>
      </p:sp>
    </p:spTree>
    <p:extLst>
      <p:ext uri="{BB962C8B-B14F-4D97-AF65-F5344CB8AC3E}">
        <p14:creationId xmlns:p14="http://schemas.microsoft.com/office/powerpoint/2010/main" val="3544383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250825" y="0"/>
            <a:ext cx="8540750" cy="504825"/>
          </a:xfrm>
        </p:spPr>
        <p:txBody>
          <a:bodyPr>
            <a:noAutofit/>
          </a:bodyPr>
          <a:lstStyle/>
          <a:p>
            <a:pPr eaLnBrk="1" hangingPunct="1"/>
            <a:r>
              <a:rPr lang="en-US" sz="3600" b="1" dirty="0" smtClean="0">
                <a:solidFill>
                  <a:schemeClr val="tx1"/>
                </a:solidFill>
                <a:cs typeface="Arial" panose="020B0604020202020204" pitchFamily="34" charset="0"/>
              </a:rPr>
              <a:t>SASSA Service </a:t>
            </a:r>
            <a:r>
              <a:rPr lang="en-US" sz="3600" dirty="0" smtClean="0">
                <a:cs typeface="Arial" panose="020B0604020202020204" pitchFamily="34" charset="0"/>
              </a:rPr>
              <a:t>O</a:t>
            </a:r>
            <a:r>
              <a:rPr lang="en-US" sz="3600" b="1" dirty="0" smtClean="0">
                <a:solidFill>
                  <a:schemeClr val="tx1"/>
                </a:solidFill>
                <a:cs typeface="Arial" panose="020B0604020202020204" pitchFamily="34" charset="0"/>
              </a:rPr>
              <a:t>ffering</a:t>
            </a:r>
          </a:p>
        </p:txBody>
      </p:sp>
      <p:sp>
        <p:nvSpPr>
          <p:cNvPr id="54275" name="Line 6"/>
          <p:cNvSpPr>
            <a:spLocks noChangeShapeType="1"/>
          </p:cNvSpPr>
          <p:nvPr/>
        </p:nvSpPr>
        <p:spPr bwMode="auto">
          <a:xfrm>
            <a:off x="250825" y="476250"/>
            <a:ext cx="8893175" cy="23813"/>
          </a:xfrm>
          <a:prstGeom prst="line">
            <a:avLst/>
          </a:prstGeom>
          <a:noFill/>
          <a:ln w="76200">
            <a:solidFill>
              <a:schemeClr val="bg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ZA"/>
          </a:p>
        </p:txBody>
      </p:sp>
      <p:cxnSp>
        <p:nvCxnSpPr>
          <p:cNvPr id="66" name="Straight Arrow Connector 65"/>
          <p:cNvCxnSpPr/>
          <p:nvPr/>
        </p:nvCxnSpPr>
        <p:spPr>
          <a:xfrm>
            <a:off x="8001000" y="5072063"/>
            <a:ext cx="357188"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12"/>
          <p:cNvSpPr>
            <a:spLocks noChangeArrowheads="1"/>
          </p:cNvSpPr>
          <p:nvPr/>
        </p:nvSpPr>
        <p:spPr bwMode="auto">
          <a:xfrm rot="16200000">
            <a:off x="-1878928" y="3279314"/>
            <a:ext cx="5457618" cy="1699757"/>
          </a:xfrm>
          <a:prstGeom prst="rect">
            <a:avLst/>
          </a:prstGeom>
          <a:solidFill>
            <a:schemeClr val="accent5">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4000" b="1" dirty="0">
                <a:solidFill>
                  <a:srgbClr val="000066"/>
                </a:solidFill>
                <a:cs typeface="Arial" pitchFamily="34" charset="0"/>
              </a:rPr>
              <a:t>Social Grants</a:t>
            </a:r>
          </a:p>
        </p:txBody>
      </p:sp>
      <p:sp>
        <p:nvSpPr>
          <p:cNvPr id="72" name="Rectangle 12"/>
          <p:cNvSpPr>
            <a:spLocks noChangeArrowheads="1"/>
          </p:cNvSpPr>
          <p:nvPr/>
        </p:nvSpPr>
        <p:spPr bwMode="auto">
          <a:xfrm rot="5400000">
            <a:off x="5566550" y="3280548"/>
            <a:ext cx="5478498" cy="1676402"/>
          </a:xfrm>
          <a:prstGeom prst="rect">
            <a:avLst/>
          </a:prstGeom>
          <a:solidFill>
            <a:schemeClr val="accent5">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b="1" dirty="0">
                <a:solidFill>
                  <a:srgbClr val="000066"/>
                </a:solidFill>
                <a:cs typeface="Arial" pitchFamily="34" charset="0"/>
              </a:rPr>
              <a:t>Social Relief Of Distress</a:t>
            </a:r>
          </a:p>
        </p:txBody>
      </p:sp>
      <p:sp>
        <p:nvSpPr>
          <p:cNvPr id="48" name="Rectangle 24"/>
          <p:cNvSpPr>
            <a:spLocks noChangeArrowheads="1"/>
          </p:cNvSpPr>
          <p:nvPr/>
        </p:nvSpPr>
        <p:spPr bwMode="auto">
          <a:xfrm>
            <a:off x="6826" y="915945"/>
            <a:ext cx="4373408" cy="461279"/>
          </a:xfrm>
          <a:prstGeom prst="rect">
            <a:avLst/>
          </a:prstGeom>
          <a:solidFill>
            <a:srgbClr val="FFCC66"/>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rgbClr val="000066"/>
                </a:solidFill>
              </a:rPr>
              <a:t>ALL Means-tested except for FCG</a:t>
            </a:r>
          </a:p>
        </p:txBody>
      </p:sp>
      <p:sp>
        <p:nvSpPr>
          <p:cNvPr id="43" name="Rectangle 13"/>
          <p:cNvSpPr>
            <a:spLocks noChangeArrowheads="1"/>
          </p:cNvSpPr>
          <p:nvPr/>
        </p:nvSpPr>
        <p:spPr bwMode="auto">
          <a:xfrm rot="16200000">
            <a:off x="1900484" y="3009521"/>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Child Support Grant</a:t>
            </a:r>
          </a:p>
        </p:txBody>
      </p:sp>
      <p:sp>
        <p:nvSpPr>
          <p:cNvPr id="79" name="Rectangle 12"/>
          <p:cNvSpPr>
            <a:spLocks noChangeArrowheads="1"/>
          </p:cNvSpPr>
          <p:nvPr/>
        </p:nvSpPr>
        <p:spPr bwMode="auto">
          <a:xfrm>
            <a:off x="4819693" y="1401890"/>
            <a:ext cx="2621748" cy="1829063"/>
          </a:xfrm>
          <a:prstGeom prst="rect">
            <a:avLst/>
          </a:prstGeom>
          <a:solidFill>
            <a:schemeClr val="accent5">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rgbClr val="000066"/>
                </a:solidFill>
                <a:cs typeface="Arial" pitchFamily="34" charset="0"/>
              </a:rPr>
              <a:t>Family Distress </a:t>
            </a:r>
            <a:r>
              <a:rPr lang="en-US" sz="1400" b="1" dirty="0">
                <a:solidFill>
                  <a:srgbClr val="000066"/>
                </a:solidFill>
                <a:cs typeface="Arial" pitchFamily="34" charset="0"/>
              </a:rPr>
              <a:t>(no maintenance , breadwinner dead, incarcerated less than 6 months, medically unfit &amp; not on UIF, etc.)</a:t>
            </a:r>
          </a:p>
        </p:txBody>
      </p:sp>
      <p:sp>
        <p:nvSpPr>
          <p:cNvPr id="18" name="Rectangle 13"/>
          <p:cNvSpPr>
            <a:spLocks noChangeArrowheads="1"/>
          </p:cNvSpPr>
          <p:nvPr/>
        </p:nvSpPr>
        <p:spPr bwMode="auto">
          <a:xfrm rot="16200000">
            <a:off x="1026501" y="5272725"/>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Disability Grant</a:t>
            </a:r>
          </a:p>
        </p:txBody>
      </p:sp>
      <p:sp>
        <p:nvSpPr>
          <p:cNvPr id="19" name="Rectangle 13"/>
          <p:cNvSpPr>
            <a:spLocks noChangeArrowheads="1"/>
          </p:cNvSpPr>
          <p:nvPr/>
        </p:nvSpPr>
        <p:spPr bwMode="auto">
          <a:xfrm rot="16200000">
            <a:off x="1920957" y="5272724"/>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Care Dependency Grant</a:t>
            </a:r>
          </a:p>
        </p:txBody>
      </p:sp>
      <p:sp>
        <p:nvSpPr>
          <p:cNvPr id="20" name="Rectangle 13"/>
          <p:cNvSpPr>
            <a:spLocks noChangeArrowheads="1"/>
          </p:cNvSpPr>
          <p:nvPr/>
        </p:nvSpPr>
        <p:spPr bwMode="auto">
          <a:xfrm rot="16200000">
            <a:off x="1005252" y="3009521"/>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Older Persons Grant</a:t>
            </a:r>
          </a:p>
        </p:txBody>
      </p:sp>
      <p:sp>
        <p:nvSpPr>
          <p:cNvPr id="21" name="Rectangle 13"/>
          <p:cNvSpPr>
            <a:spLocks noChangeArrowheads="1"/>
          </p:cNvSpPr>
          <p:nvPr/>
        </p:nvSpPr>
        <p:spPr bwMode="auto">
          <a:xfrm rot="16200000">
            <a:off x="2794942" y="5272723"/>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Grant-in-Aid</a:t>
            </a:r>
          </a:p>
        </p:txBody>
      </p:sp>
      <p:sp>
        <p:nvSpPr>
          <p:cNvPr id="22" name="Rectangle 13"/>
          <p:cNvSpPr>
            <a:spLocks noChangeArrowheads="1"/>
          </p:cNvSpPr>
          <p:nvPr/>
        </p:nvSpPr>
        <p:spPr bwMode="auto">
          <a:xfrm rot="16200000">
            <a:off x="2801767" y="3009520"/>
            <a:ext cx="2263201"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War Veteran Grant</a:t>
            </a:r>
          </a:p>
        </p:txBody>
      </p:sp>
      <p:sp>
        <p:nvSpPr>
          <p:cNvPr id="23" name="Rectangle 13"/>
          <p:cNvSpPr>
            <a:spLocks noChangeArrowheads="1"/>
          </p:cNvSpPr>
          <p:nvPr/>
        </p:nvSpPr>
        <p:spPr bwMode="auto">
          <a:xfrm>
            <a:off x="1716561" y="1401890"/>
            <a:ext cx="2663673" cy="873982"/>
          </a:xfrm>
          <a:prstGeom prst="rect">
            <a:avLst/>
          </a:prstGeom>
          <a:solidFill>
            <a:srgbClr val="FFFFBF"/>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cs typeface="Arial" pitchFamily="34" charset="0"/>
              </a:rPr>
              <a:t>Foster Care Grant</a:t>
            </a:r>
          </a:p>
        </p:txBody>
      </p:sp>
      <p:sp>
        <p:nvSpPr>
          <p:cNvPr id="24" name="Rectangle 24"/>
          <p:cNvSpPr>
            <a:spLocks noChangeArrowheads="1"/>
          </p:cNvSpPr>
          <p:nvPr/>
        </p:nvSpPr>
        <p:spPr bwMode="auto">
          <a:xfrm>
            <a:off x="4380234" y="915944"/>
            <a:ext cx="4780466" cy="461279"/>
          </a:xfrm>
          <a:prstGeom prst="rect">
            <a:avLst/>
          </a:prstGeom>
          <a:solidFill>
            <a:srgbClr val="FFCC66"/>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rgbClr val="000066"/>
                </a:solidFill>
              </a:rPr>
              <a:t>Report from Social Worker</a:t>
            </a:r>
          </a:p>
        </p:txBody>
      </p:sp>
      <p:sp>
        <p:nvSpPr>
          <p:cNvPr id="25" name="Rectangle 24"/>
          <p:cNvSpPr>
            <a:spLocks noChangeArrowheads="1"/>
          </p:cNvSpPr>
          <p:nvPr/>
        </p:nvSpPr>
        <p:spPr bwMode="auto">
          <a:xfrm rot="5400000">
            <a:off x="1848662" y="3886974"/>
            <a:ext cx="5480779" cy="461279"/>
          </a:xfrm>
          <a:prstGeom prst="rect">
            <a:avLst/>
          </a:prstGeom>
          <a:solidFill>
            <a:srgbClr val="FFCC66"/>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600" b="1" dirty="0">
              <a:solidFill>
                <a:srgbClr val="000066"/>
              </a:solidFill>
            </a:endParaRPr>
          </a:p>
        </p:txBody>
      </p:sp>
      <p:sp>
        <p:nvSpPr>
          <p:cNvPr id="26" name="Rectangle 12"/>
          <p:cNvSpPr>
            <a:spLocks noChangeArrowheads="1"/>
          </p:cNvSpPr>
          <p:nvPr/>
        </p:nvSpPr>
        <p:spPr bwMode="auto">
          <a:xfrm>
            <a:off x="4819692" y="3270605"/>
            <a:ext cx="2621748" cy="1829063"/>
          </a:xfrm>
          <a:prstGeom prst="rect">
            <a:avLst/>
          </a:prstGeom>
          <a:solidFill>
            <a:schemeClr val="accent5">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rgbClr val="000066"/>
                </a:solidFill>
                <a:cs typeface="Arial" pitchFamily="34" charset="0"/>
              </a:rPr>
              <a:t>Disaster Relief </a:t>
            </a:r>
            <a:r>
              <a:rPr lang="en-US" sz="1400" b="1" dirty="0">
                <a:solidFill>
                  <a:srgbClr val="000066"/>
                </a:solidFill>
                <a:cs typeface="Arial" pitchFamily="34" charset="0"/>
              </a:rPr>
              <a:t>(house burnt down, etc.)</a:t>
            </a:r>
          </a:p>
        </p:txBody>
      </p:sp>
      <p:sp>
        <p:nvSpPr>
          <p:cNvPr id="27" name="Rectangle 12"/>
          <p:cNvSpPr>
            <a:spLocks noChangeArrowheads="1"/>
          </p:cNvSpPr>
          <p:nvPr/>
        </p:nvSpPr>
        <p:spPr bwMode="auto">
          <a:xfrm>
            <a:off x="4819692" y="5152967"/>
            <a:ext cx="2621748" cy="1705035"/>
          </a:xfrm>
          <a:prstGeom prst="rect">
            <a:avLst/>
          </a:prstGeom>
          <a:solidFill>
            <a:schemeClr val="accent5">
              <a:lumMod val="60000"/>
              <a:lumOff val="40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srgbClr val="000066"/>
                </a:solidFill>
                <a:cs typeface="Arial" pitchFamily="34" charset="0"/>
              </a:rPr>
              <a:t>Other </a:t>
            </a:r>
            <a:r>
              <a:rPr lang="en-US" sz="1400" b="1" dirty="0">
                <a:solidFill>
                  <a:srgbClr val="000066"/>
                </a:solidFill>
                <a:cs typeface="Arial" pitchFamily="34" charset="0"/>
              </a:rPr>
              <a:t>(assist in malnutrition children and rare cases of school uniform &amp; other desperate situations)</a:t>
            </a:r>
          </a:p>
        </p:txBody>
      </p:sp>
      <p:sp>
        <p:nvSpPr>
          <p:cNvPr id="54322" name="TextBox 1"/>
          <p:cNvSpPr txBox="1">
            <a:spLocks noChangeArrowheads="1"/>
          </p:cNvSpPr>
          <p:nvPr/>
        </p:nvSpPr>
        <p:spPr bwMode="auto">
          <a:xfrm>
            <a:off x="7129463" y="1379538"/>
            <a:ext cx="328612"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2000">
                <a:solidFill>
                  <a:srgbClr val="000000"/>
                </a:solidFill>
              </a:rPr>
              <a:t>1</a:t>
            </a:r>
          </a:p>
        </p:txBody>
      </p:sp>
      <p:sp>
        <p:nvSpPr>
          <p:cNvPr id="54323" name="TextBox 28"/>
          <p:cNvSpPr txBox="1">
            <a:spLocks noChangeArrowheads="1"/>
          </p:cNvSpPr>
          <p:nvPr/>
        </p:nvSpPr>
        <p:spPr bwMode="auto">
          <a:xfrm>
            <a:off x="7113588" y="3270250"/>
            <a:ext cx="328612"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2000">
                <a:solidFill>
                  <a:srgbClr val="000000"/>
                </a:solidFill>
              </a:rPr>
              <a:t>2</a:t>
            </a:r>
          </a:p>
        </p:txBody>
      </p:sp>
      <p:sp>
        <p:nvSpPr>
          <p:cNvPr id="54324" name="TextBox 29"/>
          <p:cNvSpPr txBox="1">
            <a:spLocks noChangeArrowheads="1"/>
          </p:cNvSpPr>
          <p:nvPr/>
        </p:nvSpPr>
        <p:spPr bwMode="auto">
          <a:xfrm>
            <a:off x="7143750" y="5072063"/>
            <a:ext cx="32702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sz="2000">
                <a:solidFill>
                  <a:srgbClr val="000000"/>
                </a:solidFill>
              </a:rPr>
              <a:t>3</a:t>
            </a:r>
          </a:p>
        </p:txBody>
      </p:sp>
      <p:sp>
        <p:nvSpPr>
          <p:cNvPr id="31" name="TextBox 30"/>
          <p:cNvSpPr txBox="1"/>
          <p:nvPr/>
        </p:nvSpPr>
        <p:spPr>
          <a:xfrm>
            <a:off x="6826" y="1421538"/>
            <a:ext cx="327334"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2000" dirty="0">
                <a:solidFill>
                  <a:srgbClr val="000000"/>
                </a:solidFill>
              </a:rPr>
              <a:t>1</a:t>
            </a:r>
          </a:p>
        </p:txBody>
      </p:sp>
      <p:sp>
        <p:nvSpPr>
          <p:cNvPr id="32" name="TextBox 31"/>
          <p:cNvSpPr txBox="1"/>
          <p:nvPr/>
        </p:nvSpPr>
        <p:spPr>
          <a:xfrm>
            <a:off x="8833366" y="1383365"/>
            <a:ext cx="327334"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2000" dirty="0">
                <a:solidFill>
                  <a:srgbClr val="000000"/>
                </a:solidFill>
              </a:rPr>
              <a:t>2</a:t>
            </a:r>
          </a:p>
        </p:txBody>
      </p:sp>
    </p:spTree>
    <p:extLst>
      <p:ext uri="{BB962C8B-B14F-4D97-AF65-F5344CB8AC3E}">
        <p14:creationId xmlns:p14="http://schemas.microsoft.com/office/powerpoint/2010/main" val="148003399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63562"/>
          </a:xfrm>
        </p:spPr>
        <p:txBody>
          <a:bodyPr>
            <a:normAutofit fontScale="90000"/>
          </a:bodyPr>
          <a:lstStyle/>
          <a:p>
            <a:r>
              <a:rPr lang="en-ZA" dirty="0" smtClean="0"/>
              <a:t>Statistical Breakdown Per Province</a:t>
            </a:r>
            <a:endParaRPr lang="en-ZA" dirty="0"/>
          </a:p>
        </p:txBody>
      </p:sp>
      <p:pic>
        <p:nvPicPr>
          <p:cNvPr id="7" name="Picture 6">
            <a:extLst>
              <a:ext uri="{FF2B5EF4-FFF2-40B4-BE49-F238E27FC236}">
                <a16:creationId xmlns:a16="http://schemas.microsoft.com/office/drawing/2014/main" xmlns="" id="{89DB83D0-90AC-40B7-BC37-C137A291BD9D}"/>
              </a:ext>
            </a:extLst>
          </p:cNvPr>
          <p:cNvPicPr>
            <a:picLocks noChangeAspect="1"/>
          </p:cNvPicPr>
          <p:nvPr/>
        </p:nvPicPr>
        <p:blipFill>
          <a:blip r:embed="rId2"/>
          <a:stretch>
            <a:fillRect/>
          </a:stretch>
        </p:blipFill>
        <p:spPr>
          <a:xfrm>
            <a:off x="0" y="1371600"/>
            <a:ext cx="9143999" cy="4038600"/>
          </a:xfrm>
          <a:prstGeom prst="rect">
            <a:avLst/>
          </a:prstGeom>
        </p:spPr>
      </p:pic>
      <p:pic>
        <p:nvPicPr>
          <p:cNvPr id="12" name="Picture 11">
            <a:extLst>
              <a:ext uri="{FF2B5EF4-FFF2-40B4-BE49-F238E27FC236}">
                <a16:creationId xmlns:a16="http://schemas.microsoft.com/office/drawing/2014/main" xmlns="" id="{FE0AA9CB-1CCC-411A-A8B4-4A31300A1C26}"/>
              </a:ext>
            </a:extLst>
          </p:cNvPr>
          <p:cNvPicPr>
            <a:picLocks noChangeAspect="1"/>
          </p:cNvPicPr>
          <p:nvPr/>
        </p:nvPicPr>
        <p:blipFill>
          <a:blip r:embed="rId3"/>
          <a:stretch>
            <a:fillRect/>
          </a:stretch>
        </p:blipFill>
        <p:spPr>
          <a:xfrm>
            <a:off x="7034" y="5486400"/>
            <a:ext cx="3269566" cy="579438"/>
          </a:xfrm>
          <a:prstGeom prst="rect">
            <a:avLst/>
          </a:prstGeom>
        </p:spPr>
      </p:pic>
    </p:spTree>
    <p:extLst>
      <p:ext uri="{BB962C8B-B14F-4D97-AF65-F5344CB8AC3E}">
        <p14:creationId xmlns:p14="http://schemas.microsoft.com/office/powerpoint/2010/main" val="304305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229600" cy="1752600"/>
          </a:xfrm>
        </p:spPr>
        <p:txBody>
          <a:bodyPr>
            <a:normAutofit/>
          </a:bodyPr>
          <a:lstStyle/>
          <a:p>
            <a:r>
              <a:rPr lang="en-ZA" dirty="0" smtClean="0"/>
              <a:t>C</a:t>
            </a:r>
            <a:r>
              <a:rPr lang="en-ZA" dirty="0" smtClean="0">
                <a:latin typeface="Calibri" panose="020F0502020204030204" pitchFamily="34" charset="0"/>
              </a:rPr>
              <a:t>: </a:t>
            </a:r>
            <a:r>
              <a:rPr lang="en-ZA" sz="4400" dirty="0" smtClean="0">
                <a:latin typeface="Calibri" panose="020F0502020204030204" pitchFamily="34" charset="0"/>
              </a:rPr>
              <a:t>CONTEXT AND FRAMEWORK</a:t>
            </a:r>
            <a:endParaRPr lang="en-GB" sz="4400" dirty="0">
              <a:latin typeface="Calibri" panose="020F0502020204030204" pitchFamily="34" charset="0"/>
            </a:endParaRPr>
          </a:p>
        </p:txBody>
      </p:sp>
    </p:spTree>
    <p:extLst>
      <p:ext uri="{BB962C8B-B14F-4D97-AF65-F5344CB8AC3E}">
        <p14:creationId xmlns:p14="http://schemas.microsoft.com/office/powerpoint/2010/main" val="1045012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457200"/>
          </a:xfrm>
        </p:spPr>
        <p:txBody>
          <a:bodyPr>
            <a:normAutofit fontScale="90000"/>
          </a:bodyPr>
          <a:lstStyle/>
          <a:p>
            <a:r>
              <a:rPr lang="en-ZA" dirty="0"/>
              <a:t>Scope of Work</a:t>
            </a:r>
            <a:endParaRPr lang="en-GB" dirty="0"/>
          </a:p>
        </p:txBody>
      </p:sp>
      <p:sp>
        <p:nvSpPr>
          <p:cNvPr id="3" name="Content Placeholder 2"/>
          <p:cNvSpPr>
            <a:spLocks noGrp="1"/>
          </p:cNvSpPr>
          <p:nvPr>
            <p:ph idx="1"/>
          </p:nvPr>
        </p:nvSpPr>
        <p:spPr>
          <a:xfrm>
            <a:off x="457200" y="762000"/>
            <a:ext cx="8382000" cy="5516563"/>
          </a:xfrm>
        </p:spPr>
        <p:txBody>
          <a:bodyPr>
            <a:normAutofit/>
          </a:bodyPr>
          <a:lstStyle/>
          <a:p>
            <a:pPr marL="0" indent="0" algn="ctr">
              <a:buNone/>
            </a:pPr>
            <a:r>
              <a:rPr lang="en-ZA" sz="3200" b="1" dirty="0" smtClean="0">
                <a:latin typeface="Calibri" panose="020F0502020204030204" pitchFamily="34" charset="0"/>
              </a:rPr>
              <a:t>The Current </a:t>
            </a:r>
            <a:r>
              <a:rPr lang="en-ZA" sz="3200" b="1" dirty="0">
                <a:latin typeface="Calibri" panose="020F0502020204030204" pitchFamily="34" charset="0"/>
              </a:rPr>
              <a:t>Scope of Work </a:t>
            </a:r>
            <a:r>
              <a:rPr lang="en-ZA" sz="3200" b="1" dirty="0" smtClean="0">
                <a:latin typeface="Calibri" panose="020F0502020204030204" pitchFamily="34" charset="0"/>
              </a:rPr>
              <a:t>entails the following:</a:t>
            </a:r>
            <a:endParaRPr lang="en-ZA" sz="3200" dirty="0">
              <a:latin typeface="Calibri" panose="020F0502020204030204" pitchFamily="34" charset="0"/>
            </a:endParaRPr>
          </a:p>
          <a:p>
            <a:pPr marL="514350" indent="-514350">
              <a:buAutoNum type="alphaLcParenBoth"/>
            </a:pPr>
            <a:r>
              <a:rPr lang="en-ZA" sz="3200" dirty="0">
                <a:latin typeface="Calibri" panose="020F0502020204030204" pitchFamily="34" charset="0"/>
              </a:rPr>
              <a:t>Management, Administration and Payment of </a:t>
            </a:r>
            <a:r>
              <a:rPr lang="en-ZA" sz="3200" b="1" dirty="0">
                <a:latin typeface="Calibri" panose="020F0502020204030204" pitchFamily="34" charset="0"/>
              </a:rPr>
              <a:t>social assistance </a:t>
            </a:r>
            <a:r>
              <a:rPr lang="en-ZA" sz="3200" b="1" dirty="0" smtClean="0">
                <a:latin typeface="Calibri" panose="020F0502020204030204" pitchFamily="34" charset="0"/>
              </a:rPr>
              <a:t>to 17.3 </a:t>
            </a:r>
            <a:r>
              <a:rPr lang="en-ZA" sz="3200" b="1" dirty="0">
                <a:latin typeface="Calibri" panose="020F0502020204030204" pitchFamily="34" charset="0"/>
              </a:rPr>
              <a:t>million Beneficiaries.</a:t>
            </a:r>
          </a:p>
          <a:p>
            <a:pPr marL="971550" lvl="1" indent="-571500">
              <a:buFont typeface="+mj-lt"/>
              <a:buAutoNum type="romanLcPeriod"/>
            </a:pPr>
            <a:r>
              <a:rPr lang="en-ZA" sz="3200" b="1" dirty="0">
                <a:latin typeface="Calibri" panose="020F0502020204030204" pitchFamily="34" charset="0"/>
              </a:rPr>
              <a:t>Management and </a:t>
            </a:r>
            <a:r>
              <a:rPr lang="en-ZA" sz="3200" b="1" dirty="0" smtClean="0">
                <a:latin typeface="Calibri" panose="020F0502020204030204" pitchFamily="34" charset="0"/>
              </a:rPr>
              <a:t>Administration </a:t>
            </a:r>
            <a:r>
              <a:rPr lang="en-ZA" sz="3200" b="1" dirty="0">
                <a:latin typeface="Calibri" panose="020F0502020204030204" pitchFamily="34" charset="0"/>
              </a:rPr>
              <a:t>Functions are largely </a:t>
            </a:r>
            <a:r>
              <a:rPr lang="en-ZA" sz="3200" b="1" dirty="0" smtClean="0">
                <a:latin typeface="Calibri" panose="020F0502020204030204" pitchFamily="34" charset="0"/>
              </a:rPr>
              <a:t>in-sourced;</a:t>
            </a:r>
            <a:endParaRPr lang="en-ZA" sz="3200" b="1" dirty="0">
              <a:latin typeface="Calibri" panose="020F0502020204030204" pitchFamily="34" charset="0"/>
            </a:endParaRPr>
          </a:p>
          <a:p>
            <a:pPr marL="971550" lvl="1" indent="-571500">
              <a:buFont typeface="+mj-lt"/>
              <a:buAutoNum type="romanLcPeriod"/>
            </a:pPr>
            <a:r>
              <a:rPr lang="en-ZA" sz="3200" b="1" dirty="0">
                <a:latin typeface="Calibri" panose="020F0502020204030204" pitchFamily="34" charset="0"/>
              </a:rPr>
              <a:t>Payment </a:t>
            </a:r>
            <a:r>
              <a:rPr lang="en-ZA" sz="3200" b="1" dirty="0" smtClean="0">
                <a:latin typeface="Calibri" panose="020F0502020204030204" pitchFamily="34" charset="0"/>
              </a:rPr>
              <a:t>Functions </a:t>
            </a:r>
            <a:r>
              <a:rPr lang="en-ZA" sz="3200" b="1" dirty="0">
                <a:latin typeface="Calibri" panose="020F0502020204030204" pitchFamily="34" charset="0"/>
              </a:rPr>
              <a:t>is </a:t>
            </a:r>
            <a:r>
              <a:rPr lang="en-ZA" sz="3200" b="1" dirty="0" smtClean="0">
                <a:latin typeface="Calibri" panose="020F0502020204030204" pitchFamily="34" charset="0"/>
              </a:rPr>
              <a:t>out-sourced; </a:t>
            </a:r>
            <a:endParaRPr lang="en-ZA" sz="3200" b="1" dirty="0">
              <a:latin typeface="Calibri" panose="020F0502020204030204" pitchFamily="34" charset="0"/>
            </a:endParaRPr>
          </a:p>
          <a:p>
            <a:pPr marL="0" indent="0">
              <a:buNone/>
            </a:pPr>
            <a:r>
              <a:rPr lang="en-ZA" sz="3200" i="1" dirty="0">
                <a:latin typeface="Calibri" panose="020F0502020204030204" pitchFamily="34" charset="0"/>
              </a:rPr>
              <a:t>(b</a:t>
            </a:r>
            <a:r>
              <a:rPr lang="en-ZA" sz="3200" i="1" dirty="0" smtClean="0">
                <a:latin typeface="Calibri" panose="020F0502020204030204" pitchFamily="34" charset="0"/>
              </a:rPr>
              <a:t>) </a:t>
            </a:r>
            <a:r>
              <a:rPr lang="en-ZA" sz="3200" dirty="0" smtClean="0">
                <a:latin typeface="Calibri" panose="020F0502020204030204" pitchFamily="34" charset="0"/>
              </a:rPr>
              <a:t>SASSA in in a process to further execute  administration </a:t>
            </a:r>
            <a:r>
              <a:rPr lang="en-ZA" sz="3200" dirty="0">
                <a:latin typeface="Calibri" panose="020F0502020204030204" pitchFamily="34" charset="0"/>
              </a:rPr>
              <a:t>and payment of </a:t>
            </a:r>
            <a:r>
              <a:rPr lang="en-ZA" sz="3200" b="1" dirty="0">
                <a:latin typeface="Calibri" panose="020F0502020204030204" pitchFamily="34" charset="0"/>
              </a:rPr>
              <a:t>social security</a:t>
            </a:r>
            <a:r>
              <a:rPr lang="en-ZA" sz="3200" dirty="0">
                <a:latin typeface="Calibri" panose="020F0502020204030204" pitchFamily="34" charset="0"/>
              </a:rPr>
              <a:t>; and</a:t>
            </a:r>
          </a:p>
          <a:p>
            <a:pPr marL="0" indent="0">
              <a:buNone/>
            </a:pPr>
            <a:endParaRPr lang="en-GB" sz="2800" dirty="0"/>
          </a:p>
        </p:txBody>
      </p:sp>
    </p:spTree>
    <p:extLst>
      <p:ext uri="{BB962C8B-B14F-4D97-AF65-F5344CB8AC3E}">
        <p14:creationId xmlns:p14="http://schemas.microsoft.com/office/powerpoint/2010/main" val="3424701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3014</TotalTime>
  <Words>2540</Words>
  <Application>Microsoft Office PowerPoint</Application>
  <PresentationFormat>On-screen Show (4:3)</PresentationFormat>
  <Paragraphs>380</Paragraphs>
  <Slides>40</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40</vt:i4>
      </vt:variant>
    </vt:vector>
  </HeadingPairs>
  <TitlesOfParts>
    <vt:vector size="53" baseType="lpstr">
      <vt:lpstr>ＭＳ Ｐゴシック</vt:lpstr>
      <vt:lpstr>Arial</vt:lpstr>
      <vt:lpstr>Calibri</vt:lpstr>
      <vt:lpstr>Futura Hv BT</vt:lpstr>
      <vt:lpstr>Goudy Stout</vt:lpstr>
      <vt:lpstr>Symbol</vt:lpstr>
      <vt:lpstr>Times New Roman</vt:lpstr>
      <vt:lpstr>Wingdings</vt:lpstr>
      <vt:lpstr>Office Theme</vt:lpstr>
      <vt:lpstr>1_Office Theme</vt:lpstr>
      <vt:lpstr>3_Office Theme</vt:lpstr>
      <vt:lpstr>5_Office Theme</vt:lpstr>
      <vt:lpstr>4_Office Theme</vt:lpstr>
      <vt:lpstr>Presentation for SCOPA</vt:lpstr>
      <vt:lpstr> A: PURPOSE</vt:lpstr>
      <vt:lpstr>Purpose</vt:lpstr>
      <vt:lpstr>B: LEGISLATIVE MANDATE AND STATISTICAL BREAKDOWN</vt:lpstr>
      <vt:lpstr> Key SASSA Objectives</vt:lpstr>
      <vt:lpstr>SASSA Service Offering</vt:lpstr>
      <vt:lpstr>Statistical Breakdown Per Province</vt:lpstr>
      <vt:lpstr>C: CONTEXT AND FRAMEWORK</vt:lpstr>
      <vt:lpstr>Scope of Work</vt:lpstr>
      <vt:lpstr>HIGH LEVEL SEQUANCE OF EVENTS: CONSTITUTIONAL COURT </vt:lpstr>
      <vt:lpstr>Compliance with Constitutional Court Judgement</vt:lpstr>
      <vt:lpstr>Compliance with Constitutional Court Judgement</vt:lpstr>
      <vt:lpstr>Panel of Experts</vt:lpstr>
      <vt:lpstr>D1: PHASE 1  END 31 March 2018</vt:lpstr>
      <vt:lpstr>PHASE 1: CURRENT UNTIL 31 MARCH 2018</vt:lpstr>
      <vt:lpstr>Payment Model</vt:lpstr>
      <vt:lpstr>Summary of SASSA Plan</vt:lpstr>
      <vt:lpstr>Current projects undertaken</vt:lpstr>
      <vt:lpstr>Progress: SASSA Corporate Accounts (s) </vt:lpstr>
      <vt:lpstr>Progress: Regulation 26A Deductions</vt:lpstr>
      <vt:lpstr>Progress: Migration of Beneficiary Data</vt:lpstr>
      <vt:lpstr>PowerPoint Presentation</vt:lpstr>
      <vt:lpstr>PowerPoint Presentation</vt:lpstr>
      <vt:lpstr>Key Elements to be Out-sourced: Payment Services required</vt:lpstr>
      <vt:lpstr>D2: SAPO ENGAGEMENT  &amp;  PAYMENT SERVICES PROCUREMENT</vt:lpstr>
      <vt:lpstr>SAPO Workshop and Process to be Followed</vt:lpstr>
      <vt:lpstr>Timelines for Procurement of SAPO Services</vt:lpstr>
      <vt:lpstr>Procurement of ‘other’ Services </vt:lpstr>
      <vt:lpstr>Summary of Procurement of Payment Services</vt:lpstr>
      <vt:lpstr>E: PHASE 2 FRAMEWORK  END 31 March 2021</vt:lpstr>
      <vt:lpstr>PHASE 2: CURRENT UNTIL 31 MARCH 2021</vt:lpstr>
      <vt:lpstr>PowerPoint Presentation</vt:lpstr>
      <vt:lpstr>Business Continuity &amp; Transition Payment</vt:lpstr>
      <vt:lpstr>Issues and risks</vt:lpstr>
      <vt:lpstr>E: PHASE 3 OF THE FRAMEWORK  END 31 March 2023</vt:lpstr>
      <vt:lpstr>PHASE 3: CURRENT FROM 1 APRIL 2021</vt:lpstr>
      <vt:lpstr>SASSA’s Intent</vt:lpstr>
      <vt:lpstr>          Key Strategic Objectives</vt:lpstr>
      <vt:lpstr>Recommendation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Ben Kali</cp:lastModifiedBy>
  <cp:revision>269</cp:revision>
  <cp:lastPrinted>2017-08-18T09:14:37Z</cp:lastPrinted>
  <dcterms:created xsi:type="dcterms:W3CDTF">2016-03-01T10:31:26Z</dcterms:created>
  <dcterms:modified xsi:type="dcterms:W3CDTF">2017-08-18T09:37:25Z</dcterms:modified>
</cp:coreProperties>
</file>