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9" r:id="rId1"/>
    <p:sldMasterId id="2147483663" r:id="rId2"/>
  </p:sldMasterIdLst>
  <p:notesMasterIdLst>
    <p:notesMasterId r:id="rId72"/>
  </p:notesMasterIdLst>
  <p:handoutMasterIdLst>
    <p:handoutMasterId r:id="rId73"/>
  </p:handoutMasterIdLst>
  <p:sldIdLst>
    <p:sldId id="727" r:id="rId3"/>
    <p:sldId id="716" r:id="rId4"/>
    <p:sldId id="1117" r:id="rId5"/>
    <p:sldId id="992" r:id="rId6"/>
    <p:sldId id="975" r:id="rId7"/>
    <p:sldId id="1086" r:id="rId8"/>
    <p:sldId id="1087" r:id="rId9"/>
    <p:sldId id="1049" r:id="rId10"/>
    <p:sldId id="1050" r:id="rId11"/>
    <p:sldId id="1051" r:id="rId12"/>
    <p:sldId id="1053" r:id="rId13"/>
    <p:sldId id="1054" r:id="rId14"/>
    <p:sldId id="1082" r:id="rId15"/>
    <p:sldId id="1058" r:id="rId16"/>
    <p:sldId id="1059" r:id="rId17"/>
    <p:sldId id="1061" r:id="rId18"/>
    <p:sldId id="1062" r:id="rId19"/>
    <p:sldId id="1064" r:id="rId20"/>
    <p:sldId id="1083" r:id="rId21"/>
    <p:sldId id="1066" r:id="rId22"/>
    <p:sldId id="1067" r:id="rId23"/>
    <p:sldId id="1069" r:id="rId24"/>
    <p:sldId id="1071" r:id="rId25"/>
    <p:sldId id="1072" r:id="rId26"/>
    <p:sldId id="1084" r:id="rId27"/>
    <p:sldId id="1075" r:id="rId28"/>
    <p:sldId id="1078" r:id="rId29"/>
    <p:sldId id="1079" r:id="rId30"/>
    <p:sldId id="1080" r:id="rId31"/>
    <p:sldId id="1091" r:id="rId32"/>
    <p:sldId id="1179" r:id="rId33"/>
    <p:sldId id="1180" r:id="rId34"/>
    <p:sldId id="1172" r:id="rId35"/>
    <p:sldId id="1175" r:id="rId36"/>
    <p:sldId id="1173" r:id="rId37"/>
    <p:sldId id="1174" r:id="rId38"/>
    <p:sldId id="1171" r:id="rId39"/>
    <p:sldId id="1157" r:id="rId40"/>
    <p:sldId id="1161" r:id="rId41"/>
    <p:sldId id="1163" r:id="rId42"/>
    <p:sldId id="1164" r:id="rId43"/>
    <p:sldId id="1170" r:id="rId44"/>
    <p:sldId id="1121" r:id="rId45"/>
    <p:sldId id="1122" r:id="rId46"/>
    <p:sldId id="1124" r:id="rId47"/>
    <p:sldId id="1126" r:id="rId48"/>
    <p:sldId id="1128" r:id="rId49"/>
    <p:sldId id="1120" r:id="rId50"/>
    <p:sldId id="1131" r:id="rId51"/>
    <p:sldId id="1132" r:id="rId52"/>
    <p:sldId id="1181" r:id="rId53"/>
    <p:sldId id="1134" r:id="rId54"/>
    <p:sldId id="1137" r:id="rId55"/>
    <p:sldId id="1119" r:id="rId56"/>
    <p:sldId id="1139" r:id="rId57"/>
    <p:sldId id="1140" r:id="rId58"/>
    <p:sldId id="1141" r:id="rId59"/>
    <p:sldId id="1143" r:id="rId60"/>
    <p:sldId id="1144" r:id="rId61"/>
    <p:sldId id="1146" r:id="rId62"/>
    <p:sldId id="1106" r:id="rId63"/>
    <p:sldId id="1147" r:id="rId64"/>
    <p:sldId id="1149" r:id="rId65"/>
    <p:sldId id="1151" r:id="rId66"/>
    <p:sldId id="1153" r:id="rId67"/>
    <p:sldId id="1154" r:id="rId68"/>
    <p:sldId id="1155" r:id="rId69"/>
    <p:sldId id="1156" r:id="rId70"/>
    <p:sldId id="1081" r:id="rId71"/>
  </p:sldIdLst>
  <p:sldSz cx="9144000" cy="6858000" type="screen4x3"/>
  <p:notesSz cx="6858000" cy="9296400"/>
  <p:defaultTextStyle>
    <a:defPPr>
      <a:defRPr lang="en-US"/>
    </a:defPPr>
    <a:lvl1pPr algn="ctr" rtl="0" fontAlgn="base">
      <a:spcBef>
        <a:spcPct val="0"/>
      </a:spcBef>
      <a:spcAft>
        <a:spcPct val="0"/>
      </a:spcAft>
      <a:defRPr sz="3200"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3200"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3200"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3200"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3200" b="1" kern="1200">
        <a:solidFill>
          <a:schemeClr val="tx1"/>
        </a:solidFill>
        <a:latin typeface="Arial" charset="0"/>
        <a:ea typeface="ＭＳ Ｐゴシック" pitchFamily="34" charset="-128"/>
        <a:cs typeface="+mn-cs"/>
      </a:defRPr>
    </a:lvl5pPr>
    <a:lvl6pPr marL="2286000" algn="l" defTabSz="914400" rtl="0" eaLnBrk="1" latinLnBrk="0" hangingPunct="1">
      <a:defRPr sz="3200" b="1" kern="1200">
        <a:solidFill>
          <a:schemeClr val="tx1"/>
        </a:solidFill>
        <a:latin typeface="Arial" charset="0"/>
        <a:ea typeface="ＭＳ Ｐゴシック" pitchFamily="34" charset="-128"/>
        <a:cs typeface="+mn-cs"/>
      </a:defRPr>
    </a:lvl6pPr>
    <a:lvl7pPr marL="2743200" algn="l" defTabSz="914400" rtl="0" eaLnBrk="1" latinLnBrk="0" hangingPunct="1">
      <a:defRPr sz="3200" b="1" kern="1200">
        <a:solidFill>
          <a:schemeClr val="tx1"/>
        </a:solidFill>
        <a:latin typeface="Arial" charset="0"/>
        <a:ea typeface="ＭＳ Ｐゴシック" pitchFamily="34" charset="-128"/>
        <a:cs typeface="+mn-cs"/>
      </a:defRPr>
    </a:lvl7pPr>
    <a:lvl8pPr marL="3200400" algn="l" defTabSz="914400" rtl="0" eaLnBrk="1" latinLnBrk="0" hangingPunct="1">
      <a:defRPr sz="3200" b="1" kern="1200">
        <a:solidFill>
          <a:schemeClr val="tx1"/>
        </a:solidFill>
        <a:latin typeface="Arial" charset="0"/>
        <a:ea typeface="ＭＳ Ｐゴシック" pitchFamily="34" charset="-128"/>
        <a:cs typeface="+mn-cs"/>
      </a:defRPr>
    </a:lvl8pPr>
    <a:lvl9pPr marL="3657600" algn="l" defTabSz="914400" rtl="0" eaLnBrk="1" latinLnBrk="0" hangingPunct="1">
      <a:defRPr sz="3200"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A50021"/>
    <a:srgbClr val="993300"/>
    <a:srgbClr val="FFFFCC"/>
    <a:srgbClr val="FF6600"/>
    <a:srgbClr val="FF7C80"/>
    <a:srgbClr val="E5FFFF"/>
    <a:srgbClr val="B7FFFF"/>
    <a:srgbClr val="CCFFCC"/>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1" autoAdjust="0"/>
    <p:restoredTop sz="94434" autoAdjust="0"/>
  </p:normalViewPr>
  <p:slideViewPr>
    <p:cSldViewPr>
      <p:cViewPr varScale="1">
        <p:scale>
          <a:sx n="77" d="100"/>
          <a:sy n="77" d="100"/>
        </p:scale>
        <p:origin x="-84" y="-714"/>
      </p:cViewPr>
      <p:guideLst>
        <p:guide orient="horz" pos="2160"/>
        <p:guide pos="2880"/>
      </p:guideLst>
    </p:cSldViewPr>
  </p:slideViewPr>
  <p:outlineViewPr>
    <p:cViewPr>
      <p:scale>
        <a:sx n="33" d="100"/>
        <a:sy n="33" d="100"/>
      </p:scale>
      <p:origin x="0" y="11370"/>
    </p:cViewPr>
  </p:outlineViewPr>
  <p:notesTextViewPr>
    <p:cViewPr>
      <p:scale>
        <a:sx n="100" d="100"/>
        <a:sy n="100" d="100"/>
      </p:scale>
      <p:origin x="0" y="0"/>
    </p:cViewPr>
  </p:notesTextViewPr>
  <p:sorterViewPr>
    <p:cViewPr>
      <p:scale>
        <a:sx n="66" d="100"/>
        <a:sy n="66" d="100"/>
      </p:scale>
      <p:origin x="0" y="48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8831526220802315E-2"/>
          <c:y val="0.16448891805191021"/>
          <c:w val="0.91116847377919774"/>
          <c:h val="0.66275772820064172"/>
        </c:manualLayout>
      </c:layout>
      <c:pie3DChart>
        <c:varyColors val="1"/>
        <c:ser>
          <c:idx val="0"/>
          <c:order val="0"/>
          <c:tx>
            <c:strRef>
              <c:f>Sheet1!$J$3</c:f>
              <c:strCache>
                <c:ptCount val="1"/>
                <c:pt idx="0">
                  <c:v>Summary of Performance </c:v>
                </c:pt>
              </c:strCache>
            </c:strRef>
          </c:tx>
          <c:spPr>
            <a:solidFill>
              <a:srgbClr val="00B050"/>
            </a:solidFill>
            <a:ln>
              <a:noFill/>
            </a:ln>
          </c:spPr>
          <c:dPt>
            <c:idx val="0"/>
            <c:spPr>
              <a:solidFill>
                <a:srgbClr val="00B050"/>
              </a:solidFill>
              <a:ln w="25400">
                <a:noFill/>
              </a:ln>
              <a:effectLst/>
              <a:sp3d/>
            </c:spPr>
            <c:extLst xmlns:c16r2="http://schemas.microsoft.com/office/drawing/2015/06/chart">
              <c:ext xmlns:c16="http://schemas.microsoft.com/office/drawing/2014/chart" uri="{C3380CC4-5D6E-409C-BE32-E72D297353CC}">
                <c16:uniqueId val="{00000001-0E7C-4C0C-99A2-052E2FA28660}"/>
              </c:ext>
            </c:extLst>
          </c:dPt>
          <c:dPt>
            <c:idx val="1"/>
            <c:spPr>
              <a:solidFill>
                <a:srgbClr val="FF0000"/>
              </a:solidFill>
              <a:ln w="25400">
                <a:noFill/>
              </a:ln>
              <a:effectLst/>
              <a:sp3d/>
            </c:spPr>
            <c:extLst xmlns:c16r2="http://schemas.microsoft.com/office/drawing/2015/06/chart">
              <c:ext xmlns:c16="http://schemas.microsoft.com/office/drawing/2014/chart" uri="{C3380CC4-5D6E-409C-BE32-E72D297353CC}">
                <c16:uniqueId val="{00000003-0E7C-4C0C-99A2-052E2FA28660}"/>
              </c:ext>
            </c:extLst>
          </c:dPt>
          <c:dLbls>
            <c:dLbl>
              <c:idx val="0"/>
              <c:layout>
                <c:manualLayout>
                  <c:x val="0.14257530662342885"/>
                  <c:y val="-0.17638113896439436"/>
                </c:manualLayout>
              </c:layout>
              <c:tx>
                <c:rich>
                  <a:bodyPr/>
                  <a:lstStyle/>
                  <a:p>
                    <a:r>
                      <a:rPr lang="en-US" dirty="0"/>
                      <a:t>95</a:t>
                    </a:r>
                    <a:r>
                      <a:rPr lang="en-US" dirty="0" smtClean="0"/>
                      <a:t>%</a:t>
                    </a:r>
                    <a:endParaRPr lang="en-US" dirty="0"/>
                  </a:p>
                </c:rich>
              </c:tx>
              <c:dLblPos val="bestFit"/>
              <c:showVal val="1"/>
              <c:extLst xmlns:c16r2="http://schemas.microsoft.com/office/drawing/2015/06/chart">
                <c:ext xmlns:c15="http://schemas.microsoft.com/office/drawing/2012/chart" uri="{CE6537A1-D6FC-4f65-9D91-7224C49458BB}">
                  <c15:layout>
                    <c:manualLayout>
                      <c:w val="0.24440910256132292"/>
                      <c:h val="0.16496061929969066"/>
                    </c:manualLayout>
                  </c15:layout>
                </c:ext>
                <c:ext xmlns:c16="http://schemas.microsoft.com/office/drawing/2014/chart" uri="{C3380CC4-5D6E-409C-BE32-E72D297353CC}">
                  <c16:uniqueId val="{00000001-0E7C-4C0C-99A2-052E2FA28660}"/>
                </c:ext>
              </c:extLst>
            </c:dLbl>
            <c:dLbl>
              <c:idx val="1"/>
              <c:layout>
                <c:manualLayout>
                  <c:x val="2.3892148131393811E-2"/>
                  <c:y val="3.6523767862350544E-2"/>
                </c:manualLayout>
              </c:layout>
              <c:tx>
                <c:rich>
                  <a:bodyPr/>
                  <a:lstStyle/>
                  <a:p>
                    <a:r>
                      <a:rPr lang="en-US"/>
                      <a:t>5%</a:t>
                    </a:r>
                  </a:p>
                  <a:p>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E7C-4C0C-99A2-052E2FA28660}"/>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Lst>
          </c:dLbls>
          <c:cat>
            <c:strRef>
              <c:f>Sheet1!$K$2:$L$2</c:f>
              <c:strCache>
                <c:ptCount val="2"/>
                <c:pt idx="0">
                  <c:v>Achieved</c:v>
                </c:pt>
                <c:pt idx="1">
                  <c:v>Not Achieved </c:v>
                </c:pt>
              </c:strCache>
            </c:strRef>
          </c:cat>
          <c:val>
            <c:numRef>
              <c:f>Sheet1!$K$3:$L$3</c:f>
              <c:numCache>
                <c:formatCode>General</c:formatCode>
                <c:ptCount val="2"/>
                <c:pt idx="0">
                  <c:v>128</c:v>
                </c:pt>
                <c:pt idx="1">
                  <c:v>5</c:v>
                </c:pt>
              </c:numCache>
            </c:numRef>
          </c:val>
          <c:extLst xmlns:c16r2="http://schemas.microsoft.com/office/drawing/2015/06/chart">
            <c:ext xmlns:c16="http://schemas.microsoft.com/office/drawing/2014/chart" uri="{C3380CC4-5D6E-409C-BE32-E72D297353CC}">
              <c16:uniqueId val="{00000004-0E7C-4C0C-99A2-052E2FA28660}"/>
            </c:ext>
          </c:extLst>
        </c:ser>
        <c:dLbls/>
      </c:pie3DChart>
      <c:spPr>
        <a:noFill/>
        <a:ln>
          <a:noFill/>
        </a:ln>
        <a:effectLst/>
      </c:spPr>
    </c:plotArea>
    <c:legend>
      <c:legendPos val="b"/>
      <c:layout>
        <c:manualLayout>
          <c:xMode val="edge"/>
          <c:yMode val="edge"/>
          <c:x val="0.12239859151452305"/>
          <c:y val="0.92466913590789479"/>
          <c:w val="0.79831515634065353"/>
          <c:h val="5.4738840717726611E-2"/>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80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8089784517551153E-2"/>
          <c:y val="0.18007952820057024"/>
          <c:w val="0.4901748871560978"/>
          <c:h val="0.7112285142920628"/>
        </c:manualLayout>
      </c:layout>
      <c:pie3DChart>
        <c:varyColors val="1"/>
        <c:ser>
          <c:idx val="0"/>
          <c:order val="0"/>
          <c:spPr>
            <a:ln>
              <a:noFill/>
            </a:ln>
          </c:spPr>
          <c:dPt>
            <c:idx val="0"/>
            <c:spPr>
              <a:solidFill>
                <a:srgbClr val="00B050"/>
              </a:solidFill>
              <a:ln w="25400">
                <a:noFill/>
              </a:ln>
              <a:effectLst/>
              <a:sp3d/>
            </c:spPr>
            <c:extLst xmlns:c16r2="http://schemas.microsoft.com/office/drawing/2015/06/chart">
              <c:ext xmlns:c16="http://schemas.microsoft.com/office/drawing/2014/chart" uri="{C3380CC4-5D6E-409C-BE32-E72D297353CC}">
                <c16:uniqueId val="{00000001-5B2D-4F0B-A835-B16D59F637B9}"/>
              </c:ext>
            </c:extLst>
          </c:dPt>
          <c:dPt>
            <c:idx val="1"/>
            <c:spPr>
              <a:solidFill>
                <a:srgbClr val="FF0000"/>
              </a:solidFill>
              <a:ln w="25400">
                <a:noFill/>
              </a:ln>
              <a:effectLst/>
              <a:sp3d/>
            </c:spPr>
            <c:extLst xmlns:c16r2="http://schemas.microsoft.com/office/drawing/2015/06/chart">
              <c:ext xmlns:c16="http://schemas.microsoft.com/office/drawing/2014/chart" uri="{C3380CC4-5D6E-409C-BE32-E72D297353CC}">
                <c16:uniqueId val="{00000003-5B2D-4F0B-A835-B16D59F637B9}"/>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Percent val="1"/>
            <c:extLst xmlns:c16r2="http://schemas.microsoft.com/office/drawing/2015/06/chart">
              <c:ext xmlns:c15="http://schemas.microsoft.com/office/drawing/2012/chart" uri="{CE6537A1-D6FC-4f65-9D91-7224C49458BB}"/>
            </c:extLst>
          </c:dLbls>
          <c:cat>
            <c:strRef>
              <c:f>Sheet1!$A$2:$A$3</c:f>
              <c:strCache>
                <c:ptCount val="2"/>
                <c:pt idx="0">
                  <c:v>Achieved</c:v>
                </c:pt>
                <c:pt idx="1">
                  <c:v>Not achieved/ Implementation delayed</c:v>
                </c:pt>
              </c:strCache>
            </c:strRef>
          </c:cat>
          <c:val>
            <c:numRef>
              <c:f>Sheet1!$B$2:$B$3</c:f>
              <c:numCache>
                <c:formatCode>General</c:formatCode>
                <c:ptCount val="2"/>
                <c:pt idx="0">
                  <c:v>53</c:v>
                </c:pt>
                <c:pt idx="1">
                  <c:v>6</c:v>
                </c:pt>
              </c:numCache>
            </c:numRef>
          </c:val>
          <c:extLst xmlns:c16r2="http://schemas.microsoft.com/office/drawing/2015/06/chart">
            <c:ext xmlns:c16="http://schemas.microsoft.com/office/drawing/2014/chart" uri="{C3380CC4-5D6E-409C-BE32-E72D297353CC}">
              <c16:uniqueId val="{00000004-5B2D-4F0B-A835-B16D59F637B9}"/>
            </c:ext>
          </c:extLst>
        </c:ser>
        <c:dLbls/>
      </c:pie3DChart>
      <c:spPr>
        <a:noFill/>
        <a:ln>
          <a:noFill/>
        </a:ln>
        <a:effectLst/>
      </c:spPr>
    </c:plotArea>
    <c:legend>
      <c:legendPos val="r"/>
      <c:layout>
        <c:manualLayout>
          <c:xMode val="edge"/>
          <c:yMode val="edge"/>
          <c:x val="0.61943252617949052"/>
          <c:y val="0.37936889287433673"/>
          <c:w val="0.35965880625423186"/>
          <c:h val="0.35464247358759088"/>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800">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4578"/>
          </a:xfrm>
          <a:prstGeom prst="rect">
            <a:avLst/>
          </a:prstGeom>
        </p:spPr>
        <p:txBody>
          <a:bodyPr vert="horz" lIns="92967" tIns="46484" rIns="92967" bIns="46484" rtlCol="0"/>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884613" y="3"/>
            <a:ext cx="2971800" cy="464578"/>
          </a:xfrm>
          <a:prstGeom prst="rect">
            <a:avLst/>
          </a:prstGeom>
        </p:spPr>
        <p:txBody>
          <a:bodyPr vert="horz" lIns="92967" tIns="46484" rIns="92967" bIns="46484" rtlCol="0"/>
          <a:lstStyle>
            <a:lvl1pPr algn="r" eaLnBrk="0" hangingPunct="0">
              <a:defRPr sz="1200" b="0">
                <a:latin typeface="Arial" charset="0"/>
                <a:ea typeface="ＭＳ Ｐゴシック" pitchFamily="-48" charset="-128"/>
                <a:cs typeface="+mn-cs"/>
              </a:defRPr>
            </a:lvl1pPr>
          </a:lstStyle>
          <a:p>
            <a:pPr>
              <a:defRPr/>
            </a:pPr>
            <a:fld id="{2430148A-7F62-40A2-824F-427D6E36BE93}" type="datetimeFigureOut">
              <a:rPr lang="en-US"/>
              <a:pPr>
                <a:defRPr/>
              </a:pPr>
              <a:t>8/16/2017</a:t>
            </a:fld>
            <a:endParaRPr lang="en-ZA" dirty="0"/>
          </a:p>
        </p:txBody>
      </p:sp>
      <p:sp>
        <p:nvSpPr>
          <p:cNvPr id="4" name="Footer Placeholder 3"/>
          <p:cNvSpPr>
            <a:spLocks noGrp="1"/>
          </p:cNvSpPr>
          <p:nvPr>
            <p:ph type="ftr" sz="quarter" idx="2"/>
          </p:nvPr>
        </p:nvSpPr>
        <p:spPr>
          <a:xfrm>
            <a:off x="0" y="8830218"/>
            <a:ext cx="2971800" cy="464578"/>
          </a:xfrm>
          <a:prstGeom prst="rect">
            <a:avLst/>
          </a:prstGeom>
        </p:spPr>
        <p:txBody>
          <a:bodyPr vert="horz" lIns="92967" tIns="46484" rIns="92967" bIns="46484" rtlCol="0" anchor="b"/>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884613" y="8830218"/>
            <a:ext cx="2971800" cy="464578"/>
          </a:xfrm>
          <a:prstGeom prst="rect">
            <a:avLst/>
          </a:prstGeom>
        </p:spPr>
        <p:txBody>
          <a:bodyPr vert="horz" lIns="92967" tIns="46484" rIns="92967" bIns="46484" rtlCol="0" anchor="b"/>
          <a:lstStyle>
            <a:lvl1pPr algn="r" eaLnBrk="0" hangingPunct="0">
              <a:defRPr sz="1200" b="0">
                <a:latin typeface="Arial" charset="0"/>
                <a:ea typeface="ＭＳ Ｐゴシック" pitchFamily="-48" charset="-128"/>
                <a:cs typeface="+mn-cs"/>
              </a:defRPr>
            </a:lvl1pPr>
          </a:lstStyle>
          <a:p>
            <a:pPr>
              <a:defRPr/>
            </a:pPr>
            <a:fld id="{A045A1A6-60F2-4C97-874B-E7E424B54D88}" type="slidenum">
              <a:rPr lang="en-ZA"/>
              <a:pPr>
                <a:defRPr/>
              </a:pPr>
              <a:t>‹#›</a:t>
            </a:fld>
            <a:endParaRPr lang="en-ZA" dirty="0"/>
          </a:p>
        </p:txBody>
      </p:sp>
    </p:spTree>
    <p:extLst>
      <p:ext uri="{BB962C8B-B14F-4D97-AF65-F5344CB8AC3E}">
        <p14:creationId xmlns:p14="http://schemas.microsoft.com/office/powerpoint/2010/main" xmlns="" val="668884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4578"/>
          </a:xfrm>
          <a:prstGeom prst="rect">
            <a:avLst/>
          </a:prstGeom>
        </p:spPr>
        <p:txBody>
          <a:bodyPr vert="horz" lIns="92967" tIns="46484" rIns="92967" bIns="46484" rtlCol="0"/>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884613" y="3"/>
            <a:ext cx="2971800" cy="464578"/>
          </a:xfrm>
          <a:prstGeom prst="rect">
            <a:avLst/>
          </a:prstGeom>
        </p:spPr>
        <p:txBody>
          <a:bodyPr vert="horz" lIns="92967" tIns="46484" rIns="92967" bIns="46484" rtlCol="0"/>
          <a:lstStyle>
            <a:lvl1pPr algn="r" eaLnBrk="0" hangingPunct="0">
              <a:defRPr sz="1200" b="0">
                <a:latin typeface="Arial" charset="0"/>
                <a:ea typeface="ＭＳ Ｐゴシック" pitchFamily="-48" charset="-128"/>
                <a:cs typeface="+mn-cs"/>
              </a:defRPr>
            </a:lvl1pPr>
          </a:lstStyle>
          <a:p>
            <a:pPr>
              <a:defRPr/>
            </a:pPr>
            <a:fld id="{0B88FE0B-F6C0-487D-A2ED-BAAD900562E9}" type="datetimeFigureOut">
              <a:rPr lang="en-US"/>
              <a:pPr>
                <a:defRPr/>
              </a:pPr>
              <a:t>8/16/2017</a:t>
            </a:fld>
            <a:endParaRPr lang="en-ZA" dirty="0"/>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2967" tIns="46484" rIns="92967" bIns="46484" rtlCol="0" anchor="ctr"/>
          <a:lstStyle/>
          <a:p>
            <a:pPr lvl="0"/>
            <a:endParaRPr lang="en-ZA" noProof="0" dirty="0" smtClean="0"/>
          </a:p>
        </p:txBody>
      </p:sp>
      <p:sp>
        <p:nvSpPr>
          <p:cNvPr id="5" name="Notes Placeholder 4"/>
          <p:cNvSpPr>
            <a:spLocks noGrp="1"/>
          </p:cNvSpPr>
          <p:nvPr>
            <p:ph type="body" sz="quarter" idx="3"/>
          </p:nvPr>
        </p:nvSpPr>
        <p:spPr>
          <a:xfrm>
            <a:off x="685801" y="4415915"/>
            <a:ext cx="5486400" cy="4182816"/>
          </a:xfrm>
          <a:prstGeom prst="rect">
            <a:avLst/>
          </a:prstGeom>
        </p:spPr>
        <p:txBody>
          <a:bodyPr vert="horz" wrap="square" lIns="92967" tIns="46484" rIns="92967" bIns="4648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830218"/>
            <a:ext cx="2971800" cy="464578"/>
          </a:xfrm>
          <a:prstGeom prst="rect">
            <a:avLst/>
          </a:prstGeom>
        </p:spPr>
        <p:txBody>
          <a:bodyPr vert="horz" lIns="92967" tIns="46484" rIns="92967" bIns="46484" rtlCol="0" anchor="b"/>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884613" y="8830218"/>
            <a:ext cx="2971800" cy="464578"/>
          </a:xfrm>
          <a:prstGeom prst="rect">
            <a:avLst/>
          </a:prstGeom>
        </p:spPr>
        <p:txBody>
          <a:bodyPr vert="horz" lIns="92967" tIns="46484" rIns="92967" bIns="46484" rtlCol="0" anchor="b"/>
          <a:lstStyle>
            <a:lvl1pPr algn="r" eaLnBrk="0" hangingPunct="0">
              <a:defRPr sz="1200" b="0">
                <a:latin typeface="Arial" charset="0"/>
                <a:ea typeface="ＭＳ Ｐゴシック" pitchFamily="-48" charset="-128"/>
                <a:cs typeface="+mn-cs"/>
              </a:defRPr>
            </a:lvl1pPr>
          </a:lstStyle>
          <a:p>
            <a:pPr>
              <a:defRPr/>
            </a:pPr>
            <a:fld id="{6FD86555-0999-48F5-B7A1-4CC0EFA71706}" type="slidenum">
              <a:rPr lang="en-ZA"/>
              <a:pPr>
                <a:defRPr/>
              </a:pPr>
              <a:t>‹#›</a:t>
            </a:fld>
            <a:endParaRPr lang="en-ZA" dirty="0"/>
          </a:p>
        </p:txBody>
      </p:sp>
    </p:spTree>
    <p:extLst>
      <p:ext uri="{BB962C8B-B14F-4D97-AF65-F5344CB8AC3E}">
        <p14:creationId xmlns:p14="http://schemas.microsoft.com/office/powerpoint/2010/main" xmlns="" val="2705701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a:t>
            </a:fld>
            <a:endParaRPr lang="en-ZA" sz="1200" b="0" dirty="0"/>
          </a:p>
        </p:txBody>
      </p:sp>
    </p:spTree>
    <p:extLst>
      <p:ext uri="{BB962C8B-B14F-4D97-AF65-F5344CB8AC3E}">
        <p14:creationId xmlns:p14="http://schemas.microsoft.com/office/powerpoint/2010/main" xmlns="" val="408028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20</a:t>
            </a:fld>
            <a:endParaRPr lang="en-ZA" dirty="0"/>
          </a:p>
        </p:txBody>
      </p:sp>
    </p:spTree>
    <p:extLst>
      <p:ext uri="{BB962C8B-B14F-4D97-AF65-F5344CB8AC3E}">
        <p14:creationId xmlns:p14="http://schemas.microsoft.com/office/powerpoint/2010/main" xmlns="" val="370237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21</a:t>
            </a:fld>
            <a:endParaRPr lang="en-ZA" dirty="0"/>
          </a:p>
        </p:txBody>
      </p:sp>
    </p:spTree>
    <p:extLst>
      <p:ext uri="{BB962C8B-B14F-4D97-AF65-F5344CB8AC3E}">
        <p14:creationId xmlns:p14="http://schemas.microsoft.com/office/powerpoint/2010/main" xmlns="" val="143082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25</a:t>
            </a:fld>
            <a:endParaRPr lang="en-ZA" sz="1200" b="0" dirty="0"/>
          </a:p>
        </p:txBody>
      </p:sp>
    </p:spTree>
    <p:extLst>
      <p:ext uri="{BB962C8B-B14F-4D97-AF65-F5344CB8AC3E}">
        <p14:creationId xmlns:p14="http://schemas.microsoft.com/office/powerpoint/2010/main" xmlns="" val="340500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30</a:t>
            </a:fld>
            <a:endParaRPr lang="en-ZA" sz="1200" b="0" dirty="0"/>
          </a:p>
        </p:txBody>
      </p:sp>
    </p:spTree>
    <p:extLst>
      <p:ext uri="{BB962C8B-B14F-4D97-AF65-F5344CB8AC3E}">
        <p14:creationId xmlns:p14="http://schemas.microsoft.com/office/powerpoint/2010/main" xmlns="" val="269355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31</a:t>
            </a:fld>
            <a:endParaRPr lang="en-ZA" sz="1200" b="0" dirty="0" smtClean="0"/>
          </a:p>
        </p:txBody>
      </p:sp>
    </p:spTree>
    <p:extLst>
      <p:ext uri="{BB962C8B-B14F-4D97-AF65-F5344CB8AC3E}">
        <p14:creationId xmlns:p14="http://schemas.microsoft.com/office/powerpoint/2010/main" xmlns="" val="123607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32</a:t>
            </a:fld>
            <a:endParaRPr lang="en-ZA" sz="1200" b="0" dirty="0" smtClean="0"/>
          </a:p>
        </p:txBody>
      </p:sp>
    </p:spTree>
    <p:extLst>
      <p:ext uri="{BB962C8B-B14F-4D97-AF65-F5344CB8AC3E}">
        <p14:creationId xmlns:p14="http://schemas.microsoft.com/office/powerpoint/2010/main" xmlns="" val="324771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33</a:t>
            </a:fld>
            <a:endParaRPr lang="en-ZA" sz="1200" b="0" dirty="0">
              <a:solidFill>
                <a:prstClr val="black"/>
              </a:solidFill>
            </a:endParaRPr>
          </a:p>
        </p:txBody>
      </p:sp>
    </p:spTree>
    <p:extLst>
      <p:ext uri="{BB962C8B-B14F-4D97-AF65-F5344CB8AC3E}">
        <p14:creationId xmlns:p14="http://schemas.microsoft.com/office/powerpoint/2010/main" xmlns="" val="27747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35</a:t>
            </a:fld>
            <a:endParaRPr lang="en-ZA" sz="1200" b="0" dirty="0">
              <a:solidFill>
                <a:prstClr val="black"/>
              </a:solidFill>
            </a:endParaRPr>
          </a:p>
        </p:txBody>
      </p:sp>
    </p:spTree>
    <p:extLst>
      <p:ext uri="{BB962C8B-B14F-4D97-AF65-F5344CB8AC3E}">
        <p14:creationId xmlns:p14="http://schemas.microsoft.com/office/powerpoint/2010/main" xmlns="" val="190171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FD86555-0999-48F5-B7A1-4CC0EFA71706}" type="slidenum">
              <a:rPr lang="en-ZA" smtClean="0"/>
              <a:pPr>
                <a:defRPr/>
              </a:pPr>
              <a:t>36</a:t>
            </a:fld>
            <a:endParaRPr lang="en-ZA" dirty="0"/>
          </a:p>
        </p:txBody>
      </p:sp>
    </p:spTree>
    <p:extLst>
      <p:ext uri="{BB962C8B-B14F-4D97-AF65-F5344CB8AC3E}">
        <p14:creationId xmlns:p14="http://schemas.microsoft.com/office/powerpoint/2010/main" xmlns="" val="115817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37</a:t>
            </a:fld>
            <a:endParaRPr lang="en-ZA" sz="1200" b="0" dirty="0"/>
          </a:p>
        </p:txBody>
      </p:sp>
    </p:spTree>
    <p:extLst>
      <p:ext uri="{BB962C8B-B14F-4D97-AF65-F5344CB8AC3E}">
        <p14:creationId xmlns:p14="http://schemas.microsoft.com/office/powerpoint/2010/main" xmlns="" val="74340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Z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A2C3CE0F-C61C-45EB-A6B7-0E29986A680B}" type="slidenum">
              <a:rPr lang="en-ZA" sz="1200" b="0"/>
              <a:pPr/>
              <a:t>2</a:t>
            </a:fld>
            <a:endParaRPr lang="en-ZA" sz="1200" b="0" dirty="0"/>
          </a:p>
        </p:txBody>
      </p:sp>
    </p:spTree>
    <p:extLst>
      <p:ext uri="{BB962C8B-B14F-4D97-AF65-F5344CB8AC3E}">
        <p14:creationId xmlns:p14="http://schemas.microsoft.com/office/powerpoint/2010/main" xmlns="" val="3136468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43</a:t>
            </a:fld>
            <a:endParaRPr lang="en-ZA" sz="1200" b="0" dirty="0"/>
          </a:p>
        </p:txBody>
      </p:sp>
    </p:spTree>
    <p:extLst>
      <p:ext uri="{BB962C8B-B14F-4D97-AF65-F5344CB8AC3E}">
        <p14:creationId xmlns:p14="http://schemas.microsoft.com/office/powerpoint/2010/main" xmlns="" val="2548164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45</a:t>
            </a:fld>
            <a:endParaRPr lang="en-ZA" sz="1200" b="0" dirty="0">
              <a:solidFill>
                <a:prstClr val="black"/>
              </a:solidFill>
            </a:endParaRPr>
          </a:p>
        </p:txBody>
      </p:sp>
    </p:spTree>
    <p:extLst>
      <p:ext uri="{BB962C8B-B14F-4D97-AF65-F5344CB8AC3E}">
        <p14:creationId xmlns:p14="http://schemas.microsoft.com/office/powerpoint/2010/main" xmlns="" val="1441804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46</a:t>
            </a:fld>
            <a:endParaRPr lang="en-ZA" sz="1200" b="0" dirty="0">
              <a:solidFill>
                <a:prstClr val="black"/>
              </a:solidFill>
            </a:endParaRPr>
          </a:p>
        </p:txBody>
      </p:sp>
    </p:spTree>
    <p:extLst>
      <p:ext uri="{BB962C8B-B14F-4D97-AF65-F5344CB8AC3E}">
        <p14:creationId xmlns:p14="http://schemas.microsoft.com/office/powerpoint/2010/main" xmlns="" val="10201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47</a:t>
            </a:fld>
            <a:endParaRPr lang="en-ZA" sz="1200" b="0" dirty="0">
              <a:solidFill>
                <a:prstClr val="black"/>
              </a:solidFill>
            </a:endParaRPr>
          </a:p>
        </p:txBody>
      </p:sp>
    </p:spTree>
    <p:extLst>
      <p:ext uri="{BB962C8B-B14F-4D97-AF65-F5344CB8AC3E}">
        <p14:creationId xmlns:p14="http://schemas.microsoft.com/office/powerpoint/2010/main" xmlns="" val="1428547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48</a:t>
            </a:fld>
            <a:endParaRPr lang="en-ZA" sz="1200" b="0" dirty="0"/>
          </a:p>
        </p:txBody>
      </p:sp>
    </p:spTree>
    <p:extLst>
      <p:ext uri="{BB962C8B-B14F-4D97-AF65-F5344CB8AC3E}">
        <p14:creationId xmlns:p14="http://schemas.microsoft.com/office/powerpoint/2010/main" xmlns="" val="2632482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50</a:t>
            </a:fld>
            <a:endParaRPr lang="en-ZA" sz="1200" b="0" dirty="0">
              <a:solidFill>
                <a:prstClr val="black"/>
              </a:solidFill>
            </a:endParaRPr>
          </a:p>
        </p:txBody>
      </p:sp>
    </p:spTree>
    <p:extLst>
      <p:ext uri="{BB962C8B-B14F-4D97-AF65-F5344CB8AC3E}">
        <p14:creationId xmlns:p14="http://schemas.microsoft.com/office/powerpoint/2010/main" xmlns="" val="1779588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51</a:t>
            </a:fld>
            <a:endParaRPr lang="en-ZA" sz="1200" b="0" dirty="0">
              <a:solidFill>
                <a:prstClr val="black"/>
              </a:solidFill>
            </a:endParaRPr>
          </a:p>
        </p:txBody>
      </p:sp>
    </p:spTree>
    <p:extLst>
      <p:ext uri="{BB962C8B-B14F-4D97-AF65-F5344CB8AC3E}">
        <p14:creationId xmlns:p14="http://schemas.microsoft.com/office/powerpoint/2010/main" xmlns="" val="4259160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52</a:t>
            </a:fld>
            <a:endParaRPr lang="en-ZA" sz="1200" b="0" dirty="0">
              <a:solidFill>
                <a:prstClr val="black"/>
              </a:solidFill>
            </a:endParaRPr>
          </a:p>
        </p:txBody>
      </p:sp>
    </p:spTree>
    <p:extLst>
      <p:ext uri="{BB962C8B-B14F-4D97-AF65-F5344CB8AC3E}">
        <p14:creationId xmlns:p14="http://schemas.microsoft.com/office/powerpoint/2010/main" xmlns="" val="1968598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53</a:t>
            </a:fld>
            <a:endParaRPr lang="en-ZA" sz="1200" b="0" dirty="0">
              <a:solidFill>
                <a:prstClr val="black"/>
              </a:solidFill>
            </a:endParaRPr>
          </a:p>
        </p:txBody>
      </p:sp>
    </p:spTree>
    <p:extLst>
      <p:ext uri="{BB962C8B-B14F-4D97-AF65-F5344CB8AC3E}">
        <p14:creationId xmlns:p14="http://schemas.microsoft.com/office/powerpoint/2010/main" xmlns="" val="2566978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54</a:t>
            </a:fld>
            <a:endParaRPr lang="en-ZA" sz="1200" b="0" dirty="0"/>
          </a:p>
        </p:txBody>
      </p:sp>
    </p:spTree>
    <p:extLst>
      <p:ext uri="{BB962C8B-B14F-4D97-AF65-F5344CB8AC3E}">
        <p14:creationId xmlns:p14="http://schemas.microsoft.com/office/powerpoint/2010/main" xmlns="" val="226757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3</a:t>
            </a:fld>
            <a:endParaRPr lang="en-ZA" sz="1200" b="0" dirty="0"/>
          </a:p>
        </p:txBody>
      </p:sp>
    </p:spTree>
    <p:extLst>
      <p:ext uri="{BB962C8B-B14F-4D97-AF65-F5344CB8AC3E}">
        <p14:creationId xmlns:p14="http://schemas.microsoft.com/office/powerpoint/2010/main" xmlns="" val="3848253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56</a:t>
            </a:fld>
            <a:endParaRPr lang="en-ZA" sz="1200" b="0" dirty="0">
              <a:solidFill>
                <a:prstClr val="black"/>
              </a:solidFill>
            </a:endParaRPr>
          </a:p>
        </p:txBody>
      </p:sp>
    </p:spTree>
    <p:extLst>
      <p:ext uri="{BB962C8B-B14F-4D97-AF65-F5344CB8AC3E}">
        <p14:creationId xmlns:p14="http://schemas.microsoft.com/office/powerpoint/2010/main" xmlns="" val="1147320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57</a:t>
            </a:fld>
            <a:endParaRPr lang="en-ZA" sz="1200" b="0" dirty="0">
              <a:solidFill>
                <a:prstClr val="black"/>
              </a:solidFill>
            </a:endParaRPr>
          </a:p>
        </p:txBody>
      </p:sp>
    </p:spTree>
    <p:extLst>
      <p:ext uri="{BB962C8B-B14F-4D97-AF65-F5344CB8AC3E}">
        <p14:creationId xmlns:p14="http://schemas.microsoft.com/office/powerpoint/2010/main" xmlns="" val="3621360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58</a:t>
            </a:fld>
            <a:endParaRPr lang="en-ZA" sz="1200" b="0" dirty="0">
              <a:solidFill>
                <a:prstClr val="black"/>
              </a:solidFill>
            </a:endParaRPr>
          </a:p>
        </p:txBody>
      </p:sp>
    </p:spTree>
    <p:extLst>
      <p:ext uri="{BB962C8B-B14F-4D97-AF65-F5344CB8AC3E}">
        <p14:creationId xmlns:p14="http://schemas.microsoft.com/office/powerpoint/2010/main" xmlns="" val="1393395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59</a:t>
            </a:fld>
            <a:endParaRPr lang="en-ZA" sz="1200" b="0" dirty="0">
              <a:solidFill>
                <a:prstClr val="black"/>
              </a:solidFill>
            </a:endParaRPr>
          </a:p>
        </p:txBody>
      </p:sp>
    </p:spTree>
    <p:extLst>
      <p:ext uri="{BB962C8B-B14F-4D97-AF65-F5344CB8AC3E}">
        <p14:creationId xmlns:p14="http://schemas.microsoft.com/office/powerpoint/2010/main" xmlns="" val="1400905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60</a:t>
            </a:fld>
            <a:endParaRPr lang="en-ZA" sz="1200" b="0" dirty="0">
              <a:solidFill>
                <a:prstClr val="black"/>
              </a:solidFill>
            </a:endParaRPr>
          </a:p>
        </p:txBody>
      </p:sp>
    </p:spTree>
    <p:extLst>
      <p:ext uri="{BB962C8B-B14F-4D97-AF65-F5344CB8AC3E}">
        <p14:creationId xmlns:p14="http://schemas.microsoft.com/office/powerpoint/2010/main" xmlns="" val="2694297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61</a:t>
            </a:fld>
            <a:endParaRPr lang="en-ZA" sz="1200" b="0" dirty="0"/>
          </a:p>
        </p:txBody>
      </p:sp>
    </p:spTree>
    <p:extLst>
      <p:ext uri="{BB962C8B-B14F-4D97-AF65-F5344CB8AC3E}">
        <p14:creationId xmlns:p14="http://schemas.microsoft.com/office/powerpoint/2010/main" xmlns="" val="2805484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62</a:t>
            </a:fld>
            <a:endParaRPr lang="en-ZA" sz="1200" b="0" dirty="0">
              <a:solidFill>
                <a:prstClr val="black"/>
              </a:solidFill>
            </a:endParaRPr>
          </a:p>
        </p:txBody>
      </p:sp>
    </p:spTree>
    <p:extLst>
      <p:ext uri="{BB962C8B-B14F-4D97-AF65-F5344CB8AC3E}">
        <p14:creationId xmlns:p14="http://schemas.microsoft.com/office/powerpoint/2010/main" xmlns="" val="2978444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63</a:t>
            </a:fld>
            <a:endParaRPr lang="en-ZA" sz="1200" b="0" dirty="0">
              <a:solidFill>
                <a:prstClr val="black"/>
              </a:solidFill>
            </a:endParaRPr>
          </a:p>
        </p:txBody>
      </p:sp>
    </p:spTree>
    <p:extLst>
      <p:ext uri="{BB962C8B-B14F-4D97-AF65-F5344CB8AC3E}">
        <p14:creationId xmlns:p14="http://schemas.microsoft.com/office/powerpoint/2010/main" xmlns="" val="124592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64</a:t>
            </a:fld>
            <a:endParaRPr lang="en-ZA" sz="1200" b="0" dirty="0">
              <a:solidFill>
                <a:prstClr val="black"/>
              </a:solidFill>
            </a:endParaRPr>
          </a:p>
        </p:txBody>
      </p:sp>
    </p:spTree>
    <p:extLst>
      <p:ext uri="{BB962C8B-B14F-4D97-AF65-F5344CB8AC3E}">
        <p14:creationId xmlns:p14="http://schemas.microsoft.com/office/powerpoint/2010/main" xmlns="" val="3758841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65</a:t>
            </a:fld>
            <a:endParaRPr lang="en-ZA" sz="1200" b="0" dirty="0">
              <a:solidFill>
                <a:prstClr val="black"/>
              </a:solidFill>
            </a:endParaRPr>
          </a:p>
        </p:txBody>
      </p:sp>
    </p:spTree>
    <p:extLst>
      <p:ext uri="{BB962C8B-B14F-4D97-AF65-F5344CB8AC3E}">
        <p14:creationId xmlns:p14="http://schemas.microsoft.com/office/powerpoint/2010/main" xmlns="" val="392800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4</a:t>
            </a:fld>
            <a:endParaRPr lang="en-ZA" sz="1200" b="0" dirty="0" smtClean="0"/>
          </a:p>
        </p:txBody>
      </p:sp>
    </p:spTree>
    <p:extLst>
      <p:ext uri="{BB962C8B-B14F-4D97-AF65-F5344CB8AC3E}">
        <p14:creationId xmlns:p14="http://schemas.microsoft.com/office/powerpoint/2010/main" xmlns="" val="2760630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66</a:t>
            </a:fld>
            <a:endParaRPr lang="en-ZA" sz="1200" b="0" dirty="0">
              <a:solidFill>
                <a:prstClr val="black"/>
              </a:solidFill>
            </a:endParaRPr>
          </a:p>
        </p:txBody>
      </p:sp>
    </p:spTree>
    <p:extLst>
      <p:ext uri="{BB962C8B-B14F-4D97-AF65-F5344CB8AC3E}">
        <p14:creationId xmlns:p14="http://schemas.microsoft.com/office/powerpoint/2010/main" xmlns="" val="3824182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67</a:t>
            </a:fld>
            <a:endParaRPr lang="en-ZA" sz="1200" b="0" dirty="0">
              <a:solidFill>
                <a:prstClr val="black"/>
              </a:solidFill>
            </a:endParaRPr>
          </a:p>
        </p:txBody>
      </p:sp>
    </p:spTree>
    <p:extLst>
      <p:ext uri="{BB962C8B-B14F-4D97-AF65-F5344CB8AC3E}">
        <p14:creationId xmlns:p14="http://schemas.microsoft.com/office/powerpoint/2010/main" xmlns="" val="2749686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68</a:t>
            </a:fld>
            <a:endParaRPr lang="en-ZA" sz="1200" b="0" dirty="0">
              <a:solidFill>
                <a:prstClr val="black"/>
              </a:solidFill>
            </a:endParaRPr>
          </a:p>
        </p:txBody>
      </p:sp>
    </p:spTree>
    <p:extLst>
      <p:ext uri="{BB962C8B-B14F-4D97-AF65-F5344CB8AC3E}">
        <p14:creationId xmlns:p14="http://schemas.microsoft.com/office/powerpoint/2010/main" xmlns="" val="3761550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3099" indent="-285807">
              <a:defRPr>
                <a:solidFill>
                  <a:schemeClr val="tx1"/>
                </a:solidFill>
                <a:latin typeface="Arial" panose="020B0604020202020204" pitchFamily="34" charset="0"/>
              </a:defRPr>
            </a:lvl2pPr>
            <a:lvl3pPr marL="1143229" indent="-228646">
              <a:defRPr>
                <a:solidFill>
                  <a:schemeClr val="tx1"/>
                </a:solidFill>
                <a:latin typeface="Arial" panose="020B0604020202020204" pitchFamily="34" charset="0"/>
              </a:defRPr>
            </a:lvl3pPr>
            <a:lvl4pPr marL="1600520" indent="-228646">
              <a:defRPr>
                <a:solidFill>
                  <a:schemeClr val="tx1"/>
                </a:solidFill>
                <a:latin typeface="Arial" panose="020B0604020202020204" pitchFamily="34" charset="0"/>
              </a:defRPr>
            </a:lvl4pPr>
            <a:lvl5pPr marL="2057811" indent="-228646">
              <a:defRPr>
                <a:solidFill>
                  <a:schemeClr val="tx1"/>
                </a:solidFill>
                <a:latin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defRPr>
            </a:lvl9pPr>
          </a:lstStyle>
          <a:p>
            <a:fld id="{5AFC06D9-CECA-46CC-9286-69C98D0FE7CE}" type="slidenum">
              <a:rPr lang="en-US" smtClean="0"/>
              <a:pPr/>
              <a:t>69</a:t>
            </a:fld>
            <a:endParaRPr lang="en-US" smtClean="0"/>
          </a:p>
        </p:txBody>
      </p:sp>
    </p:spTree>
    <p:extLst>
      <p:ext uri="{BB962C8B-B14F-4D97-AF65-F5344CB8AC3E}">
        <p14:creationId xmlns:p14="http://schemas.microsoft.com/office/powerpoint/2010/main" xmlns="" val="142340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5</a:t>
            </a:fld>
            <a:endParaRPr lang="en-ZA" sz="1200" b="0" dirty="0" smtClean="0"/>
          </a:p>
        </p:txBody>
      </p:sp>
    </p:spTree>
    <p:extLst>
      <p:ext uri="{BB962C8B-B14F-4D97-AF65-F5344CB8AC3E}">
        <p14:creationId xmlns:p14="http://schemas.microsoft.com/office/powerpoint/2010/main" xmlns="" val="305437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a:t>
            </a:fld>
            <a:endParaRPr lang="en-ZA" sz="1200" b="0" dirty="0">
              <a:solidFill>
                <a:prstClr val="black"/>
              </a:solidFill>
            </a:endParaRPr>
          </a:p>
        </p:txBody>
      </p:sp>
    </p:spTree>
    <p:extLst>
      <p:ext uri="{BB962C8B-B14F-4D97-AF65-F5344CB8AC3E}">
        <p14:creationId xmlns:p14="http://schemas.microsoft.com/office/powerpoint/2010/main" xmlns="" val="411476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8</a:t>
            </a:fld>
            <a:endParaRPr lang="en-ZA" sz="1200" b="0" dirty="0"/>
          </a:p>
        </p:txBody>
      </p:sp>
    </p:spTree>
    <p:extLst>
      <p:ext uri="{BB962C8B-B14F-4D97-AF65-F5344CB8AC3E}">
        <p14:creationId xmlns:p14="http://schemas.microsoft.com/office/powerpoint/2010/main" xmlns="" val="181890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13</a:t>
            </a:fld>
            <a:endParaRPr lang="en-ZA" sz="1200" b="0" dirty="0"/>
          </a:p>
        </p:txBody>
      </p:sp>
    </p:spTree>
    <p:extLst>
      <p:ext uri="{BB962C8B-B14F-4D97-AF65-F5344CB8AC3E}">
        <p14:creationId xmlns:p14="http://schemas.microsoft.com/office/powerpoint/2010/main" xmlns="" val="59136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19</a:t>
            </a:fld>
            <a:endParaRPr lang="en-ZA" sz="1200" b="0" dirty="0"/>
          </a:p>
        </p:txBody>
      </p:sp>
    </p:spTree>
    <p:extLst>
      <p:ext uri="{BB962C8B-B14F-4D97-AF65-F5344CB8AC3E}">
        <p14:creationId xmlns:p14="http://schemas.microsoft.com/office/powerpoint/2010/main" xmlns="" val="232826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B03459D-22A0-4C3E-A63A-255AB46653D6}" type="datetime1">
              <a:rPr lang="en-US"/>
              <a:pPr>
                <a:defRPr/>
              </a:pPr>
              <a:t>8/16/2017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3389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C4BB9865-E7D0-4FC9-8F92-D497F4CE920F}" type="datetime1">
              <a:rPr lang="en-US"/>
              <a:pPr>
                <a:defRPr/>
              </a:pPr>
              <a:t>8/16/2017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2936188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1BF47DC-AE35-4319-BE6D-C5B8D7A2FBB9}" type="datetime1">
              <a:rPr lang="en-US"/>
              <a:pPr>
                <a:defRPr/>
              </a:pPr>
              <a:t>8/16/2017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6998432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D8FE8762-CA84-43F0-9D43-AE3E122428E4}" type="datetime1">
              <a:rPr lang="en-US"/>
              <a:pPr>
                <a:defRPr/>
              </a:pPr>
              <a:t>8/16/2017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8692567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6448EA00-C086-42FD-BD8A-ABCD32881A2B}" type="datetime1">
              <a:rPr lang="en-US"/>
              <a:pPr>
                <a:defRPr/>
              </a:pPr>
              <a:t>8/16/2017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2790432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B6461F5-004E-4E7B-8507-D58531BFB0D7}" type="datetime1">
              <a:rPr lang="en-US">
                <a:solidFill>
                  <a:srgbClr val="000000"/>
                </a:solidFill>
              </a:rPr>
              <a:pPr>
                <a:defRPr/>
              </a:pPr>
              <a:t>8/16/2017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pic>
        <p:nvPicPr>
          <p:cNvPr id="6" name="Picture 5" descr="C:\Users\JusticeK\AppData\Local\Microsoft\Windows\Temporary Internet Files\Content.Outlook\3R6TD3T3\100 YEARS LOGO.jpg"/>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539552" y="6316870"/>
            <a:ext cx="985083" cy="36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84773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812AB486-5AAD-4227-A212-943268566CF9}" type="datetime1">
              <a:rPr lang="en-US">
                <a:solidFill>
                  <a:srgbClr val="000000"/>
                </a:solidFill>
              </a:rPr>
              <a:pPr>
                <a:defRPr/>
              </a:pPr>
              <a:t>8/16/2017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922556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FA3E245-BE75-46BD-A295-4BBF9F294D31}" type="datetime1">
              <a:rPr lang="en-US">
                <a:solidFill>
                  <a:srgbClr val="000000"/>
                </a:solidFill>
              </a:rPr>
              <a:pPr>
                <a:defRPr/>
              </a:pPr>
              <a:t>8/16/2017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8383749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3F75760A-957B-41B7-8747-230A19B857C1}" type="datetime1">
              <a:rPr lang="en-US">
                <a:solidFill>
                  <a:srgbClr val="000000"/>
                </a:solidFill>
              </a:rPr>
              <a:pPr>
                <a:defRPr/>
              </a:pPr>
              <a:t>8/16/2017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3551569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6E3EC27E-96A3-40EE-8AE4-87896EE43D45}" type="datetime1">
              <a:rPr lang="en-US">
                <a:solidFill>
                  <a:srgbClr val="000000"/>
                </a:solidFill>
              </a:rPr>
              <a:pPr>
                <a:defRPr/>
              </a:pPr>
              <a:t>8/16/2017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369264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0FC5FC91-B8B0-41C9-A999-7846DED5A415}" type="datetime1">
              <a:rPr lang="en-US">
                <a:solidFill>
                  <a:srgbClr val="000000"/>
                </a:solidFill>
              </a:rPr>
              <a:pPr>
                <a:defRPr/>
              </a:pPr>
              <a:t>8/16/2017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26258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AAF922B9-BD0F-446A-8550-E1CB4DD30A14}" type="datetime1">
              <a:rPr lang="en-US"/>
              <a:pPr>
                <a:defRPr/>
              </a:pPr>
              <a:t>8/16/2017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55267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D0C3332-4306-4F2F-AAE7-167C2A457FA7}" type="datetime1">
              <a:rPr lang="en-US">
                <a:solidFill>
                  <a:srgbClr val="000000"/>
                </a:solidFill>
              </a:rPr>
              <a:pPr>
                <a:defRPr/>
              </a:pPr>
              <a:t>8/16/2017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5845183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2CAD21-73BB-4B59-9D5D-34F09B64B111}" type="datetime1">
              <a:rPr lang="en-US">
                <a:solidFill>
                  <a:srgbClr val="000000"/>
                </a:solidFill>
              </a:rPr>
              <a:pPr>
                <a:defRPr/>
              </a:pPr>
              <a:t>8/16/2017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252907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991215-C628-418E-853D-6382062371F9}" type="datetime1">
              <a:rPr lang="en-US">
                <a:solidFill>
                  <a:srgbClr val="000000"/>
                </a:solidFill>
              </a:rPr>
              <a:pPr>
                <a:defRPr/>
              </a:pPr>
              <a:t>8/16/2017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8253936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6A9FFF0-7E39-4897-A556-2AA64FA5F3A0}" type="datetime1">
              <a:rPr lang="en-US">
                <a:solidFill>
                  <a:srgbClr val="000000"/>
                </a:solidFill>
              </a:rPr>
              <a:pPr>
                <a:defRPr/>
              </a:pPr>
              <a:t>8/16/2017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5960972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7D78C5A7-9289-454A-B98C-59F4FA08E2B6}" type="datetime1">
              <a:rPr lang="en-US">
                <a:solidFill>
                  <a:srgbClr val="000000"/>
                </a:solidFill>
              </a:rPr>
              <a:pPr>
                <a:defRPr/>
              </a:pPr>
              <a:t>8/16/2017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3133617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37B6903E-6263-46E6-871F-A106C16DC7C4}" type="datetime1">
              <a:rPr lang="en-US">
                <a:solidFill>
                  <a:srgbClr val="000000"/>
                </a:solidFill>
              </a:rPr>
              <a:pPr>
                <a:defRPr/>
              </a:pPr>
              <a:t>8/16/2017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6833868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F5CFA0CE-31BF-414F-B605-8BAAC1921446}" type="datetime1">
              <a:rPr lang="en-US">
                <a:solidFill>
                  <a:srgbClr val="000000"/>
                </a:solidFill>
              </a:rPr>
              <a:pPr>
                <a:defRPr/>
              </a:pPr>
              <a:t>8/16/2017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049643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F1DCA0E-52BF-45B5-A190-D849294815B2}" type="datetime1">
              <a:rPr lang="en-US"/>
              <a:pPr>
                <a:defRPr/>
              </a:pPr>
              <a:t>8/16/2017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21887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099B9EE9-A96F-4D86-8C48-D28DDABBC737}" type="datetime1">
              <a:rPr lang="en-US"/>
              <a:pPr>
                <a:defRPr/>
              </a:pPr>
              <a:t>8/16/2017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39355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906ADBBD-0476-487C-BCCF-4CF2ABF245A5}" type="datetime1">
              <a:rPr lang="en-US"/>
              <a:pPr>
                <a:defRPr/>
              </a:pPr>
              <a:t>8/16/2017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23160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E049D663-4C39-40B6-AEF6-7D6677AC2088}" type="datetime1">
              <a:rPr lang="en-US"/>
              <a:pPr>
                <a:defRPr/>
              </a:pPr>
              <a:t>8/16/2017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86414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FBCC2BE-7143-4E63-BF1B-3C24F4BD7C27}" type="datetime1">
              <a:rPr lang="en-US"/>
              <a:pPr>
                <a:defRPr/>
              </a:pPr>
              <a:t>8/16/2017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9630500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FCDA34-BB9E-45D3-A863-35DD1F8CD5C8}" type="datetime1">
              <a:rPr lang="en-US"/>
              <a:pPr>
                <a:defRPr/>
              </a:pPr>
              <a:t>8/16/2017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068602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BF598F-8649-4EAE-A6B3-42855F6D4ECC}" type="datetime1">
              <a:rPr lang="en-US"/>
              <a:pPr>
                <a:defRPr/>
              </a:pPr>
              <a:t>8/16/2017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1034892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defRPr>
            </a:lvl1pPr>
          </a:lstStyle>
          <a:p>
            <a:pPr>
              <a:defRPr/>
            </a:pPr>
            <a:fld id="{6A1017FC-B4E6-4F30-B19D-0113801E02FC}" type="datetime1">
              <a:rPr lang="en-US"/>
              <a:pPr>
                <a:defRPr/>
              </a:pPr>
              <a:t>8/16/2017</a:t>
            </a:fld>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defRPr>
            </a:lvl1pPr>
          </a:lstStyle>
          <a:p>
            <a:pPr>
              <a:defRPr/>
            </a:pPr>
            <a:endParaRPr lang="en-US" dirty="0"/>
          </a:p>
        </p:txBody>
      </p:sp>
      <p:pic>
        <p:nvPicPr>
          <p:cNvPr id="1030" name="Picture 11" descr="slide2_nu.jpg"/>
          <p:cNvPicPr>
            <a:picLocks noChangeAspect="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pitchFamily="34" charset="0"/>
              </a:defRPr>
            </a:lvl1pPr>
          </a:lstStyle>
          <a:p>
            <a:pPr algn="l">
              <a:defRPr/>
            </a:pPr>
            <a:fld id="{BB7760C3-4D28-400F-A074-0BEB7F55B3FD}" type="datetime1">
              <a:rPr lang="en-US">
                <a:solidFill>
                  <a:srgbClr val="000000"/>
                </a:solidFill>
                <a:ea typeface="MS PGothic" pitchFamily="34" charset="-128"/>
              </a:rPr>
              <a:pPr algn="l">
                <a:defRPr/>
              </a:pPr>
              <a:t>8/16/2017</a:t>
            </a:fld>
            <a:endParaRPr lang="en-US">
              <a:solidFill>
                <a:srgbClr val="000000"/>
              </a:solidFill>
              <a:ea typeface="MS PGothic" pitchFamily="34" charset="-128"/>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ＭＳ Ｐゴシック" pitchFamily="34" charset="-128"/>
                <a:cs typeface="+mn-cs"/>
              </a:defRPr>
            </a:lvl1pPr>
          </a:lstStyle>
          <a:p>
            <a:pPr>
              <a:defRPr/>
            </a:pPr>
            <a:endParaRPr lang="en-US">
              <a:solidFill>
                <a:srgbClr val="000000"/>
              </a:solidFill>
            </a:endParaRPr>
          </a:p>
        </p:txBody>
      </p:sp>
      <p:pic>
        <p:nvPicPr>
          <p:cNvPr id="1030" name="Picture 11" descr="slide2_nu.jpg"/>
          <p:cNvPicPr>
            <a:picLocks noChangeAspect="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9548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14"/>
          <p:cNvSpPr>
            <a:spLocks/>
          </p:cNvSpPr>
          <p:nvPr/>
        </p:nvSpPr>
        <p:spPr bwMode="auto">
          <a:xfrm>
            <a:off x="35496" y="2780927"/>
            <a:ext cx="8928992" cy="324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4400" dirty="0" smtClean="0">
                <a:solidFill>
                  <a:srgbClr val="993300"/>
                </a:solidFill>
                <a:latin typeface="Stencil" panose="040409050D0802020404" pitchFamily="82" charset="0"/>
              </a:rPr>
              <a:t>PUBLIC SERVICE COMMISSION</a:t>
            </a:r>
          </a:p>
          <a:p>
            <a:pPr algn="r"/>
            <a:r>
              <a:rPr lang="en-US" sz="3600" dirty="0" smtClean="0">
                <a:solidFill>
                  <a:srgbClr val="006666"/>
                </a:solidFill>
                <a:latin typeface="Stencil" panose="040409050D0802020404" pitchFamily="82" charset="0"/>
              </a:rPr>
              <a:t>4</a:t>
            </a:r>
            <a:r>
              <a:rPr lang="en-US" sz="3600" baseline="30000" dirty="0" smtClean="0">
                <a:solidFill>
                  <a:srgbClr val="006666"/>
                </a:solidFill>
                <a:latin typeface="Stencil" panose="040409050D0802020404" pitchFamily="82" charset="0"/>
              </a:rPr>
              <a:t>th</a:t>
            </a:r>
            <a:r>
              <a:rPr lang="en-US" sz="3600" dirty="0" smtClean="0">
                <a:solidFill>
                  <a:srgbClr val="006666"/>
                </a:solidFill>
                <a:latin typeface="Stencil" panose="040409050D0802020404" pitchFamily="82" charset="0"/>
              </a:rPr>
              <a:t> QUARTER PERFORMANCE</a:t>
            </a:r>
          </a:p>
          <a:p>
            <a:pPr algn="r"/>
            <a:r>
              <a:rPr lang="en-US" sz="3600" dirty="0" smtClean="0">
                <a:solidFill>
                  <a:srgbClr val="006666"/>
                </a:solidFill>
                <a:latin typeface="Stencil" panose="040409050D0802020404" pitchFamily="82" charset="0"/>
              </a:rPr>
              <a:t>FOR THE 2016/17 FINANCIAL YEAR AND </a:t>
            </a:r>
          </a:p>
          <a:p>
            <a:pPr algn="r"/>
            <a:r>
              <a:rPr lang="en-US" sz="3600" dirty="0" smtClean="0">
                <a:solidFill>
                  <a:srgbClr val="006666"/>
                </a:solidFill>
                <a:latin typeface="Stencil" panose="040409050D0802020404" pitchFamily="82" charset="0"/>
              </a:rPr>
              <a:t>1</a:t>
            </a:r>
            <a:r>
              <a:rPr lang="en-US" sz="3600" baseline="30000" dirty="0" smtClean="0">
                <a:solidFill>
                  <a:srgbClr val="006666"/>
                </a:solidFill>
                <a:latin typeface="Stencil" panose="040409050D0802020404" pitchFamily="82" charset="0"/>
              </a:rPr>
              <a:t>ST</a:t>
            </a:r>
            <a:r>
              <a:rPr lang="en-US" sz="3600" dirty="0" smtClean="0">
                <a:solidFill>
                  <a:srgbClr val="006666"/>
                </a:solidFill>
                <a:latin typeface="Stencil" panose="040409050D0802020404" pitchFamily="82" charset="0"/>
              </a:rPr>
              <a:t> QUARTER PERFORMANCE</a:t>
            </a:r>
          </a:p>
          <a:p>
            <a:pPr algn="r"/>
            <a:r>
              <a:rPr lang="en-US" sz="3600" dirty="0" smtClean="0">
                <a:solidFill>
                  <a:srgbClr val="006666"/>
                </a:solidFill>
                <a:latin typeface="Stencil" panose="040409050D0802020404" pitchFamily="82" charset="0"/>
              </a:rPr>
              <a:t>FOR THE 2017/18 FINANCIAL YEAR</a:t>
            </a:r>
          </a:p>
          <a:p>
            <a:pPr algn="r"/>
            <a:endParaRPr lang="en-US" sz="1800" dirty="0">
              <a:solidFill>
                <a:srgbClr val="006666"/>
              </a:solidFill>
              <a:latin typeface="Stencil" panose="040409050D0802020404" pitchFamily="82" charset="0"/>
            </a:endParaRPr>
          </a:p>
          <a:p>
            <a:pPr algn="r"/>
            <a:r>
              <a:rPr lang="en-US" sz="3600" dirty="0" smtClean="0">
                <a:solidFill>
                  <a:srgbClr val="006666"/>
                </a:solidFill>
                <a:latin typeface="Stencil" panose="040409050D0802020404" pitchFamily="82" charset="0"/>
              </a:rPr>
              <a:t>15 AUGUST 2017</a:t>
            </a:r>
          </a:p>
          <a:p>
            <a:r>
              <a:rPr lang="en-US" sz="4000" dirty="0" smtClean="0">
                <a:solidFill>
                  <a:srgbClr val="800000"/>
                </a:solidFill>
                <a:latin typeface="Stencil" panose="040409050D0802020404" pitchFamily="82" charset="0"/>
              </a:rPr>
              <a:t>                             </a:t>
            </a:r>
          </a:p>
          <a:p>
            <a:r>
              <a:rPr lang="en-US" sz="4000" dirty="0" smtClean="0">
                <a:solidFill>
                  <a:srgbClr val="800000"/>
                </a:solidFill>
                <a:latin typeface="Stencil" panose="040409050D0802020404" pitchFamily="82" charset="0"/>
              </a:rPr>
              <a:t>                    </a:t>
            </a:r>
            <a:endParaRPr lang="en-ZA" sz="4000" dirty="0" smtClean="0">
              <a:solidFill>
                <a:srgbClr val="800000"/>
              </a:solidFill>
              <a:latin typeface="Stencil" panose="040409050D0802020404" pitchFamily="82" charset="0"/>
            </a:endParaRPr>
          </a:p>
        </p:txBody>
      </p:sp>
    </p:spTree>
    <p:extLst>
      <p:ext uri="{BB962C8B-B14F-4D97-AF65-F5344CB8AC3E}">
        <p14:creationId xmlns:p14="http://schemas.microsoft.com/office/powerpoint/2010/main" xmlns="" val="274790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2325307056"/>
              </p:ext>
            </p:extLst>
          </p:nvPr>
        </p:nvGraphicFramePr>
        <p:xfrm>
          <a:off x="333871" y="1340768"/>
          <a:ext cx="8496945" cy="4900736"/>
        </p:xfrm>
        <a:graphic>
          <a:graphicData uri="http://schemas.openxmlformats.org/drawingml/2006/table">
            <a:tbl>
              <a:tblPr bandRow="1">
                <a:tableStyleId>{8FD4443E-F989-4FC4-A0C8-D5A2AF1F390B}</a:tableStyleId>
              </a:tblPr>
              <a:tblGrid>
                <a:gridCol w="3024336">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4032448">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235738">
                <a:tc>
                  <a:txBody>
                    <a:bodyPr/>
                    <a:lstStyle/>
                    <a:p>
                      <a:pPr marL="0" marR="0" algn="ctr">
                        <a:lnSpc>
                          <a:spcPct val="9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9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algn="ctr">
                        <a:lnSpc>
                          <a:spcPct val="9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algn="ctr">
                        <a:lnSpc>
                          <a:spcPct val="9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1244172">
                <a:tc>
                  <a:txBody>
                    <a:bodyPr/>
                    <a:lstStyle/>
                    <a:p>
                      <a:pPr marL="0" marR="0" algn="just">
                        <a:lnSpc>
                          <a:spcPct val="95000"/>
                        </a:lnSpc>
                        <a:spcBef>
                          <a:spcPts val="0"/>
                        </a:spcBef>
                        <a:spcAft>
                          <a:spcPts val="0"/>
                        </a:spcAft>
                      </a:pPr>
                      <a:r>
                        <a:rPr lang="en-US" sz="1800" dirty="0" smtClean="0">
                          <a:solidFill>
                            <a:schemeClr val="tx1"/>
                          </a:solidFill>
                          <a:effectLst/>
                        </a:rPr>
                        <a:t>Expenditure against budget properly monitored to ensure that funds surrendered to the National Treasury do not exceed 2%</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As at 31 March 2017, preliminary percentage spending on expenditure was 99.91%</a:t>
                      </a:r>
                    </a:p>
                    <a:p>
                      <a:pPr marL="0" marR="0" algn="just">
                        <a:lnSpc>
                          <a:spcPct val="95000"/>
                        </a:lnSpc>
                        <a:spcBef>
                          <a:spcPts val="0"/>
                        </a:spcBef>
                        <a:spcAft>
                          <a:spcPts val="0"/>
                        </a:spcAft>
                      </a:pP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618444">
                <a:tc>
                  <a:txBody>
                    <a:bodyPr/>
                    <a:lstStyle/>
                    <a:p>
                      <a:pPr marL="0" marR="0" algn="just">
                        <a:spcBef>
                          <a:spcPts val="0"/>
                        </a:spcBef>
                        <a:spcAft>
                          <a:spcPts val="0"/>
                        </a:spcAft>
                      </a:pP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Payments </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processed within 30 days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1800" kern="1200" dirty="0" smtClean="0">
                          <a:solidFill>
                            <a:schemeClr val="tx1"/>
                          </a:solidFill>
                          <a:effectLst/>
                          <a:latin typeface="+mn-lt"/>
                          <a:ea typeface="+mn-ea"/>
                          <a:cs typeface="+mn-cs"/>
                        </a:rPr>
                        <a:t>Payment exception reports submitted to NT on a monthly</a:t>
                      </a:r>
                      <a:r>
                        <a:rPr lang="en-GB" sz="1800" kern="1200" baseline="0" dirty="0" smtClean="0">
                          <a:solidFill>
                            <a:schemeClr val="tx1"/>
                          </a:solidFill>
                          <a:effectLst/>
                          <a:latin typeface="+mn-lt"/>
                          <a:ea typeface="+mn-ea"/>
                          <a:cs typeface="+mn-cs"/>
                        </a:rPr>
                        <a:t> basis</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Out of 5235 payments processed, 14 (0.3%) was processed later than 30 days</a:t>
                      </a:r>
                    </a:p>
                    <a:p>
                      <a:endParaRPr lang="en-US" sz="5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Appropriate action was taken against managers who failed to deal with invoices within the stipulated</a:t>
                      </a:r>
                      <a:r>
                        <a:rPr lang="en-US" sz="1800" kern="1200" baseline="0" dirty="0" smtClean="0">
                          <a:solidFill>
                            <a:schemeClr val="tx1"/>
                          </a:solidFill>
                          <a:effectLst/>
                          <a:latin typeface="+mn-lt"/>
                          <a:ea typeface="+mn-ea"/>
                          <a:cs typeface="+mn-cs"/>
                        </a:rPr>
                        <a:t> timeframe</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Target</a:t>
                      </a:r>
                      <a:r>
                        <a:rPr lang="en-US" sz="1400" baseline="0" dirty="0" smtClean="0">
                          <a:solidFill>
                            <a:schemeClr val="tx1"/>
                          </a:solidFill>
                          <a:effectLst/>
                          <a:latin typeface="+mn-lt"/>
                          <a:ea typeface="Times New Roman" panose="02020603050405020304" pitchFamily="18" charset="0"/>
                          <a:cs typeface="Times New Roman" panose="02020603050405020304" pitchFamily="18" charset="0"/>
                        </a:rPr>
                        <a:t> not achieved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1080068">
                <a:tc>
                  <a:txBody>
                    <a:bodyPr/>
                    <a:lstStyle/>
                    <a:p>
                      <a:pPr marL="0" marR="0" algn="just">
                        <a:lnSpc>
                          <a:spcPct val="95000"/>
                        </a:lnSpc>
                        <a:spcBef>
                          <a:spcPts val="0"/>
                        </a:spcBef>
                        <a:spcAft>
                          <a:spcPts val="0"/>
                        </a:spcAft>
                      </a:pPr>
                      <a:r>
                        <a:rPr lang="en-US" sz="1800" dirty="0" smtClean="0">
                          <a:solidFill>
                            <a:schemeClr val="tx1"/>
                          </a:solidFill>
                          <a:effectLst/>
                        </a:rPr>
                        <a:t>SCM policy implemented in compliance with prescripts and guidelines </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ZA" sz="1800" kern="1200" dirty="0" smtClean="0">
                          <a:solidFill>
                            <a:schemeClr val="tx1"/>
                          </a:solidFill>
                          <a:effectLst/>
                          <a:latin typeface="+mn-lt"/>
                          <a:ea typeface="+mn-ea"/>
                          <a:cs typeface="+mn-cs"/>
                        </a:rPr>
                        <a:t>SCM prescripts and guidelines were implemented on an ongoing basis</a:t>
                      </a: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(2)</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10</a:t>
            </a:fld>
            <a:endParaRPr lang="en-US" sz="1400" b="0" dirty="0"/>
          </a:p>
        </p:txBody>
      </p:sp>
    </p:spTree>
    <p:extLst>
      <p:ext uri="{BB962C8B-B14F-4D97-AF65-F5344CB8AC3E}">
        <p14:creationId xmlns:p14="http://schemas.microsoft.com/office/powerpoint/2010/main" xmlns="" val="1291722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3143896672"/>
              </p:ext>
            </p:extLst>
          </p:nvPr>
        </p:nvGraphicFramePr>
        <p:xfrm>
          <a:off x="395536" y="1268760"/>
          <a:ext cx="8424936" cy="4663440"/>
        </p:xfrm>
        <a:graphic>
          <a:graphicData uri="http://schemas.openxmlformats.org/drawingml/2006/table">
            <a:tbl>
              <a:tblPr bandRow="1">
                <a:tableStyleId>{8FD4443E-F989-4FC4-A0C8-D5A2AF1F390B}</a:tableStyleId>
              </a:tblPr>
              <a:tblGrid>
                <a:gridCol w="2664296">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4248472">
                  <a:extLst>
                    <a:ext uri="{9D8B030D-6E8A-4147-A177-3AD203B41FA5}">
                      <a16:colId xmlns:a16="http://schemas.microsoft.com/office/drawing/2014/main" xmlns="" val="20002"/>
                    </a:ext>
                  </a:extLst>
                </a:gridCol>
                <a:gridCol w="360040">
                  <a:extLst>
                    <a:ext uri="{9D8B030D-6E8A-4147-A177-3AD203B41FA5}">
                      <a16:colId xmlns:a16="http://schemas.microsoft.com/office/drawing/2014/main" xmlns="" val="20003"/>
                    </a:ext>
                  </a:extLst>
                </a:gridCol>
              </a:tblGrid>
              <a:tr h="221172">
                <a:tc>
                  <a:txBody>
                    <a:bodyPr/>
                    <a:lstStyle/>
                    <a:p>
                      <a:pPr marL="0" marR="0" algn="ctr">
                        <a:lnSpc>
                          <a:spcPct val="10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algn="ctr">
                        <a:lnSpc>
                          <a:spcPct val="10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221172">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OPSC leased immovable properties properly maintained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800" kern="1200" dirty="0" smtClean="0">
                          <a:solidFill>
                            <a:schemeClr val="tx1"/>
                          </a:solidFill>
                          <a:effectLst/>
                          <a:latin typeface="+mn-lt"/>
                          <a:ea typeface="+mn-ea"/>
                          <a:cs typeface="+mn-cs"/>
                        </a:rPr>
                        <a:t>The Gauteng Provincial Office moved to the new premises on 26 March 2017 and the lease agreement is for a period of 5 years starting from 1 April 2016 to 31 March 2021.</a:t>
                      </a:r>
                      <a:endParaRPr lang="en-US" sz="18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GB" sz="1800" kern="1200" dirty="0" smtClean="0">
                          <a:solidFill>
                            <a:schemeClr val="tx1"/>
                          </a:solidFill>
                          <a:effectLst/>
                          <a:latin typeface="+mn-lt"/>
                          <a:ea typeface="+mn-ea"/>
                          <a:cs typeface="+mn-cs"/>
                        </a:rPr>
                        <a:t>The lease agreement for the Western Cape Provincial OPSC was renewed for three years starting from 1 April 2017 to 31 March 2020</a:t>
                      </a:r>
                    </a:p>
                    <a:p>
                      <a:pPr marL="285750" indent="-285750">
                        <a:buFont typeface="Arial" panose="020B0604020202020204" pitchFamily="34" charset="0"/>
                        <a:buChar char="•"/>
                      </a:pPr>
                      <a:r>
                        <a:rPr lang="en-GB" sz="1800" i="0" kern="1200" dirty="0" smtClean="0">
                          <a:solidFill>
                            <a:schemeClr val="tx1"/>
                          </a:solidFill>
                          <a:effectLst/>
                          <a:latin typeface="+mn-lt"/>
                          <a:ea typeface="+mn-ea"/>
                          <a:cs typeface="+mn-cs"/>
                        </a:rPr>
                        <a:t>National</a:t>
                      </a:r>
                      <a:r>
                        <a:rPr lang="en-GB" sz="1800" i="0" kern="1200" baseline="0" dirty="0" smtClean="0">
                          <a:solidFill>
                            <a:schemeClr val="tx1"/>
                          </a:solidFill>
                          <a:effectLst/>
                          <a:latin typeface="+mn-lt"/>
                          <a:ea typeface="+mn-ea"/>
                          <a:cs typeface="+mn-cs"/>
                        </a:rPr>
                        <a:t> Office remained in temporary accommodation</a:t>
                      </a:r>
                      <a:endParaRPr lang="en-GB" sz="1800" i="0"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21172">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Information technology infrastructure, systems and services maintained through 95% network connectivity uptime</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800" kern="1200" dirty="0" smtClean="0">
                          <a:solidFill>
                            <a:schemeClr val="tx1"/>
                          </a:solidFill>
                          <a:effectLst/>
                          <a:latin typeface="+mn-lt"/>
                          <a:ea typeface="+mn-ea"/>
                          <a:cs typeface="+mn-cs"/>
                        </a:rPr>
                        <a:t>Network connectivity uptime of 99% achieved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ZA" sz="1400" kern="1200" dirty="0" smtClean="0">
                          <a:solidFill>
                            <a:schemeClr val="tx1"/>
                          </a:solidFill>
                          <a:effectLst/>
                          <a:latin typeface="+mn-lt"/>
                          <a:ea typeface="+mn-ea"/>
                          <a:cs typeface="+mn-cs"/>
                        </a:rPr>
                        <a:t>Target exceeded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(4)</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11</a:t>
            </a:fld>
            <a:endParaRPr lang="en-US" sz="1400" b="0" dirty="0"/>
          </a:p>
        </p:txBody>
      </p:sp>
    </p:spTree>
    <p:extLst>
      <p:ext uri="{BB962C8B-B14F-4D97-AF65-F5344CB8AC3E}">
        <p14:creationId xmlns:p14="http://schemas.microsoft.com/office/powerpoint/2010/main" xmlns="" val="1384974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3735165689"/>
              </p:ext>
            </p:extLst>
          </p:nvPr>
        </p:nvGraphicFramePr>
        <p:xfrm>
          <a:off x="395536" y="1268760"/>
          <a:ext cx="8496944" cy="3888432"/>
        </p:xfrm>
        <a:graphic>
          <a:graphicData uri="http://schemas.openxmlformats.org/drawingml/2006/table">
            <a:tbl>
              <a:tblPr bandRow="1">
                <a:tableStyleId>{8FD4443E-F989-4FC4-A0C8-D5A2AF1F390B}</a:tableStyleId>
              </a:tblPr>
              <a:tblGrid>
                <a:gridCol w="2981383">
                  <a:extLst>
                    <a:ext uri="{9D8B030D-6E8A-4147-A177-3AD203B41FA5}">
                      <a16:colId xmlns:a16="http://schemas.microsoft.com/office/drawing/2014/main" xmlns="" val="20000"/>
                    </a:ext>
                  </a:extLst>
                </a:gridCol>
                <a:gridCol w="1118019">
                  <a:extLst>
                    <a:ext uri="{9D8B030D-6E8A-4147-A177-3AD203B41FA5}">
                      <a16:colId xmlns:a16="http://schemas.microsoft.com/office/drawing/2014/main" xmlns="" val="20001"/>
                    </a:ext>
                  </a:extLst>
                </a:gridCol>
                <a:gridCol w="4107048">
                  <a:extLst>
                    <a:ext uri="{9D8B030D-6E8A-4147-A177-3AD203B41FA5}">
                      <a16:colId xmlns:a16="http://schemas.microsoft.com/office/drawing/2014/main" xmlns="" val="20002"/>
                    </a:ext>
                  </a:extLst>
                </a:gridCol>
                <a:gridCol w="290494">
                  <a:extLst>
                    <a:ext uri="{9D8B030D-6E8A-4147-A177-3AD203B41FA5}">
                      <a16:colId xmlns:a16="http://schemas.microsoft.com/office/drawing/2014/main" xmlns="" val="20003"/>
                    </a:ext>
                  </a:extLst>
                </a:gridCol>
              </a:tblGrid>
              <a:tr h="360040">
                <a:tc>
                  <a:txBody>
                    <a:bodyPr/>
                    <a:lstStyle/>
                    <a:p>
                      <a:pPr marL="0" marR="0" algn="ctr">
                        <a:lnSpc>
                          <a:spcPct val="10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algn="ctr">
                        <a:lnSpc>
                          <a:spcPct val="100000"/>
                        </a:lnSpc>
                        <a:spcBef>
                          <a:spcPts val="0"/>
                        </a:spcBef>
                        <a:spcAft>
                          <a:spcPts val="0"/>
                        </a:spcAft>
                      </a:pP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1241248">
                <a:tc>
                  <a:txBody>
                    <a:bodyPr/>
                    <a:lstStyle/>
                    <a:p>
                      <a:pPr marL="1270" marR="0" algn="just">
                        <a:spcBef>
                          <a:spcPts val="0"/>
                        </a:spcBef>
                        <a:spcAft>
                          <a:spcPts val="0"/>
                        </a:spcAft>
                      </a:pP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a:t>
                      </a:r>
                      <a:r>
                        <a:rPr lang="en-GB" sz="1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Continuity Plan reviewed</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Output put on hold due to financial constraints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Not 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1011117">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Vacancy rate of below 10% maintained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ZA" sz="1800" kern="1200" dirty="0" smtClean="0">
                          <a:solidFill>
                            <a:schemeClr val="tx1"/>
                          </a:solidFill>
                          <a:effectLst/>
                          <a:latin typeface="+mn-lt"/>
                          <a:ea typeface="+mn-ea"/>
                          <a:cs typeface="+mn-cs"/>
                        </a:rPr>
                        <a:t>The OPSC had 19 vacancies as at 31 March 2017 </a:t>
                      </a:r>
                      <a:r>
                        <a:rPr lang="en-US" sz="1800" kern="1200" dirty="0" smtClean="0">
                          <a:solidFill>
                            <a:schemeClr val="tx1"/>
                          </a:solidFill>
                          <a:effectLst/>
                          <a:latin typeface="+mn-lt"/>
                          <a:ea typeface="+mn-ea"/>
                          <a:cs typeface="+mn-cs"/>
                        </a:rPr>
                        <a:t>(Vacancy rate: 6.8%)</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lvl="0" algn="ctr">
                        <a:lnSpc>
                          <a:spcPct val="90000"/>
                        </a:lnSpc>
                      </a:pPr>
                      <a:r>
                        <a:rPr lang="en-US" sz="1400" kern="1200" dirty="0" smtClean="0">
                          <a:solidFill>
                            <a:schemeClr val="tx1"/>
                          </a:solidFill>
                          <a:effectLst/>
                          <a:latin typeface="+mn-lt"/>
                          <a:ea typeface="+mn-ea"/>
                          <a:cs typeface="+mn-cs"/>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276027">
                <a:tc>
                  <a:txBody>
                    <a:bodyPr/>
                    <a:lstStyle/>
                    <a:p>
                      <a:pPr marL="0" marR="0" algn="just">
                        <a:spcBef>
                          <a:spcPts val="0"/>
                        </a:spcBef>
                        <a:spcAft>
                          <a:spcPts val="0"/>
                        </a:spcAft>
                      </a:pPr>
                      <a:r>
                        <a:rPr lang="en-GB"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workshops </a:t>
                      </a:r>
                      <a:r>
                        <a:rPr lang="en-ZA" sz="1800" b="0" kern="1200" dirty="0" smtClean="0">
                          <a:solidFill>
                            <a:schemeClr val="tx1"/>
                          </a:solidFill>
                          <a:effectLst/>
                          <a:latin typeface="+mn-lt"/>
                          <a:ea typeface="+mn-ea"/>
                          <a:cs typeface="+mn-cs"/>
                        </a:rPr>
                        <a:t>on disciplinary resolution mechanisms conducted </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Mar 2017</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spcBef>
                          <a:spcPts val="0"/>
                        </a:spcBef>
                        <a:spcAft>
                          <a:spcPts val="0"/>
                        </a:spcAft>
                        <a:buFont typeface="Arial" panose="020B0604020202020204" pitchFamily="34" charset="0"/>
                        <a:buNone/>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workshops were </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conducted due to</a:t>
                      </a:r>
                      <a:r>
                        <a:rPr lang="en-US" sz="1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200" dirty="0" smtClean="0">
                          <a:solidFill>
                            <a:schemeClr val="tx1"/>
                          </a:solidFill>
                          <a:effectLst/>
                          <a:latin typeface="+mn-lt"/>
                          <a:ea typeface="+mn-ea"/>
                          <a:cs typeface="+mn-cs"/>
                        </a:rPr>
                        <a:t>lack of facilitators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Not</a:t>
                      </a:r>
                      <a:r>
                        <a:rPr lang="en-US" sz="1400" baseline="0" dirty="0" smtClean="0">
                          <a:solidFill>
                            <a:schemeClr val="tx1"/>
                          </a:solidFill>
                          <a:effectLst/>
                          <a:latin typeface="+mn-lt"/>
                          <a:ea typeface="Times New Roman" panose="02020603050405020304" pitchFamily="18" charset="0"/>
                          <a:cs typeface="Times New Roman" panose="02020603050405020304" pitchFamily="18" charset="0"/>
                        </a:rPr>
                        <a:t> achieved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(5)</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12</a:t>
            </a:fld>
            <a:endParaRPr lang="en-US" sz="1400" b="0" dirty="0"/>
          </a:p>
        </p:txBody>
      </p:sp>
    </p:spTree>
    <p:extLst>
      <p:ext uri="{BB962C8B-B14F-4D97-AF65-F5344CB8AC3E}">
        <p14:creationId xmlns:p14="http://schemas.microsoft.com/office/powerpoint/2010/main" xmlns="" val="1347784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55576" y="3438525"/>
            <a:ext cx="7793599" cy="2308324"/>
          </a:xfrm>
          <a:prstGeom prst="rect">
            <a:avLst/>
          </a:prstGeom>
          <a:noFill/>
        </p:spPr>
        <p:txBody>
          <a:bodyPr wrap="square" rtlCol="0">
            <a:spAutoFit/>
          </a:bodyPr>
          <a:lstStyle/>
          <a:p>
            <a:r>
              <a:rPr lang="en-US" sz="4800" dirty="0" smtClean="0">
                <a:solidFill>
                  <a:srgbClr val="800000"/>
                </a:solidFill>
                <a:latin typeface="Stencil" panose="040409050D0802020404" pitchFamily="82" charset="0"/>
              </a:rPr>
              <a:t>PROGRAMME 2: Leadership and management practice </a:t>
            </a:r>
          </a:p>
        </p:txBody>
      </p:sp>
    </p:spTree>
    <p:extLst>
      <p:ext uri="{BB962C8B-B14F-4D97-AF65-F5344CB8AC3E}">
        <p14:creationId xmlns:p14="http://schemas.microsoft.com/office/powerpoint/2010/main" xmlns="" val="2369867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smtClean="0">
                <a:solidFill>
                  <a:srgbClr val="993300"/>
                </a:solidFill>
                <a:latin typeface="Berlin Sans FB Demi" panose="020E0802020502020306" pitchFamily="34" charset="0"/>
              </a:rPr>
              <a:t>PROGRAMME 2: LMP  (1)</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171499250"/>
              </p:ext>
            </p:extLst>
          </p:nvPr>
        </p:nvGraphicFramePr>
        <p:xfrm>
          <a:off x="336438" y="1342859"/>
          <a:ext cx="8491811" cy="4358168"/>
        </p:xfrm>
        <a:graphic>
          <a:graphicData uri="http://schemas.openxmlformats.org/drawingml/2006/table">
            <a:tbl>
              <a:tblPr bandRow="1">
                <a:tableStyleId>{8FD4443E-F989-4FC4-A0C8-D5A2AF1F390B}</a:tableStyleId>
              </a:tblPr>
              <a:tblGrid>
                <a:gridCol w="2823629">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4228021">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213157">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26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n-lt"/>
                          <a:ea typeface="Times New Roman" panose="02020603050405020304" pitchFamily="18" charset="0"/>
                        </a:rPr>
                        <a:t>Grievance Management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3">
                  <a:txBody>
                    <a:bodyPr/>
                    <a:lstStyle/>
                    <a:p>
                      <a:pPr marL="0" marR="0" indent="0" algn="l">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tx1"/>
                          </a:solidFill>
                          <a:effectLst/>
                          <a:latin typeface="+mn-lt"/>
                          <a:ea typeface="Times New Roman" panose="02020603050405020304" pitchFamily="18" charset="0"/>
                        </a:rPr>
                        <a:t>Mar</a:t>
                      </a:r>
                      <a:r>
                        <a:rPr lang="en-US" sz="1800" b="0" baseline="0" dirty="0" smtClean="0">
                          <a:solidFill>
                            <a:schemeClr val="tx1"/>
                          </a:solidFill>
                          <a:effectLst/>
                          <a:latin typeface="+mn-lt"/>
                          <a:ea typeface="Times New Roman" panose="02020603050405020304" pitchFamily="18" charset="0"/>
                        </a:rPr>
                        <a:t> 2017</a:t>
                      </a:r>
                    </a:p>
                    <a:p>
                      <a:pPr marL="0" marR="0" indent="0" algn="l">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0" baseline="0" dirty="0" smtClean="0">
                        <a:solidFill>
                          <a:schemeClr val="tx1"/>
                        </a:solidFill>
                        <a:effectLst/>
                        <a:latin typeface="+mn-lt"/>
                        <a:ea typeface="Times New Roman" panose="02020603050405020304" pitchFamily="18" charset="0"/>
                      </a:endParaRPr>
                    </a:p>
                    <a:p>
                      <a:pPr marL="0" marR="0" indent="0" algn="l">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0" baseline="0" dirty="0" smtClean="0">
                        <a:solidFill>
                          <a:schemeClr val="tx1"/>
                        </a:solidFill>
                        <a:effectLst/>
                        <a:latin typeface="+mn-lt"/>
                        <a:ea typeface="Times New Roman" panose="02020603050405020304" pitchFamily="18" charset="0"/>
                      </a:endParaRPr>
                    </a:p>
                    <a:p>
                      <a:pPr marL="0" marR="0" indent="0" algn="l">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0" dirty="0" smtClean="0">
                          <a:solidFill>
                            <a:schemeClr val="tx1"/>
                          </a:solidFill>
                          <a:effectLst/>
                          <a:latin typeface="+mn-lt"/>
                          <a:ea typeface="Times New Roman" panose="02020603050405020304" pitchFamily="18" charset="0"/>
                        </a:rPr>
                        <a:t>As at 31 March 2017, from the 709 grievances registered on the PSC’s database, 615 (87%) were concluded. </a:t>
                      </a:r>
                      <a:endParaRPr lang="en-US" sz="1800" b="0" dirty="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0" dirty="0" smtClean="0">
                        <a:solidFill>
                          <a:schemeClr val="tx1"/>
                        </a:solidFill>
                        <a:effectLst/>
                        <a:latin typeface="+mn-lt"/>
                        <a:ea typeface="Times New Roman" panose="02020603050405020304" pitchFamily="18" charset="0"/>
                      </a:endParaRPr>
                    </a:p>
                  </a:txBody>
                  <a:tcPr marL="63951" marR="63951"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827624">
                <a:tc>
                  <a:txBody>
                    <a:bodyPr/>
                    <a:lstStyle/>
                    <a:p>
                      <a:pPr>
                        <a:lnSpc>
                          <a:spcPct val="100000"/>
                        </a:lnSpc>
                        <a:spcBef>
                          <a:spcPts val="0"/>
                        </a:spcBef>
                        <a:spcAft>
                          <a:spcPts val="0"/>
                        </a:spcAft>
                      </a:pPr>
                      <a:r>
                        <a:rPr lang="en-GB" sz="1800" b="0" kern="1200" dirty="0" smtClean="0">
                          <a:solidFill>
                            <a:schemeClr val="tx1"/>
                          </a:solidFill>
                          <a:effectLst/>
                          <a:latin typeface="+mn-lt"/>
                          <a:ea typeface="+mn-ea"/>
                          <a:cs typeface="+mn-cs"/>
                        </a:rPr>
                        <a:t>80% of grievances of employees on salary levels 2 – 12 finalised within 30 working days from date of receipt of all relevant documentation</a:t>
                      </a:r>
                      <a:endParaRPr lang="en-US" sz="1800" b="0" kern="1200" dirty="0" smtClean="0">
                        <a:solidFill>
                          <a:schemeClr val="tx1"/>
                        </a:solidFill>
                        <a:effectLst/>
                        <a:latin typeface="+mn-lt"/>
                        <a:ea typeface="+mn-ea"/>
                        <a:cs typeface="+mn-cs"/>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l">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ZA" sz="1800" b="0" dirty="0" smtClean="0">
                          <a:solidFill>
                            <a:schemeClr val="tx1"/>
                          </a:solidFill>
                          <a:effectLst/>
                          <a:latin typeface="+mn-lt"/>
                          <a:ea typeface="Times New Roman" panose="02020603050405020304" pitchFamily="18" charset="0"/>
                        </a:rPr>
                        <a:t>560 of the 615 concluded cases were for level </a:t>
                      </a:r>
                      <a:r>
                        <a:rPr lang="en-ZA" sz="1800" b="0" dirty="0">
                          <a:solidFill>
                            <a:schemeClr val="tx1"/>
                          </a:solidFill>
                          <a:effectLst/>
                          <a:latin typeface="+mn-lt"/>
                          <a:ea typeface="Times New Roman" panose="02020603050405020304" pitchFamily="18" charset="0"/>
                        </a:rPr>
                        <a:t>2-12, of which  456 (</a:t>
                      </a:r>
                      <a:r>
                        <a:rPr lang="en-ZA" sz="1800" b="1" dirty="0">
                          <a:solidFill>
                            <a:schemeClr val="tx1"/>
                          </a:solidFill>
                          <a:effectLst/>
                          <a:latin typeface="+mn-lt"/>
                          <a:ea typeface="Times New Roman" panose="02020603050405020304" pitchFamily="18" charset="0"/>
                        </a:rPr>
                        <a:t>81%</a:t>
                      </a:r>
                      <a:r>
                        <a:rPr lang="en-ZA" sz="1800" b="0" dirty="0">
                          <a:solidFill>
                            <a:schemeClr val="tx1"/>
                          </a:solidFill>
                          <a:effectLst/>
                          <a:latin typeface="+mn-lt"/>
                          <a:ea typeface="Times New Roman" panose="02020603050405020304" pitchFamily="18" charset="0"/>
                        </a:rPr>
                        <a:t>) were concluded within 30 working days of receipt of relevant information</a:t>
                      </a:r>
                      <a:endParaRPr lang="en-US" sz="1800" b="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400" b="0" dirty="0" smtClean="0">
                          <a:solidFill>
                            <a:schemeClr val="tx1"/>
                          </a:solidFill>
                          <a:effectLst/>
                          <a:latin typeface="+mn-lt"/>
                          <a:ea typeface="Times New Roman" panose="02020603050405020304" pitchFamily="18" charset="0"/>
                        </a:rPr>
                        <a:t>Target</a:t>
                      </a:r>
                      <a:r>
                        <a:rPr lang="en-US" sz="1400" b="0" baseline="0" dirty="0" smtClean="0">
                          <a:solidFill>
                            <a:schemeClr val="tx1"/>
                          </a:solidFill>
                          <a:effectLst/>
                          <a:latin typeface="+mn-lt"/>
                          <a:ea typeface="Times New Roman" panose="02020603050405020304" pitchFamily="18" charset="0"/>
                        </a:rPr>
                        <a:t> exceeded</a:t>
                      </a:r>
                      <a:endParaRPr lang="en-US" sz="1400" b="0" dirty="0" smtClean="0">
                        <a:solidFill>
                          <a:schemeClr val="tx1"/>
                        </a:solidFill>
                        <a:effectLst/>
                        <a:latin typeface="+mn-lt"/>
                        <a:ea typeface="Times New Roman" panose="02020603050405020304" pitchFamily="18" charset="0"/>
                      </a:endParaRPr>
                    </a:p>
                  </a:txBody>
                  <a:tcPr marL="63951" marR="63951"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433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80% of grievances of SMS members finalised within 45 working days from date of receipt of all relevant documentation</a:t>
                      </a:r>
                      <a:endParaRPr lang="en-US" sz="1800" b="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a:p>
                  </a:txBody>
                  <a:tcPr/>
                </a:tc>
                <a:tc>
                  <a:txBody>
                    <a:bodyPr/>
                    <a:lstStyle/>
                    <a:p>
                      <a:pPr marL="0" marR="0" algn="l">
                        <a:lnSpc>
                          <a:spcPct val="100000"/>
                        </a:lnSpc>
                        <a:spcBef>
                          <a:spcPts val="0"/>
                        </a:spcBef>
                        <a:spcAft>
                          <a:spcPts val="0"/>
                        </a:spcAft>
                      </a:pPr>
                      <a:r>
                        <a:rPr lang="en-ZA" sz="1800" b="0" dirty="0">
                          <a:solidFill>
                            <a:schemeClr val="tx1"/>
                          </a:solidFill>
                          <a:effectLst/>
                          <a:latin typeface="+mn-lt"/>
                          <a:ea typeface="Times New Roman" panose="02020603050405020304" pitchFamily="18" charset="0"/>
                        </a:rPr>
                        <a:t>55 of the 615 concluded cases were for members of the Senior Management Service, of which 51 (</a:t>
                      </a:r>
                      <a:r>
                        <a:rPr lang="en-ZA" sz="1800" b="1" dirty="0">
                          <a:solidFill>
                            <a:schemeClr val="tx1"/>
                          </a:solidFill>
                          <a:effectLst/>
                          <a:latin typeface="+mn-lt"/>
                          <a:ea typeface="Times New Roman" panose="02020603050405020304" pitchFamily="18" charset="0"/>
                        </a:rPr>
                        <a:t>93%</a:t>
                      </a:r>
                      <a:r>
                        <a:rPr lang="en-ZA" sz="1800" b="0" dirty="0">
                          <a:solidFill>
                            <a:schemeClr val="tx1"/>
                          </a:solidFill>
                          <a:effectLst/>
                          <a:latin typeface="+mn-lt"/>
                          <a:ea typeface="Times New Roman" panose="02020603050405020304" pitchFamily="18" charset="0"/>
                        </a:rPr>
                        <a:t>) were concluded within 45 working days of receipt of relevant information</a:t>
                      </a:r>
                      <a:endParaRPr lang="en-US" sz="1800" b="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14</a:t>
            </a:fld>
            <a:endParaRPr lang="en-US" sz="1400" b="0" dirty="0"/>
          </a:p>
        </p:txBody>
      </p:sp>
    </p:spTree>
    <p:extLst>
      <p:ext uri="{BB962C8B-B14F-4D97-AF65-F5344CB8AC3E}">
        <p14:creationId xmlns:p14="http://schemas.microsoft.com/office/powerpoint/2010/main" xmlns="" val="366664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smtClean="0">
                <a:solidFill>
                  <a:srgbClr val="993300"/>
                </a:solidFill>
                <a:latin typeface="Berlin Sans FB Demi" panose="020E0802020502020306" pitchFamily="34" charset="0"/>
              </a:rPr>
              <a:t>PROGRAMME 2: LMP (2)</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447238222"/>
              </p:ext>
            </p:extLst>
          </p:nvPr>
        </p:nvGraphicFramePr>
        <p:xfrm>
          <a:off x="467544" y="1196752"/>
          <a:ext cx="8297875" cy="3807698"/>
        </p:xfrm>
        <a:graphic>
          <a:graphicData uri="http://schemas.openxmlformats.org/drawingml/2006/table">
            <a:tbl>
              <a:tblPr bandRow="1">
                <a:tableStyleId>{8FD4443E-F989-4FC4-A0C8-D5A2AF1F390B}</a:tableStyleId>
              </a:tblPr>
              <a:tblGrid>
                <a:gridCol w="2334319">
                  <a:extLst>
                    <a:ext uri="{9D8B030D-6E8A-4147-A177-3AD203B41FA5}">
                      <a16:colId xmlns:a16="http://schemas.microsoft.com/office/drawing/2014/main" xmlns="" val="20000"/>
                    </a:ext>
                  </a:extLst>
                </a:gridCol>
                <a:gridCol w="1240107">
                  <a:extLst>
                    <a:ext uri="{9D8B030D-6E8A-4147-A177-3AD203B41FA5}">
                      <a16:colId xmlns:a16="http://schemas.microsoft.com/office/drawing/2014/main" xmlns="" val="20001"/>
                    </a:ext>
                  </a:extLst>
                </a:gridCol>
                <a:gridCol w="4435417">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178663">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endParaRPr lang="en-US" sz="1800" b="0"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891524">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mn-lt"/>
                          <a:ea typeface="Times New Roman" panose="02020603050405020304" pitchFamily="18" charset="0"/>
                        </a:rPr>
                        <a:t>1 X Technical brief on departmental grievance resolution compiled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baseline="0" dirty="0" smtClean="0">
                          <a:solidFill>
                            <a:schemeClr val="tx1"/>
                          </a:solidFill>
                          <a:effectLst/>
                          <a:latin typeface="+mn-lt"/>
                          <a:ea typeface="Times New Roman" panose="02020603050405020304" pitchFamily="18" charset="0"/>
                        </a:rPr>
                        <a:t>Feb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2nd technical brief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by the OPSC and approved by the PSC in February 2017</a:t>
                      </a: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a:lnSpc>
                          <a:spcPct val="95000"/>
                        </a:lnSpc>
                        <a:spcBef>
                          <a:spcPts val="0"/>
                        </a:spcBef>
                        <a:spcAft>
                          <a:spcPts val="0"/>
                        </a:spcAft>
                        <a:buFont typeface="Arial" panose="020B0604020202020204" pitchFamily="34" charset="0"/>
                        <a:buNone/>
                      </a:pPr>
                      <a:r>
                        <a:rPr lang="en-GB" sz="1400" dirty="0" smtClean="0">
                          <a:solidFill>
                            <a:schemeClr val="tx1"/>
                          </a:solidFill>
                          <a:effectLst/>
                          <a:latin typeface="+mn-lt"/>
                          <a:ea typeface="Times New Roman" panose="02020603050405020304" pitchFamily="18" charset="0"/>
                          <a:cs typeface="Arial" panose="020B0604020202020204" pitchFamily="34"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91524">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mn-lt"/>
                          <a:ea typeface="Times New Roman" panose="02020603050405020304" pitchFamily="18" charset="0"/>
                        </a:rPr>
                        <a:t>1 X News</a:t>
                      </a:r>
                      <a:r>
                        <a:rPr lang="en-US" sz="1800" baseline="0" dirty="0" smtClean="0">
                          <a:solidFill>
                            <a:schemeClr val="tx1"/>
                          </a:solidFill>
                          <a:effectLst/>
                          <a:latin typeface="+mn-lt"/>
                          <a:ea typeface="Times New Roman" panose="02020603050405020304" pitchFamily="18" charset="0"/>
                        </a:rPr>
                        <a:t>letters published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a:lnSpc>
                          <a:spcPct val="9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1800" kern="1200" dirty="0" smtClean="0">
                          <a:solidFill>
                            <a:schemeClr val="tx1"/>
                          </a:solidFill>
                          <a:effectLst/>
                          <a:latin typeface="+mn-lt"/>
                          <a:ea typeface="+mn-ea"/>
                          <a:cs typeface="+mn-cs"/>
                        </a:rPr>
                        <a:t>2</a:t>
                      </a:r>
                      <a:r>
                        <a:rPr lang="en-GB" sz="1800" kern="1200" baseline="30000" dirty="0" smtClean="0">
                          <a:solidFill>
                            <a:schemeClr val="tx1"/>
                          </a:solidFill>
                          <a:effectLst/>
                          <a:latin typeface="+mn-lt"/>
                          <a:ea typeface="+mn-ea"/>
                          <a:cs typeface="+mn-cs"/>
                        </a:rPr>
                        <a:t>nd</a:t>
                      </a:r>
                      <a:r>
                        <a:rPr lang="en-GB" sz="1800" kern="1200" dirty="0" smtClean="0">
                          <a:solidFill>
                            <a:schemeClr val="tx1"/>
                          </a:solidFill>
                          <a:effectLst/>
                          <a:latin typeface="+mn-lt"/>
                          <a:ea typeface="+mn-ea"/>
                          <a:cs typeface="+mn-cs"/>
                        </a:rPr>
                        <a:t> Grievance Management Communiqué approved by the PSC in March 2017</a:t>
                      </a:r>
                      <a:endParaRPr lang="en-US" sz="1800" dirty="0" smtClean="0">
                        <a:solidFill>
                          <a:schemeClr val="tx1"/>
                        </a:solidFill>
                        <a:effectLs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p>
                      <a:pPr marL="0" marR="0" indent="0" algn="ctr">
                        <a:lnSpc>
                          <a:spcPct val="95000"/>
                        </a:lnSpc>
                        <a:spcBef>
                          <a:spcPts val="0"/>
                        </a:spcBef>
                        <a:spcAft>
                          <a:spcPts val="0"/>
                        </a:spcAft>
                        <a:buFont typeface="Arial" panose="020B0604020202020204" pitchFamily="34" charset="0"/>
                        <a:buNone/>
                      </a:pPr>
                      <a:endParaRPr lang="en-GB" sz="14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527660">
                <a:tc>
                  <a:txBody>
                    <a:bodyPr/>
                    <a:lstStyle/>
                    <a:p>
                      <a:pPr marL="0" marR="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GB" sz="1800" dirty="0" smtClean="0">
                          <a:solidFill>
                            <a:schemeClr val="tx1"/>
                          </a:solidFill>
                          <a:effectLst/>
                          <a:latin typeface="+mn-lt"/>
                          <a:ea typeface="Times New Roman" panose="02020603050405020304" pitchFamily="18" charset="0"/>
                          <a:cs typeface="Arial" panose="020B0604020202020204" pitchFamily="34" charset="0"/>
                        </a:rPr>
                        <a:t>2 X Grievance management</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workshops conducted in Gauteng and Free State</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8000"/>
                        </a:lnSpc>
                        <a:spcBef>
                          <a:spcPts val="0"/>
                        </a:spcBef>
                        <a:spcAft>
                          <a:spcPts val="0"/>
                        </a:spcAft>
                        <a:buFont typeface="Arial" panose="020B0604020202020204" pitchFamily="34" charset="0"/>
                        <a:buNone/>
                      </a:pPr>
                      <a:r>
                        <a:rPr lang="en-GB" sz="1800" baseline="0" dirty="0" smtClean="0">
                          <a:solidFill>
                            <a:schemeClr val="tx1"/>
                          </a:solidFill>
                          <a:effectLst/>
                          <a:latin typeface="+mn-lt"/>
                          <a:ea typeface="Times New Roman" panose="02020603050405020304" pitchFamily="18" charset="0"/>
                          <a:cs typeface="Arial" panose="020B0604020202020204" pitchFamily="34"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Arial" panose="020B0604020202020204" pitchFamily="34" charset="0"/>
                        <a:buNone/>
                      </a:pPr>
                      <a:r>
                        <a:rPr lang="en-GB" sz="1800" kern="1200" dirty="0" smtClean="0">
                          <a:solidFill>
                            <a:schemeClr val="dk1"/>
                          </a:solidFill>
                          <a:effectLst/>
                          <a:latin typeface="+mn-lt"/>
                          <a:ea typeface="+mn-ea"/>
                          <a:cs typeface="+mn-cs"/>
                        </a:rPr>
                        <a:t>2 X Workshops were held in February and March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15</a:t>
            </a:fld>
            <a:endParaRPr lang="en-US" sz="1400" b="0" dirty="0"/>
          </a:p>
        </p:txBody>
      </p:sp>
    </p:spTree>
    <p:extLst>
      <p:ext uri="{BB962C8B-B14F-4D97-AF65-F5344CB8AC3E}">
        <p14:creationId xmlns:p14="http://schemas.microsoft.com/office/powerpoint/2010/main" xmlns="" val="3000942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smtClean="0">
                <a:solidFill>
                  <a:srgbClr val="993300"/>
                </a:solidFill>
                <a:latin typeface="Berlin Sans FB Demi" panose="020E0802020502020306" pitchFamily="34" charset="0"/>
              </a:rPr>
              <a:t>PROGRAMME 2: LMP (3)</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584237682"/>
              </p:ext>
            </p:extLst>
          </p:nvPr>
        </p:nvGraphicFramePr>
        <p:xfrm>
          <a:off x="437917" y="1196752"/>
          <a:ext cx="8404250" cy="4824536"/>
        </p:xfrm>
        <a:graphic>
          <a:graphicData uri="http://schemas.openxmlformats.org/drawingml/2006/table">
            <a:tbl>
              <a:tblPr bandRow="1">
                <a:tableStyleId>{8FD4443E-F989-4FC4-A0C8-D5A2AF1F390B}</a:tableStyleId>
              </a:tblPr>
              <a:tblGrid>
                <a:gridCol w="3269987">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309727">
                  <a:extLst>
                    <a:ext uri="{9D8B030D-6E8A-4147-A177-3AD203B41FA5}">
                      <a16:colId xmlns:a16="http://schemas.microsoft.com/office/drawing/2014/main" xmlns="" val="20003"/>
                    </a:ext>
                  </a:extLst>
                </a:gridCol>
              </a:tblGrid>
              <a:tr h="468496">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771948">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Draft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report on the i</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nvestigation into the implementation of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court orders and arbitration awards by departments and implications for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relations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Feb</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Draft</a:t>
                      </a:r>
                      <a:r>
                        <a:rPr lang="en-US" sz="1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eport finalized by the OPSC in</a:t>
                      </a:r>
                      <a:r>
                        <a:rPr lang="en-US" sz="1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February 2017</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07468">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Factsheet on compliance with the submission of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HoD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Performance Agreements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Factsheet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finalised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approved by the PSC in February 2017</a:t>
                      </a:r>
                    </a:p>
                    <a:p>
                      <a:pPr marL="285750" marR="0" indent="-285750" algn="just">
                        <a:lnSpc>
                          <a:spcPct val="90000"/>
                        </a:lnSpc>
                        <a:spcBef>
                          <a:spcPts val="0"/>
                        </a:spcBef>
                        <a:spcAft>
                          <a:spcPts val="0"/>
                        </a:spcAft>
                        <a:buFont typeface="Arial" panose="020B0604020202020204" pitchFamily="34" charset="0"/>
                        <a:buChar char="•"/>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476624">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Report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on </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compliance with the Minister for Public Service and Administration deviation on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HoD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evaluations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spcBef>
                          <a:spcPts val="0"/>
                        </a:spcBef>
                        <a:spcAft>
                          <a:spcPts val="0"/>
                        </a:spcAft>
                        <a:buFont typeface="Arial" panose="020B0604020202020204" pitchFamily="34" charset="0"/>
                        <a:buNone/>
                      </a:pP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Factsheet finalised by the OPSC in</a:t>
                      </a:r>
                      <a:r>
                        <a:rPr lang="en-GB" sz="1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March 2017</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16</a:t>
            </a:fld>
            <a:endParaRPr lang="en-US" sz="1400" b="0" dirty="0"/>
          </a:p>
        </p:txBody>
      </p:sp>
    </p:spTree>
    <p:extLst>
      <p:ext uri="{BB962C8B-B14F-4D97-AF65-F5344CB8AC3E}">
        <p14:creationId xmlns:p14="http://schemas.microsoft.com/office/powerpoint/2010/main" xmlns="" val="621500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smtClean="0">
                <a:solidFill>
                  <a:srgbClr val="993300"/>
                </a:solidFill>
                <a:latin typeface="Berlin Sans FB Demi" panose="020E0802020502020306" pitchFamily="34" charset="0"/>
              </a:rPr>
              <a:t>PROGRAMME 2: LMP (4)</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3726920"/>
              </p:ext>
            </p:extLst>
          </p:nvPr>
        </p:nvGraphicFramePr>
        <p:xfrm>
          <a:off x="467544" y="1196752"/>
          <a:ext cx="8404250" cy="5002357"/>
        </p:xfrm>
        <a:graphic>
          <a:graphicData uri="http://schemas.openxmlformats.org/drawingml/2006/table">
            <a:tbl>
              <a:tblPr bandRow="1">
                <a:tableStyleId>{8FD4443E-F989-4FC4-A0C8-D5A2AF1F390B}</a:tableStyleId>
              </a:tblPr>
              <a:tblGrid>
                <a:gridCol w="244827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4443809">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131422">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657108">
                <a:tc>
                  <a:txBody>
                    <a:bodyPr/>
                    <a:lstStyle/>
                    <a:p>
                      <a:pPr marL="0" marR="0" indent="0" algn="just">
                        <a:lnSpc>
                          <a:spcPct val="100000"/>
                        </a:lnSpc>
                        <a:spcBef>
                          <a:spcPts val="0"/>
                        </a:spcBef>
                        <a:spcAft>
                          <a:spcPts val="0"/>
                        </a:spcAft>
                        <a:buFont typeface="Arial" panose="020B0604020202020204" pitchFamily="34" charset="0"/>
                        <a:buNone/>
                      </a:pPr>
                      <a:r>
                        <a:rPr lang="en-ZA" sz="1800" b="0" kern="1200" dirty="0" smtClean="0">
                          <a:solidFill>
                            <a:schemeClr val="tx1"/>
                          </a:solidFill>
                          <a:effectLst/>
                          <a:latin typeface="+mn-lt"/>
                          <a:ea typeface="+mn-ea"/>
                          <a:cs typeface="+mn-cs"/>
                        </a:rPr>
                        <a:t>Commence with roundtable arrangements on recruitment, retention, career pathing and utilisation of SMS expertise and skills in the Public Service</a:t>
                      </a:r>
                      <a:endParaRPr lang="en-US" sz="1800" b="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spcBef>
                          <a:spcPts val="0"/>
                        </a:spcBef>
                        <a:spcAft>
                          <a:spcPts val="0"/>
                        </a:spcAft>
                        <a:buFont typeface="Arial" panose="020B0604020202020204" pitchFamily="34" charset="0"/>
                        <a:buNone/>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Action plan for the roundtable was approved by the PSC in February 2017, venue secured from Unisa and invitations distributed in March </a:t>
                      </a: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2017</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43488">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Factsheet on the career incidents of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HoDs</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US" dirty="0" smtClean="0">
                          <a:solidFill>
                            <a:schemeClr val="tx1"/>
                          </a:solidFill>
                        </a:rPr>
                        <a:t>Factsheet finalized by the OPSC in March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657108">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on the assessment of the verification of qualifications of SMS members in</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 Eastern Cape Province</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US" dirty="0" smtClean="0">
                          <a:solidFill>
                            <a:schemeClr val="tx1"/>
                          </a:solidFill>
                        </a:rPr>
                        <a:t>Report approved in February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17</a:t>
            </a:fld>
            <a:endParaRPr lang="en-US" sz="1400" b="0" dirty="0"/>
          </a:p>
        </p:txBody>
      </p:sp>
    </p:spTree>
    <p:extLst>
      <p:ext uri="{BB962C8B-B14F-4D97-AF65-F5344CB8AC3E}">
        <p14:creationId xmlns:p14="http://schemas.microsoft.com/office/powerpoint/2010/main" xmlns="" val="2576574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US" sz="3200" dirty="0" smtClean="0">
                <a:solidFill>
                  <a:srgbClr val="993300"/>
                </a:solidFill>
                <a:latin typeface="Berlin Sans FB Demi" panose="020E0802020502020306" pitchFamily="34" charset="0"/>
              </a:rPr>
              <a:t>PROGRAMME 2: LMP (5)</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381108786"/>
              </p:ext>
            </p:extLst>
          </p:nvPr>
        </p:nvGraphicFramePr>
        <p:xfrm>
          <a:off x="333872" y="1268760"/>
          <a:ext cx="8496944" cy="4690872"/>
        </p:xfrm>
        <a:graphic>
          <a:graphicData uri="http://schemas.openxmlformats.org/drawingml/2006/table">
            <a:tbl>
              <a:tblPr bandRow="1">
                <a:tableStyleId>{8FD4443E-F989-4FC4-A0C8-D5A2AF1F390B}</a:tableStyleId>
              </a:tblPr>
              <a:tblGrid>
                <a:gridCol w="316835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785708">
                  <a:extLst>
                    <a:ext uri="{9D8B030D-6E8A-4147-A177-3AD203B41FA5}">
                      <a16:colId xmlns:a16="http://schemas.microsoft.com/office/drawing/2014/main" xmlns="" val="20002"/>
                    </a:ext>
                  </a:extLst>
                </a:gridCol>
                <a:gridCol w="318748">
                  <a:extLst>
                    <a:ext uri="{9D8B030D-6E8A-4147-A177-3AD203B41FA5}">
                      <a16:colId xmlns:a16="http://schemas.microsoft.com/office/drawing/2014/main" xmlns="" val="20003"/>
                    </a:ext>
                  </a:extLst>
                </a:gridCol>
              </a:tblGrid>
              <a:tr h="200610">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003048">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on the investigation into the management of the Department of Health: Western Cape: Policy on Incapacity Leave and Ill-health Retirement application process and potential problems leading to an increase in the number of PILIR-related grievances received by the PSC</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approved in March 2017</a:t>
                      </a:r>
                    </a:p>
                    <a:p>
                      <a:pPr marL="0" marR="0" indent="0" algn="just">
                        <a:lnSpc>
                          <a:spcPct val="90000"/>
                        </a:lnSpc>
                        <a:spcBef>
                          <a:spcPts val="0"/>
                        </a:spcBef>
                        <a:spcAft>
                          <a:spcPts val="0"/>
                        </a:spcAft>
                        <a:buFont typeface="Arial" panose="020B0604020202020204" pitchFamily="34" charset="0"/>
                        <a:buNone/>
                      </a:pP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542984">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X Good practice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commu-niqué</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for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relations and human resource practitioners focusing on PSC recommendations in the Northern Cape emanating from grievances produced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X Communiqué approved March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18</a:t>
            </a:fld>
            <a:endParaRPr lang="en-US" sz="1400" b="0" dirty="0"/>
          </a:p>
        </p:txBody>
      </p:sp>
    </p:spTree>
    <p:extLst>
      <p:ext uri="{BB962C8B-B14F-4D97-AF65-F5344CB8AC3E}">
        <p14:creationId xmlns:p14="http://schemas.microsoft.com/office/powerpoint/2010/main" xmlns="" val="3293505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034" y="-1905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45099" y="3356992"/>
            <a:ext cx="8280920" cy="1569660"/>
          </a:xfrm>
          <a:prstGeom prst="rect">
            <a:avLst/>
          </a:prstGeom>
          <a:noFill/>
        </p:spPr>
        <p:txBody>
          <a:bodyPr wrap="square" rtlCol="0">
            <a:spAutoFit/>
          </a:bodyPr>
          <a:lstStyle/>
          <a:p>
            <a:r>
              <a:rPr lang="en-US" sz="4800" dirty="0" err="1" smtClean="0">
                <a:solidFill>
                  <a:srgbClr val="800000"/>
                </a:solidFill>
                <a:latin typeface="Stencil" panose="040409050D0802020404" pitchFamily="82" charset="0"/>
              </a:rPr>
              <a:t>Progrramme</a:t>
            </a:r>
            <a:r>
              <a:rPr lang="en-US" sz="4800" dirty="0" smtClean="0">
                <a:solidFill>
                  <a:srgbClr val="800000"/>
                </a:solidFill>
                <a:latin typeface="Stencil" panose="040409050D0802020404" pitchFamily="82" charset="0"/>
              </a:rPr>
              <a:t> 3: Monitoring &amp; evaluation</a:t>
            </a:r>
            <a:endParaRPr lang="en-US" sz="4800" dirty="0">
              <a:solidFill>
                <a:srgbClr val="800000"/>
              </a:solidFill>
              <a:latin typeface="Stencil" panose="040409050D0802020404" pitchFamily="82" charset="0"/>
            </a:endParaRPr>
          </a:p>
        </p:txBody>
      </p:sp>
    </p:spTree>
    <p:extLst>
      <p:ext uri="{BB962C8B-B14F-4D97-AF65-F5344CB8AC3E}">
        <p14:creationId xmlns:p14="http://schemas.microsoft.com/office/powerpoint/2010/main" xmlns="" val="384298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a:t>
            </a:fld>
            <a:endParaRPr lang="en-US" sz="1400" b="0" dirty="0"/>
          </a:p>
        </p:txBody>
      </p:sp>
      <p:sp>
        <p:nvSpPr>
          <p:cNvPr id="8" name="Rectangle 2"/>
          <p:cNvSpPr txBox="1">
            <a:spLocks noChangeArrowheads="1"/>
          </p:cNvSpPr>
          <p:nvPr/>
        </p:nvSpPr>
        <p:spPr bwMode="auto">
          <a:xfrm>
            <a:off x="428625" y="635111"/>
            <a:ext cx="82296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a:solidFill>
                  <a:srgbClr val="993300"/>
                </a:solidFill>
                <a:latin typeface="Berlin Sans FB Demi" pitchFamily="34" charset="0"/>
              </a:rPr>
              <a:t>PRESENTATION OUTLINE</a:t>
            </a:r>
          </a:p>
        </p:txBody>
      </p:sp>
      <p:sp>
        <p:nvSpPr>
          <p:cNvPr id="2" name="Rectangle 1"/>
          <p:cNvSpPr/>
          <p:nvPr/>
        </p:nvSpPr>
        <p:spPr>
          <a:xfrm>
            <a:off x="611560" y="1302470"/>
            <a:ext cx="8136904" cy="5016758"/>
          </a:xfrm>
          <a:prstGeom prst="rect">
            <a:avLst/>
          </a:prstGeom>
        </p:spPr>
        <p:txBody>
          <a:bodyPr wrap="square">
            <a:spAutoFit/>
          </a:bodyPr>
          <a:lstStyle/>
          <a:p>
            <a:pPr marL="395288" lvl="0" indent="-395288" algn="l">
              <a:buFontTx/>
              <a:buChar char="•"/>
            </a:pPr>
            <a:r>
              <a:rPr lang="en-US" sz="2000" b="0" dirty="0" smtClean="0">
                <a:solidFill>
                  <a:srgbClr val="000000"/>
                </a:solidFill>
                <a:ea typeface="MS PGothic" pitchFamily="34" charset="-128"/>
              </a:rPr>
              <a:t>4</a:t>
            </a:r>
            <a:r>
              <a:rPr lang="en-US" sz="2000" b="0" baseline="30000" dirty="0" smtClean="0">
                <a:solidFill>
                  <a:srgbClr val="000000"/>
                </a:solidFill>
                <a:ea typeface="MS PGothic" pitchFamily="34" charset="-128"/>
              </a:rPr>
              <a:t>th</a:t>
            </a:r>
            <a:r>
              <a:rPr lang="en-US" sz="2000" b="0" dirty="0" smtClean="0">
                <a:solidFill>
                  <a:srgbClr val="000000"/>
                </a:solidFill>
                <a:ea typeface="MS PGothic" pitchFamily="34" charset="-128"/>
              </a:rPr>
              <a:t> Quarter Performance for the 2016/17 financial year:</a:t>
            </a:r>
          </a:p>
          <a:p>
            <a:pPr marL="852488" lvl="1" indent="-395288" algn="l">
              <a:buFont typeface="Wingdings" panose="05000000000000000000" pitchFamily="2" charset="2"/>
              <a:buChar char="ü"/>
            </a:pPr>
            <a:r>
              <a:rPr lang="en-US" sz="2000" b="0" dirty="0" smtClean="0">
                <a:solidFill>
                  <a:srgbClr val="000000"/>
                </a:solidFill>
                <a:ea typeface="MS PGothic" pitchFamily="34" charset="-128"/>
              </a:rPr>
              <a:t>Summary of performance for the 4</a:t>
            </a:r>
            <a:r>
              <a:rPr lang="en-US" sz="2000" b="0" baseline="30000" dirty="0" smtClean="0">
                <a:solidFill>
                  <a:srgbClr val="000000"/>
                </a:solidFill>
                <a:ea typeface="MS PGothic" pitchFamily="34" charset="-128"/>
              </a:rPr>
              <a:t>th</a:t>
            </a:r>
            <a:r>
              <a:rPr lang="en-US" sz="2000" b="0" dirty="0" smtClean="0">
                <a:solidFill>
                  <a:srgbClr val="000000"/>
                </a:solidFill>
                <a:ea typeface="MS PGothic" pitchFamily="34" charset="-128"/>
              </a:rPr>
              <a:t> quarter</a:t>
            </a:r>
          </a:p>
          <a:p>
            <a:pPr marL="852488" lvl="1" indent="-395288" algn="l">
              <a:buFont typeface="Wingdings" panose="05000000000000000000" pitchFamily="2" charset="2"/>
              <a:buChar char="ü"/>
            </a:pPr>
            <a:r>
              <a:rPr lang="en-US" sz="2000" b="0" dirty="0" smtClean="0">
                <a:solidFill>
                  <a:srgbClr val="000000"/>
                </a:solidFill>
                <a:ea typeface="MS PGothic" pitchFamily="34" charset="-128"/>
              </a:rPr>
              <a:t>Expenditure against budget</a:t>
            </a:r>
          </a:p>
          <a:p>
            <a:pPr marL="852488" lvl="1" indent="-395288" algn="l">
              <a:buFont typeface="Wingdings" panose="05000000000000000000" pitchFamily="2" charset="2"/>
              <a:buChar char="ü"/>
            </a:pPr>
            <a:r>
              <a:rPr lang="en-US" sz="2000" b="0" dirty="0" err="1" smtClean="0">
                <a:solidFill>
                  <a:srgbClr val="000000"/>
                </a:solidFill>
                <a:ea typeface="MS PGothic" pitchFamily="34" charset="-128"/>
              </a:rPr>
              <a:t>Programme</a:t>
            </a:r>
            <a:r>
              <a:rPr lang="en-US" sz="2000" b="0" dirty="0" smtClean="0">
                <a:solidFill>
                  <a:srgbClr val="000000"/>
                </a:solidFill>
                <a:ea typeface="MS PGothic" pitchFamily="34" charset="-128"/>
              </a:rPr>
              <a:t> 1: Administration</a:t>
            </a:r>
          </a:p>
          <a:p>
            <a:pPr marL="852488" lvl="1" indent="-395288" algn="l">
              <a:buFont typeface="Wingdings" panose="05000000000000000000" pitchFamily="2" charset="2"/>
              <a:buChar char="ü"/>
            </a:pPr>
            <a:r>
              <a:rPr lang="en-US" sz="2000" b="0" dirty="0" err="1" smtClean="0">
                <a:solidFill>
                  <a:srgbClr val="000000"/>
                </a:solidFill>
                <a:ea typeface="MS PGothic" pitchFamily="34" charset="-128"/>
              </a:rPr>
              <a:t>Programme</a:t>
            </a:r>
            <a:r>
              <a:rPr lang="en-US" sz="2000" b="0" dirty="0" smtClean="0">
                <a:solidFill>
                  <a:srgbClr val="000000"/>
                </a:solidFill>
                <a:ea typeface="MS PGothic" pitchFamily="34" charset="-128"/>
              </a:rPr>
              <a:t> 2: Leadership </a:t>
            </a:r>
            <a:r>
              <a:rPr lang="en-US" sz="2000" b="0" dirty="0">
                <a:solidFill>
                  <a:srgbClr val="000000"/>
                </a:solidFill>
                <a:ea typeface="MS PGothic" pitchFamily="34" charset="-128"/>
              </a:rPr>
              <a:t>and Management Practice (LMP</a:t>
            </a:r>
            <a:r>
              <a:rPr lang="en-US" sz="2000" b="0" dirty="0" smtClean="0">
                <a:solidFill>
                  <a:srgbClr val="000000"/>
                </a:solidFill>
                <a:ea typeface="MS PGothic" pitchFamily="34" charset="-128"/>
              </a:rPr>
              <a:t>) </a:t>
            </a:r>
            <a:endParaRPr lang="en-US" sz="2000" b="0" dirty="0">
              <a:solidFill>
                <a:srgbClr val="000000"/>
              </a:solidFill>
              <a:ea typeface="MS PGothic" pitchFamily="34" charset="-128"/>
            </a:endParaRPr>
          </a:p>
          <a:p>
            <a:pPr marL="852488" lvl="1" indent="-395288" algn="l">
              <a:buFont typeface="Wingdings" panose="05000000000000000000" pitchFamily="2" charset="2"/>
              <a:buChar char="ü"/>
            </a:pPr>
            <a:r>
              <a:rPr lang="en-US" sz="2000" b="0" dirty="0" err="1" smtClean="0">
                <a:solidFill>
                  <a:srgbClr val="000000"/>
                </a:solidFill>
                <a:ea typeface="MS PGothic" pitchFamily="34" charset="-128"/>
              </a:rPr>
              <a:t>Programme</a:t>
            </a:r>
            <a:r>
              <a:rPr lang="en-US" sz="2000" b="0" dirty="0" smtClean="0">
                <a:solidFill>
                  <a:srgbClr val="000000"/>
                </a:solidFill>
                <a:ea typeface="MS PGothic" pitchFamily="34" charset="-128"/>
              </a:rPr>
              <a:t> 3: Monitoring </a:t>
            </a:r>
            <a:r>
              <a:rPr lang="en-US" sz="2000" b="0" dirty="0">
                <a:solidFill>
                  <a:srgbClr val="000000"/>
                </a:solidFill>
                <a:ea typeface="MS PGothic" pitchFamily="34" charset="-128"/>
              </a:rPr>
              <a:t>and Evaluation (M&amp;E) </a:t>
            </a:r>
          </a:p>
          <a:p>
            <a:pPr marL="852488" lvl="1" indent="-395288" algn="l">
              <a:buFont typeface="Wingdings" panose="05000000000000000000" pitchFamily="2" charset="2"/>
              <a:buChar char="ü"/>
            </a:pPr>
            <a:r>
              <a:rPr lang="en-US" sz="2000" b="0" dirty="0" err="1" smtClean="0">
                <a:solidFill>
                  <a:srgbClr val="000000"/>
                </a:solidFill>
                <a:ea typeface="MS PGothic" pitchFamily="34" charset="-128"/>
              </a:rPr>
              <a:t>Programme</a:t>
            </a:r>
            <a:r>
              <a:rPr lang="en-US" sz="2000" b="0" dirty="0" smtClean="0">
                <a:solidFill>
                  <a:srgbClr val="000000"/>
                </a:solidFill>
                <a:ea typeface="MS PGothic" pitchFamily="34" charset="-128"/>
              </a:rPr>
              <a:t> 4: Integrity </a:t>
            </a:r>
            <a:r>
              <a:rPr lang="en-US" sz="2000" b="0" dirty="0">
                <a:solidFill>
                  <a:srgbClr val="000000"/>
                </a:solidFill>
                <a:ea typeface="MS PGothic" pitchFamily="34" charset="-128"/>
              </a:rPr>
              <a:t>and </a:t>
            </a:r>
            <a:r>
              <a:rPr lang="en-US" sz="2000" b="0" dirty="0" smtClean="0">
                <a:solidFill>
                  <a:srgbClr val="000000"/>
                </a:solidFill>
                <a:ea typeface="MS PGothic" pitchFamily="34" charset="-128"/>
              </a:rPr>
              <a:t>Anti-Corruption (IAC</a:t>
            </a:r>
            <a:r>
              <a:rPr lang="en-US" sz="2000" b="0" dirty="0">
                <a:solidFill>
                  <a:srgbClr val="000000"/>
                </a:solidFill>
                <a:ea typeface="MS PGothic" pitchFamily="34" charset="-128"/>
              </a:rPr>
              <a:t>) </a:t>
            </a:r>
            <a:endParaRPr lang="en-US" sz="2000" b="0" dirty="0" smtClean="0">
              <a:solidFill>
                <a:srgbClr val="000000"/>
              </a:solidFill>
              <a:ea typeface="MS PGothic" pitchFamily="34" charset="-128"/>
            </a:endParaRPr>
          </a:p>
          <a:p>
            <a:pPr marL="395288" lvl="0" indent="-395288" algn="l">
              <a:buFontTx/>
              <a:buChar char="•"/>
            </a:pPr>
            <a:r>
              <a:rPr lang="en-US" sz="2000" b="0" dirty="0" smtClean="0">
                <a:solidFill>
                  <a:srgbClr val="000000"/>
                </a:solidFill>
                <a:ea typeface="MS PGothic" pitchFamily="34" charset="-128"/>
              </a:rPr>
              <a:t>1st </a:t>
            </a:r>
            <a:r>
              <a:rPr lang="en-US" sz="2000" b="0" dirty="0">
                <a:solidFill>
                  <a:srgbClr val="000000"/>
                </a:solidFill>
                <a:ea typeface="MS PGothic" pitchFamily="34" charset="-128"/>
              </a:rPr>
              <a:t>Quarter </a:t>
            </a:r>
            <a:r>
              <a:rPr lang="en-US" sz="2000" b="0" dirty="0" smtClean="0">
                <a:solidFill>
                  <a:srgbClr val="000000"/>
                </a:solidFill>
                <a:ea typeface="MS PGothic" pitchFamily="34" charset="-128"/>
              </a:rPr>
              <a:t>Performance for the 2017/18 financial year:</a:t>
            </a:r>
            <a:endParaRPr lang="en-US" sz="2000" b="0" dirty="0">
              <a:solidFill>
                <a:srgbClr val="000000"/>
              </a:solidFill>
              <a:ea typeface="MS PGothic" pitchFamily="34" charset="-128"/>
            </a:endParaRPr>
          </a:p>
          <a:p>
            <a:pPr marL="852488" lvl="1" indent="-395288" algn="l">
              <a:buFont typeface="Wingdings" panose="05000000000000000000" pitchFamily="2" charset="2"/>
              <a:buChar char="ü"/>
            </a:pPr>
            <a:r>
              <a:rPr lang="en-US" sz="2000" b="0" dirty="0" smtClean="0">
                <a:solidFill>
                  <a:srgbClr val="000000"/>
                </a:solidFill>
                <a:ea typeface="MS PGothic" pitchFamily="34" charset="-128"/>
              </a:rPr>
              <a:t>Summary of performance for the 4</a:t>
            </a:r>
            <a:r>
              <a:rPr lang="en-US" sz="2000" b="0" baseline="30000" dirty="0" smtClean="0">
                <a:solidFill>
                  <a:srgbClr val="000000"/>
                </a:solidFill>
                <a:ea typeface="MS PGothic" pitchFamily="34" charset="-128"/>
              </a:rPr>
              <a:t>th</a:t>
            </a:r>
            <a:r>
              <a:rPr lang="en-US" sz="2000" b="0" dirty="0" smtClean="0">
                <a:solidFill>
                  <a:srgbClr val="000000"/>
                </a:solidFill>
                <a:ea typeface="MS PGothic" pitchFamily="34" charset="-128"/>
              </a:rPr>
              <a:t> quarter</a:t>
            </a:r>
          </a:p>
          <a:p>
            <a:pPr marL="852488" lvl="1" indent="-395288" algn="l">
              <a:buFont typeface="Wingdings" panose="05000000000000000000" pitchFamily="2" charset="2"/>
              <a:buChar char="ü"/>
            </a:pPr>
            <a:r>
              <a:rPr lang="en-US" sz="2000" b="0" dirty="0">
                <a:solidFill>
                  <a:srgbClr val="000000"/>
                </a:solidFill>
                <a:ea typeface="MS PGothic" pitchFamily="34" charset="-128"/>
              </a:rPr>
              <a:t>Expenditure against budget</a:t>
            </a:r>
          </a:p>
          <a:p>
            <a:pPr marL="852488" lvl="1" indent="-395288" algn="l">
              <a:buFont typeface="Wingdings" panose="05000000000000000000" pitchFamily="2" charset="2"/>
              <a:buChar char="ü"/>
            </a:pPr>
            <a:r>
              <a:rPr lang="en-US" sz="2000" b="0" dirty="0" err="1" smtClean="0">
                <a:solidFill>
                  <a:srgbClr val="000000"/>
                </a:solidFill>
                <a:ea typeface="MS PGothic" pitchFamily="34" charset="-128"/>
              </a:rPr>
              <a:t>Programme</a:t>
            </a:r>
            <a:r>
              <a:rPr lang="en-US" sz="2000" b="0" dirty="0" smtClean="0">
                <a:solidFill>
                  <a:srgbClr val="000000"/>
                </a:solidFill>
                <a:ea typeface="MS PGothic" pitchFamily="34" charset="-128"/>
              </a:rPr>
              <a:t> </a:t>
            </a:r>
            <a:r>
              <a:rPr lang="en-US" sz="2000" b="0" dirty="0">
                <a:solidFill>
                  <a:srgbClr val="000000"/>
                </a:solidFill>
                <a:ea typeface="MS PGothic" pitchFamily="34" charset="-128"/>
              </a:rPr>
              <a:t>1: Administration</a:t>
            </a:r>
          </a:p>
          <a:p>
            <a:pPr marL="852488" lvl="1" indent="-395288" algn="l">
              <a:buFont typeface="Wingdings" panose="05000000000000000000" pitchFamily="2" charset="2"/>
              <a:buChar char="ü"/>
            </a:pPr>
            <a:r>
              <a:rPr lang="en-US" sz="2000" b="0" dirty="0" err="1">
                <a:solidFill>
                  <a:srgbClr val="000000"/>
                </a:solidFill>
                <a:ea typeface="MS PGothic" pitchFamily="34" charset="-128"/>
              </a:rPr>
              <a:t>Programme</a:t>
            </a:r>
            <a:r>
              <a:rPr lang="en-US" sz="2000" b="0" dirty="0">
                <a:solidFill>
                  <a:srgbClr val="000000"/>
                </a:solidFill>
                <a:ea typeface="MS PGothic" pitchFamily="34" charset="-128"/>
              </a:rPr>
              <a:t> 2: </a:t>
            </a:r>
            <a:r>
              <a:rPr lang="en-US" sz="2000" b="0" dirty="0" smtClean="0">
                <a:solidFill>
                  <a:srgbClr val="000000"/>
                </a:solidFill>
                <a:ea typeface="MS PGothic" pitchFamily="34" charset="-128"/>
              </a:rPr>
              <a:t>LMP</a:t>
            </a:r>
            <a:endParaRPr lang="en-US" sz="2000" b="0" dirty="0">
              <a:solidFill>
                <a:srgbClr val="000000"/>
              </a:solidFill>
              <a:ea typeface="MS PGothic" pitchFamily="34" charset="-128"/>
            </a:endParaRPr>
          </a:p>
          <a:p>
            <a:pPr marL="852488" lvl="1" indent="-395288" algn="l">
              <a:buFont typeface="Wingdings" panose="05000000000000000000" pitchFamily="2" charset="2"/>
              <a:buChar char="ü"/>
            </a:pPr>
            <a:r>
              <a:rPr lang="en-US" sz="2000" b="0" dirty="0" err="1">
                <a:solidFill>
                  <a:srgbClr val="000000"/>
                </a:solidFill>
                <a:ea typeface="MS PGothic" pitchFamily="34" charset="-128"/>
              </a:rPr>
              <a:t>Programme</a:t>
            </a:r>
            <a:r>
              <a:rPr lang="en-US" sz="2000" b="0" dirty="0">
                <a:solidFill>
                  <a:srgbClr val="000000"/>
                </a:solidFill>
                <a:ea typeface="MS PGothic" pitchFamily="34" charset="-128"/>
              </a:rPr>
              <a:t> 3: </a:t>
            </a:r>
            <a:r>
              <a:rPr lang="en-US" sz="2000" b="0" dirty="0" smtClean="0">
                <a:solidFill>
                  <a:srgbClr val="000000"/>
                </a:solidFill>
                <a:ea typeface="MS PGothic" pitchFamily="34" charset="-128"/>
              </a:rPr>
              <a:t>M&amp;E</a:t>
            </a:r>
            <a:endParaRPr lang="en-US" sz="2000" b="0" dirty="0">
              <a:solidFill>
                <a:srgbClr val="000000"/>
              </a:solidFill>
              <a:ea typeface="MS PGothic" pitchFamily="34" charset="-128"/>
            </a:endParaRPr>
          </a:p>
          <a:p>
            <a:pPr marL="852488" lvl="1" indent="-395288" algn="l">
              <a:buFont typeface="Wingdings" panose="05000000000000000000" pitchFamily="2" charset="2"/>
              <a:buChar char="ü"/>
            </a:pPr>
            <a:r>
              <a:rPr lang="en-US" sz="2000" b="0" dirty="0" err="1">
                <a:solidFill>
                  <a:srgbClr val="000000"/>
                </a:solidFill>
                <a:ea typeface="MS PGothic" pitchFamily="34" charset="-128"/>
              </a:rPr>
              <a:t>Programme</a:t>
            </a:r>
            <a:r>
              <a:rPr lang="en-US" sz="2000" b="0" dirty="0">
                <a:solidFill>
                  <a:srgbClr val="000000"/>
                </a:solidFill>
                <a:ea typeface="MS PGothic" pitchFamily="34" charset="-128"/>
              </a:rPr>
              <a:t> 4: </a:t>
            </a:r>
            <a:r>
              <a:rPr lang="en-US" sz="2000" b="0" dirty="0" smtClean="0">
                <a:solidFill>
                  <a:srgbClr val="000000"/>
                </a:solidFill>
                <a:ea typeface="MS PGothic" pitchFamily="34" charset="-128"/>
              </a:rPr>
              <a:t>IAC</a:t>
            </a:r>
            <a:endParaRPr lang="en-US" sz="2000" b="0" dirty="0">
              <a:solidFill>
                <a:srgbClr val="000000"/>
              </a:solidFill>
              <a:ea typeface="MS PGothic" pitchFamily="34" charset="-128"/>
            </a:endParaRPr>
          </a:p>
          <a:p>
            <a:pPr marL="852488" lvl="1" indent="-395288" algn="l">
              <a:buFont typeface="Wingdings" panose="05000000000000000000" pitchFamily="2" charset="2"/>
              <a:buChar char="ü"/>
            </a:pPr>
            <a:r>
              <a:rPr lang="en-US" sz="2000" b="0" dirty="0" smtClean="0">
                <a:solidFill>
                  <a:srgbClr val="000000"/>
                </a:solidFill>
                <a:ea typeface="MS PGothic" pitchFamily="34" charset="-128"/>
              </a:rPr>
              <a:t>Outputs with specific provincial focus</a:t>
            </a:r>
            <a:endParaRPr lang="en-US" sz="2000" b="0" dirty="0">
              <a:solidFill>
                <a:srgbClr val="000000"/>
              </a:solidFill>
              <a:ea typeface="MS PGothic" pitchFamily="34" charset="-128"/>
            </a:endParaRPr>
          </a:p>
          <a:p>
            <a:pPr marL="852488" lvl="1" indent="-395288" algn="l">
              <a:buFont typeface="Wingdings" panose="05000000000000000000" pitchFamily="2" charset="2"/>
              <a:buChar char="ü"/>
            </a:pPr>
            <a:endParaRPr lang="en-US" sz="2000" b="0" dirty="0" smtClean="0">
              <a:solidFill>
                <a:srgbClr val="000000"/>
              </a:solidFill>
              <a:ea typeface="MS PGothic" pitchFamily="34" charset="-128"/>
            </a:endParaRPr>
          </a:p>
        </p:txBody>
      </p:sp>
    </p:spTree>
    <p:extLst>
      <p:ext uri="{BB962C8B-B14F-4D97-AF65-F5344CB8AC3E}">
        <p14:creationId xmlns:p14="http://schemas.microsoft.com/office/powerpoint/2010/main" xmlns="" val="6748282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smtClean="0">
                <a:solidFill>
                  <a:srgbClr val="993300"/>
                </a:solidFill>
                <a:latin typeface="Berlin Sans FB Demi" panose="020E0802020502020306" pitchFamily="34" charset="0"/>
              </a:rPr>
              <a:t>PROGRAMME 3:  M&amp;E (1)</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88355212"/>
              </p:ext>
            </p:extLst>
          </p:nvPr>
        </p:nvGraphicFramePr>
        <p:xfrm>
          <a:off x="467544" y="1412776"/>
          <a:ext cx="8229601" cy="3852672"/>
        </p:xfrm>
        <a:graphic>
          <a:graphicData uri="http://schemas.openxmlformats.org/drawingml/2006/table">
            <a:tbl>
              <a:tblPr bandRow="1">
                <a:tableStyleId>{8FD4443E-F989-4FC4-A0C8-D5A2AF1F390B}</a:tableStyleId>
              </a:tblPr>
              <a:tblGrid>
                <a:gridCol w="259228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4176464">
                  <a:extLst>
                    <a:ext uri="{9D8B030D-6E8A-4147-A177-3AD203B41FA5}">
                      <a16:colId xmlns:a16="http://schemas.microsoft.com/office/drawing/2014/main" xmlns="" val="20002"/>
                    </a:ext>
                  </a:extLst>
                </a:gridCol>
                <a:gridCol w="308721">
                  <a:extLst>
                    <a:ext uri="{9D8B030D-6E8A-4147-A177-3AD203B41FA5}">
                      <a16:colId xmlns:a16="http://schemas.microsoft.com/office/drawing/2014/main" xmlns="" val="20003"/>
                    </a:ext>
                  </a:extLst>
                </a:gridCol>
              </a:tblGrid>
              <a:tr h="38960">
                <a:tc>
                  <a:txBody>
                    <a:bodyPr/>
                    <a:lstStyle/>
                    <a:p>
                      <a:pPr marL="0" marR="0" indent="0" algn="ctr">
                        <a:lnSpc>
                          <a:spcPct val="11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11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8960">
                <a:tc>
                  <a:txBody>
                    <a:bodyPr/>
                    <a:lstStyle/>
                    <a:p>
                      <a:pPr marL="0" marR="0" algn="just">
                        <a:lnSpc>
                          <a:spcPct val="110000"/>
                        </a:lnSpc>
                        <a:spcBef>
                          <a:spcPts val="0"/>
                        </a:spcBef>
                        <a:spcAft>
                          <a:spcPts val="0"/>
                        </a:spcAft>
                      </a:pPr>
                      <a:r>
                        <a:rPr lang="en-ZA" sz="1800" u="none" dirty="0" smtClean="0">
                          <a:solidFill>
                            <a:schemeClr val="tx1"/>
                          </a:solidFill>
                          <a:effectLst/>
                        </a:rPr>
                        <a:t>Warehouse</a:t>
                      </a:r>
                      <a:r>
                        <a:rPr lang="en-ZA" sz="1800" u="none" baseline="0" dirty="0" smtClean="0">
                          <a:solidFill>
                            <a:schemeClr val="tx1"/>
                          </a:solidFill>
                          <a:effectLst/>
                        </a:rPr>
                        <a:t> developed for the i</a:t>
                      </a:r>
                      <a:r>
                        <a:rPr lang="en-ZA" sz="1800" u="none" dirty="0" smtClean="0">
                          <a:solidFill>
                            <a:schemeClr val="tx1"/>
                          </a:solidFill>
                          <a:effectLst/>
                        </a:rPr>
                        <a:t>ntegrated </a:t>
                      </a:r>
                      <a:r>
                        <a:rPr lang="en-ZA" sz="1800" u="none" dirty="0">
                          <a:solidFill>
                            <a:schemeClr val="tx1"/>
                          </a:solidFill>
                          <a:effectLst/>
                        </a:rPr>
                        <a:t>data centre for the </a:t>
                      </a:r>
                      <a:r>
                        <a:rPr lang="en-ZA" sz="1800" u="none" dirty="0" smtClean="0">
                          <a:solidFill>
                            <a:schemeClr val="tx1"/>
                          </a:solidFill>
                          <a:effectLst/>
                        </a:rPr>
                        <a:t>PSC</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10000"/>
                        </a:lnSpc>
                      </a:pPr>
                      <a:r>
                        <a:rPr lang="en-GB" sz="1800" kern="1200" dirty="0" smtClean="0">
                          <a:solidFill>
                            <a:schemeClr val="tx1"/>
                          </a:solidFill>
                          <a:effectLst/>
                          <a:latin typeface="+mn-lt"/>
                          <a:ea typeface="+mn-ea"/>
                          <a:cs typeface="+mn-cs"/>
                        </a:rPr>
                        <a:t>The Warehouse for complaints, grievances, financial misconduct, financial disclosure, National Anti-Corruption Hotline and Section 196(4)(e) established</a:t>
                      </a:r>
                      <a:endParaRPr lang="en-US" sz="1800" kern="1200" dirty="0" smtClean="0">
                        <a:solidFill>
                          <a:schemeClr val="tx1"/>
                        </a:solidFill>
                        <a:effectLst/>
                        <a:latin typeface="+mn-lt"/>
                        <a:ea typeface="+mn-ea"/>
                        <a:cs typeface="+mn-cs"/>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38960">
                <a:tc>
                  <a:txBody>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rPr>
                        <a:t>Promotion of the Constitutional Values and Principles:</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ZA" sz="1800" u="none" dirty="0" smtClean="0">
                        <a:solidFill>
                          <a:schemeClr val="tx1"/>
                        </a:solidFill>
                        <a:effectLst/>
                      </a:endParaRP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ZA" sz="1800" u="none" dirty="0" smtClean="0">
                          <a:solidFill>
                            <a:schemeClr val="tx1"/>
                          </a:solidFill>
                          <a:effectLst/>
                        </a:rPr>
                        <a:t>3 X Pilot assessments</a:t>
                      </a:r>
                      <a:r>
                        <a:rPr lang="en-ZA" sz="1800" u="none" baseline="0" dirty="0" smtClean="0">
                          <a:solidFill>
                            <a:schemeClr val="tx1"/>
                          </a:solidFill>
                          <a:effectLst/>
                        </a:rPr>
                        <a:t> </a:t>
                      </a:r>
                      <a:r>
                        <a:rPr lang="en-ZA" sz="1800" u="none" dirty="0" smtClean="0">
                          <a:solidFill>
                            <a:schemeClr val="tx1"/>
                          </a:solidFill>
                          <a:effectLst/>
                        </a:rPr>
                        <a:t>conducted</a:t>
                      </a:r>
                      <a:endParaRPr lang="en-US" sz="1800" i="1"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10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Jun ’17*</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a:t>
                      </a:r>
                      <a:r>
                        <a:rPr lang="fr-FR" sz="1800" kern="1200" dirty="0" smtClean="0">
                          <a:solidFill>
                            <a:schemeClr val="dk1"/>
                          </a:solidFill>
                          <a:effectLst/>
                          <a:latin typeface="+mn-lt"/>
                          <a:ea typeface="+mn-ea"/>
                          <a:cs typeface="+mn-cs"/>
                        </a:rPr>
                        <a:t>Pilot </a:t>
                      </a:r>
                      <a:r>
                        <a:rPr lang="fr-FR" sz="1800" kern="1200" dirty="0" err="1" smtClean="0">
                          <a:solidFill>
                            <a:schemeClr val="dk1"/>
                          </a:solidFill>
                          <a:effectLst/>
                          <a:latin typeface="+mn-lt"/>
                          <a:ea typeface="+mn-ea"/>
                          <a:cs typeface="+mn-cs"/>
                        </a:rPr>
                        <a:t>assessments</a:t>
                      </a:r>
                      <a:r>
                        <a:rPr lang="fr-FR" sz="1800" kern="1200" dirty="0" smtClean="0">
                          <a:solidFill>
                            <a:schemeClr val="dk1"/>
                          </a:solidFill>
                          <a:effectLst/>
                          <a:latin typeface="+mn-lt"/>
                          <a:ea typeface="+mn-ea"/>
                          <a:cs typeface="+mn-cs"/>
                        </a:rPr>
                        <a:t> in the </a:t>
                      </a:r>
                      <a:r>
                        <a:rPr lang="fr-FR" sz="1800" kern="1200" dirty="0" err="1" smtClean="0">
                          <a:solidFill>
                            <a:schemeClr val="dk1"/>
                          </a:solidFill>
                          <a:effectLst/>
                          <a:latin typeface="+mn-lt"/>
                          <a:ea typeface="+mn-ea"/>
                          <a:cs typeface="+mn-cs"/>
                        </a:rPr>
                        <a:t>Departments</a:t>
                      </a:r>
                      <a:r>
                        <a:rPr lang="fr-FR" sz="1800" kern="1200" dirty="0" smtClean="0">
                          <a:solidFill>
                            <a:schemeClr val="dk1"/>
                          </a:solidFill>
                          <a:effectLst/>
                          <a:latin typeface="+mn-lt"/>
                          <a:ea typeface="+mn-ea"/>
                          <a:cs typeface="+mn-cs"/>
                        </a:rPr>
                        <a:t> of </a:t>
                      </a:r>
                      <a:r>
                        <a:rPr lang="fr-FR" sz="1800" kern="1200" dirty="0" err="1" smtClean="0">
                          <a:solidFill>
                            <a:schemeClr val="dk1"/>
                          </a:solidFill>
                          <a:effectLst/>
                          <a:latin typeface="+mn-lt"/>
                          <a:ea typeface="+mn-ea"/>
                          <a:cs typeface="+mn-cs"/>
                        </a:rPr>
                        <a:t>Correctional</a:t>
                      </a:r>
                      <a:r>
                        <a:rPr lang="fr-FR" sz="1800" kern="1200" dirty="0" smtClean="0">
                          <a:solidFill>
                            <a:schemeClr val="dk1"/>
                          </a:solidFill>
                          <a:effectLst/>
                          <a:latin typeface="+mn-lt"/>
                          <a:ea typeface="+mn-ea"/>
                          <a:cs typeface="+mn-cs"/>
                        </a:rPr>
                        <a:t> Services, Water and </a:t>
                      </a:r>
                      <a:r>
                        <a:rPr lang="fr-FR" sz="1800" kern="1200" dirty="0" err="1" smtClean="0">
                          <a:solidFill>
                            <a:schemeClr val="dk1"/>
                          </a:solidFill>
                          <a:effectLst/>
                          <a:latin typeface="+mn-lt"/>
                          <a:ea typeface="+mn-ea"/>
                          <a:cs typeface="+mn-cs"/>
                        </a:rPr>
                        <a:t>Sanitation</a:t>
                      </a:r>
                      <a:r>
                        <a:rPr lang="fr-FR" sz="1800" kern="1200" dirty="0" smtClean="0">
                          <a:solidFill>
                            <a:schemeClr val="dk1"/>
                          </a:solidFill>
                          <a:effectLst/>
                          <a:latin typeface="+mn-lt"/>
                          <a:ea typeface="+mn-ea"/>
                          <a:cs typeface="+mn-cs"/>
                        </a:rPr>
                        <a:t>, and </a:t>
                      </a:r>
                      <a:r>
                        <a:rPr lang="fr-FR" sz="1800" kern="1200" dirty="0" err="1" smtClean="0">
                          <a:solidFill>
                            <a:schemeClr val="dk1"/>
                          </a:solidFill>
                          <a:effectLst/>
                          <a:latin typeface="+mn-lt"/>
                          <a:ea typeface="+mn-ea"/>
                          <a:cs typeface="+mn-cs"/>
                        </a:rPr>
                        <a:t>Economy</a:t>
                      </a:r>
                      <a:r>
                        <a:rPr lang="fr-FR" sz="1800" kern="1200" dirty="0" smtClean="0">
                          <a:solidFill>
                            <a:schemeClr val="dk1"/>
                          </a:solidFill>
                          <a:effectLst/>
                          <a:latin typeface="+mn-lt"/>
                          <a:ea typeface="+mn-ea"/>
                          <a:cs typeface="+mn-cs"/>
                        </a:rPr>
                        <a:t> Enterprise and </a:t>
                      </a:r>
                      <a:r>
                        <a:rPr lang="fr-FR" sz="1800" kern="1200" dirty="0" err="1" smtClean="0">
                          <a:solidFill>
                            <a:schemeClr val="dk1"/>
                          </a:solidFill>
                          <a:effectLst/>
                          <a:latin typeface="+mn-lt"/>
                          <a:ea typeface="+mn-ea"/>
                          <a:cs typeface="+mn-cs"/>
                        </a:rPr>
                        <a:t>Development</a:t>
                      </a:r>
                      <a:r>
                        <a:rPr lang="fr-FR" sz="1800" kern="1200" dirty="0" smtClean="0">
                          <a:solidFill>
                            <a:schemeClr val="dk1"/>
                          </a:solidFill>
                          <a:effectLst/>
                          <a:latin typeface="+mn-lt"/>
                          <a:ea typeface="+mn-ea"/>
                          <a:cs typeface="+mn-cs"/>
                        </a:rPr>
                        <a:t> in the </a:t>
                      </a:r>
                      <a:r>
                        <a:rPr lang="fr-FR" sz="1800" kern="1200" dirty="0" err="1" smtClean="0">
                          <a:solidFill>
                            <a:schemeClr val="dk1"/>
                          </a:solidFill>
                          <a:effectLst/>
                          <a:latin typeface="+mn-lt"/>
                          <a:ea typeface="+mn-ea"/>
                          <a:cs typeface="+mn-cs"/>
                        </a:rPr>
                        <a:t>North</a:t>
                      </a:r>
                      <a:r>
                        <a:rPr lang="fr-FR" sz="1800" kern="1200" dirty="0" smtClean="0">
                          <a:solidFill>
                            <a:schemeClr val="dk1"/>
                          </a:solidFill>
                          <a:effectLst/>
                          <a:latin typeface="+mn-lt"/>
                          <a:ea typeface="+mn-ea"/>
                          <a:cs typeface="+mn-cs"/>
                        </a:rPr>
                        <a:t> West Province </a:t>
                      </a:r>
                      <a:r>
                        <a:rPr lang="fr-FR" sz="1800" kern="1200" dirty="0" err="1" smtClean="0">
                          <a:solidFill>
                            <a:schemeClr val="dk1"/>
                          </a:solidFill>
                          <a:effectLst/>
                          <a:latin typeface="+mn-lt"/>
                          <a:ea typeface="+mn-ea"/>
                          <a:cs typeface="+mn-cs"/>
                        </a:rPr>
                        <a:t>commenced</a:t>
                      </a:r>
                      <a:endParaRPr lang="fr-FR" sz="1800" b="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20</a:t>
            </a:fld>
            <a:endParaRPr lang="en-US" sz="1400" b="0" dirty="0"/>
          </a:p>
        </p:txBody>
      </p:sp>
      <p:sp>
        <p:nvSpPr>
          <p:cNvPr id="6" name="Rectangle 4"/>
          <p:cNvSpPr>
            <a:spLocks noChangeArrowheads="1"/>
          </p:cNvSpPr>
          <p:nvPr/>
        </p:nvSpPr>
        <p:spPr bwMode="auto">
          <a:xfrm>
            <a:off x="467544" y="5463559"/>
            <a:ext cx="4752528" cy="360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0" hangingPunct="0"/>
            <a:r>
              <a:rPr lang="en-US" sz="1400" b="0" dirty="0" smtClean="0">
                <a:solidFill>
                  <a:srgbClr val="000000"/>
                </a:solidFill>
              </a:rPr>
              <a:t>* The target date is in the next financial year</a:t>
            </a:r>
            <a:endParaRPr lang="en-US" sz="1400" b="0" dirty="0">
              <a:solidFill>
                <a:srgbClr val="000000"/>
              </a:solidFill>
            </a:endParaRPr>
          </a:p>
        </p:txBody>
      </p:sp>
    </p:spTree>
    <p:extLst>
      <p:ext uri="{BB962C8B-B14F-4D97-AF65-F5344CB8AC3E}">
        <p14:creationId xmlns:p14="http://schemas.microsoft.com/office/powerpoint/2010/main" xmlns="" val="3253883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3" y="515632"/>
            <a:ext cx="8229600" cy="825136"/>
          </a:xfrm>
        </p:spPr>
        <p:txBody>
          <a:bodyPr/>
          <a:lstStyle/>
          <a:p>
            <a:r>
              <a:rPr lang="en-GB" sz="3200" spc="-25" dirty="0" smtClean="0">
                <a:solidFill>
                  <a:srgbClr val="993300"/>
                </a:solidFill>
                <a:latin typeface="Berlin Sans FB Demi" panose="020E0802020502020306" pitchFamily="34" charset="0"/>
              </a:rPr>
              <a:t>PROGRAMME 3:  M&amp;E (2)</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062029224"/>
              </p:ext>
            </p:extLst>
          </p:nvPr>
        </p:nvGraphicFramePr>
        <p:xfrm>
          <a:off x="477983" y="1484784"/>
          <a:ext cx="8414498" cy="3750547"/>
        </p:xfrm>
        <a:graphic>
          <a:graphicData uri="http://schemas.openxmlformats.org/drawingml/2006/table">
            <a:tbl>
              <a:tblPr bandRow="1">
                <a:tableStyleId>{8FD4443E-F989-4FC4-A0C8-D5A2AF1F390B}</a:tableStyleId>
              </a:tblPr>
              <a:tblGrid>
                <a:gridCol w="337393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439628">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137543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Methodology for analysing Strategic Plans, Annual Performance Plans and Annual Reports developed</a:t>
                      </a:r>
                      <a:endPar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May 2016</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kern="1200" dirty="0" smtClean="0">
                          <a:solidFill>
                            <a:schemeClr val="tx1"/>
                          </a:solidFill>
                          <a:effectLst/>
                          <a:latin typeface="+mn-lt"/>
                          <a:ea typeface="+mn-ea"/>
                          <a:cs typeface="+mn-cs"/>
                        </a:rPr>
                        <a:t>Draft Guideline </a:t>
                      </a:r>
                      <a:r>
                        <a:rPr lang="fr-FR" sz="1800" kern="1200" dirty="0" err="1" smtClean="0">
                          <a:solidFill>
                            <a:schemeClr val="tx1"/>
                          </a:solidFill>
                          <a:effectLst/>
                          <a:latin typeface="+mn-lt"/>
                          <a:ea typeface="+mn-ea"/>
                          <a:cs typeface="+mn-cs"/>
                        </a:rPr>
                        <a:t>produced</a:t>
                      </a:r>
                      <a:r>
                        <a:rPr lang="fr-FR" sz="1800" kern="1200" dirty="0" smtClean="0">
                          <a:solidFill>
                            <a:schemeClr val="tx1"/>
                          </a:solidFill>
                          <a:effectLst/>
                          <a:latin typeface="+mn-lt"/>
                          <a:ea typeface="+mn-ea"/>
                          <a:cs typeface="+mn-cs"/>
                        </a:rPr>
                        <a:t> in </a:t>
                      </a:r>
                      <a:r>
                        <a:rPr lang="fr-FR" sz="1800" kern="1200" dirty="0" err="1" smtClean="0">
                          <a:solidFill>
                            <a:schemeClr val="tx1"/>
                          </a:solidFill>
                          <a:effectLst/>
                          <a:latin typeface="+mn-lt"/>
                          <a:ea typeface="+mn-ea"/>
                          <a:cs typeface="+mn-cs"/>
                        </a:rPr>
                        <a:t>September</a:t>
                      </a:r>
                      <a:r>
                        <a:rPr lang="fr-FR" sz="1800" kern="1200" dirty="0" smtClean="0">
                          <a:solidFill>
                            <a:schemeClr val="tx1"/>
                          </a:solidFill>
                          <a:effectLst/>
                          <a:latin typeface="+mn-lt"/>
                          <a:ea typeface="+mn-ea"/>
                          <a:cs typeface="+mn-cs"/>
                        </a:rPr>
                        <a:t> 2016.</a:t>
                      </a:r>
                      <a:r>
                        <a:rPr lang="fr-FR" sz="1800" kern="1200" baseline="0" dirty="0" smtClean="0">
                          <a:solidFill>
                            <a:schemeClr val="tx1"/>
                          </a:solidFill>
                          <a:effectLst/>
                          <a:latin typeface="+mn-lt"/>
                          <a:ea typeface="+mn-ea"/>
                          <a:cs typeface="+mn-cs"/>
                        </a:rPr>
                        <a:t> </a:t>
                      </a:r>
                      <a:r>
                        <a:rPr lang="fr-FR" sz="1800" kern="1200" baseline="0" dirty="0" err="1" smtClean="0">
                          <a:solidFill>
                            <a:schemeClr val="tx1"/>
                          </a:solidFill>
                          <a:effectLst/>
                          <a:latin typeface="+mn-lt"/>
                          <a:ea typeface="+mn-ea"/>
                          <a:cs typeface="+mn-cs"/>
                        </a:rPr>
                        <a:t>Required</a:t>
                      </a:r>
                      <a:r>
                        <a:rPr lang="fr-FR" sz="1800" kern="1200" baseline="0" dirty="0" smtClean="0">
                          <a:solidFill>
                            <a:schemeClr val="tx1"/>
                          </a:solidFill>
                          <a:effectLst/>
                          <a:latin typeface="+mn-lt"/>
                          <a:ea typeface="+mn-ea"/>
                          <a:cs typeface="+mn-cs"/>
                        </a:rPr>
                        <a:t> </a:t>
                      </a:r>
                      <a:r>
                        <a:rPr lang="fr-FR" sz="1800" kern="1200" baseline="0" dirty="0" err="1" smtClean="0">
                          <a:solidFill>
                            <a:schemeClr val="tx1"/>
                          </a:solidFill>
                          <a:effectLst/>
                          <a:latin typeface="+mn-lt"/>
                          <a:ea typeface="+mn-ea"/>
                          <a:cs typeface="+mn-cs"/>
                        </a:rPr>
                        <a:t>further</a:t>
                      </a:r>
                      <a:r>
                        <a:rPr lang="fr-FR" sz="1800" kern="1200" baseline="0" dirty="0" smtClean="0">
                          <a:solidFill>
                            <a:schemeClr val="tx1"/>
                          </a:solidFill>
                          <a:effectLst/>
                          <a:latin typeface="+mn-lt"/>
                          <a:ea typeface="+mn-ea"/>
                          <a:cs typeface="+mn-cs"/>
                        </a:rPr>
                        <a:t> attention. T</a:t>
                      </a:r>
                      <a:r>
                        <a:rPr lang="fr-FR" sz="1800" b="0" i="0" kern="1200" baseline="0" dirty="0" smtClean="0">
                          <a:solidFill>
                            <a:schemeClr val="tx1"/>
                          </a:solidFill>
                          <a:effectLst/>
                          <a:latin typeface="+mn-lt"/>
                          <a:ea typeface="+mn-ea"/>
                          <a:cs typeface="+mn-cs"/>
                        </a:rPr>
                        <a:t>arget not </a:t>
                      </a:r>
                      <a:r>
                        <a:rPr lang="fr-FR" sz="1800" b="0" i="0" kern="1200" baseline="0" dirty="0" err="1" smtClean="0">
                          <a:solidFill>
                            <a:schemeClr val="tx1"/>
                          </a:solidFill>
                          <a:effectLst/>
                          <a:latin typeface="+mn-lt"/>
                          <a:ea typeface="+mn-ea"/>
                          <a:cs typeface="+mn-cs"/>
                        </a:rPr>
                        <a:t>achieved</a:t>
                      </a:r>
                      <a:r>
                        <a:rPr lang="fr-FR" sz="1800" b="0" i="0" kern="1200" baseline="0" dirty="0" smtClean="0">
                          <a:solidFill>
                            <a:schemeClr val="tx1"/>
                          </a:solidFill>
                          <a:effectLst/>
                          <a:latin typeface="+mn-lt"/>
                          <a:ea typeface="+mn-ea"/>
                          <a:cs typeface="+mn-cs"/>
                        </a:rPr>
                        <a:t>, due to </a:t>
                      </a:r>
                      <a:r>
                        <a:rPr lang="fr-FR" sz="1800" b="0" i="0" kern="1200" baseline="0" dirty="0" err="1" smtClean="0">
                          <a:solidFill>
                            <a:schemeClr val="tx1"/>
                          </a:solidFill>
                          <a:effectLst/>
                          <a:latin typeface="+mn-lt"/>
                          <a:ea typeface="+mn-ea"/>
                          <a:cs typeface="+mn-cs"/>
                        </a:rPr>
                        <a:t>capacity</a:t>
                      </a:r>
                      <a:r>
                        <a:rPr lang="fr-FR" sz="1800" b="0" i="0" kern="1200" baseline="0" dirty="0" smtClean="0">
                          <a:solidFill>
                            <a:schemeClr val="tx1"/>
                          </a:solidFill>
                          <a:effectLst/>
                          <a:latin typeface="+mn-lt"/>
                          <a:ea typeface="+mn-ea"/>
                          <a:cs typeface="+mn-cs"/>
                        </a:rPr>
                        <a:t> </a:t>
                      </a:r>
                      <a:r>
                        <a:rPr lang="fr-FR" sz="1800" b="0" i="0" kern="1200" baseline="0" dirty="0" err="1" smtClean="0">
                          <a:solidFill>
                            <a:schemeClr val="tx1"/>
                          </a:solidFill>
                          <a:effectLst/>
                          <a:latin typeface="+mn-lt"/>
                          <a:ea typeface="+mn-ea"/>
                          <a:cs typeface="+mn-cs"/>
                        </a:rPr>
                        <a:t>constraints</a:t>
                      </a:r>
                      <a:endParaRPr lang="fr-FR" sz="1800" b="0" i="0" kern="1200" baseline="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achieved </a:t>
                      </a:r>
                      <a:endParaRPr lang="en-US" sz="1400" b="0" i="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1512168">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u="none" dirty="0" smtClean="0">
                          <a:solidFill>
                            <a:schemeClr val="tx1"/>
                          </a:solidFill>
                          <a:effectLst/>
                          <a:latin typeface="+mn-lt"/>
                        </a:rPr>
                        <a:t>Section 196 (4)(e) report produced</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u="none" dirty="0" smtClean="0">
                          <a:solidFill>
                            <a:schemeClr val="tx1"/>
                          </a:solidFill>
                          <a:effectLst/>
                          <a:latin typeface="+mn-lt"/>
                        </a:rPr>
                        <a:t>Report on the PSC’s activities and recommendations from Apr 2014 – Dec 2015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tabLst>
                          <a:tab pos="167640" algn="l"/>
                        </a:tabLst>
                      </a:pPr>
                      <a:r>
                        <a:rPr lang="en-GB" sz="1800" kern="1200" dirty="0" smtClean="0">
                          <a:solidFill>
                            <a:schemeClr val="dk1"/>
                          </a:solidFill>
                          <a:effectLst/>
                          <a:latin typeface="+mn-lt"/>
                          <a:ea typeface="+mn-ea"/>
                          <a:cs typeface="+mn-cs"/>
                        </a:rPr>
                        <a:t>Report approved by the PSC in August 2016</a:t>
                      </a:r>
                    </a:p>
                    <a:p>
                      <a:pPr marL="0" marR="0" indent="0" algn="just">
                        <a:lnSpc>
                          <a:spcPct val="100000"/>
                        </a:lnSpc>
                        <a:spcBef>
                          <a:spcPts val="0"/>
                        </a:spcBef>
                        <a:spcAft>
                          <a:spcPts val="0"/>
                        </a:spcAft>
                        <a:buFont typeface="Arial" panose="020B0604020202020204" pitchFamily="34" charset="0"/>
                        <a:buNone/>
                        <a:tabLst>
                          <a:tab pos="167640" algn="l"/>
                        </a:tabLst>
                      </a:pPr>
                      <a:endParaRPr lang="en-GB" sz="1800" kern="1200" dirty="0" smtClean="0">
                        <a:solidFill>
                          <a:schemeClr val="dk1"/>
                        </a:solidFill>
                        <a:effectLst/>
                        <a:latin typeface="+mn-lt"/>
                        <a:ea typeface="+mn-ea"/>
                        <a:cs typeface="+mn-cs"/>
                      </a:endParaRPr>
                    </a:p>
                    <a:p>
                      <a:pPr marL="0" marR="0" indent="0" algn="just">
                        <a:lnSpc>
                          <a:spcPct val="100000"/>
                        </a:lnSpc>
                        <a:spcBef>
                          <a:spcPts val="0"/>
                        </a:spcBef>
                        <a:spcAft>
                          <a:spcPts val="0"/>
                        </a:spcAft>
                        <a:buFont typeface="Arial" panose="020B0604020202020204" pitchFamily="34" charset="0"/>
                        <a:buNone/>
                        <a:tabLst>
                          <a:tab pos="167640" algn="l"/>
                        </a:tabLst>
                      </a:pPr>
                      <a:endParaRPr lang="en-GB" sz="100" kern="1200" dirty="0" smtClean="0">
                        <a:solidFill>
                          <a:schemeClr val="dk1"/>
                        </a:solidFill>
                        <a:effectLst/>
                        <a:latin typeface="+mn-lt"/>
                        <a:ea typeface="+mn-ea"/>
                        <a:cs typeface="+mn-cs"/>
                      </a:endParaRPr>
                    </a:p>
                    <a:p>
                      <a:pPr marL="0" marR="0" indent="0" algn="just">
                        <a:lnSpc>
                          <a:spcPct val="100000"/>
                        </a:lnSpc>
                        <a:spcBef>
                          <a:spcPts val="0"/>
                        </a:spcBef>
                        <a:spcAft>
                          <a:spcPts val="0"/>
                        </a:spcAft>
                        <a:buFont typeface="Arial" panose="020B0604020202020204" pitchFamily="34" charset="0"/>
                        <a:buNone/>
                        <a:tabLst>
                          <a:tab pos="167640" algn="l"/>
                        </a:tabLst>
                      </a:pPr>
                      <a:r>
                        <a:rPr lang="en-GB" sz="1800" kern="1200" dirty="0" smtClean="0">
                          <a:solidFill>
                            <a:schemeClr val="dk1"/>
                          </a:solidFill>
                          <a:effectLst/>
                          <a:latin typeface="+mn-lt"/>
                          <a:ea typeface="+mn-ea"/>
                          <a:cs typeface="+mn-cs"/>
                        </a:rPr>
                        <a:t>Target achieved 2 months later than planned due to, amongst others, the late submission of information required</a:t>
                      </a:r>
                      <a:endParaRPr lang="en-GB" sz="1800" b="1" i="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a:lnSpc>
                          <a:spcPct val="100000"/>
                        </a:lnSpc>
                        <a:spcBef>
                          <a:spcPts val="0"/>
                        </a:spcBef>
                        <a:spcAft>
                          <a:spcPts val="0"/>
                        </a:spcAft>
                        <a:buFont typeface="Arial" panose="020B0604020202020204" pitchFamily="34" charset="0"/>
                        <a:buNone/>
                      </a:pPr>
                      <a:r>
                        <a:rPr lang="en-US" sz="1400" u="none" dirty="0" smtClean="0">
                          <a:solidFill>
                            <a:schemeClr val="tx1"/>
                          </a:solidFill>
                          <a:effectLst/>
                          <a:latin typeface="+mn-lt"/>
                          <a:ea typeface="Times New Roman" panose="02020603050405020304" pitchFamily="18" charset="0"/>
                          <a:cs typeface="Times New Roman" panose="02020603050405020304" pitchFamily="18" charset="0"/>
                        </a:rPr>
                        <a:t>Achieved late</a:t>
                      </a:r>
                      <a:endParaRPr lang="en-US" sz="14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21</a:t>
            </a:fld>
            <a:endParaRPr lang="en-US" sz="1400" b="0" dirty="0"/>
          </a:p>
        </p:txBody>
      </p:sp>
    </p:spTree>
    <p:extLst>
      <p:ext uri="{BB962C8B-B14F-4D97-AF65-F5344CB8AC3E}">
        <p14:creationId xmlns:p14="http://schemas.microsoft.com/office/powerpoint/2010/main" xmlns="" val="1636671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pPr>
              <a:lnSpc>
                <a:spcPct val="90000"/>
              </a:lnSpc>
            </a:pPr>
            <a:r>
              <a:rPr lang="en-GB" sz="3200" spc="-25" dirty="0" smtClean="0">
                <a:solidFill>
                  <a:srgbClr val="993300"/>
                </a:solidFill>
                <a:latin typeface="Berlin Sans FB Demi" panose="020E0802020502020306" pitchFamily="34" charset="0"/>
              </a:rPr>
              <a:t>PROGRAMME 3:  M&amp;E(3)</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535498950"/>
              </p:ext>
            </p:extLst>
          </p:nvPr>
        </p:nvGraphicFramePr>
        <p:xfrm>
          <a:off x="467544" y="1268761"/>
          <a:ext cx="8229601" cy="4830321"/>
        </p:xfrm>
        <a:graphic>
          <a:graphicData uri="http://schemas.openxmlformats.org/drawingml/2006/table">
            <a:tbl>
              <a:tblPr bandRow="1">
                <a:tableStyleId>{8FD4443E-F989-4FC4-A0C8-D5A2AF1F390B}</a:tableStyleId>
              </a:tblPr>
              <a:tblGrid>
                <a:gridCol w="3240360">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308721">
                  <a:extLst>
                    <a:ext uri="{9D8B030D-6E8A-4147-A177-3AD203B41FA5}">
                      <a16:colId xmlns:a16="http://schemas.microsoft.com/office/drawing/2014/main" xmlns="" val="20003"/>
                    </a:ext>
                  </a:extLst>
                </a:gridCol>
              </a:tblGrid>
              <a:tr h="424193">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939095">
                <a:tc>
                  <a:txBody>
                    <a:bodyPr/>
                    <a:lstStyle/>
                    <a:p>
                      <a:pPr marL="0" marR="0" algn="just">
                        <a:lnSpc>
                          <a:spcPct val="110000"/>
                        </a:lnSpc>
                        <a:spcBef>
                          <a:spcPts val="0"/>
                        </a:spcBef>
                        <a:spcAft>
                          <a:spcPts val="0"/>
                        </a:spcAft>
                      </a:pPr>
                      <a:r>
                        <a:rPr lang="en-US" sz="1800" dirty="0" smtClean="0">
                          <a:solidFill>
                            <a:schemeClr val="tx1"/>
                          </a:solidFill>
                          <a:effectLst/>
                          <a:latin typeface="Arial" panose="020B0604020202020204" pitchFamily="34" charset="0"/>
                          <a:ea typeface="Times New Roman" panose="02020603050405020304" pitchFamily="18" charset="0"/>
                        </a:rPr>
                        <a:t>Decisions monitored</a:t>
                      </a:r>
                      <a:r>
                        <a:rPr lang="en-US" sz="1800" baseline="0" dirty="0" smtClean="0">
                          <a:solidFill>
                            <a:schemeClr val="tx1"/>
                          </a:solidFill>
                          <a:effectLst/>
                          <a:latin typeface="Arial" panose="020B0604020202020204" pitchFamily="34" charset="0"/>
                          <a:ea typeface="Times New Roman" panose="02020603050405020304" pitchFamily="18" charset="0"/>
                        </a:rPr>
                        <a:t> and the </a:t>
                      </a:r>
                      <a:r>
                        <a:rPr lang="en-US" sz="1800" dirty="0" smtClean="0">
                          <a:solidFill>
                            <a:schemeClr val="tx1"/>
                          </a:solidFill>
                          <a:effectLst/>
                          <a:latin typeface="Arial" panose="020B0604020202020204" pitchFamily="34" charset="0"/>
                          <a:ea typeface="Times New Roman" panose="02020603050405020304" pitchFamily="18" charset="0"/>
                        </a:rPr>
                        <a:t>facilitation </a:t>
                      </a:r>
                      <a:r>
                        <a:rPr lang="en-US" sz="1800" dirty="0">
                          <a:solidFill>
                            <a:schemeClr val="tx1"/>
                          </a:solidFill>
                          <a:effectLst/>
                          <a:latin typeface="Arial" panose="020B0604020202020204" pitchFamily="34" charset="0"/>
                          <a:ea typeface="Times New Roman" panose="02020603050405020304" pitchFamily="18" charset="0"/>
                        </a:rPr>
                        <a:t>of the implementation of the decisions of the Citizen Forums at </a:t>
                      </a:r>
                      <a:r>
                        <a:rPr lang="en-US" sz="1800" dirty="0" err="1">
                          <a:solidFill>
                            <a:schemeClr val="tx1"/>
                          </a:solidFill>
                          <a:effectLst/>
                          <a:latin typeface="Arial" panose="020B0604020202020204" pitchFamily="34" charset="0"/>
                          <a:ea typeface="Times New Roman" panose="02020603050405020304" pitchFamily="18" charset="0"/>
                        </a:rPr>
                        <a:t>Matsatseng</a:t>
                      </a:r>
                      <a:r>
                        <a:rPr lang="en-US" sz="1800" dirty="0">
                          <a:solidFill>
                            <a:schemeClr val="tx1"/>
                          </a:solidFill>
                          <a:effectLst/>
                          <a:latin typeface="Arial" panose="020B0604020202020204" pitchFamily="34" charset="0"/>
                          <a:ea typeface="Times New Roman" panose="02020603050405020304" pitchFamily="18" charset="0"/>
                        </a:rPr>
                        <a:t> Village, </a:t>
                      </a:r>
                      <a:r>
                        <a:rPr lang="en-US" sz="1800" dirty="0" err="1">
                          <a:solidFill>
                            <a:schemeClr val="tx1"/>
                          </a:solidFill>
                          <a:effectLst/>
                          <a:latin typeface="Arial" panose="020B0604020202020204" pitchFamily="34" charset="0"/>
                          <a:ea typeface="Times New Roman" panose="02020603050405020304" pitchFamily="18" charset="0"/>
                        </a:rPr>
                        <a:t>Ngaka</a:t>
                      </a:r>
                      <a:r>
                        <a:rPr lang="en-US" sz="1800" dirty="0">
                          <a:solidFill>
                            <a:schemeClr val="tx1"/>
                          </a:solidFill>
                          <a:effectLst/>
                          <a:latin typeface="Arial" panose="020B0604020202020204" pitchFamily="34" charset="0"/>
                          <a:ea typeface="Times New Roman" panose="02020603050405020304" pitchFamily="18" charset="0"/>
                        </a:rPr>
                        <a:t> </a:t>
                      </a:r>
                      <a:r>
                        <a:rPr lang="en-US" sz="1800" dirty="0" err="1">
                          <a:solidFill>
                            <a:schemeClr val="tx1"/>
                          </a:solidFill>
                          <a:effectLst/>
                          <a:latin typeface="Arial" panose="020B0604020202020204" pitchFamily="34" charset="0"/>
                          <a:ea typeface="Times New Roman" panose="02020603050405020304" pitchFamily="18" charset="0"/>
                        </a:rPr>
                        <a:t>Modiri</a:t>
                      </a:r>
                      <a:r>
                        <a:rPr lang="en-US" sz="1800" dirty="0">
                          <a:solidFill>
                            <a:schemeClr val="tx1"/>
                          </a:solidFill>
                          <a:effectLst/>
                          <a:latin typeface="Arial" panose="020B0604020202020204" pitchFamily="34" charset="0"/>
                          <a:ea typeface="Times New Roman" panose="02020603050405020304" pitchFamily="18" charset="0"/>
                        </a:rPr>
                        <a:t> </a:t>
                      </a:r>
                      <a:r>
                        <a:rPr lang="en-US" sz="1800" dirty="0" err="1">
                          <a:solidFill>
                            <a:schemeClr val="tx1"/>
                          </a:solidFill>
                          <a:effectLst/>
                          <a:latin typeface="Arial" panose="020B0604020202020204" pitchFamily="34" charset="0"/>
                          <a:ea typeface="Times New Roman" panose="02020603050405020304" pitchFamily="18" charset="0"/>
                        </a:rPr>
                        <a:t>Molema</a:t>
                      </a:r>
                      <a:r>
                        <a:rPr lang="en-US" sz="1800" dirty="0">
                          <a:solidFill>
                            <a:schemeClr val="tx1"/>
                          </a:solidFill>
                          <a:effectLst/>
                          <a:latin typeface="Arial" panose="020B0604020202020204" pitchFamily="34" charset="0"/>
                          <a:ea typeface="Times New Roman" panose="02020603050405020304" pitchFamily="18" charset="0"/>
                        </a:rPr>
                        <a:t> District Municipality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US" sz="1800" b="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 </a:t>
                      </a:r>
                      <a:endPar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10000"/>
                        </a:lnSpc>
                        <a:spcBef>
                          <a:spcPts val="0"/>
                        </a:spcBef>
                        <a:spcAft>
                          <a:spcPts val="0"/>
                        </a:spcAft>
                        <a:buFont typeface="Arial" panose="020B0604020202020204" pitchFamily="34" charset="0"/>
                        <a:buNone/>
                      </a:pPr>
                      <a:r>
                        <a:rPr lang="en-GB" sz="1800" kern="1200" dirty="0" smtClean="0">
                          <a:solidFill>
                            <a:schemeClr val="tx1"/>
                          </a:solidFill>
                          <a:effectLst/>
                          <a:latin typeface="+mn-lt"/>
                          <a:ea typeface="+mn-ea"/>
                          <a:cs typeface="+mn-cs"/>
                        </a:rPr>
                        <a:t>Report approved by the OPSC in</a:t>
                      </a:r>
                      <a:r>
                        <a:rPr lang="en-US" sz="1800" kern="1200" dirty="0" smtClean="0">
                          <a:solidFill>
                            <a:schemeClr val="tx1"/>
                          </a:solidFill>
                          <a:effectLst/>
                          <a:latin typeface="+mn-lt"/>
                          <a:ea typeface="+mn-ea"/>
                          <a:cs typeface="+mn-cs"/>
                        </a:rPr>
                        <a:t> March 2017 </a:t>
                      </a:r>
                      <a:endPar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3">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r>
                        <a:rPr lang="en-US" sz="1400" b="0" i="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5861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none" dirty="0" smtClean="0">
                          <a:solidFill>
                            <a:schemeClr val="tx1"/>
                          </a:solidFill>
                          <a:effectLst/>
                          <a:latin typeface="+mn-lt"/>
                          <a:ea typeface="Times New Roman" panose="02020603050405020304" pitchFamily="18" charset="0"/>
                          <a:cs typeface="Arial" panose="020B0604020202020204" pitchFamily="34" charset="0"/>
                        </a:rPr>
                        <a:t>Technical briefs</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a:t>
                      </a:r>
                      <a:r>
                        <a:rPr lang="en-GB" sz="1800" u="none" dirty="0" smtClean="0">
                          <a:solidFill>
                            <a:schemeClr val="tx1"/>
                          </a:solidFill>
                          <a:effectLst/>
                          <a:latin typeface="+mn-lt"/>
                          <a:ea typeface="Times New Roman" panose="02020603050405020304" pitchFamily="18" charset="0"/>
                          <a:cs typeface="Arial" panose="020B0604020202020204" pitchFamily="34" charset="0"/>
                        </a:rPr>
                        <a:t>on inspections produced:</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u="none" dirty="0" smtClean="0">
                        <a:solidFill>
                          <a:schemeClr val="tx1"/>
                        </a:solidFill>
                        <a:effectLst/>
                        <a:latin typeface="+mn-lt"/>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smtClean="0">
                          <a:solidFill>
                            <a:schemeClr val="tx1"/>
                          </a:solidFill>
                          <a:effectLst/>
                          <a:latin typeface="+mn-lt"/>
                          <a:ea typeface="Times New Roman" panose="02020603050405020304" pitchFamily="18" charset="0"/>
                          <a:cs typeface="Arial" panose="020B0604020202020204" pitchFamily="34" charset="0"/>
                        </a:rPr>
                        <a:t>Health Facilities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10000"/>
                        </a:lnSpc>
                        <a:spcBef>
                          <a:spcPts val="0"/>
                        </a:spcBef>
                        <a:spcAft>
                          <a:spcPts val="0"/>
                        </a:spcAft>
                        <a:buFont typeface="Arial" panose="020B0604020202020204" pitchFamily="34" charset="0"/>
                        <a:buNone/>
                      </a:pPr>
                      <a:r>
                        <a:rPr lang="en-GB" sz="1800" kern="1200" dirty="0" smtClean="0">
                          <a:solidFill>
                            <a:schemeClr val="dk1"/>
                          </a:solidFill>
                          <a:effectLst/>
                          <a:latin typeface="+mn-lt"/>
                          <a:ea typeface="+mn-ea"/>
                          <a:cs typeface="+mn-cs"/>
                        </a:rPr>
                        <a:t>Consolidated report </a:t>
                      </a:r>
                      <a:r>
                        <a:rPr lang="en-GB" sz="1800" kern="1200" dirty="0" err="1" smtClean="0">
                          <a:solidFill>
                            <a:schemeClr val="dk1"/>
                          </a:solidFill>
                          <a:effectLst/>
                          <a:latin typeface="+mn-lt"/>
                          <a:ea typeface="+mn-ea"/>
                          <a:cs typeface="+mn-cs"/>
                        </a:rPr>
                        <a:t>finapproved</a:t>
                      </a:r>
                      <a:r>
                        <a:rPr lang="en-GB" sz="1800" kern="1200" dirty="0" smtClean="0">
                          <a:solidFill>
                            <a:schemeClr val="dk1"/>
                          </a:solidFill>
                          <a:effectLst/>
                          <a:latin typeface="+mn-lt"/>
                          <a:ea typeface="+mn-ea"/>
                          <a:cs typeface="+mn-cs"/>
                        </a:rPr>
                        <a:t> by the OPSC in March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158616">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on the a</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ssessment of Emergency Medical Services in Mpumalanga</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lang="en-GB" sz="1800" kern="1200" dirty="0" smtClean="0">
                          <a:solidFill>
                            <a:schemeClr val="dk1"/>
                          </a:solidFill>
                          <a:effectLst/>
                          <a:latin typeface="+mn-lt"/>
                          <a:ea typeface="+mn-ea"/>
                          <a:cs typeface="+mn-cs"/>
                        </a:rPr>
                        <a:t>Report approved in March 2017</a:t>
                      </a:r>
                      <a:endParaRPr lang="en-US" sz="1800" kern="1200" dirty="0" smtClean="0">
                        <a:solidFill>
                          <a:schemeClr val="dk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22</a:t>
            </a:fld>
            <a:endParaRPr lang="en-US" sz="1400" b="0" dirty="0"/>
          </a:p>
        </p:txBody>
      </p:sp>
    </p:spTree>
    <p:extLst>
      <p:ext uri="{BB962C8B-B14F-4D97-AF65-F5344CB8AC3E}">
        <p14:creationId xmlns:p14="http://schemas.microsoft.com/office/powerpoint/2010/main" xmlns="" val="111798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605896"/>
          </a:xfrm>
        </p:spPr>
        <p:txBody>
          <a:bodyPr/>
          <a:lstStyle/>
          <a:p>
            <a:pPr>
              <a:lnSpc>
                <a:spcPct val="90000"/>
              </a:lnSpc>
            </a:pPr>
            <a:r>
              <a:rPr lang="en-GB" sz="3200" spc="-25" dirty="0" smtClean="0">
                <a:solidFill>
                  <a:srgbClr val="993300"/>
                </a:solidFill>
                <a:latin typeface="Berlin Sans FB Demi" panose="020E0802020502020306" pitchFamily="34" charset="0"/>
              </a:rPr>
              <a:t>PROGRAMME 3:  M&amp;E(4)</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990862584"/>
              </p:ext>
            </p:extLst>
          </p:nvPr>
        </p:nvGraphicFramePr>
        <p:xfrm>
          <a:off x="395536" y="1268760"/>
          <a:ext cx="8568952" cy="4759435"/>
        </p:xfrm>
        <a:graphic>
          <a:graphicData uri="http://schemas.openxmlformats.org/drawingml/2006/table">
            <a:tbl>
              <a:tblPr bandRow="1">
                <a:tableStyleId>{8FD4443E-F989-4FC4-A0C8-D5A2AF1F390B}</a:tableStyleId>
              </a:tblPr>
              <a:tblGrid>
                <a:gridCol w="324036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888432">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198879">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885920">
                <a:tc>
                  <a:txBody>
                    <a:bodyPr/>
                    <a:lstStyle/>
                    <a:p>
                      <a:pPr marL="0" marR="0" algn="just">
                        <a:lnSpc>
                          <a:spcPct val="100000"/>
                        </a:lnSpc>
                        <a:spcBef>
                          <a:spcPts val="0"/>
                        </a:spcBef>
                        <a:spcAft>
                          <a:spcPts val="0"/>
                        </a:spcAft>
                      </a:pPr>
                      <a:r>
                        <a:rPr lang="en-GB" sz="1800" u="none" dirty="0" smtClean="0">
                          <a:solidFill>
                            <a:schemeClr val="tx1"/>
                          </a:solidFill>
                          <a:effectLst/>
                          <a:latin typeface="+mn-lt"/>
                          <a:ea typeface="Times New Roman" panose="02020603050405020304" pitchFamily="18" charset="0"/>
                          <a:cs typeface="Arial" panose="020B0604020202020204" pitchFamily="34" charset="0"/>
                        </a:rPr>
                        <a:t>Inspections in selected provinces on:</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GB" sz="1800" u="none" dirty="0">
                          <a:solidFill>
                            <a:schemeClr val="tx1"/>
                          </a:solidFill>
                          <a:effectLst/>
                          <a:latin typeface="+mn-lt"/>
                          <a:ea typeface="Times New Roman" panose="02020603050405020304" pitchFamily="18" charset="0"/>
                          <a:cs typeface="Arial" panose="020B0604020202020204" pitchFamily="34" charset="0"/>
                        </a:rPr>
                        <a:t>Availability of Learner and Teacher Support </a:t>
                      </a:r>
                      <a:r>
                        <a:rPr lang="en-GB" sz="1800" u="none" dirty="0" smtClean="0">
                          <a:solidFill>
                            <a:schemeClr val="tx1"/>
                          </a:solidFill>
                          <a:effectLst/>
                          <a:latin typeface="+mn-lt"/>
                          <a:ea typeface="Times New Roman" panose="02020603050405020304" pitchFamily="18" charset="0"/>
                          <a:cs typeface="Arial" panose="020B0604020202020204" pitchFamily="34" charset="0"/>
                        </a:rPr>
                        <a:t>Material</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a:t>
                      </a:r>
                      <a:r>
                        <a:rPr lang="en-GB" sz="1800" i="1" u="none" baseline="0" dirty="0" smtClean="0">
                          <a:solidFill>
                            <a:schemeClr val="tx1"/>
                          </a:solidFill>
                          <a:effectLst/>
                          <a:latin typeface="+mn-lt"/>
                          <a:ea typeface="Times New Roman" panose="02020603050405020304" pitchFamily="18" charset="0"/>
                          <a:cs typeface="Arial" panose="020B0604020202020204" pitchFamily="34" charset="0"/>
                        </a:rPr>
                        <a:t>(extended from 4 to all provinces)</a:t>
                      </a:r>
                      <a:endParaRPr lang="en-GB" sz="1800" i="1" u="none"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Font typeface="Symbol" panose="05050102010706020507" pitchFamily="18" charset="2"/>
                        <a:buNone/>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Reports for inspections in all provinces approved: </a:t>
                      </a:r>
                    </a:p>
                    <a:p>
                      <a:pPr marL="285750" marR="0" indent="-285750" algn="just">
                        <a:lnSpc>
                          <a:spcPct val="100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GP, Mpumalanga, Northern Cape, North West, KZN and Western Cape approved in February 2017</a:t>
                      </a:r>
                    </a:p>
                    <a:p>
                      <a:pPr marL="285750" marR="0" indent="-285750" algn="just">
                        <a:lnSpc>
                          <a:spcPct val="100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EC and Limpopo approved in March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93275">
                <a:tc>
                  <a:txBody>
                    <a:bodyPr/>
                    <a:lstStyle/>
                    <a:p>
                      <a:pPr marL="342900" marR="0" lvl="0" indent="-342900" algn="just">
                        <a:lnSpc>
                          <a:spcPct val="100000"/>
                        </a:lnSpc>
                        <a:spcBef>
                          <a:spcPts val="0"/>
                        </a:spcBef>
                        <a:spcAft>
                          <a:spcPts val="0"/>
                        </a:spcAft>
                        <a:buFont typeface="Symbol" panose="05050102010706020507" pitchFamily="18" charset="2"/>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Health Facilities</a:t>
                      </a:r>
                    </a:p>
                    <a:p>
                      <a:pPr marL="800100" marR="0" lvl="1" indent="-342900" algn="just">
                        <a:lnSpc>
                          <a:spcPct val="100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Eastern Cape</a:t>
                      </a:r>
                    </a:p>
                    <a:p>
                      <a:pPr marL="800100" marR="0" lvl="1" indent="-342900" algn="just">
                        <a:lnSpc>
                          <a:spcPct val="100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Free</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State</a:t>
                      </a:r>
                    </a:p>
                    <a:p>
                      <a:pPr marL="800100" marR="0" lvl="1" indent="-342900" algn="just">
                        <a:lnSpc>
                          <a:spcPct val="100000"/>
                        </a:lnSpc>
                        <a:spcBef>
                          <a:spcPts val="0"/>
                        </a:spcBef>
                        <a:spcAft>
                          <a:spcPts val="0"/>
                        </a:spcAft>
                        <a:buFont typeface="Courier New" panose="02070309020205020404" pitchFamily="49" charset="0"/>
                        <a:buChar char="o"/>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KwaZulu-Natal</a:t>
                      </a:r>
                    </a:p>
                    <a:p>
                      <a:pPr marL="800100" marR="0" lvl="1" indent="-342900" algn="just">
                        <a:lnSpc>
                          <a:spcPct val="100000"/>
                        </a:lnSpc>
                        <a:spcBef>
                          <a:spcPts val="0"/>
                        </a:spcBef>
                        <a:spcAft>
                          <a:spcPts val="0"/>
                        </a:spcAft>
                        <a:buFont typeface="Courier New" panose="02070309020205020404" pitchFamily="49" charset="0"/>
                        <a:buChar char="o"/>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North West</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Reports for inspections in all provinces approved: </a:t>
                      </a:r>
                    </a:p>
                    <a:p>
                      <a:pPr marL="285750" marR="0" indent="-285750" algn="just">
                        <a:lnSpc>
                          <a:spcPct val="100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KZN: approved in March 2017</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(EC, FS and NW approved in previous quarters)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193275">
                <a:tc>
                  <a:txBody>
                    <a:bodyPr/>
                    <a:lstStyle/>
                    <a:p>
                      <a:pPr marL="342900" marR="0" lvl="0" indent="-342900" algn="just">
                        <a:lnSpc>
                          <a:spcPct val="100000"/>
                        </a:lnSpc>
                        <a:spcBef>
                          <a:spcPts val="0"/>
                        </a:spcBef>
                        <a:spcAft>
                          <a:spcPts val="0"/>
                        </a:spcAft>
                        <a:buFont typeface="Symbol" panose="05050102010706020507" pitchFamily="18" charset="2"/>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Police Stations</a:t>
                      </a:r>
                    </a:p>
                    <a:p>
                      <a:pPr marL="800100" marR="0" lvl="1" indent="-342900" algn="just">
                        <a:lnSpc>
                          <a:spcPct val="100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Mpumalanga</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Feb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approved in February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23</a:t>
            </a:fld>
            <a:endParaRPr lang="en-US" sz="1400" b="0" dirty="0"/>
          </a:p>
        </p:txBody>
      </p:sp>
    </p:spTree>
    <p:extLst>
      <p:ext uri="{BB962C8B-B14F-4D97-AF65-F5344CB8AC3E}">
        <p14:creationId xmlns:p14="http://schemas.microsoft.com/office/powerpoint/2010/main" xmlns="" val="4018233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smtClean="0">
                <a:solidFill>
                  <a:srgbClr val="993300"/>
                </a:solidFill>
                <a:latin typeface="Berlin Sans FB Demi" panose="020E0802020502020306" pitchFamily="34" charset="0"/>
              </a:rPr>
              <a:t>PROGRAMME 3:  M&amp;E (5)</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55466993"/>
              </p:ext>
            </p:extLst>
          </p:nvPr>
        </p:nvGraphicFramePr>
        <p:xfrm>
          <a:off x="486718" y="1589840"/>
          <a:ext cx="8229601" cy="3117596"/>
        </p:xfrm>
        <a:graphic>
          <a:graphicData uri="http://schemas.openxmlformats.org/drawingml/2006/table">
            <a:tbl>
              <a:tblPr bandRow="1">
                <a:tableStyleId>{8FD4443E-F989-4FC4-A0C8-D5A2AF1F390B}</a:tableStyleId>
              </a:tblPr>
              <a:tblGrid>
                <a:gridCol w="3221186">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55887">
                  <a:extLst>
                    <a:ext uri="{9D8B030D-6E8A-4147-A177-3AD203B41FA5}">
                      <a16:colId xmlns:a16="http://schemas.microsoft.com/office/drawing/2014/main" xmlns="" val="20003"/>
                    </a:ext>
                  </a:extLst>
                </a:gridCol>
              </a:tblGrid>
              <a:tr h="196370">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589109">
                <a:tc>
                  <a:txBody>
                    <a:bodyPr/>
                    <a:lstStyle/>
                    <a:p>
                      <a:pPr marL="0" marR="0" lvl="1" indent="0" algn="just">
                        <a:lnSpc>
                          <a:spcPct val="85000"/>
                        </a:lnSpc>
                        <a:spcBef>
                          <a:spcPts val="0"/>
                        </a:spcBef>
                        <a:spcAft>
                          <a:spcPts val="0"/>
                        </a:spcAft>
                        <a:buFont typeface="Courier New" panose="02070309020205020404" pitchFamily="49"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on an evaluation of the level of adherence to the Constitutional values and principles in district hospitals in the Western Cape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approved in March 2017</a:t>
                      </a: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89109">
                <a:tc>
                  <a:txBody>
                    <a:bodyPr/>
                    <a:lstStyle/>
                    <a:p>
                      <a:pPr marL="0" marR="0" algn="just">
                        <a:lnSpc>
                          <a:spcPct val="110000"/>
                        </a:lnSpc>
                        <a:spcBef>
                          <a:spcPts val="0"/>
                        </a:spcBef>
                        <a:spcAft>
                          <a:spcPts val="0"/>
                        </a:spcAft>
                      </a:pPr>
                      <a:r>
                        <a:rPr lang="en-GB" sz="1800" i="1" kern="1200" dirty="0" smtClean="0">
                          <a:solidFill>
                            <a:schemeClr val="tx1"/>
                          </a:solidFill>
                          <a:effectLst/>
                          <a:latin typeface="+mn-lt"/>
                          <a:ea typeface="+mn-ea"/>
                          <a:cs typeface="+mn-cs"/>
                        </a:rPr>
                        <a:t>Ad hoc: Consolidated</a:t>
                      </a:r>
                      <a:r>
                        <a:rPr lang="en-GB" sz="1800" i="1" kern="1200" baseline="0" dirty="0" smtClean="0">
                          <a:solidFill>
                            <a:schemeClr val="tx1"/>
                          </a:solidFill>
                          <a:effectLst/>
                          <a:latin typeface="+mn-lt"/>
                          <a:ea typeface="+mn-ea"/>
                          <a:cs typeface="+mn-cs"/>
                        </a:rPr>
                        <a:t> report on i</a:t>
                      </a:r>
                      <a:r>
                        <a:rPr lang="en-GB" sz="1800" i="1" kern="1200" dirty="0" smtClean="0">
                          <a:solidFill>
                            <a:schemeClr val="tx1"/>
                          </a:solidFill>
                          <a:effectLst/>
                          <a:latin typeface="+mn-lt"/>
                          <a:ea typeface="+mn-ea"/>
                          <a:cs typeface="+mn-cs"/>
                        </a:rPr>
                        <a:t>nspections at Correctional</a:t>
                      </a:r>
                      <a:r>
                        <a:rPr lang="en-GB" sz="1800" i="1" kern="1200" baseline="0" dirty="0" smtClean="0">
                          <a:solidFill>
                            <a:schemeClr val="tx1"/>
                          </a:solidFill>
                          <a:effectLst/>
                          <a:latin typeface="+mn-lt"/>
                          <a:ea typeface="+mn-ea"/>
                          <a:cs typeface="+mn-cs"/>
                        </a:rPr>
                        <a:t> Centres </a:t>
                      </a:r>
                      <a:r>
                        <a:rPr lang="en-GB" sz="1800" i="1" kern="1200" dirty="0" smtClean="0">
                          <a:solidFill>
                            <a:schemeClr val="tx1"/>
                          </a:solidFill>
                          <a:effectLst/>
                          <a:latin typeface="+mn-lt"/>
                          <a:ea typeface="+mn-ea"/>
                          <a:cs typeface="+mn-cs"/>
                        </a:rPr>
                        <a:t>conducted at Pollsmoor, Durban, Kokstad and Kgosi Mampuru II</a:t>
                      </a:r>
                      <a:endParaRPr lang="en-US" sz="180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US" sz="1800" b="0" i="1"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US" sz="1800" i="1" dirty="0" smtClean="0">
                          <a:solidFill>
                            <a:schemeClr val="tx1"/>
                          </a:solidFill>
                          <a:effectLst/>
                          <a:latin typeface="+mn-lt"/>
                          <a:ea typeface="Times New Roman" panose="02020603050405020304" pitchFamily="18" charset="0"/>
                          <a:cs typeface="Times New Roman" panose="02020603050405020304" pitchFamily="18" charset="0"/>
                        </a:rPr>
                        <a:t>Consolidated report approved in February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24</a:t>
            </a:fld>
            <a:endParaRPr lang="en-US" sz="1400" b="0" dirty="0"/>
          </a:p>
        </p:txBody>
      </p:sp>
    </p:spTree>
    <p:extLst>
      <p:ext uri="{BB962C8B-B14F-4D97-AF65-F5344CB8AC3E}">
        <p14:creationId xmlns:p14="http://schemas.microsoft.com/office/powerpoint/2010/main" xmlns="" val="2866385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11560" y="3717032"/>
            <a:ext cx="8064896" cy="1569660"/>
          </a:xfrm>
          <a:prstGeom prst="rect">
            <a:avLst/>
          </a:prstGeom>
          <a:noFill/>
        </p:spPr>
        <p:txBody>
          <a:bodyPr wrap="square" rtlCol="0">
            <a:spAutoFit/>
          </a:bodyPr>
          <a:lstStyle/>
          <a:p>
            <a:r>
              <a:rPr lang="en-US" sz="4800" smtClean="0">
                <a:solidFill>
                  <a:srgbClr val="800000"/>
                </a:solidFill>
                <a:latin typeface="Stencil" panose="040409050D0802020404" pitchFamily="82" charset="0"/>
              </a:rPr>
              <a:t>Programme 4: </a:t>
            </a:r>
            <a:r>
              <a:rPr lang="en-US" sz="4800" dirty="0" smtClean="0">
                <a:solidFill>
                  <a:srgbClr val="800000"/>
                </a:solidFill>
                <a:latin typeface="Stencil" panose="040409050D0802020404" pitchFamily="82" charset="0"/>
              </a:rPr>
              <a:t>integrity and anti-corruption</a:t>
            </a:r>
            <a:endParaRPr lang="en-US" sz="4800" dirty="0">
              <a:solidFill>
                <a:srgbClr val="800000"/>
              </a:solidFill>
              <a:latin typeface="Stencil" panose="040409050D0802020404" pitchFamily="82" charset="0"/>
            </a:endParaRPr>
          </a:p>
        </p:txBody>
      </p:sp>
    </p:spTree>
    <p:extLst>
      <p:ext uri="{BB962C8B-B14F-4D97-AF65-F5344CB8AC3E}">
        <p14:creationId xmlns:p14="http://schemas.microsoft.com/office/powerpoint/2010/main" xmlns="" val="990126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smtClean="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(1)</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742694129"/>
              </p:ext>
            </p:extLst>
          </p:nvPr>
        </p:nvGraphicFramePr>
        <p:xfrm>
          <a:off x="431541" y="1196752"/>
          <a:ext cx="8301606" cy="4917192"/>
        </p:xfrm>
        <a:graphic>
          <a:graphicData uri="http://schemas.openxmlformats.org/drawingml/2006/table">
            <a:tbl>
              <a:tblPr bandRow="1">
                <a:tableStyleId>{8FD4443E-F989-4FC4-A0C8-D5A2AF1F390B}</a:tableStyleId>
              </a:tblPr>
              <a:tblGrid>
                <a:gridCol w="2988331">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3924437">
                  <a:extLst>
                    <a:ext uri="{9D8B030D-6E8A-4147-A177-3AD203B41FA5}">
                      <a16:colId xmlns:a16="http://schemas.microsoft.com/office/drawing/2014/main" xmlns="" val="20002"/>
                    </a:ext>
                  </a:extLst>
                </a:gridCol>
                <a:gridCol w="308718">
                  <a:extLst>
                    <a:ext uri="{9D8B030D-6E8A-4147-A177-3AD203B41FA5}">
                      <a16:colId xmlns:a16="http://schemas.microsoft.com/office/drawing/2014/main" xmlns="" val="20003"/>
                    </a:ext>
                  </a:extLst>
                </a:gridCol>
              </a:tblGrid>
              <a:tr h="404624">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011560">
                <a:tc>
                  <a:txBody>
                    <a:bodyPr/>
                    <a:lstStyle/>
                    <a:p>
                      <a:pPr>
                        <a:lnSpc>
                          <a:spcPct val="90000"/>
                        </a:lnSpc>
                      </a:pPr>
                      <a:r>
                        <a:rPr lang="en-US" sz="1800" u="none" dirty="0">
                          <a:solidFill>
                            <a:schemeClr val="tx1"/>
                          </a:solidFill>
                          <a:effectLst/>
                          <a:latin typeface="+mn-lt"/>
                        </a:rPr>
                        <a:t>Investigations conducted either of its own accord or on receipt of any </a:t>
                      </a:r>
                      <a:r>
                        <a:rPr lang="en-US" sz="1800" u="none" dirty="0" smtClean="0">
                          <a:solidFill>
                            <a:schemeClr val="tx1"/>
                          </a:solidFill>
                          <a:effectLst/>
                          <a:latin typeface="+mn-lt"/>
                        </a:rPr>
                        <a:t>complaint </a:t>
                      </a:r>
                      <a:r>
                        <a:rPr lang="en-US" sz="1800" u="none" dirty="0">
                          <a:solidFill>
                            <a:schemeClr val="tx1"/>
                          </a:solidFill>
                          <a:effectLst/>
                          <a:latin typeface="+mn-lt"/>
                        </a:rPr>
                        <a:t>lodged and </a:t>
                      </a:r>
                      <a:r>
                        <a:rPr lang="en-US" sz="1800" u="none" dirty="0" smtClean="0">
                          <a:solidFill>
                            <a:schemeClr val="tx1"/>
                          </a:solidFill>
                          <a:effectLst/>
                          <a:latin typeface="+mn-lt"/>
                        </a:rPr>
                        <a:t>requests for</a:t>
                      </a:r>
                      <a:r>
                        <a:rPr lang="en-US" sz="1800" u="none" baseline="0" dirty="0" smtClean="0">
                          <a:solidFill>
                            <a:schemeClr val="tx1"/>
                          </a:solidFill>
                          <a:effectLst/>
                          <a:latin typeface="+mn-lt"/>
                        </a:rPr>
                        <a:t> investigations </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3">
                  <a:txBody>
                    <a:bodyPr/>
                    <a:lstStyle/>
                    <a:p>
                      <a:pPr marL="0" marR="0" algn="just">
                        <a:lnSpc>
                          <a:spcPct val="90000"/>
                        </a:lnSpc>
                        <a:spcBef>
                          <a:spcPts val="0"/>
                        </a:spcBef>
                        <a:spcAft>
                          <a:spcPts val="0"/>
                        </a:spcAft>
                      </a:pPr>
                      <a:r>
                        <a:rPr lang="en-US" sz="1800" b="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b="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90000"/>
                        </a:lnSpc>
                      </a:pPr>
                      <a:r>
                        <a:rPr lang="en-GB" sz="1800" b="0" dirty="0" smtClean="0">
                          <a:solidFill>
                            <a:schemeClr val="tx1"/>
                          </a:solidFill>
                          <a:effectLst/>
                          <a:latin typeface="+mn-lt"/>
                          <a:ea typeface="Times New Roman" panose="02020603050405020304" pitchFamily="18" charset="0"/>
                        </a:rPr>
                        <a:t>360 complaints were lodged with the PSC of</a:t>
                      </a:r>
                      <a:r>
                        <a:rPr lang="en-GB" sz="1800" b="0" baseline="0" dirty="0" smtClean="0">
                          <a:solidFill>
                            <a:schemeClr val="tx1"/>
                          </a:solidFill>
                          <a:effectLst/>
                          <a:latin typeface="+mn-lt"/>
                          <a:ea typeface="Times New Roman" panose="02020603050405020304" pitchFamily="18" charset="0"/>
                        </a:rPr>
                        <a:t> which</a:t>
                      </a:r>
                      <a:r>
                        <a:rPr lang="en-GB" sz="1800" b="0" dirty="0" smtClean="0">
                          <a:solidFill>
                            <a:schemeClr val="tx1"/>
                          </a:solidFill>
                          <a:effectLst/>
                          <a:latin typeface="+mn-lt"/>
                          <a:ea typeface="Times New Roman" panose="02020603050405020304" pitchFamily="18" charset="0"/>
                        </a:rPr>
                        <a:t> 303 (84%) were concluded. </a:t>
                      </a:r>
                      <a:endParaRPr lang="en-US" dirty="0">
                        <a:solidFill>
                          <a:schemeClr val="tx1"/>
                        </a:solidFill>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3">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011560">
                <a:tc>
                  <a:txBody>
                    <a:bodyPr/>
                    <a:lstStyle/>
                    <a:p>
                      <a:pPr>
                        <a:lnSpc>
                          <a:spcPct val="90000"/>
                        </a:lnSpc>
                      </a:pPr>
                      <a:r>
                        <a:rPr lang="en-US" sz="1800" b="1" kern="1200" dirty="0" smtClean="0">
                          <a:solidFill>
                            <a:schemeClr val="tx1"/>
                          </a:solidFill>
                          <a:effectLst/>
                          <a:latin typeface="+mn-lt"/>
                          <a:ea typeface="+mn-ea"/>
                          <a:cs typeface="+mn-cs"/>
                        </a:rPr>
                        <a:t>80% </a:t>
                      </a:r>
                      <a:r>
                        <a:rPr lang="en-US" sz="1800" b="0" kern="1200" dirty="0" smtClean="0">
                          <a:solidFill>
                            <a:schemeClr val="tx1"/>
                          </a:solidFill>
                          <a:effectLst/>
                          <a:latin typeface="+mn-lt"/>
                          <a:ea typeface="+mn-ea"/>
                          <a:cs typeface="+mn-cs"/>
                        </a:rPr>
                        <a:t>of provisional reports on complaints approved within 3 months from date of receipt of all relevant documentation</a:t>
                      </a:r>
                      <a:endParaRPr lang="en-US" sz="1800" b="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just">
                        <a:lnSpc>
                          <a:spcPct val="100000"/>
                        </a:lnSpc>
                        <a:spcBef>
                          <a:spcPts val="0"/>
                        </a:spcBef>
                        <a:spcAft>
                          <a:spcPts val="0"/>
                        </a:spcAft>
                      </a:pPr>
                      <a:endParaRPr lang="en-US" sz="1800" b="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90000"/>
                        </a:lnSpc>
                        <a:spcBef>
                          <a:spcPts val="0"/>
                        </a:spcBef>
                        <a:spcAft>
                          <a:spcPts val="0"/>
                        </a:spcAft>
                      </a:pPr>
                      <a:r>
                        <a:rPr lang="en-GB" sz="1800" b="0" dirty="0" smtClean="0">
                          <a:solidFill>
                            <a:schemeClr val="tx1"/>
                          </a:solidFill>
                          <a:effectLst/>
                          <a:latin typeface="+mn-lt"/>
                          <a:ea typeface="Times New Roman" panose="02020603050405020304" pitchFamily="18" charset="0"/>
                        </a:rPr>
                        <a:t>Of the 61 cases finalised through </a:t>
                      </a:r>
                      <a:r>
                        <a:rPr lang="en-GB" sz="1800" b="0" dirty="0">
                          <a:solidFill>
                            <a:schemeClr val="tx1"/>
                          </a:solidFill>
                          <a:effectLst/>
                          <a:latin typeface="+mn-lt"/>
                          <a:ea typeface="Times New Roman" panose="02020603050405020304" pitchFamily="18" charset="0"/>
                        </a:rPr>
                        <a:t>investigations, </a:t>
                      </a:r>
                      <a:r>
                        <a:rPr lang="en-GB" sz="1800" b="0" dirty="0" smtClean="0">
                          <a:solidFill>
                            <a:schemeClr val="tx1"/>
                          </a:solidFill>
                          <a:effectLst/>
                          <a:latin typeface="+mn-lt"/>
                          <a:ea typeface="Times New Roman" panose="02020603050405020304" pitchFamily="18" charset="0"/>
                        </a:rPr>
                        <a:t>49 </a:t>
                      </a:r>
                      <a:r>
                        <a:rPr lang="en-GB" sz="1800" b="0" dirty="0">
                          <a:solidFill>
                            <a:schemeClr val="tx1"/>
                          </a:solidFill>
                          <a:effectLst/>
                          <a:latin typeface="+mn-lt"/>
                          <a:ea typeface="Times New Roman" panose="02020603050405020304" pitchFamily="18" charset="0"/>
                        </a:rPr>
                        <a:t>(</a:t>
                      </a:r>
                      <a:r>
                        <a:rPr lang="en-GB" sz="1800" b="1" dirty="0">
                          <a:solidFill>
                            <a:schemeClr val="tx1"/>
                          </a:solidFill>
                          <a:effectLst/>
                          <a:latin typeface="+mn-lt"/>
                          <a:ea typeface="Times New Roman" panose="02020603050405020304" pitchFamily="18" charset="0"/>
                        </a:rPr>
                        <a:t>80%</a:t>
                      </a:r>
                      <a:r>
                        <a:rPr lang="en-GB" sz="1800" b="0" dirty="0">
                          <a:solidFill>
                            <a:schemeClr val="tx1"/>
                          </a:solidFill>
                          <a:effectLst/>
                          <a:latin typeface="+mn-lt"/>
                          <a:ea typeface="Times New Roman" panose="02020603050405020304" pitchFamily="18" charset="0"/>
                        </a:rPr>
                        <a:t>) were finalised within </a:t>
                      </a:r>
                      <a:r>
                        <a:rPr lang="en-GB" sz="1800" b="0" u="sng" dirty="0">
                          <a:solidFill>
                            <a:schemeClr val="tx1"/>
                          </a:solidFill>
                          <a:effectLst/>
                          <a:latin typeface="+mn-lt"/>
                          <a:ea typeface="Times New Roman" panose="02020603050405020304" pitchFamily="18" charset="0"/>
                        </a:rPr>
                        <a:t>3 months</a:t>
                      </a:r>
                      <a:r>
                        <a:rPr lang="en-GB" sz="1800" b="0" dirty="0">
                          <a:solidFill>
                            <a:schemeClr val="tx1"/>
                          </a:solidFill>
                          <a:effectLst/>
                          <a:latin typeface="+mn-lt"/>
                          <a:ea typeface="Times New Roman" panose="02020603050405020304" pitchFamily="18" charset="0"/>
                        </a:rPr>
                        <a:t> of receipt of all relevant documentation.</a:t>
                      </a:r>
                      <a:endParaRPr lang="en-US" sz="1800" b="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011560">
                <a:tc>
                  <a:txBody>
                    <a:bodyPr/>
                    <a:lstStyle/>
                    <a:p>
                      <a:pPr>
                        <a:lnSpc>
                          <a:spcPct val="90000"/>
                        </a:lnSpc>
                      </a:pPr>
                      <a:r>
                        <a:rPr lang="en-US" sz="1800" b="1" u="none" dirty="0" smtClean="0">
                          <a:solidFill>
                            <a:schemeClr val="tx1"/>
                          </a:solidFill>
                          <a:effectLst/>
                          <a:latin typeface="+mn-lt"/>
                          <a:ea typeface="Times New Roman" panose="02020603050405020304" pitchFamily="18" charset="0"/>
                          <a:cs typeface="Times New Roman" panose="02020603050405020304" pitchFamily="18" charset="0"/>
                        </a:rPr>
                        <a:t>80%</a:t>
                      </a:r>
                      <a:r>
                        <a:rPr lang="en-US" sz="1800" b="0" u="none" dirty="0" smtClean="0">
                          <a:solidFill>
                            <a:schemeClr val="tx1"/>
                          </a:solidFill>
                          <a:effectLst/>
                          <a:latin typeface="+mn-lt"/>
                          <a:ea typeface="Times New Roman" panose="02020603050405020304" pitchFamily="18" charset="0"/>
                          <a:cs typeface="Times New Roman" panose="02020603050405020304" pitchFamily="18" charset="0"/>
                        </a:rPr>
                        <a:t> of early resolution reports on complaints approved within 45 days from date of receipt of all relevant documentation</a:t>
                      </a:r>
                      <a:endParaRPr lang="en-US" sz="1800" b="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just">
                        <a:lnSpc>
                          <a:spcPct val="100000"/>
                        </a:lnSpc>
                        <a:spcBef>
                          <a:spcPts val="0"/>
                        </a:spcBef>
                        <a:spcAft>
                          <a:spcPts val="0"/>
                        </a:spcAft>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b="0" dirty="0" smtClean="0">
                          <a:solidFill>
                            <a:schemeClr val="tx1"/>
                          </a:solidFill>
                          <a:effectLst/>
                          <a:latin typeface="+mn-lt"/>
                          <a:ea typeface="Times New Roman" panose="02020603050405020304" pitchFamily="18" charset="0"/>
                        </a:rPr>
                        <a:t>Of the 148 finalised </a:t>
                      </a:r>
                      <a:r>
                        <a:rPr lang="en-GB" sz="1800" b="0" dirty="0">
                          <a:solidFill>
                            <a:schemeClr val="tx1"/>
                          </a:solidFill>
                          <a:effectLst/>
                          <a:latin typeface="+mn-lt"/>
                          <a:ea typeface="Times New Roman" panose="02020603050405020304" pitchFamily="18" charset="0"/>
                        </a:rPr>
                        <a:t>as early resolution cases, </a:t>
                      </a:r>
                      <a:r>
                        <a:rPr lang="en-GB" sz="1800" b="0" dirty="0" smtClean="0">
                          <a:solidFill>
                            <a:schemeClr val="tx1"/>
                          </a:solidFill>
                          <a:effectLst/>
                          <a:latin typeface="+mn-lt"/>
                          <a:ea typeface="Times New Roman" panose="02020603050405020304" pitchFamily="18" charset="0"/>
                        </a:rPr>
                        <a:t>126 </a:t>
                      </a:r>
                      <a:r>
                        <a:rPr lang="en-GB" sz="1800" b="0" dirty="0">
                          <a:solidFill>
                            <a:schemeClr val="tx1"/>
                          </a:solidFill>
                          <a:effectLst/>
                          <a:latin typeface="+mn-lt"/>
                          <a:ea typeface="Times New Roman" panose="02020603050405020304" pitchFamily="18" charset="0"/>
                        </a:rPr>
                        <a:t>(</a:t>
                      </a:r>
                      <a:r>
                        <a:rPr lang="en-GB" sz="1800" b="1" dirty="0">
                          <a:solidFill>
                            <a:schemeClr val="tx1"/>
                          </a:solidFill>
                          <a:effectLst/>
                          <a:latin typeface="+mn-lt"/>
                          <a:ea typeface="Times New Roman" panose="02020603050405020304" pitchFamily="18" charset="0"/>
                        </a:rPr>
                        <a:t>85%</a:t>
                      </a:r>
                      <a:r>
                        <a:rPr lang="en-GB" sz="1800" b="0" dirty="0">
                          <a:solidFill>
                            <a:schemeClr val="tx1"/>
                          </a:solidFill>
                          <a:effectLst/>
                          <a:latin typeface="+mn-lt"/>
                          <a:ea typeface="Times New Roman" panose="02020603050405020304" pitchFamily="18" charset="0"/>
                        </a:rPr>
                        <a:t>) were finalised within </a:t>
                      </a:r>
                      <a:r>
                        <a:rPr lang="en-GB" sz="1800" b="0" u="none" dirty="0">
                          <a:solidFill>
                            <a:schemeClr val="tx1"/>
                          </a:solidFill>
                          <a:effectLst/>
                          <a:latin typeface="+mn-lt"/>
                          <a:ea typeface="Times New Roman" panose="02020603050405020304" pitchFamily="18" charset="0"/>
                        </a:rPr>
                        <a:t>45 </a:t>
                      </a:r>
                      <a:r>
                        <a:rPr lang="en-GB" sz="1800" b="0" u="none" dirty="0" smtClean="0">
                          <a:solidFill>
                            <a:schemeClr val="tx1"/>
                          </a:solidFill>
                          <a:effectLst/>
                          <a:latin typeface="+mn-lt"/>
                          <a:ea typeface="Times New Roman" panose="02020603050405020304" pitchFamily="18" charset="0"/>
                        </a:rPr>
                        <a:t>days </a:t>
                      </a:r>
                      <a:r>
                        <a:rPr lang="en-GB" sz="1800" b="0" dirty="0">
                          <a:solidFill>
                            <a:schemeClr val="tx1"/>
                          </a:solidFill>
                          <a:effectLst/>
                          <a:latin typeface="+mn-lt"/>
                          <a:ea typeface="Times New Roman" panose="02020603050405020304" pitchFamily="18" charset="0"/>
                        </a:rPr>
                        <a:t>of receipt of all relevant </a:t>
                      </a:r>
                      <a:r>
                        <a:rPr lang="en-GB" sz="1800" b="0" dirty="0" smtClean="0">
                          <a:solidFill>
                            <a:schemeClr val="tx1"/>
                          </a:solidFill>
                          <a:effectLst/>
                          <a:latin typeface="+mn-lt"/>
                          <a:ea typeface="Times New Roman" panose="02020603050405020304" pitchFamily="18" charset="0"/>
                        </a:rPr>
                        <a:t>documentation</a:t>
                      </a:r>
                      <a:endParaRPr lang="en-US" sz="1800" b="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809248">
                <a:tc gridSpan="4">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b="0" dirty="0" smtClean="0">
                          <a:solidFill>
                            <a:schemeClr val="tx1"/>
                          </a:solidFill>
                          <a:effectLst/>
                          <a:latin typeface="+mn-lt"/>
                          <a:ea typeface="Times New Roman" panose="02020603050405020304" pitchFamily="18" charset="0"/>
                        </a:rPr>
                        <a:t>(</a:t>
                      </a:r>
                      <a:r>
                        <a:rPr lang="en-GB" sz="1800" b="0" i="1" dirty="0" smtClean="0">
                          <a:solidFill>
                            <a:schemeClr val="tx1"/>
                          </a:solidFill>
                          <a:effectLst/>
                          <a:latin typeface="+mn-lt"/>
                          <a:ea typeface="Times New Roman" panose="02020603050405020304" pitchFamily="18" charset="0"/>
                        </a:rPr>
                        <a:t>Note:</a:t>
                      </a:r>
                      <a:r>
                        <a:rPr lang="en-GB" sz="1800" b="0" dirty="0" smtClean="0">
                          <a:solidFill>
                            <a:schemeClr val="tx1"/>
                          </a:solidFill>
                          <a:effectLst/>
                          <a:latin typeface="+mn-lt"/>
                          <a:ea typeface="Times New Roman" panose="02020603050405020304" pitchFamily="18" charset="0"/>
                        </a:rPr>
                        <a:t> 94 backlog cases lodged prior to 1 April 2016/17 financial year were finalised/closed, of which 35 were finalised within </a:t>
                      </a:r>
                      <a:r>
                        <a:rPr lang="en-GB" sz="1800" b="0" u="sng" dirty="0" smtClean="0">
                          <a:solidFill>
                            <a:schemeClr val="tx1"/>
                          </a:solidFill>
                          <a:effectLst/>
                          <a:latin typeface="+mn-lt"/>
                          <a:ea typeface="Times New Roman" panose="02020603050405020304" pitchFamily="18" charset="0"/>
                        </a:rPr>
                        <a:t>45 days</a:t>
                      </a:r>
                      <a:r>
                        <a:rPr lang="en-GB" sz="1800" b="0" dirty="0" smtClean="0">
                          <a:solidFill>
                            <a:schemeClr val="tx1"/>
                          </a:solidFill>
                          <a:effectLst/>
                          <a:latin typeface="+mn-lt"/>
                          <a:ea typeface="Times New Roman" panose="02020603050405020304" pitchFamily="18" charset="0"/>
                        </a:rPr>
                        <a:t> of receipt of all relevant documentation.)</a:t>
                      </a:r>
                      <a:endParaRPr lang="en-US" sz="1800" b="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algn="just">
                        <a:lnSpc>
                          <a:spcPct val="100000"/>
                        </a:lnSpc>
                        <a:spcBef>
                          <a:spcPts val="0"/>
                        </a:spcBef>
                        <a:spcAft>
                          <a:spcPts val="0"/>
                        </a:spcAft>
                      </a:pPr>
                      <a:endParaRPr lang="en-US" sz="1800" b="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algn="just">
                        <a:lnSpc>
                          <a:spcPct val="100000"/>
                        </a:lnSpc>
                        <a:spcBef>
                          <a:spcPts val="0"/>
                        </a:spcBef>
                        <a:spcAft>
                          <a:spcPts val="0"/>
                        </a:spcAft>
                      </a:pPr>
                      <a:endParaRPr lang="en-US" sz="1800" b="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26</a:t>
            </a:fld>
            <a:endParaRPr lang="en-US" sz="1400" b="0" dirty="0"/>
          </a:p>
        </p:txBody>
      </p:sp>
    </p:spTree>
    <p:extLst>
      <p:ext uri="{BB962C8B-B14F-4D97-AF65-F5344CB8AC3E}">
        <p14:creationId xmlns:p14="http://schemas.microsoft.com/office/powerpoint/2010/main" xmlns="" val="2328561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dirty="0" smtClean="0">
                <a:solidFill>
                  <a:srgbClr val="993300"/>
                </a:solidFill>
                <a:latin typeface="Berlin Sans FB Demi" panose="020E0802020502020306" pitchFamily="34" charset="0"/>
              </a:rPr>
              <a:t>PROGRAMME 4: IAC (2)</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37729912"/>
              </p:ext>
            </p:extLst>
          </p:nvPr>
        </p:nvGraphicFramePr>
        <p:xfrm>
          <a:off x="352645" y="1268760"/>
          <a:ext cx="8459397" cy="4370248"/>
        </p:xfrm>
        <a:graphic>
          <a:graphicData uri="http://schemas.openxmlformats.org/drawingml/2006/table">
            <a:tbl>
              <a:tblPr bandRow="1">
                <a:tableStyleId>{8FD4443E-F989-4FC4-A0C8-D5A2AF1F390B}</a:tableStyleId>
              </a:tblPr>
              <a:tblGrid>
                <a:gridCol w="3643291">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3445482">
                  <a:extLst>
                    <a:ext uri="{9D8B030D-6E8A-4147-A177-3AD203B41FA5}">
                      <a16:colId xmlns:a16="http://schemas.microsoft.com/office/drawing/2014/main" xmlns="" val="20002"/>
                    </a:ext>
                  </a:extLst>
                </a:gridCol>
                <a:gridCol w="290504">
                  <a:extLst>
                    <a:ext uri="{9D8B030D-6E8A-4147-A177-3AD203B41FA5}">
                      <a16:colId xmlns:a16="http://schemas.microsoft.com/office/drawing/2014/main" xmlns="" val="20003"/>
                    </a:ext>
                  </a:extLst>
                </a:gridCol>
              </a:tblGrid>
              <a:tr h="232141">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160704">
                <a:tc>
                  <a:txBody>
                    <a:bodyPr/>
                    <a:lstStyle/>
                    <a:p>
                      <a:pPr marL="0" marR="0" algn="just">
                        <a:lnSpc>
                          <a:spcPct val="90000"/>
                        </a:lnSpc>
                        <a:spcBef>
                          <a:spcPts val="0"/>
                        </a:spcBef>
                        <a:spcAft>
                          <a:spcPts val="0"/>
                        </a:spcAft>
                      </a:pPr>
                      <a:r>
                        <a:rPr lang="en-US" sz="1800" u="none" dirty="0" smtClean="0">
                          <a:solidFill>
                            <a:schemeClr val="tx1"/>
                          </a:solidFill>
                          <a:effectLst/>
                          <a:latin typeface="+mn-lt"/>
                        </a:rPr>
                        <a:t>Reports</a:t>
                      </a:r>
                      <a:r>
                        <a:rPr lang="en-US" sz="1800" u="none" baseline="0" dirty="0" smtClean="0">
                          <a:solidFill>
                            <a:schemeClr val="tx1"/>
                          </a:solidFill>
                          <a:effectLst/>
                          <a:latin typeface="+mn-lt"/>
                        </a:rPr>
                        <a:t> on a</a:t>
                      </a:r>
                      <a:r>
                        <a:rPr lang="en-US" sz="1800" u="none" dirty="0" smtClean="0">
                          <a:solidFill>
                            <a:schemeClr val="tx1"/>
                          </a:solidFill>
                          <a:effectLst/>
                          <a:latin typeface="+mn-lt"/>
                        </a:rPr>
                        <a:t>n </a:t>
                      </a:r>
                      <a:r>
                        <a:rPr lang="en-US" sz="1800" u="none" dirty="0">
                          <a:solidFill>
                            <a:schemeClr val="tx1"/>
                          </a:solidFill>
                          <a:effectLst/>
                          <a:latin typeface="+mn-lt"/>
                        </a:rPr>
                        <a:t>investigation and evaluation of the awarding of higher salaries on appointment and counter offers in the national departments of Health and Human </a:t>
                      </a:r>
                      <a:r>
                        <a:rPr lang="en-US" sz="1800" u="none" dirty="0" smtClean="0">
                          <a:solidFill>
                            <a:schemeClr val="tx1"/>
                          </a:solidFill>
                          <a:effectLst/>
                          <a:latin typeface="+mn-lt"/>
                        </a:rPr>
                        <a:t>Settlements </a:t>
                      </a:r>
                      <a:r>
                        <a:rPr lang="en-GB" sz="1800" u="none" dirty="0">
                          <a:solidFill>
                            <a:schemeClr val="tx1"/>
                          </a:solidFill>
                          <a:effectLst/>
                          <a:latin typeface="+mn-lt"/>
                        </a:rPr>
                        <a:t> </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GB" sz="1800" dirty="0">
                          <a:solidFill>
                            <a:schemeClr val="tx1"/>
                          </a:solidFill>
                          <a:effectLst/>
                          <a:latin typeface="+mn-lt"/>
                          <a:ea typeface="Times New Roman" panose="02020603050405020304" pitchFamily="18" charset="0"/>
                          <a:cs typeface="Arial" panose="020B0604020202020204" pitchFamily="34" charset="0"/>
                        </a:rPr>
                        <a:t>Reports on the departments of Health and Human Settlements </a:t>
                      </a:r>
                      <a:r>
                        <a:rPr lang="en-GB" sz="1800" dirty="0" smtClean="0">
                          <a:solidFill>
                            <a:schemeClr val="tx1"/>
                          </a:solidFill>
                          <a:effectLst/>
                          <a:latin typeface="+mn-lt"/>
                          <a:ea typeface="Times New Roman" panose="02020603050405020304" pitchFamily="18" charset="0"/>
                          <a:cs typeface="Arial" panose="020B0604020202020204" pitchFamily="34" charset="0"/>
                        </a:rPr>
                        <a:t>approved </a:t>
                      </a:r>
                      <a:r>
                        <a:rPr lang="en-GB" sz="1800" dirty="0">
                          <a:solidFill>
                            <a:schemeClr val="tx1"/>
                          </a:solidFill>
                          <a:effectLst/>
                          <a:latin typeface="+mn-lt"/>
                          <a:ea typeface="Times New Roman" panose="02020603050405020304" pitchFamily="18" charset="0"/>
                          <a:cs typeface="Arial" panose="020B0604020202020204" pitchFamily="34" charset="0"/>
                        </a:rPr>
                        <a:t>by the OPSC in March </a:t>
                      </a:r>
                      <a:r>
                        <a:rPr lang="en-GB" sz="1800" dirty="0" smtClean="0">
                          <a:solidFill>
                            <a:schemeClr val="tx1"/>
                          </a:solidFill>
                          <a:effectLst/>
                          <a:latin typeface="+mn-lt"/>
                          <a:ea typeface="Times New Roman" panose="02020603050405020304" pitchFamily="18" charset="0"/>
                          <a:cs typeface="Arial" panose="020B0604020202020204" pitchFamily="34" charset="0"/>
                        </a:rPr>
                        <a:t>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60704">
                <a:tc>
                  <a:txBody>
                    <a:bodyPr/>
                    <a:lstStyle/>
                    <a:p>
                      <a:pPr marL="0" marR="0" algn="just">
                        <a:lnSpc>
                          <a:spcPct val="90000"/>
                        </a:lnSpc>
                        <a:spcBef>
                          <a:spcPts val="0"/>
                        </a:spcBef>
                        <a:spcAft>
                          <a:spcPts val="0"/>
                        </a:spcAft>
                      </a:pPr>
                      <a:r>
                        <a:rPr lang="en-US" sz="1800" u="none" dirty="0">
                          <a:solidFill>
                            <a:schemeClr val="tx1"/>
                          </a:solidFill>
                          <a:effectLst/>
                          <a:latin typeface="+mn-lt"/>
                          <a:ea typeface="Times New Roman" panose="02020603050405020304" pitchFamily="18" charset="0"/>
                          <a:cs typeface="Arial" panose="020B0604020202020204" pitchFamily="34" charset="0"/>
                        </a:rPr>
                        <a:t>Management of the </a:t>
                      </a:r>
                      <a:r>
                        <a:rPr lang="en-US" sz="1800" u="none" dirty="0" smtClean="0">
                          <a:solidFill>
                            <a:schemeClr val="tx1"/>
                          </a:solidFill>
                          <a:effectLst/>
                          <a:latin typeface="+mn-lt"/>
                          <a:ea typeface="Times New Roman" panose="02020603050405020304" pitchFamily="18" charset="0"/>
                          <a:cs typeface="Arial" panose="020B0604020202020204" pitchFamily="34" charset="0"/>
                        </a:rPr>
                        <a:t>FDF (cont.)</a:t>
                      </a:r>
                    </a:p>
                    <a:p>
                      <a:pPr marL="168275" marR="0" indent="-168275" algn="just">
                        <a:lnSpc>
                          <a:spcPct val="90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Arial" panose="020B0604020202020204" pitchFamily="34" charset="0"/>
                        </a:rPr>
                        <a:t>Commence</a:t>
                      </a:r>
                      <a:r>
                        <a:rPr lang="en-US" sz="1800" u="none" baseline="0" dirty="0" smtClean="0">
                          <a:solidFill>
                            <a:schemeClr val="tx1"/>
                          </a:solidFill>
                          <a:effectLst/>
                          <a:latin typeface="+mn-lt"/>
                          <a:ea typeface="Times New Roman" panose="02020603050405020304" pitchFamily="18" charset="0"/>
                          <a:cs typeface="Arial" panose="020B0604020202020204" pitchFamily="34" charset="0"/>
                        </a:rPr>
                        <a:t> with d</a:t>
                      </a:r>
                      <a:r>
                        <a:rPr lang="en-US" sz="1800" u="none" dirty="0" smtClean="0">
                          <a:solidFill>
                            <a:schemeClr val="tx1"/>
                          </a:solidFill>
                          <a:effectLst/>
                          <a:latin typeface="+mn-lt"/>
                          <a:ea typeface="Times New Roman" panose="02020603050405020304" pitchFamily="18" charset="0"/>
                          <a:cs typeface="Arial" panose="020B0604020202020204" pitchFamily="34" charset="0"/>
                        </a:rPr>
                        <a:t>raft report on the Implementation of the FDF for 2015/16 and compile a report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r>
                        <a:rPr lang="en-US" sz="1800" kern="1200" dirty="0" smtClean="0">
                          <a:solidFill>
                            <a:schemeClr val="tx1"/>
                          </a:solidFill>
                          <a:effectLst/>
                          <a:latin typeface="+mn-lt"/>
                          <a:ea typeface="+mn-ea"/>
                          <a:cs typeface="+mn-cs"/>
                        </a:rPr>
                        <a:t>Report </a:t>
                      </a:r>
                      <a:r>
                        <a:rPr lang="en-US" sz="1800" kern="1200" dirty="0" err="1" smtClean="0">
                          <a:solidFill>
                            <a:schemeClr val="tx1"/>
                          </a:solidFill>
                          <a:effectLst/>
                          <a:latin typeface="+mn-lt"/>
                          <a:ea typeface="+mn-ea"/>
                          <a:cs typeface="+mn-cs"/>
                        </a:rPr>
                        <a:t>finalised</a:t>
                      </a:r>
                      <a:r>
                        <a:rPr lang="en-US" sz="1800" kern="1200" dirty="0" smtClean="0">
                          <a:solidFill>
                            <a:schemeClr val="tx1"/>
                          </a:solidFill>
                          <a:effectLst/>
                          <a:latin typeface="+mn-lt"/>
                          <a:ea typeface="+mn-ea"/>
                          <a:cs typeface="+mn-cs"/>
                        </a:rPr>
                        <a:t> by the OPSC in March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160704">
                <a:tc>
                  <a:txBody>
                    <a:bodyPr/>
                    <a:lstStyle/>
                    <a:p>
                      <a:pPr marL="0" marR="0" indent="0" algn="just">
                        <a:lnSpc>
                          <a:spcPct val="85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Investigation</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of complaints through early resolution (</a:t>
                      </a:r>
                      <a:r>
                        <a:rPr lang="en-GB" sz="1800" kern="1200" dirty="0" smtClean="0">
                          <a:solidFill>
                            <a:schemeClr val="tx1"/>
                          </a:solidFill>
                          <a:effectLst/>
                          <a:latin typeface="+mn-lt"/>
                          <a:ea typeface="+mn-ea"/>
                          <a:cs typeface="+mn-cs"/>
                        </a:rPr>
                        <a:t>80% of early resolution reports on complaints approved within 45 days from receipt of the complaint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A total of 27 cases were received of which 18 (66%) of the cases were closed within 45 days from receipt of complaint, 7 were closed outside 45 days and 2 are under investigations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a:t>
                      </a:r>
                      <a:r>
                        <a:rPr lang="en-US" sz="1400" baseline="0" dirty="0" smtClean="0">
                          <a:solidFill>
                            <a:schemeClr val="tx1"/>
                          </a:solidFill>
                          <a:effectLst/>
                          <a:latin typeface="+mn-lt"/>
                          <a:ea typeface="Times New Roman" panose="02020603050405020304" pitchFamily="18" charset="0"/>
                        </a:rPr>
                        <a:t> achieved</a:t>
                      </a: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27</a:t>
            </a:fld>
            <a:endParaRPr lang="en-US" sz="1400" b="0" dirty="0"/>
          </a:p>
        </p:txBody>
      </p:sp>
    </p:spTree>
    <p:extLst>
      <p:ext uri="{BB962C8B-B14F-4D97-AF65-F5344CB8AC3E}">
        <p14:creationId xmlns:p14="http://schemas.microsoft.com/office/powerpoint/2010/main" xmlns="" val="3848015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92088"/>
          </a:xfrm>
        </p:spPr>
        <p:txBody>
          <a:bodyPr/>
          <a:lstStyle/>
          <a:p>
            <a:r>
              <a:rPr lang="en-US" sz="3200" dirty="0" smtClean="0">
                <a:solidFill>
                  <a:srgbClr val="993300"/>
                </a:solidFill>
                <a:latin typeface="Berlin Sans FB Demi" panose="020E0802020502020306" pitchFamily="34" charset="0"/>
              </a:rPr>
              <a:t>PROGRAMME 4: IAC (3)</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553624046"/>
              </p:ext>
            </p:extLst>
          </p:nvPr>
        </p:nvGraphicFramePr>
        <p:xfrm>
          <a:off x="408852" y="1332421"/>
          <a:ext cx="8346984" cy="4804664"/>
        </p:xfrm>
        <a:graphic>
          <a:graphicData uri="http://schemas.openxmlformats.org/drawingml/2006/table">
            <a:tbl>
              <a:tblPr bandRow="1">
                <a:tableStyleId>{8FD4443E-F989-4FC4-A0C8-D5A2AF1F390B}</a:tableStyleId>
              </a:tblPr>
              <a:tblGrid>
                <a:gridCol w="3096344">
                  <a:extLst>
                    <a:ext uri="{9D8B030D-6E8A-4147-A177-3AD203B41FA5}">
                      <a16:colId xmlns:a16="http://schemas.microsoft.com/office/drawing/2014/main" xmlns="" val="20000"/>
                    </a:ext>
                  </a:extLst>
                </a:gridCol>
                <a:gridCol w="1146184">
                  <a:extLst>
                    <a:ext uri="{9D8B030D-6E8A-4147-A177-3AD203B41FA5}">
                      <a16:colId xmlns:a16="http://schemas.microsoft.com/office/drawing/2014/main" xmlns="" val="20001"/>
                    </a:ext>
                  </a:extLst>
                </a:gridCol>
                <a:gridCol w="3816424">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160764">
                <a:tc>
                  <a:txBody>
                    <a:bodyPr/>
                    <a:lstStyle/>
                    <a:p>
                      <a:pPr marL="0" marR="0" indent="0" algn="ctr">
                        <a:lnSpc>
                          <a:spcPct val="11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110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110272">
                <a:tc gridSpan="4">
                  <a:txBody>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1800" u="none" dirty="0" smtClean="0">
                          <a:solidFill>
                            <a:schemeClr val="tx1"/>
                          </a:solidFill>
                          <a:effectLst/>
                          <a:latin typeface="+mn-lt"/>
                          <a:ea typeface="Times New Roman" panose="02020603050405020304" pitchFamily="18" charset="0"/>
                          <a:cs typeface="Arial" panose="020B0604020202020204" pitchFamily="34" charset="0"/>
                        </a:rPr>
                        <a:t>Management of the National Anti-Corruption Hotline (NACH)</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algn="just">
                        <a:lnSpc>
                          <a:spcPct val="11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285750" marR="0" indent="-285750" algn="just">
                        <a:lnSpc>
                          <a:spcPct val="110000"/>
                        </a:lnSpc>
                        <a:spcBef>
                          <a:spcPts val="0"/>
                        </a:spcBef>
                        <a:spcAft>
                          <a:spcPts val="0"/>
                        </a:spcAft>
                        <a:buFont typeface="Arial" panose="020B0604020202020204" pitchFamily="34" charset="0"/>
                        <a:buChar char="•"/>
                      </a:pPr>
                      <a:endParaRPr lang="en-GB" sz="1800" b="0" kern="1200" baseline="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981928">
                <a:tc>
                  <a:txBody>
                    <a:bodyPr/>
                    <a:lstStyle/>
                    <a:p>
                      <a:pPr marL="285750" marR="0" indent="-285750" algn="just">
                        <a:lnSpc>
                          <a:spcPct val="110000"/>
                        </a:lnSpc>
                        <a:spcBef>
                          <a:spcPts val="0"/>
                        </a:spcBef>
                        <a:spcAft>
                          <a:spcPts val="0"/>
                        </a:spcAft>
                        <a:buFont typeface="Arial" panose="020B0604020202020204" pitchFamily="34" charset="0"/>
                        <a:buChar char="•"/>
                      </a:pPr>
                      <a:r>
                        <a:rPr lang="en-GB" sz="1800" u="none" dirty="0" smtClean="0">
                          <a:solidFill>
                            <a:schemeClr val="tx1"/>
                          </a:solidFill>
                          <a:effectLst/>
                          <a:latin typeface="+mn-lt"/>
                          <a:ea typeface="Times New Roman" panose="02020603050405020304" pitchFamily="18" charset="0"/>
                          <a:cs typeface="Arial" panose="020B0604020202020204" pitchFamily="34" charset="0"/>
                        </a:rPr>
                        <a:t>90% of NACH cases assessed</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and </a:t>
                      </a:r>
                      <a:r>
                        <a:rPr lang="en-GB" sz="1800" u="none" dirty="0" smtClean="0">
                          <a:solidFill>
                            <a:schemeClr val="tx1"/>
                          </a:solidFill>
                          <a:effectLst/>
                          <a:latin typeface="+mn-lt"/>
                          <a:ea typeface="Times New Roman" panose="02020603050405020304" pitchFamily="18" charset="0"/>
                          <a:cs typeface="Arial" panose="020B0604020202020204" pitchFamily="34" charset="0"/>
                        </a:rPr>
                        <a:t>referred to respective departments</a:t>
                      </a:r>
                    </a:p>
                    <a:p>
                      <a:pPr marL="285750" marR="0" indent="-285750" algn="just">
                        <a:lnSpc>
                          <a:spcPct val="110000"/>
                        </a:lnSpc>
                        <a:spcBef>
                          <a:spcPts val="0"/>
                        </a:spcBef>
                        <a:spcAft>
                          <a:spcPts val="0"/>
                        </a:spcAft>
                        <a:buFont typeface="Arial" panose="020B0604020202020204" pitchFamily="34" charset="0"/>
                        <a:buChar char="•"/>
                      </a:pPr>
                      <a:endParaRPr lang="en-GB" sz="1800" u="none" dirty="0" smtClean="0">
                        <a:solidFill>
                          <a:schemeClr val="tx1"/>
                        </a:solidFill>
                        <a:effectLst/>
                        <a:latin typeface="+mn-lt"/>
                        <a:ea typeface="Times New Roman" panose="02020603050405020304" pitchFamily="18" charset="0"/>
                        <a:cs typeface="Arial" panose="020B0604020202020204" pitchFamily="34" charset="0"/>
                      </a:endParaRPr>
                    </a:p>
                    <a:p>
                      <a:pPr marL="285750" marR="0" indent="-285750" algn="just">
                        <a:lnSpc>
                          <a:spcPct val="110000"/>
                        </a:lnSpc>
                        <a:spcBef>
                          <a:spcPts val="0"/>
                        </a:spcBef>
                        <a:spcAft>
                          <a:spcPts val="0"/>
                        </a:spcAft>
                        <a:buFont typeface="Arial" panose="020B0604020202020204" pitchFamily="34" charset="0"/>
                        <a:buChar char="•"/>
                      </a:pPr>
                      <a:endParaRPr lang="en-GB" sz="1800" u="none" dirty="0" smtClean="0">
                        <a:solidFill>
                          <a:schemeClr val="tx1"/>
                        </a:solidFill>
                        <a:effectLst/>
                        <a:latin typeface="+mn-lt"/>
                        <a:ea typeface="Times New Roman" panose="02020603050405020304" pitchFamily="18" charset="0"/>
                        <a:cs typeface="Arial" panose="020B0604020202020204" pitchFamily="34" charset="0"/>
                      </a:endParaRPr>
                    </a:p>
                    <a:p>
                      <a:pPr marL="285750" marR="0" indent="-285750" algn="just">
                        <a:lnSpc>
                          <a:spcPct val="110000"/>
                        </a:lnSpc>
                        <a:spcBef>
                          <a:spcPts val="0"/>
                        </a:spcBef>
                        <a:spcAft>
                          <a:spcPts val="0"/>
                        </a:spcAft>
                        <a:buFont typeface="Arial" panose="020B0604020202020204" pitchFamily="34" charset="0"/>
                        <a:buChar char="•"/>
                      </a:pPr>
                      <a:r>
                        <a:rPr lang="en-GB" sz="1800" u="none" dirty="0" smtClean="0">
                          <a:solidFill>
                            <a:schemeClr val="tx1"/>
                          </a:solidFill>
                          <a:effectLst/>
                          <a:latin typeface="+mn-lt"/>
                          <a:ea typeface="Times New Roman" panose="02020603050405020304" pitchFamily="18" charset="0"/>
                          <a:cs typeface="Arial" panose="020B0604020202020204" pitchFamily="34" charset="0"/>
                        </a:rPr>
                        <a:t>Feedback on cases</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monitored and assessed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4">
                  <a:txBody>
                    <a:bodyPr/>
                    <a:lstStyle/>
                    <a:p>
                      <a:pPr marL="0" marR="0" algn="just">
                        <a:lnSpc>
                          <a:spcPct val="11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algn="just">
                        <a:lnSpc>
                          <a:spcPct val="11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11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11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Of the 1856 cases received during the financial year, and 100% were referred to departments within 21 days of receipt of the case report </a:t>
                      </a:r>
                      <a:endParaRPr lang="en-GB" sz="1800" b="0" i="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10000"/>
                        </a:lnSpc>
                        <a:spcBef>
                          <a:spcPts val="0"/>
                        </a:spcBef>
                        <a:spcAft>
                          <a:spcPts val="0"/>
                        </a:spcAft>
                        <a:buClrTx/>
                        <a:buSzTx/>
                        <a:buFontTx/>
                        <a:buNone/>
                        <a:tabLst/>
                        <a:defRPr/>
                      </a:pPr>
                      <a:endParaRPr lang="en-GB" sz="1800" b="0" i="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10000"/>
                        </a:lnSpc>
                        <a:spcBef>
                          <a:spcPts val="0"/>
                        </a:spcBef>
                        <a:spcAft>
                          <a:spcPts val="0"/>
                        </a:spcAft>
                        <a:buClrTx/>
                        <a:buSzTx/>
                        <a:buFontTx/>
                        <a:buNone/>
                        <a:tabLst/>
                        <a:defRPr/>
                      </a:pPr>
                      <a:r>
                        <a:rPr lang="en-GB" sz="1800" b="0" i="0" kern="1200" baseline="0" dirty="0" smtClean="0">
                          <a:solidFill>
                            <a:schemeClr val="tx1"/>
                          </a:solidFill>
                          <a:effectLst/>
                          <a:latin typeface="+mn-lt"/>
                          <a:ea typeface="+mn-ea"/>
                          <a:cs typeface="+mn-cs"/>
                        </a:rPr>
                        <a:t>Status of 1856</a:t>
                      </a:r>
                      <a:r>
                        <a:rPr lang="en-GB" sz="1800" b="1" i="0" kern="1200" baseline="0" dirty="0" smtClean="0">
                          <a:solidFill>
                            <a:schemeClr val="tx1"/>
                          </a:solidFill>
                          <a:effectLst/>
                          <a:latin typeface="+mn-lt"/>
                          <a:ea typeface="+mn-ea"/>
                          <a:cs typeface="+mn-cs"/>
                        </a:rPr>
                        <a:t> </a:t>
                      </a:r>
                      <a:r>
                        <a:rPr lang="en-GB" sz="1800" b="0" i="0" kern="1200" baseline="0" dirty="0" smtClean="0">
                          <a:solidFill>
                            <a:schemeClr val="tx1"/>
                          </a:solidFill>
                          <a:effectLst/>
                          <a:latin typeface="+mn-lt"/>
                          <a:ea typeface="+mn-ea"/>
                          <a:cs typeface="+mn-cs"/>
                        </a:rPr>
                        <a:t>NACH cases on the database:</a:t>
                      </a:r>
                    </a:p>
                    <a:p>
                      <a:pPr marL="285750" marR="0" indent="-285750" algn="just">
                        <a:lnSpc>
                          <a:spcPct val="110000"/>
                        </a:lnSpc>
                        <a:spcBef>
                          <a:spcPts val="0"/>
                        </a:spcBef>
                        <a:spcAft>
                          <a:spcPts val="0"/>
                        </a:spcAft>
                        <a:buFont typeface="Arial" panose="020B0604020202020204" pitchFamily="34" charset="0"/>
                        <a:buChar char="•"/>
                      </a:pPr>
                      <a:r>
                        <a:rPr lang="en-GB" sz="1800" kern="1200" baseline="0" dirty="0" smtClean="0">
                          <a:solidFill>
                            <a:schemeClr val="tx1"/>
                          </a:solidFill>
                          <a:effectLst/>
                          <a:latin typeface="+mn-lt"/>
                          <a:ea typeface="+mn-ea"/>
                          <a:cs typeface="+mn-cs"/>
                        </a:rPr>
                        <a:t>Feedback </a:t>
                      </a:r>
                      <a:r>
                        <a:rPr lang="en-GB" sz="1800" b="0" kern="1200" baseline="0" dirty="0" smtClean="0">
                          <a:solidFill>
                            <a:schemeClr val="tx1"/>
                          </a:solidFill>
                          <a:effectLst/>
                          <a:latin typeface="+mn-lt"/>
                          <a:ea typeface="+mn-ea"/>
                          <a:cs typeface="+mn-cs"/>
                        </a:rPr>
                        <a:t>received: 63%</a:t>
                      </a:r>
                    </a:p>
                    <a:p>
                      <a:pPr marL="285750" marR="0" indent="-285750" algn="just">
                        <a:lnSpc>
                          <a:spcPct val="110000"/>
                        </a:lnSpc>
                        <a:spcBef>
                          <a:spcPts val="0"/>
                        </a:spcBef>
                        <a:spcAft>
                          <a:spcPts val="0"/>
                        </a:spcAft>
                        <a:buFont typeface="Arial" panose="020B0604020202020204" pitchFamily="34" charset="0"/>
                        <a:buChar char="•"/>
                      </a:pPr>
                      <a:r>
                        <a:rPr lang="en-GB" sz="1800" b="0" kern="1200" baseline="0" dirty="0" smtClean="0">
                          <a:solidFill>
                            <a:schemeClr val="tx1"/>
                          </a:solidFill>
                          <a:effectLst/>
                          <a:latin typeface="+mn-lt"/>
                          <a:ea typeface="+mn-ea"/>
                          <a:cs typeface="+mn-cs"/>
                        </a:rPr>
                        <a:t>Closed: 58%</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4">
                  <a:txBody>
                    <a:bodyPr/>
                    <a:lstStyle/>
                    <a:p>
                      <a: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212632">
                <a:tc>
                  <a:txBody>
                    <a:bodyPr/>
                    <a:lstStyle/>
                    <a:p>
                      <a:pPr marL="285750" marR="0" lvl="0" indent="-285750" algn="just">
                        <a:lnSpc>
                          <a:spcPct val="110000"/>
                        </a:lnSpc>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targeted visit</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a:p>
                  </a:txBody>
                  <a:tcPr/>
                </a:tc>
                <a:tc>
                  <a:txBody>
                    <a:bodyPr/>
                    <a:lstStyle/>
                    <a:p>
                      <a:pPr>
                        <a:lnSpc>
                          <a:spcPct val="110000"/>
                        </a:lnSpc>
                      </a:pPr>
                      <a:r>
                        <a:rPr lang="en-GB" sz="1800" kern="1200" dirty="0" smtClean="0">
                          <a:solidFill>
                            <a:schemeClr val="tx1"/>
                          </a:solidFill>
                          <a:effectLst/>
                          <a:latin typeface="+mn-lt"/>
                          <a:ea typeface="+mn-ea"/>
                          <a:cs typeface="+mn-cs"/>
                        </a:rPr>
                        <a:t>1</a:t>
                      </a:r>
                      <a:r>
                        <a:rPr lang="en-GB" sz="1800" kern="1200" dirty="0" smtClean="0">
                          <a:solidFill>
                            <a:schemeClr val="dk1"/>
                          </a:solidFill>
                          <a:effectLst/>
                          <a:latin typeface="+mn-lt"/>
                          <a:ea typeface="+mn-ea"/>
                          <a:cs typeface="+mn-cs"/>
                        </a:rPr>
                        <a:t> targeted visit</a:t>
                      </a:r>
                      <a:r>
                        <a:rPr lang="en-GB" sz="1800" kern="1200" baseline="0" dirty="0" smtClean="0">
                          <a:solidFill>
                            <a:schemeClr val="dk1"/>
                          </a:solidFill>
                          <a:effectLst/>
                          <a:latin typeface="+mn-lt"/>
                          <a:ea typeface="+mn-ea"/>
                          <a:cs typeface="+mn-cs"/>
                        </a:rPr>
                        <a:t> conducted</a:t>
                      </a:r>
                      <a:r>
                        <a:rPr lang="en-GB" sz="1800" kern="1200" dirty="0" smtClean="0">
                          <a:solidFill>
                            <a:schemeClr val="dk1"/>
                          </a:solidFill>
                          <a:effectLst/>
                          <a:latin typeface="+mn-lt"/>
                          <a:ea typeface="+mn-ea"/>
                          <a:cs typeface="+mn-cs"/>
                        </a:rPr>
                        <a:t> in March 2017</a:t>
                      </a:r>
                      <a:endParaRPr lang="en-US" sz="1800" kern="1200" dirty="0" smtClean="0">
                        <a:solidFill>
                          <a:schemeClr val="dk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3"/>
                  </a:ext>
                </a:extLst>
              </a:tr>
              <a:tr h="0">
                <a:tc>
                  <a:txBody>
                    <a:bodyPr/>
                    <a:lstStyle/>
                    <a:p>
                      <a:pPr marL="285750" marR="0" lvl="0" indent="-285750" algn="just">
                        <a:lnSpc>
                          <a:spcPct val="110000"/>
                        </a:lnSpc>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workshops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a:p>
                  </a:txBody>
                  <a:tcPr/>
                </a:tc>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lang="en-US" sz="1800" b="0" dirty="0" smtClean="0">
                          <a:solidFill>
                            <a:schemeClr val="tx1"/>
                          </a:solidFill>
                          <a:effectLst/>
                          <a:latin typeface="+mn-lt"/>
                          <a:ea typeface="Times New Roman" panose="02020603050405020304" pitchFamily="18" charset="0"/>
                          <a:cs typeface="Times New Roman" panose="02020603050405020304" pitchFamily="18" charset="0"/>
                        </a:rPr>
                        <a:t>2 workshops held by March</a:t>
                      </a:r>
                      <a:r>
                        <a:rPr lang="en-US" sz="1800" b="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b="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476576">
                <a:tc>
                  <a:txBody>
                    <a:bodyPr/>
                    <a:lstStyle/>
                    <a:p>
                      <a:pPr marL="285750" marR="0" indent="-285750" algn="just">
                        <a:lnSpc>
                          <a:spcPct val="110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1 roundtable held</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in KZN</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just">
                        <a:lnSpc>
                          <a:spcPct val="80000"/>
                        </a:lnSpc>
                        <a:spcBef>
                          <a:spcPts val="0"/>
                        </a:spcBef>
                        <a:spcAft>
                          <a:spcPts val="0"/>
                        </a:spcAft>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1800" kern="1200" dirty="0" smtClean="0">
                          <a:solidFill>
                            <a:schemeClr val="dk1"/>
                          </a:solidFill>
                          <a:effectLst/>
                          <a:latin typeface="+mn-lt"/>
                          <a:ea typeface="+mn-ea"/>
                          <a:cs typeface="+mn-cs"/>
                        </a:rPr>
                        <a:t>Integrity Management Forum held in February 2017</a:t>
                      </a: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28</a:t>
            </a:fld>
            <a:endParaRPr lang="en-US" sz="1400" b="0" dirty="0"/>
          </a:p>
        </p:txBody>
      </p:sp>
    </p:spTree>
    <p:extLst>
      <p:ext uri="{BB962C8B-B14F-4D97-AF65-F5344CB8AC3E}">
        <p14:creationId xmlns:p14="http://schemas.microsoft.com/office/powerpoint/2010/main" xmlns="" val="3810762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854968"/>
          </a:xfrm>
        </p:spPr>
        <p:txBody>
          <a:bodyPr/>
          <a:lstStyle/>
          <a:p>
            <a:r>
              <a:rPr lang="en-US" sz="3200" dirty="0" smtClean="0">
                <a:solidFill>
                  <a:srgbClr val="993300"/>
                </a:solidFill>
                <a:latin typeface="Berlin Sans FB Demi" panose="020E0802020502020306" pitchFamily="34" charset="0"/>
              </a:rPr>
              <a:t>PROGRAMME 4: IAC (4)</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06893032"/>
              </p:ext>
            </p:extLst>
          </p:nvPr>
        </p:nvGraphicFramePr>
        <p:xfrm>
          <a:off x="467546" y="1412776"/>
          <a:ext cx="8229598" cy="2948877"/>
        </p:xfrm>
        <a:graphic>
          <a:graphicData uri="http://schemas.openxmlformats.org/drawingml/2006/table">
            <a:tbl>
              <a:tblPr bandRow="1">
                <a:tableStyleId>{8FD4443E-F989-4FC4-A0C8-D5A2AF1F390B}</a:tableStyleId>
              </a:tblPr>
              <a:tblGrid>
                <a:gridCol w="3020528">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672408">
                  <a:extLst>
                    <a:ext uri="{9D8B030D-6E8A-4147-A177-3AD203B41FA5}">
                      <a16:colId xmlns:a16="http://schemas.microsoft.com/office/drawing/2014/main" xmlns="" val="20002"/>
                    </a:ext>
                  </a:extLst>
                </a:gridCol>
                <a:gridCol w="312526">
                  <a:extLst>
                    <a:ext uri="{9D8B030D-6E8A-4147-A177-3AD203B41FA5}">
                      <a16:colId xmlns:a16="http://schemas.microsoft.com/office/drawing/2014/main" xmlns="" val="20003"/>
                    </a:ext>
                  </a:extLst>
                </a:gridCol>
              </a:tblGrid>
              <a:tr h="0">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0"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extLst>
                  <a:ext uri="{0D108BD9-81ED-4DB2-BD59-A6C34878D82A}">
                    <a16:rowId xmlns:a16="http://schemas.microsoft.com/office/drawing/2014/main" xmlns="" val="10000"/>
                  </a:ext>
                </a:extLst>
              </a:tr>
              <a:tr h="135619">
                <a:tc>
                  <a:txBody>
                    <a:bodyPr/>
                    <a:lstStyle/>
                    <a:p>
                      <a:pPr marL="0" marR="0" algn="just">
                        <a:lnSpc>
                          <a:spcPct val="96000"/>
                        </a:lnSpc>
                        <a:spcBef>
                          <a:spcPts val="0"/>
                        </a:spcBef>
                        <a:spcAft>
                          <a:spcPts val="0"/>
                        </a:spcAft>
                      </a:pP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 on an analysis of the anti-corruption capacity and capabilities of the Northern Cape provincial departments produced </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6000"/>
                        </a:lnSpc>
                        <a:spcBef>
                          <a:spcPts val="0"/>
                        </a:spcBef>
                        <a:spcAft>
                          <a:spcPts val="0"/>
                        </a:spcAft>
                      </a:pPr>
                      <a:r>
                        <a:rPr lang="en-US" sz="1800" b="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6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Report approved in March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ctr" defTabSz="914400" rtl="0" eaLnBrk="1" fontAlgn="auto" latinLnBrk="0" hangingPunct="1">
                        <a:lnSpc>
                          <a:spcPct val="96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35619">
                <a:tc>
                  <a:txBody>
                    <a:bodyPr/>
                    <a:lstStyle/>
                    <a:p>
                      <a:pPr marL="0" marR="0" algn="just">
                        <a:lnSpc>
                          <a:spcPct val="85000"/>
                        </a:lnSpc>
                        <a:spcBef>
                          <a:spcPts val="0"/>
                        </a:spcBef>
                        <a:spcAft>
                          <a:spcPts val="0"/>
                        </a:spcAft>
                      </a:pPr>
                      <a:r>
                        <a:rPr lang="en-US" sz="1800" u="none" kern="1200" dirty="0">
                          <a:solidFill>
                            <a:schemeClr val="tx1"/>
                          </a:solidFill>
                          <a:effectLst/>
                          <a:latin typeface="+mn-lt"/>
                          <a:ea typeface="Times New Roman" panose="02020603050405020304" pitchFamily="18" charset="0"/>
                        </a:rPr>
                        <a:t>Promotion of professional ethics (3 year strategy) </a:t>
                      </a:r>
                      <a:endParaRPr lang="en-US" sz="1800" u="none" kern="1200" dirty="0" smtClean="0">
                        <a:solidFill>
                          <a:schemeClr val="tx1"/>
                        </a:solidFill>
                        <a:effectLst/>
                        <a:latin typeface="+mn-lt"/>
                        <a:ea typeface="Times New Roman" panose="02020603050405020304" pitchFamily="18" charset="0"/>
                      </a:endParaRPr>
                    </a:p>
                    <a:p>
                      <a:pPr marL="285750" marR="0" indent="-285750" algn="just">
                        <a:lnSpc>
                          <a:spcPct val="85000"/>
                        </a:lnSpc>
                        <a:spcBef>
                          <a:spcPts val="0"/>
                        </a:spcBef>
                        <a:spcAft>
                          <a:spcPts val="0"/>
                        </a:spcAft>
                        <a:buFont typeface="Arial" panose="020B0604020202020204" pitchFamily="34" charset="0"/>
                        <a:buChar char="•"/>
                      </a:pPr>
                      <a:r>
                        <a:rPr lang="en-US" sz="1800" u="none" kern="1200" dirty="0" smtClean="0">
                          <a:solidFill>
                            <a:schemeClr val="tx1"/>
                          </a:solidFill>
                          <a:effectLst/>
                          <a:latin typeface="+mn-lt"/>
                          <a:ea typeface="Times New Roman" panose="02020603050405020304" pitchFamily="18" charset="0"/>
                        </a:rPr>
                        <a:t>Advocacy</a:t>
                      </a:r>
                      <a:r>
                        <a:rPr lang="en-US" sz="1800" u="none" kern="1200" baseline="0" dirty="0" smtClean="0">
                          <a:solidFill>
                            <a:schemeClr val="tx1"/>
                          </a:solidFill>
                          <a:effectLst/>
                          <a:latin typeface="+mn-lt"/>
                          <a:ea typeface="Times New Roman" panose="02020603050405020304" pitchFamily="18" charset="0"/>
                        </a:rPr>
                        <a:t> </a:t>
                      </a:r>
                      <a:r>
                        <a:rPr lang="en-US" sz="1800" u="none" kern="1200" dirty="0" smtClean="0">
                          <a:solidFill>
                            <a:schemeClr val="tx1"/>
                          </a:solidFill>
                          <a:effectLst/>
                          <a:latin typeface="+mn-lt"/>
                          <a:ea typeface="Times New Roman" panose="02020603050405020304" pitchFamily="18" charset="0"/>
                        </a:rPr>
                        <a:t>workshops conducted</a:t>
                      </a:r>
                      <a:r>
                        <a:rPr lang="en-US" sz="1800" u="none" kern="1200" baseline="0" dirty="0" smtClean="0">
                          <a:solidFill>
                            <a:schemeClr val="tx1"/>
                          </a:solidFill>
                          <a:effectLst/>
                          <a:latin typeface="+mn-lt"/>
                          <a:ea typeface="Times New Roman" panose="02020603050405020304" pitchFamily="18" charset="0"/>
                        </a:rPr>
                        <a:t> at National level and in the Free State and KwaZulu-Natal</a:t>
                      </a:r>
                      <a:endParaRPr lang="en-US" sz="1800" u="none" kern="1200" dirty="0" smtClean="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National level: 1 workshop held</a:t>
                      </a:r>
                    </a:p>
                    <a:p>
                      <a:pPr marL="285750" marR="0" indent="-285750" algn="just">
                        <a:lnSpc>
                          <a:spcPct val="100000"/>
                        </a:lnSpc>
                        <a:spcBef>
                          <a:spcPts val="0"/>
                        </a:spcBef>
                        <a:spcAft>
                          <a:spcPts val="0"/>
                        </a:spcAft>
                        <a:buFont typeface="Arial" panose="020B0604020202020204" pitchFamily="34" charset="0"/>
                        <a:buChar char="•"/>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Free State: 4 workshops held</a:t>
                      </a:r>
                    </a:p>
                    <a:p>
                      <a:pPr marL="285750" marR="0" indent="-285750" algn="just">
                        <a:lnSpc>
                          <a:spcPct val="100000"/>
                        </a:lnSpc>
                        <a:spcBef>
                          <a:spcPts val="0"/>
                        </a:spcBef>
                        <a:spcAft>
                          <a:spcPts val="0"/>
                        </a:spcAft>
                        <a:buFont typeface="Arial" panose="020B0604020202020204" pitchFamily="34" charset="0"/>
                        <a:buChar char="•"/>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KZN: 11 workshops held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29</a:t>
            </a:fld>
            <a:endParaRPr lang="en-US" sz="1400" b="0" dirty="0"/>
          </a:p>
        </p:txBody>
      </p:sp>
    </p:spTree>
    <p:extLst>
      <p:ext uri="{BB962C8B-B14F-4D97-AF65-F5344CB8AC3E}">
        <p14:creationId xmlns:p14="http://schemas.microsoft.com/office/powerpoint/2010/main" xmlns="" val="2295442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14"/>
          <p:cNvSpPr>
            <a:spLocks/>
          </p:cNvSpPr>
          <p:nvPr/>
        </p:nvSpPr>
        <p:spPr bwMode="auto">
          <a:xfrm>
            <a:off x="35496" y="2780927"/>
            <a:ext cx="8928992" cy="324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4400" dirty="0">
                <a:solidFill>
                  <a:srgbClr val="006666"/>
                </a:solidFill>
                <a:latin typeface="Stencil" panose="040409050D0802020404" pitchFamily="82" charset="0"/>
              </a:rPr>
              <a:t>4th </a:t>
            </a:r>
            <a:r>
              <a:rPr lang="en-US" sz="4400" dirty="0" smtClean="0">
                <a:solidFill>
                  <a:srgbClr val="006666"/>
                </a:solidFill>
                <a:latin typeface="Stencil" panose="040409050D0802020404" pitchFamily="82" charset="0"/>
              </a:rPr>
              <a:t>QUARTER </a:t>
            </a:r>
            <a:r>
              <a:rPr lang="en-US" sz="4400" dirty="0">
                <a:solidFill>
                  <a:srgbClr val="006666"/>
                </a:solidFill>
                <a:latin typeface="Stencil" panose="040409050D0802020404" pitchFamily="82" charset="0"/>
              </a:rPr>
              <a:t>PERFORMANCE</a:t>
            </a:r>
          </a:p>
          <a:p>
            <a:pPr algn="r"/>
            <a:r>
              <a:rPr lang="en-US" sz="4400" dirty="0">
                <a:solidFill>
                  <a:srgbClr val="006666"/>
                </a:solidFill>
                <a:latin typeface="Stencil" panose="040409050D0802020404" pitchFamily="82" charset="0"/>
              </a:rPr>
              <a:t>FOR THE </a:t>
            </a:r>
            <a:endParaRPr lang="en-US" sz="4400" dirty="0" smtClean="0">
              <a:solidFill>
                <a:srgbClr val="006666"/>
              </a:solidFill>
              <a:latin typeface="Stencil" panose="040409050D0802020404" pitchFamily="82" charset="0"/>
            </a:endParaRPr>
          </a:p>
          <a:p>
            <a:pPr algn="r"/>
            <a:r>
              <a:rPr lang="en-US" sz="4400" dirty="0" smtClean="0">
                <a:solidFill>
                  <a:srgbClr val="006666"/>
                </a:solidFill>
                <a:latin typeface="Stencil" panose="040409050D0802020404" pitchFamily="82" charset="0"/>
              </a:rPr>
              <a:t>2016/17 </a:t>
            </a:r>
            <a:r>
              <a:rPr lang="en-US" sz="4400" dirty="0">
                <a:solidFill>
                  <a:srgbClr val="006666"/>
                </a:solidFill>
                <a:latin typeface="Stencil" panose="040409050D0802020404" pitchFamily="82" charset="0"/>
              </a:rPr>
              <a:t>FINANCIAL YEAR</a:t>
            </a:r>
            <a:r>
              <a:rPr lang="en-US" sz="4400" dirty="0" smtClean="0">
                <a:solidFill>
                  <a:srgbClr val="800000"/>
                </a:solidFill>
                <a:latin typeface="Stencil" panose="040409050D0802020404" pitchFamily="82" charset="0"/>
              </a:rPr>
              <a:t>                             </a:t>
            </a:r>
          </a:p>
          <a:p>
            <a:r>
              <a:rPr lang="en-US" sz="4000" dirty="0" smtClean="0">
                <a:solidFill>
                  <a:srgbClr val="800000"/>
                </a:solidFill>
                <a:latin typeface="Berlin Sans FB Demi" pitchFamily="34" charset="0"/>
              </a:rPr>
              <a:t>                    </a:t>
            </a:r>
            <a:endParaRPr lang="en-ZA" sz="4000" dirty="0" smtClean="0">
              <a:solidFill>
                <a:srgbClr val="800000"/>
              </a:solidFill>
              <a:latin typeface="Berlin Sans FB Demi" pitchFamily="34" charset="0"/>
            </a:endParaRPr>
          </a:p>
        </p:txBody>
      </p:sp>
    </p:spTree>
    <p:extLst>
      <p:ext uri="{BB962C8B-B14F-4D97-AF65-F5344CB8AC3E}">
        <p14:creationId xmlns:p14="http://schemas.microsoft.com/office/powerpoint/2010/main" xmlns="" val="1738313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14"/>
          <p:cNvSpPr>
            <a:spLocks/>
          </p:cNvSpPr>
          <p:nvPr/>
        </p:nvSpPr>
        <p:spPr bwMode="auto">
          <a:xfrm>
            <a:off x="35496" y="2780927"/>
            <a:ext cx="8928992" cy="324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4800" dirty="0" smtClean="0">
                <a:solidFill>
                  <a:srgbClr val="006666"/>
                </a:solidFill>
                <a:latin typeface="Stencil" panose="040409050D0802020404" pitchFamily="82" charset="0"/>
              </a:rPr>
              <a:t>1</a:t>
            </a:r>
            <a:r>
              <a:rPr lang="en-US" sz="4800" baseline="30000" dirty="0" smtClean="0">
                <a:solidFill>
                  <a:srgbClr val="006666"/>
                </a:solidFill>
                <a:latin typeface="Stencil" panose="040409050D0802020404" pitchFamily="82" charset="0"/>
              </a:rPr>
              <a:t>st</a:t>
            </a:r>
            <a:r>
              <a:rPr lang="en-US" sz="4800" dirty="0" smtClean="0">
                <a:solidFill>
                  <a:srgbClr val="006666"/>
                </a:solidFill>
                <a:latin typeface="Stencil" panose="040409050D0802020404" pitchFamily="82" charset="0"/>
              </a:rPr>
              <a:t> QUARTER PERFORMANCE</a:t>
            </a:r>
          </a:p>
          <a:p>
            <a:pPr algn="r"/>
            <a:r>
              <a:rPr lang="en-US" sz="4800" dirty="0" smtClean="0">
                <a:solidFill>
                  <a:srgbClr val="006666"/>
                </a:solidFill>
                <a:latin typeface="Stencil" panose="040409050D0802020404" pitchFamily="82" charset="0"/>
              </a:rPr>
              <a:t>FOR THE</a:t>
            </a:r>
          </a:p>
          <a:p>
            <a:pPr algn="r"/>
            <a:r>
              <a:rPr lang="en-US" sz="4800" dirty="0" smtClean="0">
                <a:solidFill>
                  <a:srgbClr val="006666"/>
                </a:solidFill>
                <a:latin typeface="Stencil" panose="040409050D0802020404" pitchFamily="82" charset="0"/>
              </a:rPr>
              <a:t>2017/18 FINANCIAL YEAR</a:t>
            </a:r>
          </a:p>
          <a:p>
            <a:r>
              <a:rPr lang="en-US" sz="4000" dirty="0" smtClean="0">
                <a:solidFill>
                  <a:srgbClr val="800000"/>
                </a:solidFill>
                <a:latin typeface="Berlin Sans FB Demi" pitchFamily="34" charset="0"/>
              </a:rPr>
              <a:t>                             </a:t>
            </a:r>
          </a:p>
          <a:p>
            <a:r>
              <a:rPr lang="en-US" sz="4000" dirty="0" smtClean="0">
                <a:solidFill>
                  <a:srgbClr val="800000"/>
                </a:solidFill>
                <a:latin typeface="Berlin Sans FB Demi" pitchFamily="34" charset="0"/>
              </a:rPr>
              <a:t>                    </a:t>
            </a:r>
            <a:endParaRPr lang="en-ZA" sz="4000" dirty="0" smtClean="0">
              <a:solidFill>
                <a:srgbClr val="800000"/>
              </a:solidFill>
              <a:latin typeface="Berlin Sans FB Demi" pitchFamily="34" charset="0"/>
            </a:endParaRPr>
          </a:p>
        </p:txBody>
      </p:sp>
    </p:spTree>
    <p:extLst>
      <p:ext uri="{BB962C8B-B14F-4D97-AF65-F5344CB8AC3E}">
        <p14:creationId xmlns:p14="http://schemas.microsoft.com/office/powerpoint/2010/main" xmlns="" val="2020165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31</a:t>
            </a:fld>
            <a:endParaRPr lang="en-US" sz="1400" b="0" dirty="0"/>
          </a:p>
        </p:txBody>
      </p:sp>
      <p:sp>
        <p:nvSpPr>
          <p:cNvPr id="4" name="Content Placeholder 2"/>
          <p:cNvSpPr txBox="1">
            <a:spLocks/>
          </p:cNvSpPr>
          <p:nvPr/>
        </p:nvSpPr>
        <p:spPr bwMode="auto">
          <a:xfrm>
            <a:off x="405880" y="1668624"/>
            <a:ext cx="8352928" cy="4297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indent="-285750" algn="l">
              <a:lnSpc>
                <a:spcPct val="120000"/>
              </a:lnSpc>
              <a:buFont typeface="Arial" panose="020B0604020202020204" pitchFamily="34" charset="0"/>
              <a:buChar char="•"/>
            </a:pPr>
            <a:r>
              <a:rPr lang="en-ZA" sz="1800" b="0" dirty="0" smtClean="0"/>
              <a:t>91% of planned quarterly targets were achieved in the first quarter of the 2017/18 financial year. </a:t>
            </a:r>
          </a:p>
          <a:p>
            <a:pPr marL="285750" indent="-285750" algn="l">
              <a:lnSpc>
                <a:spcPct val="120000"/>
              </a:lnSpc>
              <a:buFont typeface="Arial" panose="020B0604020202020204" pitchFamily="34" charset="0"/>
              <a:buChar char="•"/>
            </a:pPr>
            <a:r>
              <a:rPr lang="en-ZA" sz="1800" b="0" dirty="0" smtClean="0"/>
              <a:t>Key achievements in the first quarter :</a:t>
            </a:r>
          </a:p>
          <a:p>
            <a:pPr lvl="1" indent="-342900" algn="l">
              <a:lnSpc>
                <a:spcPct val="120000"/>
              </a:lnSpc>
              <a:buFont typeface="Courier New" panose="02070309020205020404" pitchFamily="49" charset="0"/>
              <a:buChar char="o"/>
            </a:pPr>
            <a:r>
              <a:rPr lang="en-US" sz="1800" b="0" dirty="0" err="1" smtClean="0"/>
              <a:t>Finalisation</a:t>
            </a:r>
            <a:r>
              <a:rPr lang="en-US" sz="1800" b="0" dirty="0" smtClean="0"/>
              <a:t> of the following reports:</a:t>
            </a:r>
          </a:p>
          <a:p>
            <a:pPr lvl="2" indent="-342900" algn="l">
              <a:lnSpc>
                <a:spcPct val="120000"/>
              </a:lnSpc>
              <a:buFont typeface="Wingdings" panose="05000000000000000000" pitchFamily="2" charset="2"/>
              <a:buChar char="ü"/>
            </a:pPr>
            <a:r>
              <a:rPr lang="en-US" sz="1800" b="0" dirty="0" smtClean="0"/>
              <a:t>Draft report on the </a:t>
            </a:r>
            <a:r>
              <a:rPr lang="en-US" sz="1800" b="0" dirty="0"/>
              <a:t>Investigation into the implementation of </a:t>
            </a:r>
            <a:r>
              <a:rPr lang="en-US" sz="1800" b="0" dirty="0" err="1"/>
              <a:t>labour</a:t>
            </a:r>
            <a:r>
              <a:rPr lang="en-US" sz="1800" b="0" dirty="0"/>
              <a:t> court orders and arbitration awards by departments and implications for </a:t>
            </a:r>
            <a:r>
              <a:rPr lang="en-US" sz="1800" b="0" dirty="0" err="1"/>
              <a:t>labour</a:t>
            </a:r>
            <a:r>
              <a:rPr lang="en-US" sz="1800" b="0" dirty="0"/>
              <a:t> </a:t>
            </a:r>
            <a:r>
              <a:rPr lang="en-US" sz="1800" b="0" dirty="0" smtClean="0"/>
              <a:t>relations</a:t>
            </a:r>
          </a:p>
          <a:p>
            <a:pPr lvl="2" indent="-342900" algn="l">
              <a:lnSpc>
                <a:spcPct val="120000"/>
              </a:lnSpc>
              <a:buFont typeface="Wingdings" panose="05000000000000000000" pitchFamily="2" charset="2"/>
              <a:buChar char="ü"/>
            </a:pPr>
            <a:r>
              <a:rPr lang="en-ZA" altLang="en-US" sz="1800" b="0" dirty="0" smtClean="0"/>
              <a:t>Consolidated </a:t>
            </a:r>
            <a:r>
              <a:rPr lang="en-ZA" altLang="en-US" sz="1800" b="0" dirty="0"/>
              <a:t>report on Learner Teacher Support Material </a:t>
            </a:r>
            <a:endParaRPr lang="en-ZA" altLang="en-US" sz="1800" b="0" dirty="0" smtClean="0"/>
          </a:p>
          <a:p>
            <a:pPr lvl="2" indent="-342900" algn="l">
              <a:lnSpc>
                <a:spcPct val="120000"/>
              </a:lnSpc>
              <a:buFont typeface="Wingdings" panose="05000000000000000000" pitchFamily="2" charset="2"/>
              <a:buChar char="ü"/>
            </a:pPr>
            <a:r>
              <a:rPr lang="en-US" altLang="en-US" sz="1800" b="0" dirty="0" smtClean="0"/>
              <a:t>Overview </a:t>
            </a:r>
            <a:r>
              <a:rPr lang="en-US" altLang="en-US" sz="1800" b="0" dirty="0"/>
              <a:t>of the Implementation of the FDF for the 2015/2016</a:t>
            </a:r>
            <a:endParaRPr lang="en-ZA" sz="1800" b="0" dirty="0"/>
          </a:p>
          <a:p>
            <a:pPr lvl="1" indent="-342900" algn="l">
              <a:lnSpc>
                <a:spcPct val="120000"/>
              </a:lnSpc>
              <a:buFont typeface="Courier New" panose="02070309020205020404" pitchFamily="49" charset="0"/>
              <a:buChar char="o"/>
            </a:pPr>
            <a:r>
              <a:rPr lang="en-US" sz="1800" b="0" dirty="0" smtClean="0">
                <a:solidFill>
                  <a:srgbClr val="000000"/>
                </a:solidFill>
                <a:ea typeface="Times New Roman" panose="02020603050405020304" pitchFamily="18" charset="0"/>
              </a:rPr>
              <a:t>Inspections </a:t>
            </a:r>
            <a:r>
              <a:rPr lang="en-US" sz="1800" b="0" dirty="0">
                <a:solidFill>
                  <a:srgbClr val="000000"/>
                </a:solidFill>
                <a:ea typeface="Times New Roman" panose="02020603050405020304" pitchFamily="18" charset="0"/>
              </a:rPr>
              <a:t>were conducted in hospitals in KZN Province and libraries in rural areas in </a:t>
            </a:r>
            <a:r>
              <a:rPr lang="en-US" sz="1800" b="0" dirty="0" smtClean="0">
                <a:solidFill>
                  <a:srgbClr val="000000"/>
                </a:solidFill>
                <a:ea typeface="Times New Roman" panose="02020603050405020304" pitchFamily="18" charset="0"/>
              </a:rPr>
              <a:t>Limpopo</a:t>
            </a:r>
          </a:p>
          <a:p>
            <a:pPr lvl="1" indent="-342900" algn="l">
              <a:lnSpc>
                <a:spcPct val="120000"/>
              </a:lnSpc>
              <a:buFont typeface="Courier New" panose="02070309020205020404" pitchFamily="49" charset="0"/>
              <a:buChar char="o"/>
            </a:pPr>
            <a:r>
              <a:rPr lang="en-US" sz="1800" b="0" dirty="0" smtClean="0">
                <a:solidFill>
                  <a:srgbClr val="000000"/>
                </a:solidFill>
              </a:rPr>
              <a:t>Work on various research reports commenced</a:t>
            </a:r>
            <a:endParaRPr lang="en-ZA" sz="1800" b="0" dirty="0" smtClean="0"/>
          </a:p>
        </p:txBody>
      </p:sp>
      <p:sp>
        <p:nvSpPr>
          <p:cNvPr id="5" name="Rectangle 2"/>
          <p:cNvSpPr txBox="1">
            <a:spLocks noChangeArrowheads="1"/>
          </p:cNvSpPr>
          <p:nvPr/>
        </p:nvSpPr>
        <p:spPr bwMode="auto">
          <a:xfrm>
            <a:off x="467544" y="527967"/>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 1</a:t>
            </a:r>
            <a:r>
              <a:rPr lang="en-US" baseline="30000" dirty="0" smtClean="0">
                <a:solidFill>
                  <a:srgbClr val="993300"/>
                </a:solidFill>
                <a:latin typeface="Berlin Sans FB Demi" pitchFamily="34" charset="0"/>
              </a:rPr>
              <a:t>st</a:t>
            </a:r>
            <a:r>
              <a:rPr lang="en-US" dirty="0" smtClean="0">
                <a:solidFill>
                  <a:srgbClr val="993300"/>
                </a:solidFill>
                <a:latin typeface="Berlin Sans FB Demi" pitchFamily="34" charset="0"/>
              </a:rPr>
              <a:t> QUARTER 2017/18</a:t>
            </a:r>
            <a:endParaRPr lang="en-US" dirty="0">
              <a:solidFill>
                <a:srgbClr val="993300"/>
              </a:solidFill>
              <a:latin typeface="Berlin Sans FB Demi" pitchFamily="34" charset="0"/>
            </a:endParaRPr>
          </a:p>
        </p:txBody>
      </p:sp>
    </p:spTree>
    <p:extLst>
      <p:ext uri="{BB962C8B-B14F-4D97-AF65-F5344CB8AC3E}">
        <p14:creationId xmlns:p14="http://schemas.microsoft.com/office/powerpoint/2010/main" xmlns="" val="727791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32</a:t>
            </a:fld>
            <a:endParaRPr lang="en-US" sz="1400" b="0" dirty="0"/>
          </a:p>
        </p:txBody>
      </p:sp>
      <p:sp>
        <p:nvSpPr>
          <p:cNvPr id="7" name="Content Placeholder 2"/>
          <p:cNvSpPr txBox="1">
            <a:spLocks/>
          </p:cNvSpPr>
          <p:nvPr/>
        </p:nvSpPr>
        <p:spPr>
          <a:xfrm>
            <a:off x="611560" y="4365104"/>
            <a:ext cx="8157592" cy="180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10000"/>
              </a:lnSpc>
              <a:spcBef>
                <a:spcPts val="0"/>
              </a:spcBef>
            </a:pPr>
            <a:r>
              <a:rPr lang="en-US" sz="1800" b="0" kern="0" dirty="0" smtClean="0"/>
              <a:t>3 outputs were delayed due to a lack of funding</a:t>
            </a:r>
          </a:p>
          <a:p>
            <a:pPr algn="just">
              <a:lnSpc>
                <a:spcPct val="110000"/>
              </a:lnSpc>
              <a:spcBef>
                <a:spcPts val="0"/>
              </a:spcBef>
            </a:pPr>
            <a:r>
              <a:rPr lang="en-US" sz="1800" b="0" kern="0" dirty="0" smtClean="0"/>
              <a:t>1 output was not achieved due to the postponement of a meeting by a stakeholder</a:t>
            </a:r>
          </a:p>
          <a:p>
            <a:pPr algn="just">
              <a:lnSpc>
                <a:spcPct val="110000"/>
              </a:lnSpc>
              <a:spcBef>
                <a:spcPts val="0"/>
              </a:spcBef>
            </a:pPr>
            <a:r>
              <a:rPr lang="en-US" sz="1800" b="0" kern="0" dirty="0" smtClean="0"/>
              <a:t>2 outputs are delayed due to the </a:t>
            </a:r>
            <a:r>
              <a:rPr lang="en-US" sz="1800" b="0" dirty="0" smtClean="0">
                <a:solidFill>
                  <a:srgbClr val="000000"/>
                </a:solidFill>
              </a:rPr>
              <a:t>need </a:t>
            </a:r>
            <a:r>
              <a:rPr lang="en-US" sz="1800" b="0" dirty="0">
                <a:solidFill>
                  <a:srgbClr val="000000"/>
                </a:solidFill>
              </a:rPr>
              <a:t>for further engagement on the </a:t>
            </a:r>
            <a:r>
              <a:rPr lang="en-US" sz="1800" b="0" dirty="0" smtClean="0">
                <a:solidFill>
                  <a:srgbClr val="000000"/>
                </a:solidFill>
              </a:rPr>
              <a:t>CVP instrument </a:t>
            </a:r>
            <a:r>
              <a:rPr lang="en-US" sz="1800" b="0" dirty="0">
                <a:solidFill>
                  <a:srgbClr val="000000"/>
                </a:solidFill>
              </a:rPr>
              <a:t>with Pilot departments </a:t>
            </a:r>
            <a:r>
              <a:rPr lang="en-US" sz="1800" b="0" dirty="0" smtClean="0">
                <a:solidFill>
                  <a:srgbClr val="000000"/>
                </a:solidFill>
              </a:rPr>
              <a:t>and </a:t>
            </a:r>
            <a:r>
              <a:rPr lang="en-US" sz="1800" b="0" kern="0" dirty="0" smtClean="0"/>
              <a:t>inadequate </a:t>
            </a:r>
            <a:r>
              <a:rPr lang="en-US" sz="1800" b="0" kern="0" dirty="0"/>
              <a:t>cooperation from departments</a:t>
            </a:r>
          </a:p>
          <a:p>
            <a:pPr algn="just">
              <a:lnSpc>
                <a:spcPct val="110000"/>
              </a:lnSpc>
              <a:spcBef>
                <a:spcPts val="0"/>
              </a:spcBef>
            </a:pPr>
            <a:endParaRPr lang="en-US" sz="1800" b="0" kern="0" dirty="0" smtClean="0"/>
          </a:p>
          <a:p>
            <a:pPr marL="0" indent="0" algn="just">
              <a:lnSpc>
                <a:spcPct val="110000"/>
              </a:lnSpc>
              <a:spcBef>
                <a:spcPts val="0"/>
              </a:spcBef>
              <a:buFontTx/>
              <a:buNone/>
            </a:pPr>
            <a:endParaRPr lang="en-ZA" sz="1800" b="0" kern="0" dirty="0" smtClean="0">
              <a:solidFill>
                <a:srgbClr val="FF0000"/>
              </a:solidFill>
            </a:endParaRPr>
          </a:p>
          <a:p>
            <a:pPr algn="just">
              <a:lnSpc>
                <a:spcPct val="110000"/>
              </a:lnSpc>
              <a:spcBef>
                <a:spcPts val="0"/>
              </a:spcBef>
            </a:pPr>
            <a:endParaRPr lang="en-ZA" sz="1800" b="0" kern="0" dirty="0" smtClean="0"/>
          </a:p>
          <a:p>
            <a:pPr marL="0" indent="0" algn="just">
              <a:lnSpc>
                <a:spcPct val="110000"/>
              </a:lnSpc>
              <a:spcBef>
                <a:spcPts val="0"/>
              </a:spcBef>
              <a:buFontTx/>
              <a:buNone/>
            </a:pPr>
            <a:endParaRPr lang="en-ZA" sz="1800" b="0" kern="0" dirty="0" smtClean="0"/>
          </a:p>
          <a:p>
            <a:pPr>
              <a:lnSpc>
                <a:spcPct val="110000"/>
              </a:lnSpc>
              <a:spcBef>
                <a:spcPts val="0"/>
              </a:spcBef>
            </a:pPr>
            <a:endParaRPr lang="en-ZA" sz="1800" b="0" kern="0" dirty="0"/>
          </a:p>
        </p:txBody>
      </p:sp>
      <p:sp>
        <p:nvSpPr>
          <p:cNvPr id="9"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 1</a:t>
            </a:r>
            <a:r>
              <a:rPr lang="en-US" baseline="30000" dirty="0" smtClean="0">
                <a:solidFill>
                  <a:srgbClr val="993300"/>
                </a:solidFill>
                <a:latin typeface="Berlin Sans FB Demi" pitchFamily="34" charset="0"/>
              </a:rPr>
              <a:t>st</a:t>
            </a:r>
            <a:r>
              <a:rPr lang="en-US" dirty="0" smtClean="0">
                <a:solidFill>
                  <a:srgbClr val="993300"/>
                </a:solidFill>
                <a:latin typeface="Berlin Sans FB Demi" pitchFamily="34" charset="0"/>
              </a:rPr>
              <a:t> QUARTER 2017/18 (2)</a:t>
            </a:r>
            <a:endParaRPr lang="en-US" dirty="0">
              <a:solidFill>
                <a:srgbClr val="993300"/>
              </a:solidFill>
              <a:latin typeface="Berlin Sans FB Demi"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4230215038"/>
              </p:ext>
            </p:extLst>
          </p:nvPr>
        </p:nvGraphicFramePr>
        <p:xfrm>
          <a:off x="446944" y="1412776"/>
          <a:ext cx="8136904" cy="2697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82018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33</a:t>
            </a:fld>
            <a:endParaRPr lang="en-US" sz="1400" b="0" dirty="0">
              <a:solidFill>
                <a:srgbClr val="000000"/>
              </a:solidFill>
            </a:endParaRPr>
          </a:p>
        </p:txBody>
      </p:sp>
      <p:sp>
        <p:nvSpPr>
          <p:cNvPr id="2" name="Content Placeholder 1"/>
          <p:cNvSpPr>
            <a:spLocks noGrp="1"/>
          </p:cNvSpPr>
          <p:nvPr>
            <p:ph idx="1"/>
          </p:nvPr>
        </p:nvSpPr>
        <p:spPr>
          <a:xfrm>
            <a:off x="428625" y="1124744"/>
            <a:ext cx="8229600" cy="503510"/>
          </a:xfrm>
        </p:spPr>
        <p:txBody>
          <a:bodyPr/>
          <a:lstStyle/>
          <a:p>
            <a:pPr marL="0" indent="0">
              <a:buNone/>
            </a:pPr>
            <a:r>
              <a:rPr lang="en-ZA" sz="1800" dirty="0" smtClean="0">
                <a:solidFill>
                  <a:srgbClr val="000000"/>
                </a:solidFill>
                <a:ea typeface="MS PGothic" pitchFamily="34" charset="-128"/>
              </a:rPr>
              <a:t>  </a:t>
            </a:r>
          </a:p>
          <a:p>
            <a:pPr marL="0" lvl="0" indent="0">
              <a:buNone/>
            </a:pPr>
            <a:endParaRPr lang="en-ZA" sz="1800" b="1" dirty="0">
              <a:solidFill>
                <a:srgbClr val="000000"/>
              </a:solidFill>
              <a:ea typeface="MS PGothic" pitchFamily="34" charset="-128"/>
            </a:endParaRPr>
          </a:p>
          <a:p>
            <a:pPr marL="0" lvl="0" indent="0">
              <a:buNone/>
            </a:pPr>
            <a:endParaRPr lang="en-ZA" sz="1800" dirty="0" smtClean="0">
              <a:solidFill>
                <a:srgbClr val="000000"/>
              </a:solidFill>
            </a:endParaRPr>
          </a:p>
          <a:p>
            <a:pPr marL="0" lvl="0" indent="0" eaLnBrk="1" hangingPunct="1">
              <a:spcBef>
                <a:spcPct val="0"/>
              </a:spcBef>
              <a:buNone/>
            </a:pPr>
            <a:endParaRPr lang="en-US" sz="1800" kern="1200" dirty="0">
              <a:solidFill>
                <a:srgbClr val="000000"/>
              </a:solidFill>
              <a:latin typeface="Arial" charset="0"/>
              <a:ea typeface="MS PGothic" pitchFamily="34" charset="-128"/>
            </a:endParaRPr>
          </a:p>
          <a:p>
            <a:pPr marL="0" lvl="0" indent="0" eaLnBrk="1" hangingPunct="1">
              <a:spcBef>
                <a:spcPct val="0"/>
              </a:spcBef>
              <a:buNone/>
            </a:pPr>
            <a:endParaRPr lang="en-US" sz="1800" kern="1200" dirty="0">
              <a:solidFill>
                <a:srgbClr val="000000"/>
              </a:solidFill>
              <a:latin typeface="Arial" charset="0"/>
              <a:ea typeface="MS PGothic" pitchFamily="34" charset="-128"/>
            </a:endParaRPr>
          </a:p>
          <a:p>
            <a:pPr marL="0" lvl="0" indent="0">
              <a:spcBef>
                <a:spcPts val="0"/>
              </a:spcBef>
              <a:spcAft>
                <a:spcPts val="0"/>
              </a:spcAft>
              <a:buNone/>
            </a:pPr>
            <a:endParaRPr lang="en-US" sz="1800" dirty="0"/>
          </a:p>
        </p:txBody>
      </p:sp>
      <p:sp>
        <p:nvSpPr>
          <p:cNvPr id="11" name="Rectangle 2"/>
          <p:cNvSpPr txBox="1">
            <a:spLocks noChangeArrowheads="1"/>
          </p:cNvSpPr>
          <p:nvPr/>
        </p:nvSpPr>
        <p:spPr bwMode="auto">
          <a:xfrm>
            <a:off x="428625" y="620713"/>
            <a:ext cx="82296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lnSpc>
                <a:spcPct val="80000"/>
              </a:lnSpc>
              <a:defRPr/>
            </a:pPr>
            <a:r>
              <a:rPr lang="en-ZA" dirty="0" smtClean="0">
                <a:solidFill>
                  <a:srgbClr val="993300"/>
                </a:solidFill>
                <a:latin typeface="Berlin Sans FB Demi" panose="020E0802020502020306" pitchFamily="34" charset="0"/>
              </a:rPr>
              <a:t>EXPENDITURE AGAINST BUDGET  </a:t>
            </a:r>
            <a:endParaRPr lang="en-US" dirty="0" smtClean="0">
              <a:solidFill>
                <a:srgbClr val="DAEDEF">
                  <a:lumMod val="25000"/>
                </a:srgbClr>
              </a:solidFill>
              <a:latin typeface="Berlin Sans FB Demi" pitchFamily="34" charset="0"/>
              <a:cs typeface="Aharoni" pitchFamily="2" charset="-79"/>
            </a:endParaRPr>
          </a:p>
        </p:txBody>
      </p:sp>
      <p:graphicFrame>
        <p:nvGraphicFramePr>
          <p:cNvPr id="9" name="Content Placeholder 3"/>
          <p:cNvGraphicFramePr>
            <a:graphicFrameLocks/>
          </p:cNvGraphicFramePr>
          <p:nvPr>
            <p:extLst>
              <p:ext uri="{D42A27DB-BD31-4B8C-83A1-F6EECF244321}">
                <p14:modId xmlns:p14="http://schemas.microsoft.com/office/powerpoint/2010/main" xmlns="" val="1444875809"/>
              </p:ext>
            </p:extLst>
          </p:nvPr>
        </p:nvGraphicFramePr>
        <p:xfrm>
          <a:off x="428625" y="1772816"/>
          <a:ext cx="8334697" cy="3360423"/>
        </p:xfrm>
        <a:graphic>
          <a:graphicData uri="http://schemas.openxmlformats.org/drawingml/2006/table">
            <a:tbl>
              <a:tblPr firstRow="1" bandRow="1">
                <a:tableStyleId>{8FD4443E-F989-4FC4-A0C8-D5A2AF1F390B}</a:tableStyleId>
              </a:tblPr>
              <a:tblGrid>
                <a:gridCol w="6159599">
                  <a:extLst>
                    <a:ext uri="{9D8B030D-6E8A-4147-A177-3AD203B41FA5}">
                      <a16:colId xmlns:a16="http://schemas.microsoft.com/office/drawing/2014/main" xmlns="" val="20000"/>
                    </a:ext>
                  </a:extLst>
                </a:gridCol>
                <a:gridCol w="2175098">
                  <a:extLst>
                    <a:ext uri="{9D8B030D-6E8A-4147-A177-3AD203B41FA5}">
                      <a16:colId xmlns:a16="http://schemas.microsoft.com/office/drawing/2014/main" xmlns="" val="20001"/>
                    </a:ext>
                  </a:extLst>
                </a:gridCol>
              </a:tblGrid>
              <a:tr h="483884">
                <a:tc>
                  <a:txBody>
                    <a:bodyPr/>
                    <a:lstStyle/>
                    <a:p>
                      <a:pPr algn="ctr"/>
                      <a:endParaRPr lang="en-ZA" sz="180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800" dirty="0" smtClean="0"/>
                        <a:t>R’000</a:t>
                      </a:r>
                      <a:endParaRPr lang="en-ZA" sz="1800" b="1" dirty="0">
                        <a:solidFill>
                          <a:srgbClr val="FFFF00"/>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424328">
                <a:tc>
                  <a:txBody>
                    <a:bodyPr/>
                    <a:lstStyle/>
                    <a:p>
                      <a:r>
                        <a:rPr lang="en-ZA" sz="2000" dirty="0" smtClean="0">
                          <a:solidFill>
                            <a:schemeClr val="tx1"/>
                          </a:solidFill>
                        </a:rPr>
                        <a:t>Allocated Budget </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2000" u="none" strike="noStrike" dirty="0" smtClean="0">
                          <a:solidFill>
                            <a:schemeClr val="tx1"/>
                          </a:solidFill>
                        </a:rPr>
                        <a:t>245 664</a:t>
                      </a:r>
                      <a:endParaRPr lang="en-ZA" sz="2000" b="1" i="0" u="none" strike="noStrike" dirty="0" smtClean="0">
                        <a:solidFill>
                          <a:schemeClr val="tx1"/>
                        </a:solidFill>
                        <a:latin typeface="Arial" pitchFamily="34" charset="0"/>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471081">
                <a:tc>
                  <a:txBody>
                    <a:bodyPr/>
                    <a:lstStyle/>
                    <a:p>
                      <a:r>
                        <a:rPr lang="en-ZA" sz="2000" dirty="0" smtClean="0">
                          <a:solidFill>
                            <a:schemeClr val="tx1"/>
                          </a:solidFill>
                        </a:rPr>
                        <a:t>Expenditure</a:t>
                      </a:r>
                      <a:r>
                        <a:rPr lang="en-ZA" sz="2000" baseline="0" dirty="0" smtClean="0">
                          <a:solidFill>
                            <a:schemeClr val="tx1"/>
                          </a:solidFill>
                        </a:rPr>
                        <a:t> for June 2017 (month of June 2017)</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18 924</a:t>
                      </a:r>
                      <a:endParaRPr lang="en-ZA" sz="20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394772">
                <a:tc>
                  <a:txBody>
                    <a:bodyPr/>
                    <a:lstStyle/>
                    <a:p>
                      <a:r>
                        <a:rPr lang="en-ZA" sz="2000" dirty="0" smtClean="0">
                          <a:solidFill>
                            <a:schemeClr val="tx1"/>
                          </a:solidFill>
                        </a:rPr>
                        <a:t>Expenditure</a:t>
                      </a:r>
                      <a:r>
                        <a:rPr lang="en-ZA" sz="2000" baseline="0" dirty="0" smtClean="0">
                          <a:solidFill>
                            <a:schemeClr val="tx1"/>
                          </a:solidFill>
                        </a:rPr>
                        <a:t> until 30 June 2017</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GB" sz="2000" dirty="0" smtClean="0">
                          <a:solidFill>
                            <a:schemeClr val="tx1"/>
                          </a:solidFill>
                        </a:rPr>
                        <a:t>58 491</a:t>
                      </a:r>
                      <a:endParaRPr lang="en-GB" sz="2000" b="1" dirty="0">
                        <a:solidFill>
                          <a:schemeClr val="tx1"/>
                        </a:solidFill>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394772">
                <a:tc>
                  <a:txBody>
                    <a:bodyPr/>
                    <a:lstStyle/>
                    <a:p>
                      <a:r>
                        <a:rPr lang="en-ZA" sz="2000" dirty="0" smtClean="0">
                          <a:solidFill>
                            <a:schemeClr val="tx1"/>
                          </a:solidFill>
                        </a:rPr>
                        <a:t>Available budget</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GB" sz="2000" dirty="0" smtClean="0">
                          <a:solidFill>
                            <a:schemeClr val="tx1"/>
                          </a:solidFill>
                        </a:rPr>
                        <a:t>187 173</a:t>
                      </a:r>
                      <a:endParaRPr lang="en-GB" sz="2000" b="1" dirty="0">
                        <a:solidFill>
                          <a:schemeClr val="tx1"/>
                        </a:solidFill>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338375">
                <a:tc>
                  <a:txBody>
                    <a:bodyPr/>
                    <a:lstStyle/>
                    <a:p>
                      <a:r>
                        <a:rPr lang="en-ZA" sz="2000" dirty="0" smtClean="0">
                          <a:solidFill>
                            <a:schemeClr val="tx1"/>
                          </a:solidFill>
                        </a:rPr>
                        <a:t>Norm</a:t>
                      </a:r>
                      <a:endParaRPr lang="en-ZA" sz="2000" b="1"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25.00%</a:t>
                      </a:r>
                      <a:endParaRPr lang="en-ZA" sz="2000" b="1"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338375">
                <a:tc>
                  <a:txBody>
                    <a:bodyPr/>
                    <a:lstStyle/>
                    <a:p>
                      <a:r>
                        <a:rPr lang="en-ZA" sz="2000" dirty="0" smtClean="0">
                          <a:solidFill>
                            <a:schemeClr val="tx1"/>
                          </a:solidFill>
                        </a:rPr>
                        <a:t>% Spending</a:t>
                      </a:r>
                      <a:endParaRPr lang="en-ZA" sz="2000" b="1"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23.81%</a:t>
                      </a:r>
                      <a:endParaRPr lang="en-ZA" sz="2000" b="1"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394772">
                <a:tc>
                  <a:txBody>
                    <a:bodyPr/>
                    <a:lstStyle/>
                    <a:p>
                      <a:r>
                        <a:rPr lang="en-ZA" sz="2000" dirty="0" smtClean="0">
                          <a:solidFill>
                            <a:schemeClr val="tx1"/>
                          </a:solidFill>
                        </a:rPr>
                        <a:t>% Variance</a:t>
                      </a:r>
                      <a:endParaRPr lang="en-ZA" sz="2000" b="1"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1.19%</a:t>
                      </a:r>
                      <a:endParaRPr lang="en-ZA" sz="20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36169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273" y="836712"/>
            <a:ext cx="7956883" cy="720080"/>
          </a:xfrm>
        </p:spPr>
        <p:txBody>
          <a:bodyPr>
            <a:noAutofit/>
          </a:bodyPr>
          <a:lstStyle/>
          <a:p>
            <a:r>
              <a:rPr lang="en-ZA" sz="3200" b="1" dirty="0" smtClean="0">
                <a:solidFill>
                  <a:srgbClr val="993300"/>
                </a:solidFill>
                <a:latin typeface="Berlin Sans FB Demi" panose="020E0802020502020306" pitchFamily="34" charset="0"/>
              </a:rPr>
              <a:t>SPENDING PER ECONOMIC CLASSIFICATION</a:t>
            </a:r>
            <a:endParaRPr lang="en-ZA" sz="3200" b="1"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2846077990"/>
              </p:ext>
            </p:extLst>
          </p:nvPr>
        </p:nvGraphicFramePr>
        <p:xfrm>
          <a:off x="395534" y="1844824"/>
          <a:ext cx="8240359" cy="3697175"/>
        </p:xfrm>
        <a:graphic>
          <a:graphicData uri="http://schemas.openxmlformats.org/drawingml/2006/table">
            <a:tbl>
              <a:tblPr firstRow="1" bandRow="1">
                <a:tableStyleId>{8FD4443E-F989-4FC4-A0C8-D5A2AF1F390B}</a:tableStyleId>
              </a:tblPr>
              <a:tblGrid>
                <a:gridCol w="2147136">
                  <a:extLst>
                    <a:ext uri="{9D8B030D-6E8A-4147-A177-3AD203B41FA5}">
                      <a16:colId xmlns:a16="http://schemas.microsoft.com/office/drawing/2014/main" xmlns="" val="20000"/>
                    </a:ext>
                  </a:extLst>
                </a:gridCol>
                <a:gridCol w="1698041">
                  <a:extLst>
                    <a:ext uri="{9D8B030D-6E8A-4147-A177-3AD203B41FA5}">
                      <a16:colId xmlns:a16="http://schemas.microsoft.com/office/drawing/2014/main" xmlns="" val="20001"/>
                    </a:ext>
                  </a:extLst>
                </a:gridCol>
                <a:gridCol w="1527198">
                  <a:extLst>
                    <a:ext uri="{9D8B030D-6E8A-4147-A177-3AD203B41FA5}">
                      <a16:colId xmlns:a16="http://schemas.microsoft.com/office/drawing/2014/main" xmlns="" val="20002"/>
                    </a:ext>
                  </a:extLst>
                </a:gridCol>
                <a:gridCol w="1454474">
                  <a:extLst>
                    <a:ext uri="{9D8B030D-6E8A-4147-A177-3AD203B41FA5}">
                      <a16:colId xmlns:a16="http://schemas.microsoft.com/office/drawing/2014/main" xmlns="" val="20003"/>
                    </a:ext>
                  </a:extLst>
                </a:gridCol>
                <a:gridCol w="1413510">
                  <a:extLst>
                    <a:ext uri="{9D8B030D-6E8A-4147-A177-3AD203B41FA5}">
                      <a16:colId xmlns:a16="http://schemas.microsoft.com/office/drawing/2014/main" xmlns="" val="20004"/>
                    </a:ext>
                  </a:extLst>
                </a:gridCol>
              </a:tblGrid>
              <a:tr h="726184">
                <a:tc>
                  <a:txBody>
                    <a:bodyPr/>
                    <a:lstStyle/>
                    <a:p>
                      <a:pPr algn="l"/>
                      <a:r>
                        <a:rPr lang="en-ZA" sz="1600" kern="1200" dirty="0" smtClean="0">
                          <a:effectLst/>
                        </a:rPr>
                        <a:t>Item</a:t>
                      </a:r>
                      <a:endParaRPr lang="en-ZA" sz="1600" i="0" dirty="0">
                        <a:solidFill>
                          <a:srgbClr val="FFFF00"/>
                        </a:solidFill>
                        <a:latin typeface="+mn-lt"/>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600" kern="1200" dirty="0" smtClean="0">
                          <a:effectLst/>
                        </a:rPr>
                        <a:t>Allocated</a:t>
                      </a:r>
                    </a:p>
                    <a:p>
                      <a:pPr algn="r"/>
                      <a:r>
                        <a:rPr lang="en-ZA" sz="1600" kern="1200" dirty="0" smtClean="0">
                          <a:effectLst/>
                        </a:rPr>
                        <a:t>Budget</a:t>
                      </a:r>
                    </a:p>
                    <a:p>
                      <a:pPr algn="r"/>
                      <a:r>
                        <a:rPr lang="en-ZA" sz="1600" kern="1200" dirty="0" smtClean="0">
                          <a:effectLst/>
                        </a:rPr>
                        <a:t>(R’000)</a:t>
                      </a:r>
                      <a:endParaRPr lang="en-ZA" sz="1600" i="0" dirty="0">
                        <a:solidFill>
                          <a:srgbClr val="FFFF00"/>
                        </a:solidFill>
                        <a:latin typeface="+mn-lt"/>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600" kern="1200" dirty="0" smtClean="0">
                          <a:effectLst/>
                        </a:rPr>
                        <a:t>Expenditure to</a:t>
                      </a:r>
                      <a:r>
                        <a:rPr lang="en-ZA" sz="1600" kern="1200" baseline="0" dirty="0" smtClean="0">
                          <a:effectLst/>
                        </a:rPr>
                        <a:t> date</a:t>
                      </a:r>
                    </a:p>
                    <a:p>
                      <a:pPr algn="r"/>
                      <a:r>
                        <a:rPr lang="en-ZA" sz="1600" kern="1200" baseline="0" dirty="0" smtClean="0">
                          <a:effectLst/>
                        </a:rPr>
                        <a:t>(R’000)</a:t>
                      </a:r>
                      <a:endParaRPr lang="en-ZA" sz="1600" i="0" dirty="0">
                        <a:solidFill>
                          <a:srgbClr val="FFFF00"/>
                        </a:solidFill>
                        <a:latin typeface="+mn-lt"/>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600" dirty="0" smtClean="0"/>
                        <a:t>Percentage Spending (%)</a:t>
                      </a:r>
                      <a:endParaRPr lang="en-ZA" sz="1600" i="0" dirty="0">
                        <a:solidFill>
                          <a:srgbClr val="FFFF00"/>
                        </a:solidFill>
                        <a:latin typeface="+mn-lt"/>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r"/>
                      <a:r>
                        <a:rPr lang="en-ZA" sz="1600" kern="1200" dirty="0" smtClean="0">
                          <a:effectLst/>
                        </a:rPr>
                        <a:t>Percentage Variance </a:t>
                      </a:r>
                    </a:p>
                    <a:p>
                      <a:pPr algn="r"/>
                      <a:r>
                        <a:rPr lang="en-ZA" sz="1600" kern="1200" dirty="0" smtClean="0">
                          <a:effectLst/>
                        </a:rPr>
                        <a:t>(%) </a:t>
                      </a:r>
                      <a:endParaRPr lang="en-ZA" sz="1600" i="0" dirty="0">
                        <a:solidFill>
                          <a:srgbClr val="FFFF00"/>
                        </a:solidFill>
                        <a:latin typeface="+mn-lt"/>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574843">
                <a:tc>
                  <a:txBody>
                    <a:bodyPr/>
                    <a:lstStyle/>
                    <a:p>
                      <a:pPr algn="l" fontAlgn="ctr"/>
                      <a:r>
                        <a:rPr lang="en-ZA" sz="1800" u="none" strike="noStrike" dirty="0" smtClean="0">
                          <a:solidFill>
                            <a:schemeClr val="tx1"/>
                          </a:solidFill>
                          <a:effectLst/>
                        </a:rPr>
                        <a:t>Compensation of Employees</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188 776</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42 884</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22.72%</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2.28%</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574843">
                <a:tc>
                  <a:txBody>
                    <a:bodyPr/>
                    <a:lstStyle/>
                    <a:p>
                      <a:pPr algn="l" fontAlgn="ctr"/>
                      <a:r>
                        <a:rPr lang="en-ZA" sz="1800" u="none" strike="noStrike" dirty="0" smtClean="0">
                          <a:solidFill>
                            <a:schemeClr val="tx1"/>
                          </a:solidFill>
                          <a:effectLst/>
                        </a:rPr>
                        <a:t>Goods &amp; Services</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55 739</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15 070</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27.04%</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-2.04%</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574843">
                <a:tc>
                  <a:txBody>
                    <a:bodyPr/>
                    <a:lstStyle/>
                    <a:p>
                      <a:pPr algn="l" fontAlgn="ctr"/>
                      <a:r>
                        <a:rPr lang="en-ZA" sz="1800" u="none" strike="noStrike" dirty="0" smtClean="0">
                          <a:solidFill>
                            <a:schemeClr val="tx1"/>
                          </a:solidFill>
                          <a:effectLst/>
                        </a:rPr>
                        <a:t>Transfers and subsidies</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291</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172</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59.11%</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-34.11%</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574843">
                <a:tc>
                  <a:txBody>
                    <a:bodyPr/>
                    <a:lstStyle/>
                    <a:p>
                      <a:pPr algn="l" fontAlgn="ctr"/>
                      <a:r>
                        <a:rPr lang="en-ZA" sz="1800" u="none" strike="noStrike" dirty="0" smtClean="0">
                          <a:solidFill>
                            <a:schemeClr val="tx1"/>
                          </a:solidFill>
                          <a:effectLst/>
                        </a:rPr>
                        <a:t>Payments for capital assets</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858</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365</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42.54%</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-17.54%</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574843">
                <a:tc>
                  <a:txBody>
                    <a:bodyPr/>
                    <a:lstStyle/>
                    <a:p>
                      <a:pPr algn="l" fontAlgn="ctr"/>
                      <a:r>
                        <a:rPr lang="en-ZA" sz="1800" u="none" strike="noStrike" dirty="0">
                          <a:solidFill>
                            <a:schemeClr val="tx1"/>
                          </a:solidFill>
                          <a:effectLst/>
                        </a:rPr>
                        <a:t>Total </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u="none" strike="noStrike" dirty="0" smtClean="0">
                          <a:solidFill>
                            <a:schemeClr val="tx1"/>
                          </a:solidFill>
                          <a:effectLst/>
                        </a:rPr>
                        <a:t>245 664</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58 491</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23.81%</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1800" u="none" strike="noStrike" dirty="0" smtClean="0">
                          <a:solidFill>
                            <a:schemeClr val="tx1"/>
                          </a:solidFill>
                          <a:effectLst/>
                        </a:rPr>
                        <a:t>1.19%</a:t>
                      </a:r>
                      <a:endParaRPr lang="en-ZA" sz="1800" b="1" i="0" u="none" strike="noStrike" dirty="0">
                        <a:solidFill>
                          <a:schemeClr val="tx1"/>
                        </a:solidFill>
                        <a:effectLst/>
                        <a:latin typeface="+mn-lt"/>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16051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35</a:t>
            </a:fld>
            <a:endParaRPr lang="en-US" sz="1400" b="0" dirty="0">
              <a:solidFill>
                <a:srgbClr val="000000"/>
              </a:solidFill>
            </a:endParaRPr>
          </a:p>
        </p:txBody>
      </p:sp>
      <p:sp>
        <p:nvSpPr>
          <p:cNvPr id="4" name="Picture Placeholder 3"/>
          <p:cNvSpPr>
            <a:spLocks noGrp="1"/>
          </p:cNvSpPr>
          <p:nvPr>
            <p:ph type="pic" idx="1"/>
          </p:nvPr>
        </p:nvSpPr>
        <p:spPr>
          <a:xfrm>
            <a:off x="1792288" y="3786187"/>
            <a:ext cx="5486400" cy="941387"/>
          </a:xfrm>
        </p:spPr>
      </p:sp>
      <p:sp>
        <p:nvSpPr>
          <p:cNvPr id="11" name="Rectangle 2"/>
          <p:cNvSpPr txBox="1">
            <a:spLocks noChangeArrowheads="1"/>
          </p:cNvSpPr>
          <p:nvPr/>
        </p:nvSpPr>
        <p:spPr bwMode="auto">
          <a:xfrm>
            <a:off x="428625" y="620713"/>
            <a:ext cx="82296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lnSpc>
                <a:spcPct val="80000"/>
              </a:lnSpc>
              <a:defRPr/>
            </a:pPr>
            <a:r>
              <a:rPr lang="en-ZA" dirty="0" smtClean="0">
                <a:solidFill>
                  <a:srgbClr val="993300"/>
                </a:solidFill>
                <a:latin typeface="Berlin Sans FB Demi" panose="020E0802020502020306" pitchFamily="34" charset="0"/>
              </a:rPr>
              <a:t>PROJECTED EXPENDITURE </a:t>
            </a:r>
          </a:p>
          <a:p>
            <a:pPr eaLnBrk="1" hangingPunct="1">
              <a:lnSpc>
                <a:spcPct val="80000"/>
              </a:lnSpc>
              <a:defRPr/>
            </a:pPr>
            <a:r>
              <a:rPr lang="en-ZA" dirty="0" smtClean="0">
                <a:solidFill>
                  <a:srgbClr val="993300"/>
                </a:solidFill>
                <a:latin typeface="Berlin Sans FB Demi" panose="020E0802020502020306" pitchFamily="34" charset="0"/>
              </a:rPr>
              <a:t>UNTIL 31 MARCH 2018</a:t>
            </a:r>
            <a:r>
              <a:rPr lang="en-ZA" sz="2800" dirty="0" smtClean="0">
                <a:solidFill>
                  <a:srgbClr val="993300"/>
                </a:solidFill>
                <a:latin typeface="Berlin Sans FB Demi" panose="020E0802020502020306" pitchFamily="34" charset="0"/>
              </a:rPr>
              <a:t>  </a:t>
            </a:r>
            <a:endParaRPr lang="en-US" sz="2000" dirty="0" smtClean="0">
              <a:solidFill>
                <a:srgbClr val="DAEDEF">
                  <a:lumMod val="25000"/>
                </a:srgbClr>
              </a:solidFill>
              <a:latin typeface="Berlin Sans FB Demi" pitchFamily="34" charset="0"/>
              <a:cs typeface="Aharoni" pitchFamily="2" charset="-79"/>
            </a:endParaRPr>
          </a:p>
        </p:txBody>
      </p:sp>
      <p:graphicFrame>
        <p:nvGraphicFramePr>
          <p:cNvPr id="9" name="Content Placeholder 3"/>
          <p:cNvGraphicFramePr>
            <a:graphicFrameLocks/>
          </p:cNvGraphicFramePr>
          <p:nvPr>
            <p:extLst>
              <p:ext uri="{D42A27DB-BD31-4B8C-83A1-F6EECF244321}">
                <p14:modId xmlns:p14="http://schemas.microsoft.com/office/powerpoint/2010/main" xmlns="" val="1451143715"/>
              </p:ext>
            </p:extLst>
          </p:nvPr>
        </p:nvGraphicFramePr>
        <p:xfrm>
          <a:off x="487602" y="1555365"/>
          <a:ext cx="8170623" cy="4612458"/>
        </p:xfrm>
        <a:graphic>
          <a:graphicData uri="http://schemas.openxmlformats.org/drawingml/2006/table">
            <a:tbl>
              <a:tblPr firstRow="1" bandRow="1">
                <a:tableStyleId>{8FD4443E-F989-4FC4-A0C8-D5A2AF1F390B}</a:tableStyleId>
              </a:tblPr>
              <a:tblGrid>
                <a:gridCol w="5500987">
                  <a:extLst>
                    <a:ext uri="{9D8B030D-6E8A-4147-A177-3AD203B41FA5}">
                      <a16:colId xmlns:a16="http://schemas.microsoft.com/office/drawing/2014/main" xmlns="" val="20000"/>
                    </a:ext>
                  </a:extLst>
                </a:gridCol>
                <a:gridCol w="2669636">
                  <a:extLst>
                    <a:ext uri="{9D8B030D-6E8A-4147-A177-3AD203B41FA5}">
                      <a16:colId xmlns:a16="http://schemas.microsoft.com/office/drawing/2014/main" xmlns="" val="20001"/>
                    </a:ext>
                  </a:extLst>
                </a:gridCol>
              </a:tblGrid>
              <a:tr h="326738">
                <a:tc>
                  <a:txBody>
                    <a:bodyPr/>
                    <a:lstStyle/>
                    <a:p>
                      <a:r>
                        <a:rPr lang="en-ZA" sz="2000" dirty="0" smtClean="0">
                          <a:solidFill>
                            <a:schemeClr val="bg1"/>
                          </a:solidFill>
                        </a:rPr>
                        <a:t>Item</a:t>
                      </a:r>
                      <a:endParaRPr lang="en-ZA" sz="2000" b="1" dirty="0">
                        <a:solidFill>
                          <a:schemeClr val="bg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2000" u="none" strike="noStrike" dirty="0" smtClean="0">
                          <a:solidFill>
                            <a:schemeClr val="bg1"/>
                          </a:solidFill>
                        </a:rPr>
                        <a:t>R’000</a:t>
                      </a:r>
                      <a:endParaRPr lang="en-ZA" sz="2000" b="1" i="0" u="none" strike="noStrike" dirty="0" smtClean="0">
                        <a:solidFill>
                          <a:schemeClr val="bg1"/>
                        </a:solidFill>
                        <a:latin typeface="Arial" pitchFamily="34" charset="0"/>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26738">
                <a:tc>
                  <a:txBody>
                    <a:bodyPr/>
                    <a:lstStyle/>
                    <a:p>
                      <a:r>
                        <a:rPr lang="en-ZA" sz="2000" dirty="0" smtClean="0">
                          <a:solidFill>
                            <a:schemeClr val="tx1"/>
                          </a:solidFill>
                        </a:rPr>
                        <a:t>Allocated Budget </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2000" u="none" strike="noStrike" dirty="0" smtClean="0">
                          <a:solidFill>
                            <a:schemeClr val="tx1"/>
                          </a:solidFill>
                        </a:rPr>
                        <a:t>245 664</a:t>
                      </a:r>
                      <a:endParaRPr lang="en-ZA" sz="2000" b="1" i="0" u="none" strike="noStrike" dirty="0" smtClean="0">
                        <a:solidFill>
                          <a:schemeClr val="tx1"/>
                        </a:solidFill>
                        <a:latin typeface="Arial" pitchFamily="34" charset="0"/>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326738">
                <a:tc>
                  <a:txBody>
                    <a:bodyPr/>
                    <a:lstStyle/>
                    <a:p>
                      <a:r>
                        <a:rPr lang="en-ZA" sz="2000" dirty="0" smtClean="0">
                          <a:solidFill>
                            <a:schemeClr val="tx1"/>
                          </a:solidFill>
                        </a:rPr>
                        <a:t>Less: Total Actual and Projected Expenditure </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GB" sz="2000" dirty="0" smtClean="0">
                          <a:solidFill>
                            <a:schemeClr val="tx1"/>
                          </a:solidFill>
                        </a:rPr>
                        <a:t>(252 508)</a:t>
                      </a:r>
                      <a:endParaRPr lang="en-GB" sz="2000" b="1" dirty="0">
                        <a:solidFill>
                          <a:schemeClr val="tx1"/>
                        </a:solidFill>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326738">
                <a:tc>
                  <a:txBody>
                    <a:bodyPr/>
                    <a:lstStyle/>
                    <a:p>
                      <a:r>
                        <a:rPr lang="en-ZA" sz="2000" dirty="0" smtClean="0">
                          <a:solidFill>
                            <a:schemeClr val="tx1"/>
                          </a:solidFill>
                        </a:rPr>
                        <a:t>Possible</a:t>
                      </a:r>
                      <a:r>
                        <a:rPr lang="en-ZA" sz="2000" baseline="0" dirty="0" smtClean="0">
                          <a:solidFill>
                            <a:schemeClr val="tx1"/>
                          </a:solidFill>
                        </a:rPr>
                        <a:t> shortfall</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GB" sz="2000" b="1" dirty="0" smtClean="0">
                          <a:solidFill>
                            <a:srgbClr val="FF0000"/>
                          </a:solidFill>
                        </a:rPr>
                        <a:t>(6 844)</a:t>
                      </a:r>
                      <a:endParaRPr lang="en-GB" sz="2000" b="1" dirty="0">
                        <a:solidFill>
                          <a:srgbClr val="FF0000"/>
                        </a:solidFill>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0">
                <a:tc gridSpan="2">
                  <a:txBody>
                    <a:bodyPr/>
                    <a:lstStyle/>
                    <a:p>
                      <a:endParaRPr lang="en-ZA" sz="3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algn="r">
                        <a:spcAft>
                          <a:spcPts val="0"/>
                        </a:spcAft>
                      </a:pPr>
                      <a:endParaRPr lang="en-ZA" sz="20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326738">
                <a:tc>
                  <a:txBody>
                    <a:bodyPr/>
                    <a:lstStyle/>
                    <a:p>
                      <a:r>
                        <a:rPr lang="en-ZA" sz="2000" dirty="0" smtClean="0">
                          <a:solidFill>
                            <a:schemeClr val="tx1"/>
                          </a:solidFill>
                        </a:rPr>
                        <a:t>Reduction on personnel budget</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4 900</a:t>
                      </a:r>
                      <a:endParaRPr lang="en-ZA" sz="20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326738">
                <a:tc>
                  <a:txBody>
                    <a:bodyPr/>
                    <a:lstStyle/>
                    <a:p>
                      <a:r>
                        <a:rPr lang="en-ZA" sz="2000" dirty="0" smtClean="0">
                          <a:solidFill>
                            <a:schemeClr val="tx1"/>
                          </a:solidFill>
                        </a:rPr>
                        <a:t>Shortfall on 2017/18 approved work plan</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4 600</a:t>
                      </a:r>
                      <a:endParaRPr lang="en-ZA" sz="20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326738">
                <a:tc>
                  <a:txBody>
                    <a:bodyPr/>
                    <a:lstStyle/>
                    <a:p>
                      <a:r>
                        <a:rPr lang="en-ZA" sz="2000" dirty="0" smtClean="0">
                          <a:solidFill>
                            <a:schemeClr val="tx1"/>
                          </a:solidFill>
                        </a:rPr>
                        <a:t>Less: Vacancy savings for the 1</a:t>
                      </a:r>
                      <a:r>
                        <a:rPr lang="en-ZA" sz="2000" baseline="30000" dirty="0" smtClean="0">
                          <a:solidFill>
                            <a:schemeClr val="tx1"/>
                          </a:solidFill>
                        </a:rPr>
                        <a:t>st</a:t>
                      </a:r>
                      <a:r>
                        <a:rPr lang="en-ZA" sz="2000" dirty="0" smtClean="0">
                          <a:solidFill>
                            <a:schemeClr val="tx1"/>
                          </a:solidFill>
                        </a:rPr>
                        <a:t> Quarter</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(3 900)</a:t>
                      </a:r>
                      <a:endParaRPr lang="en-ZA" sz="20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r h="326738">
                <a:tc>
                  <a:txBody>
                    <a:bodyPr/>
                    <a:lstStyle/>
                    <a:p>
                      <a:r>
                        <a:rPr lang="en-ZA" sz="2000" dirty="0" smtClean="0">
                          <a:solidFill>
                            <a:schemeClr val="tx1"/>
                          </a:solidFill>
                        </a:rPr>
                        <a:t>Shortfall after savings</a:t>
                      </a:r>
                      <a:endParaRPr lang="en-ZA" sz="20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5 600</a:t>
                      </a:r>
                      <a:endParaRPr lang="en-ZA" sz="20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8"/>
                  </a:ext>
                </a:extLst>
              </a:tr>
              <a:tr h="0">
                <a:tc gridSpan="2">
                  <a:txBody>
                    <a:bodyPr/>
                    <a:lstStyle/>
                    <a:p>
                      <a:endParaRPr lang="en-ZA" sz="100" b="0"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algn="r">
                        <a:spcAft>
                          <a:spcPts val="0"/>
                        </a:spcAft>
                      </a:pPr>
                      <a:endParaRPr lang="en-ZA" sz="2000" b="1"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9"/>
                  </a:ext>
                </a:extLst>
              </a:tr>
              <a:tr h="326738">
                <a:tc>
                  <a:txBody>
                    <a:bodyPr/>
                    <a:lstStyle/>
                    <a:p>
                      <a:r>
                        <a:rPr lang="en-ZA" sz="2000" dirty="0" smtClean="0">
                          <a:solidFill>
                            <a:schemeClr val="tx1"/>
                          </a:solidFill>
                        </a:rPr>
                        <a:t>Norm</a:t>
                      </a:r>
                      <a:endParaRPr lang="en-ZA" sz="2000" b="1"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100.00%</a:t>
                      </a:r>
                      <a:endParaRPr lang="en-ZA" sz="2000" b="1"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0"/>
                  </a:ext>
                </a:extLst>
              </a:tr>
              <a:tr h="326738">
                <a:tc>
                  <a:txBody>
                    <a:bodyPr/>
                    <a:lstStyle/>
                    <a:p>
                      <a:r>
                        <a:rPr lang="en-ZA" sz="2000" dirty="0" smtClean="0">
                          <a:solidFill>
                            <a:schemeClr val="tx1"/>
                          </a:solidFill>
                        </a:rPr>
                        <a:t>% Spending</a:t>
                      </a:r>
                      <a:endParaRPr lang="en-ZA" sz="2000" b="1"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b="1" dirty="0" smtClean="0">
                          <a:solidFill>
                            <a:srgbClr val="FF0000"/>
                          </a:solidFill>
                        </a:rPr>
                        <a:t>102.79%</a:t>
                      </a:r>
                      <a:endParaRPr lang="en-ZA" sz="2000" b="1" dirty="0">
                        <a:solidFill>
                          <a:srgbClr val="FF0000"/>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1"/>
                  </a:ext>
                </a:extLst>
              </a:tr>
              <a:tr h="326738">
                <a:tc>
                  <a:txBody>
                    <a:bodyPr/>
                    <a:lstStyle/>
                    <a:p>
                      <a:r>
                        <a:rPr lang="en-ZA" sz="2000" dirty="0" smtClean="0">
                          <a:solidFill>
                            <a:schemeClr val="tx1"/>
                          </a:solidFill>
                        </a:rPr>
                        <a:t>% Variance</a:t>
                      </a:r>
                      <a:endParaRPr lang="en-ZA" sz="2000" b="1" dirty="0">
                        <a:solidFill>
                          <a:schemeClr val="tx1"/>
                        </a:solidFill>
                        <a:latin typeface="+mn-lt"/>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spcAft>
                          <a:spcPts val="0"/>
                        </a:spcAft>
                      </a:pPr>
                      <a:r>
                        <a:rPr lang="en-ZA" sz="2000" b="1" dirty="0" smtClean="0">
                          <a:solidFill>
                            <a:srgbClr val="FF0000"/>
                          </a:solidFill>
                        </a:rPr>
                        <a:t>2.79%</a:t>
                      </a:r>
                      <a:endParaRPr lang="en-ZA" sz="2000" b="1" dirty="0" smtClean="0">
                        <a:solidFill>
                          <a:srgbClr val="FF0000"/>
                        </a:solidFill>
                        <a:latin typeface="Arial" pitchFamily="34" charset="0"/>
                        <a:ea typeface="Times New Roman"/>
                        <a:cs typeface="Arial" pitchFamily="34" charset="0"/>
                      </a:endParaRPr>
                    </a:p>
                  </a:txBody>
                  <a:tcPr marL="4776" marR="4776" marT="4776"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337851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37" y="341784"/>
            <a:ext cx="8229600" cy="1143000"/>
          </a:xfrm>
        </p:spPr>
        <p:txBody>
          <a:bodyPr>
            <a:normAutofit fontScale="90000"/>
          </a:bodyPr>
          <a:lstStyle/>
          <a:p>
            <a:r>
              <a:rPr lang="en-ZA" sz="3600" b="1" dirty="0" smtClean="0">
                <a:solidFill>
                  <a:srgbClr val="993300"/>
                </a:solidFill>
                <a:latin typeface="Berlin Sans FB Demi" panose="020E0802020502020306" pitchFamily="34" charset="0"/>
              </a:rPr>
              <a:t>NARRATIVES ON PROJECTED SPENDING </a:t>
            </a:r>
            <a:endParaRPr lang="en-ZA" sz="1800" b="1" dirty="0">
              <a:latin typeface="+mn-lt"/>
            </a:endParaRPr>
          </a:p>
        </p:txBody>
      </p:sp>
      <p:sp>
        <p:nvSpPr>
          <p:cNvPr id="3" name="Content Placeholder 2"/>
          <p:cNvSpPr>
            <a:spLocks noGrp="1"/>
          </p:cNvSpPr>
          <p:nvPr>
            <p:ph idx="1"/>
          </p:nvPr>
        </p:nvSpPr>
        <p:spPr>
          <a:xfrm>
            <a:off x="611559" y="1484784"/>
            <a:ext cx="8054956" cy="4752528"/>
          </a:xfrm>
        </p:spPr>
        <p:txBody>
          <a:bodyPr/>
          <a:lstStyle/>
          <a:p>
            <a:pPr lvl="0" algn="just">
              <a:lnSpc>
                <a:spcPct val="110000"/>
              </a:lnSpc>
              <a:spcBef>
                <a:spcPts val="0"/>
              </a:spcBef>
            </a:pPr>
            <a:r>
              <a:rPr lang="en-US" sz="2000" dirty="0" smtClean="0"/>
              <a:t>The PSC started with a shortfall of R9.5 million. During the 1</a:t>
            </a:r>
            <a:r>
              <a:rPr lang="en-US" sz="2000" baseline="30000" dirty="0" smtClean="0"/>
              <a:t>st</a:t>
            </a:r>
            <a:r>
              <a:rPr lang="en-US" sz="2000" dirty="0" smtClean="0"/>
              <a:t> quarter, there were 25 vacancies which generated savings of R3.9 million thus reducing the shortfall in the approved work plan. </a:t>
            </a:r>
          </a:p>
          <a:p>
            <a:pPr lvl="0" algn="just">
              <a:lnSpc>
                <a:spcPct val="110000"/>
              </a:lnSpc>
              <a:spcBef>
                <a:spcPts val="0"/>
              </a:spcBef>
            </a:pPr>
            <a:r>
              <a:rPr lang="en-US" sz="2000" dirty="0" smtClean="0"/>
              <a:t>Included in the expenditure to date (14 July 2017), was a total payment of R6.6 million for invoices relating to the services that were rendered in the previous financial year (accruals).</a:t>
            </a:r>
          </a:p>
          <a:p>
            <a:pPr lvl="0" algn="just">
              <a:lnSpc>
                <a:spcPct val="110000"/>
              </a:lnSpc>
              <a:spcBef>
                <a:spcPts val="0"/>
              </a:spcBef>
            </a:pPr>
            <a:r>
              <a:rPr lang="en-US" sz="2000" dirty="0" smtClean="0"/>
              <a:t>Actual and projected expenditure totals R252.5 million against the allocated budget of R245.6 million. Included in the projected spending is relocation costs for National and Free State Provincial Office. </a:t>
            </a:r>
          </a:p>
          <a:p>
            <a:pPr lvl="0" algn="just">
              <a:lnSpc>
                <a:spcPct val="110000"/>
              </a:lnSpc>
              <a:spcBef>
                <a:spcPts val="0"/>
              </a:spcBef>
            </a:pPr>
            <a:r>
              <a:rPr lang="en-ZA" sz="2000" dirty="0" smtClean="0"/>
              <a:t>In </a:t>
            </a:r>
            <a:r>
              <a:rPr lang="en-ZA" sz="2000" dirty="0"/>
              <a:t>the </a:t>
            </a:r>
            <a:r>
              <a:rPr lang="en-ZA" sz="2000" dirty="0" smtClean="0"/>
              <a:t>event that National </a:t>
            </a:r>
            <a:r>
              <a:rPr lang="en-ZA" sz="2000" dirty="0"/>
              <a:t>Treasury does not increase the PSC’s budget, there is a possible overspending of </a:t>
            </a:r>
            <a:r>
              <a:rPr lang="en-ZA" sz="2000" b="1" dirty="0" smtClean="0">
                <a:solidFill>
                  <a:srgbClr val="800000"/>
                </a:solidFill>
              </a:rPr>
              <a:t>2.79%</a:t>
            </a:r>
            <a:r>
              <a:rPr lang="en-ZA" sz="2000" dirty="0" smtClean="0"/>
              <a:t> or </a:t>
            </a:r>
            <a:r>
              <a:rPr lang="en-ZA" sz="2000" b="1" dirty="0" smtClean="0">
                <a:solidFill>
                  <a:srgbClr val="800000"/>
                </a:solidFill>
              </a:rPr>
              <a:t>R6.8 million.</a:t>
            </a:r>
            <a:endParaRPr lang="en-US" sz="2000" b="1" dirty="0" smtClean="0">
              <a:solidFill>
                <a:srgbClr val="800000"/>
              </a:solidFill>
            </a:endParaRPr>
          </a:p>
          <a:p>
            <a:pPr lvl="0" algn="just">
              <a:lnSpc>
                <a:spcPct val="110000"/>
              </a:lnSpc>
              <a:spcBef>
                <a:spcPts val="0"/>
              </a:spcBef>
            </a:pPr>
            <a:endParaRPr lang="en-US" sz="2000" dirty="0" smtClean="0"/>
          </a:p>
          <a:p>
            <a:pPr marL="0" lvl="0" indent="0" algn="just">
              <a:lnSpc>
                <a:spcPct val="110000"/>
              </a:lnSpc>
              <a:spcBef>
                <a:spcPts val="0"/>
              </a:spcBef>
              <a:buNone/>
            </a:pPr>
            <a:endParaRPr lang="en-ZA" sz="2000" dirty="0">
              <a:solidFill>
                <a:srgbClr val="FF0000"/>
              </a:solidFill>
            </a:endParaRPr>
          </a:p>
          <a:p>
            <a:pPr algn="just">
              <a:lnSpc>
                <a:spcPct val="110000"/>
              </a:lnSpc>
              <a:spcBef>
                <a:spcPts val="0"/>
              </a:spcBef>
            </a:pPr>
            <a:endParaRPr lang="en-ZA" sz="2000" dirty="0"/>
          </a:p>
          <a:p>
            <a:pPr marL="0" indent="0" algn="just">
              <a:lnSpc>
                <a:spcPct val="110000"/>
              </a:lnSpc>
              <a:spcBef>
                <a:spcPts val="0"/>
              </a:spcBef>
              <a:buNone/>
            </a:pPr>
            <a:endParaRPr lang="en-ZA" sz="2000" dirty="0"/>
          </a:p>
          <a:p>
            <a:pPr>
              <a:lnSpc>
                <a:spcPct val="110000"/>
              </a:lnSpc>
              <a:spcBef>
                <a:spcPts val="0"/>
              </a:spcBef>
            </a:pPr>
            <a:endParaRPr lang="en-ZA" sz="2000" dirty="0"/>
          </a:p>
        </p:txBody>
      </p:sp>
      <p:sp>
        <p:nvSpPr>
          <p:cNvPr id="4" name="Title 1"/>
          <p:cNvSpPr txBox="1">
            <a:spLocks/>
          </p:cNvSpPr>
          <p:nvPr/>
        </p:nvSpPr>
        <p:spPr>
          <a:xfrm>
            <a:off x="207819" y="1356013"/>
            <a:ext cx="8697190" cy="4021282"/>
          </a:xfrm>
          <a:prstGeom prst="rect">
            <a:avLst/>
          </a:prstGeom>
        </p:spPr>
        <p:txBody>
          <a:bodyPr vert="horz" lIns="68580" tIns="34290" rIns="68580" bIns="34290" rtlCol="0" anchor="b">
            <a:normAutofit/>
          </a:bodyPr>
          <a:lstStyle/>
          <a:p>
            <a:endParaRPr lang="en-ZA" sz="1650" dirty="0"/>
          </a:p>
        </p:txBody>
      </p:sp>
    </p:spTree>
    <p:extLst>
      <p:ext uri="{BB962C8B-B14F-4D97-AF65-F5344CB8AC3E}">
        <p14:creationId xmlns:p14="http://schemas.microsoft.com/office/powerpoint/2010/main" xmlns="" val="3170535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702"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547664" y="3501008"/>
            <a:ext cx="6138714" cy="1754326"/>
          </a:xfrm>
          <a:prstGeom prst="rect">
            <a:avLst/>
          </a:prstGeom>
          <a:noFill/>
        </p:spPr>
        <p:txBody>
          <a:bodyPr wrap="square" rtlCol="0">
            <a:spAutoFit/>
          </a:bodyPr>
          <a:lstStyle/>
          <a:p>
            <a:r>
              <a:rPr lang="en-US" sz="5400" dirty="0" err="1" smtClean="0">
                <a:solidFill>
                  <a:srgbClr val="800000"/>
                </a:solidFill>
                <a:latin typeface="Stencil" panose="040409050D0802020404" pitchFamily="82" charset="0"/>
              </a:rPr>
              <a:t>Programme</a:t>
            </a:r>
            <a:r>
              <a:rPr lang="en-US" sz="5400" dirty="0" smtClean="0">
                <a:solidFill>
                  <a:srgbClr val="800000"/>
                </a:solidFill>
                <a:latin typeface="Stencil" panose="040409050D0802020404" pitchFamily="82" charset="0"/>
              </a:rPr>
              <a:t> 1: Administration</a:t>
            </a:r>
            <a:endParaRPr lang="en-US" sz="5400" dirty="0">
              <a:solidFill>
                <a:srgbClr val="800000"/>
              </a:solidFill>
              <a:latin typeface="Stencil" panose="040409050D0802020404" pitchFamily="82" charset="0"/>
            </a:endParaRPr>
          </a:p>
        </p:txBody>
      </p:sp>
    </p:spTree>
    <p:extLst>
      <p:ext uri="{BB962C8B-B14F-4D97-AF65-F5344CB8AC3E}">
        <p14:creationId xmlns:p14="http://schemas.microsoft.com/office/powerpoint/2010/main" xmlns="" val="505886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733425"/>
            <a:ext cx="7772400" cy="654050"/>
          </a:xfrm>
        </p:spPr>
        <p:txBody>
          <a:bodyPr/>
          <a:lstStyle/>
          <a:p>
            <a:r>
              <a:rPr lang="en-ZA" altLang="en-US" sz="3200" dirty="0" smtClean="0">
                <a:solidFill>
                  <a:srgbClr val="800000"/>
                </a:solidFill>
                <a:latin typeface="Berlin Sans FB Demi" panose="020E0802020502020306" pitchFamily="34" charset="0"/>
              </a:rPr>
              <a:t>PROGRAMME 1: ADMINISTRATION</a:t>
            </a:r>
            <a:br>
              <a:rPr lang="en-ZA" altLang="en-US" sz="3200" dirty="0" smtClean="0">
                <a:solidFill>
                  <a:srgbClr val="800000"/>
                </a:solidFill>
                <a:latin typeface="Berlin Sans FB Demi" panose="020E0802020502020306" pitchFamily="34" charset="0"/>
              </a:rPr>
            </a:br>
            <a:r>
              <a:rPr lang="en-US" altLang="en-US" sz="3200" dirty="0" smtClean="0">
                <a:solidFill>
                  <a:schemeClr val="accent5">
                    <a:lumMod val="50000"/>
                  </a:schemeClr>
                </a:solidFill>
                <a:latin typeface="Berlin Sans FB Demi" panose="020E0802020502020306" pitchFamily="34" charset="0"/>
                <a:cs typeface="Times New Roman" panose="02020603050405020304" pitchFamily="18" charset="0"/>
              </a:rPr>
              <a:t>APP TARGETS</a:t>
            </a:r>
            <a:endParaRPr lang="en-ZA" altLang="en-US" sz="3200" dirty="0" smtClean="0">
              <a:solidFill>
                <a:schemeClr val="accent5">
                  <a:lumMod val="50000"/>
                </a:schemeClr>
              </a:solidFill>
              <a:latin typeface="Berlin Sans FB Demi" panose="020E0802020502020306" pitchFamily="34" charset="0"/>
            </a:endParaRPr>
          </a:p>
        </p:txBody>
      </p:sp>
      <p:sp>
        <p:nvSpPr>
          <p:cNvPr id="9219" name="Slide Number Placeholder 3"/>
          <p:cNvSpPr>
            <a:spLocks noGrp="1"/>
          </p:cNvSpPr>
          <p:nvPr>
            <p:ph type="sldNum" sz="quarter" idx="4294967295"/>
          </p:nvPr>
        </p:nvSpPr>
        <p:spPr>
          <a:xfrm>
            <a:off x="7164288" y="6237312"/>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565D6D64-91D0-42BB-A485-BD26A601F136}" type="slidenum">
              <a:rPr lang="en-US" altLang="en-US" sz="1400" b="0" smtClean="0"/>
              <a:pPr algn="r">
                <a:spcBef>
                  <a:spcPct val="0"/>
                </a:spcBef>
                <a:buFontTx/>
                <a:buNone/>
              </a:pPr>
              <a:t>38</a:t>
            </a:fld>
            <a:endParaRPr lang="en-US" altLang="en-US" sz="1400" b="0" smtClean="0"/>
          </a:p>
        </p:txBody>
      </p:sp>
      <p:graphicFrame>
        <p:nvGraphicFramePr>
          <p:cNvPr id="3" name="Table 2"/>
          <p:cNvGraphicFramePr>
            <a:graphicFrameLocks noGrp="1"/>
          </p:cNvGraphicFramePr>
          <p:nvPr>
            <p:extLst>
              <p:ext uri="{D42A27DB-BD31-4B8C-83A1-F6EECF244321}">
                <p14:modId xmlns:p14="http://schemas.microsoft.com/office/powerpoint/2010/main" xmlns="" val="3160665442"/>
              </p:ext>
            </p:extLst>
          </p:nvPr>
        </p:nvGraphicFramePr>
        <p:xfrm>
          <a:off x="522690" y="1772816"/>
          <a:ext cx="8153766" cy="4365875"/>
        </p:xfrm>
        <a:graphic>
          <a:graphicData uri="http://schemas.openxmlformats.org/drawingml/2006/table">
            <a:tbl>
              <a:tblPr firstRow="1" bandRow="1">
                <a:tableStyleId>{5C22544A-7EE6-4342-B048-85BDC9FD1C3A}</a:tableStyleId>
              </a:tblPr>
              <a:tblGrid>
                <a:gridCol w="3629494">
                  <a:extLst>
                    <a:ext uri="{9D8B030D-6E8A-4147-A177-3AD203B41FA5}">
                      <a16:colId xmlns:a16="http://schemas.microsoft.com/office/drawing/2014/main" xmlns="" val="20000"/>
                    </a:ext>
                  </a:extLst>
                </a:gridCol>
                <a:gridCol w="4524272">
                  <a:extLst>
                    <a:ext uri="{9D8B030D-6E8A-4147-A177-3AD203B41FA5}">
                      <a16:colId xmlns:a16="http://schemas.microsoft.com/office/drawing/2014/main" xmlns="" val="20001"/>
                    </a:ext>
                  </a:extLst>
                </a:gridCol>
              </a:tblGrid>
              <a:tr h="301774">
                <a:tc>
                  <a:txBody>
                    <a:bodyPr/>
                    <a:lstStyle/>
                    <a:p>
                      <a:pPr marL="0" marR="0" algn="ctr">
                        <a:lnSpc>
                          <a:spcPct val="110000"/>
                        </a:lnSpc>
                        <a:spcBef>
                          <a:spcPts val="0"/>
                        </a:spcBef>
                        <a:spcAft>
                          <a:spcPts val="0"/>
                        </a:spcAft>
                      </a:pPr>
                      <a:r>
                        <a:rPr lang="en-US" sz="1800" dirty="0" smtClean="0">
                          <a:solidFill>
                            <a:srgbClr val="FFFFCC"/>
                          </a:solidFill>
                          <a:effectLst/>
                          <a:latin typeface="+mn-lt"/>
                          <a:ea typeface="Times New Roman" panose="02020603050405020304" pitchFamily="18" charset="0"/>
                        </a:rPr>
                        <a:t>Performance</a:t>
                      </a:r>
                      <a:r>
                        <a:rPr lang="en-US" sz="1800" baseline="0" dirty="0" smtClean="0">
                          <a:solidFill>
                            <a:srgbClr val="FFFFCC"/>
                          </a:solidFill>
                          <a:effectLst/>
                          <a:latin typeface="+mn-lt"/>
                          <a:ea typeface="Times New Roman" panose="02020603050405020304" pitchFamily="18" charset="0"/>
                        </a:rPr>
                        <a:t> Indicator</a:t>
                      </a:r>
                      <a:endParaRPr lang="en-US" sz="1800" dirty="0">
                        <a:solidFill>
                          <a:srgbClr val="FFFFCC"/>
                        </a:solidFill>
                        <a:effectLst/>
                        <a:latin typeface="+mn-lt"/>
                        <a:ea typeface="Times New Roman" panose="02020603050405020304" pitchFamily="18" charset="0"/>
                      </a:endParaRPr>
                    </a:p>
                  </a:txBody>
                  <a:tcPr marL="55951" marR="55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10000"/>
                        </a:lnSpc>
                        <a:spcBef>
                          <a:spcPts val="0"/>
                        </a:spcBef>
                        <a:spcAft>
                          <a:spcPts val="0"/>
                        </a:spcAft>
                      </a:pPr>
                      <a:r>
                        <a:rPr lang="en-US" sz="1800" dirty="0" smtClean="0">
                          <a:solidFill>
                            <a:srgbClr val="FFFFCC"/>
                          </a:solidFill>
                          <a:effectLst/>
                          <a:latin typeface="+mn-lt"/>
                          <a:ea typeface="Times New Roman" panose="02020603050405020304" pitchFamily="18" charset="0"/>
                        </a:rPr>
                        <a:t>1</a:t>
                      </a:r>
                      <a:r>
                        <a:rPr lang="en-US" sz="1800" baseline="30000" dirty="0" smtClean="0">
                          <a:solidFill>
                            <a:srgbClr val="FFFFCC"/>
                          </a:solidFill>
                          <a:effectLst/>
                          <a:latin typeface="+mn-lt"/>
                          <a:ea typeface="Times New Roman" panose="02020603050405020304" pitchFamily="18" charset="0"/>
                        </a:rPr>
                        <a:t>st</a:t>
                      </a:r>
                      <a:r>
                        <a:rPr lang="en-US" sz="1800" baseline="0" dirty="0" smtClean="0">
                          <a:solidFill>
                            <a:srgbClr val="FFFFCC"/>
                          </a:solidFill>
                          <a:effectLst/>
                          <a:latin typeface="+mn-lt"/>
                          <a:ea typeface="Times New Roman" panose="02020603050405020304" pitchFamily="18" charset="0"/>
                        </a:rPr>
                        <a:t> Q performance</a:t>
                      </a:r>
                      <a:endParaRPr lang="en-US" sz="1800" dirty="0">
                        <a:solidFill>
                          <a:srgbClr val="FFFFCC"/>
                        </a:solidFill>
                        <a:effectLst/>
                        <a:latin typeface="+mn-lt"/>
                        <a:ea typeface="Times New Roman" panose="02020603050405020304" pitchFamily="18" charset="0"/>
                      </a:endParaRPr>
                    </a:p>
                  </a:txBody>
                  <a:tcPr marL="55951" marR="55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905322">
                <a:tc>
                  <a:txBody>
                    <a:bodyPr/>
                    <a:lstStyle/>
                    <a:p>
                      <a:pPr marL="0" marR="0" algn="l">
                        <a:lnSpc>
                          <a:spcPct val="110000"/>
                        </a:lnSpc>
                        <a:spcBef>
                          <a:spcPts val="0"/>
                        </a:spcBef>
                        <a:spcAft>
                          <a:spcPts val="0"/>
                        </a:spcAft>
                        <a:tabLst>
                          <a:tab pos="180340" algn="l"/>
                          <a:tab pos="360045" algn="l"/>
                          <a:tab pos="540385" algn="l"/>
                        </a:tabLst>
                      </a:pPr>
                      <a:r>
                        <a:rPr lang="en-GB" sz="1800" b="0" dirty="0">
                          <a:solidFill>
                            <a:srgbClr val="000000"/>
                          </a:solidFill>
                          <a:effectLst/>
                          <a:latin typeface="+mn-lt"/>
                          <a:ea typeface="Times New Roman" panose="02020603050405020304" pitchFamily="18" charset="0"/>
                        </a:rPr>
                        <a:t>Approved Annual Performance Plan</a:t>
                      </a:r>
                      <a:endParaRPr lang="en-US" sz="1800" b="0" dirty="0">
                        <a:solidFill>
                          <a:srgbClr val="000000"/>
                        </a:solidFill>
                        <a:effectLst/>
                        <a:latin typeface="+mn-lt"/>
                        <a:ea typeface="Times New Roman" panose="02020603050405020304" pitchFamily="18" charset="0"/>
                      </a:endParaRPr>
                    </a:p>
                  </a:txBody>
                  <a:tcPr marL="68586" marR="6858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nSpc>
                          <a:spcPct val="110000"/>
                        </a:lnSpc>
                        <a:spcBef>
                          <a:spcPts val="0"/>
                        </a:spcBef>
                        <a:spcAft>
                          <a:spcPts val="0"/>
                        </a:spcAft>
                      </a:pPr>
                      <a:r>
                        <a:rPr lang="en-US" sz="1800" dirty="0" smtClean="0">
                          <a:solidFill>
                            <a:srgbClr val="000000"/>
                          </a:solidFill>
                          <a:effectLst/>
                          <a:latin typeface="+mn-lt"/>
                          <a:ea typeface="Times New Roman" panose="02020603050405020304" pitchFamily="18" charset="0"/>
                        </a:rPr>
                        <a:t>No</a:t>
                      </a:r>
                      <a:r>
                        <a:rPr lang="en-US" sz="1800" baseline="0" dirty="0" smtClean="0">
                          <a:solidFill>
                            <a:srgbClr val="000000"/>
                          </a:solidFill>
                          <a:effectLst/>
                          <a:latin typeface="+mn-lt"/>
                          <a:ea typeface="Times New Roman" panose="02020603050405020304" pitchFamily="18" charset="0"/>
                        </a:rPr>
                        <a:t> first quarter target, but </a:t>
                      </a:r>
                      <a:r>
                        <a:rPr lang="en-US" sz="1800" dirty="0" smtClean="0">
                          <a:solidFill>
                            <a:srgbClr val="000000"/>
                          </a:solidFill>
                          <a:effectLst/>
                          <a:latin typeface="+mn-lt"/>
                          <a:ea typeface="Times New Roman" panose="02020603050405020304" pitchFamily="18" charset="0"/>
                        </a:rPr>
                        <a:t>PSC Strategic</a:t>
                      </a:r>
                      <a:r>
                        <a:rPr lang="en-US" sz="1800" baseline="0" dirty="0" smtClean="0">
                          <a:solidFill>
                            <a:srgbClr val="000000"/>
                          </a:solidFill>
                          <a:effectLst/>
                          <a:latin typeface="+mn-lt"/>
                          <a:ea typeface="Times New Roman" panose="02020603050405020304" pitchFamily="18" charset="0"/>
                        </a:rPr>
                        <a:t> Planning Session was held in May 2017 in preparation for the submission of the 1</a:t>
                      </a:r>
                      <a:r>
                        <a:rPr lang="en-US" sz="1800" baseline="30000" dirty="0" smtClean="0">
                          <a:solidFill>
                            <a:srgbClr val="000000"/>
                          </a:solidFill>
                          <a:effectLst/>
                          <a:latin typeface="+mn-lt"/>
                          <a:ea typeface="Times New Roman" panose="02020603050405020304" pitchFamily="18" charset="0"/>
                        </a:rPr>
                        <a:t>st</a:t>
                      </a:r>
                      <a:r>
                        <a:rPr lang="en-US" sz="1800" baseline="0" dirty="0" smtClean="0">
                          <a:solidFill>
                            <a:srgbClr val="000000"/>
                          </a:solidFill>
                          <a:effectLst/>
                          <a:latin typeface="+mn-lt"/>
                          <a:ea typeface="Times New Roman" panose="02020603050405020304" pitchFamily="18" charset="0"/>
                        </a:rPr>
                        <a:t> draft APP for 2018/19 in next quarter</a:t>
                      </a:r>
                      <a:endParaRPr lang="en-US" sz="1800" dirty="0">
                        <a:solidFill>
                          <a:srgbClr val="000000"/>
                        </a:solidFill>
                        <a:effectLst/>
                        <a:latin typeface="+mn-lt"/>
                        <a:ea typeface="Times New Roman" panose="02020603050405020304" pitchFamily="18" charset="0"/>
                      </a:endParaRPr>
                    </a:p>
                  </a:txBody>
                  <a:tcPr marL="55951" marR="55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606749">
                <a:tc>
                  <a:txBody>
                    <a:bodyPr/>
                    <a:lstStyle/>
                    <a:p>
                      <a:pPr marL="0" marR="0" algn="l">
                        <a:lnSpc>
                          <a:spcPct val="110000"/>
                        </a:lnSpc>
                        <a:spcBef>
                          <a:spcPts val="0"/>
                        </a:spcBef>
                        <a:spcAft>
                          <a:spcPts val="0"/>
                        </a:spcAft>
                        <a:tabLst>
                          <a:tab pos="180340" algn="l"/>
                          <a:tab pos="360045" algn="l"/>
                          <a:tab pos="540385" algn="l"/>
                        </a:tabLst>
                      </a:pPr>
                      <a:r>
                        <a:rPr lang="en-GB" sz="1800" dirty="0">
                          <a:solidFill>
                            <a:srgbClr val="000000"/>
                          </a:solidFill>
                          <a:effectLst/>
                          <a:latin typeface="+mn-lt"/>
                          <a:ea typeface="Times New Roman" panose="02020603050405020304" pitchFamily="18" charset="0"/>
                        </a:rPr>
                        <a:t>Unqualified audit report</a:t>
                      </a:r>
                      <a:endParaRPr lang="en-US" sz="1800" dirty="0">
                        <a:solidFill>
                          <a:srgbClr val="000000"/>
                        </a:solidFill>
                        <a:effectLst/>
                        <a:latin typeface="+mn-lt"/>
                        <a:ea typeface="Times New Roman" panose="02020603050405020304" pitchFamily="18" charset="0"/>
                      </a:endParaRPr>
                    </a:p>
                  </a:txBody>
                  <a:tcPr marL="68586" marR="6858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11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No first quarter target</a:t>
                      </a:r>
                      <a:r>
                        <a:rPr lang="en-US" sz="1800" baseline="0" dirty="0" smtClean="0">
                          <a:solidFill>
                            <a:srgbClr val="000000"/>
                          </a:solidFill>
                          <a:effectLst/>
                          <a:latin typeface="+mn-lt"/>
                          <a:ea typeface="Times New Roman" panose="02020603050405020304" pitchFamily="18" charset="0"/>
                        </a:rPr>
                        <a:t>, but a</a:t>
                      </a:r>
                      <a:r>
                        <a:rPr lang="en-US" sz="1800" dirty="0" smtClean="0">
                          <a:solidFill>
                            <a:srgbClr val="000000"/>
                          </a:solidFill>
                          <a:effectLst/>
                          <a:latin typeface="+mn-lt"/>
                          <a:ea typeface="Times New Roman" panose="02020603050405020304" pitchFamily="18" charset="0"/>
                        </a:rPr>
                        <a:t>udit</a:t>
                      </a:r>
                      <a:r>
                        <a:rPr lang="en-US" sz="1800" baseline="0" dirty="0" smtClean="0">
                          <a:solidFill>
                            <a:srgbClr val="000000"/>
                          </a:solidFill>
                          <a:effectLst/>
                          <a:latin typeface="+mn-lt"/>
                          <a:ea typeface="Times New Roman" panose="02020603050405020304" pitchFamily="18" charset="0"/>
                        </a:rPr>
                        <a:t> by the Auditor-General was in progress</a:t>
                      </a:r>
                      <a:endParaRPr lang="en-US" sz="1800" dirty="0">
                        <a:solidFill>
                          <a:srgbClr val="000000"/>
                        </a:solidFill>
                        <a:effectLst/>
                        <a:latin typeface="+mn-lt"/>
                        <a:ea typeface="Times New Roman" panose="02020603050405020304" pitchFamily="18" charset="0"/>
                      </a:endParaRPr>
                    </a:p>
                  </a:txBody>
                  <a:tcPr marL="55951" marR="55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741584">
                <a:tc>
                  <a:txBody>
                    <a:bodyPr/>
                    <a:lstStyle/>
                    <a:p>
                      <a:pPr marL="0" marR="0" algn="l">
                        <a:lnSpc>
                          <a:spcPct val="110000"/>
                        </a:lnSpc>
                        <a:spcBef>
                          <a:spcPts val="0"/>
                        </a:spcBef>
                        <a:spcAft>
                          <a:spcPts val="0"/>
                        </a:spcAft>
                        <a:tabLst>
                          <a:tab pos="180340" algn="l"/>
                          <a:tab pos="360045" algn="l"/>
                          <a:tab pos="540385" algn="l"/>
                        </a:tabLst>
                      </a:pPr>
                      <a:r>
                        <a:rPr lang="en-ZA" sz="1800" dirty="0">
                          <a:solidFill>
                            <a:srgbClr val="000000"/>
                          </a:solidFill>
                          <a:effectLst/>
                          <a:latin typeface="+mn-lt"/>
                          <a:ea typeface="Times New Roman" panose="02020603050405020304" pitchFamily="18" charset="0"/>
                        </a:rPr>
                        <a:t>Annual vacancy rate of below 10% maintained</a:t>
                      </a:r>
                      <a:endParaRPr lang="en-US" sz="1800" dirty="0">
                        <a:solidFill>
                          <a:srgbClr val="000000"/>
                        </a:solidFill>
                        <a:effectLst/>
                        <a:latin typeface="+mn-lt"/>
                        <a:ea typeface="Times New Roman" panose="02020603050405020304" pitchFamily="18" charset="0"/>
                      </a:endParaRPr>
                    </a:p>
                  </a:txBody>
                  <a:tcPr marL="68586" marR="6858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11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As at</a:t>
                      </a:r>
                      <a:r>
                        <a:rPr lang="en-US" sz="1800" baseline="0" dirty="0" smtClean="0">
                          <a:solidFill>
                            <a:srgbClr val="000000"/>
                          </a:solidFill>
                          <a:effectLst/>
                          <a:latin typeface="+mn-lt"/>
                          <a:ea typeface="Times New Roman" panose="02020603050405020304" pitchFamily="18" charset="0"/>
                        </a:rPr>
                        <a:t> 30 June 2017, the vacancy rate was 8.9%</a:t>
                      </a:r>
                      <a:endParaRPr lang="en-US" sz="1800" dirty="0">
                        <a:solidFill>
                          <a:srgbClr val="000000"/>
                        </a:solidFill>
                        <a:effectLst/>
                        <a:latin typeface="+mn-lt"/>
                        <a:ea typeface="Times New Roman" panose="02020603050405020304" pitchFamily="18" charset="0"/>
                      </a:endParaRPr>
                    </a:p>
                  </a:txBody>
                  <a:tcPr marL="55951" marR="55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905322">
                <a:tc>
                  <a:txBody>
                    <a:bodyPr/>
                    <a:lstStyle/>
                    <a:p>
                      <a:pPr marL="0" marR="0" algn="l">
                        <a:lnSpc>
                          <a:spcPct val="110000"/>
                        </a:lnSpc>
                        <a:spcBef>
                          <a:spcPts val="0"/>
                        </a:spcBef>
                        <a:spcAft>
                          <a:spcPts val="0"/>
                        </a:spcAft>
                        <a:tabLst>
                          <a:tab pos="180340" algn="l"/>
                          <a:tab pos="360045" algn="l"/>
                          <a:tab pos="540385" algn="l"/>
                        </a:tabLst>
                      </a:pPr>
                      <a:r>
                        <a:rPr lang="en-GB" sz="1800" kern="1200" dirty="0" smtClean="0">
                          <a:solidFill>
                            <a:schemeClr val="dk1"/>
                          </a:solidFill>
                          <a:effectLst/>
                          <a:latin typeface="+mn-lt"/>
                          <a:ea typeface="+mn-ea"/>
                          <a:cs typeface="+mn-cs"/>
                        </a:rPr>
                        <a:t>4</a:t>
                      </a:r>
                      <a:r>
                        <a:rPr lang="en-GB" sz="1800" kern="1200" baseline="30000" dirty="0" smtClean="0">
                          <a:solidFill>
                            <a:schemeClr val="dk1"/>
                          </a:solidFill>
                          <a:effectLst/>
                          <a:latin typeface="+mn-lt"/>
                          <a:ea typeface="+mn-ea"/>
                          <a:cs typeface="+mn-cs"/>
                        </a:rPr>
                        <a:t>th</a:t>
                      </a:r>
                      <a:r>
                        <a:rPr lang="en-GB" sz="1800" kern="1200" dirty="0" smtClean="0">
                          <a:solidFill>
                            <a:schemeClr val="dk1"/>
                          </a:solidFill>
                          <a:effectLst/>
                          <a:latin typeface="+mn-lt"/>
                          <a:ea typeface="+mn-ea"/>
                          <a:cs typeface="+mn-cs"/>
                        </a:rPr>
                        <a:t> quarter (2016/17) monitoring report on the implementation of ICT support systems and processes and governance arrangements produced</a:t>
                      </a:r>
                      <a:endParaRPr lang="en-US" sz="1800" dirty="0">
                        <a:solidFill>
                          <a:srgbClr val="000000"/>
                        </a:solidFill>
                        <a:effectLst/>
                        <a:latin typeface="+mn-lt"/>
                        <a:ea typeface="Times New Roman" panose="02020603050405020304" pitchFamily="18" charset="0"/>
                      </a:endParaRPr>
                    </a:p>
                  </a:txBody>
                  <a:tcPr marL="68586" marR="6858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11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4</a:t>
                      </a:r>
                      <a:r>
                        <a:rPr lang="en-US" sz="1800" baseline="30000" dirty="0" smtClean="0">
                          <a:solidFill>
                            <a:srgbClr val="000000"/>
                          </a:solidFill>
                          <a:effectLst/>
                          <a:latin typeface="+mn-lt"/>
                          <a:ea typeface="Times New Roman" panose="02020603050405020304" pitchFamily="18" charset="0"/>
                        </a:rPr>
                        <a:t>th</a:t>
                      </a:r>
                      <a:r>
                        <a:rPr lang="en-US" sz="1800" baseline="0" dirty="0" smtClean="0">
                          <a:solidFill>
                            <a:srgbClr val="000000"/>
                          </a:solidFill>
                          <a:effectLst/>
                          <a:latin typeface="+mn-lt"/>
                          <a:ea typeface="Times New Roman" panose="02020603050405020304" pitchFamily="18" charset="0"/>
                        </a:rPr>
                        <a:t> Quarter report approved and 1</a:t>
                      </a:r>
                      <a:r>
                        <a:rPr lang="en-US" sz="1800" baseline="30000" dirty="0" smtClean="0">
                          <a:solidFill>
                            <a:srgbClr val="000000"/>
                          </a:solidFill>
                          <a:effectLst/>
                          <a:latin typeface="+mn-lt"/>
                          <a:ea typeface="Times New Roman" panose="02020603050405020304" pitchFamily="18" charset="0"/>
                        </a:rPr>
                        <a:t>st</a:t>
                      </a:r>
                      <a:r>
                        <a:rPr lang="en-US" sz="1800" baseline="0" dirty="0" smtClean="0">
                          <a:solidFill>
                            <a:srgbClr val="000000"/>
                          </a:solidFill>
                          <a:effectLst/>
                          <a:latin typeface="+mn-lt"/>
                          <a:ea typeface="Times New Roman" panose="02020603050405020304" pitchFamily="18" charset="0"/>
                        </a:rPr>
                        <a:t> Quarter report in progress</a:t>
                      </a:r>
                      <a:endParaRPr lang="en-US" sz="1800" dirty="0">
                        <a:solidFill>
                          <a:srgbClr val="000000"/>
                        </a:solidFill>
                        <a:effectLst/>
                        <a:latin typeface="+mn-lt"/>
                        <a:ea typeface="Times New Roman" panose="02020603050405020304" pitchFamily="18" charset="0"/>
                      </a:endParaRPr>
                    </a:p>
                  </a:txBody>
                  <a:tcPr marL="55951" marR="55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821661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733425"/>
            <a:ext cx="7772400" cy="654050"/>
          </a:xfrm>
        </p:spPr>
        <p:txBody>
          <a:bodyPr/>
          <a:lstStyle/>
          <a:p>
            <a:r>
              <a:rPr lang="en-ZA" altLang="en-US" sz="3200" dirty="0" smtClean="0">
                <a:solidFill>
                  <a:srgbClr val="800000"/>
                </a:solidFill>
                <a:latin typeface="Berlin Sans FB Demi" panose="020E0802020502020306" pitchFamily="34" charset="0"/>
              </a:rPr>
              <a:t>PROGRAMME 1: ADMINISTRATION (1)</a:t>
            </a:r>
            <a:br>
              <a:rPr lang="en-ZA" altLang="en-US" sz="3200" dirty="0" smtClean="0">
                <a:solidFill>
                  <a:srgbClr val="800000"/>
                </a:solidFill>
                <a:latin typeface="Berlin Sans FB Demi" panose="020E0802020502020306" pitchFamily="34" charset="0"/>
              </a:rPr>
            </a:br>
            <a:endParaRPr lang="en-ZA" altLang="en-US" sz="3200" dirty="0" smtClean="0">
              <a:solidFill>
                <a:srgbClr val="800000"/>
              </a:solidFill>
              <a:latin typeface="Berlin Sans FB Demi" panose="020E0802020502020306" pitchFamily="34" charset="0"/>
            </a:endParaRPr>
          </a:p>
        </p:txBody>
      </p:sp>
      <p:sp>
        <p:nvSpPr>
          <p:cNvPr id="9219" name="Slide Number Placeholder 3"/>
          <p:cNvSpPr>
            <a:spLocks noGrp="1"/>
          </p:cNvSpPr>
          <p:nvPr>
            <p:ph type="sldNum" sz="quarter" idx="4294967295"/>
          </p:nvPr>
        </p:nvSpPr>
        <p:spPr>
          <a:xfrm>
            <a:off x="7164288" y="6237312"/>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565D6D64-91D0-42BB-A485-BD26A601F136}" type="slidenum">
              <a:rPr lang="en-US" altLang="en-US" sz="1400" b="0" smtClean="0"/>
              <a:pPr algn="r">
                <a:spcBef>
                  <a:spcPct val="0"/>
                </a:spcBef>
                <a:buFontTx/>
                <a:buNone/>
              </a:pPr>
              <a:t>39</a:t>
            </a:fld>
            <a:endParaRPr lang="en-US" altLang="en-US" sz="1400" b="0" smtClean="0"/>
          </a:p>
        </p:txBody>
      </p:sp>
      <p:graphicFrame>
        <p:nvGraphicFramePr>
          <p:cNvPr id="5" name="Table 4"/>
          <p:cNvGraphicFramePr>
            <a:graphicFrameLocks noGrp="1"/>
          </p:cNvGraphicFramePr>
          <p:nvPr>
            <p:extLst>
              <p:ext uri="{D42A27DB-BD31-4B8C-83A1-F6EECF244321}">
                <p14:modId xmlns:p14="http://schemas.microsoft.com/office/powerpoint/2010/main" xmlns="" val="40686989"/>
              </p:ext>
            </p:extLst>
          </p:nvPr>
        </p:nvGraphicFramePr>
        <p:xfrm>
          <a:off x="467544" y="1268760"/>
          <a:ext cx="8320136" cy="4114800"/>
        </p:xfrm>
        <a:graphic>
          <a:graphicData uri="http://schemas.openxmlformats.org/drawingml/2006/table">
            <a:tbl>
              <a:tblPr>
                <a:tableStyleId>{5C22544A-7EE6-4342-B048-85BDC9FD1C3A}</a:tableStyleId>
              </a:tblPr>
              <a:tblGrid>
                <a:gridCol w="280831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3567608">
                  <a:extLst>
                    <a:ext uri="{9D8B030D-6E8A-4147-A177-3AD203B41FA5}">
                      <a16:colId xmlns:a16="http://schemas.microsoft.com/office/drawing/2014/main" xmlns="" val="20002"/>
                    </a:ext>
                  </a:extLst>
                </a:gridCol>
                <a:gridCol w="360040">
                  <a:extLst>
                    <a:ext uri="{9D8B030D-6E8A-4147-A177-3AD203B41FA5}">
                      <a16:colId xmlns:a16="http://schemas.microsoft.com/office/drawing/2014/main" xmlns="" val="20003"/>
                    </a:ext>
                  </a:extLst>
                </a:gridCol>
              </a:tblGrid>
              <a:tr h="194355">
                <a:tc>
                  <a:txBody>
                    <a:bodyPr/>
                    <a:lstStyle/>
                    <a:p>
                      <a:pPr marL="0" marR="0" algn="ctr">
                        <a:lnSpc>
                          <a:spcPct val="100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fr-FR" sz="1800" b="0" u="none" kern="1200" baseline="0" dirty="0" smtClean="0">
                          <a:solidFill>
                            <a:schemeClr val="tx1"/>
                          </a:solidFill>
                          <a:effectLst/>
                          <a:latin typeface="+mn-lt"/>
                          <a:ea typeface="+mn-ea"/>
                          <a:cs typeface="+mn-cs"/>
                        </a:rPr>
                        <a:t>1st Q Performance</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805800">
                <a:tc>
                  <a:txBody>
                    <a:bodyPr/>
                    <a:lstStyle/>
                    <a:p>
                      <a:pPr marL="0" marR="0" algn="l">
                        <a:spcBef>
                          <a:spcPts val="0"/>
                        </a:spcBef>
                        <a:spcAft>
                          <a:spcPts val="0"/>
                        </a:spcAft>
                      </a:pPr>
                      <a:r>
                        <a:rPr lang="en-US" sz="1800" kern="1200" dirty="0" smtClean="0">
                          <a:solidFill>
                            <a:schemeClr val="dk1"/>
                          </a:solidFill>
                          <a:effectLst/>
                          <a:latin typeface="+mn-lt"/>
                          <a:ea typeface="+mn-ea"/>
                          <a:cs typeface="+mn-cs"/>
                        </a:rPr>
                        <a:t>Quarterly and Annual Programme Performance Reports produced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u="none" dirty="0" smtClean="0">
                          <a:effectLst/>
                          <a:latin typeface="+mn-lt"/>
                          <a:ea typeface="Times New Roman" panose="02020603050405020304" pitchFamily="18" charset="0"/>
                          <a:cs typeface="Times New Roman" panose="02020603050405020304" pitchFamily="18" charset="0"/>
                        </a:rPr>
                        <a:t>4</a:t>
                      </a:r>
                      <a:r>
                        <a:rPr lang="en-US" sz="1800" u="none" baseline="30000" dirty="0" smtClean="0">
                          <a:effectLst/>
                          <a:latin typeface="+mn-lt"/>
                          <a:ea typeface="Times New Roman" panose="02020603050405020304" pitchFamily="18" charset="0"/>
                          <a:cs typeface="Times New Roman" panose="02020603050405020304" pitchFamily="18" charset="0"/>
                        </a:rPr>
                        <a:t>th</a:t>
                      </a:r>
                      <a:r>
                        <a:rPr lang="en-US" sz="1800" u="none" dirty="0" smtClean="0">
                          <a:effectLst/>
                          <a:latin typeface="+mn-lt"/>
                          <a:ea typeface="Times New Roman" panose="02020603050405020304" pitchFamily="18" charset="0"/>
                          <a:cs typeface="Times New Roman" panose="02020603050405020304" pitchFamily="18" charset="0"/>
                        </a:rPr>
                        <a:t> quarter report</a:t>
                      </a:r>
                      <a:r>
                        <a:rPr lang="en-US" sz="1800" u="none" baseline="0" dirty="0" smtClean="0">
                          <a:effectLst/>
                          <a:latin typeface="+mn-lt"/>
                          <a:ea typeface="Times New Roman" panose="02020603050405020304" pitchFamily="18" charset="0"/>
                          <a:cs typeface="Times New Roman" panose="02020603050405020304" pitchFamily="18" charset="0"/>
                        </a:rPr>
                        <a:t> submitted</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4</a:t>
                      </a:r>
                      <a:r>
                        <a:rPr lang="en-US" sz="1800" u="none" baseline="30000" dirty="0" smtClean="0">
                          <a:effectLst/>
                          <a:latin typeface="+mn-lt"/>
                          <a:ea typeface="Times New Roman" panose="02020603050405020304" pitchFamily="18" charset="0"/>
                          <a:cs typeface="Times New Roman" panose="02020603050405020304" pitchFamily="18" charset="0"/>
                        </a:rPr>
                        <a:t>th</a:t>
                      </a:r>
                      <a:r>
                        <a:rPr lang="en-US" sz="1800" u="none" dirty="0" smtClean="0">
                          <a:effectLst/>
                          <a:latin typeface="+mn-lt"/>
                          <a:ea typeface="Times New Roman" panose="02020603050405020304" pitchFamily="18" charset="0"/>
                          <a:cs typeface="Times New Roman" panose="02020603050405020304" pitchFamily="18" charset="0"/>
                        </a:rPr>
                        <a:t> quarter (2016/17) was submitted to the</a:t>
                      </a:r>
                      <a:r>
                        <a:rPr lang="en-US" sz="1800" u="none" baseline="0" dirty="0" smtClean="0">
                          <a:effectLst/>
                          <a:latin typeface="+mn-lt"/>
                          <a:ea typeface="Times New Roman" panose="02020603050405020304" pitchFamily="18" charset="0"/>
                          <a:cs typeface="Times New Roman" panose="02020603050405020304" pitchFamily="18" charset="0"/>
                        </a:rPr>
                        <a:t> NT and DPME</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4">
                  <a:txBody>
                    <a:bodyPr/>
                    <a:lstStyle/>
                    <a:p>
                      <a:pPr algn="ctr">
                        <a:lnSpc>
                          <a:spcPct val="100000"/>
                        </a:lnSpc>
                      </a:pPr>
                      <a:r>
                        <a:rPr lang="en-US" sz="1400" u="none" dirty="0" smtClean="0">
                          <a:latin typeface="+mn-lt"/>
                        </a:rPr>
                        <a:t>Achieved</a:t>
                      </a: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74519">
                <a:tc>
                  <a:txBody>
                    <a:bodyPr/>
                    <a:lstStyle/>
                    <a:p>
                      <a:pPr marL="0" marR="0" algn="just">
                        <a:spcBef>
                          <a:spcPts val="0"/>
                        </a:spcBef>
                        <a:spcAft>
                          <a:spcPts val="0"/>
                        </a:spcAft>
                      </a:pPr>
                      <a:r>
                        <a:rPr lang="en-US" sz="1800" kern="1200" dirty="0" smtClean="0">
                          <a:solidFill>
                            <a:schemeClr val="dk1"/>
                          </a:solidFill>
                          <a:effectLst/>
                          <a:latin typeface="+mn-lt"/>
                          <a:ea typeface="+mn-ea"/>
                          <a:cs typeface="+mn-cs"/>
                        </a:rPr>
                        <a:t>Annual Performance Plan (APP)</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produced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Planning for</a:t>
                      </a:r>
                      <a:r>
                        <a:rPr lang="en-US" sz="1800" u="none" baseline="0" dirty="0" smtClean="0">
                          <a:effectLst/>
                          <a:latin typeface="+mn-lt"/>
                          <a:ea typeface="Times New Roman" panose="02020603050405020304" pitchFamily="18" charset="0"/>
                          <a:cs typeface="Times New Roman" panose="02020603050405020304" pitchFamily="18" charset="0"/>
                        </a:rPr>
                        <a:t> production of APP</a:t>
                      </a:r>
                      <a:endParaRPr lang="en-US" sz="1800" u="none" dirty="0" smtClean="0">
                        <a:effectLst/>
                        <a:latin typeface="+mn-lt"/>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Inputs to 2018/19</a:t>
                      </a:r>
                      <a:r>
                        <a:rPr lang="en-US" sz="1800" u="none" baseline="0" dirty="0" smtClean="0">
                          <a:effectLst/>
                          <a:latin typeface="+mn-lt"/>
                          <a:ea typeface="Times New Roman" panose="02020603050405020304" pitchFamily="18" charset="0"/>
                          <a:cs typeface="Times New Roman" panose="02020603050405020304" pitchFamily="18" charset="0"/>
                        </a:rPr>
                        <a:t> </a:t>
                      </a:r>
                      <a:r>
                        <a:rPr lang="en-US" sz="1800" u="none" baseline="0" dirty="0" err="1" smtClean="0">
                          <a:effectLst/>
                          <a:latin typeface="+mn-lt"/>
                          <a:ea typeface="Times New Roman" panose="02020603050405020304" pitchFamily="18" charset="0"/>
                          <a:cs typeface="Times New Roman" panose="02020603050405020304" pitchFamily="18" charset="0"/>
                        </a:rPr>
                        <a:t>Workplan</a:t>
                      </a:r>
                      <a:r>
                        <a:rPr lang="en-US" sz="1800" u="none" baseline="0" dirty="0" smtClean="0">
                          <a:effectLst/>
                          <a:latin typeface="+mn-lt"/>
                          <a:ea typeface="Times New Roman" panose="02020603050405020304" pitchFamily="18" charset="0"/>
                          <a:cs typeface="Times New Roman" panose="02020603050405020304" pitchFamily="18" charset="0"/>
                        </a:rPr>
                        <a:t> collated to form the basis for the APP (2018/19)</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43647">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Monthly financial reports produced</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3</a:t>
                      </a:r>
                      <a:r>
                        <a:rPr lang="en-US" sz="1800" u="none" baseline="0" dirty="0" smtClean="0">
                          <a:effectLst/>
                          <a:latin typeface="+mn-lt"/>
                          <a:ea typeface="Times New Roman" panose="02020603050405020304" pitchFamily="18" charset="0"/>
                          <a:cs typeface="Times New Roman" panose="02020603050405020304" pitchFamily="18" charset="0"/>
                        </a:rPr>
                        <a:t> reports</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800" kern="1200" dirty="0" smtClean="0">
                          <a:solidFill>
                            <a:schemeClr val="dk1"/>
                          </a:solidFill>
                          <a:effectLst/>
                          <a:latin typeface="+mn-lt"/>
                          <a:ea typeface="+mn-ea"/>
                          <a:cs typeface="+mn-cs"/>
                        </a:rPr>
                        <a:t>3 monthly IYM reports for March, April and May submitted to National Treasury</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84783">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Interim and Annual Financial Statements to NT and AG by the due dates</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Submission to NT and AG by 31 May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Unaudited Annual Financial Statements were submitted to NT and AG on 31 May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34901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 2016/17 (1)</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4</a:t>
            </a:fld>
            <a:endParaRPr lang="en-US" sz="1400" b="0" dirty="0"/>
          </a:p>
        </p:txBody>
      </p:sp>
      <p:sp>
        <p:nvSpPr>
          <p:cNvPr id="4" name="Content Placeholder 2"/>
          <p:cNvSpPr txBox="1">
            <a:spLocks/>
          </p:cNvSpPr>
          <p:nvPr/>
        </p:nvSpPr>
        <p:spPr bwMode="auto">
          <a:xfrm>
            <a:off x="444098" y="1268761"/>
            <a:ext cx="8376374" cy="3744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0" indent="0" algn="l">
              <a:lnSpc>
                <a:spcPct val="120000"/>
              </a:lnSpc>
            </a:pPr>
            <a:endParaRPr lang="en-ZA" sz="1800" b="0" dirty="0" smtClean="0"/>
          </a:p>
        </p:txBody>
      </p:sp>
      <p:graphicFrame>
        <p:nvGraphicFramePr>
          <p:cNvPr id="5" name="Chart 4"/>
          <p:cNvGraphicFramePr>
            <a:graphicFrameLocks/>
          </p:cNvGraphicFramePr>
          <p:nvPr>
            <p:extLst>
              <p:ext uri="{D42A27DB-BD31-4B8C-83A1-F6EECF244321}">
                <p14:modId xmlns:p14="http://schemas.microsoft.com/office/powerpoint/2010/main" xmlns="" val="535513896"/>
              </p:ext>
            </p:extLst>
          </p:nvPr>
        </p:nvGraphicFramePr>
        <p:xfrm>
          <a:off x="755576" y="1412776"/>
          <a:ext cx="7056783" cy="300235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17485" y="4869160"/>
            <a:ext cx="8229600" cy="1089529"/>
          </a:xfrm>
          <a:prstGeom prst="rect">
            <a:avLst/>
          </a:prstGeom>
        </p:spPr>
        <p:txBody>
          <a:bodyPr wrap="square">
            <a:spAutoFit/>
          </a:bodyPr>
          <a:lstStyle/>
          <a:p>
            <a:pPr marL="285750" indent="-285750" algn="l">
              <a:lnSpc>
                <a:spcPct val="120000"/>
              </a:lnSpc>
              <a:buFont typeface="Arial" panose="020B0604020202020204" pitchFamily="34" charset="0"/>
              <a:buChar char="•"/>
            </a:pPr>
            <a:r>
              <a:rPr lang="en-ZA" sz="1800" b="0" dirty="0"/>
              <a:t>Overall, 95% of planned targets were achieved in the 2016/17 financial </a:t>
            </a:r>
            <a:r>
              <a:rPr lang="en-ZA" sz="1800" b="0" dirty="0" smtClean="0"/>
              <a:t>year </a:t>
            </a:r>
            <a:endParaRPr lang="en-ZA" sz="1800" b="0" dirty="0"/>
          </a:p>
          <a:p>
            <a:pPr marL="285750" indent="-285750" algn="l">
              <a:lnSpc>
                <a:spcPct val="120000"/>
              </a:lnSpc>
              <a:buFont typeface="Arial" panose="020B0604020202020204" pitchFamily="34" charset="0"/>
              <a:buChar char="•"/>
            </a:pPr>
            <a:r>
              <a:rPr lang="en-ZA" sz="1800" b="0" dirty="0"/>
              <a:t>Adjustments to the </a:t>
            </a:r>
            <a:r>
              <a:rPr lang="en-ZA" sz="1800" b="0" dirty="0" err="1"/>
              <a:t>workplan</a:t>
            </a:r>
            <a:r>
              <a:rPr lang="en-ZA" sz="1800" b="0" dirty="0"/>
              <a:t> and non-achievement were mostly as a result of financial and capacity constraints experienced by the </a:t>
            </a:r>
            <a:r>
              <a:rPr lang="en-ZA" sz="1800" b="0" dirty="0" smtClean="0"/>
              <a:t>PSC</a:t>
            </a:r>
            <a:endParaRPr lang="en-ZA" sz="1800" b="0" dirty="0"/>
          </a:p>
        </p:txBody>
      </p:sp>
    </p:spTree>
    <p:extLst>
      <p:ext uri="{BB962C8B-B14F-4D97-AF65-F5344CB8AC3E}">
        <p14:creationId xmlns:p14="http://schemas.microsoft.com/office/powerpoint/2010/main" xmlns="" val="1967826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733425"/>
            <a:ext cx="7772400" cy="654050"/>
          </a:xfrm>
        </p:spPr>
        <p:txBody>
          <a:bodyPr/>
          <a:lstStyle/>
          <a:p>
            <a:r>
              <a:rPr lang="en-ZA" altLang="en-US" sz="3200" dirty="0" smtClean="0">
                <a:solidFill>
                  <a:srgbClr val="800000"/>
                </a:solidFill>
                <a:latin typeface="Berlin Sans FB Demi" panose="020E0802020502020306" pitchFamily="34" charset="0"/>
              </a:rPr>
              <a:t>PROGRAMME 1: ADMINISTRATION (2)</a:t>
            </a:r>
            <a:r>
              <a:rPr lang="en-ZA" altLang="en-US" sz="3200" dirty="0" smtClean="0">
                <a:solidFill>
                  <a:srgbClr val="009999"/>
                </a:solidFill>
                <a:latin typeface="Berlin Sans FB Demi" panose="020E0802020502020306" pitchFamily="34" charset="0"/>
              </a:rPr>
              <a:t/>
            </a:r>
            <a:br>
              <a:rPr lang="en-ZA" altLang="en-US" sz="3200" dirty="0" smtClean="0">
                <a:solidFill>
                  <a:srgbClr val="009999"/>
                </a:solidFill>
                <a:latin typeface="Berlin Sans FB Demi" panose="020E0802020502020306" pitchFamily="34" charset="0"/>
              </a:rPr>
            </a:br>
            <a:endParaRPr lang="en-ZA" altLang="en-US" sz="3200" dirty="0" smtClean="0">
              <a:solidFill>
                <a:srgbClr val="800000"/>
              </a:solidFill>
              <a:latin typeface="Berlin Sans FB Demi" panose="020E0802020502020306" pitchFamily="34" charset="0"/>
            </a:endParaRPr>
          </a:p>
        </p:txBody>
      </p:sp>
      <p:sp>
        <p:nvSpPr>
          <p:cNvPr id="9219" name="Slide Number Placeholder 3"/>
          <p:cNvSpPr>
            <a:spLocks noGrp="1"/>
          </p:cNvSpPr>
          <p:nvPr>
            <p:ph type="sldNum" sz="quarter" idx="4294967295"/>
          </p:nvPr>
        </p:nvSpPr>
        <p:spPr>
          <a:xfrm>
            <a:off x="7164288" y="6237312"/>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565D6D64-91D0-42BB-A485-BD26A601F136}" type="slidenum">
              <a:rPr lang="en-US" altLang="en-US" sz="1400" b="0" smtClean="0"/>
              <a:pPr algn="r">
                <a:spcBef>
                  <a:spcPct val="0"/>
                </a:spcBef>
                <a:buFontTx/>
                <a:buNone/>
              </a:pPr>
              <a:t>40</a:t>
            </a:fld>
            <a:endParaRPr lang="en-US" altLang="en-US" sz="1400" b="0" smtClean="0"/>
          </a:p>
        </p:txBody>
      </p:sp>
      <p:graphicFrame>
        <p:nvGraphicFramePr>
          <p:cNvPr id="5" name="Table 4"/>
          <p:cNvGraphicFramePr>
            <a:graphicFrameLocks noGrp="1"/>
          </p:cNvGraphicFramePr>
          <p:nvPr>
            <p:extLst>
              <p:ext uri="{D42A27DB-BD31-4B8C-83A1-F6EECF244321}">
                <p14:modId xmlns:p14="http://schemas.microsoft.com/office/powerpoint/2010/main" xmlns="" val="282538331"/>
              </p:ext>
            </p:extLst>
          </p:nvPr>
        </p:nvGraphicFramePr>
        <p:xfrm>
          <a:off x="323528" y="1392509"/>
          <a:ext cx="8496944" cy="3474720"/>
        </p:xfrm>
        <a:graphic>
          <a:graphicData uri="http://schemas.openxmlformats.org/drawingml/2006/table">
            <a:tbl>
              <a:tblPr>
                <a:tableStyleId>{5C22544A-7EE6-4342-B048-85BDC9FD1C3A}</a:tableStyleId>
              </a:tblPr>
              <a:tblGrid>
                <a:gridCol w="2703787">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4104181">
                  <a:extLst>
                    <a:ext uri="{9D8B030D-6E8A-4147-A177-3AD203B41FA5}">
                      <a16:colId xmlns:a16="http://schemas.microsoft.com/office/drawing/2014/main" xmlns="" val="20002"/>
                    </a:ext>
                  </a:extLst>
                </a:gridCol>
                <a:gridCol w="320824">
                  <a:extLst>
                    <a:ext uri="{9D8B030D-6E8A-4147-A177-3AD203B41FA5}">
                      <a16:colId xmlns:a16="http://schemas.microsoft.com/office/drawing/2014/main" xmlns="" val="20003"/>
                    </a:ext>
                  </a:extLst>
                </a:gridCol>
              </a:tblGrid>
              <a:tr h="194355">
                <a:tc>
                  <a:txBody>
                    <a:bodyPr/>
                    <a:lstStyle/>
                    <a:p>
                      <a:pPr marL="0" marR="0" algn="ctr">
                        <a:lnSpc>
                          <a:spcPct val="100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fr-FR" sz="1800" b="0" u="none" kern="1200" baseline="0" dirty="0" smtClean="0">
                          <a:solidFill>
                            <a:schemeClr val="tx1"/>
                          </a:solidFill>
                          <a:effectLst/>
                          <a:latin typeface="+mn-lt"/>
                          <a:ea typeface="+mn-ea"/>
                          <a:cs typeface="+mn-cs"/>
                        </a:rPr>
                        <a:t>1st Q Performance</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731520">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Payments processed within 30 days of receipt of invoice</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3 reports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3 monthly reports for March, April and May 2017 submitted to National Treasury</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4">
                  <a:txBody>
                    <a:bodyPr/>
                    <a:lstStyle/>
                    <a:p>
                      <a:pPr algn="ctr">
                        <a:lnSpc>
                          <a:spcPct val="100000"/>
                        </a:lnSpc>
                      </a:pPr>
                      <a:r>
                        <a:rPr lang="en-US" sz="1400" u="none" baseline="0" dirty="0" smtClean="0">
                          <a:latin typeface="+mn-lt"/>
                        </a:rPr>
                        <a:t>Achieved</a:t>
                      </a: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31520">
                <a:tc>
                  <a:txBody>
                    <a:bodyPr/>
                    <a:lstStyle/>
                    <a:p>
                      <a:pPr marL="0" marR="0">
                        <a:spcBef>
                          <a:spcPts val="0"/>
                        </a:spcBef>
                        <a:spcAft>
                          <a:spcPts val="0"/>
                        </a:spcAft>
                      </a:pPr>
                      <a:r>
                        <a:rPr lang="en-GB" sz="1800" dirty="0">
                          <a:effectLst/>
                          <a:latin typeface="+mn-lt"/>
                          <a:ea typeface="Times New Roman" panose="02020603050405020304" pitchFamily="18" charset="0"/>
                          <a:cs typeface="Times New Roman" panose="02020603050405020304" pitchFamily="18" charset="0"/>
                        </a:rPr>
                        <a:t>SCM policy implemented in compliance with prescripts and guidelines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1</a:t>
                      </a:r>
                      <a:r>
                        <a:rPr lang="en-US" sz="1800" u="none" baseline="30000" dirty="0" smtClean="0">
                          <a:effectLst/>
                          <a:latin typeface="+mn-lt"/>
                          <a:ea typeface="Times New Roman" panose="02020603050405020304" pitchFamily="18" charset="0"/>
                          <a:cs typeface="Times New Roman" panose="02020603050405020304" pitchFamily="18" charset="0"/>
                        </a:rPr>
                        <a:t>st</a:t>
                      </a:r>
                      <a:r>
                        <a:rPr lang="en-US" sz="1800" u="none" dirty="0" smtClean="0">
                          <a:effectLst/>
                          <a:latin typeface="+mn-lt"/>
                          <a:ea typeface="Times New Roman" panose="02020603050405020304" pitchFamily="18" charset="0"/>
                          <a:cs typeface="Times New Roman" panose="02020603050405020304" pitchFamily="18" charset="0"/>
                        </a:rPr>
                        <a:t> quarter report produced</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GB" sz="1800" dirty="0">
                          <a:effectLst/>
                          <a:latin typeface="+mn-lt"/>
                          <a:ea typeface="Times New Roman" panose="02020603050405020304" pitchFamily="18" charset="0"/>
                          <a:cs typeface="Times New Roman" panose="02020603050405020304" pitchFamily="18" charset="0"/>
                        </a:rPr>
                        <a:t>1</a:t>
                      </a:r>
                      <a:r>
                        <a:rPr lang="en-GB" sz="1800" baseline="30000" dirty="0">
                          <a:effectLst/>
                          <a:latin typeface="+mn-lt"/>
                          <a:ea typeface="Times New Roman" panose="02020603050405020304" pitchFamily="18" charset="0"/>
                          <a:cs typeface="Times New Roman" panose="02020603050405020304" pitchFamily="18" charset="0"/>
                        </a:rPr>
                        <a:t>st</a:t>
                      </a:r>
                      <a:r>
                        <a:rPr lang="en-GB" sz="1800" dirty="0">
                          <a:effectLst/>
                          <a:latin typeface="+mn-lt"/>
                          <a:ea typeface="Times New Roman" panose="02020603050405020304" pitchFamily="18" charset="0"/>
                          <a:cs typeface="Times New Roman" panose="02020603050405020304" pitchFamily="18" charset="0"/>
                        </a:rPr>
                        <a:t> quarter report produced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731520">
                <a:tc>
                  <a:txBody>
                    <a:bodyPr/>
                    <a:lstStyle/>
                    <a:p>
                      <a:pPr marL="1270" marR="0">
                        <a:spcBef>
                          <a:spcPts val="0"/>
                        </a:spcBef>
                        <a:spcAft>
                          <a:spcPts val="0"/>
                        </a:spcAft>
                      </a:pPr>
                      <a:r>
                        <a:rPr lang="en-GB" sz="1800" dirty="0">
                          <a:effectLst/>
                          <a:latin typeface="+mn-lt"/>
                          <a:ea typeface="Times New Roman" panose="02020603050405020304" pitchFamily="18" charset="0"/>
                          <a:cs typeface="Arial" panose="020B0604020202020204" pitchFamily="34" charset="0"/>
                        </a:rPr>
                        <a:t>Service level agreements in place and monitored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Mar 2018</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GB" sz="1800" dirty="0">
                          <a:effectLst/>
                          <a:latin typeface="+mn-lt"/>
                          <a:ea typeface="Times New Roman" panose="02020603050405020304" pitchFamily="18" charset="0"/>
                          <a:cs typeface="Arial" panose="020B0604020202020204" pitchFamily="34" charset="0"/>
                        </a:rPr>
                        <a:t>15 SLAs were signed within 3 months of contract </a:t>
                      </a:r>
                      <a:r>
                        <a:rPr lang="en-GB" sz="1800" dirty="0" smtClean="0">
                          <a:effectLst/>
                          <a:latin typeface="+mn-lt"/>
                          <a:ea typeface="Times New Roman" panose="02020603050405020304" pitchFamily="18" charset="0"/>
                          <a:cs typeface="Arial" panose="020B0604020202020204" pitchFamily="34" charset="0"/>
                        </a:rPr>
                        <a:t>award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731520">
                <a:tc>
                  <a:txBody>
                    <a:bodyPr/>
                    <a:lstStyle/>
                    <a:p>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endParaRPr lang="en-US"/>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338532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7808" y="789179"/>
            <a:ext cx="7772400" cy="654050"/>
          </a:xfrm>
        </p:spPr>
        <p:txBody>
          <a:bodyPr/>
          <a:lstStyle/>
          <a:p>
            <a:r>
              <a:rPr lang="en-ZA" altLang="en-US" sz="3200" dirty="0" smtClean="0">
                <a:solidFill>
                  <a:srgbClr val="800000"/>
                </a:solidFill>
                <a:latin typeface="Berlin Sans FB Demi" panose="020E0802020502020306" pitchFamily="34" charset="0"/>
              </a:rPr>
              <a:t>PROGRAMME 1: ADMINISTRATION (3)</a:t>
            </a:r>
            <a:br>
              <a:rPr lang="en-ZA" altLang="en-US" sz="3200" dirty="0" smtClean="0">
                <a:solidFill>
                  <a:srgbClr val="800000"/>
                </a:solidFill>
                <a:latin typeface="Berlin Sans FB Demi" panose="020E0802020502020306" pitchFamily="34" charset="0"/>
              </a:rPr>
            </a:br>
            <a:endParaRPr lang="en-ZA" altLang="en-US" sz="3200" dirty="0" smtClean="0">
              <a:solidFill>
                <a:srgbClr val="800000"/>
              </a:solidFill>
              <a:latin typeface="Berlin Sans FB Demi" panose="020E0802020502020306" pitchFamily="34" charset="0"/>
            </a:endParaRPr>
          </a:p>
        </p:txBody>
      </p:sp>
      <p:sp>
        <p:nvSpPr>
          <p:cNvPr id="9219" name="Slide Number Placeholder 3"/>
          <p:cNvSpPr>
            <a:spLocks noGrp="1"/>
          </p:cNvSpPr>
          <p:nvPr>
            <p:ph type="sldNum" sz="quarter" idx="4294967295"/>
          </p:nvPr>
        </p:nvSpPr>
        <p:spPr>
          <a:xfrm>
            <a:off x="7164288" y="6237312"/>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565D6D64-91D0-42BB-A485-BD26A601F136}" type="slidenum">
              <a:rPr lang="en-US" altLang="en-US" sz="1400" b="0" smtClean="0"/>
              <a:pPr algn="r">
                <a:spcBef>
                  <a:spcPct val="0"/>
                </a:spcBef>
                <a:buFontTx/>
                <a:buNone/>
              </a:pPr>
              <a:t>41</a:t>
            </a:fld>
            <a:endParaRPr lang="en-US" altLang="en-US" sz="1400" b="0" smtClean="0"/>
          </a:p>
        </p:txBody>
      </p:sp>
      <p:graphicFrame>
        <p:nvGraphicFramePr>
          <p:cNvPr id="5" name="Table 4"/>
          <p:cNvGraphicFramePr>
            <a:graphicFrameLocks noGrp="1"/>
          </p:cNvGraphicFramePr>
          <p:nvPr>
            <p:extLst>
              <p:ext uri="{D42A27DB-BD31-4B8C-83A1-F6EECF244321}">
                <p14:modId xmlns:p14="http://schemas.microsoft.com/office/powerpoint/2010/main" xmlns="" val="2405887290"/>
              </p:ext>
            </p:extLst>
          </p:nvPr>
        </p:nvGraphicFramePr>
        <p:xfrm>
          <a:off x="395536" y="1268761"/>
          <a:ext cx="8496944" cy="4816734"/>
        </p:xfrm>
        <a:graphic>
          <a:graphicData uri="http://schemas.openxmlformats.org/drawingml/2006/table">
            <a:tbl>
              <a:tblPr>
                <a:tableStyleId>{5C22544A-7EE6-4342-B048-85BDC9FD1C3A}</a:tableStyleId>
              </a:tblPr>
              <a:tblGrid>
                <a:gridCol w="2520280">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4431704">
                  <a:extLst>
                    <a:ext uri="{9D8B030D-6E8A-4147-A177-3AD203B41FA5}">
                      <a16:colId xmlns:a16="http://schemas.microsoft.com/office/drawing/2014/main" xmlns="" val="20002"/>
                    </a:ext>
                  </a:extLst>
                </a:gridCol>
                <a:gridCol w="320824">
                  <a:extLst>
                    <a:ext uri="{9D8B030D-6E8A-4147-A177-3AD203B41FA5}">
                      <a16:colId xmlns:a16="http://schemas.microsoft.com/office/drawing/2014/main" xmlns="" val="20003"/>
                    </a:ext>
                  </a:extLst>
                </a:gridCol>
              </a:tblGrid>
              <a:tr h="228586">
                <a:tc>
                  <a:txBody>
                    <a:bodyPr/>
                    <a:lstStyle/>
                    <a:p>
                      <a:pPr marL="0" marR="0" algn="ctr">
                        <a:lnSpc>
                          <a:spcPct val="100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fr-FR" sz="1800" b="0" u="none" kern="1200" baseline="0" dirty="0" smtClean="0">
                          <a:solidFill>
                            <a:schemeClr val="tx1"/>
                          </a:solidFill>
                          <a:effectLst/>
                          <a:latin typeface="+mn-lt"/>
                          <a:ea typeface="+mn-ea"/>
                          <a:cs typeface="+mn-cs"/>
                        </a:rPr>
                        <a:t>1st Q Performance</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28586">
                <a:tc>
                  <a:txBody>
                    <a:bodyPr/>
                    <a:lstStyle/>
                    <a:p>
                      <a:pPr marL="0" marR="0">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3 </a:t>
                      </a:r>
                      <a:r>
                        <a:rPr lang="en-GB" sz="1800" dirty="0">
                          <a:effectLst/>
                          <a:latin typeface="+mn-lt"/>
                          <a:ea typeface="Times New Roman" panose="02020603050405020304" pitchFamily="18" charset="0"/>
                          <a:cs typeface="Arial" panose="020B0604020202020204" pitchFamily="34" charset="0"/>
                        </a:rPr>
                        <a:t>lift news produced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June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GB" sz="1800" dirty="0">
                          <a:effectLst/>
                          <a:latin typeface="+mn-lt"/>
                          <a:ea typeface="Times New Roman" panose="02020603050405020304" pitchFamily="18" charset="0"/>
                          <a:cs typeface="Arial" panose="020B0604020202020204" pitchFamily="34" charset="0"/>
                        </a:rPr>
                        <a:t>3 lift news </a:t>
                      </a:r>
                      <a:r>
                        <a:rPr lang="en-GB" sz="1800" dirty="0" smtClean="0">
                          <a:effectLst/>
                          <a:latin typeface="+mn-lt"/>
                          <a:ea typeface="Times New Roman" panose="02020603050405020304" pitchFamily="18" charset="0"/>
                          <a:cs typeface="Arial" panose="020B0604020202020204" pitchFamily="34" charset="0"/>
                        </a:rPr>
                        <a:t>produced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4">
                  <a:txBody>
                    <a:bodyPr/>
                    <a:lstStyle/>
                    <a:p>
                      <a:pPr algn="ctr">
                        <a:lnSpc>
                          <a:spcPct val="100000"/>
                        </a:lnSpc>
                      </a:pPr>
                      <a:r>
                        <a:rPr lang="en-US" sz="1400" u="none" dirty="0" smtClean="0">
                          <a:latin typeface="+mn-lt"/>
                        </a:rPr>
                        <a:t>Achieved</a:t>
                      </a: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57173">
                <a:tc>
                  <a:txBody>
                    <a:bodyPr/>
                    <a:lstStyle/>
                    <a:p>
                      <a:pPr marL="0" marR="0">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1 </a:t>
                      </a:r>
                      <a:r>
                        <a:rPr lang="en-GB" sz="1800" dirty="0">
                          <a:effectLst/>
                          <a:latin typeface="+mn-lt"/>
                          <a:ea typeface="Times New Roman" panose="02020603050405020304" pitchFamily="18" charset="0"/>
                          <a:cs typeface="Arial" panose="020B0604020202020204" pitchFamily="34" charset="0"/>
                        </a:rPr>
                        <a:t>Information and learning sessions held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GB" sz="1800" dirty="0">
                          <a:effectLst/>
                          <a:latin typeface="+mn-lt"/>
                          <a:ea typeface="Times New Roman" panose="02020603050405020304" pitchFamily="18" charset="0"/>
                          <a:cs typeface="Times New Roman" panose="02020603050405020304" pitchFamily="18" charset="0"/>
                        </a:rPr>
                        <a:t>2 information sessions </a:t>
                      </a:r>
                      <a:r>
                        <a:rPr lang="en-GB" sz="1800" dirty="0" smtClean="0">
                          <a:effectLst/>
                          <a:latin typeface="+mn-lt"/>
                          <a:ea typeface="Times New Roman" panose="02020603050405020304" pitchFamily="18" charset="0"/>
                          <a:cs typeface="Times New Roman" panose="02020603050405020304" pitchFamily="18" charset="0"/>
                        </a:rPr>
                        <a:t>held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976254">
                <a:tc>
                  <a:txBody>
                    <a:bodyPr/>
                    <a:lstStyle/>
                    <a:p>
                      <a:pPr marL="0" marR="0">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1 </a:t>
                      </a:r>
                      <a:r>
                        <a:rPr lang="en-GB" sz="1800" dirty="0">
                          <a:effectLst/>
                          <a:latin typeface="+mn-lt"/>
                          <a:ea typeface="Times New Roman" panose="02020603050405020304" pitchFamily="18" charset="0"/>
                          <a:cs typeface="Arial" panose="020B0604020202020204" pitchFamily="34" charset="0"/>
                        </a:rPr>
                        <a:t>bulletin produced and </a:t>
                      </a:r>
                      <a:endParaRPr lang="en-US" sz="18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1 </a:t>
                      </a:r>
                      <a:r>
                        <a:rPr lang="en-GB" sz="1800" dirty="0">
                          <a:effectLst/>
                          <a:latin typeface="+mn-lt"/>
                          <a:ea typeface="Times New Roman" panose="02020603050405020304" pitchFamily="18" charset="0"/>
                          <a:cs typeface="Arial" panose="020B0604020202020204" pitchFamily="34" charset="0"/>
                        </a:rPr>
                        <a:t>media  briefings held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June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GB" sz="1800" dirty="0" smtClean="0">
                          <a:effectLst/>
                          <a:latin typeface="+mn-lt"/>
                          <a:ea typeface="Times New Roman" panose="02020603050405020304" pitchFamily="18" charset="0"/>
                          <a:cs typeface="Times New Roman" panose="02020603050405020304" pitchFamily="18" charset="0"/>
                        </a:rPr>
                        <a:t>1 bulletin produced</a:t>
                      </a:r>
                    </a:p>
                    <a:p>
                      <a:pPr marL="0" marR="0">
                        <a:spcBef>
                          <a:spcPts val="0"/>
                        </a:spcBef>
                        <a:spcAft>
                          <a:spcPts val="0"/>
                        </a:spcAft>
                      </a:pPr>
                      <a:r>
                        <a:rPr lang="en-GB" sz="1800" dirty="0" smtClean="0">
                          <a:effectLst/>
                          <a:latin typeface="+mn-lt"/>
                          <a:ea typeface="Times New Roman" panose="02020603050405020304" pitchFamily="18" charset="0"/>
                          <a:cs typeface="Times New Roman" panose="02020603050405020304" pitchFamily="18" charset="0"/>
                        </a:rPr>
                        <a:t>1 </a:t>
                      </a:r>
                      <a:r>
                        <a:rPr lang="en-GB" sz="1800" dirty="0">
                          <a:effectLst/>
                          <a:latin typeface="+mn-lt"/>
                          <a:ea typeface="Times New Roman" panose="02020603050405020304" pitchFamily="18" charset="0"/>
                          <a:cs typeface="Times New Roman" panose="02020603050405020304" pitchFamily="18" charset="0"/>
                        </a:rPr>
                        <a:t>media briefing </a:t>
                      </a:r>
                      <a:r>
                        <a:rPr lang="en-GB" sz="1800" dirty="0" smtClean="0">
                          <a:effectLst/>
                          <a:latin typeface="+mn-lt"/>
                          <a:ea typeface="Times New Roman" panose="02020603050405020304" pitchFamily="18" charset="0"/>
                          <a:cs typeface="Times New Roman" panose="02020603050405020304" pitchFamily="18" charset="0"/>
                        </a:rPr>
                        <a:t>held </a:t>
                      </a:r>
                    </a:p>
                    <a:p>
                      <a:pPr marL="0" marR="0">
                        <a:spcBef>
                          <a:spcPts val="0"/>
                        </a:spcBef>
                        <a:spcAft>
                          <a:spcPts val="0"/>
                        </a:spcAft>
                      </a:pPr>
                      <a:r>
                        <a:rPr lang="en-GB" sz="1800" dirty="0" smtClean="0">
                          <a:effectLst/>
                          <a:latin typeface="+mn-lt"/>
                          <a:ea typeface="Times New Roman" panose="02020603050405020304" pitchFamily="18" charset="0"/>
                          <a:cs typeface="Times New Roman" panose="02020603050405020304" pitchFamily="18" charset="0"/>
                        </a:rPr>
                        <a:t>3 </a:t>
                      </a:r>
                      <a:r>
                        <a:rPr lang="en-GB" sz="1800" dirty="0">
                          <a:effectLst/>
                          <a:latin typeface="+mn-lt"/>
                          <a:ea typeface="Times New Roman" panose="02020603050405020304" pitchFamily="18" charset="0"/>
                          <a:cs typeface="Times New Roman" panose="02020603050405020304" pitchFamily="18" charset="0"/>
                        </a:rPr>
                        <a:t>Media </a:t>
                      </a:r>
                      <a:r>
                        <a:rPr lang="en-GB" sz="1800" dirty="0" smtClean="0">
                          <a:effectLst/>
                          <a:latin typeface="+mn-lt"/>
                          <a:ea typeface="Times New Roman" panose="02020603050405020304" pitchFamily="18" charset="0"/>
                          <a:cs typeface="Times New Roman" panose="02020603050405020304" pitchFamily="18" charset="0"/>
                        </a:rPr>
                        <a:t>Statements produced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976254">
                <a:tc>
                  <a:txBody>
                    <a:bodyPr/>
                    <a:lstStyle/>
                    <a:p>
                      <a:r>
                        <a:rPr lang="en-US" sz="1800" dirty="0" smtClean="0">
                          <a:latin typeface="+mn-lt"/>
                        </a:rPr>
                        <a:t>OPSC leased immovable properties properly maintained</a:t>
                      </a:r>
                      <a:endParaRPr lang="en-US" sz="1800" dirty="0">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June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r>
                        <a:rPr lang="en-US" sz="1800" dirty="0" smtClean="0">
                          <a:latin typeface="+mn-lt"/>
                        </a:rPr>
                        <a:t>National Office: Procurement of office accommodation will follow a nominated procedure. Viewing</a:t>
                      </a:r>
                      <a:r>
                        <a:rPr lang="en-US" sz="1800" baseline="0" dirty="0" smtClean="0">
                          <a:latin typeface="+mn-lt"/>
                        </a:rPr>
                        <a:t> of the buildings will be on 13 July 2017.</a:t>
                      </a:r>
                    </a:p>
                    <a:p>
                      <a:r>
                        <a:rPr lang="en-US" sz="1800" dirty="0" smtClean="0">
                          <a:latin typeface="+mn-lt"/>
                        </a:rPr>
                        <a:t>Free State Provincial Office: Nominated route will be followed and the revised needs assessment were submitted to DPW in June 2017.</a:t>
                      </a:r>
                    </a:p>
                    <a:p>
                      <a:r>
                        <a:rPr lang="en-US" sz="1800" dirty="0" smtClean="0">
                          <a:latin typeface="+mn-lt"/>
                        </a:rPr>
                        <a:t>Mpumalanga Provincial Office: Relocated on 31 May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219089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733425"/>
            <a:ext cx="7772400" cy="654050"/>
          </a:xfrm>
        </p:spPr>
        <p:txBody>
          <a:bodyPr/>
          <a:lstStyle/>
          <a:p>
            <a:r>
              <a:rPr lang="en-ZA" altLang="en-US" sz="3200" dirty="0" smtClean="0">
                <a:solidFill>
                  <a:srgbClr val="800000"/>
                </a:solidFill>
                <a:latin typeface="Berlin Sans FB Demi" panose="020E0802020502020306" pitchFamily="34" charset="0"/>
              </a:rPr>
              <a:t>PROGRAMME 1: ADMINISTRATION (4)</a:t>
            </a:r>
            <a:br>
              <a:rPr lang="en-ZA" altLang="en-US" sz="3200" dirty="0" smtClean="0">
                <a:solidFill>
                  <a:srgbClr val="800000"/>
                </a:solidFill>
                <a:latin typeface="Berlin Sans FB Demi" panose="020E0802020502020306" pitchFamily="34" charset="0"/>
              </a:rPr>
            </a:br>
            <a:endParaRPr lang="en-ZA" altLang="en-US" sz="3200" dirty="0" smtClean="0">
              <a:solidFill>
                <a:srgbClr val="800000"/>
              </a:solidFill>
              <a:latin typeface="Berlin Sans FB Demi" panose="020E0802020502020306" pitchFamily="34" charset="0"/>
            </a:endParaRPr>
          </a:p>
        </p:txBody>
      </p:sp>
      <p:sp>
        <p:nvSpPr>
          <p:cNvPr id="9219" name="Slide Number Placeholder 3"/>
          <p:cNvSpPr>
            <a:spLocks noGrp="1"/>
          </p:cNvSpPr>
          <p:nvPr>
            <p:ph type="sldNum" sz="quarter" idx="4294967295"/>
          </p:nvPr>
        </p:nvSpPr>
        <p:spPr>
          <a:xfrm>
            <a:off x="7164288" y="6237312"/>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565D6D64-91D0-42BB-A485-BD26A601F136}" type="slidenum">
              <a:rPr lang="en-US" altLang="en-US" sz="1400" b="0" smtClean="0"/>
              <a:pPr algn="r">
                <a:spcBef>
                  <a:spcPct val="0"/>
                </a:spcBef>
                <a:buFontTx/>
                <a:buNone/>
              </a:pPr>
              <a:t>42</a:t>
            </a:fld>
            <a:endParaRPr lang="en-US" altLang="en-US" sz="1400" b="0" smtClean="0"/>
          </a:p>
        </p:txBody>
      </p:sp>
      <p:graphicFrame>
        <p:nvGraphicFramePr>
          <p:cNvPr id="5" name="Table 4"/>
          <p:cNvGraphicFramePr>
            <a:graphicFrameLocks noGrp="1"/>
          </p:cNvGraphicFramePr>
          <p:nvPr>
            <p:extLst>
              <p:ext uri="{D42A27DB-BD31-4B8C-83A1-F6EECF244321}">
                <p14:modId xmlns:p14="http://schemas.microsoft.com/office/powerpoint/2010/main" xmlns="" val="1628197892"/>
              </p:ext>
            </p:extLst>
          </p:nvPr>
        </p:nvGraphicFramePr>
        <p:xfrm>
          <a:off x="395536" y="1268760"/>
          <a:ext cx="8464152" cy="4104456"/>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xmlns="" val="20000"/>
                    </a:ext>
                  </a:extLst>
                </a:gridCol>
                <a:gridCol w="1374576">
                  <a:extLst>
                    <a:ext uri="{9D8B030D-6E8A-4147-A177-3AD203B41FA5}">
                      <a16:colId xmlns:a16="http://schemas.microsoft.com/office/drawing/2014/main" xmlns="" val="20001"/>
                    </a:ext>
                  </a:extLst>
                </a:gridCol>
                <a:gridCol w="3921224">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315727">
                <a:tc>
                  <a:txBody>
                    <a:bodyPr/>
                    <a:lstStyle/>
                    <a:p>
                      <a:pPr marL="0" marR="0" algn="ctr">
                        <a:lnSpc>
                          <a:spcPct val="90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90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90000"/>
                        </a:lnSpc>
                        <a:spcBef>
                          <a:spcPts val="0"/>
                        </a:spcBef>
                        <a:spcAft>
                          <a:spcPts val="0"/>
                        </a:spcAft>
                      </a:pPr>
                      <a:r>
                        <a:rPr lang="fr-FR" sz="1800" b="0" u="none" kern="1200" baseline="0" dirty="0" smtClean="0">
                          <a:solidFill>
                            <a:schemeClr val="tx1"/>
                          </a:solidFill>
                          <a:effectLst/>
                          <a:latin typeface="+mn-lt"/>
                          <a:ea typeface="+mn-ea"/>
                          <a:cs typeface="+mn-cs"/>
                        </a:rPr>
                        <a:t>1st Q Performance</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262910">
                <a:tc>
                  <a:txBody>
                    <a:bodyPr/>
                    <a:lstStyle/>
                    <a:p>
                      <a:pPr marL="0" marR="0">
                        <a:lnSpc>
                          <a:spcPct val="90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Monitor and report an all ICT support systems and processes and governance arrangements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4</a:t>
                      </a:r>
                      <a:r>
                        <a:rPr lang="en-US" sz="1800" u="none" baseline="30000" dirty="0" smtClean="0">
                          <a:effectLst/>
                          <a:latin typeface="+mn-lt"/>
                          <a:ea typeface="Times New Roman" panose="02020603050405020304" pitchFamily="18" charset="0"/>
                          <a:cs typeface="Times New Roman" panose="02020603050405020304" pitchFamily="18" charset="0"/>
                        </a:rPr>
                        <a:t>th</a:t>
                      </a:r>
                      <a:r>
                        <a:rPr lang="en-US" sz="1800" u="none" dirty="0" smtClean="0">
                          <a:effectLst/>
                          <a:latin typeface="+mn-lt"/>
                          <a:ea typeface="Times New Roman" panose="02020603050405020304" pitchFamily="18" charset="0"/>
                          <a:cs typeface="Times New Roman" panose="02020603050405020304" pitchFamily="18" charset="0"/>
                        </a:rPr>
                        <a:t> quarter</a:t>
                      </a:r>
                      <a:r>
                        <a:rPr lang="en-US" sz="1800" u="none" baseline="0" dirty="0" smtClean="0">
                          <a:effectLst/>
                          <a:latin typeface="+mn-lt"/>
                          <a:ea typeface="Times New Roman" panose="02020603050405020304" pitchFamily="18" charset="0"/>
                          <a:cs typeface="Times New Roman" panose="02020603050405020304" pitchFamily="18" charset="0"/>
                        </a:rPr>
                        <a:t> report produced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nSpc>
                          <a:spcPct val="90000"/>
                        </a:lnSpc>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4</a:t>
                      </a:r>
                      <a:r>
                        <a:rPr lang="en-GB" sz="1800" baseline="30000" dirty="0" smtClean="0">
                          <a:effectLst/>
                          <a:latin typeface="+mn-lt"/>
                          <a:ea typeface="Times New Roman" panose="02020603050405020304" pitchFamily="18" charset="0"/>
                          <a:cs typeface="Arial" panose="020B0604020202020204" pitchFamily="34" charset="0"/>
                        </a:rPr>
                        <a:t>th</a:t>
                      </a:r>
                      <a:r>
                        <a:rPr lang="en-GB" sz="1800" dirty="0" smtClean="0">
                          <a:effectLst/>
                          <a:latin typeface="+mn-lt"/>
                          <a:ea typeface="Times New Roman" panose="02020603050405020304" pitchFamily="18" charset="0"/>
                          <a:cs typeface="Arial" panose="020B0604020202020204" pitchFamily="34" charset="0"/>
                        </a:rPr>
                        <a:t> </a:t>
                      </a:r>
                      <a:r>
                        <a:rPr lang="en-GB" sz="1800" dirty="0">
                          <a:effectLst/>
                          <a:latin typeface="+mn-lt"/>
                          <a:ea typeface="Times New Roman" panose="02020603050405020304" pitchFamily="18" charset="0"/>
                          <a:cs typeface="Arial" panose="020B0604020202020204" pitchFamily="34" charset="0"/>
                        </a:rPr>
                        <a:t>quarter </a:t>
                      </a:r>
                      <a:r>
                        <a:rPr lang="en-GB" sz="1800" dirty="0" smtClean="0">
                          <a:effectLst/>
                          <a:latin typeface="+mn-lt"/>
                          <a:ea typeface="Times New Roman" panose="02020603050405020304" pitchFamily="18" charset="0"/>
                          <a:cs typeface="Arial" panose="020B0604020202020204" pitchFamily="34" charset="0"/>
                        </a:rPr>
                        <a:t>report</a:t>
                      </a:r>
                      <a:r>
                        <a:rPr lang="en-GB" sz="1800" baseline="0" dirty="0" smtClean="0">
                          <a:effectLst/>
                          <a:latin typeface="+mn-lt"/>
                          <a:ea typeface="Times New Roman" panose="02020603050405020304" pitchFamily="18" charset="0"/>
                          <a:cs typeface="Arial" panose="020B0604020202020204" pitchFamily="34" charset="0"/>
                        </a:rPr>
                        <a:t> was produced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4">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u="none" dirty="0" smtClean="0">
                          <a:latin typeface="+mn-lt"/>
                        </a:rPr>
                        <a:t>Achieved</a:t>
                      </a:r>
                    </a:p>
                    <a:p>
                      <a:pPr algn="ctr">
                        <a:lnSpc>
                          <a:spcPct val="9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31455">
                <a:tc>
                  <a:txBody>
                    <a:bodyPr/>
                    <a:lstStyle/>
                    <a:p>
                      <a:pPr marL="0" marR="0">
                        <a:lnSpc>
                          <a:spcPct val="90000"/>
                        </a:lnSpc>
                        <a:spcBef>
                          <a:spcPts val="0"/>
                        </a:spcBef>
                        <a:spcAft>
                          <a:spcPts val="0"/>
                        </a:spcAft>
                        <a:tabLst>
                          <a:tab pos="200025" algn="l"/>
                        </a:tabLst>
                      </a:pPr>
                      <a:r>
                        <a:rPr lang="en-GB" sz="1800" dirty="0">
                          <a:effectLst/>
                          <a:latin typeface="+mn-lt"/>
                          <a:ea typeface="Times New Roman" panose="02020603050405020304" pitchFamily="18" charset="0"/>
                          <a:cs typeface="Arial" panose="020B0604020202020204" pitchFamily="34" charset="0"/>
                        </a:rPr>
                        <a:t>Annual vacancy rate of below 10% maintained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Below 10%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dirty="0" smtClean="0">
                          <a:effectLst/>
                          <a:latin typeface="+mn-lt"/>
                          <a:ea typeface="Times New Roman" panose="02020603050405020304" pitchFamily="18" charset="0"/>
                          <a:cs typeface="Arial" panose="020B0604020202020204" pitchFamily="34" charset="0"/>
                        </a:rPr>
                        <a:t>8.9%</a:t>
                      </a:r>
                      <a:r>
                        <a:rPr lang="en-US" sz="1800" baseline="0" dirty="0" smtClean="0">
                          <a:effectLst/>
                          <a:latin typeface="+mn-lt"/>
                          <a:ea typeface="Times New Roman" panose="02020603050405020304" pitchFamily="18" charset="0"/>
                          <a:cs typeface="Arial" panose="020B0604020202020204" pitchFamily="34" charset="0"/>
                        </a:rPr>
                        <a:t> vacancy rate (</a:t>
                      </a:r>
                      <a:r>
                        <a:rPr lang="en-US" sz="1800" dirty="0" smtClean="0">
                          <a:effectLst/>
                          <a:latin typeface="+mn-lt"/>
                          <a:ea typeface="Times New Roman" panose="02020603050405020304" pitchFamily="18" charset="0"/>
                          <a:cs typeface="Arial" panose="020B0604020202020204" pitchFamily="34" charset="0"/>
                        </a:rPr>
                        <a:t>25 vacancies)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947182">
                <a:tc>
                  <a:txBody>
                    <a:bodyPr/>
                    <a:lstStyle/>
                    <a:p>
                      <a:pPr marL="0" marR="0">
                        <a:lnSpc>
                          <a:spcPct val="90000"/>
                        </a:lnSpc>
                        <a:spcBef>
                          <a:spcPts val="0"/>
                        </a:spcBef>
                        <a:spcAft>
                          <a:spcPts val="0"/>
                        </a:spcAft>
                      </a:pPr>
                      <a:r>
                        <a:rPr lang="en-GB" sz="1800">
                          <a:effectLst/>
                          <a:latin typeface="+mn-lt"/>
                          <a:ea typeface="Times New Roman" panose="02020603050405020304" pitchFamily="18" charset="0"/>
                          <a:cs typeface="Arial" panose="020B0604020202020204" pitchFamily="34" charset="0"/>
                        </a:rPr>
                        <a:t>People with Disabilities (PWDs) to comprise at least 2% of staff employed</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2%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dirty="0" smtClean="0">
                          <a:effectLst/>
                          <a:latin typeface="+mn-lt"/>
                          <a:ea typeface="Times New Roman" panose="02020603050405020304" pitchFamily="18" charset="0"/>
                          <a:cs typeface="Arial" panose="020B0604020202020204" pitchFamily="34" charset="0"/>
                        </a:rPr>
                        <a:t>OPSC has 6 PWDs</a:t>
                      </a:r>
                      <a:r>
                        <a:rPr lang="en-US" sz="1800" baseline="0" dirty="0" smtClean="0">
                          <a:effectLst/>
                          <a:latin typeface="+mn-lt"/>
                          <a:ea typeface="Times New Roman" panose="02020603050405020304" pitchFamily="18" charset="0"/>
                          <a:cs typeface="Arial" panose="020B0604020202020204" pitchFamily="34" charset="0"/>
                        </a:rPr>
                        <a:t> which translates </a:t>
                      </a:r>
                      <a:r>
                        <a:rPr lang="en-US" sz="1800" dirty="0" smtClean="0">
                          <a:effectLst/>
                          <a:latin typeface="+mn-lt"/>
                          <a:ea typeface="Times New Roman" panose="02020603050405020304" pitchFamily="18" charset="0"/>
                          <a:cs typeface="Arial" panose="020B0604020202020204" pitchFamily="34" charset="0"/>
                        </a:rPr>
                        <a:t>2.36%</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947182">
                <a:tc>
                  <a:txBody>
                    <a:bodyPr/>
                    <a:lstStyle/>
                    <a:p>
                      <a:pPr marL="0" marR="0">
                        <a:lnSpc>
                          <a:spcPct val="90000"/>
                        </a:lnSpc>
                        <a:spcBef>
                          <a:spcPts val="0"/>
                        </a:spcBef>
                        <a:spcAft>
                          <a:spcPts val="0"/>
                        </a:spcAft>
                      </a:pPr>
                      <a:r>
                        <a:rPr lang="en-GB" sz="1800" dirty="0">
                          <a:effectLst/>
                          <a:latin typeface="+mn-lt"/>
                          <a:ea typeface="Times New Roman" panose="02020603050405020304" pitchFamily="18" charset="0"/>
                          <a:cs typeface="Arial" panose="020B0604020202020204" pitchFamily="34" charset="0"/>
                        </a:rPr>
                        <a:t>Women to comprise at least 50% of staff employed at SMS level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50% by June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dirty="0" smtClean="0">
                          <a:effectLst/>
                          <a:latin typeface="+mn-lt"/>
                          <a:ea typeface="Times New Roman" panose="02020603050405020304" pitchFamily="18" charset="0"/>
                          <a:cs typeface="Arial" panose="020B0604020202020204" pitchFamily="34" charset="0"/>
                        </a:rPr>
                        <a:t>OPSC has 22 women</a:t>
                      </a:r>
                      <a:r>
                        <a:rPr lang="en-US" sz="1800" baseline="0" dirty="0" smtClean="0">
                          <a:effectLst/>
                          <a:latin typeface="+mn-lt"/>
                          <a:ea typeface="Times New Roman" panose="02020603050405020304" pitchFamily="18" charset="0"/>
                          <a:cs typeface="Arial" panose="020B0604020202020204" pitchFamily="34" charset="0"/>
                        </a:rPr>
                        <a:t> out of 43 filled posts, which translates to </a:t>
                      </a:r>
                      <a:r>
                        <a:rPr lang="en-US" sz="1800" dirty="0" smtClean="0">
                          <a:effectLst/>
                          <a:latin typeface="+mn-lt"/>
                          <a:ea typeface="Times New Roman" panose="02020603050405020304" pitchFamily="18" charset="0"/>
                          <a:cs typeface="Arial" panose="020B0604020202020204" pitchFamily="34" charset="0"/>
                        </a:rPr>
                        <a:t>51.2</a:t>
                      </a:r>
                      <a:r>
                        <a:rPr lang="en-US" sz="1800" dirty="0">
                          <a:effectLst/>
                          <a:latin typeface="+mn-lt"/>
                          <a:ea typeface="Times New Roman" panose="02020603050405020304" pitchFamily="18" charset="0"/>
                          <a:cs typeface="Arial" panose="020B0604020202020204" pitchFamily="34" charset="0"/>
                        </a:rPr>
                        <a:t>% of the total staff establishment</a:t>
                      </a:r>
                      <a:r>
                        <a:rPr lang="en-US" sz="1800" dirty="0" smtClean="0">
                          <a:effectLst/>
                          <a:latin typeface="+mn-lt"/>
                          <a:ea typeface="Times New Roman" panose="02020603050405020304" pitchFamily="18" charset="0"/>
                          <a:cs typeface="Arial" panose="020B0604020202020204" pitchFamily="34" charset="0"/>
                        </a:rPr>
                        <a:t>.</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651785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55576" y="3438525"/>
            <a:ext cx="7793599" cy="2308324"/>
          </a:xfrm>
          <a:prstGeom prst="rect">
            <a:avLst/>
          </a:prstGeom>
          <a:noFill/>
        </p:spPr>
        <p:txBody>
          <a:bodyPr wrap="square" rtlCol="0">
            <a:spAutoFit/>
          </a:bodyPr>
          <a:lstStyle/>
          <a:p>
            <a:r>
              <a:rPr lang="en-US" sz="4800" dirty="0" smtClean="0">
                <a:solidFill>
                  <a:srgbClr val="800000"/>
                </a:solidFill>
                <a:latin typeface="Stencil" panose="040409050D0802020404" pitchFamily="82" charset="0"/>
              </a:rPr>
              <a:t>PROGRAMME 2: LMP: Leadership and management practice </a:t>
            </a:r>
          </a:p>
        </p:txBody>
      </p:sp>
    </p:spTree>
    <p:extLst>
      <p:ext uri="{BB962C8B-B14F-4D97-AF65-F5344CB8AC3E}">
        <p14:creationId xmlns:p14="http://schemas.microsoft.com/office/powerpoint/2010/main" xmlns="" val="3004698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469900"/>
            <a:ext cx="7772400" cy="1143000"/>
          </a:xfrm>
        </p:spPr>
        <p:txBody>
          <a:bodyPr/>
          <a:lstStyle/>
          <a:p>
            <a:r>
              <a:rPr lang="en-ZA" altLang="en-US" sz="3200" dirty="0" smtClean="0">
                <a:solidFill>
                  <a:srgbClr val="800000"/>
                </a:solidFill>
                <a:latin typeface="Berlin Sans FB Demi" panose="020E0802020502020306" pitchFamily="34" charset="0"/>
              </a:rPr>
              <a:t>PROGRAMME 2: LMP: </a:t>
            </a:r>
            <a:r>
              <a:rPr lang="en-US" altLang="en-US" sz="3200" dirty="0" smtClean="0">
                <a:solidFill>
                  <a:schemeClr val="accent5">
                    <a:lumMod val="50000"/>
                  </a:schemeClr>
                </a:solidFill>
                <a:latin typeface="Berlin Sans FB Demi" panose="020E0802020502020306" pitchFamily="34" charset="0"/>
                <a:cs typeface="Times New Roman" panose="02020603050405020304" pitchFamily="18" charset="0"/>
              </a:rPr>
              <a:t>APP TARGETS</a:t>
            </a:r>
            <a:endParaRPr lang="en-ZA" altLang="en-US" sz="3200" dirty="0" smtClean="0">
              <a:solidFill>
                <a:schemeClr val="accent5">
                  <a:lumMod val="50000"/>
                </a:schemeClr>
              </a:solidFill>
              <a:latin typeface="Berlin Sans FB Demi" panose="020E0802020502020306" pitchFamily="34" charset="0"/>
            </a:endParaRPr>
          </a:p>
        </p:txBody>
      </p:sp>
      <p:sp>
        <p:nvSpPr>
          <p:cNvPr id="12291" name="Slide Number Placeholder 3"/>
          <p:cNvSpPr>
            <a:spLocks noGrp="1"/>
          </p:cNvSpPr>
          <p:nvPr>
            <p:ph type="sldNum" sz="quarter" idx="4294967295"/>
          </p:nvPr>
        </p:nvSpPr>
        <p:spPr>
          <a:xfrm>
            <a:off x="7216057" y="630932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EA681100-8CC6-43C9-AEE9-F7A44FE2C60F}" type="slidenum">
              <a:rPr lang="en-US" altLang="en-US" sz="1400" b="0" smtClean="0"/>
              <a:pPr algn="r">
                <a:spcBef>
                  <a:spcPct val="0"/>
                </a:spcBef>
                <a:buFontTx/>
                <a:buNone/>
              </a:pPr>
              <a:t>44</a:t>
            </a:fld>
            <a:endParaRPr lang="en-US" altLang="en-US" sz="1400" b="0" smtClean="0"/>
          </a:p>
        </p:txBody>
      </p:sp>
      <p:graphicFrame>
        <p:nvGraphicFramePr>
          <p:cNvPr id="3" name="Table 2"/>
          <p:cNvGraphicFramePr>
            <a:graphicFrameLocks noGrp="1"/>
          </p:cNvGraphicFramePr>
          <p:nvPr>
            <p:extLst>
              <p:ext uri="{D42A27DB-BD31-4B8C-83A1-F6EECF244321}">
                <p14:modId xmlns:p14="http://schemas.microsoft.com/office/powerpoint/2010/main" xmlns="" val="1791276860"/>
              </p:ext>
            </p:extLst>
          </p:nvPr>
        </p:nvGraphicFramePr>
        <p:xfrm>
          <a:off x="467544" y="1412776"/>
          <a:ext cx="8136904" cy="4583855"/>
        </p:xfrm>
        <a:graphic>
          <a:graphicData uri="http://schemas.openxmlformats.org/drawingml/2006/table">
            <a:tbl>
              <a:tblPr firstRow="1" bandRow="1">
                <a:tableStyleId>{5C22544A-7EE6-4342-B048-85BDC9FD1C3A}</a:tableStyleId>
              </a:tblPr>
              <a:tblGrid>
                <a:gridCol w="3024138">
                  <a:extLst>
                    <a:ext uri="{9D8B030D-6E8A-4147-A177-3AD203B41FA5}">
                      <a16:colId xmlns:a16="http://schemas.microsoft.com/office/drawing/2014/main" xmlns="" val="20000"/>
                    </a:ext>
                  </a:extLst>
                </a:gridCol>
                <a:gridCol w="4824734">
                  <a:extLst>
                    <a:ext uri="{9D8B030D-6E8A-4147-A177-3AD203B41FA5}">
                      <a16:colId xmlns:a16="http://schemas.microsoft.com/office/drawing/2014/main" xmlns="" val="20001"/>
                    </a:ext>
                  </a:extLst>
                </a:gridCol>
                <a:gridCol w="288032">
                  <a:extLst>
                    <a:ext uri="{9D8B030D-6E8A-4147-A177-3AD203B41FA5}">
                      <a16:colId xmlns:a16="http://schemas.microsoft.com/office/drawing/2014/main" xmlns="" val="20002"/>
                    </a:ext>
                  </a:extLst>
                </a:gridCol>
              </a:tblGrid>
              <a:tr h="382695">
                <a:tc>
                  <a:txBody>
                    <a:bodyPr/>
                    <a:lstStyle/>
                    <a:p>
                      <a:pPr marL="0" marR="0" algn="ctr">
                        <a:lnSpc>
                          <a:spcPct val="110000"/>
                        </a:lnSpc>
                        <a:spcBef>
                          <a:spcPts val="0"/>
                        </a:spcBef>
                        <a:spcAft>
                          <a:spcPts val="0"/>
                        </a:spcAft>
                      </a:pPr>
                      <a:r>
                        <a:rPr lang="en-US" sz="1800" dirty="0" smtClean="0">
                          <a:solidFill>
                            <a:srgbClr val="FFFFCC"/>
                          </a:solidFill>
                          <a:effectLst/>
                          <a:latin typeface="+mn-lt"/>
                          <a:ea typeface="Times New Roman" panose="02020603050405020304" pitchFamily="18" charset="0"/>
                        </a:rPr>
                        <a:t>Performance</a:t>
                      </a:r>
                      <a:r>
                        <a:rPr lang="en-US" sz="1800" baseline="0" dirty="0" smtClean="0">
                          <a:solidFill>
                            <a:srgbClr val="FFFFCC"/>
                          </a:solidFill>
                          <a:effectLst/>
                          <a:latin typeface="+mn-lt"/>
                          <a:ea typeface="Times New Roman" panose="02020603050405020304" pitchFamily="18" charset="0"/>
                        </a:rPr>
                        <a:t> Indicator</a:t>
                      </a:r>
                      <a:endParaRPr lang="en-US" sz="1800" dirty="0">
                        <a:solidFill>
                          <a:srgbClr val="FFFFCC"/>
                        </a:solidFill>
                        <a:effectLst/>
                        <a:latin typeface="+mn-lt"/>
                        <a:ea typeface="Times New Roman" panose="02020603050405020304" pitchFamily="18" charset="0"/>
                      </a:endParaRPr>
                    </a:p>
                  </a:txBody>
                  <a:tcPr marL="55943" marR="55943"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10000"/>
                        </a:lnSpc>
                        <a:spcBef>
                          <a:spcPts val="0"/>
                        </a:spcBef>
                        <a:spcAft>
                          <a:spcPts val="0"/>
                        </a:spcAft>
                      </a:pPr>
                      <a:r>
                        <a:rPr lang="en-US" sz="1800" dirty="0" smtClean="0">
                          <a:solidFill>
                            <a:srgbClr val="FFFFCC"/>
                          </a:solidFill>
                          <a:effectLst/>
                          <a:latin typeface="+mn-lt"/>
                          <a:ea typeface="Times New Roman" panose="02020603050405020304" pitchFamily="18" charset="0"/>
                        </a:rPr>
                        <a:t>1</a:t>
                      </a:r>
                      <a:r>
                        <a:rPr lang="en-US" sz="1800" baseline="30000" dirty="0" smtClean="0">
                          <a:solidFill>
                            <a:srgbClr val="FFFFCC"/>
                          </a:solidFill>
                          <a:effectLst/>
                          <a:latin typeface="+mn-lt"/>
                          <a:ea typeface="Times New Roman" panose="02020603050405020304" pitchFamily="18" charset="0"/>
                        </a:rPr>
                        <a:t>st</a:t>
                      </a:r>
                      <a:r>
                        <a:rPr lang="en-US" sz="1800" baseline="0" dirty="0" smtClean="0">
                          <a:solidFill>
                            <a:srgbClr val="FFFFCC"/>
                          </a:solidFill>
                          <a:effectLst/>
                          <a:latin typeface="+mn-lt"/>
                          <a:ea typeface="Times New Roman" panose="02020603050405020304" pitchFamily="18" charset="0"/>
                        </a:rPr>
                        <a:t> Q performance</a:t>
                      </a:r>
                      <a:endParaRPr lang="en-US" sz="1800" dirty="0">
                        <a:solidFill>
                          <a:srgbClr val="FFFFCC"/>
                        </a:solidFill>
                        <a:effectLst/>
                        <a:latin typeface="+mn-lt"/>
                        <a:ea typeface="Times New Roman" panose="02020603050405020304" pitchFamily="18" charset="0"/>
                      </a:endParaRPr>
                    </a:p>
                  </a:txBody>
                  <a:tcPr marL="55943" marR="55943"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10000"/>
                        </a:lnSpc>
                        <a:spcBef>
                          <a:spcPts val="0"/>
                        </a:spcBef>
                        <a:spcAft>
                          <a:spcPts val="0"/>
                        </a:spcAft>
                      </a:pPr>
                      <a:endParaRPr lang="en-US" sz="1800" dirty="0">
                        <a:solidFill>
                          <a:schemeClr val="tx1"/>
                        </a:solidFill>
                        <a:effectLst/>
                        <a:latin typeface="+mn-lt"/>
                        <a:ea typeface="Times New Roman" panose="02020603050405020304" pitchFamily="18" charset="0"/>
                      </a:endParaRPr>
                    </a:p>
                  </a:txBody>
                  <a:tcPr marL="55943" marR="5594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970601">
                <a:tc>
                  <a:txBody>
                    <a:bodyPr/>
                    <a:lstStyle/>
                    <a:p>
                      <a:pPr marL="0" marR="0" algn="l">
                        <a:lnSpc>
                          <a:spcPct val="110000"/>
                        </a:lnSpc>
                        <a:spcBef>
                          <a:spcPts val="0"/>
                        </a:spcBef>
                        <a:spcAft>
                          <a:spcPts val="0"/>
                        </a:spcAft>
                        <a:tabLst>
                          <a:tab pos="180340" algn="l"/>
                          <a:tab pos="360045" algn="l"/>
                          <a:tab pos="540385" algn="l"/>
                        </a:tabLst>
                      </a:pPr>
                      <a:r>
                        <a:rPr lang="en-ZA" sz="1800" b="1" dirty="0" smtClean="0">
                          <a:effectLst/>
                          <a:latin typeface="+mn-lt"/>
                        </a:rPr>
                        <a:t>40% </a:t>
                      </a:r>
                      <a:r>
                        <a:rPr lang="en-ZA" sz="1800" dirty="0" smtClean="0">
                          <a:effectLst/>
                          <a:latin typeface="+mn-lt"/>
                        </a:rPr>
                        <a:t>of </a:t>
                      </a:r>
                      <a:r>
                        <a:rPr lang="en-ZA" sz="1800" dirty="0">
                          <a:effectLst/>
                          <a:latin typeface="+mn-lt"/>
                        </a:rPr>
                        <a:t>grievances received </a:t>
                      </a:r>
                      <a:r>
                        <a:rPr lang="en-US" sz="1800" dirty="0" smtClean="0">
                          <a:effectLst/>
                          <a:latin typeface="+mn-lt"/>
                        </a:rPr>
                        <a:t>concluded within 30 days (for levels 1-12) and 45 days (for SMS) of receipt of all documentation by June 2017</a:t>
                      </a:r>
                      <a:endParaRPr lang="en-US" sz="1800" dirty="0">
                        <a:solidFill>
                          <a:srgbClr val="000000"/>
                        </a:solidFill>
                        <a:effectLst/>
                        <a:latin typeface="+mn-lt"/>
                        <a:ea typeface="Times New Roman" panose="02020603050405020304" pitchFamily="18" charset="0"/>
                      </a:endParaRPr>
                    </a:p>
                  </a:txBody>
                  <a:tcPr marL="56183" marR="5618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r>
                        <a:rPr lang="en-GB" sz="1800" kern="1200" dirty="0" smtClean="0">
                          <a:solidFill>
                            <a:schemeClr val="dk1"/>
                          </a:solidFill>
                          <a:effectLst/>
                          <a:latin typeface="+mn-lt"/>
                          <a:ea typeface="+mn-ea"/>
                          <a:cs typeface="+mn-cs"/>
                        </a:rPr>
                        <a:t>Overall a total of 187 cases were registered on the two databases. Of the 187 cases, 121 (</a:t>
                      </a:r>
                      <a:r>
                        <a:rPr lang="en-GB" sz="1800" b="1" kern="1200" dirty="0" smtClean="0">
                          <a:solidFill>
                            <a:schemeClr val="dk1"/>
                          </a:solidFill>
                          <a:effectLst/>
                          <a:latin typeface="+mn-lt"/>
                          <a:ea typeface="+mn-ea"/>
                          <a:cs typeface="+mn-cs"/>
                        </a:rPr>
                        <a:t>65%) </a:t>
                      </a:r>
                      <a:r>
                        <a:rPr lang="en-GB" sz="1800" kern="1200" dirty="0" smtClean="0">
                          <a:solidFill>
                            <a:schemeClr val="dk1"/>
                          </a:solidFill>
                          <a:effectLst/>
                          <a:latin typeface="+mn-lt"/>
                          <a:ea typeface="+mn-ea"/>
                          <a:cs typeface="+mn-cs"/>
                        </a:rPr>
                        <a:t>were concluded and 66 (35%) remain pending.</a:t>
                      </a:r>
                      <a:endParaRPr lang="en-US" sz="18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ZA" sz="1800" kern="1200" dirty="0" smtClean="0">
                          <a:solidFill>
                            <a:schemeClr val="dk1"/>
                          </a:solidFill>
                          <a:effectLst/>
                          <a:latin typeface="+mn-lt"/>
                          <a:ea typeface="+mn-ea"/>
                          <a:cs typeface="+mn-cs"/>
                        </a:rPr>
                        <a:t>110 for level 2-12, of which 86 (78%) were concluded within 30 working days of receipt of relevant information.  </a:t>
                      </a:r>
                      <a:endParaRPr lang="en-US"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ZA" sz="1800" kern="1200" dirty="0" smtClean="0">
                          <a:solidFill>
                            <a:schemeClr val="dk1"/>
                          </a:solidFill>
                          <a:effectLst/>
                          <a:latin typeface="+mn-lt"/>
                          <a:ea typeface="+mn-ea"/>
                          <a:cs typeface="+mn-cs"/>
                        </a:rPr>
                        <a:t>11 cases were for members of the SMS, of which 9 (82%) were concluded within 45 working days of receipt of relevant information. </a:t>
                      </a:r>
                      <a:endParaRPr lang="en-GB" sz="1800" b="0" dirty="0" smtClean="0">
                        <a:effectLst/>
                        <a:latin typeface="+mn-lt"/>
                        <a:ea typeface="Times New Roman" panose="02020603050405020304" pitchFamily="18" charset="0"/>
                        <a:cs typeface="Arial" panose="020B0604020202020204" pitchFamily="34" charset="0"/>
                      </a:endParaRPr>
                    </a:p>
                  </a:txBody>
                  <a:tcPr marL="56183" marR="5618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tabLst>
                          <a:tab pos="180340" algn="l"/>
                          <a:tab pos="360045" algn="l"/>
                          <a:tab pos="540385" algn="l"/>
                        </a:tabLst>
                      </a:pPr>
                      <a:r>
                        <a:rPr lang="en-US" sz="1400" dirty="0" smtClean="0">
                          <a:solidFill>
                            <a:srgbClr val="000000"/>
                          </a:solidFill>
                          <a:effectLst/>
                          <a:latin typeface="+mn-lt"/>
                          <a:ea typeface="Times New Roman" panose="02020603050405020304" pitchFamily="18" charset="0"/>
                        </a:rPr>
                        <a:t>Target exceeded</a:t>
                      </a:r>
                      <a:endParaRPr lang="en-US" sz="1400" dirty="0">
                        <a:solidFill>
                          <a:srgbClr val="000000"/>
                        </a:solidFill>
                        <a:effectLst/>
                        <a:latin typeface="+mn-lt"/>
                        <a:ea typeface="Times New Roman" panose="02020603050405020304" pitchFamily="18" charset="0"/>
                      </a:endParaRPr>
                    </a:p>
                  </a:txBody>
                  <a:tcPr marL="56183" marR="56183"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70601">
                <a:tc>
                  <a:txBody>
                    <a:bodyPr/>
                    <a:lstStyle/>
                    <a:p>
                      <a:pPr marL="0" marR="0" algn="l">
                        <a:lnSpc>
                          <a:spcPct val="110000"/>
                        </a:lnSpc>
                        <a:spcBef>
                          <a:spcPts val="0"/>
                        </a:spcBef>
                        <a:spcAft>
                          <a:spcPts val="0"/>
                        </a:spcAft>
                        <a:tabLst>
                          <a:tab pos="180340" algn="l"/>
                          <a:tab pos="360045" algn="l"/>
                          <a:tab pos="540385" algn="l"/>
                        </a:tabLst>
                      </a:pPr>
                      <a:r>
                        <a:rPr lang="en-GB" sz="1800" dirty="0" smtClean="0">
                          <a:effectLst/>
                          <a:latin typeface="+mn-lt"/>
                        </a:rPr>
                        <a:t>1 research </a:t>
                      </a:r>
                      <a:r>
                        <a:rPr lang="en-GB" sz="1800" dirty="0">
                          <a:effectLst/>
                          <a:latin typeface="+mn-lt"/>
                        </a:rPr>
                        <a:t>reports on labour </a:t>
                      </a:r>
                      <a:r>
                        <a:rPr lang="en-GB" sz="1800" dirty="0" smtClean="0">
                          <a:effectLst/>
                          <a:latin typeface="+mn-lt"/>
                        </a:rPr>
                        <a:t>relations by June 2017</a:t>
                      </a:r>
                      <a:endParaRPr lang="en-US" sz="1800" dirty="0">
                        <a:solidFill>
                          <a:srgbClr val="000000"/>
                        </a:solidFill>
                        <a:effectLst/>
                        <a:latin typeface="+mn-lt"/>
                        <a:ea typeface="Times New Roman" panose="02020603050405020304" pitchFamily="18" charset="0"/>
                      </a:endParaRPr>
                    </a:p>
                  </a:txBody>
                  <a:tcPr marL="56183" marR="5618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10000"/>
                        </a:lnSpc>
                        <a:spcBef>
                          <a:spcPts val="0"/>
                        </a:spcBef>
                        <a:spcAft>
                          <a:spcPts val="0"/>
                        </a:spcAft>
                        <a:tabLst>
                          <a:tab pos="180340" algn="l"/>
                          <a:tab pos="360045" algn="l"/>
                          <a:tab pos="540385" algn="l"/>
                        </a:tabLst>
                      </a:pPr>
                      <a:r>
                        <a:rPr lang="en-US" altLang="en-US" sz="1800" dirty="0" smtClean="0">
                          <a:latin typeface="+mn-lt"/>
                        </a:rPr>
                        <a:t>Draft</a:t>
                      </a:r>
                      <a:r>
                        <a:rPr lang="en-US" altLang="en-US" sz="1800" baseline="0" dirty="0" smtClean="0">
                          <a:latin typeface="+mn-lt"/>
                        </a:rPr>
                        <a:t> report on the i</a:t>
                      </a:r>
                      <a:r>
                        <a:rPr lang="en-US" altLang="en-US" sz="1800" dirty="0" smtClean="0">
                          <a:latin typeface="+mn-lt"/>
                        </a:rPr>
                        <a:t>nvestigation into the implementation of labour court orders and arbitration awards by departments and implications for labour relations produced</a:t>
                      </a:r>
                      <a:endParaRPr lang="en-US" sz="1800" dirty="0">
                        <a:solidFill>
                          <a:srgbClr val="000000"/>
                        </a:solidFill>
                        <a:effectLst/>
                        <a:latin typeface="+mn-lt"/>
                        <a:ea typeface="Times New Roman" panose="02020603050405020304" pitchFamily="18" charset="0"/>
                      </a:endParaRPr>
                    </a:p>
                  </a:txBody>
                  <a:tcPr marL="56183" marR="5618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tabLst>
                          <a:tab pos="180340" algn="l"/>
                          <a:tab pos="360045" algn="l"/>
                          <a:tab pos="540385" algn="l"/>
                        </a:tabLst>
                      </a:pPr>
                      <a:r>
                        <a:rPr lang="en-US" sz="1400" dirty="0" smtClean="0">
                          <a:solidFill>
                            <a:srgbClr val="000000"/>
                          </a:solidFill>
                          <a:effectLst/>
                          <a:latin typeface="+mn-lt"/>
                          <a:ea typeface="Times New Roman" panose="02020603050405020304" pitchFamily="18" charset="0"/>
                        </a:rPr>
                        <a:t>Achieved</a:t>
                      </a:r>
                      <a:endParaRPr lang="en-US" sz="1400" dirty="0">
                        <a:solidFill>
                          <a:srgbClr val="000000"/>
                        </a:solidFill>
                        <a:effectLst/>
                        <a:latin typeface="+mn-lt"/>
                        <a:ea typeface="Times New Roman" panose="02020603050405020304" pitchFamily="18" charset="0"/>
                      </a:endParaRPr>
                    </a:p>
                  </a:txBody>
                  <a:tcPr marL="56183" marR="56183"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35943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45</a:t>
            </a:fld>
            <a:endParaRPr lang="en-US" sz="1400" b="0" dirty="0">
              <a:solidFill>
                <a:srgbClr val="000000"/>
              </a:solidFill>
            </a:endParaRPr>
          </a:p>
        </p:txBody>
      </p:sp>
      <p:sp>
        <p:nvSpPr>
          <p:cNvPr id="8" name="Rectangle 7"/>
          <p:cNvSpPr/>
          <p:nvPr/>
        </p:nvSpPr>
        <p:spPr bwMode="auto">
          <a:xfrm>
            <a:off x="532578" y="823623"/>
            <a:ext cx="8143875" cy="453771"/>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PROGRAMME 2: LMP</a:t>
            </a:r>
          </a:p>
          <a:p>
            <a:pPr lvl="2" indent="-731838">
              <a:defRPr/>
            </a:pPr>
            <a:r>
              <a:rPr lang="en-US" sz="2400" dirty="0" smtClean="0">
                <a:solidFill>
                  <a:schemeClr val="accent5">
                    <a:lumMod val="50000"/>
                  </a:schemeClr>
                </a:solidFill>
                <a:latin typeface="Berlin Sans FB Demi" pitchFamily="34" charset="0"/>
                <a:cs typeface="Aharoni" pitchFamily="2" charset="-79"/>
              </a:rPr>
              <a:t>CD: LRI</a:t>
            </a:r>
          </a:p>
        </p:txBody>
      </p:sp>
      <p:graphicFrame>
        <p:nvGraphicFramePr>
          <p:cNvPr id="2" name="Table 1"/>
          <p:cNvGraphicFramePr>
            <a:graphicFrameLocks noGrp="1"/>
          </p:cNvGraphicFramePr>
          <p:nvPr>
            <p:extLst>
              <p:ext uri="{D42A27DB-BD31-4B8C-83A1-F6EECF244321}">
                <p14:modId xmlns:p14="http://schemas.microsoft.com/office/powerpoint/2010/main" xmlns="" val="131608055"/>
              </p:ext>
            </p:extLst>
          </p:nvPr>
        </p:nvGraphicFramePr>
        <p:xfrm>
          <a:off x="428053" y="1470833"/>
          <a:ext cx="8352927" cy="2977036"/>
        </p:xfrm>
        <a:graphic>
          <a:graphicData uri="http://schemas.openxmlformats.org/drawingml/2006/table">
            <a:tbl>
              <a:tblPr>
                <a:tableStyleId>{5C22544A-7EE6-4342-B048-85BDC9FD1C3A}</a:tableStyleId>
              </a:tblPr>
              <a:tblGrid>
                <a:gridCol w="2775795">
                  <a:extLst>
                    <a:ext uri="{9D8B030D-6E8A-4147-A177-3AD203B41FA5}">
                      <a16:colId xmlns:a16="http://schemas.microsoft.com/office/drawing/2014/main" xmlns="" val="20000"/>
                    </a:ext>
                  </a:extLst>
                </a:gridCol>
                <a:gridCol w="1510405">
                  <a:extLst>
                    <a:ext uri="{9D8B030D-6E8A-4147-A177-3AD203B41FA5}">
                      <a16:colId xmlns:a16="http://schemas.microsoft.com/office/drawing/2014/main" xmlns="" val="20001"/>
                    </a:ext>
                  </a:extLst>
                </a:gridCol>
                <a:gridCol w="3841307">
                  <a:extLst>
                    <a:ext uri="{9D8B030D-6E8A-4147-A177-3AD203B41FA5}">
                      <a16:colId xmlns:a16="http://schemas.microsoft.com/office/drawing/2014/main" xmlns="" val="20002"/>
                    </a:ext>
                  </a:extLst>
                </a:gridCol>
                <a:gridCol w="225420">
                  <a:extLst>
                    <a:ext uri="{9D8B030D-6E8A-4147-A177-3AD203B41FA5}">
                      <a16:colId xmlns:a16="http://schemas.microsoft.com/office/drawing/2014/main" xmlns="" val="20003"/>
                    </a:ext>
                  </a:extLst>
                </a:gridCol>
              </a:tblGrid>
              <a:tr h="230329">
                <a:tc>
                  <a:txBody>
                    <a:bodyPr/>
                    <a:lstStyle/>
                    <a:p>
                      <a:pPr marL="0" marR="0" algn="ctr">
                        <a:lnSpc>
                          <a:spcPct val="100000"/>
                        </a:lnSpc>
                        <a:spcBef>
                          <a:spcPts val="0"/>
                        </a:spcBef>
                        <a:spcAft>
                          <a:spcPts val="0"/>
                        </a:spcAft>
                      </a:pPr>
                      <a:r>
                        <a:rPr lang="en-GB" sz="1800" b="1" kern="0" dirty="0">
                          <a:effectLst/>
                          <a:latin typeface="+mn-lt"/>
                        </a:rPr>
                        <a:t>Output</a:t>
                      </a:r>
                      <a:endParaRPr lang="en-US" sz="1800" b="1"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1" dirty="0">
                          <a:effectLst/>
                          <a:latin typeface="+mn-lt"/>
                        </a:rPr>
                        <a:t> </a:t>
                      </a:r>
                      <a:r>
                        <a:rPr lang="en-GB" sz="1800" b="1" dirty="0" smtClean="0">
                          <a:effectLst/>
                          <a:latin typeface="+mn-lt"/>
                        </a:rPr>
                        <a:t>Target</a:t>
                      </a:r>
                      <a:endParaRPr lang="en-US" sz="1800" b="1"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800" b="1" baseline="0" dirty="0" smtClean="0">
                          <a:effectLst/>
                          <a:latin typeface="+mn-lt"/>
                        </a:rPr>
                        <a:t>1</a:t>
                      </a:r>
                      <a:r>
                        <a:rPr lang="en-GB" sz="1800" b="1" baseline="30000" dirty="0" smtClean="0">
                          <a:effectLst/>
                          <a:latin typeface="+mn-lt"/>
                        </a:rPr>
                        <a:t>st</a:t>
                      </a:r>
                      <a:r>
                        <a:rPr lang="en-GB" sz="1800" b="1" baseline="0" dirty="0" smtClean="0">
                          <a:effectLst/>
                          <a:latin typeface="+mn-lt"/>
                        </a:rPr>
                        <a:t> Q Actual</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pPr marL="0" marR="0" algn="ctr">
                        <a:lnSpc>
                          <a:spcPct val="100000"/>
                        </a:lnSpc>
                        <a:spcBef>
                          <a:spcPts val="0"/>
                        </a:spcBef>
                        <a:spcAft>
                          <a:spcPts val="0"/>
                        </a:spcAft>
                      </a:pPr>
                      <a:endParaRPr lang="en-GB" sz="1800" baseline="0" dirty="0" smtClean="0">
                        <a:effectLs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0"/>
                  </a:ext>
                </a:extLst>
              </a:tr>
              <a:tr h="14374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effectLst/>
                        </a:rPr>
                        <a:t>Monthly</a:t>
                      </a:r>
                      <a:r>
                        <a:rPr lang="en-GB" sz="1800" baseline="0" dirty="0" smtClean="0">
                          <a:effectLst/>
                        </a:rPr>
                        <a:t> reports on the d</a:t>
                      </a:r>
                      <a:r>
                        <a:rPr lang="en-GB" sz="1800" dirty="0" smtClean="0">
                          <a:effectLst/>
                        </a:rPr>
                        <a:t>atabase on grievances and complaints produced</a:t>
                      </a:r>
                      <a:endParaRPr lang="en-US" sz="18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3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GB" sz="1800" dirty="0">
                          <a:effectLst/>
                          <a:latin typeface="+mn-lt"/>
                          <a:ea typeface="Times New Roman" panose="02020603050405020304" pitchFamily="18" charset="0"/>
                          <a:cs typeface="Arial" panose="020B0604020202020204" pitchFamily="34" charset="0"/>
                        </a:rPr>
                        <a:t>Monthly reports on grievance statistics </a:t>
                      </a:r>
                      <a:r>
                        <a:rPr lang="en-GB" sz="1800" dirty="0" smtClean="0">
                          <a:effectLst/>
                          <a:latin typeface="+mn-lt"/>
                          <a:ea typeface="Times New Roman" panose="02020603050405020304" pitchFamily="18" charset="0"/>
                          <a:cs typeface="Arial" panose="020B0604020202020204" pitchFamily="34" charset="0"/>
                        </a:rPr>
                        <a:t>for March, </a:t>
                      </a:r>
                      <a:r>
                        <a:rPr lang="en-GB" sz="1800" dirty="0">
                          <a:effectLst/>
                          <a:latin typeface="+mn-lt"/>
                          <a:ea typeface="Times New Roman" panose="02020603050405020304" pitchFamily="18" charset="0"/>
                          <a:cs typeface="Arial" panose="020B0604020202020204" pitchFamily="34" charset="0"/>
                        </a:rPr>
                        <a:t>April and May 2017 </a:t>
                      </a:r>
                      <a:r>
                        <a:rPr lang="en-GB" sz="1800" dirty="0" smtClean="0">
                          <a:effectLst/>
                          <a:latin typeface="+mn-lt"/>
                          <a:ea typeface="Times New Roman" panose="02020603050405020304" pitchFamily="18" charset="0"/>
                          <a:cs typeface="Arial" panose="020B0604020202020204" pitchFamily="34" charset="0"/>
                        </a:rPr>
                        <a:t>produced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r>
                        <a:rPr lang="en-US" sz="1400" b="0" dirty="0" smtClean="0">
                          <a:latin typeface="+mn-lt"/>
                        </a:rPr>
                        <a:t>Achieved</a:t>
                      </a:r>
                      <a:endParaRPr lang="en-US" sz="1400" b="0" dirty="0">
                        <a:latin typeface="+mn-lt"/>
                      </a:endParaRPr>
                    </a:p>
                  </a:txBody>
                  <a:tcPr marL="14699" marR="14699"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265272">
                <a:tc>
                  <a:txBody>
                    <a:bodyPr/>
                    <a:lstStyle/>
                    <a:p>
                      <a:pPr marL="0" marR="0" algn="just">
                        <a:spcBef>
                          <a:spcPts val="0"/>
                        </a:spcBef>
                        <a:spcAft>
                          <a:spcPts val="0"/>
                        </a:spcAft>
                      </a:pPr>
                      <a:r>
                        <a:rPr lang="en-GB" sz="1800" dirty="0">
                          <a:effectLst/>
                          <a:latin typeface="+mn-lt"/>
                          <a:ea typeface="Times New Roman" panose="02020603050405020304" pitchFamily="18" charset="0"/>
                          <a:cs typeface="Arial" panose="020B0604020202020204" pitchFamily="34" charset="0"/>
                        </a:rPr>
                        <a:t>Grievance management communiqué produced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Inputs consolidated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Inputs requested from project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team, consolidated</a:t>
                      </a:r>
                      <a:r>
                        <a:rPr lang="en-GB" sz="1800" baseline="0" dirty="0" smtClean="0">
                          <a:effectLst/>
                          <a:latin typeface="Arial" panose="020B0604020202020204" pitchFamily="34" charset="0"/>
                          <a:ea typeface="Times New Roman" panose="02020603050405020304" pitchFamily="18" charset="0"/>
                          <a:cs typeface="Arial" panose="020B0604020202020204" pitchFamily="34" charset="0"/>
                        </a:rPr>
                        <a:t> and analysed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r>
                        <a:rPr lang="en-US" sz="1400" b="0" dirty="0" smtClean="0">
                          <a:latin typeface="+mn-lt"/>
                        </a:rPr>
                        <a:t>Achieved</a:t>
                      </a:r>
                      <a:endParaRPr lang="en-US" sz="1400" b="0" dirty="0">
                        <a:latin typeface="+mn-lt"/>
                      </a:endParaRPr>
                    </a:p>
                  </a:txBody>
                  <a:tcPr marL="14699" marR="14699"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307616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46</a:t>
            </a:fld>
            <a:endParaRPr lang="en-US" sz="1400" b="0" dirty="0">
              <a:solidFill>
                <a:srgbClr val="000000"/>
              </a:solidFill>
            </a:endParaRPr>
          </a:p>
        </p:txBody>
      </p:sp>
      <p:sp>
        <p:nvSpPr>
          <p:cNvPr id="8" name="Rectangle 7"/>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PROGRAMME 2: LMP (2)</a:t>
            </a:r>
          </a:p>
          <a:p>
            <a:pPr lvl="2" indent="-731838">
              <a:defRPr/>
            </a:pPr>
            <a:r>
              <a:rPr lang="en-US" sz="2400" dirty="0" smtClean="0">
                <a:solidFill>
                  <a:schemeClr val="accent5">
                    <a:lumMod val="50000"/>
                  </a:schemeClr>
                </a:solidFill>
                <a:latin typeface="Berlin Sans FB Demi" pitchFamily="34" charset="0"/>
                <a:cs typeface="Aharoni" pitchFamily="2" charset="-79"/>
              </a:rPr>
              <a:t>CD: LHRR</a:t>
            </a:r>
          </a:p>
        </p:txBody>
      </p:sp>
      <p:graphicFrame>
        <p:nvGraphicFramePr>
          <p:cNvPr id="2" name="Table 1"/>
          <p:cNvGraphicFramePr>
            <a:graphicFrameLocks noGrp="1"/>
          </p:cNvGraphicFramePr>
          <p:nvPr>
            <p:extLst>
              <p:ext uri="{D42A27DB-BD31-4B8C-83A1-F6EECF244321}">
                <p14:modId xmlns:p14="http://schemas.microsoft.com/office/powerpoint/2010/main" xmlns="" val="2419845723"/>
              </p:ext>
            </p:extLst>
          </p:nvPr>
        </p:nvGraphicFramePr>
        <p:xfrm>
          <a:off x="356045" y="1484784"/>
          <a:ext cx="8608443" cy="3840480"/>
        </p:xfrm>
        <a:graphic>
          <a:graphicData uri="http://schemas.openxmlformats.org/drawingml/2006/table">
            <a:tbl>
              <a:tblPr>
                <a:tableStyleId>{5C22544A-7EE6-4342-B048-85BDC9FD1C3A}</a:tableStyleId>
              </a:tblPr>
              <a:tblGrid>
                <a:gridCol w="2631779">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4248472">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194355">
                <a:tc>
                  <a:txBody>
                    <a:bodyPr/>
                    <a:lstStyle/>
                    <a:p>
                      <a:pPr marL="0" marR="0" algn="ctr">
                        <a:lnSpc>
                          <a:spcPct val="100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fr-FR" sz="1800" b="0" u="none" kern="1200" baseline="0" dirty="0" smtClean="0">
                          <a:solidFill>
                            <a:schemeClr val="tx1"/>
                          </a:solidFill>
                          <a:effectLst/>
                          <a:latin typeface="+mn-lt"/>
                          <a:ea typeface="+mn-ea"/>
                          <a:cs typeface="+mn-cs"/>
                        </a:rPr>
                        <a:t>1st Q Performance</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303731">
                <a:tc rowSpan="2">
                  <a:txBody>
                    <a:bodyPr/>
                    <a:lstStyle/>
                    <a:p>
                      <a:pPr marL="0" marR="0" algn="just">
                        <a:lnSpc>
                          <a:spcPct val="100000"/>
                        </a:lnSpc>
                        <a:spcBef>
                          <a:spcPts val="0"/>
                        </a:spcBef>
                        <a:spcAft>
                          <a:spcPts val="0"/>
                        </a:spcAft>
                      </a:pPr>
                      <a:r>
                        <a:rPr lang="en-GB" sz="1800" u="none" dirty="0">
                          <a:effectLst/>
                          <a:latin typeface="+mn-lt"/>
                          <a:ea typeface="Times New Roman" panose="02020603050405020304" pitchFamily="18" charset="0"/>
                          <a:cs typeface="Arial" panose="020B0604020202020204" pitchFamily="34" charset="0"/>
                        </a:rPr>
                        <a:t>Evaluation of the effectiveness of the recruitment and selection system of the Public Service </a:t>
                      </a:r>
                      <a:endParaRPr lang="en-US" sz="1800" u="none" dirty="0">
                        <a:effectLst/>
                        <a:latin typeface="+mn-lt"/>
                        <a:ea typeface="Times New Roman" panose="02020603050405020304" pitchFamily="18" charset="0"/>
                        <a:cs typeface="Times New Roman" panose="02020603050405020304" pitchFamily="18" charset="0"/>
                      </a:endParaRPr>
                    </a:p>
                    <a:p>
                      <a:pPr marL="285750" marR="0" indent="-285750" algn="just">
                        <a:lnSpc>
                          <a:spcPct val="100000"/>
                        </a:lnSpc>
                        <a:spcBef>
                          <a:spcPts val="0"/>
                        </a:spcBef>
                        <a:spcAft>
                          <a:spcPts val="0"/>
                        </a:spcAft>
                        <a:buFont typeface="Arial" panose="020B0604020202020204" pitchFamily="34" charset="0"/>
                        <a:buChar char="•"/>
                      </a:pPr>
                      <a:r>
                        <a:rPr lang="en-GB" sz="1800" u="none" dirty="0">
                          <a:effectLst/>
                          <a:latin typeface="+mn-lt"/>
                          <a:ea typeface="Times New Roman" panose="02020603050405020304" pitchFamily="18" charset="0"/>
                          <a:cs typeface="Arial" panose="020B0604020202020204" pitchFamily="34" charset="0"/>
                        </a:rPr>
                        <a:t>Data collection and preliminary </a:t>
                      </a:r>
                      <a:r>
                        <a:rPr lang="en-GB" sz="1800" u="none" dirty="0" smtClean="0">
                          <a:effectLst/>
                          <a:latin typeface="+mn-lt"/>
                          <a:ea typeface="Times New Roman" panose="02020603050405020304" pitchFamily="18" charset="0"/>
                          <a:cs typeface="Arial" panose="020B0604020202020204" pitchFamily="34" charset="0"/>
                        </a:rPr>
                        <a:t>analysis</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2">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Database</a:t>
                      </a:r>
                      <a:r>
                        <a:rPr lang="en-US" sz="1800" u="none" baseline="0" dirty="0" smtClean="0">
                          <a:effectLst/>
                          <a:latin typeface="+mn-lt"/>
                          <a:ea typeface="Times New Roman" panose="02020603050405020304" pitchFamily="18" charset="0"/>
                          <a:cs typeface="Times New Roman" panose="02020603050405020304" pitchFamily="18" charset="0"/>
                        </a:rPr>
                        <a:t> and analysis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dirty="0" smtClean="0">
                          <a:effectLst/>
                          <a:latin typeface="+mn-lt"/>
                          <a:ea typeface="Times New Roman" panose="02020603050405020304" pitchFamily="18" charset="0"/>
                          <a:cs typeface="Arial" panose="020B0604020202020204" pitchFamily="34" charset="0"/>
                        </a:rPr>
                        <a:t>Database </a:t>
                      </a:r>
                      <a:r>
                        <a:rPr lang="en-GB" sz="1800" baseline="0" dirty="0" smtClean="0">
                          <a:effectLst/>
                          <a:latin typeface="+mn-lt"/>
                          <a:ea typeface="Times New Roman" panose="02020603050405020304" pitchFamily="18" charset="0"/>
                          <a:cs typeface="Arial" panose="020B0604020202020204" pitchFamily="34" charset="0"/>
                        </a:rPr>
                        <a:t>produced in June 2017</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sz="1800" u="none" baseline="0" dirty="0" smtClean="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smtClean="0"/>
                        <a:t>Preliminary analysis completed</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lnSpc>
                          <a:spcPct val="100000"/>
                        </a:lnSpc>
                      </a:pPr>
                      <a:endParaRPr lang="en-US" sz="18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222149">
                <a:tc vMerge="1">
                  <a:txBody>
                    <a:bodyPr/>
                    <a:lstStyle/>
                    <a:p>
                      <a:pPr marL="0" marR="0" algn="just">
                        <a:spcBef>
                          <a:spcPts val="0"/>
                        </a:spcBef>
                        <a:spcAft>
                          <a:spcPts val="0"/>
                        </a:spcAft>
                      </a:pPr>
                      <a:endParaRPr lang="en-US" sz="16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marL="0" marR="0" algn="just">
                        <a:spcBef>
                          <a:spcPts val="0"/>
                        </a:spcBef>
                        <a:spcAft>
                          <a:spcPts val="0"/>
                        </a:spcAft>
                      </a:pPr>
                      <a:endParaRPr lang="en-US" sz="16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2">
                  <a:txBody>
                    <a:bodyPr/>
                    <a:lstStyle/>
                    <a:p>
                      <a:pPr algn="ctr">
                        <a:lnSpc>
                          <a:spcPct val="100000"/>
                        </a:lnSpc>
                      </a:pPr>
                      <a:r>
                        <a:rPr lang="en-US" sz="1400" u="none" dirty="0" smtClean="0">
                          <a:latin typeface="+mn-lt"/>
                        </a:rPr>
                        <a:t>Achieved</a:t>
                      </a: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4240">
                <a:tc>
                  <a:txBody>
                    <a:bodyPr/>
                    <a:lstStyle/>
                    <a:p>
                      <a:pPr marL="0" marR="0" algn="just">
                        <a:lnSpc>
                          <a:spcPct val="100000"/>
                        </a:lnSpc>
                        <a:spcBef>
                          <a:spcPts val="0"/>
                        </a:spcBef>
                        <a:spcAft>
                          <a:spcPts val="0"/>
                        </a:spcAft>
                      </a:pPr>
                      <a:r>
                        <a:rPr lang="en-GB" sz="1800" u="none" dirty="0">
                          <a:effectLst/>
                          <a:latin typeface="+mn-lt"/>
                          <a:ea typeface="Times New Roman" panose="02020603050405020304" pitchFamily="18" charset="0"/>
                          <a:cs typeface="Arial" panose="020B0604020202020204" pitchFamily="34" charset="0"/>
                        </a:rPr>
                        <a:t>Evaluation of the Effectiveness of the PMDS for the Public </a:t>
                      </a:r>
                      <a:r>
                        <a:rPr lang="en-GB" sz="1800" u="none" dirty="0" smtClean="0">
                          <a:effectLst/>
                          <a:latin typeface="+mn-lt"/>
                          <a:ea typeface="Times New Roman" panose="02020603050405020304" pitchFamily="18" charset="0"/>
                          <a:cs typeface="Arial" panose="020B0604020202020204" pitchFamily="34" charset="0"/>
                        </a:rPr>
                        <a:t>Service</a:t>
                      </a:r>
                      <a:endParaRPr lang="en-US" sz="1800" u="none" dirty="0">
                        <a:effectLst/>
                        <a:latin typeface="+mn-lt"/>
                        <a:ea typeface="Times New Roman" panose="02020603050405020304" pitchFamily="18" charset="0"/>
                        <a:cs typeface="Times New Roman" panose="02020603050405020304" pitchFamily="18" charset="0"/>
                      </a:endParaRPr>
                    </a:p>
                    <a:p>
                      <a:pPr marL="285750" marR="0" indent="-285750" algn="just">
                        <a:lnSpc>
                          <a:spcPct val="100000"/>
                        </a:lnSpc>
                        <a:spcBef>
                          <a:spcPts val="0"/>
                        </a:spcBef>
                        <a:spcAft>
                          <a:spcPts val="0"/>
                        </a:spcAft>
                        <a:buFont typeface="Arial" panose="020B0604020202020204" pitchFamily="34" charset="0"/>
                        <a:buChar char="•"/>
                      </a:pPr>
                      <a:r>
                        <a:rPr lang="en-GB" sz="1800" u="none" dirty="0">
                          <a:effectLst/>
                          <a:latin typeface="+mn-lt"/>
                          <a:ea typeface="Times New Roman" panose="02020603050405020304" pitchFamily="18" charset="0"/>
                          <a:cs typeface="Arial" panose="020B0604020202020204" pitchFamily="34" charset="0"/>
                        </a:rPr>
                        <a:t>Analysis </a:t>
                      </a:r>
                      <a:r>
                        <a:rPr lang="en-GB" sz="1800" u="none" dirty="0" smtClean="0">
                          <a:effectLst/>
                          <a:latin typeface="+mn-lt"/>
                          <a:ea typeface="Times New Roman" panose="02020603050405020304" pitchFamily="18" charset="0"/>
                          <a:cs typeface="Arial" panose="020B0604020202020204" pitchFamily="34" charset="0"/>
                        </a:rPr>
                        <a:t>finalised</a:t>
                      </a:r>
                      <a:endParaRPr lang="en-US" sz="1800" u="none" dirty="0">
                        <a:effectLst/>
                        <a:latin typeface="+mn-lt"/>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GB" sz="1800" u="none" dirty="0">
                          <a:effectLst/>
                          <a:latin typeface="+mn-lt"/>
                          <a:ea typeface="Times New Roman" panose="02020603050405020304" pitchFamily="18" charset="0"/>
                          <a:cs typeface="Arial" panose="020B0604020202020204" pitchFamily="34" charset="0"/>
                        </a:rPr>
                        <a:t> </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800" u="none" dirty="0" smtClean="0">
                          <a:effectLst/>
                          <a:latin typeface="+mn-lt"/>
                          <a:ea typeface="Times New Roman" panose="02020603050405020304" pitchFamily="18" charset="0"/>
                          <a:cs typeface="Arial" panose="020B0604020202020204" pitchFamily="34" charset="0"/>
                        </a:rPr>
                        <a:t>Letters to departments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342900" marR="0" lvl="0" indent="-342900" algn="just">
                        <a:lnSpc>
                          <a:spcPct val="100000"/>
                        </a:lnSpc>
                        <a:spcBef>
                          <a:spcPts val="0"/>
                        </a:spcBef>
                        <a:spcAft>
                          <a:spcPts val="0"/>
                        </a:spcAft>
                        <a:buFont typeface="Symbol" panose="05050102010706020507" pitchFamily="18" charset="2"/>
                        <a:buChar char=""/>
                      </a:pPr>
                      <a:r>
                        <a:rPr lang="en-GB" sz="1800" u="none" dirty="0" smtClean="0">
                          <a:effectLst/>
                          <a:latin typeface="+mn-lt"/>
                          <a:ea typeface="Times New Roman" panose="02020603050405020304" pitchFamily="18" charset="0"/>
                          <a:cs typeface="Arial" panose="020B0604020202020204" pitchFamily="34" charset="0"/>
                        </a:rPr>
                        <a:t>Collected </a:t>
                      </a:r>
                      <a:r>
                        <a:rPr lang="en-GB" sz="1800" u="none" dirty="0">
                          <a:effectLst/>
                          <a:latin typeface="+mn-lt"/>
                          <a:ea typeface="Times New Roman" panose="02020603050405020304" pitchFamily="18" charset="0"/>
                          <a:cs typeface="Arial" panose="020B0604020202020204" pitchFamily="34" charset="0"/>
                        </a:rPr>
                        <a:t>secondary data available on government websites</a:t>
                      </a:r>
                      <a:endParaRPr lang="en-US" sz="1800" u="none"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GB" sz="1800" u="none" dirty="0" smtClean="0">
                          <a:effectLst/>
                          <a:latin typeface="+mn-lt"/>
                          <a:ea typeface="Times New Roman" panose="02020603050405020304" pitchFamily="18" charset="0"/>
                          <a:cs typeface="Arial" panose="020B0604020202020204" pitchFamily="34" charset="0"/>
                        </a:rPr>
                        <a:t>Letters </a:t>
                      </a:r>
                      <a:r>
                        <a:rPr lang="en-GB" sz="1800" u="none" dirty="0">
                          <a:effectLst/>
                          <a:latin typeface="+mn-lt"/>
                          <a:ea typeface="Times New Roman" panose="02020603050405020304" pitchFamily="18" charset="0"/>
                          <a:cs typeface="Arial" panose="020B0604020202020204" pitchFamily="34" charset="0"/>
                        </a:rPr>
                        <a:t>to the sampled departments and the DPSA </a:t>
                      </a:r>
                      <a:r>
                        <a:rPr lang="en-GB" sz="1800" u="none" dirty="0" smtClean="0">
                          <a:effectLst/>
                          <a:latin typeface="+mn-lt"/>
                          <a:ea typeface="Times New Roman" panose="02020603050405020304" pitchFamily="18" charset="0"/>
                          <a:cs typeface="Arial" panose="020B0604020202020204" pitchFamily="34" charset="0"/>
                        </a:rPr>
                        <a:t>prepared for </a:t>
                      </a:r>
                      <a:r>
                        <a:rPr lang="en-GB" sz="1800" u="none" dirty="0">
                          <a:effectLst/>
                          <a:latin typeface="+mn-lt"/>
                          <a:ea typeface="Times New Roman" panose="02020603050405020304" pitchFamily="18" charset="0"/>
                          <a:cs typeface="Arial" panose="020B0604020202020204" pitchFamily="34" charset="0"/>
                        </a:rPr>
                        <a:t>specific information not available on their </a:t>
                      </a:r>
                      <a:r>
                        <a:rPr lang="en-GB" sz="1800" u="none" dirty="0" smtClean="0">
                          <a:effectLst/>
                          <a:latin typeface="+mn-lt"/>
                          <a:ea typeface="Times New Roman" panose="02020603050405020304" pitchFamily="18" charset="0"/>
                          <a:cs typeface="Arial" panose="020B0604020202020204" pitchFamily="34" charset="0"/>
                        </a:rPr>
                        <a:t>websites</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pP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83744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47</a:t>
            </a:fld>
            <a:endParaRPr lang="en-US" sz="1400" b="0" dirty="0">
              <a:solidFill>
                <a:srgbClr val="000000"/>
              </a:solidFill>
            </a:endParaRPr>
          </a:p>
        </p:txBody>
      </p:sp>
      <p:sp>
        <p:nvSpPr>
          <p:cNvPr id="8" name="Rectangle 7"/>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PROGRAMME 2: LMP (3)</a:t>
            </a:r>
          </a:p>
          <a:p>
            <a:pPr lvl="2" indent="-731838">
              <a:defRPr/>
            </a:pPr>
            <a:r>
              <a:rPr lang="en-US" sz="2400" dirty="0" smtClean="0">
                <a:solidFill>
                  <a:schemeClr val="accent5">
                    <a:lumMod val="50000"/>
                  </a:schemeClr>
                </a:solidFill>
                <a:latin typeface="Berlin Sans FB Demi" pitchFamily="34" charset="0"/>
                <a:cs typeface="Aharoni" pitchFamily="2" charset="-79"/>
              </a:rPr>
              <a:t>CD: LHRR</a:t>
            </a:r>
          </a:p>
        </p:txBody>
      </p:sp>
      <p:graphicFrame>
        <p:nvGraphicFramePr>
          <p:cNvPr id="2" name="Table 1"/>
          <p:cNvGraphicFramePr>
            <a:graphicFrameLocks noGrp="1"/>
          </p:cNvGraphicFramePr>
          <p:nvPr>
            <p:extLst>
              <p:ext uri="{D42A27DB-BD31-4B8C-83A1-F6EECF244321}">
                <p14:modId xmlns:p14="http://schemas.microsoft.com/office/powerpoint/2010/main" xmlns="" val="2924675341"/>
              </p:ext>
            </p:extLst>
          </p:nvPr>
        </p:nvGraphicFramePr>
        <p:xfrm>
          <a:off x="356045" y="1484784"/>
          <a:ext cx="8496944" cy="2468880"/>
        </p:xfrm>
        <a:graphic>
          <a:graphicData uri="http://schemas.openxmlformats.org/drawingml/2006/table">
            <a:tbl>
              <a:tblPr>
                <a:tableStyleId>{5C22544A-7EE6-4342-B048-85BDC9FD1C3A}</a:tableStyleId>
              </a:tblPr>
              <a:tblGrid>
                <a:gridCol w="2703787">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4176464">
                  <a:extLst>
                    <a:ext uri="{9D8B030D-6E8A-4147-A177-3AD203B41FA5}">
                      <a16:colId xmlns:a16="http://schemas.microsoft.com/office/drawing/2014/main" xmlns="" val="20002"/>
                    </a:ext>
                  </a:extLst>
                </a:gridCol>
                <a:gridCol w="248541">
                  <a:extLst>
                    <a:ext uri="{9D8B030D-6E8A-4147-A177-3AD203B41FA5}">
                      <a16:colId xmlns:a16="http://schemas.microsoft.com/office/drawing/2014/main" xmlns="" val="20003"/>
                    </a:ext>
                  </a:extLst>
                </a:gridCol>
              </a:tblGrid>
              <a:tr h="194355">
                <a:tc>
                  <a:txBody>
                    <a:bodyPr/>
                    <a:lstStyle/>
                    <a:p>
                      <a:pPr marL="0" marR="0" algn="ctr">
                        <a:lnSpc>
                          <a:spcPct val="100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fr-FR" sz="1800" b="0" u="none" kern="1200" baseline="0" dirty="0" smtClean="0">
                          <a:solidFill>
                            <a:schemeClr val="tx1"/>
                          </a:solidFill>
                          <a:effectLst/>
                          <a:latin typeface="+mn-lt"/>
                          <a:ea typeface="+mn-ea"/>
                          <a:cs typeface="+mn-cs"/>
                        </a:rPr>
                        <a:t>1st Q Performance</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544320">
                <a:tc>
                  <a:txBody>
                    <a:bodyPr/>
                    <a:lstStyle/>
                    <a:p>
                      <a:pPr marL="0" marR="0" algn="just">
                        <a:lnSpc>
                          <a:spcPct val="100000"/>
                        </a:lnSpc>
                        <a:spcBef>
                          <a:spcPts val="0"/>
                        </a:spcBef>
                        <a:spcAft>
                          <a:spcPts val="0"/>
                        </a:spcAft>
                      </a:pPr>
                      <a:r>
                        <a:rPr lang="en-GB" sz="1800" u="none" dirty="0" smtClean="0">
                          <a:effectLst/>
                          <a:latin typeface="+mn-lt"/>
                          <a:ea typeface="Times New Roman" panose="02020603050405020304" pitchFamily="18" charset="0"/>
                          <a:cs typeface="Arial" panose="020B0604020202020204" pitchFamily="34" charset="0"/>
                        </a:rPr>
                        <a:t>Draft Report on Recruitment</a:t>
                      </a:r>
                      <a:r>
                        <a:rPr lang="en-GB" sz="1800" u="none" dirty="0">
                          <a:effectLst/>
                          <a:latin typeface="+mn-lt"/>
                          <a:ea typeface="Times New Roman" panose="02020603050405020304" pitchFamily="18" charset="0"/>
                          <a:cs typeface="Arial" panose="020B0604020202020204" pitchFamily="34" charset="0"/>
                        </a:rPr>
                        <a:t>, retention, career pathing and utilisation of Senior Management Service (SMS) expertise and skills in the Public Service</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Roundtable</a:t>
                      </a:r>
                      <a:r>
                        <a:rPr lang="en-US" sz="1800" u="none" baseline="0" dirty="0" smtClean="0">
                          <a:effectLst/>
                          <a:latin typeface="+mn-lt"/>
                          <a:ea typeface="Times New Roman" panose="02020603050405020304" pitchFamily="18" charset="0"/>
                          <a:cs typeface="Times New Roman" panose="02020603050405020304" pitchFamily="18" charset="0"/>
                        </a:rPr>
                        <a:t> held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800" u="none" dirty="0" smtClean="0">
                          <a:effectLst/>
                          <a:latin typeface="+mn-lt"/>
                          <a:ea typeface="Times New Roman" panose="02020603050405020304" pitchFamily="18" charset="0"/>
                          <a:cs typeface="Arial" panose="020B0604020202020204" pitchFamily="34" charset="0"/>
                        </a:rPr>
                        <a:t>Roundtable </a:t>
                      </a:r>
                      <a:r>
                        <a:rPr lang="en-GB" sz="1800" u="none" dirty="0">
                          <a:effectLst/>
                          <a:latin typeface="+mn-lt"/>
                          <a:ea typeface="Times New Roman" panose="02020603050405020304" pitchFamily="18" charset="0"/>
                          <a:cs typeface="Arial" panose="020B0604020202020204" pitchFamily="34" charset="0"/>
                        </a:rPr>
                        <a:t>was held on the 26 April </a:t>
                      </a:r>
                      <a:r>
                        <a:rPr lang="en-GB" sz="1800" u="none" dirty="0" smtClean="0">
                          <a:effectLst/>
                          <a:latin typeface="+mn-lt"/>
                          <a:ea typeface="Times New Roman" panose="02020603050405020304" pitchFamily="18" charset="0"/>
                          <a:cs typeface="Arial" panose="020B0604020202020204" pitchFamily="34" charset="0"/>
                        </a:rPr>
                        <a:t>2017. A roundtable </a:t>
                      </a:r>
                      <a:r>
                        <a:rPr lang="en-GB" sz="1800" u="none" dirty="0">
                          <a:effectLst/>
                          <a:latin typeface="+mn-lt"/>
                          <a:ea typeface="Times New Roman" panose="02020603050405020304" pitchFamily="18" charset="0"/>
                          <a:cs typeface="Arial" panose="020B0604020202020204" pitchFamily="34" charset="0"/>
                        </a:rPr>
                        <a:t>report </a:t>
                      </a:r>
                      <a:r>
                        <a:rPr lang="en-GB" sz="1800" u="none" dirty="0" smtClean="0">
                          <a:effectLst/>
                          <a:latin typeface="+mn-lt"/>
                          <a:ea typeface="Times New Roman" panose="02020603050405020304" pitchFamily="18" charset="0"/>
                          <a:cs typeface="Arial" panose="020B0604020202020204" pitchFamily="34" charset="0"/>
                        </a:rPr>
                        <a:t>is being finalised</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lnSpc>
                          <a:spcPct val="100000"/>
                        </a:lnSpc>
                      </a:pPr>
                      <a:r>
                        <a:rPr lang="en-US" sz="1400" u="none" dirty="0" err="1" smtClean="0">
                          <a:latin typeface="+mn-lt"/>
                        </a:rPr>
                        <a:t>Acihieved</a:t>
                      </a:r>
                      <a:endParaRPr lang="en-US" sz="1400" u="none" dirty="0">
                        <a:latin typeface="+mn-lt"/>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1318005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034" y="-1905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45099" y="3356992"/>
            <a:ext cx="8280920" cy="1569660"/>
          </a:xfrm>
          <a:prstGeom prst="rect">
            <a:avLst/>
          </a:prstGeom>
          <a:noFill/>
        </p:spPr>
        <p:txBody>
          <a:bodyPr wrap="square" rtlCol="0">
            <a:spAutoFit/>
          </a:bodyPr>
          <a:lstStyle/>
          <a:p>
            <a:r>
              <a:rPr lang="en-US" sz="4800" dirty="0" err="1" smtClean="0">
                <a:solidFill>
                  <a:srgbClr val="800000"/>
                </a:solidFill>
                <a:latin typeface="Stencil" panose="040409050D0802020404" pitchFamily="82" charset="0"/>
              </a:rPr>
              <a:t>Progrramme</a:t>
            </a:r>
            <a:r>
              <a:rPr lang="en-US" sz="4800" dirty="0" smtClean="0">
                <a:solidFill>
                  <a:srgbClr val="800000"/>
                </a:solidFill>
                <a:latin typeface="Stencil" panose="040409050D0802020404" pitchFamily="82" charset="0"/>
              </a:rPr>
              <a:t> 3: Monitoring &amp; evaluation</a:t>
            </a:r>
            <a:endParaRPr lang="en-US" sz="4800" dirty="0">
              <a:solidFill>
                <a:srgbClr val="800000"/>
              </a:solidFill>
              <a:latin typeface="Stencil" panose="040409050D0802020404" pitchFamily="82" charset="0"/>
            </a:endParaRPr>
          </a:p>
        </p:txBody>
      </p:sp>
    </p:spTree>
    <p:extLst>
      <p:ext uri="{BB962C8B-B14F-4D97-AF65-F5344CB8AC3E}">
        <p14:creationId xmlns:p14="http://schemas.microsoft.com/office/powerpoint/2010/main" xmlns="" val="32288590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xfrm>
            <a:off x="7131050" y="6237312"/>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9F532616-5C4B-4629-8B28-20FBE27E4094}" type="slidenum">
              <a:rPr lang="en-US" altLang="en-US" sz="1400" b="0" smtClean="0"/>
              <a:pPr algn="r">
                <a:spcBef>
                  <a:spcPct val="0"/>
                </a:spcBef>
                <a:buFontTx/>
                <a:buNone/>
              </a:pPr>
              <a:t>49</a:t>
            </a:fld>
            <a:endParaRPr lang="en-US" altLang="en-US" sz="1400" b="0" dirty="0" smtClean="0"/>
          </a:p>
        </p:txBody>
      </p:sp>
      <p:sp>
        <p:nvSpPr>
          <p:cNvPr id="5" name="Title 1"/>
          <p:cNvSpPr txBox="1">
            <a:spLocks/>
          </p:cNvSpPr>
          <p:nvPr/>
        </p:nvSpPr>
        <p:spPr bwMode="auto">
          <a:xfrm>
            <a:off x="109559" y="548680"/>
            <a:ext cx="8928100" cy="707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a:lstStyle>
          <a:p>
            <a:pPr>
              <a:defRPr/>
            </a:pPr>
            <a:r>
              <a:rPr lang="en-ZA" altLang="en-US" sz="3200" kern="0" dirty="0" smtClean="0">
                <a:solidFill>
                  <a:srgbClr val="009999"/>
                </a:solidFill>
                <a:latin typeface="Berlin Sans FB Demi" panose="020E0802020502020306" pitchFamily="34" charset="0"/>
              </a:rPr>
              <a:t>PROGRAMME 3:  M&amp;E </a:t>
            </a:r>
            <a:r>
              <a:rPr lang="en-US" sz="3200" dirty="0" smtClean="0">
                <a:solidFill>
                  <a:srgbClr val="800000"/>
                </a:solidFill>
                <a:latin typeface="Berlin Sans FB Demi" panose="020E0802020502020306" pitchFamily="34" charset="0"/>
                <a:ea typeface="Times New Roman" panose="02020603050405020304" pitchFamily="18" charset="0"/>
              </a:rPr>
              <a:t>APP </a:t>
            </a:r>
            <a:r>
              <a:rPr lang="en-US" sz="3200" dirty="0">
                <a:solidFill>
                  <a:srgbClr val="800000"/>
                </a:solidFill>
                <a:latin typeface="Berlin Sans FB Demi" panose="020E0802020502020306" pitchFamily="34" charset="0"/>
                <a:ea typeface="Times New Roman" panose="02020603050405020304" pitchFamily="18" charset="0"/>
              </a:rPr>
              <a:t>TARGETS</a:t>
            </a:r>
            <a:endParaRPr lang="en-ZA" altLang="en-US" sz="3200" kern="0" dirty="0" smtClean="0">
              <a:solidFill>
                <a:srgbClr val="800000"/>
              </a:solidFill>
              <a:latin typeface="Berlin Sans FB Demi" panose="020E0802020502020306"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005546444"/>
              </p:ext>
            </p:extLst>
          </p:nvPr>
        </p:nvGraphicFramePr>
        <p:xfrm>
          <a:off x="541359" y="1340768"/>
          <a:ext cx="8064500" cy="3644075"/>
        </p:xfrm>
        <a:graphic>
          <a:graphicData uri="http://schemas.openxmlformats.org/drawingml/2006/table">
            <a:tbl>
              <a:tblPr firstRow="1" bandRow="1">
                <a:tableStyleId>{5C22544A-7EE6-4342-B048-85BDC9FD1C3A}</a:tableStyleId>
              </a:tblPr>
              <a:tblGrid>
                <a:gridCol w="2520082">
                  <a:extLst>
                    <a:ext uri="{9D8B030D-6E8A-4147-A177-3AD203B41FA5}">
                      <a16:colId xmlns:a16="http://schemas.microsoft.com/office/drawing/2014/main" xmlns="" val="20000"/>
                    </a:ext>
                  </a:extLst>
                </a:gridCol>
                <a:gridCol w="5256584">
                  <a:extLst>
                    <a:ext uri="{9D8B030D-6E8A-4147-A177-3AD203B41FA5}">
                      <a16:colId xmlns:a16="http://schemas.microsoft.com/office/drawing/2014/main" xmlns="" val="20001"/>
                    </a:ext>
                  </a:extLst>
                </a:gridCol>
                <a:gridCol w="287834">
                  <a:extLst>
                    <a:ext uri="{9D8B030D-6E8A-4147-A177-3AD203B41FA5}">
                      <a16:colId xmlns:a16="http://schemas.microsoft.com/office/drawing/2014/main" xmlns="" val="20002"/>
                    </a:ext>
                  </a:extLst>
                </a:gridCol>
              </a:tblGrid>
              <a:tr h="500773">
                <a:tc>
                  <a:txBody>
                    <a:bodyPr/>
                    <a:lstStyle/>
                    <a:p>
                      <a:pPr marL="0" marR="0" algn="ctr">
                        <a:lnSpc>
                          <a:spcPct val="110000"/>
                        </a:lnSpc>
                        <a:spcBef>
                          <a:spcPts val="0"/>
                        </a:spcBef>
                        <a:spcAft>
                          <a:spcPts val="0"/>
                        </a:spcAft>
                      </a:pPr>
                      <a:r>
                        <a:rPr lang="en-US" sz="1800" dirty="0" smtClean="0">
                          <a:solidFill>
                            <a:srgbClr val="FFFFCC"/>
                          </a:solidFill>
                          <a:effectLst/>
                          <a:latin typeface="+mn-lt"/>
                          <a:ea typeface="Times New Roman" panose="02020603050405020304" pitchFamily="18" charset="0"/>
                        </a:rPr>
                        <a:t>Performance</a:t>
                      </a:r>
                      <a:r>
                        <a:rPr lang="en-US" sz="1800" baseline="0" dirty="0" smtClean="0">
                          <a:solidFill>
                            <a:srgbClr val="FFFFCC"/>
                          </a:solidFill>
                          <a:effectLst/>
                          <a:latin typeface="+mn-lt"/>
                          <a:ea typeface="Times New Roman" panose="02020603050405020304" pitchFamily="18" charset="0"/>
                        </a:rPr>
                        <a:t> Indicator</a:t>
                      </a:r>
                      <a:endParaRPr lang="en-US" sz="1800" dirty="0">
                        <a:solidFill>
                          <a:srgbClr val="FFFFCC"/>
                        </a:solidFill>
                        <a:effectLst/>
                        <a:latin typeface="+mn-lt"/>
                        <a:ea typeface="Times New Roman" panose="02020603050405020304" pitchFamily="18" charset="0"/>
                      </a:endParaRPr>
                    </a:p>
                  </a:txBody>
                  <a:tcPr marL="55943" marR="5594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10000"/>
                        </a:lnSpc>
                        <a:spcBef>
                          <a:spcPts val="0"/>
                        </a:spcBef>
                        <a:spcAft>
                          <a:spcPts val="0"/>
                        </a:spcAft>
                      </a:pPr>
                      <a:r>
                        <a:rPr lang="en-US" sz="1800" dirty="0" smtClean="0">
                          <a:solidFill>
                            <a:srgbClr val="FFFFCC"/>
                          </a:solidFill>
                          <a:effectLst/>
                          <a:latin typeface="+mn-lt"/>
                          <a:ea typeface="Times New Roman" panose="02020603050405020304" pitchFamily="18" charset="0"/>
                        </a:rPr>
                        <a:t>1</a:t>
                      </a:r>
                      <a:r>
                        <a:rPr lang="en-US" sz="1800" baseline="30000" dirty="0" smtClean="0">
                          <a:solidFill>
                            <a:srgbClr val="FFFFCC"/>
                          </a:solidFill>
                          <a:effectLst/>
                          <a:latin typeface="+mn-lt"/>
                          <a:ea typeface="Times New Roman" panose="02020603050405020304" pitchFamily="18" charset="0"/>
                        </a:rPr>
                        <a:t>st</a:t>
                      </a:r>
                      <a:r>
                        <a:rPr lang="en-US" sz="1800" baseline="0" dirty="0" smtClean="0">
                          <a:solidFill>
                            <a:srgbClr val="FFFFCC"/>
                          </a:solidFill>
                          <a:effectLst/>
                          <a:latin typeface="+mn-lt"/>
                          <a:ea typeface="Times New Roman" panose="02020603050405020304" pitchFamily="18" charset="0"/>
                        </a:rPr>
                        <a:t> Q performance</a:t>
                      </a:r>
                      <a:endParaRPr lang="en-US" sz="1800" dirty="0">
                        <a:solidFill>
                          <a:srgbClr val="FFFFCC"/>
                        </a:solidFill>
                        <a:effectLst/>
                        <a:latin typeface="+mn-lt"/>
                        <a:ea typeface="Times New Roman" panose="02020603050405020304" pitchFamily="18" charset="0"/>
                      </a:endParaRPr>
                    </a:p>
                  </a:txBody>
                  <a:tcPr marL="55943" marR="5594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10000"/>
                        </a:lnSpc>
                        <a:spcBef>
                          <a:spcPts val="0"/>
                        </a:spcBef>
                        <a:spcAft>
                          <a:spcPts val="0"/>
                        </a:spcAft>
                      </a:pPr>
                      <a:endParaRPr lang="en-US" sz="1800" dirty="0">
                        <a:solidFill>
                          <a:srgbClr val="FFFFCC"/>
                        </a:solidFill>
                        <a:effectLst/>
                        <a:latin typeface="+mn-lt"/>
                        <a:ea typeface="Times New Roman" panose="02020603050405020304" pitchFamily="18" charset="0"/>
                      </a:endParaRPr>
                    </a:p>
                  </a:txBody>
                  <a:tcPr marL="55943" marR="5594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1577340">
                <a:tc>
                  <a:txBody>
                    <a:bodyPr/>
                    <a:lstStyle/>
                    <a:p>
                      <a:pPr marL="0" marR="0" algn="l">
                        <a:lnSpc>
                          <a:spcPct val="110000"/>
                        </a:lnSpc>
                        <a:spcBef>
                          <a:spcPts val="0"/>
                        </a:spcBef>
                        <a:spcAft>
                          <a:spcPts val="0"/>
                        </a:spcAft>
                        <a:tabLst>
                          <a:tab pos="180340" algn="l"/>
                          <a:tab pos="360045" algn="l"/>
                          <a:tab pos="540385" algn="l"/>
                        </a:tabLst>
                      </a:pPr>
                      <a:r>
                        <a:rPr lang="en-GB" sz="1800" dirty="0" smtClean="0">
                          <a:effectLst/>
                        </a:rPr>
                        <a:t>14</a:t>
                      </a:r>
                      <a:r>
                        <a:rPr lang="en-GB" sz="1800" baseline="0" dirty="0" smtClean="0">
                          <a:effectLst/>
                        </a:rPr>
                        <a:t> </a:t>
                      </a:r>
                      <a:r>
                        <a:rPr lang="en-GB" sz="1800" dirty="0" smtClean="0">
                          <a:effectLst/>
                        </a:rPr>
                        <a:t>institutional </a:t>
                      </a:r>
                      <a:r>
                        <a:rPr lang="en-GB" sz="1800" dirty="0">
                          <a:effectLst/>
                        </a:rPr>
                        <a:t>assessments and programme evaluation reports produced</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56183" marR="5618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ZA"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first quarter target,</a:t>
                      </a:r>
                      <a:r>
                        <a:rPr lang="en-ZA" sz="18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but work in progress</a:t>
                      </a:r>
                      <a:endParaRPr lang="en-ZA"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ZA"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6183" marR="5618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tabLst>
                          <a:tab pos="180340" algn="l"/>
                          <a:tab pos="360045" algn="l"/>
                          <a:tab pos="540385" algn="l"/>
                        </a:tabLst>
                      </a:pPr>
                      <a:r>
                        <a:rPr lang="en-US" sz="1400" b="0" dirty="0" smtClean="0">
                          <a:solidFill>
                            <a:srgbClr val="000000"/>
                          </a:solidFill>
                          <a:effectLst/>
                          <a:latin typeface="+mn-lt"/>
                          <a:ea typeface="Times New Roman" panose="02020603050405020304" pitchFamily="18" charset="0"/>
                        </a:rPr>
                        <a:t>Achieved</a:t>
                      </a:r>
                    </a:p>
                  </a:txBody>
                  <a:tcPr marL="56183" marR="56183"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340033">
                <a:tc>
                  <a:txBody>
                    <a:bodyPr/>
                    <a:lstStyle/>
                    <a:p>
                      <a:pPr marL="0" marR="0" algn="l">
                        <a:lnSpc>
                          <a:spcPct val="110000"/>
                        </a:lnSpc>
                        <a:spcBef>
                          <a:spcPts val="0"/>
                        </a:spcBef>
                        <a:spcAft>
                          <a:spcPts val="0"/>
                        </a:spcAft>
                        <a:tabLst>
                          <a:tab pos="180340" algn="l"/>
                          <a:tab pos="360045" algn="l"/>
                          <a:tab pos="540385" algn="l"/>
                        </a:tabLst>
                      </a:pPr>
                      <a:r>
                        <a:rPr lang="en-GB" sz="1800" dirty="0" smtClean="0">
                          <a:effectLst/>
                        </a:rPr>
                        <a:t>12</a:t>
                      </a:r>
                      <a:r>
                        <a:rPr lang="en-GB" sz="1800" baseline="0" dirty="0" smtClean="0">
                          <a:effectLst/>
                        </a:rPr>
                        <a:t> </a:t>
                      </a:r>
                      <a:r>
                        <a:rPr lang="en-GB" sz="1800" dirty="0" smtClean="0">
                          <a:effectLst/>
                        </a:rPr>
                        <a:t> </a:t>
                      </a:r>
                      <a:r>
                        <a:rPr lang="en-GB" sz="1800" dirty="0">
                          <a:effectLst/>
                        </a:rPr>
                        <a:t>participative evaluation reports </a:t>
                      </a:r>
                      <a:r>
                        <a:rPr lang="en-GB" sz="1800" dirty="0" smtClean="0">
                          <a:effectLst/>
                        </a:rPr>
                        <a:t>produced (i.e. </a:t>
                      </a:r>
                      <a:r>
                        <a:rPr lang="en-US" sz="1800" kern="1200" dirty="0" smtClean="0">
                          <a:solidFill>
                            <a:schemeClr val="dk1"/>
                          </a:solidFill>
                          <a:effectLst/>
                          <a:latin typeface="+mn-lt"/>
                          <a:ea typeface="+mn-ea"/>
                          <a:cs typeface="+mn-cs"/>
                        </a:rPr>
                        <a:t>reports on inspections of service delivery sites)</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56183" marR="5618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1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No first quarter</a:t>
                      </a:r>
                      <a:r>
                        <a:rPr lang="en-US" sz="1800" baseline="0" dirty="0" smtClean="0">
                          <a:solidFill>
                            <a:srgbClr val="000000"/>
                          </a:solidFill>
                          <a:effectLst/>
                          <a:latin typeface="+mn-lt"/>
                          <a:ea typeface="Times New Roman" panose="02020603050405020304" pitchFamily="18" charset="0"/>
                        </a:rPr>
                        <a:t> target, but work in progress.</a:t>
                      </a:r>
                    </a:p>
                    <a:p>
                      <a:pPr marL="0" marR="0" algn="l">
                        <a:lnSpc>
                          <a:spcPct val="110000"/>
                        </a:lnSpc>
                        <a:spcBef>
                          <a:spcPts val="0"/>
                        </a:spcBef>
                        <a:spcAft>
                          <a:spcPts val="0"/>
                        </a:spcAft>
                        <a:tabLst>
                          <a:tab pos="180340" algn="l"/>
                          <a:tab pos="360045" algn="l"/>
                          <a:tab pos="540385" algn="l"/>
                        </a:tabLst>
                      </a:pPr>
                      <a:endParaRPr lang="en-US" sz="1800" baseline="0" dirty="0" smtClean="0">
                        <a:solidFill>
                          <a:srgbClr val="000000"/>
                        </a:solidFill>
                        <a:effectLst/>
                        <a:latin typeface="+mn-lt"/>
                        <a:ea typeface="Times New Roman" panose="02020603050405020304" pitchFamily="18" charset="0"/>
                      </a:endParaRPr>
                    </a:p>
                    <a:p>
                      <a:pPr marL="0" marR="0" algn="l">
                        <a:lnSpc>
                          <a:spcPct val="11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Inspections were conducted in hospitals in KZN Province and libraries in rural areas </a:t>
                      </a:r>
                      <a:r>
                        <a:rPr lang="en-US" sz="1800" baseline="0" dirty="0" smtClean="0">
                          <a:solidFill>
                            <a:srgbClr val="000000"/>
                          </a:solidFill>
                          <a:effectLst/>
                          <a:latin typeface="+mn-lt"/>
                          <a:ea typeface="Times New Roman" panose="02020603050405020304" pitchFamily="18" charset="0"/>
                        </a:rPr>
                        <a:t>in</a:t>
                      </a:r>
                      <a:r>
                        <a:rPr lang="en-US" sz="1800" dirty="0" smtClean="0">
                          <a:solidFill>
                            <a:srgbClr val="000000"/>
                          </a:solidFill>
                          <a:effectLst/>
                          <a:latin typeface="+mn-lt"/>
                          <a:ea typeface="Times New Roman" panose="02020603050405020304" pitchFamily="18" charset="0"/>
                        </a:rPr>
                        <a:t> Limpopo. Drafting</a:t>
                      </a:r>
                      <a:r>
                        <a:rPr lang="en-US" sz="1800" baseline="0" dirty="0" smtClean="0">
                          <a:solidFill>
                            <a:srgbClr val="000000"/>
                          </a:solidFill>
                          <a:effectLst/>
                          <a:latin typeface="+mn-lt"/>
                          <a:ea typeface="Times New Roman" panose="02020603050405020304" pitchFamily="18" charset="0"/>
                        </a:rPr>
                        <a:t> of reports in progress</a:t>
                      </a:r>
                      <a:endParaRPr lang="en-US" sz="1800" dirty="0" smtClean="0">
                        <a:solidFill>
                          <a:srgbClr val="000000"/>
                        </a:solidFill>
                        <a:effectLst/>
                        <a:latin typeface="+mn-lt"/>
                        <a:ea typeface="Times New Roman" panose="02020603050405020304" pitchFamily="18" charset="0"/>
                      </a:endParaRPr>
                    </a:p>
                  </a:txBody>
                  <a:tcPr marL="56183" marR="5618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tabLst>
                          <a:tab pos="180340" algn="l"/>
                          <a:tab pos="360045" algn="l"/>
                          <a:tab pos="540385" algn="l"/>
                        </a:tabLst>
                      </a:pPr>
                      <a:r>
                        <a:rPr lang="en-US" sz="1400" b="0" dirty="0" smtClean="0">
                          <a:solidFill>
                            <a:srgbClr val="000000"/>
                          </a:solidFill>
                          <a:effectLst/>
                          <a:latin typeface="+mn-lt"/>
                          <a:ea typeface="Times New Roman" panose="02020603050405020304" pitchFamily="18" charset="0"/>
                        </a:rPr>
                        <a:t>Achieved</a:t>
                      </a:r>
                    </a:p>
                  </a:txBody>
                  <a:tcPr marL="56183" marR="56183"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69704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5</a:t>
            </a:fld>
            <a:endParaRPr lang="en-US" sz="1400" b="0" dirty="0"/>
          </a:p>
        </p:txBody>
      </p:sp>
      <p:sp>
        <p:nvSpPr>
          <p:cNvPr id="4" name="Content Placeholder 2"/>
          <p:cNvSpPr txBox="1">
            <a:spLocks/>
          </p:cNvSpPr>
          <p:nvPr/>
        </p:nvSpPr>
        <p:spPr bwMode="auto">
          <a:xfrm>
            <a:off x="467544" y="1268760"/>
            <a:ext cx="8352928"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indent="-285750" algn="l">
              <a:buFont typeface="Arial" panose="020B0604020202020204" pitchFamily="34" charset="0"/>
              <a:buChar char="•"/>
            </a:pPr>
            <a:r>
              <a:rPr lang="en-ZA" sz="1800" b="0" dirty="0" smtClean="0"/>
              <a:t>Key achievements in the 4</a:t>
            </a:r>
            <a:r>
              <a:rPr lang="en-ZA" sz="1800" b="0" baseline="30000" dirty="0" smtClean="0"/>
              <a:t>th</a:t>
            </a:r>
            <a:r>
              <a:rPr lang="en-ZA" sz="1800" b="0" dirty="0" smtClean="0"/>
              <a:t> quarter include:</a:t>
            </a:r>
          </a:p>
          <a:p>
            <a:pPr lvl="1" indent="-342900" algn="l">
              <a:buFont typeface="Courier New" panose="02070309020205020404" pitchFamily="49" charset="0"/>
              <a:buChar char="o"/>
            </a:pPr>
            <a:r>
              <a:rPr lang="en-ZA" sz="1800" b="0" dirty="0" smtClean="0"/>
              <a:t>Increase in the finalisation of grievances and complaints</a:t>
            </a:r>
          </a:p>
          <a:p>
            <a:pPr lvl="1" indent="-342900" algn="l">
              <a:buFont typeface="Courier New" panose="02070309020205020404" pitchFamily="49" charset="0"/>
              <a:buChar char="o"/>
            </a:pPr>
            <a:r>
              <a:rPr lang="en-ZA" sz="1800" b="0" dirty="0" smtClean="0"/>
              <a:t>Ability to maintain the vacancy rate below 10%</a:t>
            </a:r>
          </a:p>
          <a:p>
            <a:pPr lvl="1" indent="-342900" algn="l">
              <a:buFont typeface="Courier New" panose="02070309020205020404" pitchFamily="49" charset="0"/>
              <a:buChar char="o"/>
            </a:pPr>
            <a:r>
              <a:rPr lang="en-ZA" sz="1800" b="0" dirty="0" smtClean="0"/>
              <a:t>Establishment of the Data Warehouse</a:t>
            </a:r>
          </a:p>
          <a:p>
            <a:pPr lvl="1" indent="-342900" algn="l">
              <a:buFont typeface="Courier New" panose="02070309020205020404" pitchFamily="49" charset="0"/>
              <a:buChar char="o"/>
            </a:pPr>
            <a:r>
              <a:rPr lang="en-ZA" sz="1800" b="0" dirty="0" smtClean="0"/>
              <a:t>Establishment of an On-line Grievance and Complaints Management System</a:t>
            </a:r>
          </a:p>
          <a:p>
            <a:pPr lvl="1" indent="-342900" algn="l">
              <a:buFont typeface="Courier New" panose="02070309020205020404" pitchFamily="49" charset="0"/>
              <a:buChar char="o"/>
            </a:pPr>
            <a:r>
              <a:rPr lang="en-ZA" sz="1800" b="0" dirty="0" smtClean="0"/>
              <a:t>Migration and in-house management of the National Anti-Corruption Hotline</a:t>
            </a:r>
          </a:p>
          <a:p>
            <a:pPr lvl="1" indent="-342900" algn="l">
              <a:buFont typeface="Courier New" panose="02070309020205020404" pitchFamily="49" charset="0"/>
              <a:buChar char="o"/>
            </a:pPr>
            <a:r>
              <a:rPr lang="en-US" sz="1800" b="0" dirty="0" smtClean="0"/>
              <a:t>Inspections in all provinces on the availability </a:t>
            </a:r>
            <a:r>
              <a:rPr lang="en-US" sz="1800" b="0" dirty="0"/>
              <a:t>of Learner and Teacher Support Material </a:t>
            </a:r>
            <a:endParaRPr lang="en-ZA" sz="1800" b="0" dirty="0" smtClean="0"/>
          </a:p>
          <a:p>
            <a:pPr lvl="1" indent="-342900" algn="l">
              <a:buFont typeface="Courier New" panose="02070309020205020404" pitchFamily="49" charset="0"/>
              <a:buChar char="o"/>
            </a:pPr>
            <a:r>
              <a:rPr lang="en-ZA" sz="1800" b="0" dirty="0" smtClean="0"/>
              <a:t>Various research reports were completed:</a:t>
            </a:r>
          </a:p>
          <a:p>
            <a:pPr lvl="2" indent="-342900" algn="l">
              <a:buFont typeface="Wingdings" panose="05000000000000000000" pitchFamily="2" charset="2"/>
              <a:buChar char="ü"/>
            </a:pPr>
            <a:r>
              <a:rPr lang="en-US" sz="1800" b="0" dirty="0"/>
              <a:t>Report on the assessment of the verification of qualifications of SMS members in the Eastern Cape </a:t>
            </a:r>
            <a:r>
              <a:rPr lang="en-US" sz="1800" b="0" dirty="0" smtClean="0"/>
              <a:t>Province</a:t>
            </a:r>
          </a:p>
          <a:p>
            <a:pPr lvl="2" indent="-342900" algn="l">
              <a:buFont typeface="Wingdings" panose="05000000000000000000" pitchFamily="2" charset="2"/>
              <a:buChar char="ü"/>
            </a:pPr>
            <a:r>
              <a:rPr lang="en-US" sz="1800" b="0" dirty="0"/>
              <a:t>Report on the assessment of Emergency Medical Services in Mpumalanga</a:t>
            </a:r>
          </a:p>
          <a:p>
            <a:pPr lvl="2" indent="-342900" algn="l">
              <a:buFont typeface="Wingdings" panose="05000000000000000000" pitchFamily="2" charset="2"/>
              <a:buChar char="ü"/>
            </a:pPr>
            <a:r>
              <a:rPr lang="en-US" sz="1800" b="0" dirty="0"/>
              <a:t>Report on the investigation into the management of the Department of Health: Western Cape: Policy on Incapacity Leave and Ill-health Retirement application </a:t>
            </a:r>
            <a:r>
              <a:rPr lang="en-US" sz="1800" b="0" dirty="0" smtClean="0"/>
              <a:t>process</a:t>
            </a:r>
          </a:p>
          <a:p>
            <a:pPr lvl="2" indent="-342900" algn="l">
              <a:buFont typeface="Wingdings" panose="05000000000000000000" pitchFamily="2" charset="2"/>
              <a:buChar char="ü"/>
            </a:pPr>
            <a:endParaRPr lang="en-ZA" sz="1800" b="0" dirty="0" smtClean="0"/>
          </a:p>
          <a:p>
            <a:pPr marL="400050" lvl="1" indent="0" algn="l"/>
            <a:endParaRPr lang="en-ZA" sz="1800" b="0" dirty="0" smtClean="0"/>
          </a:p>
        </p:txBody>
      </p:sp>
      <p:sp>
        <p:nvSpPr>
          <p:cNvPr id="5"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 (2)</a:t>
            </a:r>
            <a:endParaRPr lang="en-US" dirty="0">
              <a:solidFill>
                <a:srgbClr val="993300"/>
              </a:solidFill>
              <a:latin typeface="Berlin Sans FB Demi" pitchFamily="34" charset="0"/>
            </a:endParaRPr>
          </a:p>
        </p:txBody>
      </p:sp>
    </p:spTree>
    <p:extLst>
      <p:ext uri="{BB962C8B-B14F-4D97-AF65-F5344CB8AC3E}">
        <p14:creationId xmlns:p14="http://schemas.microsoft.com/office/powerpoint/2010/main" xmlns="" val="2600764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50</a:t>
            </a:fld>
            <a:endParaRPr lang="en-US" sz="1400" b="0" dirty="0">
              <a:solidFill>
                <a:srgbClr val="000000"/>
              </a:solidFill>
            </a:endParaRPr>
          </a:p>
        </p:txBody>
      </p:sp>
      <p:sp>
        <p:nvSpPr>
          <p:cNvPr id="8" name="Rectangle 7"/>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nSpc>
                <a:spcPct val="80000"/>
              </a:lnSpc>
              <a:defRPr/>
            </a:pPr>
            <a:r>
              <a:rPr lang="en-US" smtClean="0">
                <a:solidFill>
                  <a:srgbClr val="800000"/>
                </a:solidFill>
                <a:latin typeface="Berlin Sans FB Demi" pitchFamily="34" charset="0"/>
                <a:cs typeface="Aharoni" pitchFamily="2" charset="-79"/>
              </a:rPr>
              <a:t>PROGRAMME 3:  M&amp;E</a:t>
            </a:r>
            <a:endParaRPr lang="en-US" dirty="0" smtClean="0">
              <a:solidFill>
                <a:srgbClr val="800000"/>
              </a:solidFill>
              <a:latin typeface="Berlin Sans FB Demi" pitchFamily="34" charset="0"/>
              <a:cs typeface="Aharoni" pitchFamily="2" charset="-79"/>
            </a:endParaRPr>
          </a:p>
          <a:p>
            <a:pPr lvl="2" indent="-731838">
              <a:lnSpc>
                <a:spcPct val="80000"/>
              </a:lnSpc>
              <a:defRPr/>
            </a:pPr>
            <a:r>
              <a:rPr lang="en-US" sz="2400" dirty="0" smtClean="0">
                <a:solidFill>
                  <a:schemeClr val="accent5">
                    <a:lumMod val="50000"/>
                  </a:schemeClr>
                </a:solidFill>
                <a:latin typeface="Berlin Sans FB Demi" pitchFamily="34" charset="0"/>
                <a:cs typeface="Aharoni" pitchFamily="2" charset="-79"/>
              </a:rPr>
              <a:t>CD: GM</a:t>
            </a:r>
          </a:p>
        </p:txBody>
      </p:sp>
      <p:graphicFrame>
        <p:nvGraphicFramePr>
          <p:cNvPr id="2" name="Table 1"/>
          <p:cNvGraphicFramePr>
            <a:graphicFrameLocks noGrp="1"/>
          </p:cNvGraphicFramePr>
          <p:nvPr>
            <p:extLst>
              <p:ext uri="{D42A27DB-BD31-4B8C-83A1-F6EECF244321}">
                <p14:modId xmlns:p14="http://schemas.microsoft.com/office/powerpoint/2010/main" xmlns="" val="3782721394"/>
              </p:ext>
            </p:extLst>
          </p:nvPr>
        </p:nvGraphicFramePr>
        <p:xfrm>
          <a:off x="356044" y="1389770"/>
          <a:ext cx="8551434" cy="4017899"/>
        </p:xfrm>
        <a:graphic>
          <a:graphicData uri="http://schemas.openxmlformats.org/drawingml/2006/table">
            <a:tbl>
              <a:tblPr>
                <a:tableStyleId>{5C22544A-7EE6-4342-B048-85BDC9FD1C3A}</a:tableStyleId>
              </a:tblPr>
              <a:tblGrid>
                <a:gridCol w="2559772">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4641029">
                  <a:extLst>
                    <a:ext uri="{9D8B030D-6E8A-4147-A177-3AD203B41FA5}">
                      <a16:colId xmlns:a16="http://schemas.microsoft.com/office/drawing/2014/main" xmlns="" val="20002"/>
                    </a:ext>
                  </a:extLst>
                </a:gridCol>
                <a:gridCol w="342521">
                  <a:extLst>
                    <a:ext uri="{9D8B030D-6E8A-4147-A177-3AD203B41FA5}">
                      <a16:colId xmlns:a16="http://schemas.microsoft.com/office/drawing/2014/main" xmlns="" val="20003"/>
                    </a:ext>
                  </a:extLst>
                </a:gridCol>
              </a:tblGrid>
              <a:tr h="216024">
                <a:tc>
                  <a:txBody>
                    <a:bodyPr/>
                    <a:lstStyle/>
                    <a:p>
                      <a:pPr marL="0" marR="0" algn="ctr">
                        <a:lnSpc>
                          <a:spcPct val="98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98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98000"/>
                        </a:lnSpc>
                        <a:spcBef>
                          <a:spcPts val="0"/>
                        </a:spcBef>
                        <a:spcAft>
                          <a:spcPts val="0"/>
                        </a:spcAft>
                      </a:pPr>
                      <a:r>
                        <a:rPr lang="en-GB" sz="1800" b="0" u="none" baseline="0" dirty="0" smtClean="0">
                          <a:effectLst/>
                          <a:latin typeface="+mn-l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16024">
                <a:tc>
                  <a:txBody>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rPr>
                        <a:t>Promotion of the Constitutional Values and Principles:</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ZA" sz="1800" u="none" dirty="0" smtClean="0">
                        <a:solidFill>
                          <a:schemeClr val="tx1"/>
                        </a:solidFill>
                        <a:effectLst/>
                      </a:endParaRP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ZA" sz="1800" u="none" dirty="0" smtClean="0">
                          <a:solidFill>
                            <a:schemeClr val="tx1"/>
                          </a:solidFill>
                          <a:effectLst/>
                        </a:rPr>
                        <a:t>3 X Pilot assessments</a:t>
                      </a:r>
                      <a:r>
                        <a:rPr lang="en-ZA" sz="1800" u="none" baseline="0" dirty="0" smtClean="0">
                          <a:solidFill>
                            <a:schemeClr val="tx1"/>
                          </a:solidFill>
                          <a:effectLst/>
                        </a:rPr>
                        <a:t> </a:t>
                      </a:r>
                      <a:r>
                        <a:rPr lang="en-ZA" sz="1800" u="none" dirty="0" smtClean="0">
                          <a:solidFill>
                            <a:schemeClr val="tx1"/>
                          </a:solidFill>
                          <a:effectLst/>
                        </a:rPr>
                        <a:t>conducted</a:t>
                      </a:r>
                      <a:endParaRPr lang="en-US" sz="1800" i="1"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indent="0" algn="just">
                        <a:lnSpc>
                          <a:spcPct val="110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Jul ’17</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ZA"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Draft report for the Department of Correctional</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Services </a:t>
                      </a:r>
                      <a:r>
                        <a:rPr lang="en-ZA"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produced </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a:t>
                      </a:r>
                      <a:r>
                        <a:rPr lang="en-ZA"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June</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2017</a:t>
                      </a:r>
                      <a:endPar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Drafting</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two</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other</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reports in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progress</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(i.e. Water and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Sanitation</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North</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West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Department</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Economy</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Enteprise</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lang="fr-FR" sz="18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Development</a:t>
                      </a:r>
                      <a:r>
                        <a:rPr lang="fr-FR"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0" marR="0">
                        <a:spcBef>
                          <a:spcPts val="0"/>
                        </a:spcBef>
                        <a:spcAft>
                          <a:spcPts val="0"/>
                        </a:spcAft>
                      </a:pPr>
                      <a:endParaRPr lang="fr-FR" sz="14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Multiple year project from the previous financial year. Target date extended due to need for further engagement on the instrument with Pilot departments and inadequate cooperation from departments</a:t>
                      </a:r>
                      <a:endPar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r>
                        <a:rPr lang="en-US" sz="1400" dirty="0" smtClean="0"/>
                        <a:t>Delayed</a:t>
                      </a:r>
                      <a:endParaRPr lang="en-US" sz="1400" dirty="0"/>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2498416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51</a:t>
            </a:fld>
            <a:endParaRPr lang="en-US" sz="1400" b="0" dirty="0">
              <a:solidFill>
                <a:srgbClr val="000000"/>
              </a:solidFill>
            </a:endParaRPr>
          </a:p>
        </p:txBody>
      </p:sp>
      <p:sp>
        <p:nvSpPr>
          <p:cNvPr id="8" name="Rectangle 7"/>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nSpc>
                <a:spcPct val="80000"/>
              </a:lnSpc>
              <a:defRPr/>
            </a:pPr>
            <a:r>
              <a:rPr lang="en-US" smtClean="0">
                <a:solidFill>
                  <a:srgbClr val="800000"/>
                </a:solidFill>
                <a:latin typeface="Berlin Sans FB Demi" pitchFamily="34" charset="0"/>
                <a:cs typeface="Aharoni" pitchFamily="2" charset="-79"/>
              </a:rPr>
              <a:t>PROGRAMME 3:  M&amp;E</a:t>
            </a:r>
            <a:endParaRPr lang="en-US" dirty="0" smtClean="0">
              <a:solidFill>
                <a:srgbClr val="800000"/>
              </a:solidFill>
              <a:latin typeface="Berlin Sans FB Demi" pitchFamily="34" charset="0"/>
              <a:cs typeface="Aharoni" pitchFamily="2" charset="-79"/>
            </a:endParaRPr>
          </a:p>
          <a:p>
            <a:pPr lvl="2" indent="-731838">
              <a:lnSpc>
                <a:spcPct val="80000"/>
              </a:lnSpc>
              <a:defRPr/>
            </a:pPr>
            <a:r>
              <a:rPr lang="en-US" sz="2400" dirty="0" smtClean="0">
                <a:solidFill>
                  <a:schemeClr val="accent5">
                    <a:lumMod val="50000"/>
                  </a:schemeClr>
                </a:solidFill>
                <a:latin typeface="Berlin Sans FB Demi" pitchFamily="34" charset="0"/>
                <a:cs typeface="Aharoni" pitchFamily="2" charset="-79"/>
              </a:rPr>
              <a:t>CD: GM</a:t>
            </a:r>
          </a:p>
        </p:txBody>
      </p:sp>
      <p:graphicFrame>
        <p:nvGraphicFramePr>
          <p:cNvPr id="2" name="Table 1"/>
          <p:cNvGraphicFramePr>
            <a:graphicFrameLocks noGrp="1"/>
          </p:cNvGraphicFramePr>
          <p:nvPr>
            <p:extLst>
              <p:ext uri="{D42A27DB-BD31-4B8C-83A1-F6EECF244321}">
                <p14:modId xmlns:p14="http://schemas.microsoft.com/office/powerpoint/2010/main" xmlns="" val="693881233"/>
              </p:ext>
            </p:extLst>
          </p:nvPr>
        </p:nvGraphicFramePr>
        <p:xfrm>
          <a:off x="356044" y="1389770"/>
          <a:ext cx="8551434" cy="4343486"/>
        </p:xfrm>
        <a:graphic>
          <a:graphicData uri="http://schemas.openxmlformats.org/drawingml/2006/table">
            <a:tbl>
              <a:tblPr>
                <a:tableStyleId>{5C22544A-7EE6-4342-B048-85BDC9FD1C3A}</a:tableStyleId>
              </a:tblPr>
              <a:tblGrid>
                <a:gridCol w="3351859">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3488902">
                  <a:extLst>
                    <a:ext uri="{9D8B030D-6E8A-4147-A177-3AD203B41FA5}">
                      <a16:colId xmlns:a16="http://schemas.microsoft.com/office/drawing/2014/main" xmlns="" val="20002"/>
                    </a:ext>
                  </a:extLst>
                </a:gridCol>
                <a:gridCol w="342521">
                  <a:extLst>
                    <a:ext uri="{9D8B030D-6E8A-4147-A177-3AD203B41FA5}">
                      <a16:colId xmlns:a16="http://schemas.microsoft.com/office/drawing/2014/main" xmlns="" val="20003"/>
                    </a:ext>
                  </a:extLst>
                </a:gridCol>
              </a:tblGrid>
              <a:tr h="285494">
                <a:tc>
                  <a:txBody>
                    <a:bodyPr/>
                    <a:lstStyle/>
                    <a:p>
                      <a:pPr marL="0" marR="0" algn="ctr">
                        <a:lnSpc>
                          <a:spcPct val="98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98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98000"/>
                        </a:lnSpc>
                        <a:spcBef>
                          <a:spcPts val="0"/>
                        </a:spcBef>
                        <a:spcAft>
                          <a:spcPts val="0"/>
                        </a:spcAft>
                      </a:pPr>
                      <a:r>
                        <a:rPr lang="en-GB" sz="1800" b="0" u="none" baseline="0" dirty="0" smtClean="0">
                          <a:effectLst/>
                          <a:latin typeface="+mn-l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85494">
                <a:tc gridSpan="4">
                  <a:txBody>
                    <a:bodyPr/>
                    <a:lstStyle/>
                    <a:p>
                      <a:pPr marL="0" marR="0" algn="just">
                        <a:lnSpc>
                          <a:spcPct val="98000"/>
                        </a:lnSpc>
                        <a:spcBef>
                          <a:spcPts val="0"/>
                        </a:spcBef>
                        <a:spcAft>
                          <a:spcPts val="0"/>
                        </a:spcAft>
                      </a:pPr>
                      <a:r>
                        <a:rPr lang="en-US" sz="1800" u="none" dirty="0">
                          <a:effectLst/>
                          <a:latin typeface="+mn-lt"/>
                          <a:ea typeface="Times New Roman" panose="02020603050405020304" pitchFamily="18" charset="0"/>
                          <a:cs typeface="Arial" panose="020B0604020202020204" pitchFamily="34" charset="0"/>
                        </a:rPr>
                        <a:t>Review of the PSC’s Constitutional Values &amp; Principles (CVP) assessment tool</a:t>
                      </a:r>
                      <a:r>
                        <a:rPr lang="en-US" sz="1800" u="none" dirty="0" smtClean="0">
                          <a:effectLst/>
                          <a:latin typeface="+mn-lt"/>
                          <a:ea typeface="Times New Roman" panose="02020603050405020304" pitchFamily="18" charset="0"/>
                          <a:cs typeface="Arial" panose="020B0604020202020204" pitchFamily="34" charset="0"/>
                        </a:rPr>
                        <a:t>:</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pPr marL="0" marR="0" algn="ctr">
                        <a:lnSpc>
                          <a:spcPct val="100000"/>
                        </a:lnSpc>
                        <a:spcBef>
                          <a:spcPts val="0"/>
                        </a:spcBef>
                        <a:spcAft>
                          <a:spcPts val="0"/>
                        </a:spcAft>
                      </a:pPr>
                      <a:endParaRPr lang="en-GB" sz="1800" b="0" u="none" dirty="0" smtClean="0">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427469">
                <a:tc>
                  <a:txBody>
                    <a:bodyPr/>
                    <a:lstStyle/>
                    <a:p>
                      <a:pPr marL="171450" marR="0" indent="-171450" algn="just">
                        <a:lnSpc>
                          <a:spcPct val="98000"/>
                        </a:lnSpc>
                        <a:spcBef>
                          <a:spcPts val="0"/>
                        </a:spcBef>
                        <a:spcAft>
                          <a:spcPts val="0"/>
                        </a:spcAft>
                        <a:buFont typeface="Arial" panose="020B0604020202020204" pitchFamily="34" charset="0"/>
                        <a:buChar char="•"/>
                      </a:pPr>
                      <a:r>
                        <a:rPr lang="en-US" sz="1800" u="none" dirty="0">
                          <a:effectLst/>
                          <a:latin typeface="+mn-lt"/>
                          <a:ea typeface="Times New Roman" panose="02020603050405020304" pitchFamily="18" charset="0"/>
                          <a:cs typeface="Arial" panose="020B0604020202020204" pitchFamily="34" charset="0"/>
                        </a:rPr>
                        <a:t>Systematic review and development of the CVP evaluation tool (based on 2016 pilots and 2017 evaluations)</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8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Draft document produced</a:t>
                      </a:r>
                      <a:r>
                        <a:rPr lang="en-US" sz="1800" u="none" baseline="0" dirty="0" smtClean="0">
                          <a:effectLst/>
                          <a:latin typeface="+mn-lt"/>
                          <a:ea typeface="Times New Roman" panose="02020603050405020304" pitchFamily="18" charset="0"/>
                          <a:cs typeface="Times New Roman" panose="02020603050405020304" pitchFamily="18" charset="0"/>
                        </a:rPr>
                        <a:t>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nSpc>
                          <a:spcPct val="98000"/>
                        </a:lnSpc>
                        <a:spcBef>
                          <a:spcPts val="0"/>
                        </a:spcBef>
                        <a:spcAft>
                          <a:spcPts val="0"/>
                        </a:spcAft>
                      </a:pPr>
                      <a:r>
                        <a:rPr lang="en-US" sz="1800" kern="1200" dirty="0" smtClean="0">
                          <a:solidFill>
                            <a:schemeClr val="dk1"/>
                          </a:solidFill>
                          <a:effectLst/>
                          <a:latin typeface="+mn-lt"/>
                          <a:ea typeface="+mn-ea"/>
                          <a:cs typeface="+mn-cs"/>
                        </a:rPr>
                        <a:t>Learnings from engagements, workshops and roundtables documented (various reports)</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98000"/>
                        </a:lnSpc>
                        <a:spcBef>
                          <a:spcPts val="0"/>
                        </a:spcBef>
                        <a:spcAft>
                          <a:spcPts val="0"/>
                        </a:spcAft>
                        <a:buClrTx/>
                        <a:buSzTx/>
                        <a:buFontTx/>
                        <a:buNone/>
                        <a:tabLst/>
                        <a:defRPr/>
                      </a:pPr>
                      <a:r>
                        <a:rPr lang="en-US" sz="1400" b="0" u="none" dirty="0" smtClean="0">
                          <a:effectLst/>
                          <a:latin typeface="+mn-lt"/>
                          <a:ea typeface="Times New Roman" panose="02020603050405020304" pitchFamily="18" charset="0"/>
                          <a:cs typeface="Arial" panose="020B0604020202020204" pitchFamily="34" charset="0"/>
                        </a:rPr>
                        <a:t>Achieved </a:t>
                      </a:r>
                    </a:p>
                    <a:p>
                      <a:pPr marL="0" marR="0" algn="ctr">
                        <a:lnSpc>
                          <a:spcPct val="98000"/>
                        </a:lnSpc>
                        <a:spcBef>
                          <a:spcPts val="0"/>
                        </a:spcBef>
                        <a:spcAft>
                          <a:spcPts val="0"/>
                        </a:spcAft>
                      </a:pPr>
                      <a:endParaRPr lang="en-GB" sz="1400" b="0" u="none" dirty="0" smtClean="0">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141976">
                <a:tc>
                  <a:txBody>
                    <a:bodyPr/>
                    <a:lstStyle/>
                    <a:p>
                      <a:pPr marL="171450" marR="0" indent="-171450" algn="just">
                        <a:lnSpc>
                          <a:spcPct val="98000"/>
                        </a:lnSpc>
                        <a:spcBef>
                          <a:spcPts val="0"/>
                        </a:spcBef>
                        <a:spcAft>
                          <a:spcPts val="0"/>
                        </a:spcAft>
                        <a:buFont typeface="Arial" panose="020B0604020202020204" pitchFamily="34" charset="0"/>
                        <a:buChar char="•"/>
                      </a:pPr>
                      <a:r>
                        <a:rPr lang="en-US" sz="1800" u="none" dirty="0">
                          <a:effectLst/>
                          <a:latin typeface="+mn-lt"/>
                          <a:ea typeface="Times New Roman" panose="02020603050405020304" pitchFamily="18" charset="0"/>
                          <a:cs typeface="Arial" panose="020B0604020202020204" pitchFamily="34" charset="0"/>
                        </a:rPr>
                        <a:t>Publication of the review results, which includes development of an abstract and full article</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8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Desktop</a:t>
                      </a:r>
                      <a:r>
                        <a:rPr lang="en-US" sz="1800" u="none" baseline="0" dirty="0" smtClean="0">
                          <a:effectLst/>
                          <a:latin typeface="+mn-lt"/>
                          <a:ea typeface="Times New Roman" panose="02020603050405020304" pitchFamily="18" charset="0"/>
                          <a:cs typeface="Times New Roman" panose="02020603050405020304" pitchFamily="18" charset="0"/>
                        </a:rPr>
                        <a:t> research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nSpc>
                          <a:spcPct val="98000"/>
                        </a:lnSpc>
                      </a:pPr>
                      <a:r>
                        <a:rPr lang="en-US" sz="1800" kern="1200" dirty="0" smtClean="0">
                          <a:solidFill>
                            <a:schemeClr val="dk1"/>
                          </a:solidFill>
                          <a:effectLst/>
                          <a:latin typeface="+mn-lt"/>
                          <a:ea typeface="+mn-ea"/>
                          <a:cs typeface="+mn-cs"/>
                        </a:rPr>
                        <a:t>The output will be reviewed to establish</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whether the review results should be published in a peer-reviewed journal</a:t>
                      </a:r>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lnSpc>
                          <a:spcPct val="98000"/>
                        </a:lnSpc>
                      </a:pPr>
                      <a:r>
                        <a:rPr lang="en-US" sz="1400" dirty="0" smtClean="0"/>
                        <a:t>Delayed</a:t>
                      </a:r>
                      <a:endParaRPr lang="en-US" sz="1400" dirty="0"/>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285494">
                <a:tc gridSpan="4">
                  <a:txBody>
                    <a:bodyPr/>
                    <a:lstStyle/>
                    <a:p>
                      <a:pPr marL="0" marR="0" lvl="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US" sz="1800" u="none" dirty="0" smtClean="0">
                          <a:effectLst/>
                          <a:latin typeface="+mn-lt"/>
                          <a:ea typeface="Times New Roman" panose="02020603050405020304" pitchFamily="18" charset="0"/>
                          <a:cs typeface="Arial" panose="020B0604020202020204" pitchFamily="34" charset="0"/>
                        </a:rPr>
                        <a:t>Data Warehouse (DW) </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algn="ctr">
                        <a:lnSpc>
                          <a:spcPct val="90000"/>
                        </a:lnSpc>
                      </a:pPr>
                      <a:endParaRPr lang="en-US" sz="1400" dirty="0"/>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917559">
                <a:tc>
                  <a:txBody>
                    <a:bodyPr/>
                    <a:lstStyle/>
                    <a:p>
                      <a:pPr marL="171450" marR="0" indent="-171450" algn="just">
                        <a:lnSpc>
                          <a:spcPct val="98000"/>
                        </a:lnSpc>
                        <a:spcBef>
                          <a:spcPts val="0"/>
                        </a:spcBef>
                        <a:spcAft>
                          <a:spcPts val="0"/>
                        </a:spcAft>
                        <a:buFont typeface="Arial" panose="020B0604020202020204" pitchFamily="34" charset="0"/>
                        <a:buChar char="•"/>
                      </a:pPr>
                      <a:r>
                        <a:rPr lang="en-ZA" sz="1800" u="none" dirty="0">
                          <a:effectLst/>
                          <a:latin typeface="+mn-lt"/>
                          <a:ea typeface="Times New Roman" panose="02020603050405020304" pitchFamily="18" charset="0"/>
                          <a:cs typeface="Arial" panose="020B0604020202020204" pitchFamily="34" charset="0"/>
                        </a:rPr>
                        <a:t>Develop and implement the data management plan </a:t>
                      </a:r>
                      <a:r>
                        <a:rPr lang="en-ZA" sz="1800" u="none" dirty="0" smtClean="0">
                          <a:effectLst/>
                          <a:latin typeface="+mn-lt"/>
                          <a:ea typeface="Times New Roman" panose="02020603050405020304" pitchFamily="18" charset="0"/>
                          <a:cs typeface="Arial" panose="020B0604020202020204" pitchFamily="34" charset="0"/>
                        </a:rPr>
                        <a:t>(DMP)</a:t>
                      </a:r>
                      <a:r>
                        <a:rPr lang="en-ZA" sz="1800" u="none" baseline="0" dirty="0" smtClean="0">
                          <a:effectLst/>
                          <a:latin typeface="+mn-lt"/>
                          <a:ea typeface="Times New Roman" panose="02020603050405020304" pitchFamily="18" charset="0"/>
                          <a:cs typeface="Arial" panose="020B0604020202020204" pitchFamily="34" charset="0"/>
                        </a:rPr>
                        <a:t> </a:t>
                      </a:r>
                      <a:r>
                        <a:rPr lang="en-ZA" sz="1800" u="none" dirty="0" smtClean="0">
                          <a:effectLst/>
                          <a:latin typeface="+mn-lt"/>
                          <a:ea typeface="Times New Roman" panose="02020603050405020304" pitchFamily="18" charset="0"/>
                          <a:cs typeface="Arial" panose="020B0604020202020204" pitchFamily="34" charset="0"/>
                        </a:rPr>
                        <a:t>for </a:t>
                      </a:r>
                      <a:r>
                        <a:rPr lang="en-ZA" sz="1800" u="none" dirty="0">
                          <a:effectLst/>
                          <a:latin typeface="+mn-lt"/>
                          <a:ea typeface="Times New Roman" panose="02020603050405020304" pitchFamily="18" charset="0"/>
                          <a:cs typeface="Arial" panose="020B0604020202020204" pitchFamily="34" charset="0"/>
                        </a:rPr>
                        <a:t>the DW</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8000"/>
                        </a:lnSpc>
                        <a:spcBef>
                          <a:spcPts val="0"/>
                        </a:spcBef>
                        <a:spcAft>
                          <a:spcPts val="0"/>
                        </a:spcAft>
                      </a:pPr>
                      <a:r>
                        <a:rPr lang="en-US" sz="1800" u="none" baseline="0" dirty="0" smtClean="0">
                          <a:effectLst/>
                          <a:latin typeface="+mn-lt"/>
                          <a:ea typeface="Times New Roman" panose="02020603050405020304" pitchFamily="18" charset="0"/>
                          <a:cs typeface="Times New Roman" panose="02020603050405020304" pitchFamily="18" charset="0"/>
                        </a:rPr>
                        <a:t>DMP in progress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8000"/>
                        </a:lnSpc>
                        <a:spcBef>
                          <a:spcPts val="0"/>
                        </a:spcBef>
                        <a:spcAft>
                          <a:spcPts val="0"/>
                        </a:spcAft>
                      </a:pPr>
                      <a:r>
                        <a:rPr lang="en-US" sz="1800" kern="1200" dirty="0" smtClean="0">
                          <a:solidFill>
                            <a:schemeClr val="dk1"/>
                          </a:solidFill>
                          <a:effectLst/>
                          <a:latin typeface="+mn-lt"/>
                          <a:ea typeface="+mn-ea"/>
                          <a:cs typeface="+mn-cs"/>
                        </a:rPr>
                        <a:t>Development of DMP in progress</a:t>
                      </a:r>
                      <a:r>
                        <a:rPr lang="en-US" sz="1800" u="none" dirty="0">
                          <a:effectLst/>
                          <a:latin typeface="+mn-lt"/>
                          <a:ea typeface="Times New Roman" panose="02020603050405020304" pitchFamily="18" charset="0"/>
                          <a:cs typeface="Arial" panose="020B0604020202020204" pitchFamily="34" charset="0"/>
                        </a:rPr>
                        <a:t> </a:t>
                      </a:r>
                      <a:endParaRPr lang="en-US" sz="1800" u="none" dirty="0">
                        <a:effectLst/>
                        <a:latin typeface="+mn-lt"/>
                        <a:ea typeface="Times New Roman" panose="02020603050405020304" pitchFamily="18" charset="0"/>
                        <a:cs typeface="Times New Roman" panose="02020603050405020304" pitchFamily="18" charset="0"/>
                      </a:endParaRPr>
                    </a:p>
                    <a:p>
                      <a:pPr marL="0" marR="0" algn="r">
                        <a:lnSpc>
                          <a:spcPct val="98000"/>
                        </a:lnSpc>
                        <a:spcBef>
                          <a:spcPts val="0"/>
                        </a:spcBef>
                        <a:spcAft>
                          <a:spcPts val="0"/>
                        </a:spcAft>
                      </a:pPr>
                      <a:r>
                        <a:rPr lang="fr-FR" sz="1800" u="none" dirty="0">
                          <a:effectLst/>
                          <a:latin typeface="+mn-lt"/>
                          <a:ea typeface="Times New Roman" panose="02020603050405020304" pitchFamily="18" charset="0"/>
                          <a:cs typeface="Arial" panose="020B0604020202020204" pitchFamily="34" charset="0"/>
                        </a:rPr>
                        <a:t> </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r>
                        <a:rPr lang="en-US" sz="1400" b="0" u="none" dirty="0" smtClean="0">
                          <a:effectLst/>
                          <a:latin typeface="+mn-lt"/>
                          <a:ea typeface="Times New Roman" panose="02020603050405020304" pitchFamily="18" charset="0"/>
                          <a:cs typeface="Arial" panose="020B0604020202020204" pitchFamily="34" charset="0"/>
                        </a:rPr>
                        <a:t>Achieved</a:t>
                      </a:r>
                      <a:endParaRPr lang="en-US" sz="1400" dirty="0"/>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2394494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52</a:t>
            </a:fld>
            <a:endParaRPr lang="en-US" sz="1400" b="0" dirty="0">
              <a:solidFill>
                <a:srgbClr val="000000"/>
              </a:solidFill>
            </a:endParaRPr>
          </a:p>
        </p:txBody>
      </p:sp>
      <p:sp>
        <p:nvSpPr>
          <p:cNvPr id="8" name="Rectangle 7"/>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PROGRAMME 3:  M&amp;E (2)</a:t>
            </a:r>
          </a:p>
          <a:p>
            <a:pPr lvl="2" indent="-731838">
              <a:defRPr/>
            </a:pPr>
            <a:r>
              <a:rPr lang="en-US" sz="2400" dirty="0" smtClean="0">
                <a:solidFill>
                  <a:schemeClr val="accent5">
                    <a:lumMod val="50000"/>
                  </a:schemeClr>
                </a:solidFill>
                <a:latin typeface="Berlin Sans FB Demi" pitchFamily="34" charset="0"/>
                <a:cs typeface="Aharoni" pitchFamily="2" charset="-79"/>
              </a:rPr>
              <a:t>CD: GM</a:t>
            </a:r>
          </a:p>
        </p:txBody>
      </p:sp>
      <p:graphicFrame>
        <p:nvGraphicFramePr>
          <p:cNvPr id="2" name="Table 1"/>
          <p:cNvGraphicFramePr>
            <a:graphicFrameLocks noGrp="1"/>
          </p:cNvGraphicFramePr>
          <p:nvPr>
            <p:extLst>
              <p:ext uri="{D42A27DB-BD31-4B8C-83A1-F6EECF244321}">
                <p14:modId xmlns:p14="http://schemas.microsoft.com/office/powerpoint/2010/main" xmlns="" val="2342066179"/>
              </p:ext>
            </p:extLst>
          </p:nvPr>
        </p:nvGraphicFramePr>
        <p:xfrm>
          <a:off x="512256" y="1484784"/>
          <a:ext cx="8236208" cy="2674640"/>
        </p:xfrm>
        <a:graphic>
          <a:graphicData uri="http://schemas.openxmlformats.org/drawingml/2006/table">
            <a:tbl>
              <a:tblPr>
                <a:tableStyleId>{5C22544A-7EE6-4342-B048-85BDC9FD1C3A}</a:tableStyleId>
              </a:tblPr>
              <a:tblGrid>
                <a:gridCol w="3699704">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096344">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0">
                <a:tc>
                  <a:txBody>
                    <a:bodyPr/>
                    <a:lstStyle/>
                    <a:p>
                      <a:pPr marL="0" marR="0" algn="ctr">
                        <a:lnSpc>
                          <a:spcPct val="100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800" b="0" u="none" baseline="0" dirty="0" smtClean="0">
                          <a:effectLst/>
                          <a:latin typeface="+mn-l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093832">
                <a:tc>
                  <a:txBody>
                    <a:bodyPr/>
                    <a:lstStyle/>
                    <a:p>
                      <a:pPr marL="0" marR="0" algn="just">
                        <a:spcBef>
                          <a:spcPts val="0"/>
                        </a:spcBef>
                        <a:spcAft>
                          <a:spcPts val="0"/>
                        </a:spcAft>
                      </a:pPr>
                      <a:r>
                        <a:rPr lang="en-ZA" sz="1800" u="none" dirty="0" smtClean="0">
                          <a:effectLst/>
                          <a:latin typeface="+mn-lt"/>
                          <a:ea typeface="Times New Roman" panose="02020603050405020304" pitchFamily="18" charset="0"/>
                          <a:cs typeface="Arial" panose="020B0604020202020204" pitchFamily="34" charset="0"/>
                        </a:rPr>
                        <a:t>1 Presentation </a:t>
                      </a:r>
                      <a:r>
                        <a:rPr lang="en-ZA" sz="1800" u="none" dirty="0">
                          <a:effectLst/>
                          <a:latin typeface="+mn-lt"/>
                          <a:ea typeface="Times New Roman" panose="02020603050405020304" pitchFamily="18" charset="0"/>
                          <a:cs typeface="Arial" panose="020B0604020202020204" pitchFamily="34" charset="0"/>
                        </a:rPr>
                        <a:t>to Portfolio Committees</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u="none" baseline="0" dirty="0" smtClean="0">
                          <a:effectLst/>
                          <a:latin typeface="+mn-lt"/>
                          <a:ea typeface="Times New Roman" panose="02020603050405020304" pitchFamily="18" charset="0"/>
                          <a:cs typeface="Times New Roman" panose="02020603050405020304" pitchFamily="18" charset="0"/>
                        </a:rPr>
                        <a:t>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fr-FR" sz="1800" u="none" dirty="0" smtClean="0">
                          <a:effectLst/>
                          <a:latin typeface="+mn-lt"/>
                          <a:ea typeface="Times New Roman" panose="02020603050405020304" pitchFamily="18" charset="0"/>
                          <a:cs typeface="Arial" panose="020B0604020202020204" pitchFamily="34" charset="0"/>
                        </a:rPr>
                        <a:t>Presented </a:t>
                      </a:r>
                      <a:r>
                        <a:rPr lang="fr-FR" sz="1800" u="none" dirty="0">
                          <a:effectLst/>
                          <a:latin typeface="+mn-lt"/>
                          <a:ea typeface="Times New Roman" panose="02020603050405020304" pitchFamily="18" charset="0"/>
                          <a:cs typeface="Arial" panose="020B0604020202020204" pitchFamily="34" charset="0"/>
                        </a:rPr>
                        <a:t>to </a:t>
                      </a:r>
                      <a:r>
                        <a:rPr lang="fr-FR" sz="1800" u="none" dirty="0" smtClean="0">
                          <a:effectLst/>
                          <a:latin typeface="+mn-lt"/>
                          <a:ea typeface="Times New Roman" panose="02020603050405020304" pitchFamily="18" charset="0"/>
                          <a:cs typeface="Arial" panose="020B0604020202020204" pitchFamily="34" charset="0"/>
                        </a:rPr>
                        <a:t>the SCOA </a:t>
                      </a:r>
                      <a:r>
                        <a:rPr lang="fr-FR" sz="1800" u="none" dirty="0">
                          <a:effectLst/>
                          <a:latin typeface="+mn-lt"/>
                          <a:ea typeface="Times New Roman" panose="02020603050405020304" pitchFamily="18" charset="0"/>
                          <a:cs typeface="Arial" panose="020B0604020202020204" pitchFamily="34" charset="0"/>
                        </a:rPr>
                        <a:t>on Comment on Appropriation Bill  in a meeting held on 31 May 2017 </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4">
                  <a:txBody>
                    <a:bodyPr/>
                    <a:lstStyle/>
                    <a:p>
                      <a:pPr marL="0" marR="0" algn="ctr">
                        <a:lnSpc>
                          <a:spcPct val="100000"/>
                        </a:lnSpc>
                        <a:spcBef>
                          <a:spcPts val="0"/>
                        </a:spcBef>
                        <a:spcAft>
                          <a:spcPts val="0"/>
                        </a:spcAft>
                      </a:pPr>
                      <a:r>
                        <a:rPr lang="en-GB" sz="1400" b="0" u="none" dirty="0" smtClean="0">
                          <a:effectLst/>
                          <a:latin typeface="+mn-lt"/>
                          <a:ea typeface="Times New Roman" panose="02020603050405020304" pitchFamily="18" charset="0"/>
                          <a:cs typeface="Arial" panose="020B0604020202020204" pitchFamily="34"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8904">
                <a:tc>
                  <a:txBody>
                    <a:bodyPr/>
                    <a:lstStyle/>
                    <a:p>
                      <a:pPr marL="0" marR="0" algn="just">
                        <a:spcBef>
                          <a:spcPts val="0"/>
                        </a:spcBef>
                        <a:spcAft>
                          <a:spcPts val="0"/>
                        </a:spcAft>
                      </a:pPr>
                      <a:r>
                        <a:rPr lang="en-ZA" sz="1800" u="none" dirty="0">
                          <a:effectLst/>
                          <a:latin typeface="+mn-lt"/>
                          <a:ea typeface="Times New Roman" panose="02020603050405020304" pitchFamily="18" charset="0"/>
                          <a:cs typeface="Arial" panose="020B0604020202020204" pitchFamily="34" charset="0"/>
                        </a:rPr>
                        <a:t>Section 196(4)(e) report:</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u="none" baseline="0" dirty="0" smtClean="0">
                          <a:effectLst/>
                          <a:latin typeface="+mn-lt"/>
                          <a:ea typeface="Times New Roman" panose="02020603050405020304" pitchFamily="18" charset="0"/>
                          <a:cs typeface="Times New Roman" panose="02020603050405020304" pitchFamily="18" charset="0"/>
                        </a:rPr>
                        <a:t>Obtain input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3">
                  <a:txBody>
                    <a:bodyPr/>
                    <a:lstStyle/>
                    <a:p>
                      <a:pPr marL="0" marR="0" algn="just">
                        <a:spcBef>
                          <a:spcPts val="0"/>
                        </a:spcBef>
                        <a:spcAft>
                          <a:spcPts val="0"/>
                        </a:spcAft>
                        <a:tabLst>
                          <a:tab pos="167640" algn="l"/>
                        </a:tabLst>
                      </a:pPr>
                      <a:r>
                        <a:rPr lang="en-GB" sz="1800" u="none" dirty="0" smtClean="0">
                          <a:effectLst/>
                          <a:latin typeface="+mn-lt"/>
                          <a:ea typeface="Times New Roman" panose="02020603050405020304" pitchFamily="18" charset="0"/>
                          <a:cs typeface="Arial" panose="020B0604020202020204" pitchFamily="34" charset="0"/>
                        </a:rPr>
                        <a:t>Obtained</a:t>
                      </a:r>
                      <a:r>
                        <a:rPr lang="en-GB" sz="1800" u="none" baseline="0" dirty="0" smtClean="0">
                          <a:effectLst/>
                          <a:latin typeface="+mn-lt"/>
                          <a:ea typeface="Times New Roman" panose="02020603050405020304" pitchFamily="18" charset="0"/>
                          <a:cs typeface="Arial" panose="020B0604020202020204" pitchFamily="34" charset="0"/>
                        </a:rPr>
                        <a:t> input and e</a:t>
                      </a:r>
                      <a:r>
                        <a:rPr lang="en-GB" sz="1800" u="none" dirty="0" smtClean="0">
                          <a:effectLst/>
                          <a:latin typeface="+mn-lt"/>
                          <a:ea typeface="Times New Roman" panose="02020603050405020304" pitchFamily="18" charset="0"/>
                          <a:cs typeface="Arial" panose="020B0604020202020204" pitchFamily="34" charset="0"/>
                        </a:rPr>
                        <a:t>diting in progress</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marL="0" marR="0" algn="ctr">
                        <a:lnSpc>
                          <a:spcPct val="100000"/>
                        </a:lnSpc>
                        <a:spcBef>
                          <a:spcPts val="0"/>
                        </a:spcBef>
                        <a:spcAft>
                          <a:spcPts val="0"/>
                        </a:spcAft>
                      </a:pPr>
                      <a:endParaRPr lang="en-GB" sz="1400" b="0" u="none" dirty="0" smtClean="0">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236632">
                <a:tc>
                  <a:txBody>
                    <a:bodyPr/>
                    <a:lstStyle/>
                    <a:p>
                      <a:pPr marL="0" marR="0" algn="just">
                        <a:spcBef>
                          <a:spcPts val="0"/>
                        </a:spcBef>
                        <a:spcAft>
                          <a:spcPts val="0"/>
                        </a:spcAft>
                      </a:pPr>
                      <a:r>
                        <a:rPr lang="en-ZA" sz="1800" u="none" dirty="0">
                          <a:effectLst/>
                          <a:latin typeface="+mn-lt"/>
                          <a:ea typeface="Times New Roman" panose="02020603050405020304" pitchFamily="18" charset="0"/>
                          <a:cs typeface="Arial" panose="020B0604020202020204" pitchFamily="34" charset="0"/>
                        </a:rPr>
                        <a:t>Part A: Strategic overview</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754400">
                <a:tc>
                  <a:txBody>
                    <a:bodyPr/>
                    <a:lstStyle/>
                    <a:p>
                      <a:pPr marL="0" marR="0" algn="just">
                        <a:spcBef>
                          <a:spcPts val="0"/>
                        </a:spcBef>
                        <a:spcAft>
                          <a:spcPts val="0"/>
                        </a:spcAft>
                      </a:pPr>
                      <a:r>
                        <a:rPr lang="en-ZA" sz="1800" u="none" dirty="0">
                          <a:effectLst/>
                          <a:latin typeface="+mn-lt"/>
                          <a:ea typeface="Times New Roman" panose="02020603050405020304" pitchFamily="18" charset="0"/>
                          <a:cs typeface="Arial" panose="020B0604020202020204" pitchFamily="34" charset="0"/>
                        </a:rPr>
                        <a:t>Part B1: Activities and advice of the PSC</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540914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53</a:t>
            </a:fld>
            <a:endParaRPr lang="en-US" sz="1400" b="0" dirty="0">
              <a:solidFill>
                <a:srgbClr val="000000"/>
              </a:solidFill>
            </a:endParaRPr>
          </a:p>
        </p:txBody>
      </p:sp>
      <p:sp>
        <p:nvSpPr>
          <p:cNvPr id="8" name="Rectangle 7"/>
          <p:cNvSpPr/>
          <p:nvPr/>
        </p:nvSpPr>
        <p:spPr bwMode="auto">
          <a:xfrm>
            <a:off x="539552" y="764704"/>
            <a:ext cx="8143875" cy="454671"/>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PROGRAMME 3:  M&amp;E (4)</a:t>
            </a:r>
          </a:p>
          <a:p>
            <a:pPr lvl="2" indent="-731838">
              <a:defRPr/>
            </a:pPr>
            <a:r>
              <a:rPr lang="en-US" sz="2400" dirty="0" smtClean="0">
                <a:solidFill>
                  <a:schemeClr val="accent5">
                    <a:lumMod val="50000"/>
                  </a:schemeClr>
                </a:solidFill>
                <a:latin typeface="Berlin Sans FB Demi" pitchFamily="34" charset="0"/>
                <a:cs typeface="Aharoni" pitchFamily="2" charset="-79"/>
              </a:rPr>
              <a:t>CD: SDCE</a:t>
            </a:r>
          </a:p>
        </p:txBody>
      </p:sp>
      <p:graphicFrame>
        <p:nvGraphicFramePr>
          <p:cNvPr id="2" name="Table 1"/>
          <p:cNvGraphicFramePr>
            <a:graphicFrameLocks noGrp="1"/>
          </p:cNvGraphicFramePr>
          <p:nvPr>
            <p:extLst>
              <p:ext uri="{D42A27DB-BD31-4B8C-83A1-F6EECF244321}">
                <p14:modId xmlns:p14="http://schemas.microsoft.com/office/powerpoint/2010/main" xmlns="" val="987525921"/>
              </p:ext>
            </p:extLst>
          </p:nvPr>
        </p:nvGraphicFramePr>
        <p:xfrm>
          <a:off x="325472" y="1397466"/>
          <a:ext cx="8567010" cy="3793969"/>
        </p:xfrm>
        <a:graphic>
          <a:graphicData uri="http://schemas.openxmlformats.org/drawingml/2006/table">
            <a:tbl>
              <a:tblPr>
                <a:tableStyleId>{5C22544A-7EE6-4342-B048-85BDC9FD1C3A}</a:tableStyleId>
              </a:tblPr>
              <a:tblGrid>
                <a:gridCol w="3382430">
                  <a:extLst>
                    <a:ext uri="{9D8B030D-6E8A-4147-A177-3AD203B41FA5}">
                      <a16:colId xmlns:a16="http://schemas.microsoft.com/office/drawing/2014/main" xmlns="" val="20000"/>
                    </a:ext>
                  </a:extLst>
                </a:gridCol>
                <a:gridCol w="1584178">
                  <a:extLst>
                    <a:ext uri="{9D8B030D-6E8A-4147-A177-3AD203B41FA5}">
                      <a16:colId xmlns:a16="http://schemas.microsoft.com/office/drawing/2014/main" xmlns="" val="20001"/>
                    </a:ext>
                  </a:extLst>
                </a:gridCol>
                <a:gridCol w="3240360">
                  <a:extLst>
                    <a:ext uri="{9D8B030D-6E8A-4147-A177-3AD203B41FA5}">
                      <a16:colId xmlns:a16="http://schemas.microsoft.com/office/drawing/2014/main" xmlns="" val="20002"/>
                    </a:ext>
                  </a:extLst>
                </a:gridCol>
                <a:gridCol w="360042">
                  <a:extLst>
                    <a:ext uri="{9D8B030D-6E8A-4147-A177-3AD203B41FA5}">
                      <a16:colId xmlns:a16="http://schemas.microsoft.com/office/drawing/2014/main" xmlns="" val="20003"/>
                    </a:ext>
                  </a:extLst>
                </a:gridCol>
              </a:tblGrid>
              <a:tr h="185406">
                <a:tc>
                  <a:txBody>
                    <a:bodyPr/>
                    <a:lstStyle/>
                    <a:p>
                      <a:pPr marL="0" marR="0" algn="ctr">
                        <a:lnSpc>
                          <a:spcPct val="90000"/>
                        </a:lnSpc>
                        <a:spcBef>
                          <a:spcPts val="0"/>
                        </a:spcBef>
                        <a:spcAft>
                          <a:spcPts val="0"/>
                        </a:spcAft>
                      </a:pPr>
                      <a:r>
                        <a:rPr lang="en-GB" sz="1800" b="0" u="none" kern="0" dirty="0">
                          <a:effectLst/>
                          <a:latin typeface="+mn-lt"/>
                        </a:rPr>
                        <a:t>Output</a:t>
                      </a:r>
                      <a:endParaRPr lang="en-US" sz="1800" b="0" u="none"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90000"/>
                        </a:lnSpc>
                        <a:spcBef>
                          <a:spcPts val="0"/>
                        </a:spcBef>
                        <a:spcAft>
                          <a:spcPts val="0"/>
                        </a:spcAft>
                      </a:pPr>
                      <a:r>
                        <a:rPr lang="en-GB" sz="1800" b="0" u="none" dirty="0">
                          <a:effectLst/>
                          <a:latin typeface="+mn-lt"/>
                        </a:rPr>
                        <a:t> </a:t>
                      </a:r>
                      <a:r>
                        <a:rPr lang="en-GB" sz="1800" b="0" u="none" dirty="0" smtClean="0">
                          <a:effectLst/>
                          <a:latin typeface="+mn-lt"/>
                        </a:rPr>
                        <a:t>Target</a:t>
                      </a:r>
                      <a:endParaRPr lang="en-US" sz="1800" b="0" u="none"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90000"/>
                        </a:lnSpc>
                        <a:spcBef>
                          <a:spcPts val="0"/>
                        </a:spcBef>
                        <a:spcAft>
                          <a:spcPts val="0"/>
                        </a:spcAft>
                      </a:pPr>
                      <a:r>
                        <a:rPr lang="en-GB" sz="1800" b="0" u="none" baseline="0" dirty="0" smtClean="0">
                          <a:effectLst/>
                          <a:latin typeface="+mn-lt"/>
                          <a:ea typeface="+mn-ea"/>
                          <a:cs typeface="+mn-cs"/>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00470">
                <a:tc gridSpan="3">
                  <a:txBody>
                    <a:bodyPr/>
                    <a:lstStyle/>
                    <a:p>
                      <a:pPr marL="0" marR="0" algn="just">
                        <a:lnSpc>
                          <a:spcPct val="90000"/>
                        </a:lnSpc>
                        <a:spcBef>
                          <a:spcPts val="0"/>
                        </a:spcBef>
                        <a:spcAft>
                          <a:spcPts val="0"/>
                        </a:spcAft>
                      </a:pPr>
                      <a:r>
                        <a:rPr lang="en-GB" sz="1800" u="none" dirty="0">
                          <a:effectLst/>
                          <a:latin typeface="+mn-lt"/>
                          <a:ea typeface="Times New Roman" panose="02020603050405020304" pitchFamily="18" charset="0"/>
                          <a:cs typeface="Arial" panose="020B0604020202020204" pitchFamily="34" charset="0"/>
                        </a:rPr>
                        <a:t>Values and principles promotion campaign</a:t>
                      </a:r>
                      <a:r>
                        <a:rPr lang="en-GB" sz="1800" u="none" dirty="0" smtClean="0">
                          <a:effectLst/>
                          <a:latin typeface="+mn-lt"/>
                          <a:ea typeface="Times New Roman" panose="02020603050405020304" pitchFamily="18" charset="0"/>
                          <a:cs typeface="Arial" panose="020B0604020202020204" pitchFamily="34" charset="0"/>
                        </a:rPr>
                        <a:t>:</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a:txBody>
                    <a:bodyPr/>
                    <a:lstStyle/>
                    <a:p>
                      <a:endParaRPr lang="en-US" dirty="0"/>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1393742">
                <a:tc>
                  <a:txBody>
                    <a:bodyPr/>
                    <a:lstStyle/>
                    <a:p>
                      <a:pPr marL="0" marR="0" algn="just">
                        <a:lnSpc>
                          <a:spcPct val="90000"/>
                        </a:lnSpc>
                        <a:spcBef>
                          <a:spcPts val="0"/>
                        </a:spcBef>
                        <a:spcAft>
                          <a:spcPts val="0"/>
                        </a:spcAft>
                      </a:pPr>
                      <a:r>
                        <a:rPr lang="en-GB" sz="1800" u="none" dirty="0" smtClean="0">
                          <a:effectLst/>
                          <a:latin typeface="+mn-lt"/>
                          <a:ea typeface="Times New Roman" panose="02020603050405020304" pitchFamily="18" charset="0"/>
                          <a:cs typeface="Arial" panose="020B0604020202020204" pitchFamily="34" charset="0"/>
                        </a:rPr>
                        <a:t>8 Engagements </a:t>
                      </a:r>
                      <a:r>
                        <a:rPr lang="en-GB" sz="1800" u="none" dirty="0">
                          <a:effectLst/>
                          <a:latin typeface="+mn-lt"/>
                          <a:ea typeface="Times New Roman" panose="02020603050405020304" pitchFamily="18" charset="0"/>
                          <a:cs typeface="Arial" panose="020B0604020202020204" pitchFamily="34" charset="0"/>
                        </a:rPr>
                        <a:t>with departments (further roll-out) – national and provincial</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2 engagement conducted by June</a:t>
                      </a:r>
                      <a:r>
                        <a:rPr lang="en-US" sz="1800" u="none" baseline="0" dirty="0" smtClean="0">
                          <a:effectLst/>
                          <a:latin typeface="+mn-lt"/>
                          <a:ea typeface="Times New Roman" panose="02020603050405020304" pitchFamily="18" charset="0"/>
                          <a:cs typeface="Times New Roman" panose="02020603050405020304" pitchFamily="18" charset="0"/>
                        </a:rPr>
                        <a:t>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1 engagement was held. E</a:t>
                      </a:r>
                      <a:r>
                        <a:rPr lang="en-GB" sz="1800" baseline="0" dirty="0" smtClean="0">
                          <a:effectLst/>
                          <a:latin typeface="Arial" panose="020B0604020202020204" pitchFamily="34" charset="0"/>
                          <a:ea typeface="Times New Roman" panose="02020603050405020304" pitchFamily="18" charset="0"/>
                          <a:cs typeface="Arial" panose="020B0604020202020204" pitchFamily="34" charset="0"/>
                        </a:rPr>
                        <a:t>ngagement with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Department </a:t>
                      </a:r>
                      <a:r>
                        <a:rPr lang="en-GB" sz="1800" dirty="0">
                          <a:effectLst/>
                          <a:latin typeface="Arial" panose="020B0604020202020204" pitchFamily="34" charset="0"/>
                          <a:ea typeface="Times New Roman" panose="02020603050405020304" pitchFamily="18" charset="0"/>
                          <a:cs typeface="Arial" panose="020B0604020202020204" pitchFamily="34" charset="0"/>
                        </a:rPr>
                        <a:t>of Human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Settlements postponed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pPr>
                      <a:r>
                        <a:rPr lang="en-US" sz="1400" b="0" u="none" baseline="0" dirty="0" smtClean="0">
                          <a:effectLst/>
                          <a:latin typeface="+mn-lt"/>
                          <a:ea typeface="Times New Roman" panose="02020603050405020304" pitchFamily="18" charset="0"/>
                          <a:cs typeface="Times New Roman" panose="02020603050405020304" pitchFamily="18" charset="0"/>
                        </a:rPr>
                        <a:t>Not achieved</a:t>
                      </a:r>
                      <a:endParaRPr lang="en-US" sz="1400" b="0" u="none"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94283">
                <a:tc gridSpan="4">
                  <a:txBody>
                    <a:bodyPr/>
                    <a:lstStyle/>
                    <a:p>
                      <a:pPr marL="0" marR="0" algn="just">
                        <a:lnSpc>
                          <a:spcPct val="90000"/>
                        </a:lnSpc>
                        <a:spcBef>
                          <a:spcPts val="0"/>
                        </a:spcBef>
                        <a:spcAft>
                          <a:spcPts val="0"/>
                        </a:spcAft>
                      </a:pPr>
                      <a:r>
                        <a:rPr lang="en-GB" sz="1800" u="none" dirty="0">
                          <a:effectLst/>
                          <a:latin typeface="+mn-lt"/>
                          <a:ea typeface="Times New Roman" panose="02020603050405020304" pitchFamily="18" charset="0"/>
                          <a:cs typeface="Arial" panose="020B0604020202020204" pitchFamily="34" charset="0"/>
                        </a:rPr>
                        <a:t>Inspection of the value chain on the availability of learning material at selected schools in respect of:</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just">
                        <a:lnSpc>
                          <a:spcPct val="90000"/>
                        </a:lnSpc>
                        <a:spcBef>
                          <a:spcPts val="0"/>
                        </a:spcBef>
                        <a:spcAft>
                          <a:spcPts val="0"/>
                        </a:spcAft>
                      </a:pP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800" b="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xmlns="" val="10003"/>
                  </a:ext>
                </a:extLst>
              </a:tr>
              <a:tr h="1412675">
                <a:tc>
                  <a:txBody>
                    <a:bodyPr/>
                    <a:lstStyle/>
                    <a:p>
                      <a:pPr marL="0" marR="0" algn="just">
                        <a:lnSpc>
                          <a:spcPct val="90000"/>
                        </a:lnSpc>
                        <a:spcBef>
                          <a:spcPts val="0"/>
                        </a:spcBef>
                        <a:spcAft>
                          <a:spcPts val="0"/>
                        </a:spcAft>
                      </a:pPr>
                      <a:r>
                        <a:rPr lang="en-GB" sz="1800" u="none" dirty="0">
                          <a:effectLst/>
                          <a:latin typeface="+mn-lt"/>
                          <a:ea typeface="Times New Roman" panose="02020603050405020304" pitchFamily="18" charset="0"/>
                          <a:cs typeface="Arial" panose="020B0604020202020204" pitchFamily="34" charset="0"/>
                        </a:rPr>
                        <a:t>Phase 1: Submission of learner numbers by schools to the Department of Basic Education (DBE) assessed</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u="none" dirty="0" smtClean="0">
                          <a:effectLst/>
                          <a:latin typeface="+mn-lt"/>
                          <a:ea typeface="Times New Roman" panose="02020603050405020304" pitchFamily="18" charset="0"/>
                          <a:cs typeface="Times New Roman" panose="02020603050405020304" pitchFamily="18" charset="0"/>
                        </a:rPr>
                        <a:t>Data collection by June 2017</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800" kern="1200" dirty="0" smtClean="0">
                          <a:solidFill>
                            <a:schemeClr val="dk1"/>
                          </a:solidFill>
                          <a:effectLst/>
                          <a:latin typeface="+mn-lt"/>
                          <a:ea typeface="+mn-ea"/>
                          <a:cs typeface="+mn-cs"/>
                        </a:rPr>
                        <a:t>Data requested from the DBE and awaiting feedback from the DBE </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pPr>
                      <a:r>
                        <a:rPr lang="en-US" sz="1400" b="0" u="none" dirty="0" smtClean="0">
                          <a:effectLst/>
                          <a:latin typeface="+mn-lt"/>
                          <a:ea typeface="Times New Roman" panose="02020603050405020304" pitchFamily="18" charset="0"/>
                          <a:cs typeface="Times New Roman" panose="02020603050405020304" pitchFamily="18" charset="0"/>
                        </a:rPr>
                        <a:t>Achieved</a:t>
                      </a:r>
                      <a:endParaRPr lang="en-US" sz="1400" b="0" u="none"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610867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11560" y="3717032"/>
            <a:ext cx="8064896" cy="1569660"/>
          </a:xfrm>
          <a:prstGeom prst="rect">
            <a:avLst/>
          </a:prstGeom>
          <a:noFill/>
        </p:spPr>
        <p:txBody>
          <a:bodyPr wrap="square" rtlCol="0">
            <a:spAutoFit/>
          </a:bodyPr>
          <a:lstStyle/>
          <a:p>
            <a:r>
              <a:rPr lang="en-US" sz="4800" smtClean="0">
                <a:solidFill>
                  <a:srgbClr val="800000"/>
                </a:solidFill>
                <a:latin typeface="Stencil" panose="040409050D0802020404" pitchFamily="82" charset="0"/>
              </a:rPr>
              <a:t>Programme 4: </a:t>
            </a:r>
            <a:r>
              <a:rPr lang="en-US" sz="4800" dirty="0" smtClean="0">
                <a:solidFill>
                  <a:srgbClr val="800000"/>
                </a:solidFill>
                <a:latin typeface="Stencil" panose="040409050D0802020404" pitchFamily="82" charset="0"/>
              </a:rPr>
              <a:t>integrity and anti-corruption</a:t>
            </a:r>
            <a:endParaRPr lang="en-US" sz="4800" dirty="0">
              <a:solidFill>
                <a:srgbClr val="800000"/>
              </a:solidFill>
              <a:latin typeface="Stencil" panose="040409050D0802020404" pitchFamily="82" charset="0"/>
            </a:endParaRPr>
          </a:p>
        </p:txBody>
      </p:sp>
    </p:spTree>
    <p:extLst>
      <p:ext uri="{BB962C8B-B14F-4D97-AF65-F5344CB8AC3E}">
        <p14:creationId xmlns:p14="http://schemas.microsoft.com/office/powerpoint/2010/main" xmlns="" val="36814268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7164288" y="630932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A170A5E2-0A73-4A2C-B917-C39F2ACE7BBF}" type="slidenum">
              <a:rPr lang="en-US" altLang="en-US" sz="1400" b="0" smtClean="0"/>
              <a:pPr algn="r">
                <a:spcBef>
                  <a:spcPct val="0"/>
                </a:spcBef>
                <a:buFontTx/>
                <a:buNone/>
              </a:pPr>
              <a:t>55</a:t>
            </a:fld>
            <a:endParaRPr lang="en-US" altLang="en-US" sz="1400" b="0" dirty="0" smtClean="0"/>
          </a:p>
        </p:txBody>
      </p:sp>
      <p:sp>
        <p:nvSpPr>
          <p:cNvPr id="5" name="Title 1"/>
          <p:cNvSpPr txBox="1">
            <a:spLocks/>
          </p:cNvSpPr>
          <p:nvPr/>
        </p:nvSpPr>
        <p:spPr bwMode="auto">
          <a:xfrm>
            <a:off x="685800" y="4762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a:lstStyle>
          <a:p>
            <a:pPr>
              <a:lnSpc>
                <a:spcPct val="90000"/>
              </a:lnSpc>
              <a:defRPr/>
            </a:pPr>
            <a:r>
              <a:rPr lang="en-ZA" altLang="en-US" sz="3200" kern="0" smtClean="0">
                <a:solidFill>
                  <a:srgbClr val="009999"/>
                </a:solidFill>
                <a:latin typeface="Berlin Sans FB Demi" panose="020E0802020502020306" pitchFamily="34" charset="0"/>
              </a:rPr>
              <a:t>PROGRAMME 4: </a:t>
            </a:r>
            <a:r>
              <a:rPr lang="en-ZA" altLang="en-US" sz="3200" kern="0" dirty="0">
                <a:solidFill>
                  <a:srgbClr val="009999"/>
                </a:solidFill>
                <a:latin typeface="Berlin Sans FB Demi" panose="020E0802020502020306" pitchFamily="34" charset="0"/>
              </a:rPr>
              <a:t>INTEGRITY AND </a:t>
            </a:r>
            <a:r>
              <a:rPr lang="en-ZA" altLang="en-US" sz="3200" kern="0" dirty="0" smtClean="0">
                <a:solidFill>
                  <a:srgbClr val="009999"/>
                </a:solidFill>
                <a:latin typeface="Berlin Sans FB Demi" panose="020E0802020502020306" pitchFamily="34" charset="0"/>
              </a:rPr>
              <a:t>ANTI-CORRUPTION: </a:t>
            </a:r>
            <a:r>
              <a:rPr lang="en-US" sz="3200" dirty="0">
                <a:solidFill>
                  <a:srgbClr val="800000"/>
                </a:solidFill>
                <a:latin typeface="Berlin Sans FB Demi" panose="020E0802020502020306" pitchFamily="34" charset="0"/>
                <a:ea typeface="Times New Roman" panose="02020603050405020304" pitchFamily="18" charset="0"/>
              </a:rPr>
              <a:t>APP TARGETS</a:t>
            </a:r>
            <a:endParaRPr lang="en-ZA" altLang="en-US" sz="3200" kern="0" dirty="0">
              <a:solidFill>
                <a:srgbClr val="800000"/>
              </a:solidFill>
              <a:latin typeface="Berlin Sans FB Demi" panose="020E0802020502020306"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893648812"/>
              </p:ext>
            </p:extLst>
          </p:nvPr>
        </p:nvGraphicFramePr>
        <p:xfrm>
          <a:off x="468313" y="1556952"/>
          <a:ext cx="8207374" cy="4690872"/>
        </p:xfrm>
        <a:graphic>
          <a:graphicData uri="http://schemas.openxmlformats.org/drawingml/2006/table">
            <a:tbl>
              <a:tblPr firstRow="1" bandRow="1">
                <a:tableStyleId>{5C22544A-7EE6-4342-B048-85BDC9FD1C3A}</a:tableStyleId>
              </a:tblPr>
              <a:tblGrid>
                <a:gridCol w="3743647">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gridCol w="359271">
                  <a:extLst>
                    <a:ext uri="{9D8B030D-6E8A-4147-A177-3AD203B41FA5}">
                      <a16:colId xmlns:a16="http://schemas.microsoft.com/office/drawing/2014/main" xmlns="" val="20002"/>
                    </a:ext>
                  </a:extLst>
                </a:gridCol>
              </a:tblGrid>
              <a:tr h="246856">
                <a:tc>
                  <a:txBody>
                    <a:bodyPr/>
                    <a:lstStyle/>
                    <a:p>
                      <a:pPr marL="0" marR="0" algn="ctr">
                        <a:lnSpc>
                          <a:spcPct val="90000"/>
                        </a:lnSpc>
                        <a:spcBef>
                          <a:spcPts val="0"/>
                        </a:spcBef>
                        <a:spcAft>
                          <a:spcPts val="0"/>
                        </a:spcAft>
                      </a:pPr>
                      <a:r>
                        <a:rPr lang="en-US" sz="1800" dirty="0" smtClean="0">
                          <a:solidFill>
                            <a:srgbClr val="FFFFCC"/>
                          </a:solidFill>
                          <a:effectLst/>
                          <a:latin typeface="+mn-lt"/>
                          <a:ea typeface="Times New Roman" panose="02020603050405020304" pitchFamily="18" charset="0"/>
                        </a:rPr>
                        <a:t>Performance</a:t>
                      </a:r>
                      <a:r>
                        <a:rPr lang="en-US" sz="1800" baseline="0" dirty="0" smtClean="0">
                          <a:solidFill>
                            <a:srgbClr val="FFFFCC"/>
                          </a:solidFill>
                          <a:effectLst/>
                          <a:latin typeface="+mn-lt"/>
                          <a:ea typeface="Times New Roman" panose="02020603050405020304" pitchFamily="18" charset="0"/>
                        </a:rPr>
                        <a:t> Indicator</a:t>
                      </a:r>
                      <a:endParaRPr lang="en-US" sz="1800" dirty="0">
                        <a:solidFill>
                          <a:srgbClr val="FFFFCC"/>
                        </a:solidFill>
                        <a:effectLst/>
                        <a:latin typeface="+mn-lt"/>
                        <a:ea typeface="Times New Roman" panose="02020603050405020304" pitchFamily="18" charset="0"/>
                      </a:endParaRPr>
                    </a:p>
                  </a:txBody>
                  <a:tcPr marL="55936" marR="5593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90000"/>
                        </a:lnSpc>
                        <a:spcBef>
                          <a:spcPts val="0"/>
                        </a:spcBef>
                        <a:spcAft>
                          <a:spcPts val="0"/>
                        </a:spcAft>
                      </a:pPr>
                      <a:r>
                        <a:rPr lang="en-US" sz="1800" dirty="0" smtClean="0">
                          <a:solidFill>
                            <a:srgbClr val="FFFFCC"/>
                          </a:solidFill>
                          <a:effectLst/>
                          <a:latin typeface="+mn-lt"/>
                          <a:ea typeface="Times New Roman" panose="02020603050405020304" pitchFamily="18" charset="0"/>
                        </a:rPr>
                        <a:t>1</a:t>
                      </a:r>
                      <a:r>
                        <a:rPr lang="en-US" sz="1800" baseline="30000" dirty="0" smtClean="0">
                          <a:solidFill>
                            <a:srgbClr val="FFFFCC"/>
                          </a:solidFill>
                          <a:effectLst/>
                          <a:latin typeface="+mn-lt"/>
                          <a:ea typeface="Times New Roman" panose="02020603050405020304" pitchFamily="18" charset="0"/>
                        </a:rPr>
                        <a:t>st</a:t>
                      </a:r>
                      <a:r>
                        <a:rPr lang="en-US" sz="1800" baseline="0" dirty="0" smtClean="0">
                          <a:solidFill>
                            <a:srgbClr val="FFFFCC"/>
                          </a:solidFill>
                          <a:effectLst/>
                          <a:latin typeface="+mn-lt"/>
                          <a:ea typeface="Times New Roman" panose="02020603050405020304" pitchFamily="18" charset="0"/>
                        </a:rPr>
                        <a:t> Q performance</a:t>
                      </a:r>
                      <a:endParaRPr lang="en-US" sz="1800" dirty="0">
                        <a:solidFill>
                          <a:srgbClr val="FFFFCC"/>
                        </a:solidFill>
                        <a:effectLst/>
                        <a:latin typeface="+mn-lt"/>
                        <a:ea typeface="Times New Roman" panose="02020603050405020304" pitchFamily="18" charset="0"/>
                      </a:endParaRPr>
                    </a:p>
                  </a:txBody>
                  <a:tcPr marL="55936" marR="5593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90000"/>
                        </a:lnSpc>
                        <a:spcBef>
                          <a:spcPts val="0"/>
                        </a:spcBef>
                        <a:spcAft>
                          <a:spcPts val="0"/>
                        </a:spcAft>
                      </a:pPr>
                      <a:endParaRPr lang="en-US" sz="1800" dirty="0">
                        <a:solidFill>
                          <a:srgbClr val="FFFFCC"/>
                        </a:solidFill>
                        <a:effectLst/>
                        <a:latin typeface="+mn-lt"/>
                        <a:ea typeface="Times New Roman" panose="02020603050405020304" pitchFamily="18" charset="0"/>
                      </a:endParaRPr>
                    </a:p>
                  </a:txBody>
                  <a:tcPr marL="55936" marR="5593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401024">
                <a:tc>
                  <a:txBody>
                    <a:bodyPr/>
                    <a:lstStyle/>
                    <a:p>
                      <a:pPr marL="0" marR="0" algn="just">
                        <a:lnSpc>
                          <a:spcPct val="90000"/>
                        </a:lnSpc>
                        <a:spcBef>
                          <a:spcPts val="0"/>
                        </a:spcBef>
                        <a:spcAft>
                          <a:spcPts val="0"/>
                        </a:spcAft>
                        <a:tabLst>
                          <a:tab pos="180340" algn="l"/>
                          <a:tab pos="360045" algn="l"/>
                          <a:tab pos="540385" algn="l"/>
                        </a:tabLst>
                      </a:pPr>
                      <a:r>
                        <a:rPr lang="en-GB" sz="1800" b="0" dirty="0" smtClean="0">
                          <a:solidFill>
                            <a:srgbClr val="000000"/>
                          </a:solidFill>
                          <a:effectLst/>
                          <a:latin typeface="Arial" panose="020B0604020202020204" pitchFamily="34" charset="0"/>
                          <a:ea typeface="Times New Roman" panose="02020603050405020304" pitchFamily="18" charset="0"/>
                        </a:rPr>
                        <a:t>60%</a:t>
                      </a:r>
                      <a:r>
                        <a:rPr lang="en-GB" sz="1800" b="0" baseline="0" dirty="0" smtClean="0">
                          <a:solidFill>
                            <a:srgbClr val="000000"/>
                          </a:solidFill>
                          <a:effectLst/>
                          <a:latin typeface="Arial" panose="020B0604020202020204" pitchFamily="34" charset="0"/>
                          <a:ea typeface="Times New Roman" panose="02020603050405020304" pitchFamily="18" charset="0"/>
                        </a:rPr>
                        <a:t> </a:t>
                      </a:r>
                      <a:r>
                        <a:rPr lang="en-GB" sz="1800" b="0" dirty="0" smtClean="0">
                          <a:solidFill>
                            <a:srgbClr val="000000"/>
                          </a:solidFill>
                          <a:effectLst/>
                          <a:latin typeface="Arial" panose="020B0604020202020204" pitchFamily="34" charset="0"/>
                          <a:ea typeface="Times New Roman" panose="02020603050405020304" pitchFamily="18" charset="0"/>
                        </a:rPr>
                        <a:t>of </a:t>
                      </a:r>
                      <a:r>
                        <a:rPr lang="en-GB" sz="1800" b="0" dirty="0">
                          <a:solidFill>
                            <a:srgbClr val="000000"/>
                          </a:solidFill>
                          <a:effectLst/>
                          <a:latin typeface="Arial" panose="020B0604020202020204" pitchFamily="34" charset="0"/>
                          <a:ea typeface="Times New Roman" panose="02020603050405020304" pitchFamily="18" charset="0"/>
                        </a:rPr>
                        <a:t>public administration </a:t>
                      </a:r>
                      <a:r>
                        <a:rPr lang="en-GB" sz="1800" b="0" dirty="0" smtClean="0">
                          <a:solidFill>
                            <a:srgbClr val="000000"/>
                          </a:solidFill>
                          <a:effectLst/>
                          <a:latin typeface="Arial" panose="020B0604020202020204" pitchFamily="34" charset="0"/>
                          <a:ea typeface="Times New Roman" panose="02020603050405020304" pitchFamily="18" charset="0"/>
                        </a:rPr>
                        <a:t>investigations </a:t>
                      </a:r>
                      <a:r>
                        <a:rPr lang="en-GB" sz="1800" b="0" dirty="0">
                          <a:solidFill>
                            <a:srgbClr val="000000"/>
                          </a:solidFill>
                          <a:effectLst/>
                          <a:latin typeface="Arial" panose="020B0604020202020204" pitchFamily="34" charset="0"/>
                          <a:ea typeface="Times New Roman" panose="02020603050405020304" pitchFamily="18" charset="0"/>
                        </a:rPr>
                        <a:t>successfully </a:t>
                      </a:r>
                      <a:r>
                        <a:rPr lang="en-GB" sz="1800" b="0" dirty="0" smtClean="0">
                          <a:solidFill>
                            <a:srgbClr val="000000"/>
                          </a:solidFill>
                          <a:effectLst/>
                          <a:latin typeface="Arial" panose="020B0604020202020204" pitchFamily="34" charset="0"/>
                          <a:ea typeface="Times New Roman" panose="02020603050405020304" pitchFamily="18" charset="0"/>
                        </a:rPr>
                        <a:t>concluded</a:t>
                      </a:r>
                      <a:r>
                        <a:rPr lang="en-GB" sz="1800" b="0" baseline="0" dirty="0" smtClean="0">
                          <a:solidFill>
                            <a:srgbClr val="000000"/>
                          </a:solidFill>
                          <a:effectLst/>
                          <a:latin typeface="Arial" panose="020B0604020202020204" pitchFamily="34" charset="0"/>
                          <a:ea typeface="Times New Roman" panose="02020603050405020304" pitchFamily="18" charset="0"/>
                        </a:rPr>
                        <a:t> by March 2018</a:t>
                      </a:r>
                      <a:endParaRPr lang="en-US" sz="1800" b="0" dirty="0">
                        <a:solidFill>
                          <a:srgbClr val="000000"/>
                        </a:solidFill>
                        <a:effectLst/>
                        <a:latin typeface="Times New Roman" panose="02020603050405020304" pitchFamily="18" charset="0"/>
                        <a:ea typeface="Times New Roman" panose="02020603050405020304" pitchFamily="18" charset="0"/>
                      </a:endParaRPr>
                    </a:p>
                  </a:txBody>
                  <a:tcPr marL="68567" marR="68567"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9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37%</a:t>
                      </a:r>
                      <a:r>
                        <a:rPr lang="en-US" sz="1800" baseline="0" dirty="0" smtClean="0">
                          <a:solidFill>
                            <a:srgbClr val="000000"/>
                          </a:solidFill>
                          <a:effectLst/>
                          <a:latin typeface="+mn-lt"/>
                          <a:ea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rPr>
                        <a:t>were </a:t>
                      </a:r>
                      <a:r>
                        <a:rPr lang="en-US" sz="1800" dirty="0" err="1" smtClean="0">
                          <a:solidFill>
                            <a:srgbClr val="000000"/>
                          </a:solidFill>
                          <a:effectLst/>
                          <a:latin typeface="+mn-lt"/>
                          <a:ea typeface="Times New Roman" panose="02020603050405020304" pitchFamily="18" charset="0"/>
                        </a:rPr>
                        <a:t>finalised</a:t>
                      </a:r>
                      <a:r>
                        <a:rPr lang="en-US" sz="1800" dirty="0" smtClean="0">
                          <a:solidFill>
                            <a:srgbClr val="000000"/>
                          </a:solidFill>
                          <a:effectLst/>
                          <a:latin typeface="+mn-lt"/>
                          <a:ea typeface="Times New Roman" panose="02020603050405020304" pitchFamily="18" charset="0"/>
                        </a:rPr>
                        <a:t>/ closed</a:t>
                      </a: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7">
                  <a:txBody>
                    <a:bodyPr/>
                    <a:lstStyle/>
                    <a:p>
                      <a:pPr marL="0" marR="0" algn="ctr">
                        <a:lnSpc>
                          <a:spcPct val="90000"/>
                        </a:lnSpc>
                        <a:spcBef>
                          <a:spcPts val="0"/>
                        </a:spcBef>
                        <a:spcAft>
                          <a:spcPts val="0"/>
                        </a:spcAft>
                        <a:tabLst>
                          <a:tab pos="180340" algn="l"/>
                          <a:tab pos="360045" algn="l"/>
                          <a:tab pos="540385" algn="l"/>
                        </a:tabLst>
                      </a:pPr>
                      <a:r>
                        <a:rPr lang="en-US" sz="1400" dirty="0" smtClean="0">
                          <a:solidFill>
                            <a:srgbClr val="000000"/>
                          </a:solidFill>
                          <a:effectLst/>
                          <a:latin typeface="+mn-lt"/>
                          <a:ea typeface="Times New Roman" panose="02020603050405020304" pitchFamily="18" charset="0"/>
                        </a:rPr>
                        <a:t>Achieved</a:t>
                      </a:r>
                      <a:endParaRPr lang="en-US" sz="1400" dirty="0">
                        <a:solidFill>
                          <a:srgbClr val="000000"/>
                        </a:solidFill>
                        <a:effectLst/>
                        <a:latin typeface="+mn-lt"/>
                        <a:ea typeface="Times New Roman" panose="02020603050405020304" pitchFamily="18" charset="0"/>
                      </a:endParaRPr>
                    </a:p>
                  </a:txBody>
                  <a:tcPr marL="56175" marR="56175"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93712">
                <a:tc>
                  <a:txBody>
                    <a:bodyPr/>
                    <a:lstStyle/>
                    <a:p>
                      <a:pPr marL="0" marR="0" algn="l">
                        <a:lnSpc>
                          <a:spcPct val="90000"/>
                        </a:lnSpc>
                        <a:spcBef>
                          <a:spcPts val="0"/>
                        </a:spcBef>
                        <a:spcAft>
                          <a:spcPts val="0"/>
                        </a:spcAft>
                        <a:tabLst>
                          <a:tab pos="180340" algn="l"/>
                          <a:tab pos="360045" algn="l"/>
                          <a:tab pos="540385" algn="l"/>
                        </a:tabLst>
                      </a:pPr>
                      <a:r>
                        <a:rPr lang="en-GB" sz="1800" b="0" dirty="0">
                          <a:solidFill>
                            <a:srgbClr val="000000"/>
                          </a:solidFill>
                          <a:effectLst/>
                          <a:latin typeface="Arial" panose="020B0604020202020204" pitchFamily="34" charset="0"/>
                          <a:ea typeface="Times New Roman" panose="02020603050405020304" pitchFamily="18" charset="0"/>
                        </a:rPr>
                        <a:t>Factsheet on financial misconduct produced</a:t>
                      </a:r>
                      <a:endParaRPr lang="en-US" sz="1800" b="0" dirty="0">
                        <a:solidFill>
                          <a:srgbClr val="000000"/>
                        </a:solidFill>
                        <a:effectLst/>
                        <a:latin typeface="Times New Roman" panose="02020603050405020304" pitchFamily="18" charset="0"/>
                        <a:ea typeface="Times New Roman" panose="02020603050405020304" pitchFamily="18" charset="0"/>
                      </a:endParaRPr>
                    </a:p>
                  </a:txBody>
                  <a:tcPr marL="68567" marR="68567"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9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Data analysis completed </a:t>
                      </a: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l">
                        <a:lnSpc>
                          <a:spcPct val="90000"/>
                        </a:lnSpc>
                        <a:spcBef>
                          <a:spcPts val="0"/>
                        </a:spcBef>
                        <a:spcAft>
                          <a:spcPts val="0"/>
                        </a:spcAft>
                        <a:tabLst>
                          <a:tab pos="180340" algn="l"/>
                          <a:tab pos="360045" algn="l"/>
                          <a:tab pos="540385" algn="l"/>
                        </a:tabLst>
                      </a:pP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493712">
                <a:tc>
                  <a:txBody>
                    <a:bodyPr/>
                    <a:lstStyle/>
                    <a:p>
                      <a:pPr marL="0" marR="0" algn="l">
                        <a:lnSpc>
                          <a:spcPct val="90000"/>
                        </a:lnSpc>
                        <a:spcBef>
                          <a:spcPts val="0"/>
                        </a:spcBef>
                        <a:spcAft>
                          <a:spcPts val="0"/>
                        </a:spcAft>
                        <a:tabLst>
                          <a:tab pos="180340" algn="l"/>
                          <a:tab pos="360045" algn="l"/>
                          <a:tab pos="540385" algn="l"/>
                        </a:tabLst>
                      </a:pPr>
                      <a:r>
                        <a:rPr lang="en-GB" sz="1800" b="0" dirty="0" smtClean="0">
                          <a:solidFill>
                            <a:srgbClr val="000000"/>
                          </a:solidFill>
                          <a:effectLst/>
                          <a:latin typeface="Arial" panose="020B0604020202020204" pitchFamily="34" charset="0"/>
                          <a:ea typeface="Times New Roman" panose="02020603050405020304" pitchFamily="18" charset="0"/>
                        </a:rPr>
                        <a:t>75% of </a:t>
                      </a:r>
                      <a:r>
                        <a:rPr lang="en-GB" sz="1800" b="0" dirty="0">
                          <a:solidFill>
                            <a:srgbClr val="000000"/>
                          </a:solidFill>
                          <a:effectLst/>
                          <a:latin typeface="Arial" panose="020B0604020202020204" pitchFamily="34" charset="0"/>
                          <a:ea typeface="Times New Roman" panose="02020603050405020304" pitchFamily="18" charset="0"/>
                        </a:rPr>
                        <a:t>NACH cases closed by </a:t>
                      </a:r>
                      <a:r>
                        <a:rPr lang="en-GB" sz="1800" b="0" dirty="0" smtClean="0">
                          <a:solidFill>
                            <a:srgbClr val="000000"/>
                          </a:solidFill>
                          <a:effectLst/>
                          <a:latin typeface="Arial" panose="020B0604020202020204" pitchFamily="34" charset="0"/>
                          <a:ea typeface="Times New Roman" panose="02020603050405020304" pitchFamily="18" charset="0"/>
                        </a:rPr>
                        <a:t>departments by March 2018</a:t>
                      </a:r>
                      <a:endParaRPr lang="en-US" sz="1800" b="0" dirty="0">
                        <a:solidFill>
                          <a:srgbClr val="000000"/>
                        </a:solidFill>
                        <a:effectLst/>
                        <a:latin typeface="Times New Roman" panose="02020603050405020304" pitchFamily="18" charset="0"/>
                        <a:ea typeface="Times New Roman" panose="02020603050405020304" pitchFamily="18" charset="0"/>
                      </a:endParaRPr>
                    </a:p>
                  </a:txBody>
                  <a:tcPr marL="68567" marR="68567"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9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90%</a:t>
                      </a:r>
                      <a:r>
                        <a:rPr lang="en-US" sz="1800" baseline="0" dirty="0" smtClean="0">
                          <a:solidFill>
                            <a:srgbClr val="000000"/>
                          </a:solidFill>
                          <a:effectLst/>
                          <a:latin typeface="+mn-lt"/>
                          <a:ea typeface="Times New Roman" panose="02020603050405020304" pitchFamily="18" charset="0"/>
                        </a:rPr>
                        <a:t> of NACH cases closed by departments as at 30 June 2017</a:t>
                      </a: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l">
                        <a:lnSpc>
                          <a:spcPct val="90000"/>
                        </a:lnSpc>
                        <a:spcBef>
                          <a:spcPts val="0"/>
                        </a:spcBef>
                        <a:spcAft>
                          <a:spcPts val="0"/>
                        </a:spcAft>
                        <a:tabLst>
                          <a:tab pos="180340" algn="l"/>
                          <a:tab pos="360045" algn="l"/>
                          <a:tab pos="540385" algn="l"/>
                        </a:tabLst>
                      </a:pP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493712">
                <a:tc>
                  <a:txBody>
                    <a:bodyPr/>
                    <a:lstStyle/>
                    <a:p>
                      <a:pPr marL="0" marR="0" algn="l">
                        <a:lnSpc>
                          <a:spcPct val="90000"/>
                        </a:lnSpc>
                        <a:spcBef>
                          <a:spcPts val="0"/>
                        </a:spcBef>
                        <a:spcAft>
                          <a:spcPts val="0"/>
                        </a:spcAft>
                        <a:tabLst>
                          <a:tab pos="180340" algn="l"/>
                          <a:tab pos="360045" algn="l"/>
                          <a:tab pos="540385" algn="l"/>
                        </a:tabLst>
                      </a:pPr>
                      <a:r>
                        <a:rPr lang="en-GB" sz="1800" b="0" dirty="0" smtClean="0">
                          <a:solidFill>
                            <a:srgbClr val="000000"/>
                          </a:solidFill>
                          <a:effectLst/>
                          <a:latin typeface="Arial" panose="020B0604020202020204" pitchFamily="34" charset="0"/>
                          <a:ea typeface="Times New Roman" panose="02020603050405020304" pitchFamily="18" charset="0"/>
                        </a:rPr>
                        <a:t>80% of </a:t>
                      </a:r>
                      <a:r>
                        <a:rPr lang="en-GB" sz="1800" b="0" dirty="0">
                          <a:solidFill>
                            <a:srgbClr val="000000"/>
                          </a:solidFill>
                          <a:effectLst/>
                          <a:latin typeface="Arial" panose="020B0604020202020204" pitchFamily="34" charset="0"/>
                          <a:ea typeface="Times New Roman" panose="02020603050405020304" pitchFamily="18" charset="0"/>
                        </a:rPr>
                        <a:t>NACH cases referred within 21 days of receipt of case report</a:t>
                      </a:r>
                      <a:endParaRPr lang="en-US" sz="1800" b="0" dirty="0">
                        <a:solidFill>
                          <a:srgbClr val="000000"/>
                        </a:solidFill>
                        <a:effectLst/>
                        <a:latin typeface="Times New Roman" panose="02020603050405020304" pitchFamily="18" charset="0"/>
                        <a:ea typeface="Times New Roman" panose="02020603050405020304" pitchFamily="18" charset="0"/>
                      </a:endParaRPr>
                    </a:p>
                  </a:txBody>
                  <a:tcPr marL="68567" marR="68567"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9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100% of NACH cases referred within 21 days of receipt of case report</a:t>
                      </a: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l">
                        <a:lnSpc>
                          <a:spcPct val="90000"/>
                        </a:lnSpc>
                        <a:spcBef>
                          <a:spcPts val="0"/>
                        </a:spcBef>
                        <a:spcAft>
                          <a:spcPts val="0"/>
                        </a:spcAft>
                        <a:tabLst>
                          <a:tab pos="180340" algn="l"/>
                          <a:tab pos="360045" algn="l"/>
                          <a:tab pos="540385" algn="l"/>
                        </a:tabLst>
                      </a:pP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493712">
                <a:tc>
                  <a:txBody>
                    <a:bodyPr/>
                    <a:lstStyle/>
                    <a:p>
                      <a:pPr marL="0" marR="0" algn="l">
                        <a:lnSpc>
                          <a:spcPct val="90000"/>
                        </a:lnSpc>
                        <a:spcBef>
                          <a:spcPts val="0"/>
                        </a:spcBef>
                        <a:spcAft>
                          <a:spcPts val="0"/>
                        </a:spcAft>
                        <a:tabLst>
                          <a:tab pos="180340" algn="l"/>
                          <a:tab pos="360045" algn="l"/>
                          <a:tab pos="540385" algn="l"/>
                        </a:tabLst>
                      </a:pPr>
                      <a:r>
                        <a:rPr lang="en-GB" sz="1800" dirty="0" smtClean="0">
                          <a:solidFill>
                            <a:srgbClr val="000000"/>
                          </a:solidFill>
                          <a:effectLst/>
                          <a:latin typeface="Arial" panose="020B0604020202020204" pitchFamily="34" charset="0"/>
                          <a:ea typeface="Times New Roman" panose="02020603050405020304" pitchFamily="18" charset="0"/>
                        </a:rPr>
                        <a:t>100% of </a:t>
                      </a:r>
                      <a:r>
                        <a:rPr lang="en-GB" sz="1800" dirty="0">
                          <a:solidFill>
                            <a:srgbClr val="000000"/>
                          </a:solidFill>
                          <a:effectLst/>
                          <a:latin typeface="Arial" panose="020B0604020202020204" pitchFamily="34" charset="0"/>
                          <a:ea typeface="Times New Roman" panose="02020603050405020304" pitchFamily="18" charset="0"/>
                        </a:rPr>
                        <a:t>financial disclosure forms received and scrutinised</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67" marR="68567"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9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99% of financial disclosure forms received.</a:t>
                      </a:r>
                      <a:r>
                        <a:rPr lang="en-US" sz="1800" baseline="0" dirty="0" smtClean="0">
                          <a:solidFill>
                            <a:srgbClr val="000000"/>
                          </a:solidFill>
                          <a:effectLst/>
                          <a:latin typeface="+mn-lt"/>
                          <a:ea typeface="Times New Roman" panose="02020603050405020304" pitchFamily="18" charset="0"/>
                        </a:rPr>
                        <a:t> Scrutiny commenced</a:t>
                      </a: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l">
                        <a:lnSpc>
                          <a:spcPct val="90000"/>
                        </a:lnSpc>
                        <a:spcBef>
                          <a:spcPts val="0"/>
                        </a:spcBef>
                        <a:spcAft>
                          <a:spcPts val="0"/>
                        </a:spcAft>
                        <a:tabLst>
                          <a:tab pos="180340" algn="l"/>
                          <a:tab pos="360045" algn="l"/>
                          <a:tab pos="540385" algn="l"/>
                        </a:tabLst>
                      </a:pP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740569">
                <a:tc>
                  <a:txBody>
                    <a:bodyPr/>
                    <a:lstStyle/>
                    <a:p>
                      <a:pPr marL="0" marR="0" algn="l">
                        <a:lnSpc>
                          <a:spcPct val="90000"/>
                        </a:lnSpc>
                        <a:spcBef>
                          <a:spcPts val="0"/>
                        </a:spcBef>
                        <a:spcAft>
                          <a:spcPts val="0"/>
                        </a:spcAft>
                        <a:tabLst>
                          <a:tab pos="180340" algn="l"/>
                          <a:tab pos="360045" algn="l"/>
                          <a:tab pos="540385" algn="l"/>
                        </a:tabLst>
                      </a:pPr>
                      <a:r>
                        <a:rPr lang="en-ZA" sz="1800" dirty="0" smtClean="0">
                          <a:solidFill>
                            <a:srgbClr val="000000"/>
                          </a:solidFill>
                          <a:effectLst/>
                          <a:latin typeface="Arial" panose="020B0604020202020204" pitchFamily="34" charset="0"/>
                          <a:ea typeface="Times New Roman" panose="02020603050405020304" pitchFamily="18" charset="0"/>
                        </a:rPr>
                        <a:t>15 workshops </a:t>
                      </a:r>
                      <a:r>
                        <a:rPr lang="en-ZA" sz="1800" dirty="0">
                          <a:solidFill>
                            <a:srgbClr val="000000"/>
                          </a:solidFill>
                          <a:effectLst/>
                          <a:latin typeface="Arial" panose="020B0604020202020204" pitchFamily="34" charset="0"/>
                          <a:ea typeface="Times New Roman" panose="02020603050405020304" pitchFamily="18" charset="0"/>
                        </a:rPr>
                        <a:t>hosted to provide advice on professional and ethical conduct in the Public Service</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67" marR="68567"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9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No workshop was planned for 1</a:t>
                      </a:r>
                      <a:r>
                        <a:rPr lang="en-US" sz="1800" baseline="30000" dirty="0" smtClean="0">
                          <a:solidFill>
                            <a:srgbClr val="000000"/>
                          </a:solidFill>
                          <a:effectLst/>
                          <a:latin typeface="+mn-lt"/>
                          <a:ea typeface="Times New Roman" panose="02020603050405020304" pitchFamily="18" charset="0"/>
                        </a:rPr>
                        <a:t>st</a:t>
                      </a:r>
                      <a:r>
                        <a:rPr lang="en-US" sz="1800" baseline="0" dirty="0" smtClean="0">
                          <a:solidFill>
                            <a:srgbClr val="000000"/>
                          </a:solidFill>
                          <a:effectLst/>
                          <a:latin typeface="+mn-lt"/>
                          <a:ea typeface="Times New Roman" panose="02020603050405020304" pitchFamily="18" charset="0"/>
                        </a:rPr>
                        <a:t> Q, but </a:t>
                      </a:r>
                      <a:r>
                        <a:rPr lang="en-US" sz="1800" dirty="0" smtClean="0">
                          <a:solidFill>
                            <a:srgbClr val="000000"/>
                          </a:solidFill>
                          <a:effectLst/>
                          <a:latin typeface="+mn-lt"/>
                          <a:ea typeface="Times New Roman" panose="02020603050405020304" pitchFamily="18" charset="0"/>
                        </a:rPr>
                        <a:t>8 </a:t>
                      </a:r>
                      <a:r>
                        <a:rPr lang="en-US" sz="1800" kern="1200" dirty="0" smtClean="0">
                          <a:solidFill>
                            <a:srgbClr val="000000"/>
                          </a:solidFill>
                          <a:effectLst/>
                          <a:latin typeface="Arial" panose="020B0604020202020204" pitchFamily="34" charset="0"/>
                          <a:ea typeface="Times New Roman" panose="02020603050405020304" pitchFamily="18" charset="0"/>
                          <a:cs typeface="+mn-cs"/>
                        </a:rPr>
                        <a:t>workshops hosted due to demand from stakeholders</a:t>
                      </a: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l">
                        <a:lnSpc>
                          <a:spcPct val="90000"/>
                        </a:lnSpc>
                        <a:spcBef>
                          <a:spcPts val="0"/>
                        </a:spcBef>
                        <a:spcAft>
                          <a:spcPts val="0"/>
                        </a:spcAft>
                        <a:tabLst>
                          <a:tab pos="180340" algn="l"/>
                          <a:tab pos="360045" algn="l"/>
                          <a:tab pos="540385" algn="l"/>
                        </a:tabLst>
                      </a:pPr>
                      <a:endParaRPr lang="en-US" sz="1800" dirty="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987425">
                <a:tc>
                  <a:txBody>
                    <a:bodyPr/>
                    <a:lstStyle/>
                    <a:p>
                      <a:pPr marL="0" marR="0" algn="l">
                        <a:lnSpc>
                          <a:spcPct val="90000"/>
                        </a:lnSpc>
                        <a:spcBef>
                          <a:spcPts val="0"/>
                        </a:spcBef>
                        <a:spcAft>
                          <a:spcPts val="0"/>
                        </a:spcAft>
                        <a:tabLst>
                          <a:tab pos="180340" algn="l"/>
                          <a:tab pos="360045" algn="l"/>
                          <a:tab pos="540385" algn="l"/>
                        </a:tabLst>
                      </a:pPr>
                      <a:r>
                        <a:rPr lang="en-ZA" sz="1800" dirty="0" smtClean="0">
                          <a:solidFill>
                            <a:srgbClr val="000000"/>
                          </a:solidFill>
                          <a:effectLst/>
                          <a:latin typeface="Arial" panose="020B0604020202020204" pitchFamily="34" charset="0"/>
                          <a:ea typeface="Times New Roman" panose="02020603050405020304" pitchFamily="18" charset="0"/>
                        </a:rPr>
                        <a:t>80% of </a:t>
                      </a:r>
                      <a:r>
                        <a:rPr lang="en-ZA" sz="1800" dirty="0">
                          <a:solidFill>
                            <a:srgbClr val="000000"/>
                          </a:solidFill>
                          <a:effectLst/>
                          <a:latin typeface="Arial" panose="020B0604020202020204" pitchFamily="34" charset="0"/>
                          <a:ea typeface="Times New Roman" panose="02020603050405020304" pitchFamily="18" charset="0"/>
                        </a:rPr>
                        <a:t>investigations through early resolution finalised within 1 month from the date of receipt of all relevant documentation</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67" marR="68567"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l">
                        <a:lnSpc>
                          <a:spcPct val="90000"/>
                        </a:lnSpc>
                        <a:spcBef>
                          <a:spcPts val="0"/>
                        </a:spcBef>
                        <a:spcAft>
                          <a:spcPts val="0"/>
                        </a:spcAft>
                        <a:tabLst>
                          <a:tab pos="180340" algn="l"/>
                          <a:tab pos="360045" algn="l"/>
                          <a:tab pos="540385" algn="l"/>
                        </a:tabLst>
                      </a:pPr>
                      <a:r>
                        <a:rPr lang="en-US" sz="1800" dirty="0" smtClean="0">
                          <a:solidFill>
                            <a:srgbClr val="000000"/>
                          </a:solidFill>
                          <a:effectLst/>
                          <a:latin typeface="+mn-lt"/>
                          <a:ea typeface="Times New Roman" panose="02020603050405020304" pitchFamily="18" charset="0"/>
                        </a:rPr>
                        <a:t>100% of investigations through early resolution </a:t>
                      </a:r>
                      <a:r>
                        <a:rPr lang="en-US" sz="1800" dirty="0" err="1" smtClean="0">
                          <a:solidFill>
                            <a:srgbClr val="000000"/>
                          </a:solidFill>
                          <a:effectLst/>
                          <a:latin typeface="+mn-lt"/>
                          <a:ea typeface="Times New Roman" panose="02020603050405020304" pitchFamily="18" charset="0"/>
                        </a:rPr>
                        <a:t>finalised</a:t>
                      </a:r>
                      <a:r>
                        <a:rPr lang="en-US" sz="1800" dirty="0" smtClean="0">
                          <a:solidFill>
                            <a:srgbClr val="000000"/>
                          </a:solidFill>
                          <a:effectLst/>
                          <a:latin typeface="+mn-lt"/>
                          <a:ea typeface="Times New Roman" panose="02020603050405020304" pitchFamily="18" charset="0"/>
                        </a:rPr>
                        <a:t> within 1 month from the date of receipt of all relevant documentation</a:t>
                      </a: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l">
                        <a:lnSpc>
                          <a:spcPct val="90000"/>
                        </a:lnSpc>
                        <a:spcBef>
                          <a:spcPts val="0"/>
                        </a:spcBef>
                        <a:spcAft>
                          <a:spcPts val="0"/>
                        </a:spcAft>
                        <a:tabLst>
                          <a:tab pos="180340" algn="l"/>
                          <a:tab pos="360045" algn="l"/>
                          <a:tab pos="540385" algn="l"/>
                        </a:tabLst>
                      </a:pPr>
                      <a:endParaRPr lang="en-US" sz="1800" dirty="0" smtClean="0">
                        <a:solidFill>
                          <a:srgbClr val="000000"/>
                        </a:solidFill>
                        <a:effectLst/>
                        <a:latin typeface="+mn-lt"/>
                        <a:ea typeface="Times New Roman" panose="02020603050405020304" pitchFamily="18" charset="0"/>
                      </a:endParaRPr>
                    </a:p>
                  </a:txBody>
                  <a:tcPr marL="56175" marR="5617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5333633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56</a:t>
            </a:fld>
            <a:endParaRPr lang="en-US" sz="1400" b="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098173500"/>
              </p:ext>
            </p:extLst>
          </p:nvPr>
        </p:nvGraphicFramePr>
        <p:xfrm>
          <a:off x="395536" y="1484784"/>
          <a:ext cx="8431906" cy="4651269"/>
        </p:xfrm>
        <a:graphic>
          <a:graphicData uri="http://schemas.openxmlformats.org/drawingml/2006/table">
            <a:tbl>
              <a:tblPr>
                <a:tableStyleId>{5C22544A-7EE6-4342-B048-85BDC9FD1C3A}</a:tableStyleId>
              </a:tblPr>
              <a:tblGrid>
                <a:gridCol w="2527252">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4241500">
                  <a:extLst>
                    <a:ext uri="{9D8B030D-6E8A-4147-A177-3AD203B41FA5}">
                      <a16:colId xmlns:a16="http://schemas.microsoft.com/office/drawing/2014/main" xmlns="" val="20002"/>
                    </a:ext>
                  </a:extLst>
                </a:gridCol>
                <a:gridCol w="295002">
                  <a:extLst>
                    <a:ext uri="{9D8B030D-6E8A-4147-A177-3AD203B41FA5}">
                      <a16:colId xmlns:a16="http://schemas.microsoft.com/office/drawing/2014/main" xmlns="" val="20003"/>
                    </a:ext>
                  </a:extLst>
                </a:gridCol>
              </a:tblGrid>
              <a:tr h="272307">
                <a:tc>
                  <a:txBody>
                    <a:bodyPr/>
                    <a:lstStyle/>
                    <a:p>
                      <a:pPr marL="0" marR="0" algn="ctr">
                        <a:lnSpc>
                          <a:spcPct val="100000"/>
                        </a:lnSpc>
                        <a:spcBef>
                          <a:spcPts val="0"/>
                        </a:spcBef>
                        <a:spcAft>
                          <a:spcPts val="0"/>
                        </a:spcAft>
                      </a:pPr>
                      <a:r>
                        <a:rPr lang="en-GB" sz="1800" b="0" kern="0" dirty="0" smtClean="0">
                          <a:effectLst/>
                          <a:latin typeface="+mn-lt"/>
                        </a:rPr>
                        <a:t>Output</a:t>
                      </a:r>
                      <a:endParaRPr lang="en-US" sz="1800" b="0"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smtClean="0">
                          <a:effectLst/>
                          <a:latin typeface="+mn-lt"/>
                        </a:rPr>
                        <a:t> Target</a:t>
                      </a:r>
                      <a:endParaRPr lang="en-US" sz="1800" b="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fr-FR" sz="1800" u="none" kern="1200" baseline="0" dirty="0" smtClean="0">
                          <a:solidFill>
                            <a:schemeClr val="tx1"/>
                          </a:solidFill>
                          <a:effectLst/>
                          <a:latin typeface="+mn-lt"/>
                          <a:ea typeface="+mn-ea"/>
                          <a:cs typeface="+mn-cs"/>
                        </a:rPr>
                        <a:t>1st Q Performance</a:t>
                      </a:r>
                      <a:endParaRPr lang="en-US" sz="1800" u="none" dirty="0">
                        <a:effectLst/>
                        <a:latin typeface="+mn-lt"/>
                        <a:ea typeface="Times New Roman" panose="02020603050405020304" pitchFamily="18" charset="0"/>
                        <a:cs typeface="Times New Roman" panose="02020603050405020304" pitchFamily="18"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8169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effectLst/>
                          <a:latin typeface="+mn-lt"/>
                          <a:ea typeface="Times New Roman" panose="02020603050405020304" pitchFamily="18" charset="0"/>
                        </a:rPr>
                        <a:t>Investigations: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3">
                  <a:txBody>
                    <a:bodyPr/>
                    <a:lstStyle/>
                    <a:p>
                      <a:pPr marL="0" marR="0" algn="just">
                        <a:lnSpc>
                          <a:spcPct val="10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Annual target</a:t>
                      </a:r>
                      <a:r>
                        <a:rPr lang="en-US" sz="1800" baseline="0" dirty="0" smtClean="0">
                          <a:effectLst/>
                          <a:latin typeface="+mn-lt"/>
                          <a:ea typeface="Times New Roman" panose="02020603050405020304" pitchFamily="18" charset="0"/>
                          <a:cs typeface="Times New Roman" panose="02020603050405020304" pitchFamily="18" charset="0"/>
                        </a:rPr>
                        <a:t> set by </a:t>
                      </a:r>
                      <a:r>
                        <a:rPr lang="en-US" sz="1800" dirty="0" smtClean="0">
                          <a:effectLst/>
                          <a:latin typeface="+mn-lt"/>
                          <a:ea typeface="Times New Roman" panose="02020603050405020304" pitchFamily="18" charset="0"/>
                          <a:cs typeface="Times New Roman" panose="02020603050405020304" pitchFamily="18" charset="0"/>
                        </a:rPr>
                        <a:t>Mar ’18</a:t>
                      </a:r>
                    </a:p>
                    <a:p>
                      <a:pPr marL="0" marR="0" algn="just">
                        <a:lnSpc>
                          <a:spcPct val="100000"/>
                        </a:lnSpc>
                        <a:spcBef>
                          <a:spcPts val="0"/>
                        </a:spcBef>
                        <a:spcAft>
                          <a:spcPts val="0"/>
                        </a:spcAft>
                      </a:pPr>
                      <a:endParaRPr lang="en-US" sz="1800" dirty="0" smtClean="0">
                        <a:effectLst/>
                        <a:latin typeface="+mn-lt"/>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(No quarterly</a:t>
                      </a:r>
                      <a:r>
                        <a:rPr lang="en-US" sz="1800" baseline="0" dirty="0" smtClean="0">
                          <a:effectLst/>
                          <a:latin typeface="+mn-lt"/>
                          <a:ea typeface="Times New Roman" panose="02020603050405020304" pitchFamily="18" charset="0"/>
                          <a:cs typeface="Times New Roman" panose="02020603050405020304" pitchFamily="18" charset="0"/>
                        </a:rPr>
                        <a:t> target)</a:t>
                      </a:r>
                      <a:endParaRPr lang="en-US" sz="1800" dirty="0" smtClean="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a:lnSpc>
                          <a:spcPct val="100000"/>
                        </a:lnSpc>
                        <a:spcBef>
                          <a:spcPts val="0"/>
                        </a:spcBef>
                        <a:spcAft>
                          <a:spcPts val="0"/>
                        </a:spcAft>
                        <a:buFont typeface="Arial" panose="020B0604020202020204" pitchFamily="34" charset="0"/>
                        <a:buNone/>
                        <a:tabLst>
                          <a:tab pos="220980" algn="l"/>
                        </a:tabLst>
                      </a:pPr>
                      <a:r>
                        <a:rPr lang="en-US" sz="1800" b="0" kern="1200" dirty="0" smtClean="0">
                          <a:solidFill>
                            <a:schemeClr val="dk1"/>
                          </a:solidFill>
                          <a:effectLst/>
                          <a:latin typeface="+mn-lt"/>
                          <a:ea typeface="+mn-ea"/>
                          <a:cs typeface="+mn-cs"/>
                        </a:rPr>
                        <a:t>As at 30 June 2017, there were 116 complaints on the database, of which 43 (37%) were finalised/ closed.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lnSpc>
                          <a:spcPct val="100000"/>
                        </a:lnSpc>
                        <a:spcBef>
                          <a:spcPts val="0"/>
                        </a:spcBef>
                      </a:pPr>
                      <a:endParaRPr lang="en-US" sz="1400" b="0" kern="1200" dirty="0" smtClean="0">
                        <a:solidFill>
                          <a:schemeClr val="tx1"/>
                        </a:solidFill>
                        <a:effectLst/>
                        <a:latin typeface="+mn-lt"/>
                        <a:ea typeface="+mn-ea"/>
                        <a:cs typeface="+mn-cs"/>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1633844">
                <a:tc>
                  <a:txBody>
                    <a:bodyPr/>
                    <a:lstStyle/>
                    <a:p>
                      <a:pPr marL="0" marR="0" algn="just">
                        <a:lnSpc>
                          <a:spcPct val="100000"/>
                        </a:lnSpc>
                        <a:spcBef>
                          <a:spcPts val="0"/>
                        </a:spcBef>
                        <a:spcAft>
                          <a:spcPts val="0"/>
                        </a:spcAft>
                      </a:pPr>
                      <a:r>
                        <a:rPr lang="en-US" sz="1800" dirty="0" smtClean="0">
                          <a:solidFill>
                            <a:srgbClr val="000000"/>
                          </a:solidFill>
                          <a:effectLst/>
                          <a:latin typeface="+mn-lt"/>
                          <a:ea typeface="Times New Roman" panose="02020603050405020304" pitchFamily="18" charset="0"/>
                        </a:rPr>
                        <a:t>55% of provisional reports on complaints approved within 3 months from date of receipt of all relevant documentation</a:t>
                      </a:r>
                      <a:endParaRPr lang="en-US" sz="1800" dirty="0">
                        <a:solidFill>
                          <a:srgbClr val="000000"/>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marL="0" marR="0" algn="just">
                        <a:lnSpc>
                          <a:spcPct val="100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800" b="1" dirty="0" smtClean="0">
                          <a:effectLst/>
                          <a:latin typeface="Arial" panose="020B0604020202020204" pitchFamily="34" charset="0"/>
                          <a:ea typeface="Times New Roman" panose="02020603050405020304" pitchFamily="18" charset="0"/>
                          <a:cs typeface="Arial" panose="020B0604020202020204" pitchFamily="34" charset="0"/>
                        </a:rPr>
                        <a:t>10 (23%)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were finalised through investigations, of which </a:t>
                      </a:r>
                      <a:r>
                        <a:rPr lang="en-GB" sz="1800" b="1" dirty="0" smtClean="0">
                          <a:effectLst/>
                          <a:latin typeface="Arial" panose="020B0604020202020204" pitchFamily="34" charset="0"/>
                          <a:ea typeface="Times New Roman" panose="02020603050405020304" pitchFamily="18" charset="0"/>
                          <a:cs typeface="Arial" panose="020B0604020202020204" pitchFamily="34" charset="0"/>
                        </a:rPr>
                        <a:t>7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a:t>
                      </a:r>
                      <a:r>
                        <a:rPr lang="en-GB" sz="1800" b="1" dirty="0" smtClean="0">
                          <a:effectLst/>
                          <a:latin typeface="Arial" panose="020B0604020202020204" pitchFamily="34" charset="0"/>
                          <a:ea typeface="Times New Roman" panose="02020603050405020304" pitchFamily="18" charset="0"/>
                          <a:cs typeface="Arial" panose="020B0604020202020204" pitchFamily="34" charset="0"/>
                        </a:rPr>
                        <a:t>70%</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 were finalised within </a:t>
                      </a:r>
                      <a:r>
                        <a:rPr lang="en-GB" sz="1800" u="sng" dirty="0" smtClean="0">
                          <a:effectLst/>
                          <a:latin typeface="Arial" panose="020B0604020202020204" pitchFamily="34" charset="0"/>
                          <a:ea typeface="Times New Roman" panose="02020603050405020304" pitchFamily="18" charset="0"/>
                          <a:cs typeface="Arial" panose="020B0604020202020204" pitchFamily="34" charset="0"/>
                        </a:rPr>
                        <a:t>3 months</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 of receipt of all relevant documentation</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2">
                  <a:txBody>
                    <a:bodyPr/>
                    <a:lstStyle/>
                    <a:p>
                      <a:pPr algn="ctr">
                        <a:lnSpc>
                          <a:spcPct val="100000"/>
                        </a:lnSpc>
                        <a:spcBef>
                          <a:spcPts val="0"/>
                        </a:spcBef>
                      </a:pPr>
                      <a:r>
                        <a:rPr lang="en-US" sz="1400" b="0" kern="1200" dirty="0" smtClean="0">
                          <a:solidFill>
                            <a:schemeClr val="tx1"/>
                          </a:solidFill>
                          <a:effectLst/>
                          <a:latin typeface="+mn-lt"/>
                          <a:ea typeface="+mn-ea"/>
                          <a:cs typeface="+mn-cs"/>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90806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effectLst/>
                          <a:latin typeface="+mn-lt"/>
                          <a:ea typeface="Times New Roman" panose="02020603050405020304" pitchFamily="18" charset="0"/>
                        </a:rPr>
                        <a:t>65% of early resolution reports on complaints approved within 45 days from date of receipt of all relevant documentation</a:t>
                      </a:r>
                      <a:endParaRPr lang="en-US" sz="1800" dirty="0">
                        <a:solidFill>
                          <a:srgbClr val="000000"/>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220980" algn="l"/>
                        </a:tabLst>
                        <a:defRPr/>
                      </a:pPr>
                      <a:r>
                        <a:rPr lang="en-GB" sz="1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r>
                        <a:rPr lang="en-GB"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a:t>
                      </a:r>
                      <a:r>
                        <a:rPr lang="en-GB"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cases lodged in the 2017/18 financial year were finalised/closed as </a:t>
                      </a:r>
                      <a:r>
                        <a:rPr lang="en-GB" sz="1800" u="sng"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early resolution</a:t>
                      </a:r>
                      <a:r>
                        <a:rPr lang="en-GB"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cases, of which </a:t>
                      </a:r>
                      <a:r>
                        <a:rPr lang="en-GB" sz="1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r>
                        <a:rPr lang="en-GB"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r>
                        <a:rPr lang="en-GB"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were finalised within </a:t>
                      </a:r>
                      <a:r>
                        <a:rPr lang="en-GB" sz="1800" u="sng"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 days</a:t>
                      </a:r>
                      <a:r>
                        <a:rPr lang="en-GB"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receipt of all relevant documentation.</a:t>
                      </a:r>
                    </a:p>
                    <a:p>
                      <a:pPr marL="0" marR="0" lvl="0" indent="0" algn="just">
                        <a:lnSpc>
                          <a:spcPct val="100000"/>
                        </a:lnSpc>
                        <a:spcBef>
                          <a:spcPts val="0"/>
                        </a:spcBef>
                        <a:spcAft>
                          <a:spcPts val="0"/>
                        </a:spcAft>
                        <a:buFont typeface="Arial" panose="020B0604020202020204" pitchFamily="34" charset="0"/>
                        <a:buNone/>
                        <a:tabLst>
                          <a:tab pos="220980" algn="l"/>
                        </a:tabLst>
                      </a:pPr>
                      <a:endParaRPr lang="en-US" sz="1800" b="1" kern="1200" dirty="0" smtClean="0">
                        <a:solidFill>
                          <a:schemeClr val="dk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lnSpc>
                          <a:spcPct val="100000"/>
                        </a:lnSpc>
                        <a:spcBef>
                          <a:spcPts val="0"/>
                        </a:spcBef>
                      </a:pPr>
                      <a:endParaRPr lang="en-US" sz="1400" b="0" kern="1200" dirty="0" smtClean="0">
                        <a:solidFill>
                          <a:schemeClr val="tx1"/>
                        </a:solidFill>
                        <a:effectLst/>
                        <a:latin typeface="+mn-lt"/>
                        <a:ea typeface="+mn-ea"/>
                        <a:cs typeface="+mn-cs"/>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5" name="Rectangle 4"/>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smtClean="0">
                <a:solidFill>
                  <a:srgbClr val="800000"/>
                </a:solidFill>
                <a:latin typeface="Berlin Sans FB Demi" pitchFamily="34" charset="0"/>
                <a:cs typeface="Aharoni" pitchFamily="2" charset="-79"/>
              </a:rPr>
              <a:t>PROGRAMME 4 </a:t>
            </a:r>
            <a:endParaRPr lang="en-US" dirty="0" smtClean="0">
              <a:solidFill>
                <a:srgbClr val="800000"/>
              </a:solidFill>
              <a:latin typeface="Berlin Sans FB Demi" pitchFamily="34" charset="0"/>
              <a:cs typeface="Aharoni" pitchFamily="2" charset="-79"/>
            </a:endParaRPr>
          </a:p>
          <a:p>
            <a:pPr lvl="2" indent="-731838">
              <a:defRPr/>
            </a:pPr>
            <a:r>
              <a:rPr lang="en-US" sz="2400" dirty="0" smtClean="0">
                <a:solidFill>
                  <a:schemeClr val="accent5">
                    <a:lumMod val="50000"/>
                  </a:schemeClr>
                </a:solidFill>
                <a:latin typeface="Berlin Sans FB Demi" pitchFamily="34" charset="0"/>
                <a:cs typeface="Aharoni" pitchFamily="2" charset="-79"/>
              </a:rPr>
              <a:t>CD: PAI</a:t>
            </a:r>
          </a:p>
        </p:txBody>
      </p:sp>
    </p:spTree>
    <p:extLst>
      <p:ext uri="{BB962C8B-B14F-4D97-AF65-F5344CB8AC3E}">
        <p14:creationId xmlns:p14="http://schemas.microsoft.com/office/powerpoint/2010/main" xmlns="" val="21243487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57</a:t>
            </a:fld>
            <a:endParaRPr lang="en-US" sz="1400" b="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755925087"/>
              </p:ext>
            </p:extLst>
          </p:nvPr>
        </p:nvGraphicFramePr>
        <p:xfrm>
          <a:off x="212030" y="1556792"/>
          <a:ext cx="8784973" cy="3849764"/>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xmlns="" val="20000"/>
                    </a:ext>
                  </a:extLst>
                </a:gridCol>
                <a:gridCol w="1407642">
                  <a:extLst>
                    <a:ext uri="{9D8B030D-6E8A-4147-A177-3AD203B41FA5}">
                      <a16:colId xmlns:a16="http://schemas.microsoft.com/office/drawing/2014/main" xmlns="" val="20001"/>
                    </a:ext>
                  </a:extLst>
                </a:gridCol>
                <a:gridCol w="4144632">
                  <a:extLst>
                    <a:ext uri="{9D8B030D-6E8A-4147-A177-3AD203B41FA5}">
                      <a16:colId xmlns:a16="http://schemas.microsoft.com/office/drawing/2014/main" xmlns="" val="20002"/>
                    </a:ext>
                  </a:extLst>
                </a:gridCol>
                <a:gridCol w="280371">
                  <a:extLst>
                    <a:ext uri="{9D8B030D-6E8A-4147-A177-3AD203B41FA5}">
                      <a16:colId xmlns:a16="http://schemas.microsoft.com/office/drawing/2014/main" xmlns="" val="20003"/>
                    </a:ext>
                  </a:extLst>
                </a:gridCol>
              </a:tblGrid>
              <a:tr h="283604">
                <a:tc>
                  <a:txBody>
                    <a:bodyPr/>
                    <a:lstStyle/>
                    <a:p>
                      <a:pPr marL="0" marR="0" algn="ctr">
                        <a:lnSpc>
                          <a:spcPct val="100000"/>
                        </a:lnSpc>
                        <a:spcBef>
                          <a:spcPts val="0"/>
                        </a:spcBef>
                        <a:spcAft>
                          <a:spcPts val="0"/>
                        </a:spcAft>
                      </a:pPr>
                      <a:r>
                        <a:rPr lang="en-GB" sz="1800" b="0" kern="0" dirty="0" smtClean="0">
                          <a:effectLst/>
                          <a:latin typeface="+mn-lt"/>
                        </a:rPr>
                        <a:t>Output</a:t>
                      </a:r>
                      <a:endParaRPr lang="en-US" sz="1800" b="0"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smtClean="0">
                          <a:effectLst/>
                          <a:latin typeface="+mn-lt"/>
                        </a:rPr>
                        <a:t> Target</a:t>
                      </a:r>
                      <a:endParaRPr lang="en-US" sz="1800" b="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fr-FR" sz="1800" u="none" kern="1200" baseline="0" dirty="0" smtClean="0">
                          <a:solidFill>
                            <a:schemeClr val="tx1"/>
                          </a:solidFill>
                          <a:effectLst/>
                          <a:latin typeface="+mn-lt"/>
                          <a:ea typeface="+mn-ea"/>
                          <a:cs typeface="+mn-cs"/>
                        </a:rPr>
                        <a:t>1st Q Performance</a:t>
                      </a:r>
                      <a:endParaRPr lang="en-US" sz="1800" u="none" dirty="0">
                        <a:effectLst/>
                        <a:latin typeface="+mn-lt"/>
                        <a:ea typeface="Times New Roman" panose="02020603050405020304" pitchFamily="18" charset="0"/>
                        <a:cs typeface="Times New Roman" panose="02020603050405020304" pitchFamily="18"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372580">
                <a:tc>
                  <a:txBody>
                    <a:bodyPr/>
                    <a:lstStyle/>
                    <a:p>
                      <a:pPr marL="0" marR="0" algn="just">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Investigation and evaluation of the awarding of higher salaries in the national Departments of Basic Education and Home Affairs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Data collection completed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342900" marR="0" lvl="0" indent="-342900">
                        <a:spcBef>
                          <a:spcPts val="0"/>
                        </a:spcBef>
                        <a:spcAft>
                          <a:spcPts val="0"/>
                        </a:spcAft>
                        <a:buFont typeface="Arial" panose="020B0604020202020204" pitchFamily="34" charset="0"/>
                        <a:buChar char="•"/>
                      </a:pPr>
                      <a:r>
                        <a:rPr lang="en-GB" sz="1800" dirty="0" smtClean="0">
                          <a:effectLst/>
                          <a:latin typeface="+mn-lt"/>
                          <a:ea typeface="Times New Roman" panose="02020603050405020304" pitchFamily="18" charset="0"/>
                          <a:cs typeface="Arial" panose="020B0604020202020204" pitchFamily="34" charset="0"/>
                        </a:rPr>
                        <a:t>Letters </a:t>
                      </a:r>
                      <a:r>
                        <a:rPr lang="en-GB" sz="1800" dirty="0">
                          <a:effectLst/>
                          <a:latin typeface="+mn-lt"/>
                          <a:ea typeface="Times New Roman" panose="02020603050405020304" pitchFamily="18" charset="0"/>
                          <a:cs typeface="Arial" panose="020B0604020202020204" pitchFamily="34" charset="0"/>
                        </a:rPr>
                        <a:t>forwarded to </a:t>
                      </a:r>
                      <a:r>
                        <a:rPr lang="en-GB" sz="1800" dirty="0" smtClean="0">
                          <a:effectLst/>
                          <a:latin typeface="+mn-lt"/>
                          <a:ea typeface="Times New Roman" panose="02020603050405020304" pitchFamily="18" charset="0"/>
                          <a:cs typeface="Arial" panose="020B0604020202020204" pitchFamily="34" charset="0"/>
                        </a:rPr>
                        <a:t>Departments</a:t>
                      </a:r>
                      <a:endParaRPr lang="en-US" sz="18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sz="1800" dirty="0" smtClean="0">
                          <a:effectLst/>
                          <a:latin typeface="+mn-lt"/>
                          <a:ea typeface="Times New Roman" panose="02020603050405020304" pitchFamily="18" charset="0"/>
                          <a:cs typeface="Arial" panose="020B0604020202020204" pitchFamily="34" charset="0"/>
                        </a:rPr>
                        <a:t>Departments requested </a:t>
                      </a:r>
                      <a:r>
                        <a:rPr lang="en-GB" sz="1800" dirty="0">
                          <a:effectLst/>
                          <a:latin typeface="+mn-lt"/>
                          <a:ea typeface="Times New Roman" panose="02020603050405020304" pitchFamily="18" charset="0"/>
                          <a:cs typeface="Arial" panose="020B0604020202020204" pitchFamily="34" charset="0"/>
                        </a:rPr>
                        <a:t>to provide </a:t>
                      </a:r>
                      <a:r>
                        <a:rPr lang="en-GB" sz="1800" dirty="0" smtClean="0">
                          <a:effectLst/>
                          <a:latin typeface="+mn-lt"/>
                          <a:ea typeface="Times New Roman" panose="02020603050405020304" pitchFamily="18" charset="0"/>
                          <a:cs typeface="Arial" panose="020B0604020202020204" pitchFamily="34" charset="0"/>
                        </a:rPr>
                        <a:t>data</a:t>
                      </a:r>
                    </a:p>
                    <a:p>
                      <a:pPr marL="342900" marR="0" lvl="0" indent="-342900">
                        <a:spcBef>
                          <a:spcPts val="0"/>
                        </a:spcBef>
                        <a:spcAft>
                          <a:spcPts val="0"/>
                        </a:spcAft>
                        <a:buFont typeface="Arial" panose="020B0604020202020204" pitchFamily="34" charset="0"/>
                        <a:buChar char="•"/>
                      </a:pPr>
                      <a:r>
                        <a:rPr lang="en-US" sz="1800" dirty="0" smtClean="0">
                          <a:effectLst/>
                          <a:latin typeface="+mn-lt"/>
                          <a:ea typeface="Times New Roman" panose="02020603050405020304" pitchFamily="18" charset="0"/>
                          <a:cs typeface="Times New Roman" panose="02020603050405020304" pitchFamily="18" charset="0"/>
                        </a:rPr>
                        <a:t>PERSAL (NT) data received</a:t>
                      </a:r>
                    </a:p>
                    <a:p>
                      <a:pPr marL="342900" marR="0" lvl="0" indent="-342900">
                        <a:spcBef>
                          <a:spcPts val="0"/>
                        </a:spcBef>
                        <a:spcAft>
                          <a:spcPts val="0"/>
                        </a:spcAft>
                        <a:buFont typeface="Arial" panose="020B0604020202020204" pitchFamily="34" charset="0"/>
                        <a:buChar char="•"/>
                      </a:pPr>
                      <a:r>
                        <a:rPr lang="en-US" sz="1800" dirty="0" smtClean="0">
                          <a:effectLst/>
                          <a:latin typeface="+mn-lt"/>
                          <a:ea typeface="Times New Roman" panose="02020603050405020304" pitchFamily="18" charset="0"/>
                          <a:cs typeface="Times New Roman" panose="02020603050405020304" pitchFamily="18" charset="0"/>
                        </a:rPr>
                        <a:t>Commenced</a:t>
                      </a:r>
                      <a:r>
                        <a:rPr lang="en-US" sz="1800" baseline="0" dirty="0" smtClean="0">
                          <a:effectLst/>
                          <a:latin typeface="+mn-lt"/>
                          <a:ea typeface="Times New Roman" panose="02020603050405020304" pitchFamily="18" charset="0"/>
                          <a:cs typeface="Times New Roman" panose="02020603050405020304" pitchFamily="18" charset="0"/>
                        </a:rPr>
                        <a:t> with data analysis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mn-lt"/>
                          <a:ea typeface="Times New Roman" panose="02020603050405020304" pitchFamily="18" charset="0"/>
                          <a:cs typeface="Arial" panose="020B0604020202020204" pitchFamily="34" charset="0"/>
                        </a:rPr>
                        <a:t>Achieved</a:t>
                      </a:r>
                      <a:endParaRPr lang="en-US" sz="1400" b="0" dirty="0" smtClean="0">
                        <a:effectLst/>
                        <a:latin typeface="+mn-lt"/>
                        <a:ea typeface="Times New Roman" panose="02020603050405020304" pitchFamily="18" charset="0"/>
                        <a:cs typeface="Times New Roman" panose="02020603050405020304" pitchFamily="18" charset="0"/>
                      </a:endParaRPr>
                    </a:p>
                    <a:p>
                      <a:pPr algn="ctr"/>
                      <a:endParaRPr lang="en-US" sz="1400" b="0" kern="1200" dirty="0" smtClean="0">
                        <a:solidFill>
                          <a:schemeClr val="tx1"/>
                        </a:solidFill>
                        <a:effectLst/>
                        <a:latin typeface="+mn-lt"/>
                        <a:ea typeface="+mn-ea"/>
                        <a:cs typeface="+mn-cs"/>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219200">
                <a:tc>
                  <a:txBody>
                    <a:bodyPr/>
                    <a:lstStyle/>
                    <a:p>
                      <a:pPr marL="0" marR="0" algn="just">
                        <a:spcBef>
                          <a:spcPts val="0"/>
                        </a:spcBef>
                        <a:spcAft>
                          <a:spcPts val="0"/>
                        </a:spcAft>
                      </a:pPr>
                      <a:r>
                        <a:rPr lang="en-GB" sz="1800" dirty="0">
                          <a:effectLst/>
                          <a:latin typeface="+mn-lt"/>
                          <a:ea typeface="Times New Roman" panose="02020603050405020304" pitchFamily="18" charset="0"/>
                          <a:cs typeface="Arial" panose="020B0604020202020204" pitchFamily="34" charset="0"/>
                        </a:rPr>
                        <a:t>Factsheet on completed disciplinary proceedings on financial misconduct for the 2016/17 financial year produced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Data</a:t>
                      </a:r>
                      <a:r>
                        <a:rPr lang="en-GB" sz="1800" baseline="0" dirty="0" smtClean="0">
                          <a:effectLst/>
                          <a:latin typeface="+mn-lt"/>
                          <a:ea typeface="Times New Roman" panose="02020603050405020304" pitchFamily="18" charset="0"/>
                          <a:cs typeface="Arial" panose="020B0604020202020204" pitchFamily="34" charset="0"/>
                        </a:rPr>
                        <a:t> collection and commence with analysis by June 2017</a:t>
                      </a:r>
                      <a:endParaRPr lang="en-US" sz="1800" dirty="0" smtClean="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Circular</a:t>
                      </a:r>
                      <a:r>
                        <a:rPr lang="en-GB" sz="1800" b="1" kern="1200" dirty="0" smtClean="0">
                          <a:solidFill>
                            <a:schemeClr val="dk1"/>
                          </a:solidFill>
                          <a:effectLst/>
                          <a:latin typeface="+mn-lt"/>
                          <a:ea typeface="+mn-ea"/>
                          <a:cs typeface="+mn-cs"/>
                        </a:rPr>
                        <a:t> </a:t>
                      </a:r>
                      <a:r>
                        <a:rPr lang="en-GB" sz="1800" b="0" kern="1200" dirty="0" smtClean="0">
                          <a:solidFill>
                            <a:schemeClr val="dk1"/>
                          </a:solidFill>
                          <a:effectLst/>
                          <a:latin typeface="+mn-lt"/>
                          <a:ea typeface="+mn-ea"/>
                          <a:cs typeface="+mn-cs"/>
                        </a:rPr>
                        <a:t>to all</a:t>
                      </a:r>
                      <a:r>
                        <a:rPr lang="en-GB" sz="1800" b="0" kern="1200" baseline="0" dirty="0" smtClean="0">
                          <a:solidFill>
                            <a:schemeClr val="dk1"/>
                          </a:solidFill>
                          <a:effectLst/>
                          <a:latin typeface="+mn-lt"/>
                          <a:ea typeface="+mn-ea"/>
                          <a:cs typeface="+mn-cs"/>
                        </a:rPr>
                        <a:t> departments</a:t>
                      </a:r>
                      <a:r>
                        <a:rPr lang="en-GB" sz="1800" b="0" kern="120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disseminated</a:t>
                      </a:r>
                      <a:endParaRPr lang="en-US" sz="18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Database was developed and cases</a:t>
                      </a:r>
                      <a:r>
                        <a:rPr lang="en-GB" sz="1800" b="1" kern="120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reported captured</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Verification of data conducted</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Data analysis</a:t>
                      </a:r>
                      <a:r>
                        <a:rPr lang="en-GB" sz="1800" kern="1200" baseline="0" dirty="0" smtClean="0">
                          <a:solidFill>
                            <a:schemeClr val="dk1"/>
                          </a:solidFill>
                          <a:effectLst/>
                          <a:latin typeface="+mn-lt"/>
                          <a:ea typeface="+mn-ea"/>
                          <a:cs typeface="+mn-cs"/>
                        </a:rPr>
                        <a:t> commenced</a:t>
                      </a:r>
                      <a:endParaRPr lang="en-US" sz="1800" kern="1200" dirty="0" smtClean="0">
                        <a:solidFill>
                          <a:schemeClr val="dk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algn="ctr"/>
                      <a:endParaRPr lang="en-US" sz="1400" b="0" kern="1200" dirty="0" smtClean="0">
                        <a:solidFill>
                          <a:schemeClr val="tx1"/>
                        </a:solidFill>
                        <a:effectLst/>
                        <a:latin typeface="+mn-lt"/>
                        <a:ea typeface="+mn-ea"/>
                        <a:cs typeface="+mn-cs"/>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5" name="Rectangle 4"/>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smtClean="0">
                <a:solidFill>
                  <a:srgbClr val="800000"/>
                </a:solidFill>
                <a:latin typeface="Berlin Sans FB Demi" pitchFamily="34" charset="0"/>
                <a:cs typeface="Aharoni" pitchFamily="2" charset="-79"/>
              </a:rPr>
              <a:t>PROGRAMME 4 </a:t>
            </a:r>
            <a:r>
              <a:rPr lang="en-US" dirty="0" smtClean="0">
                <a:solidFill>
                  <a:srgbClr val="800000"/>
                </a:solidFill>
                <a:latin typeface="Berlin Sans FB Demi" pitchFamily="34" charset="0"/>
                <a:cs typeface="Aharoni" pitchFamily="2" charset="-79"/>
              </a:rPr>
              <a:t>(2) </a:t>
            </a:r>
          </a:p>
          <a:p>
            <a:pPr lvl="2" indent="-731838">
              <a:defRPr/>
            </a:pPr>
            <a:r>
              <a:rPr lang="en-US" sz="2400" dirty="0" smtClean="0">
                <a:solidFill>
                  <a:schemeClr val="accent5">
                    <a:lumMod val="50000"/>
                  </a:schemeClr>
                </a:solidFill>
                <a:latin typeface="Berlin Sans FB Demi" pitchFamily="34" charset="0"/>
                <a:cs typeface="Aharoni" pitchFamily="2" charset="-79"/>
              </a:rPr>
              <a:t>CD: PAI</a:t>
            </a:r>
          </a:p>
        </p:txBody>
      </p:sp>
    </p:spTree>
    <p:extLst>
      <p:ext uri="{BB962C8B-B14F-4D97-AF65-F5344CB8AC3E}">
        <p14:creationId xmlns:p14="http://schemas.microsoft.com/office/powerpoint/2010/main" xmlns="" val="10523380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58</a:t>
            </a:fld>
            <a:endParaRPr lang="en-US" sz="1400" b="0" dirty="0">
              <a:solidFill>
                <a:srgbClr val="000000"/>
              </a:solidFill>
            </a:endParaRPr>
          </a:p>
        </p:txBody>
      </p:sp>
      <p:sp>
        <p:nvSpPr>
          <p:cNvPr id="8" name="Rectangle 7"/>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PROGRAMME 4 (3)</a:t>
            </a:r>
          </a:p>
          <a:p>
            <a:pPr lvl="2" indent="-731838">
              <a:defRPr/>
            </a:pPr>
            <a:r>
              <a:rPr lang="en-US" sz="2400" dirty="0" smtClean="0">
                <a:solidFill>
                  <a:schemeClr val="accent5">
                    <a:lumMod val="50000"/>
                  </a:schemeClr>
                </a:solidFill>
                <a:latin typeface="Berlin Sans FB Demi" pitchFamily="34" charset="0"/>
                <a:cs typeface="Aharoni" pitchFamily="2" charset="-79"/>
              </a:rPr>
              <a:t>CD: PE</a:t>
            </a:r>
          </a:p>
        </p:txBody>
      </p:sp>
      <p:graphicFrame>
        <p:nvGraphicFramePr>
          <p:cNvPr id="2" name="Table 1"/>
          <p:cNvGraphicFramePr>
            <a:graphicFrameLocks noGrp="1"/>
          </p:cNvGraphicFramePr>
          <p:nvPr>
            <p:extLst>
              <p:ext uri="{D42A27DB-BD31-4B8C-83A1-F6EECF244321}">
                <p14:modId xmlns:p14="http://schemas.microsoft.com/office/powerpoint/2010/main" xmlns="" val="572981783"/>
              </p:ext>
            </p:extLst>
          </p:nvPr>
        </p:nvGraphicFramePr>
        <p:xfrm>
          <a:off x="323528" y="1484784"/>
          <a:ext cx="8496944" cy="4690872"/>
        </p:xfrm>
        <a:graphic>
          <a:graphicData uri="http://schemas.openxmlformats.org/drawingml/2006/table">
            <a:tbl>
              <a:tblPr>
                <a:tableStyleId>{5C22544A-7EE6-4342-B048-85BDC9FD1C3A}</a:tableStyleId>
              </a:tblPr>
              <a:tblGrid>
                <a:gridCol w="36004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3168352">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216024">
                <a:tc>
                  <a:txBody>
                    <a:bodyPr/>
                    <a:lstStyle/>
                    <a:p>
                      <a:pPr marL="0" marR="0" algn="ctr">
                        <a:lnSpc>
                          <a:spcPct val="90000"/>
                        </a:lnSpc>
                        <a:spcBef>
                          <a:spcPts val="0"/>
                        </a:spcBef>
                        <a:spcAft>
                          <a:spcPts val="0"/>
                        </a:spcAft>
                      </a:pPr>
                      <a:r>
                        <a:rPr lang="en-GB" sz="1800" b="0" kern="0" dirty="0">
                          <a:effectLst/>
                          <a:latin typeface="+mn-lt"/>
                        </a:rPr>
                        <a:t>Output</a:t>
                      </a:r>
                      <a:endParaRPr lang="en-US" sz="1800" b="0"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90000"/>
                        </a:lnSpc>
                        <a:spcBef>
                          <a:spcPts val="0"/>
                        </a:spcBef>
                        <a:spcAft>
                          <a:spcPts val="0"/>
                        </a:spcAft>
                      </a:pPr>
                      <a:r>
                        <a:rPr lang="en-GB" sz="1800" b="0" dirty="0">
                          <a:effectLst/>
                          <a:latin typeface="+mn-lt"/>
                        </a:rPr>
                        <a:t> </a:t>
                      </a:r>
                      <a:r>
                        <a:rPr lang="en-GB" sz="1800" b="0" dirty="0" smtClean="0">
                          <a:effectLst/>
                          <a:latin typeface="+mn-lt"/>
                        </a:rPr>
                        <a:t>Target</a:t>
                      </a:r>
                      <a:endParaRPr lang="en-US" sz="1800" b="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90000"/>
                        </a:lnSpc>
                        <a:spcBef>
                          <a:spcPts val="0"/>
                        </a:spcBef>
                        <a:spcAft>
                          <a:spcPts val="0"/>
                        </a:spcAft>
                      </a:pPr>
                      <a:r>
                        <a:rPr lang="en-US" sz="1800" b="0" dirty="0" smtClean="0">
                          <a:effectLst/>
                          <a:latin typeface="+mn-lt"/>
                          <a:ea typeface="Times New Roman" panose="02020603050405020304" pitchFamily="18" charset="0"/>
                          <a:cs typeface="Times New Roman" panose="02020603050405020304" pitchFamily="18" charset="0"/>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728192">
                <a:tc>
                  <a:txBody>
                    <a:bodyPr/>
                    <a:lstStyle/>
                    <a:p>
                      <a:pPr marL="0" marR="0" algn="just">
                        <a:lnSpc>
                          <a:spcPct val="90000"/>
                        </a:lnSpc>
                        <a:spcBef>
                          <a:spcPts val="0"/>
                        </a:spcBef>
                        <a:spcAft>
                          <a:spcPts val="0"/>
                        </a:spcAft>
                      </a:pPr>
                      <a:r>
                        <a:rPr lang="en-GB" sz="1800" dirty="0">
                          <a:solidFill>
                            <a:srgbClr val="000000"/>
                          </a:solidFill>
                          <a:effectLst/>
                          <a:latin typeface="+mn-lt"/>
                          <a:ea typeface="Times New Roman" panose="02020603050405020304" pitchFamily="18" charset="0"/>
                          <a:cs typeface="Arial" panose="020B0604020202020204" pitchFamily="34" charset="0"/>
                        </a:rPr>
                        <a:t>Management of the Financial Disclosure Framework (FDF): </a:t>
                      </a:r>
                      <a:endParaRPr lang="en-US" sz="1800" dirty="0">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GB" sz="1800" dirty="0">
                          <a:solidFill>
                            <a:srgbClr val="000000"/>
                          </a:solidFill>
                          <a:effectLst/>
                          <a:latin typeface="+mn-lt"/>
                          <a:ea typeface="Times New Roman" panose="02020603050405020304" pitchFamily="18" charset="0"/>
                          <a:cs typeface="Arial" panose="020B0604020202020204" pitchFamily="34" charset="0"/>
                        </a:rPr>
                        <a:t> </a:t>
                      </a:r>
                      <a:endParaRPr lang="en-US" sz="1800" dirty="0">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GB" sz="1800" u="none" dirty="0">
                          <a:solidFill>
                            <a:srgbClr val="000000"/>
                          </a:solidFill>
                          <a:effectLst/>
                          <a:latin typeface="+mn-lt"/>
                          <a:ea typeface="Times New Roman" panose="02020603050405020304" pitchFamily="18" charset="0"/>
                          <a:cs typeface="Arial" panose="020B0604020202020204" pitchFamily="34" charset="0"/>
                        </a:rPr>
                        <a:t>Assessment of the implementation of the FDF for the 2015/2016 financial year (overview report) </a:t>
                      </a:r>
                      <a:endParaRPr lang="en-US" sz="1800" u="none"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u="none" baseline="0" dirty="0" smtClean="0">
                          <a:solidFill>
                            <a:srgbClr val="000000"/>
                          </a:solidFill>
                          <a:effectLst/>
                          <a:latin typeface="+mn-lt"/>
                          <a:ea typeface="Times New Roman" panose="02020603050405020304" pitchFamily="18" charset="0"/>
                          <a:cs typeface="Arial" panose="020B0604020202020204" pitchFamily="34" charset="0"/>
                        </a:rPr>
                        <a:t>Approved report by </a:t>
                      </a:r>
                    </a:p>
                    <a:p>
                      <a:pPr marL="0" marR="0" algn="just">
                        <a:lnSpc>
                          <a:spcPct val="90000"/>
                        </a:lnSpc>
                        <a:spcBef>
                          <a:spcPts val="0"/>
                        </a:spcBef>
                        <a:spcAft>
                          <a:spcPts val="0"/>
                        </a:spcAft>
                      </a:pPr>
                      <a:r>
                        <a:rPr lang="en-US" sz="1800" u="none" baseline="0" dirty="0" smtClean="0">
                          <a:solidFill>
                            <a:srgbClr val="000000"/>
                          </a:solidFill>
                          <a:effectLst/>
                          <a:latin typeface="+mn-lt"/>
                          <a:ea typeface="Times New Roman" panose="02020603050405020304" pitchFamily="18" charset="0"/>
                          <a:cs typeface="Arial" panose="020B0604020202020204" pitchFamily="34" charset="0"/>
                        </a:rPr>
                        <a:t>June 2017 </a:t>
                      </a:r>
                      <a:endParaRPr lang="en-US" sz="1800" u="none" dirty="0">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GB" sz="1800" dirty="0" smtClean="0">
                          <a:effectLst/>
                          <a:latin typeface="+mn-lt"/>
                          <a:ea typeface="Times New Roman" panose="02020603050405020304" pitchFamily="18" charset="0"/>
                          <a:cs typeface="Arial" panose="020B0604020202020204" pitchFamily="34" charset="0"/>
                        </a:rPr>
                        <a:t>Report approved in</a:t>
                      </a:r>
                      <a:r>
                        <a:rPr lang="en-GB" sz="1800" baseline="0" dirty="0" smtClean="0">
                          <a:effectLst/>
                          <a:latin typeface="+mn-lt"/>
                          <a:ea typeface="Times New Roman" panose="02020603050405020304" pitchFamily="18" charset="0"/>
                          <a:cs typeface="Arial" panose="020B0604020202020204" pitchFamily="34" charset="0"/>
                        </a:rPr>
                        <a:t> </a:t>
                      </a:r>
                      <a:r>
                        <a:rPr lang="en-GB" sz="1800" dirty="0" smtClean="0">
                          <a:effectLst/>
                          <a:latin typeface="+mn-lt"/>
                          <a:ea typeface="Times New Roman" panose="02020603050405020304" pitchFamily="18" charset="0"/>
                          <a:cs typeface="Arial" panose="020B0604020202020204" pitchFamily="34" charset="0"/>
                        </a:rPr>
                        <a:t>March 2017</a:t>
                      </a:r>
                    </a:p>
                    <a:p>
                      <a:pPr marL="285750" marR="0" indent="-285750" algn="just">
                        <a:lnSpc>
                          <a:spcPct val="90000"/>
                        </a:lnSpc>
                        <a:spcBef>
                          <a:spcPts val="0"/>
                        </a:spcBef>
                        <a:spcAft>
                          <a:spcPts val="0"/>
                        </a:spcAft>
                        <a:buFont typeface="Arial" panose="020B0604020202020204" pitchFamily="34" charset="0"/>
                        <a:buChar char="•"/>
                      </a:pPr>
                      <a:r>
                        <a:rPr lang="en-GB" sz="1800" dirty="0" smtClean="0">
                          <a:effectLst/>
                          <a:latin typeface="+mn-lt"/>
                          <a:ea typeface="Times New Roman" panose="02020603050405020304" pitchFamily="18" charset="0"/>
                          <a:cs typeface="Arial" panose="020B0604020202020204" pitchFamily="34" charset="0"/>
                        </a:rPr>
                        <a:t>Report tabled </a:t>
                      </a:r>
                      <a:r>
                        <a:rPr lang="en-GB" sz="1800" dirty="0">
                          <a:effectLst/>
                          <a:latin typeface="+mn-lt"/>
                          <a:ea typeface="Times New Roman" panose="02020603050405020304" pitchFamily="18" charset="0"/>
                          <a:cs typeface="Arial" panose="020B0604020202020204" pitchFamily="34" charset="0"/>
                        </a:rPr>
                        <a:t>in Parliament on 14 June </a:t>
                      </a:r>
                      <a:r>
                        <a:rPr lang="en-GB" sz="1800" dirty="0" smtClean="0">
                          <a:effectLst/>
                          <a:latin typeface="+mn-lt"/>
                          <a:ea typeface="Times New Roman" panose="02020603050405020304" pitchFamily="18" charset="0"/>
                          <a:cs typeface="Arial" panose="020B0604020202020204" pitchFamily="34" charset="0"/>
                        </a:rPr>
                        <a:t>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indent="0" algn="ctr">
                        <a:lnSpc>
                          <a:spcPct val="90000"/>
                        </a:lnSpc>
                        <a:spcBef>
                          <a:spcPts val="0"/>
                        </a:spcBef>
                        <a:spcAft>
                          <a:spcPts val="0"/>
                        </a:spcAft>
                        <a:buFont typeface="Arial" panose="020B0604020202020204" pitchFamily="34" charset="0"/>
                        <a:buNone/>
                      </a:pPr>
                      <a:r>
                        <a:rPr lang="en-US" sz="1400" b="0" i="0" u="none" dirty="0" smtClean="0">
                          <a:solidFill>
                            <a:schemeClr val="tx1"/>
                          </a:solidFill>
                          <a:effectLst/>
                          <a:latin typeface="+mn-lt"/>
                          <a:ea typeface="Times New Roman" panose="02020603050405020304" pitchFamily="18" charset="0"/>
                          <a:cs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376264">
                <a:tc>
                  <a:txBody>
                    <a:bodyPr/>
                    <a:lstStyle/>
                    <a:p>
                      <a:pPr marL="0" marR="0" algn="just">
                        <a:lnSpc>
                          <a:spcPct val="90000"/>
                        </a:lnSpc>
                        <a:spcBef>
                          <a:spcPts val="0"/>
                        </a:spcBef>
                        <a:spcAft>
                          <a:spcPts val="0"/>
                        </a:spcAft>
                      </a:pPr>
                      <a:r>
                        <a:rPr lang="en-GB" sz="1800">
                          <a:solidFill>
                            <a:srgbClr val="000000"/>
                          </a:solidFill>
                          <a:effectLst/>
                          <a:latin typeface="+mn-lt"/>
                          <a:ea typeface="Times New Roman" panose="02020603050405020304" pitchFamily="18" charset="0"/>
                          <a:cs typeface="Arial" panose="020B0604020202020204" pitchFamily="34" charset="0"/>
                        </a:rPr>
                        <a:t>Assessment of the implementation of the FDF for the 2016/2017 financial year (overview report)</a:t>
                      </a:r>
                      <a:endParaRPr lang="en-US" sz="1800">
                        <a:effectLst/>
                        <a:latin typeface="+mn-lt"/>
                        <a:ea typeface="Times New Roman" panose="02020603050405020304" pitchFamily="18" charset="0"/>
                        <a:cs typeface="Times New Roman" panose="02020603050405020304" pitchFamily="18" charset="0"/>
                      </a:endParaRPr>
                    </a:p>
                    <a:p>
                      <a:pPr marL="342900" marR="0" lvl="0" indent="-342900" algn="just">
                        <a:lnSpc>
                          <a:spcPct val="90000"/>
                        </a:lnSpc>
                        <a:spcBef>
                          <a:spcPts val="0"/>
                        </a:spcBef>
                        <a:spcAft>
                          <a:spcPts val="0"/>
                        </a:spcAft>
                        <a:buFont typeface="Symbol" panose="05050102010706020507" pitchFamily="18" charset="2"/>
                        <a:buChar char=""/>
                      </a:pPr>
                      <a:r>
                        <a:rPr lang="en-GB" sz="1800">
                          <a:effectLst/>
                          <a:latin typeface="+mn-lt"/>
                          <a:ea typeface="Times New Roman" panose="02020603050405020304" pitchFamily="18" charset="0"/>
                          <a:cs typeface="Arial" panose="020B0604020202020204" pitchFamily="34" charset="0"/>
                        </a:rPr>
                        <a:t>100% of financial disclosure forms received and scrutinised</a:t>
                      </a:r>
                      <a:r>
                        <a:rPr lang="en-GB" sz="1800">
                          <a:solidFill>
                            <a:srgbClr val="000000"/>
                          </a:solidFill>
                          <a:effectLst/>
                          <a:latin typeface="+mn-lt"/>
                          <a:ea typeface="Times New Roman" panose="02020603050405020304" pitchFamily="18" charset="0"/>
                          <a:cs typeface="Arial" panose="020B0604020202020204" pitchFamily="34" charset="0"/>
                        </a:rPr>
                        <a:t> </a:t>
                      </a:r>
                      <a:endParaRPr lang="en-US" sz="1800">
                        <a:effectLst/>
                        <a:latin typeface="+mn-lt"/>
                        <a:ea typeface="Times New Roman" panose="02020603050405020304" pitchFamily="18" charset="0"/>
                        <a:cs typeface="Times New Roman" panose="02020603050405020304" pitchFamily="18" charset="0"/>
                      </a:endParaRPr>
                    </a:p>
                    <a:p>
                      <a:pPr marL="342900" marR="0" lvl="0" indent="-342900" algn="just">
                        <a:lnSpc>
                          <a:spcPct val="90000"/>
                        </a:lnSpc>
                        <a:spcBef>
                          <a:spcPts val="0"/>
                        </a:spcBef>
                        <a:spcAft>
                          <a:spcPts val="0"/>
                        </a:spcAft>
                        <a:buFont typeface="Symbol" panose="05050102010706020507" pitchFamily="18" charset="2"/>
                        <a:buChar char=""/>
                      </a:pPr>
                      <a:r>
                        <a:rPr lang="en-GB" sz="1800">
                          <a:solidFill>
                            <a:srgbClr val="000000"/>
                          </a:solidFill>
                          <a:effectLst/>
                          <a:latin typeface="+mn-lt"/>
                          <a:ea typeface="Times New Roman" panose="02020603050405020304" pitchFamily="18" charset="0"/>
                          <a:cs typeface="Arial" panose="020B0604020202020204" pitchFamily="34" charset="0"/>
                        </a:rPr>
                        <a:t>60% of departments that provide satisfactory responses in respect of the handling of false or incomplete financial disclosures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Circular to departments and compile</a:t>
                      </a:r>
                      <a:r>
                        <a:rPr lang="en-US" sz="1800" baseline="0" dirty="0" smtClean="0">
                          <a:effectLst/>
                          <a:latin typeface="+mn-lt"/>
                          <a:ea typeface="Times New Roman" panose="02020603050405020304" pitchFamily="18" charset="0"/>
                          <a:cs typeface="Times New Roman" panose="02020603050405020304" pitchFamily="18" charset="0"/>
                        </a:rPr>
                        <a:t> statistics by June</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Statistics </a:t>
                      </a:r>
                      <a:r>
                        <a:rPr lang="en-GB" sz="1800" dirty="0">
                          <a:effectLst/>
                          <a:latin typeface="Arial" panose="020B0604020202020204" pitchFamily="34" charset="0"/>
                          <a:ea typeface="Times New Roman" panose="02020603050405020304" pitchFamily="18" charset="0"/>
                          <a:cs typeface="Arial" panose="020B0604020202020204" pitchFamily="34" charset="0"/>
                        </a:rPr>
                        <a:t>on the financial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disclosures </a:t>
                      </a:r>
                      <a:r>
                        <a:rPr lang="en-GB" sz="1800" dirty="0">
                          <a:effectLst/>
                          <a:latin typeface="Arial" panose="020B0604020202020204" pitchFamily="34" charset="0"/>
                          <a:ea typeface="Times New Roman" panose="02020603050405020304" pitchFamily="18" charset="0"/>
                          <a:cs typeface="Arial" panose="020B0604020202020204" pitchFamily="34" charset="0"/>
                        </a:rPr>
                        <a:t>received and those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outstanding</a:t>
                      </a:r>
                      <a:r>
                        <a:rPr lang="en-GB" sz="1800" baseline="0" dirty="0" smtClean="0">
                          <a:effectLst/>
                          <a:latin typeface="Arial" panose="020B0604020202020204" pitchFamily="34" charset="0"/>
                          <a:ea typeface="Times New Roman" panose="02020603050405020304" pitchFamily="18" charset="0"/>
                          <a:cs typeface="Arial" panose="020B0604020202020204" pitchFamily="34" charset="0"/>
                        </a:rPr>
                        <a:t> produced</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 Finalising </a:t>
                      </a:r>
                      <a:r>
                        <a:rPr lang="en-GB" sz="1800" dirty="0">
                          <a:effectLst/>
                          <a:latin typeface="Arial" panose="020B0604020202020204" pitchFamily="34" charset="0"/>
                          <a:ea typeface="Times New Roman" panose="02020603050405020304" pitchFamily="18" charset="0"/>
                          <a:cs typeface="Arial" panose="020B0604020202020204" pitchFamily="34" charset="0"/>
                        </a:rPr>
                        <a:t>the validation of the information with departments to ensure accuracy of the data.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b="0" i="0" u="none" dirty="0" smtClean="0">
                          <a:solidFill>
                            <a:schemeClr val="tx1"/>
                          </a:solidFill>
                          <a:effectLst/>
                          <a:latin typeface="+mn-lt"/>
                          <a:ea typeface="Times New Roman" panose="02020603050405020304" pitchFamily="18" charset="0"/>
                          <a:cs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116242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59</a:t>
            </a:fld>
            <a:endParaRPr lang="en-US" sz="1400" b="0" dirty="0">
              <a:solidFill>
                <a:srgbClr val="000000"/>
              </a:solidFill>
            </a:endParaRPr>
          </a:p>
        </p:txBody>
      </p:sp>
      <p:sp>
        <p:nvSpPr>
          <p:cNvPr id="8" name="Rectangle 7"/>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PROGRAMME 4 (4)</a:t>
            </a:r>
          </a:p>
          <a:p>
            <a:pPr lvl="2" indent="-731838">
              <a:defRPr/>
            </a:pPr>
            <a:r>
              <a:rPr lang="en-US" sz="2400" dirty="0" smtClean="0">
                <a:solidFill>
                  <a:schemeClr val="accent5">
                    <a:lumMod val="50000"/>
                  </a:schemeClr>
                </a:solidFill>
                <a:latin typeface="Berlin Sans FB Demi" pitchFamily="34" charset="0"/>
                <a:cs typeface="Aharoni" pitchFamily="2" charset="-79"/>
              </a:rPr>
              <a:t>CD: PE</a:t>
            </a:r>
          </a:p>
        </p:txBody>
      </p:sp>
      <p:graphicFrame>
        <p:nvGraphicFramePr>
          <p:cNvPr id="2" name="Table 1"/>
          <p:cNvGraphicFramePr>
            <a:graphicFrameLocks noGrp="1"/>
          </p:cNvGraphicFramePr>
          <p:nvPr>
            <p:extLst>
              <p:ext uri="{D42A27DB-BD31-4B8C-83A1-F6EECF244321}">
                <p14:modId xmlns:p14="http://schemas.microsoft.com/office/powerpoint/2010/main" xmlns="" val="4024813149"/>
              </p:ext>
            </p:extLst>
          </p:nvPr>
        </p:nvGraphicFramePr>
        <p:xfrm>
          <a:off x="323528" y="1484784"/>
          <a:ext cx="8496944" cy="2743200"/>
        </p:xfrm>
        <a:graphic>
          <a:graphicData uri="http://schemas.openxmlformats.org/drawingml/2006/table">
            <a:tbl>
              <a:tblPr>
                <a:tableStyleId>{5C22544A-7EE6-4342-B048-85BDC9FD1C3A}</a:tableStyleId>
              </a:tblPr>
              <a:tblGrid>
                <a:gridCol w="36004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3168352">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220825">
                <a:tc>
                  <a:txBody>
                    <a:bodyPr/>
                    <a:lstStyle/>
                    <a:p>
                      <a:pPr marL="0" marR="0" algn="ctr">
                        <a:lnSpc>
                          <a:spcPct val="100000"/>
                        </a:lnSpc>
                        <a:spcBef>
                          <a:spcPts val="0"/>
                        </a:spcBef>
                        <a:spcAft>
                          <a:spcPts val="0"/>
                        </a:spcAft>
                      </a:pPr>
                      <a:r>
                        <a:rPr lang="en-GB" sz="1800" b="0" kern="0" dirty="0">
                          <a:effectLst/>
                          <a:latin typeface="+mn-lt"/>
                        </a:rPr>
                        <a:t>Output</a:t>
                      </a:r>
                      <a:endParaRPr lang="en-US" sz="1800" b="0"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dirty="0">
                          <a:effectLst/>
                          <a:latin typeface="+mn-lt"/>
                        </a:rPr>
                        <a:t> </a:t>
                      </a:r>
                      <a:r>
                        <a:rPr lang="en-GB" sz="1800" b="0" dirty="0" smtClean="0">
                          <a:effectLst/>
                          <a:latin typeface="+mn-lt"/>
                        </a:rPr>
                        <a:t>Target</a:t>
                      </a:r>
                      <a:endParaRPr lang="en-US" sz="1800" b="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US" sz="1800" b="0" dirty="0" smtClean="0">
                          <a:effectLst/>
                          <a:latin typeface="+mn-lt"/>
                          <a:ea typeface="Times New Roman" panose="02020603050405020304" pitchFamily="18" charset="0"/>
                          <a:cs typeface="Times New Roman" panose="02020603050405020304" pitchFamily="18" charset="0"/>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20825">
                <a:tc gridSpan="4">
                  <a:txBody>
                    <a:bodyPr/>
                    <a:lstStyle/>
                    <a:p>
                      <a:pPr marL="198755" marR="0" lvl="0" indent="-198755" algn="just"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0000"/>
                          </a:solidFill>
                          <a:effectLst/>
                          <a:latin typeface="+mn-lt"/>
                          <a:ea typeface="Times New Roman" panose="02020603050405020304" pitchFamily="18" charset="0"/>
                          <a:cs typeface="Arial" panose="020B0604020202020204" pitchFamily="34" charset="0"/>
                        </a:rPr>
                        <a:t>In-house management of the NACH:</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pPr marL="0" marR="0" indent="0" algn="ctr">
                        <a:lnSpc>
                          <a:spcPct val="100000"/>
                        </a:lnSpc>
                        <a:spcBef>
                          <a:spcPts val="0"/>
                        </a:spcBef>
                        <a:spcAft>
                          <a:spcPts val="0"/>
                        </a:spcAft>
                        <a:buFont typeface="Arial" panose="020B0604020202020204" pitchFamily="34" charset="0"/>
                        <a:buNone/>
                      </a:pPr>
                      <a:endParaRPr lang="en-US" sz="1400" b="0" i="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662474">
                <a:tc>
                  <a:txBody>
                    <a:bodyPr/>
                    <a:lstStyle/>
                    <a:p>
                      <a:pPr marL="285750" marR="0" indent="-285750" algn="just">
                        <a:spcBef>
                          <a:spcPts val="0"/>
                        </a:spcBef>
                        <a:spcAft>
                          <a:spcPts val="0"/>
                        </a:spcAft>
                        <a:buFont typeface="Arial" panose="020B0604020202020204" pitchFamily="34" charset="0"/>
                        <a:buChar char="•"/>
                      </a:pPr>
                      <a:r>
                        <a:rPr lang="en-US" sz="1800" dirty="0">
                          <a:solidFill>
                            <a:srgbClr val="000000"/>
                          </a:solidFill>
                          <a:effectLst/>
                          <a:latin typeface="+mn-lt"/>
                          <a:ea typeface="Times New Roman" panose="02020603050405020304" pitchFamily="18" charset="0"/>
                          <a:cs typeface="Arial" panose="020B0604020202020204" pitchFamily="34" charset="0"/>
                        </a:rPr>
                        <a:t>Targeted visits to selected departments with low closure rates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No visits planned in first quarter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dk1"/>
                          </a:solidFill>
                          <a:effectLst/>
                          <a:latin typeface="+mn-lt"/>
                          <a:ea typeface="+mn-ea"/>
                          <a:cs typeface="+mn-cs"/>
                        </a:rPr>
                        <a:t>1 workshop conducted in April 2017 due to stakeholder</a:t>
                      </a:r>
                      <a:r>
                        <a:rPr lang="en-GB" sz="1800" kern="1200" baseline="0" dirty="0" smtClean="0">
                          <a:solidFill>
                            <a:schemeClr val="dk1"/>
                          </a:solidFill>
                          <a:effectLst/>
                          <a:latin typeface="+mn-lt"/>
                          <a:ea typeface="+mn-ea"/>
                          <a:cs typeface="+mn-cs"/>
                        </a:rPr>
                        <a:t> demands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indent="0" algn="ctr">
                        <a:lnSpc>
                          <a:spcPct val="100000"/>
                        </a:lnSpc>
                        <a:spcBef>
                          <a:spcPts val="0"/>
                        </a:spcBef>
                        <a:spcAft>
                          <a:spcPts val="0"/>
                        </a:spcAft>
                        <a:buFont typeface="Arial" panose="020B0604020202020204" pitchFamily="34" charset="0"/>
                        <a:buNone/>
                      </a:pPr>
                      <a:r>
                        <a:rPr lang="en-US" sz="1400" b="0" i="0" u="none" dirty="0" smtClean="0">
                          <a:solidFill>
                            <a:schemeClr val="tx1"/>
                          </a:solidFill>
                          <a:effectLst/>
                          <a:latin typeface="+mn-lt"/>
                          <a:ea typeface="Times New Roman" panose="02020603050405020304" pitchFamily="18" charset="0"/>
                          <a:cs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220825">
                <a:tc gridSpan="4">
                  <a:txBody>
                    <a:bodyPr/>
                    <a:lstStyle/>
                    <a:p>
                      <a:pPr marL="0" marR="0" algn="just">
                        <a:spcBef>
                          <a:spcPts val="0"/>
                        </a:spcBef>
                        <a:spcAft>
                          <a:spcPts val="0"/>
                        </a:spcAft>
                      </a:pPr>
                      <a:r>
                        <a:rPr lang="en-GB" sz="1800" dirty="0">
                          <a:solidFill>
                            <a:srgbClr val="000000"/>
                          </a:solidFill>
                          <a:effectLst/>
                          <a:latin typeface="+mn-lt"/>
                          <a:ea typeface="Times New Roman" panose="02020603050405020304" pitchFamily="18" charset="0"/>
                          <a:cs typeface="Arial" panose="020B0604020202020204" pitchFamily="34" charset="0"/>
                        </a:rPr>
                        <a:t>Promotion of professional ethics</a:t>
                      </a:r>
                      <a:r>
                        <a:rPr lang="en-GB" sz="1800" dirty="0" smtClean="0">
                          <a:solidFill>
                            <a:srgbClr val="000000"/>
                          </a:solidFill>
                          <a:effectLst/>
                          <a:latin typeface="+mn-lt"/>
                          <a:ea typeface="Times New Roman" panose="02020603050405020304" pitchFamily="18" charset="0"/>
                          <a:cs typeface="Arial" panose="020B0604020202020204" pitchFamily="34" charset="0"/>
                        </a:rPr>
                        <a:t>:</a:t>
                      </a:r>
                      <a:r>
                        <a:rPr lang="en-GB" sz="1800" dirty="0">
                          <a:solidFill>
                            <a:srgbClr val="000000"/>
                          </a:solidFill>
                          <a:effectLst/>
                          <a:latin typeface="+mn-lt"/>
                          <a:ea typeface="Times New Roman" panose="02020603050405020304" pitchFamily="18" charset="0"/>
                          <a:cs typeface="Arial" panose="020B0604020202020204" pitchFamily="34" charset="0"/>
                        </a:rPr>
                        <a:t>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pPr marL="0" marR="0" indent="0" algn="ctr">
                        <a:lnSpc>
                          <a:spcPct val="100000"/>
                        </a:lnSpc>
                        <a:spcBef>
                          <a:spcPts val="0"/>
                        </a:spcBef>
                        <a:spcAft>
                          <a:spcPts val="0"/>
                        </a:spcAft>
                        <a:buFont typeface="Arial" panose="020B0604020202020204" pitchFamily="34" charset="0"/>
                        <a:buNone/>
                      </a:pPr>
                      <a:endParaRPr lang="en-US" sz="1400" b="0" i="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3"/>
                  </a:ext>
                </a:extLst>
              </a:tr>
              <a:tr h="441649">
                <a:tc>
                  <a:txBody>
                    <a:bodyPr/>
                    <a:lstStyle/>
                    <a:p>
                      <a:pPr marL="285750" indent="-285750" algn="just">
                        <a:buFont typeface="Arial" panose="020B0604020202020204" pitchFamily="34" charset="0"/>
                        <a:buChar char="•"/>
                      </a:pPr>
                      <a:r>
                        <a:rPr lang="en-GB" sz="1800" dirty="0">
                          <a:solidFill>
                            <a:srgbClr val="000000"/>
                          </a:solidFill>
                          <a:effectLst/>
                          <a:latin typeface="+mn-lt"/>
                          <a:cs typeface="Arial" panose="020B0604020202020204" pitchFamily="34" charset="0"/>
                        </a:rPr>
                        <a:t>Event held in partnership with the Moral Regeneration Movement on building an ethical Public Service</a:t>
                      </a:r>
                      <a:endParaRPr lang="en-US" sz="1800" dirty="0">
                        <a:effectLst/>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Preparatory</a:t>
                      </a:r>
                      <a:r>
                        <a:rPr lang="en-US" sz="1800" baseline="0" dirty="0" smtClean="0">
                          <a:effectLst/>
                          <a:latin typeface="+mn-lt"/>
                          <a:ea typeface="Times New Roman" panose="02020603050405020304" pitchFamily="18" charset="0"/>
                          <a:cs typeface="Times New Roman" panose="02020603050405020304" pitchFamily="18" charset="0"/>
                        </a:rPr>
                        <a:t> meetings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dk1"/>
                          </a:solidFill>
                          <a:effectLst/>
                          <a:latin typeface="+mn-lt"/>
                          <a:ea typeface="+mn-ea"/>
                          <a:cs typeface="+mn-cs"/>
                        </a:rPr>
                        <a:t>Meetings held and launch hosted</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on 24 April 2017</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kern="1200" dirty="0" smtClean="0">
                        <a:solidFill>
                          <a:schemeClr val="dk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indent="0" algn="ctr">
                        <a:lnSpc>
                          <a:spcPct val="100000"/>
                        </a:lnSpc>
                        <a:spcBef>
                          <a:spcPts val="0"/>
                        </a:spcBef>
                        <a:spcAft>
                          <a:spcPts val="0"/>
                        </a:spcAft>
                        <a:buFont typeface="Arial" panose="020B0604020202020204" pitchFamily="34" charset="0"/>
                        <a:buNone/>
                      </a:pPr>
                      <a:r>
                        <a:rPr lang="en-US" sz="1400" b="0" i="0" u="none" baseline="0"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b="0" i="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51840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a:t>
            </a:fld>
            <a:endParaRPr lang="en-US" sz="1400" b="0" dirty="0">
              <a:solidFill>
                <a:srgbClr val="000000"/>
              </a:solidFill>
            </a:endParaRPr>
          </a:p>
        </p:txBody>
      </p:sp>
      <p:sp>
        <p:nvSpPr>
          <p:cNvPr id="2" name="Content Placeholder 1"/>
          <p:cNvSpPr>
            <a:spLocks noGrp="1"/>
          </p:cNvSpPr>
          <p:nvPr>
            <p:ph idx="1"/>
          </p:nvPr>
        </p:nvSpPr>
        <p:spPr>
          <a:xfrm>
            <a:off x="611560" y="4581128"/>
            <a:ext cx="8235982" cy="1331205"/>
          </a:xfrm>
        </p:spPr>
        <p:txBody>
          <a:bodyPr/>
          <a:lstStyle/>
          <a:p>
            <a:pPr marL="0" indent="0" algn="just">
              <a:buNone/>
            </a:pPr>
            <a:r>
              <a:rPr lang="en-ZA" sz="2000" dirty="0"/>
              <a:t>The PSC spent </a:t>
            </a:r>
            <a:r>
              <a:rPr lang="en-ZA" sz="2000" dirty="0" smtClean="0"/>
              <a:t>99.91% </a:t>
            </a:r>
            <a:r>
              <a:rPr lang="en-ZA" sz="2000" dirty="0"/>
              <a:t>out of the final budget of R229.2 million, thereby leaving surplus funds of R194 000. The surplus funds will be surrendered back to the National Revenue Fund. Below is the expenditure information per economic classification</a:t>
            </a:r>
            <a:endParaRPr lang="en-US" sz="2000" dirty="0"/>
          </a:p>
        </p:txBody>
      </p:sp>
      <p:graphicFrame>
        <p:nvGraphicFramePr>
          <p:cNvPr id="9" name="Content Placeholder 3"/>
          <p:cNvGraphicFramePr>
            <a:graphicFrameLocks/>
          </p:cNvGraphicFramePr>
          <p:nvPr>
            <p:extLst>
              <p:ext uri="{D42A27DB-BD31-4B8C-83A1-F6EECF244321}">
                <p14:modId xmlns:p14="http://schemas.microsoft.com/office/powerpoint/2010/main" xmlns="" val="447209640"/>
              </p:ext>
            </p:extLst>
          </p:nvPr>
        </p:nvGraphicFramePr>
        <p:xfrm>
          <a:off x="366502" y="1476331"/>
          <a:ext cx="8163974" cy="2995830"/>
        </p:xfrm>
        <a:graphic>
          <a:graphicData uri="http://schemas.openxmlformats.org/drawingml/2006/table">
            <a:tbl>
              <a:tblPr firstRow="1" bandRow="1">
                <a:tableStyleId>{8FD4443E-F989-4FC4-A0C8-D5A2AF1F390B}</a:tableStyleId>
              </a:tblPr>
              <a:tblGrid>
                <a:gridCol w="5260444">
                  <a:extLst>
                    <a:ext uri="{9D8B030D-6E8A-4147-A177-3AD203B41FA5}">
                      <a16:colId xmlns:a16="http://schemas.microsoft.com/office/drawing/2014/main" xmlns="" val="20000"/>
                    </a:ext>
                  </a:extLst>
                </a:gridCol>
                <a:gridCol w="2903530">
                  <a:extLst>
                    <a:ext uri="{9D8B030D-6E8A-4147-A177-3AD203B41FA5}">
                      <a16:colId xmlns:a16="http://schemas.microsoft.com/office/drawing/2014/main" xmlns="" val="20001"/>
                    </a:ext>
                  </a:extLst>
                </a:gridCol>
              </a:tblGrid>
              <a:tr h="315958">
                <a:tc>
                  <a:txBody>
                    <a:bodyPr/>
                    <a:lstStyle/>
                    <a:p>
                      <a:pPr algn="ct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2000" dirty="0" smtClean="0"/>
                        <a:t>R’000</a:t>
                      </a:r>
                      <a:endParaRPr lang="en-ZA" sz="2000" b="0" dirty="0">
                        <a:solidFill>
                          <a:srgbClr val="FFFFCC"/>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476691">
                <a:tc>
                  <a:txBody>
                    <a:bodyPr/>
                    <a:lstStyle/>
                    <a:p>
                      <a:r>
                        <a:rPr lang="en-ZA" sz="2000" dirty="0" smtClean="0">
                          <a:solidFill>
                            <a:schemeClr val="tx1"/>
                          </a:solidFill>
                        </a:rPr>
                        <a:t>Adjusted</a:t>
                      </a:r>
                      <a:r>
                        <a:rPr lang="en-ZA" sz="2000" baseline="0" dirty="0" smtClean="0">
                          <a:solidFill>
                            <a:schemeClr val="tx1"/>
                          </a:solidFill>
                        </a:rPr>
                        <a:t> </a:t>
                      </a:r>
                      <a:r>
                        <a:rPr lang="en-ZA" sz="2000" dirty="0" smtClean="0">
                          <a:solidFill>
                            <a:schemeClr val="tx1"/>
                          </a:solidFill>
                        </a:rPr>
                        <a:t>Budget for 2016/17</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2000" u="none" strike="noStrike" dirty="0" smtClean="0">
                          <a:solidFill>
                            <a:schemeClr val="tx1"/>
                          </a:solidFill>
                        </a:rPr>
                        <a:t>229 233</a:t>
                      </a:r>
                      <a:endParaRPr lang="en-ZA" sz="2000" b="0" i="0" u="none" strike="noStrike" dirty="0" smtClean="0">
                        <a:solidFill>
                          <a:schemeClr val="tx1"/>
                        </a:solidFill>
                        <a:latin typeface="Arial" pitchFamily="34" charset="0"/>
                        <a:cs typeface="Arial" pitchFamily="34" charset="0"/>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1"/>
                  </a:ext>
                </a:extLst>
              </a:tr>
              <a:tr h="443487">
                <a:tc>
                  <a:txBody>
                    <a:bodyPr/>
                    <a:lstStyle/>
                    <a:p>
                      <a:r>
                        <a:rPr lang="en-ZA" sz="2000" dirty="0" smtClean="0">
                          <a:solidFill>
                            <a:schemeClr val="tx1"/>
                          </a:solidFill>
                        </a:rPr>
                        <a:t>Expenditure</a:t>
                      </a:r>
                      <a:r>
                        <a:rPr lang="en-ZA" sz="2000" baseline="0" dirty="0" smtClean="0">
                          <a:solidFill>
                            <a:schemeClr val="tx1"/>
                          </a:solidFill>
                        </a:rPr>
                        <a:t> as at 31 March 2017</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r>
                        <a:rPr lang="en-GB" sz="2000" dirty="0" smtClean="0">
                          <a:solidFill>
                            <a:schemeClr val="tx1"/>
                          </a:solidFill>
                        </a:rPr>
                        <a:t>229 039</a:t>
                      </a:r>
                      <a:endParaRPr lang="en-GB" sz="2000" b="0" dirty="0">
                        <a:solidFill>
                          <a:schemeClr val="tx1"/>
                        </a:solidFill>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443487">
                <a:tc>
                  <a:txBody>
                    <a:bodyPr/>
                    <a:lstStyle/>
                    <a:p>
                      <a:r>
                        <a:rPr lang="en-ZA" sz="2000" dirty="0" smtClean="0">
                          <a:solidFill>
                            <a:schemeClr val="tx1"/>
                          </a:solidFill>
                        </a:rPr>
                        <a:t>Available budget</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r>
                        <a:rPr lang="en-GB" sz="2000" dirty="0" smtClean="0">
                          <a:solidFill>
                            <a:schemeClr val="tx1"/>
                          </a:solidFill>
                        </a:rPr>
                        <a:t>194</a:t>
                      </a:r>
                      <a:endParaRPr lang="en-GB" sz="2000" b="0" dirty="0">
                        <a:solidFill>
                          <a:schemeClr val="tx1"/>
                        </a:solidFill>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380132">
                <a:tc>
                  <a:txBody>
                    <a:bodyPr/>
                    <a:lstStyle/>
                    <a:p>
                      <a:r>
                        <a:rPr lang="en-ZA" sz="2000" dirty="0" smtClean="0">
                          <a:solidFill>
                            <a:schemeClr val="tx1"/>
                          </a:solidFill>
                        </a:rPr>
                        <a:t>Norm</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100%</a:t>
                      </a:r>
                      <a:endParaRPr lang="en-ZA" sz="2000" b="0"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4"/>
                  </a:ext>
                </a:extLst>
              </a:tr>
              <a:tr h="380132">
                <a:tc>
                  <a:txBody>
                    <a:bodyPr/>
                    <a:lstStyle/>
                    <a:p>
                      <a:r>
                        <a:rPr lang="en-ZA" sz="2000" dirty="0" smtClean="0">
                          <a:solidFill>
                            <a:schemeClr val="tx1"/>
                          </a:solidFill>
                        </a:rPr>
                        <a:t>% Spending</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99.91%</a:t>
                      </a:r>
                      <a:endParaRPr lang="en-ZA" sz="2000" b="0"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5"/>
                  </a:ext>
                </a:extLst>
              </a:tr>
              <a:tr h="443487">
                <a:tc>
                  <a:txBody>
                    <a:bodyPr/>
                    <a:lstStyle/>
                    <a:p>
                      <a:r>
                        <a:rPr lang="en-ZA" sz="2000" dirty="0" smtClean="0">
                          <a:solidFill>
                            <a:schemeClr val="tx1"/>
                          </a:solidFill>
                        </a:rPr>
                        <a:t>% Variance</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0.10%</a:t>
                      </a:r>
                      <a:endParaRPr lang="en-ZA" sz="2000" b="0"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Title 1"/>
          <p:cNvSpPr>
            <a:spLocks noGrp="1"/>
          </p:cNvSpPr>
          <p:nvPr>
            <p:ph type="title"/>
          </p:nvPr>
        </p:nvSpPr>
        <p:spPr>
          <a:xfrm>
            <a:off x="219615" y="579187"/>
            <a:ext cx="8457749" cy="897144"/>
          </a:xfrm>
        </p:spPr>
        <p:txBody>
          <a:bodyPr/>
          <a:lstStyle/>
          <a:p>
            <a:pPr marR="0" lvl="0">
              <a:spcBef>
                <a:spcPts val="0"/>
              </a:spcBef>
              <a:spcAft>
                <a:spcPts val="0"/>
              </a:spcAft>
            </a:pPr>
            <a:r>
              <a:rPr lang="en-US" sz="3200" spc="-25" dirty="0" smtClean="0">
                <a:solidFill>
                  <a:srgbClr val="993300"/>
                </a:solidFill>
                <a:latin typeface="Berlin Sans FB Demi" panose="020E0802020502020306" pitchFamily="34" charset="0"/>
              </a:rPr>
              <a:t>EXPENDITURE AGAINST BUDGET FOR 2016/17 </a:t>
            </a:r>
            <a:endParaRPr lang="en-US" sz="3200" spc="-25" dirty="0">
              <a:solidFill>
                <a:srgbClr val="993300"/>
              </a:solidFill>
              <a:latin typeface="Berlin Sans FB Demi" panose="020E0802020502020306" pitchFamily="34" charset="0"/>
            </a:endParaRPr>
          </a:p>
        </p:txBody>
      </p:sp>
    </p:spTree>
    <p:extLst>
      <p:ext uri="{BB962C8B-B14F-4D97-AF65-F5344CB8AC3E}">
        <p14:creationId xmlns:p14="http://schemas.microsoft.com/office/powerpoint/2010/main" xmlns="" val="3962904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60</a:t>
            </a:fld>
            <a:endParaRPr lang="en-US" sz="1400" b="0" dirty="0">
              <a:solidFill>
                <a:srgbClr val="000000"/>
              </a:solidFill>
            </a:endParaRPr>
          </a:p>
        </p:txBody>
      </p:sp>
      <p:sp>
        <p:nvSpPr>
          <p:cNvPr id="8" name="Rectangle 7"/>
          <p:cNvSpPr/>
          <p:nvPr/>
        </p:nvSpPr>
        <p:spPr bwMode="auto">
          <a:xfrm>
            <a:off x="532580" y="670973"/>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PROGRAMME 4 (5)</a:t>
            </a:r>
          </a:p>
          <a:p>
            <a:pPr lvl="2" indent="-731838">
              <a:defRPr/>
            </a:pPr>
            <a:r>
              <a:rPr lang="en-US" sz="2400" dirty="0" smtClean="0">
                <a:solidFill>
                  <a:schemeClr val="accent5">
                    <a:lumMod val="50000"/>
                  </a:schemeClr>
                </a:solidFill>
                <a:latin typeface="Berlin Sans FB Demi" pitchFamily="34" charset="0"/>
                <a:cs typeface="Aharoni" pitchFamily="2" charset="-79"/>
              </a:rPr>
              <a:t>CD: PE</a:t>
            </a:r>
          </a:p>
        </p:txBody>
      </p:sp>
      <p:graphicFrame>
        <p:nvGraphicFramePr>
          <p:cNvPr id="2" name="Table 1"/>
          <p:cNvGraphicFramePr>
            <a:graphicFrameLocks noGrp="1"/>
          </p:cNvGraphicFramePr>
          <p:nvPr>
            <p:extLst>
              <p:ext uri="{D42A27DB-BD31-4B8C-83A1-F6EECF244321}">
                <p14:modId xmlns:p14="http://schemas.microsoft.com/office/powerpoint/2010/main" xmlns="" val="420742234"/>
              </p:ext>
            </p:extLst>
          </p:nvPr>
        </p:nvGraphicFramePr>
        <p:xfrm>
          <a:off x="323528" y="1460729"/>
          <a:ext cx="8424936" cy="4389120"/>
        </p:xfrm>
        <a:graphic>
          <a:graphicData uri="http://schemas.openxmlformats.org/drawingml/2006/table">
            <a:tbl>
              <a:tblPr>
                <a:tableStyleId>{5C22544A-7EE6-4342-B048-85BDC9FD1C3A}</a:tableStyleId>
              </a:tblPr>
              <a:tblGrid>
                <a:gridCol w="2520280">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4536504">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234026">
                <a:tc>
                  <a:txBody>
                    <a:bodyPr/>
                    <a:lstStyle/>
                    <a:p>
                      <a:pPr marL="0" marR="0" algn="ctr">
                        <a:lnSpc>
                          <a:spcPct val="100000"/>
                        </a:lnSpc>
                        <a:spcBef>
                          <a:spcPts val="0"/>
                        </a:spcBef>
                        <a:spcAft>
                          <a:spcPts val="0"/>
                        </a:spcAft>
                      </a:pPr>
                      <a:r>
                        <a:rPr lang="en-GB" sz="1800" b="0" kern="0" dirty="0">
                          <a:effectLst/>
                          <a:latin typeface="+mn-lt"/>
                        </a:rPr>
                        <a:t>Output</a:t>
                      </a:r>
                      <a:endParaRPr lang="en-US" sz="1800" b="0"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b="0" dirty="0">
                          <a:effectLst/>
                          <a:latin typeface="+mn-lt"/>
                        </a:rPr>
                        <a:t> </a:t>
                      </a:r>
                      <a:r>
                        <a:rPr lang="en-GB" sz="1800" b="0" dirty="0" smtClean="0">
                          <a:effectLst/>
                          <a:latin typeface="+mn-lt"/>
                        </a:rPr>
                        <a:t>Target</a:t>
                      </a:r>
                      <a:endParaRPr lang="en-US" sz="1800" b="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US" sz="1800" b="0" dirty="0" smtClean="0">
                          <a:effectLst/>
                          <a:latin typeface="+mn-lt"/>
                          <a:ea typeface="Times New Roman" panose="02020603050405020304" pitchFamily="18" charset="0"/>
                          <a:cs typeface="Times New Roman" panose="02020603050405020304" pitchFamily="18" charset="0"/>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333911">
                <a:tc>
                  <a:txBody>
                    <a:bodyPr/>
                    <a:lstStyle/>
                    <a:p>
                      <a:pPr marL="0" indent="0" algn="just">
                        <a:buFont typeface="Arial" panose="020B0604020202020204" pitchFamily="34" charset="0"/>
                        <a:buNone/>
                      </a:pPr>
                      <a:r>
                        <a:rPr lang="en-US" sz="1800" i="1" dirty="0" smtClean="0">
                          <a:effectLst/>
                          <a:latin typeface="+mn-lt"/>
                        </a:rPr>
                        <a:t>Ad hoc:</a:t>
                      </a:r>
                      <a:r>
                        <a:rPr lang="en-US" sz="1800" i="1" baseline="0" dirty="0" smtClean="0">
                          <a:effectLst/>
                          <a:latin typeface="+mn-lt"/>
                        </a:rPr>
                        <a:t> </a:t>
                      </a:r>
                      <a:r>
                        <a:rPr lang="en-GB" sz="1800" i="1" kern="1200" dirty="0" smtClean="0">
                          <a:solidFill>
                            <a:schemeClr val="dk1"/>
                          </a:solidFill>
                          <a:effectLst/>
                          <a:latin typeface="+mn-lt"/>
                          <a:ea typeface="+mn-ea"/>
                          <a:cs typeface="+mn-cs"/>
                        </a:rPr>
                        <a:t>Support services provided to the National Anti-Corruption Forum (NACF)</a:t>
                      </a:r>
                      <a:endParaRPr lang="en-US" sz="1800" i="1" dirty="0">
                        <a:effectLst/>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i="1" dirty="0" smtClean="0">
                          <a:effectLst/>
                          <a:latin typeface="+mn-lt"/>
                          <a:ea typeface="Times New Roman" panose="02020603050405020304" pitchFamily="18" charset="0"/>
                          <a:cs typeface="Times New Roman" panose="02020603050405020304" pitchFamily="18" charset="0"/>
                        </a:rPr>
                        <a:t>Mar 2018</a:t>
                      </a:r>
                      <a:endParaRPr lang="en-US" sz="1800" i="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i="1" dirty="0" smtClean="0">
                          <a:effectLst/>
                          <a:latin typeface="+mn-lt"/>
                          <a:ea typeface="Times New Roman" panose="02020603050405020304" pitchFamily="18" charset="0"/>
                          <a:cs typeface="Times New Roman" panose="02020603050405020304" pitchFamily="18" charset="0"/>
                        </a:rPr>
                        <a:t>NACF meeting held on 19 May 2017</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i="1" dirty="0" smtClean="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Achieved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782159">
                <a:tc>
                  <a:txBody>
                    <a:bodyPr/>
                    <a:lstStyle/>
                    <a:p>
                      <a:pPr marL="0" marR="0" algn="just">
                        <a:spcBef>
                          <a:spcPts val="0"/>
                        </a:spcBef>
                        <a:spcAft>
                          <a:spcPts val="0"/>
                        </a:spcAft>
                      </a:pPr>
                      <a:r>
                        <a:rPr lang="en-GB" sz="1800" dirty="0">
                          <a:solidFill>
                            <a:srgbClr val="000000"/>
                          </a:solidFill>
                          <a:effectLst/>
                          <a:latin typeface="+mn-lt"/>
                          <a:ea typeface="Times New Roman" panose="02020603050405020304" pitchFamily="18" charset="0"/>
                          <a:cs typeface="Arial" panose="020B0604020202020204" pitchFamily="34" charset="0"/>
                        </a:rPr>
                        <a:t>Investigations conducted and requests emanating from: </a:t>
                      </a:r>
                      <a:endParaRPr lang="en-US" sz="18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800" dirty="0">
                          <a:solidFill>
                            <a:srgbClr val="000000"/>
                          </a:solidFill>
                          <a:effectLst/>
                          <a:latin typeface="+mn-lt"/>
                          <a:ea typeface="Times New Roman" panose="02020603050405020304" pitchFamily="18" charset="0"/>
                          <a:cs typeface="Arial" panose="020B0604020202020204" pitchFamily="34" charset="0"/>
                        </a:rPr>
                        <a:t> </a:t>
                      </a:r>
                      <a:endParaRPr lang="en-US" sz="1800" dirty="0">
                        <a:effectLst/>
                        <a:latin typeface="+mn-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sz="1800" dirty="0">
                          <a:solidFill>
                            <a:srgbClr val="000000"/>
                          </a:solidFill>
                          <a:effectLst/>
                          <a:latin typeface="+mn-lt"/>
                          <a:ea typeface="Times New Roman" panose="02020603050405020304" pitchFamily="18" charset="0"/>
                          <a:cs typeface="Arial" panose="020B0604020202020204" pitchFamily="34" charset="0"/>
                        </a:rPr>
                        <a:t>Complaints Rules</a:t>
                      </a:r>
                      <a:endParaRPr lang="en-US" sz="1800" dirty="0">
                        <a:effectLst/>
                        <a:latin typeface="+mn-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sz="1800" dirty="0">
                          <a:solidFill>
                            <a:srgbClr val="000000"/>
                          </a:solidFill>
                          <a:effectLst/>
                          <a:latin typeface="+mn-lt"/>
                          <a:ea typeface="Times New Roman" panose="02020603050405020304" pitchFamily="18" charset="0"/>
                          <a:cs typeface="Arial" panose="020B0604020202020204" pitchFamily="34" charset="0"/>
                        </a:rPr>
                        <a:t>NACH</a:t>
                      </a:r>
                      <a:endParaRPr lang="en-US" sz="1800" dirty="0">
                        <a:effectLst/>
                        <a:latin typeface="+mn-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sz="1800" dirty="0">
                          <a:solidFill>
                            <a:srgbClr val="000000"/>
                          </a:solidFill>
                          <a:effectLst/>
                          <a:latin typeface="+mn-lt"/>
                          <a:ea typeface="Times New Roman" panose="02020603050405020304" pitchFamily="18" charset="0"/>
                          <a:cs typeface="Arial" panose="020B0604020202020204" pitchFamily="34" charset="0"/>
                        </a:rPr>
                        <a:t>Ad hoc complaints through walk-in disclosures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80%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285750" indent="-285750">
                        <a:buFont typeface="Arial" panose="020B0604020202020204" pitchFamily="34" charset="0"/>
                        <a:buChar char="•"/>
                      </a:pPr>
                      <a:r>
                        <a:rPr lang="en-GB" sz="1800" kern="1200" dirty="0" smtClean="0">
                          <a:solidFill>
                            <a:schemeClr val="dk1"/>
                          </a:solidFill>
                          <a:effectLst/>
                          <a:latin typeface="+mn-lt"/>
                          <a:ea typeface="+mn-ea"/>
                          <a:cs typeface="+mn-cs"/>
                        </a:rPr>
                        <a:t>4 cases were received during the quarter, 100% were closed within 45 days.</a:t>
                      </a:r>
                      <a:endParaRPr lang="en-US"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GB" sz="1800" kern="1200" dirty="0" smtClean="0">
                          <a:solidFill>
                            <a:schemeClr val="dk1"/>
                          </a:solidFill>
                          <a:effectLst/>
                          <a:latin typeface="+mn-lt"/>
                          <a:ea typeface="+mn-ea"/>
                          <a:cs typeface="+mn-cs"/>
                        </a:rPr>
                        <a:t>2 full scale investigations</a:t>
                      </a:r>
                      <a:r>
                        <a:rPr lang="en-US" sz="1800" kern="1200" baseline="0" dirty="0" smtClean="0">
                          <a:solidFill>
                            <a:schemeClr val="dk1"/>
                          </a:solidFill>
                          <a:effectLst/>
                          <a:latin typeface="+mn-lt"/>
                          <a:ea typeface="+mn-ea"/>
                          <a:cs typeface="+mn-cs"/>
                        </a:rPr>
                        <a:t> underway.</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Achieved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05853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0889" y="5802"/>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043608" y="3645024"/>
            <a:ext cx="7848872" cy="1569660"/>
          </a:xfrm>
          <a:prstGeom prst="rect">
            <a:avLst/>
          </a:prstGeom>
          <a:noFill/>
        </p:spPr>
        <p:txBody>
          <a:bodyPr wrap="square" rtlCol="0">
            <a:spAutoFit/>
          </a:bodyPr>
          <a:lstStyle/>
          <a:p>
            <a:r>
              <a:rPr lang="en-US" sz="4800" dirty="0" smtClean="0">
                <a:solidFill>
                  <a:srgbClr val="800000"/>
                </a:solidFill>
                <a:latin typeface="Stencil" panose="040409050D0802020404" pitchFamily="82" charset="0"/>
              </a:rPr>
              <a:t>Outputs with specific PROVINCIAL focus</a:t>
            </a:r>
            <a:endParaRPr lang="en-US" sz="4800" dirty="0">
              <a:solidFill>
                <a:srgbClr val="800000"/>
              </a:solidFill>
              <a:latin typeface="Stencil" panose="040409050D0802020404" pitchFamily="82" charset="0"/>
            </a:endParaRPr>
          </a:p>
        </p:txBody>
      </p:sp>
    </p:spTree>
    <p:extLst>
      <p:ext uri="{BB962C8B-B14F-4D97-AF65-F5344CB8AC3E}">
        <p14:creationId xmlns:p14="http://schemas.microsoft.com/office/powerpoint/2010/main" xmlns="" val="4280104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62</a:t>
            </a:fld>
            <a:endParaRPr lang="en-US" sz="1400" b="0" dirty="0">
              <a:solidFill>
                <a:srgbClr val="000000"/>
              </a:solidFill>
            </a:endParaRPr>
          </a:p>
        </p:txBody>
      </p:sp>
      <p:sp>
        <p:nvSpPr>
          <p:cNvPr id="8" name="Rectangle 7"/>
          <p:cNvSpPr/>
          <p:nvPr/>
        </p:nvSpPr>
        <p:spPr bwMode="auto">
          <a:xfrm>
            <a:off x="512615" y="54868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EASTERN CAPE</a:t>
            </a:r>
          </a:p>
        </p:txBody>
      </p:sp>
      <p:graphicFrame>
        <p:nvGraphicFramePr>
          <p:cNvPr id="2" name="Table 1"/>
          <p:cNvGraphicFramePr>
            <a:graphicFrameLocks noGrp="1"/>
          </p:cNvGraphicFramePr>
          <p:nvPr>
            <p:extLst>
              <p:ext uri="{D42A27DB-BD31-4B8C-83A1-F6EECF244321}">
                <p14:modId xmlns:p14="http://schemas.microsoft.com/office/powerpoint/2010/main" xmlns="" val="691796772"/>
              </p:ext>
            </p:extLst>
          </p:nvPr>
        </p:nvGraphicFramePr>
        <p:xfrm>
          <a:off x="334748" y="1067468"/>
          <a:ext cx="8496945" cy="1409860"/>
        </p:xfrm>
        <a:graphic>
          <a:graphicData uri="http://schemas.openxmlformats.org/drawingml/2006/table">
            <a:tbl>
              <a:tblPr>
                <a:tableStyleId>{5C22544A-7EE6-4342-B048-85BDC9FD1C3A}</a:tableStyleId>
              </a:tblPr>
              <a:tblGrid>
                <a:gridCol w="3476349">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3364411">
                  <a:extLst>
                    <a:ext uri="{9D8B030D-6E8A-4147-A177-3AD203B41FA5}">
                      <a16:colId xmlns:a16="http://schemas.microsoft.com/office/drawing/2014/main" xmlns="" val="20002"/>
                    </a:ext>
                  </a:extLst>
                </a:gridCol>
                <a:gridCol w="288033">
                  <a:extLst>
                    <a:ext uri="{9D8B030D-6E8A-4147-A177-3AD203B41FA5}">
                      <a16:colId xmlns:a16="http://schemas.microsoft.com/office/drawing/2014/main" xmlns="" val="20003"/>
                    </a:ext>
                  </a:extLst>
                </a:gridCol>
              </a:tblGrid>
              <a:tr h="312580">
                <a:tc>
                  <a:txBody>
                    <a:bodyPr/>
                    <a:lstStyle/>
                    <a:p>
                      <a:pPr marL="0" marR="0" algn="ctr">
                        <a:lnSpc>
                          <a:spcPct val="100000"/>
                        </a:lnSpc>
                        <a:spcBef>
                          <a:spcPts val="0"/>
                        </a:spcBef>
                        <a:spcAft>
                          <a:spcPts val="0"/>
                        </a:spcAft>
                      </a:pPr>
                      <a:r>
                        <a:rPr lang="en-GB" sz="1800" kern="0" dirty="0">
                          <a:effectLst/>
                          <a:latin typeface="+mn-lt"/>
                        </a:rPr>
                        <a:t>Output</a:t>
                      </a:r>
                      <a:endParaRPr lang="en-US" sz="1800" b="1"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lgn="ctr">
                        <a:lnSpc>
                          <a:spcPct val="100000"/>
                        </a:lnSpc>
                        <a:spcBef>
                          <a:spcPts val="0"/>
                        </a:spcBef>
                        <a:spcAft>
                          <a:spcPts val="0"/>
                        </a:spcAft>
                      </a:pPr>
                      <a:r>
                        <a:rPr lang="en-GB" sz="1800" dirty="0">
                          <a:effectLst/>
                          <a:latin typeface="+mn-lt"/>
                        </a:rPr>
                        <a:t> </a:t>
                      </a:r>
                      <a:r>
                        <a:rPr lang="en-GB" sz="1800" dirty="0" smtClean="0">
                          <a:effectLst/>
                          <a:latin typeface="+mn-lt"/>
                        </a:rPr>
                        <a:t>Target</a:t>
                      </a:r>
                      <a:endParaRPr lang="en-US" sz="180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gridSpan="2">
                  <a:txBody>
                    <a:bodyPr/>
                    <a:lstStyle/>
                    <a:p>
                      <a:pPr marL="0" marR="0" algn="ctr">
                        <a:lnSpc>
                          <a:spcPct val="100000"/>
                        </a:lnSpc>
                        <a:spcBef>
                          <a:spcPts val="0"/>
                        </a:spcBef>
                        <a:spcAft>
                          <a:spcPts val="0"/>
                        </a:spcAft>
                      </a:pPr>
                      <a:r>
                        <a:rPr lang="en-GB" sz="1800" baseline="0" dirty="0" smtClean="0">
                          <a:effectLst/>
                          <a:latin typeface="+mn-l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887810">
                <a:tc>
                  <a:txBody>
                    <a:bodyPr/>
                    <a:lstStyle/>
                    <a:p>
                      <a:pPr marL="0" marR="0" algn="just">
                        <a:spcBef>
                          <a:spcPts val="0"/>
                        </a:spcBef>
                        <a:spcAft>
                          <a:spcPts val="0"/>
                        </a:spcAft>
                      </a:pPr>
                      <a:r>
                        <a:rPr lang="en-GB" sz="1800" dirty="0">
                          <a:effectLst/>
                          <a:latin typeface="+mn-lt"/>
                          <a:ea typeface="Times New Roman" panose="02020603050405020304" pitchFamily="18" charset="0"/>
                          <a:cs typeface="Arial" panose="020B0604020202020204" pitchFamily="34" charset="0"/>
                        </a:rPr>
                        <a:t>Assessment of the remuneration of HoDs in the Eastern Cape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pPr marL="0" marR="0" algn="just">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Introduction of project by</a:t>
                      </a:r>
                      <a:r>
                        <a:rPr lang="en-GB" sz="1800" baseline="0" dirty="0" smtClean="0">
                          <a:effectLst/>
                          <a:latin typeface="+mn-lt"/>
                          <a:ea typeface="Times New Roman" panose="02020603050405020304" pitchFamily="18" charset="0"/>
                          <a:cs typeface="Arial" panose="020B0604020202020204" pitchFamily="34" charset="0"/>
                        </a:rPr>
                        <a:t> June 2017</a:t>
                      </a:r>
                      <a:endParaRPr lang="en-US" sz="1800" dirty="0" smtClean="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pPr marL="0" marR="0" algn="just">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Introductory </a:t>
                      </a:r>
                      <a:r>
                        <a:rPr lang="en-GB" sz="1800" dirty="0">
                          <a:effectLst/>
                          <a:latin typeface="+mn-lt"/>
                          <a:ea typeface="Times New Roman" panose="02020603050405020304" pitchFamily="18" charset="0"/>
                          <a:cs typeface="Arial" panose="020B0604020202020204" pitchFamily="34" charset="0"/>
                        </a:rPr>
                        <a:t>letters were sent to EAs and </a:t>
                      </a:r>
                      <a:r>
                        <a:rPr lang="en-GB" sz="1800" dirty="0" err="1">
                          <a:effectLst/>
                          <a:latin typeface="+mn-lt"/>
                          <a:ea typeface="Times New Roman" panose="02020603050405020304" pitchFamily="18" charset="0"/>
                          <a:cs typeface="Arial" panose="020B0604020202020204" pitchFamily="34" charset="0"/>
                        </a:rPr>
                        <a:t>HoDs</a:t>
                      </a:r>
                      <a:r>
                        <a:rPr lang="en-GB" sz="1800" dirty="0">
                          <a:effectLst/>
                          <a:latin typeface="+mn-lt"/>
                          <a:ea typeface="Times New Roman" panose="02020603050405020304" pitchFamily="18" charset="0"/>
                          <a:cs typeface="Arial" panose="020B0604020202020204" pitchFamily="34" charset="0"/>
                        </a:rPr>
                        <a:t> </a:t>
                      </a:r>
                      <a:r>
                        <a:rPr lang="en-GB" sz="1800" dirty="0" smtClean="0">
                          <a:effectLst/>
                          <a:latin typeface="+mn-lt"/>
                          <a:ea typeface="Times New Roman" panose="02020603050405020304" pitchFamily="18" charset="0"/>
                          <a:cs typeface="Arial" panose="020B0604020202020204" pitchFamily="34" charset="0"/>
                        </a:rPr>
                        <a:t>in </a:t>
                      </a:r>
                      <a:r>
                        <a:rPr lang="en-GB" sz="1800" dirty="0">
                          <a:effectLst/>
                          <a:latin typeface="+mn-lt"/>
                          <a:ea typeface="Times New Roman" panose="02020603050405020304" pitchFamily="18" charset="0"/>
                          <a:cs typeface="Arial" panose="020B0604020202020204" pitchFamily="34" charset="0"/>
                        </a:rPr>
                        <a:t>May 2017 </a:t>
                      </a:r>
                      <a:endParaRPr lang="en-GB" sz="1800" dirty="0" smtClean="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234440" algn="r"/>
                        </a:tabLst>
                        <a:defRPr/>
                      </a:pPr>
                      <a:r>
                        <a:rPr lang="en-US" sz="1400" b="0" dirty="0" smtClean="0">
                          <a:effectLst/>
                          <a:latin typeface="+mn-lt"/>
                          <a:ea typeface="Times New Roman" panose="02020603050405020304" pitchFamily="18" charset="0"/>
                          <a:cs typeface="Arial" panose="020B0604020202020204" pitchFamily="34" charset="0"/>
                        </a:rPr>
                        <a:t>Achieved</a:t>
                      </a:r>
                      <a:endParaRPr lang="en-US" sz="1400" b="0" baseline="0" dirty="0" smtClean="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234440" algn="r"/>
                        </a:tabLs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1"/>
                  </a:ext>
                </a:extLst>
              </a:tr>
            </a:tbl>
          </a:graphicData>
        </a:graphic>
      </p:graphicFrame>
      <p:sp>
        <p:nvSpPr>
          <p:cNvPr id="5" name="Rectangle 4"/>
          <p:cNvSpPr/>
          <p:nvPr/>
        </p:nvSpPr>
        <p:spPr bwMode="auto">
          <a:xfrm>
            <a:off x="338473" y="2477328"/>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FREE STATE</a:t>
            </a:r>
          </a:p>
        </p:txBody>
      </p:sp>
      <p:graphicFrame>
        <p:nvGraphicFramePr>
          <p:cNvPr id="6" name="Table 5"/>
          <p:cNvGraphicFramePr>
            <a:graphicFrameLocks noGrp="1"/>
          </p:cNvGraphicFramePr>
          <p:nvPr>
            <p:extLst>
              <p:ext uri="{D42A27DB-BD31-4B8C-83A1-F6EECF244321}">
                <p14:modId xmlns:p14="http://schemas.microsoft.com/office/powerpoint/2010/main" xmlns="" val="467316166"/>
              </p:ext>
            </p:extLst>
          </p:nvPr>
        </p:nvGraphicFramePr>
        <p:xfrm>
          <a:off x="334748" y="3094615"/>
          <a:ext cx="8496944" cy="2743200"/>
        </p:xfrm>
        <a:graphic>
          <a:graphicData uri="http://schemas.openxmlformats.org/drawingml/2006/table">
            <a:tbl>
              <a:tblPr>
                <a:tableStyleId>{5C22544A-7EE6-4342-B048-85BDC9FD1C3A}</a:tableStyleId>
              </a:tblPr>
              <a:tblGrid>
                <a:gridCol w="3495875">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3384376">
                  <a:extLst>
                    <a:ext uri="{9D8B030D-6E8A-4147-A177-3AD203B41FA5}">
                      <a16:colId xmlns:a16="http://schemas.microsoft.com/office/drawing/2014/main" xmlns="" val="20002"/>
                    </a:ext>
                  </a:extLst>
                </a:gridCol>
                <a:gridCol w="248541">
                  <a:extLst>
                    <a:ext uri="{9D8B030D-6E8A-4147-A177-3AD203B41FA5}">
                      <a16:colId xmlns:a16="http://schemas.microsoft.com/office/drawing/2014/main" xmlns="" val="20003"/>
                    </a:ext>
                  </a:extLst>
                </a:gridCol>
              </a:tblGrid>
              <a:tr h="244622">
                <a:tc>
                  <a:txBody>
                    <a:bodyPr/>
                    <a:lstStyle/>
                    <a:p>
                      <a:pPr marL="0" marR="0" algn="ctr">
                        <a:lnSpc>
                          <a:spcPct val="100000"/>
                        </a:lnSpc>
                        <a:spcBef>
                          <a:spcPts val="0"/>
                        </a:spcBef>
                        <a:spcAft>
                          <a:spcPts val="0"/>
                        </a:spcAft>
                      </a:pPr>
                      <a:r>
                        <a:rPr lang="en-GB" sz="1800" kern="0" dirty="0">
                          <a:effectLst/>
                          <a:latin typeface="+mn-lt"/>
                        </a:rPr>
                        <a:t>Output</a:t>
                      </a:r>
                      <a:endParaRPr lang="en-US" sz="1800" b="1"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dirty="0">
                          <a:effectLst/>
                          <a:latin typeface="+mn-lt"/>
                        </a:rPr>
                        <a:t> </a:t>
                      </a:r>
                      <a:r>
                        <a:rPr lang="en-GB" sz="1800" dirty="0" smtClean="0">
                          <a:effectLst/>
                          <a:latin typeface="+mn-lt"/>
                        </a:rPr>
                        <a:t>Target</a:t>
                      </a:r>
                      <a:endParaRPr lang="en-US" sz="180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indent="0" algn="ctr">
                        <a:lnSpc>
                          <a:spcPct val="100000"/>
                        </a:lnSpc>
                        <a:spcBef>
                          <a:spcPts val="0"/>
                        </a:spcBef>
                        <a:spcAft>
                          <a:spcPts val="0"/>
                        </a:spcAft>
                        <a:buFont typeface="Arial" panose="020B0604020202020204" pitchFamily="34" charset="0"/>
                        <a:buNone/>
                      </a:pPr>
                      <a:r>
                        <a:rPr lang="en-GB" sz="1800" baseline="0" dirty="0" smtClean="0">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820892">
                <a:tc>
                  <a:txBody>
                    <a:bodyPr/>
                    <a:lstStyle/>
                    <a:p>
                      <a:pPr marL="0" marR="0" algn="just">
                        <a:spcBef>
                          <a:spcPts val="0"/>
                        </a:spcBef>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An assessment of the abuse of government owned vehicles in the </a:t>
                      </a:r>
                      <a:r>
                        <a:rPr lang="en-ZA" sz="1800" dirty="0" smtClean="0">
                          <a:effectLst/>
                          <a:latin typeface="Arial" panose="020B0604020202020204" pitchFamily="34" charset="0"/>
                          <a:ea typeface="Times New Roman" panose="02020603050405020304" pitchFamily="18" charset="0"/>
                          <a:cs typeface="Arial" panose="020B0604020202020204" pitchFamily="34" charset="0"/>
                        </a:rPr>
                        <a:t>FS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Introduction of project by</a:t>
                      </a:r>
                      <a:r>
                        <a:rPr lang="en-GB" sz="1800" baseline="0" dirty="0" smtClean="0">
                          <a:effectLst/>
                          <a:latin typeface="+mn-lt"/>
                          <a:ea typeface="Times New Roman" panose="02020603050405020304" pitchFamily="18" charset="0"/>
                          <a:cs typeface="Arial" panose="020B0604020202020204" pitchFamily="34" charset="0"/>
                        </a:rPr>
                        <a:t> June 2017</a:t>
                      </a:r>
                      <a:endParaRPr lang="en-US" sz="1800" dirty="0" smtClean="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GB" sz="1800" b="0" dirty="0" smtClean="0">
                          <a:effectLst/>
                          <a:latin typeface="Arial" panose="020B0604020202020204" pitchFamily="34" charset="0"/>
                          <a:ea typeface="Times New Roman" panose="02020603050405020304" pitchFamily="18" charset="0"/>
                          <a:cs typeface="Arial" panose="020B0604020202020204" pitchFamily="34" charset="0"/>
                        </a:rPr>
                        <a:t>V</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erifying </a:t>
                      </a:r>
                      <a:r>
                        <a:rPr lang="en-GB" sz="1800" dirty="0">
                          <a:effectLst/>
                          <a:latin typeface="Arial" panose="020B0604020202020204" pitchFamily="34" charset="0"/>
                          <a:ea typeface="Times New Roman" panose="02020603050405020304" pitchFamily="18" charset="0"/>
                          <a:cs typeface="Arial" panose="020B0604020202020204" pitchFamily="34" charset="0"/>
                        </a:rPr>
                        <a:t>data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collected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3">
                  <a:txBody>
                    <a:bodyPr/>
                    <a:lstStyle/>
                    <a:p>
                      <a:pPr marL="0" marR="0" lvl="0" indent="0" algn="ctr">
                        <a:lnSpc>
                          <a:spcPct val="100000"/>
                        </a:lnSpc>
                        <a:spcBef>
                          <a:spcPts val="0"/>
                        </a:spcBef>
                        <a:spcAft>
                          <a:spcPts val="0"/>
                        </a:spcAft>
                        <a:buFont typeface="Symbol" panose="05050102010706020507" pitchFamily="18" charset="2"/>
                        <a:buNone/>
                      </a:pPr>
                      <a:r>
                        <a:rPr lang="en-US" sz="1400" dirty="0" smtClean="0">
                          <a:effectLst/>
                          <a:latin typeface="+mn-lt"/>
                          <a:ea typeface="Times New Roman" panose="02020603050405020304" pitchFamily="18" charset="0"/>
                          <a:cs typeface="Times New Roman" panose="02020603050405020304" pitchFamily="18" charset="0"/>
                        </a:rPr>
                        <a:t>Achieved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7251">
                <a:tc>
                  <a:txBody>
                    <a:bodyPr/>
                    <a:lstStyle/>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Promotion of professional ethics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Arial" panose="020B0604020202020204" pitchFamily="34" charset="0"/>
                          <a:ea typeface="Times New Roman" panose="02020603050405020304" pitchFamily="18" charset="0"/>
                          <a:cs typeface="Times New Roman" panose="02020603050405020304" pitchFamily="18" charset="0"/>
                        </a:rPr>
                        <a:t>1 Workshop hosted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spcBef>
                          <a:spcPts val="0"/>
                        </a:spcBef>
                        <a:spcAft>
                          <a:spcPts val="0"/>
                        </a:spcAft>
                      </a:pPr>
                      <a:r>
                        <a:rPr lang="en-GB" sz="1800" b="0" dirty="0" smtClean="0">
                          <a:effectLst/>
                          <a:latin typeface="Arial" panose="020B0604020202020204" pitchFamily="34" charset="0"/>
                          <a:ea typeface="Times New Roman" panose="02020603050405020304" pitchFamily="18" charset="0"/>
                          <a:cs typeface="Arial" panose="020B0604020202020204" pitchFamily="34" charset="0"/>
                        </a:rPr>
                        <a:t>1</a:t>
                      </a:r>
                      <a:r>
                        <a:rPr lang="en-GB" sz="1800" b="0" baseline="0" dirty="0" smtClean="0">
                          <a:effectLst/>
                          <a:latin typeface="Arial" panose="020B0604020202020204" pitchFamily="34" charset="0"/>
                          <a:ea typeface="Times New Roman" panose="02020603050405020304" pitchFamily="18" charset="0"/>
                          <a:cs typeface="Arial" panose="020B0604020202020204" pitchFamily="34" charset="0"/>
                        </a:rPr>
                        <a:t> workshop held in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June 2017</a:t>
                      </a:r>
                      <a:endParaRPr lang="en-US" sz="18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vMerge="1">
                  <a:txBody>
                    <a:bodyPr/>
                    <a:lstStyle/>
                    <a:p>
                      <a:pPr marL="0" marR="0" lvl="0" indent="0" algn="ctr">
                        <a:lnSpc>
                          <a:spcPct val="100000"/>
                        </a:lnSpc>
                        <a:spcBef>
                          <a:spcPts val="0"/>
                        </a:spcBef>
                        <a:spcAft>
                          <a:spcPts val="0"/>
                        </a:spcAft>
                        <a:buFont typeface="Symbol" panose="05050102010706020507" pitchFamily="18" charset="2"/>
                        <a:buNone/>
                      </a:pP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88995">
                <a:tc>
                  <a:txBody>
                    <a:bodyPr/>
                    <a:lstStyle/>
                    <a:p>
                      <a:pPr marL="0" marR="0" algn="just">
                        <a:spcBef>
                          <a:spcPts val="0"/>
                        </a:spcBef>
                        <a:spcAft>
                          <a:spcPts val="0"/>
                        </a:spcAft>
                      </a:pPr>
                      <a:r>
                        <a:rPr lang="en-US" sz="1800" i="1" dirty="0" smtClean="0">
                          <a:effectLst/>
                          <a:latin typeface="Arial" panose="020B0604020202020204" pitchFamily="34" charset="0"/>
                          <a:ea typeface="Times New Roman" panose="02020603050405020304" pitchFamily="18" charset="0"/>
                          <a:cs typeface="Times New Roman" panose="02020603050405020304" pitchFamily="18" charset="0"/>
                        </a:rPr>
                        <a:t>Ad hoc: Workshops on financial disclosure for non-SMS members </a:t>
                      </a:r>
                      <a:endParaRPr lang="en-US" sz="18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Arial" panose="020B0604020202020204" pitchFamily="34" charset="0"/>
                        </a:rPr>
                        <a:t>None</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lvl="0" indent="0">
                        <a:spcBef>
                          <a:spcPts val="0"/>
                        </a:spcBef>
                        <a:spcAft>
                          <a:spcPts val="0"/>
                        </a:spcAft>
                        <a:buFont typeface="Symbol" panose="05050102010706020507" pitchFamily="18" charset="2"/>
                        <a:buNone/>
                      </a:pPr>
                      <a:r>
                        <a:rPr lang="en-US" sz="1800" dirty="0" smtClean="0">
                          <a:effectLst/>
                          <a:latin typeface="Arial" panose="020B0604020202020204" pitchFamily="34" charset="0"/>
                          <a:ea typeface="Times New Roman" panose="02020603050405020304" pitchFamily="18" charset="0"/>
                          <a:cs typeface="Times New Roman" panose="02020603050405020304" pitchFamily="18" charset="0"/>
                        </a:rPr>
                        <a:t>Partnered with the Office of the Premier to conduct workshops with 1 126 employees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vMerge="1">
                  <a:txBody>
                    <a:bodyPr/>
                    <a:lstStyle/>
                    <a:p>
                      <a:pPr marL="0" marR="0" lvl="0" indent="0" algn="ctr">
                        <a:lnSpc>
                          <a:spcPct val="100000"/>
                        </a:lnSpc>
                        <a:spcBef>
                          <a:spcPts val="0"/>
                        </a:spcBef>
                        <a:spcAft>
                          <a:spcPts val="0"/>
                        </a:spcAft>
                        <a:buFont typeface="Symbol" panose="05050102010706020507" pitchFamily="18" charset="2"/>
                        <a:buNone/>
                      </a:pP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2722963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63</a:t>
            </a:fld>
            <a:endParaRPr lang="en-US" sz="1400" b="0" dirty="0">
              <a:solidFill>
                <a:srgbClr val="000000"/>
              </a:solidFill>
            </a:endParaRPr>
          </a:p>
        </p:txBody>
      </p:sp>
      <p:sp>
        <p:nvSpPr>
          <p:cNvPr id="8" name="Rectangle 7"/>
          <p:cNvSpPr/>
          <p:nvPr/>
        </p:nvSpPr>
        <p:spPr bwMode="auto">
          <a:xfrm>
            <a:off x="467544" y="485068"/>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GAUTENG</a:t>
            </a:r>
          </a:p>
        </p:txBody>
      </p:sp>
      <p:graphicFrame>
        <p:nvGraphicFramePr>
          <p:cNvPr id="2" name="Table 1"/>
          <p:cNvGraphicFramePr>
            <a:graphicFrameLocks noGrp="1"/>
          </p:cNvGraphicFramePr>
          <p:nvPr>
            <p:extLst>
              <p:ext uri="{D42A27DB-BD31-4B8C-83A1-F6EECF244321}">
                <p14:modId xmlns:p14="http://schemas.microsoft.com/office/powerpoint/2010/main" xmlns="" val="1542179866"/>
              </p:ext>
            </p:extLst>
          </p:nvPr>
        </p:nvGraphicFramePr>
        <p:xfrm>
          <a:off x="245857" y="1006555"/>
          <a:ext cx="8587248" cy="1681346"/>
        </p:xfrm>
        <a:graphic>
          <a:graphicData uri="http://schemas.openxmlformats.org/drawingml/2006/table">
            <a:tbl>
              <a:tblPr>
                <a:tableStyleId>{5C22544A-7EE6-4342-B048-85BDC9FD1C3A}</a:tableStyleId>
              </a:tblPr>
              <a:tblGrid>
                <a:gridCol w="2604923">
                  <a:extLst>
                    <a:ext uri="{9D8B030D-6E8A-4147-A177-3AD203B41FA5}">
                      <a16:colId xmlns:a16="http://schemas.microsoft.com/office/drawing/2014/main" xmlns="" val="20000"/>
                    </a:ext>
                  </a:extLst>
                </a:gridCol>
                <a:gridCol w="1937244">
                  <a:extLst>
                    <a:ext uri="{9D8B030D-6E8A-4147-A177-3AD203B41FA5}">
                      <a16:colId xmlns:a16="http://schemas.microsoft.com/office/drawing/2014/main" xmlns="" val="20001"/>
                    </a:ext>
                  </a:extLst>
                </a:gridCol>
                <a:gridCol w="3751388">
                  <a:extLst>
                    <a:ext uri="{9D8B030D-6E8A-4147-A177-3AD203B41FA5}">
                      <a16:colId xmlns:a16="http://schemas.microsoft.com/office/drawing/2014/main" xmlns="" val="20002"/>
                    </a:ext>
                  </a:extLst>
                </a:gridCol>
                <a:gridCol w="293693">
                  <a:extLst>
                    <a:ext uri="{9D8B030D-6E8A-4147-A177-3AD203B41FA5}">
                      <a16:colId xmlns:a16="http://schemas.microsoft.com/office/drawing/2014/main" xmlns="" val="20003"/>
                    </a:ext>
                  </a:extLst>
                </a:gridCol>
              </a:tblGrid>
              <a:tr h="232306">
                <a:tc>
                  <a:txBody>
                    <a:bodyPr/>
                    <a:lstStyle/>
                    <a:p>
                      <a:pPr marL="0" marR="0" algn="ctr">
                        <a:lnSpc>
                          <a:spcPct val="100000"/>
                        </a:lnSpc>
                        <a:spcBef>
                          <a:spcPts val="0"/>
                        </a:spcBef>
                        <a:spcAft>
                          <a:spcPts val="0"/>
                        </a:spcAft>
                      </a:pPr>
                      <a:r>
                        <a:rPr lang="en-GB" sz="1800" kern="0" dirty="0">
                          <a:effectLst/>
                          <a:latin typeface="+mn-lt"/>
                        </a:rPr>
                        <a:t>Output</a:t>
                      </a:r>
                      <a:endParaRPr lang="en-US" sz="1800" b="1"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dirty="0">
                          <a:effectLst/>
                          <a:latin typeface="+mn-lt"/>
                        </a:rPr>
                        <a:t> </a:t>
                      </a:r>
                      <a:r>
                        <a:rPr lang="en-GB" sz="1800" dirty="0" smtClean="0">
                          <a:effectLst/>
                          <a:latin typeface="+mn-lt"/>
                        </a:rPr>
                        <a:t>Target</a:t>
                      </a:r>
                      <a:endParaRPr lang="en-US" sz="180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800" baseline="0" dirty="0" smtClean="0">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407026">
                <a:tc>
                  <a:txBody>
                    <a:bodyPr/>
                    <a:lstStyle/>
                    <a:p>
                      <a:pPr marL="0" marR="0" algn="just">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Assessment of the influence of grievances on work attendance in the Gauteng provincial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departments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GB" sz="1800" dirty="0" smtClean="0">
                          <a:effectLst/>
                          <a:latin typeface="+mn-lt"/>
                          <a:ea typeface="Times New Roman" panose="02020603050405020304" pitchFamily="18" charset="0"/>
                          <a:cs typeface="Arial" panose="020B0604020202020204" pitchFamily="34" charset="0"/>
                        </a:rPr>
                        <a:t>Introduction of project by</a:t>
                      </a:r>
                      <a:r>
                        <a:rPr lang="en-GB" sz="1800" baseline="0" dirty="0" smtClean="0">
                          <a:effectLst/>
                          <a:latin typeface="+mn-lt"/>
                          <a:ea typeface="Times New Roman" panose="02020603050405020304" pitchFamily="18" charset="0"/>
                          <a:cs typeface="Arial" panose="020B0604020202020204" pitchFamily="34" charset="0"/>
                        </a:rPr>
                        <a:t> June ‘17</a:t>
                      </a:r>
                      <a:endParaRPr lang="en-US" sz="1800" dirty="0" smtClean="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Letters to </a:t>
                      </a:r>
                      <a:r>
                        <a:rPr lang="en-GB" sz="1800" dirty="0" err="1" smtClean="0">
                          <a:effectLst/>
                          <a:latin typeface="Arial" panose="020B0604020202020204" pitchFamily="34" charset="0"/>
                          <a:ea typeface="Times New Roman" panose="02020603050405020304" pitchFamily="18" charset="0"/>
                          <a:cs typeface="Arial" panose="020B0604020202020204" pitchFamily="34" charset="0"/>
                        </a:rPr>
                        <a:t>skeholders</a:t>
                      </a:r>
                      <a:r>
                        <a:rPr lang="en-GB" sz="1800" baseline="0" dirty="0" smtClean="0">
                          <a:effectLst/>
                          <a:latin typeface="Arial" panose="020B0604020202020204" pitchFamily="34" charset="0"/>
                          <a:ea typeface="Times New Roman" panose="02020603050405020304" pitchFamily="18" charset="0"/>
                          <a:cs typeface="Arial" panose="020B0604020202020204" pitchFamily="34" charset="0"/>
                        </a:rPr>
                        <a:t> sent in June 2017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lnSpc>
                          <a:spcPct val="100000"/>
                        </a:lnSpc>
                      </a:pPr>
                      <a:r>
                        <a:rPr lang="en-US" sz="1400" kern="1200" dirty="0" smtClean="0">
                          <a:solidFill>
                            <a:schemeClr val="dk1"/>
                          </a:solidFill>
                          <a:effectLst/>
                          <a:latin typeface="+mn-lt"/>
                          <a:ea typeface="+mn-ea"/>
                          <a:cs typeface="+mn-cs"/>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bl>
          </a:graphicData>
        </a:graphic>
      </p:graphicFrame>
      <p:sp>
        <p:nvSpPr>
          <p:cNvPr id="5" name="Rectangle 4"/>
          <p:cNvSpPr/>
          <p:nvPr/>
        </p:nvSpPr>
        <p:spPr bwMode="auto">
          <a:xfrm>
            <a:off x="535832" y="2885352"/>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KWAZULU-NATAL</a:t>
            </a:r>
          </a:p>
        </p:txBody>
      </p:sp>
      <p:graphicFrame>
        <p:nvGraphicFramePr>
          <p:cNvPr id="6" name="Table 5"/>
          <p:cNvGraphicFramePr>
            <a:graphicFrameLocks noGrp="1"/>
          </p:cNvGraphicFramePr>
          <p:nvPr>
            <p:extLst>
              <p:ext uri="{D42A27DB-BD31-4B8C-83A1-F6EECF244321}">
                <p14:modId xmlns:p14="http://schemas.microsoft.com/office/powerpoint/2010/main" xmlns="" val="1857517853"/>
              </p:ext>
            </p:extLst>
          </p:nvPr>
        </p:nvGraphicFramePr>
        <p:xfrm>
          <a:off x="326780" y="3485162"/>
          <a:ext cx="8496944" cy="2194560"/>
        </p:xfrm>
        <a:graphic>
          <a:graphicData uri="http://schemas.openxmlformats.org/drawingml/2006/table">
            <a:tbl>
              <a:tblPr>
                <a:tableStyleId>{5C22544A-7EE6-4342-B048-85BDC9FD1C3A}</a:tableStyleId>
              </a:tblPr>
              <a:tblGrid>
                <a:gridCol w="2808312">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3960440">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227567">
                <a:tc>
                  <a:txBody>
                    <a:bodyPr/>
                    <a:lstStyle/>
                    <a:p>
                      <a:pPr marL="0" marR="0" algn="ctr">
                        <a:lnSpc>
                          <a:spcPct val="90000"/>
                        </a:lnSpc>
                        <a:spcBef>
                          <a:spcPts val="0"/>
                        </a:spcBef>
                        <a:spcAft>
                          <a:spcPts val="0"/>
                        </a:spcAft>
                      </a:pPr>
                      <a:r>
                        <a:rPr lang="en-GB" sz="1800" kern="0" dirty="0">
                          <a:effectLst/>
                          <a:latin typeface="+mn-lt"/>
                        </a:rPr>
                        <a:t>Output</a:t>
                      </a:r>
                      <a:endParaRPr lang="en-US" sz="1800" b="1"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90000"/>
                        </a:lnSpc>
                        <a:spcBef>
                          <a:spcPts val="0"/>
                        </a:spcBef>
                        <a:spcAft>
                          <a:spcPts val="0"/>
                        </a:spcAft>
                      </a:pPr>
                      <a:r>
                        <a:rPr lang="en-GB" sz="1800" dirty="0">
                          <a:effectLst/>
                          <a:latin typeface="+mn-lt"/>
                        </a:rPr>
                        <a:t> </a:t>
                      </a:r>
                      <a:r>
                        <a:rPr lang="en-GB" sz="1800" dirty="0" smtClean="0">
                          <a:effectLst/>
                          <a:latin typeface="+mn-lt"/>
                        </a:rPr>
                        <a:t>Target</a:t>
                      </a:r>
                      <a:endParaRPr lang="en-US" sz="180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800" baseline="0" dirty="0" smtClean="0">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904594">
                <a:tc>
                  <a:txBody>
                    <a:bodyPr/>
                    <a:lstStyle/>
                    <a:p>
                      <a:pPr marL="0" marR="0" algn="just">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Service delivery inspections of hospitals and clinics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6</a:t>
                      </a:r>
                      <a:r>
                        <a:rPr lang="en-US" sz="1800" baseline="0" dirty="0" smtClean="0">
                          <a:effectLst/>
                          <a:latin typeface="+mn-lt"/>
                          <a:ea typeface="Times New Roman" panose="02020603050405020304" pitchFamily="18" charset="0"/>
                          <a:cs typeface="Times New Roman" panose="02020603050405020304" pitchFamily="18" charset="0"/>
                        </a:rPr>
                        <a:t> inspections conducted by June ‘17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spcBef>
                          <a:spcPts val="0"/>
                        </a:spcBef>
                        <a:spcAft>
                          <a:spcPts val="0"/>
                        </a:spcAft>
                        <a:buFont typeface="Symbol" panose="05050102010706020507" pitchFamily="18" charset="2"/>
                        <a:buNone/>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Inspections </a:t>
                      </a:r>
                      <a:r>
                        <a:rPr lang="en-GB" sz="1800" dirty="0">
                          <a:effectLst/>
                          <a:latin typeface="Arial" panose="020B0604020202020204" pitchFamily="34" charset="0"/>
                          <a:ea typeface="Times New Roman" panose="02020603050405020304" pitchFamily="18" charset="0"/>
                          <a:cs typeface="Arial" panose="020B0604020202020204" pitchFamily="34" charset="0"/>
                        </a:rPr>
                        <a:t>conducted at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11 </a:t>
                      </a:r>
                      <a:r>
                        <a:rPr lang="en-GB" sz="1800" dirty="0">
                          <a:effectLst/>
                          <a:latin typeface="Arial" panose="020B0604020202020204" pitchFamily="34" charset="0"/>
                          <a:ea typeface="Times New Roman" panose="02020603050405020304" pitchFamily="18" charset="0"/>
                          <a:cs typeface="Arial" panose="020B0604020202020204" pitchFamily="34" charset="0"/>
                        </a:rPr>
                        <a:t>hospitals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in </a:t>
                      </a:r>
                      <a:r>
                        <a:rPr lang="en-GB" sz="1800" dirty="0">
                          <a:effectLst/>
                          <a:latin typeface="Arial" panose="020B0604020202020204" pitchFamily="34" charset="0"/>
                          <a:ea typeface="Times New Roman" panose="02020603050405020304" pitchFamily="18" charset="0"/>
                          <a:cs typeface="Arial" panose="020B0604020202020204" pitchFamily="34" charset="0"/>
                        </a:rPr>
                        <a:t>May 2017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2">
                  <a:txBody>
                    <a:bodyPr/>
                    <a:lstStyle/>
                    <a:p>
                      <a:pPr marL="0" marR="0" algn="ctr">
                        <a:lnSpc>
                          <a:spcPct val="90000"/>
                        </a:lnSpc>
                        <a:spcBef>
                          <a:spcPts val="0"/>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Achieved</a:t>
                      </a:r>
                      <a:endParaRPr lang="en-US" sz="1400" b="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31520">
                <a:tc>
                  <a:txBody>
                    <a:bodyPr/>
                    <a:lstStyle/>
                    <a:p>
                      <a:pPr marL="0" marR="0" algn="just">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Promotion of ethical conduct and code of conduct to public servants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1 Workshop</a:t>
                      </a:r>
                      <a:r>
                        <a:rPr lang="en-US" sz="1800" baseline="0" dirty="0" smtClean="0">
                          <a:effectLst/>
                          <a:latin typeface="+mn-lt"/>
                          <a:ea typeface="Times New Roman" panose="02020603050405020304" pitchFamily="18" charset="0"/>
                          <a:cs typeface="Times New Roman" panose="02020603050405020304" pitchFamily="18" charset="0"/>
                        </a:rPr>
                        <a:t> hosted</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spcBef>
                          <a:spcPts val="0"/>
                        </a:spcBef>
                        <a:spcAft>
                          <a:spcPts val="0"/>
                        </a:spcAft>
                      </a:pPr>
                      <a:r>
                        <a:rPr lang="en-GB" sz="1800" dirty="0" smtClean="0">
                          <a:effectLst/>
                          <a:latin typeface="Arial" panose="020B0604020202020204" pitchFamily="34" charset="0"/>
                          <a:ea typeface="Times New Roman" panose="02020603050405020304" pitchFamily="18" charset="0"/>
                          <a:cs typeface="Times New Roman" panose="02020603050405020304" pitchFamily="18" charset="0"/>
                        </a:rPr>
                        <a:t>2 workshops</a:t>
                      </a:r>
                      <a:r>
                        <a:rPr lang="en-GB" sz="1800" baseline="0" dirty="0" smtClean="0">
                          <a:effectLst/>
                          <a:latin typeface="Arial" panose="020B0604020202020204" pitchFamily="34" charset="0"/>
                          <a:ea typeface="Times New Roman" panose="02020603050405020304" pitchFamily="18" charset="0"/>
                          <a:cs typeface="Times New Roman" panose="02020603050405020304" pitchFamily="18" charset="0"/>
                        </a:rPr>
                        <a:t> held </a:t>
                      </a:r>
                      <a:r>
                        <a:rPr lang="en-US" sz="1800" baseline="0" dirty="0" smtClean="0">
                          <a:effectLst/>
                          <a:latin typeface="Arial" panose="020B0604020202020204" pitchFamily="34" charset="0"/>
                          <a:ea typeface="Times New Roman" panose="02020603050405020304" pitchFamily="18" charset="0"/>
                          <a:cs typeface="Times New Roman" panose="02020603050405020304" pitchFamily="18" charset="0"/>
                        </a:rPr>
                        <a:t>in April and June 2017, respectively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vMerge="1">
                  <a:txBody>
                    <a:bodyPr/>
                    <a:lstStyle/>
                    <a:p>
                      <a:pPr marL="0" marR="0" algn="ctr">
                        <a:lnSpc>
                          <a:spcPct val="90000"/>
                        </a:lnSpc>
                        <a:spcBef>
                          <a:spcPts val="0"/>
                        </a:spcBef>
                        <a:spcAft>
                          <a:spcPts val="0"/>
                        </a:spcAft>
                      </a:pPr>
                      <a:endParaRPr lang="en-US" sz="1600" b="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659299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64</a:t>
            </a:fld>
            <a:endParaRPr lang="en-US" sz="1400" b="0" dirty="0">
              <a:solidFill>
                <a:srgbClr val="000000"/>
              </a:solidFill>
            </a:endParaRPr>
          </a:p>
        </p:txBody>
      </p:sp>
      <p:sp>
        <p:nvSpPr>
          <p:cNvPr id="8" name="Rectangle 7"/>
          <p:cNvSpPr/>
          <p:nvPr/>
        </p:nvSpPr>
        <p:spPr bwMode="auto">
          <a:xfrm>
            <a:off x="260189" y="54868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LIMPOPO</a:t>
            </a:r>
          </a:p>
        </p:txBody>
      </p:sp>
      <p:graphicFrame>
        <p:nvGraphicFramePr>
          <p:cNvPr id="2" name="Table 1"/>
          <p:cNvGraphicFramePr>
            <a:graphicFrameLocks noGrp="1"/>
          </p:cNvGraphicFramePr>
          <p:nvPr>
            <p:extLst>
              <p:ext uri="{D42A27DB-BD31-4B8C-83A1-F6EECF244321}">
                <p14:modId xmlns:p14="http://schemas.microsoft.com/office/powerpoint/2010/main" xmlns="" val="2313066771"/>
              </p:ext>
            </p:extLst>
          </p:nvPr>
        </p:nvGraphicFramePr>
        <p:xfrm>
          <a:off x="260189" y="1122985"/>
          <a:ext cx="8495246" cy="2334033"/>
        </p:xfrm>
        <a:graphic>
          <a:graphicData uri="http://schemas.openxmlformats.org/drawingml/2006/table">
            <a:tbl>
              <a:tblPr>
                <a:tableStyleId>{5C22544A-7EE6-4342-B048-85BDC9FD1C3A}</a:tableStyleId>
              </a:tblPr>
              <a:tblGrid>
                <a:gridCol w="2583619">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3960440">
                  <a:extLst>
                    <a:ext uri="{9D8B030D-6E8A-4147-A177-3AD203B41FA5}">
                      <a16:colId xmlns:a16="http://schemas.microsoft.com/office/drawing/2014/main" xmlns="" val="20002"/>
                    </a:ext>
                  </a:extLst>
                </a:gridCol>
                <a:gridCol w="295003">
                  <a:extLst>
                    <a:ext uri="{9D8B030D-6E8A-4147-A177-3AD203B41FA5}">
                      <a16:colId xmlns:a16="http://schemas.microsoft.com/office/drawing/2014/main" xmlns="" val="20003"/>
                    </a:ext>
                  </a:extLst>
                </a:gridCol>
              </a:tblGrid>
              <a:tr h="289161">
                <a:tc>
                  <a:txBody>
                    <a:bodyPr/>
                    <a:lstStyle/>
                    <a:p>
                      <a:pPr marL="0" marR="0" algn="ctr">
                        <a:lnSpc>
                          <a:spcPct val="90000"/>
                        </a:lnSpc>
                        <a:spcBef>
                          <a:spcPts val="0"/>
                        </a:spcBef>
                        <a:spcAft>
                          <a:spcPts val="0"/>
                        </a:spcAft>
                      </a:pPr>
                      <a:r>
                        <a:rPr lang="en-GB" sz="1600" i="0" u="none" kern="0" dirty="0">
                          <a:effectLst/>
                          <a:latin typeface="Arial" panose="020B0604020202020204" pitchFamily="34" charset="0"/>
                          <a:cs typeface="Arial" panose="020B0604020202020204" pitchFamily="34" charset="0"/>
                        </a:rPr>
                        <a:t>Output</a:t>
                      </a:r>
                      <a:endParaRPr lang="en-US" sz="1600" b="1" i="0" u="none"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90000"/>
                        </a:lnSpc>
                        <a:spcBef>
                          <a:spcPts val="0"/>
                        </a:spcBef>
                        <a:spcAft>
                          <a:spcPts val="0"/>
                        </a:spcAft>
                      </a:pPr>
                      <a:r>
                        <a:rPr lang="en-GB" sz="1600" i="0" u="none" dirty="0">
                          <a:effectLst/>
                          <a:latin typeface="Arial" panose="020B0604020202020204" pitchFamily="34" charset="0"/>
                          <a:cs typeface="Arial" panose="020B0604020202020204" pitchFamily="34" charset="0"/>
                        </a:rPr>
                        <a:t> </a:t>
                      </a:r>
                      <a:r>
                        <a:rPr lang="en-GB" sz="1600" i="0" u="none" dirty="0" smtClean="0">
                          <a:effectLst/>
                          <a:latin typeface="Arial" panose="020B0604020202020204" pitchFamily="34" charset="0"/>
                          <a:cs typeface="Arial" panose="020B0604020202020204" pitchFamily="34" charset="0"/>
                        </a:rPr>
                        <a:t>Target</a:t>
                      </a:r>
                      <a:endParaRPr lang="en-US" sz="1600" i="0" u="none"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600" i="0" u="none" baseline="0" dirty="0" smtClean="0">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995495">
                <a:tc>
                  <a:txBody>
                    <a:bodyPr/>
                    <a:lstStyle/>
                    <a:p>
                      <a:pPr marL="0" marR="0" algn="just">
                        <a:spcBef>
                          <a:spcPts val="0"/>
                        </a:spcBef>
                        <a:spcAft>
                          <a:spcPts val="0"/>
                        </a:spcAft>
                      </a:pPr>
                      <a:r>
                        <a:rPr lang="en-GB" sz="1800" i="0" u="none" dirty="0">
                          <a:effectLst/>
                          <a:latin typeface="Arial" panose="020B0604020202020204" pitchFamily="34" charset="0"/>
                          <a:ea typeface="Times New Roman" panose="02020603050405020304" pitchFamily="18" charset="0"/>
                          <a:cs typeface="Arial" panose="020B0604020202020204" pitchFamily="34" charset="0"/>
                        </a:rPr>
                        <a:t>Assessment of the s100(b) impact within the Limpopo provincial departments finalised</a:t>
                      </a:r>
                      <a:endParaRPr lang="en-US" sz="1800" i="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Obtain documentation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lvl="0" indent="0">
                        <a:spcBef>
                          <a:spcPts val="0"/>
                        </a:spcBef>
                        <a:spcAft>
                          <a:spcPts val="0"/>
                        </a:spcAft>
                        <a:buFont typeface="Symbol" panose="05050102010706020507" pitchFamily="18" charset="2"/>
                        <a:buNone/>
                      </a:pPr>
                      <a:r>
                        <a:rPr lang="en-GB" sz="1800" i="0" u="none" dirty="0" smtClean="0">
                          <a:effectLst/>
                          <a:latin typeface="Arial" panose="020B0604020202020204" pitchFamily="34" charset="0"/>
                          <a:ea typeface="Times New Roman" panose="02020603050405020304" pitchFamily="18" charset="0"/>
                          <a:cs typeface="Arial" panose="020B0604020202020204" pitchFamily="34" charset="0"/>
                        </a:rPr>
                        <a:t>PSC </a:t>
                      </a:r>
                      <a:r>
                        <a:rPr lang="en-GB" sz="1800" i="0" u="none" dirty="0">
                          <a:effectLst/>
                          <a:latin typeface="Arial" panose="020B0604020202020204" pitchFamily="34" charset="0"/>
                          <a:ea typeface="Times New Roman" panose="02020603050405020304" pitchFamily="18" charset="0"/>
                          <a:cs typeface="Arial" panose="020B0604020202020204" pitchFamily="34" charset="0"/>
                        </a:rPr>
                        <a:t>has received a report on implementation of </a:t>
                      </a:r>
                      <a:r>
                        <a:rPr lang="en-GB" sz="1800" i="0" u="none" dirty="0" smtClean="0">
                          <a:effectLst/>
                          <a:latin typeface="Arial" panose="020B0604020202020204" pitchFamily="34" charset="0"/>
                          <a:ea typeface="Times New Roman" panose="02020603050405020304" pitchFamily="18" charset="0"/>
                          <a:cs typeface="Arial" panose="020B0604020202020204" pitchFamily="34" charset="0"/>
                        </a:rPr>
                        <a:t>s100(b)</a:t>
                      </a:r>
                      <a:endParaRPr lang="en-US" sz="1800" i="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rowSpan="2">
                  <a:txBody>
                    <a:bodyPr/>
                    <a:lstStyle/>
                    <a:p>
                      <a:pPr marL="0" marR="0" algn="ctr">
                        <a:spcBef>
                          <a:spcPts val="0"/>
                        </a:spcBef>
                        <a:spcAft>
                          <a:spcPts val="0"/>
                        </a:spcAft>
                      </a:pPr>
                      <a:r>
                        <a:rPr lang="en-GB" sz="1400" b="0" i="0" u="none" dirty="0" smtClean="0">
                          <a:effectLst/>
                          <a:latin typeface="Arial" panose="020B0604020202020204" pitchFamily="34" charset="0"/>
                          <a:ea typeface="Times New Roman" panose="02020603050405020304" pitchFamily="18" charset="0"/>
                          <a:cs typeface="Arial" panose="020B0604020202020204" pitchFamily="34" charset="0"/>
                        </a:rPr>
                        <a:t>Achieved</a:t>
                      </a:r>
                      <a:endParaRPr lang="en-US" sz="1400" b="0" i="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47592">
                <a:tc>
                  <a:txBody>
                    <a:bodyPr/>
                    <a:lstStyle/>
                    <a:p>
                      <a:pPr marL="0" marR="0" algn="just">
                        <a:spcBef>
                          <a:spcPts val="0"/>
                        </a:spcBef>
                        <a:spcAft>
                          <a:spcPts val="0"/>
                        </a:spcAft>
                      </a:pPr>
                      <a:r>
                        <a:rPr lang="en-GB" sz="1800" i="0" u="none" dirty="0">
                          <a:effectLst/>
                          <a:latin typeface="Arial" panose="020B0604020202020204" pitchFamily="34" charset="0"/>
                          <a:ea typeface="Times New Roman" panose="02020603050405020304" pitchFamily="18" charset="0"/>
                          <a:cs typeface="Arial" panose="020B0604020202020204" pitchFamily="34" charset="0"/>
                        </a:rPr>
                        <a:t>Inspections of libraries in rural areas within Limpopo</a:t>
                      </a:r>
                      <a:endParaRPr lang="en-US" sz="1800" i="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Preliminary</a:t>
                      </a:r>
                      <a:r>
                        <a:rPr lang="en-US" sz="1800" baseline="0" dirty="0" smtClean="0">
                          <a:effectLst/>
                          <a:latin typeface="+mn-lt"/>
                          <a:ea typeface="Times New Roman" panose="02020603050405020304" pitchFamily="18" charset="0"/>
                          <a:cs typeface="Times New Roman" panose="02020603050405020304" pitchFamily="18" charset="0"/>
                        </a:rPr>
                        <a:t> findings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lvl="0" indent="0">
                        <a:spcBef>
                          <a:spcPts val="0"/>
                        </a:spcBef>
                        <a:spcAft>
                          <a:spcPts val="0"/>
                        </a:spcAft>
                        <a:buFont typeface="Symbol" panose="05050102010706020507" pitchFamily="18" charset="2"/>
                        <a:buNone/>
                      </a:pPr>
                      <a:r>
                        <a:rPr lang="en-GB" sz="1800" i="0" u="none" dirty="0" smtClean="0">
                          <a:effectLst/>
                          <a:latin typeface="Arial" panose="020B0604020202020204" pitchFamily="34" charset="0"/>
                          <a:ea typeface="Times New Roman" panose="02020603050405020304" pitchFamily="18" charset="0"/>
                          <a:cs typeface="Arial" panose="020B0604020202020204" pitchFamily="34" charset="0"/>
                        </a:rPr>
                        <a:t>Inspected 7 libraries and draft report in progress</a:t>
                      </a:r>
                      <a:endParaRPr lang="en-US" sz="1800" i="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vMerge="1">
                  <a:txBody>
                    <a:bodyPr/>
                    <a:lstStyle/>
                    <a:p>
                      <a:pPr marL="0" marR="0" lvl="0" indent="0" algn="ctr">
                        <a:lnSpc>
                          <a:spcPct val="120000"/>
                        </a:lnSpc>
                        <a:spcBef>
                          <a:spcPts val="0"/>
                        </a:spcBef>
                        <a:spcAft>
                          <a:spcPts val="0"/>
                        </a:spcAft>
                        <a:buFont typeface="Symbol" panose="05050102010706020507" pitchFamily="18" charset="2"/>
                        <a:buNone/>
                      </a:pPr>
                      <a:endParaRPr lang="en-US" sz="1600" i="0" u="none"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5" name="Rectangle 4"/>
          <p:cNvSpPr/>
          <p:nvPr/>
        </p:nvSpPr>
        <p:spPr bwMode="auto">
          <a:xfrm>
            <a:off x="581028" y="3459479"/>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a:solidFill>
                  <a:srgbClr val="800000"/>
                </a:solidFill>
                <a:latin typeface="Berlin Sans FB Demi" pitchFamily="34" charset="0"/>
                <a:cs typeface="Aharoni" pitchFamily="2" charset="-79"/>
              </a:rPr>
              <a:t>MPUMALANGA</a:t>
            </a:r>
            <a:endParaRPr lang="en-US" dirty="0" smtClean="0">
              <a:solidFill>
                <a:srgbClr val="800000"/>
              </a:solidFill>
              <a:latin typeface="Berlin Sans FB Demi" pitchFamily="34" charset="0"/>
              <a:cs typeface="Aharoni" pitchFamily="2" charset="-79"/>
            </a:endParaRPr>
          </a:p>
        </p:txBody>
      </p:sp>
      <p:graphicFrame>
        <p:nvGraphicFramePr>
          <p:cNvPr id="6" name="Table 5"/>
          <p:cNvGraphicFramePr>
            <a:graphicFrameLocks noGrp="1"/>
          </p:cNvGraphicFramePr>
          <p:nvPr>
            <p:extLst>
              <p:ext uri="{D42A27DB-BD31-4B8C-83A1-F6EECF244321}">
                <p14:modId xmlns:p14="http://schemas.microsoft.com/office/powerpoint/2010/main" xmlns="" val="2559257798"/>
              </p:ext>
            </p:extLst>
          </p:nvPr>
        </p:nvGraphicFramePr>
        <p:xfrm>
          <a:off x="260189" y="4107551"/>
          <a:ext cx="8496944" cy="1889760"/>
        </p:xfrm>
        <a:graphic>
          <a:graphicData uri="http://schemas.openxmlformats.org/drawingml/2006/table">
            <a:tbl>
              <a:tblPr>
                <a:tableStyleId>{5C22544A-7EE6-4342-B048-85BDC9FD1C3A}</a:tableStyleId>
              </a:tblPr>
              <a:tblGrid>
                <a:gridCol w="2644960">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3907768">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216024">
                <a:tc>
                  <a:txBody>
                    <a:bodyPr/>
                    <a:lstStyle/>
                    <a:p>
                      <a:pPr marL="0" marR="0" algn="ctr">
                        <a:lnSpc>
                          <a:spcPct val="100000"/>
                        </a:lnSpc>
                        <a:spcBef>
                          <a:spcPts val="0"/>
                        </a:spcBef>
                        <a:spcAft>
                          <a:spcPts val="0"/>
                        </a:spcAft>
                      </a:pPr>
                      <a:r>
                        <a:rPr lang="en-GB" sz="1600" kern="0" dirty="0">
                          <a:effectLst/>
                          <a:latin typeface="+mn-lt"/>
                        </a:rPr>
                        <a:t>Output</a:t>
                      </a:r>
                      <a:endParaRPr lang="en-US" sz="1600" b="1"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600" dirty="0">
                          <a:effectLst/>
                          <a:latin typeface="+mn-lt"/>
                        </a:rPr>
                        <a:t> </a:t>
                      </a:r>
                      <a:r>
                        <a:rPr lang="en-GB" sz="1600" dirty="0" smtClean="0">
                          <a:effectLst/>
                          <a:latin typeface="+mn-lt"/>
                        </a:rPr>
                        <a:t>Target</a:t>
                      </a:r>
                      <a:endParaRPr lang="en-US" sz="160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600" baseline="0" dirty="0" smtClean="0">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618496">
                <a:tc>
                  <a:txBody>
                    <a:bodyPr/>
                    <a:lstStyle/>
                    <a:p>
                      <a:pPr marL="0" marR="0" algn="just">
                        <a:lnSpc>
                          <a:spcPct val="100000"/>
                        </a:lnSpc>
                        <a:spcBef>
                          <a:spcPts val="0"/>
                        </a:spcBef>
                        <a:spcAft>
                          <a:spcPts val="0"/>
                        </a:spcAft>
                      </a:pPr>
                      <a:r>
                        <a:rPr lang="en-US" sz="1800" kern="1200" dirty="0" smtClean="0">
                          <a:solidFill>
                            <a:schemeClr val="dk1"/>
                          </a:solidFill>
                          <a:effectLst/>
                          <a:latin typeface="+mn-lt"/>
                          <a:ea typeface="+mn-ea"/>
                          <a:cs typeface="+mn-cs"/>
                        </a:rPr>
                        <a:t>An evaluation of the recruitment and selection process in the Mpumalanga Provincial Government for the 2015/16 financial year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Develop checklist and request documentation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Checklist developed to guide the data collection process.</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A letter sent to the </a:t>
                      </a:r>
                      <a:r>
                        <a:rPr lang="en-US" sz="1800" kern="1200" dirty="0" err="1" smtClean="0">
                          <a:solidFill>
                            <a:schemeClr val="dk1"/>
                          </a:solidFill>
                          <a:effectLst/>
                          <a:latin typeface="+mn-lt"/>
                          <a:ea typeface="+mn-ea"/>
                          <a:cs typeface="+mn-cs"/>
                        </a:rPr>
                        <a:t>HoD</a:t>
                      </a:r>
                      <a:r>
                        <a:rPr lang="en-US" sz="1800" kern="1200" dirty="0" smtClean="0">
                          <a:solidFill>
                            <a:schemeClr val="dk1"/>
                          </a:solidFill>
                          <a:effectLst/>
                          <a:latin typeface="+mn-lt"/>
                          <a:ea typeface="+mn-ea"/>
                          <a:cs typeface="+mn-cs"/>
                        </a:rPr>
                        <a:t> of Treasury, requesting an audience with all </a:t>
                      </a:r>
                      <a:r>
                        <a:rPr lang="en-US" sz="1800" kern="1200" dirty="0" err="1" smtClean="0">
                          <a:solidFill>
                            <a:schemeClr val="dk1"/>
                          </a:solidFill>
                          <a:effectLst/>
                          <a:latin typeface="+mn-lt"/>
                          <a:ea typeface="+mn-ea"/>
                          <a:cs typeface="+mn-cs"/>
                        </a:rPr>
                        <a:t>HoDs</a:t>
                      </a:r>
                      <a:r>
                        <a:rPr lang="en-US" sz="1800" kern="1200" dirty="0" smtClean="0">
                          <a:solidFill>
                            <a:schemeClr val="dk1"/>
                          </a:solidFill>
                          <a:effectLst/>
                          <a:latin typeface="+mn-lt"/>
                          <a:ea typeface="+mn-ea"/>
                          <a:cs typeface="+mn-cs"/>
                        </a:rPr>
                        <a:t> to introduce</a:t>
                      </a:r>
                      <a:r>
                        <a:rPr lang="en-US" sz="1800" kern="1200" baseline="0" dirty="0" smtClean="0">
                          <a:solidFill>
                            <a:schemeClr val="dk1"/>
                          </a:solidFill>
                          <a:effectLst/>
                          <a:latin typeface="+mn-lt"/>
                          <a:ea typeface="+mn-ea"/>
                          <a:cs typeface="+mn-cs"/>
                        </a:rPr>
                        <a:t> project and obtain documentation</a:t>
                      </a:r>
                      <a:endParaRPr lang="en-US" sz="1800" kern="1200" dirty="0">
                        <a:solidFill>
                          <a:schemeClr val="dk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67640" algn="l"/>
                        </a:tabLst>
                      </a:pPr>
                      <a:r>
                        <a:rPr lang="en-US" sz="1400" b="0" dirty="0" smtClean="0">
                          <a:effectLst/>
                          <a:latin typeface="Arial" panose="020B0604020202020204" pitchFamily="34" charset="0"/>
                          <a:ea typeface="Times New Roman" panose="02020603050405020304" pitchFamily="18" charset="0"/>
                          <a:cs typeface="Times New Roman" panose="02020603050405020304" pitchFamily="18" charset="0"/>
                        </a:rPr>
                        <a:t>Achieved</a:t>
                      </a:r>
                      <a:endParaRPr lang="en-US"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4660584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65</a:t>
            </a:fld>
            <a:endParaRPr lang="en-US" sz="1400" b="0" dirty="0">
              <a:solidFill>
                <a:srgbClr val="000000"/>
              </a:solidFill>
            </a:endParaRPr>
          </a:p>
        </p:txBody>
      </p:sp>
      <p:sp>
        <p:nvSpPr>
          <p:cNvPr id="8" name="Rectangle 7"/>
          <p:cNvSpPr/>
          <p:nvPr/>
        </p:nvSpPr>
        <p:spPr bwMode="auto">
          <a:xfrm>
            <a:off x="539552" y="620688"/>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NORTHERN CAPE</a:t>
            </a:r>
          </a:p>
        </p:txBody>
      </p:sp>
      <p:graphicFrame>
        <p:nvGraphicFramePr>
          <p:cNvPr id="2" name="Table 1"/>
          <p:cNvGraphicFramePr>
            <a:graphicFrameLocks noGrp="1"/>
          </p:cNvGraphicFramePr>
          <p:nvPr>
            <p:extLst>
              <p:ext uri="{D42A27DB-BD31-4B8C-83A1-F6EECF244321}">
                <p14:modId xmlns:p14="http://schemas.microsoft.com/office/powerpoint/2010/main" xmlns="" val="106955748"/>
              </p:ext>
            </p:extLst>
          </p:nvPr>
        </p:nvGraphicFramePr>
        <p:xfrm>
          <a:off x="363017" y="1268760"/>
          <a:ext cx="8496944" cy="3810000"/>
        </p:xfrm>
        <a:graphic>
          <a:graphicData uri="http://schemas.openxmlformats.org/drawingml/2006/table">
            <a:tbl>
              <a:tblPr>
                <a:tableStyleId>{5C22544A-7EE6-4342-B048-85BDC9FD1C3A}</a:tableStyleId>
              </a:tblPr>
              <a:tblGrid>
                <a:gridCol w="2696815">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3960440">
                  <a:extLst>
                    <a:ext uri="{9D8B030D-6E8A-4147-A177-3AD203B41FA5}">
                      <a16:colId xmlns:a16="http://schemas.microsoft.com/office/drawing/2014/main" xmlns="" val="20002"/>
                    </a:ext>
                  </a:extLst>
                </a:gridCol>
                <a:gridCol w="255513">
                  <a:extLst>
                    <a:ext uri="{9D8B030D-6E8A-4147-A177-3AD203B41FA5}">
                      <a16:colId xmlns:a16="http://schemas.microsoft.com/office/drawing/2014/main" xmlns="" val="20003"/>
                    </a:ext>
                  </a:extLst>
                </a:gridCol>
              </a:tblGrid>
              <a:tr h="227567">
                <a:tc>
                  <a:txBody>
                    <a:bodyPr/>
                    <a:lstStyle/>
                    <a:p>
                      <a:pPr marL="0" marR="0" algn="ctr">
                        <a:lnSpc>
                          <a:spcPct val="100000"/>
                        </a:lnSpc>
                        <a:spcBef>
                          <a:spcPts val="0"/>
                        </a:spcBef>
                        <a:spcAft>
                          <a:spcPts val="0"/>
                        </a:spcAft>
                      </a:pPr>
                      <a:r>
                        <a:rPr lang="en-GB" sz="1600" kern="0" dirty="0">
                          <a:effectLst/>
                          <a:latin typeface="+mn-lt"/>
                        </a:rPr>
                        <a:t>Output</a:t>
                      </a:r>
                      <a:endParaRPr lang="en-US" sz="1600" b="1"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600" dirty="0">
                          <a:effectLst/>
                          <a:latin typeface="+mn-lt"/>
                        </a:rPr>
                        <a:t> </a:t>
                      </a:r>
                      <a:r>
                        <a:rPr lang="en-GB" sz="1600" dirty="0" smtClean="0">
                          <a:effectLst/>
                          <a:latin typeface="+mn-lt"/>
                        </a:rPr>
                        <a:t>Target</a:t>
                      </a:r>
                      <a:endParaRPr lang="en-US" sz="160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600" baseline="0" dirty="0" smtClean="0">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975360">
                <a:tc>
                  <a:txBody>
                    <a:bodyPr/>
                    <a:lstStyle/>
                    <a:p>
                      <a:pPr marL="0" marR="0" algn="just">
                        <a:lnSpc>
                          <a:spcPct val="100000"/>
                        </a:lnSpc>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Promotion of professional ethics in the Northern Cape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Logistical arrangements</a:t>
                      </a:r>
                      <a:r>
                        <a:rPr lang="en-US" sz="1800" baseline="0" dirty="0" smtClean="0">
                          <a:effectLst/>
                          <a:latin typeface="+mn-lt"/>
                          <a:ea typeface="Times New Roman" panose="02020603050405020304" pitchFamily="18" charset="0"/>
                          <a:cs typeface="Times New Roman" panose="02020603050405020304" pitchFamily="18" charset="0"/>
                        </a:rPr>
                        <a:t> by June ‘17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baseline="0" dirty="0" smtClean="0">
                          <a:effectLst/>
                          <a:latin typeface="Arial" panose="020B0604020202020204" pitchFamily="34" charset="0"/>
                          <a:ea typeface="Times New Roman" panose="02020603050405020304" pitchFamily="18" charset="0"/>
                          <a:cs typeface="Arial" panose="020B0604020202020204" pitchFamily="34" charset="0"/>
                        </a:rPr>
                        <a:t>Identified need to re-designed programme format (seminar) due to financial constraints</a:t>
                      </a:r>
                      <a:endParaRPr lang="en-US" sz="1800" b="0" baseline="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endParaRPr lang="en-US" sz="1800" b="0" baseline="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Delayed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539968">
                <a:tc>
                  <a:txBody>
                    <a:bodyPr/>
                    <a:lstStyle/>
                    <a:p>
                      <a:pPr marL="0" marR="0" algn="just">
                        <a:lnSpc>
                          <a:spcPct val="100000"/>
                        </a:lnSpc>
                        <a:spcBef>
                          <a:spcPts val="0"/>
                        </a:spcBef>
                        <a:spcAft>
                          <a:spcPts val="0"/>
                        </a:spcAft>
                      </a:pPr>
                      <a:r>
                        <a:rPr lang="en-GB" sz="1800">
                          <a:effectLst/>
                          <a:latin typeface="Arial" panose="020B0604020202020204" pitchFamily="34" charset="0"/>
                          <a:ea typeface="Times New Roman" panose="02020603050405020304" pitchFamily="18" charset="0"/>
                          <a:cs typeface="Arial" panose="020B0604020202020204" pitchFamily="34" charset="0"/>
                        </a:rPr>
                        <a:t>Promotion of the NACH and supporting legislation and measures in the Northern Cape</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Request</a:t>
                      </a:r>
                      <a:r>
                        <a:rPr lang="en-US" sz="1800" baseline="0" dirty="0" smtClean="0">
                          <a:effectLst/>
                          <a:latin typeface="+mn-lt"/>
                          <a:ea typeface="Times New Roman" panose="02020603050405020304" pitchFamily="18" charset="0"/>
                          <a:cs typeface="Times New Roman" panose="02020603050405020304" pitchFamily="18" charset="0"/>
                        </a:rPr>
                        <a:t> meetings and prepare presentation by June ‘17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342900" marR="0" lvl="0" indent="-342900" algn="just">
                        <a:lnSpc>
                          <a:spcPct val="100000"/>
                        </a:lnSpc>
                        <a:spcBef>
                          <a:spcPts val="0"/>
                        </a:spcBef>
                        <a:spcAft>
                          <a:spcPts val="0"/>
                        </a:spcAft>
                        <a:buFont typeface="Symbol" panose="05050102010706020507" pitchFamily="18" charset="2"/>
                        <a:buChar char=""/>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Requested dates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for Strat Plan Sessions</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of 12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provincial departments.</a:t>
                      </a:r>
                      <a:r>
                        <a:rPr lang="en-GB"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4 confirmed presentations in next quarter</a:t>
                      </a:r>
                    </a:p>
                    <a:p>
                      <a:pPr marL="342900" marR="0" lvl="0" indent="-342900" algn="just">
                        <a:lnSpc>
                          <a:spcPct val="100000"/>
                        </a:lnSpc>
                        <a:spcBef>
                          <a:spcPts val="0"/>
                        </a:spcBef>
                        <a:spcAft>
                          <a:spcPts val="0"/>
                        </a:spcAft>
                        <a:buFont typeface="Symbol" panose="05050102010706020507" pitchFamily="18" charset="2"/>
                        <a:buChar char=""/>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Presentation prepared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Achieved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755808">
                <a:tc>
                  <a:txBody>
                    <a:bodyPr/>
                    <a:lstStyle/>
                    <a:p>
                      <a:pPr marL="0" marR="0" algn="just">
                        <a:lnSpc>
                          <a:spcPct val="100000"/>
                        </a:lnSpc>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Promotion of sound leadership and management practices in the Northern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Cape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Logistical arrangements by June ‘17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800" b="0" baseline="0" dirty="0" smtClean="0">
                          <a:effectLst/>
                          <a:latin typeface="Arial" panose="020B0604020202020204" pitchFamily="34" charset="0"/>
                          <a:ea typeface="Times New Roman" panose="02020603050405020304" pitchFamily="18" charset="0"/>
                          <a:cs typeface="Arial" panose="020B0604020202020204" pitchFamily="34" charset="0"/>
                        </a:rPr>
                        <a:t>Identified need to re-designed programme format (seminar) due to financial constraints</a:t>
                      </a:r>
                      <a:endParaRPr lang="en-US" sz="1800" b="0" baseline="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en-GB" sz="1400" kern="1200" dirty="0" smtClean="0">
                          <a:solidFill>
                            <a:schemeClr val="dk1"/>
                          </a:solidFill>
                          <a:effectLst/>
                          <a:latin typeface="+mn-lt"/>
                          <a:ea typeface="+mn-ea"/>
                          <a:cs typeface="+mn-cs"/>
                        </a:rPr>
                        <a:t>Delayed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4402894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66</a:t>
            </a:fld>
            <a:endParaRPr lang="en-US" sz="1400" b="0" dirty="0">
              <a:solidFill>
                <a:srgbClr val="000000"/>
              </a:solidFill>
            </a:endParaRPr>
          </a:p>
        </p:txBody>
      </p:sp>
      <p:sp>
        <p:nvSpPr>
          <p:cNvPr id="8" name="Rectangle 7"/>
          <p:cNvSpPr/>
          <p:nvPr/>
        </p:nvSpPr>
        <p:spPr bwMode="auto">
          <a:xfrm>
            <a:off x="539552" y="620688"/>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NORTHERN CAPE</a:t>
            </a:r>
          </a:p>
        </p:txBody>
      </p:sp>
      <p:graphicFrame>
        <p:nvGraphicFramePr>
          <p:cNvPr id="2" name="Table 1"/>
          <p:cNvGraphicFramePr>
            <a:graphicFrameLocks noGrp="1"/>
          </p:cNvGraphicFramePr>
          <p:nvPr>
            <p:extLst>
              <p:ext uri="{D42A27DB-BD31-4B8C-83A1-F6EECF244321}">
                <p14:modId xmlns:p14="http://schemas.microsoft.com/office/powerpoint/2010/main" xmlns="" val="602320299"/>
              </p:ext>
            </p:extLst>
          </p:nvPr>
        </p:nvGraphicFramePr>
        <p:xfrm>
          <a:off x="363017" y="1268760"/>
          <a:ext cx="8496944" cy="2987040"/>
        </p:xfrm>
        <a:graphic>
          <a:graphicData uri="http://schemas.openxmlformats.org/drawingml/2006/table">
            <a:tbl>
              <a:tblPr>
                <a:tableStyleId>{5C22544A-7EE6-4342-B048-85BDC9FD1C3A}</a:tableStyleId>
              </a:tblPr>
              <a:tblGrid>
                <a:gridCol w="2912839">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3672408">
                  <a:extLst>
                    <a:ext uri="{9D8B030D-6E8A-4147-A177-3AD203B41FA5}">
                      <a16:colId xmlns:a16="http://schemas.microsoft.com/office/drawing/2014/main" xmlns="" val="20002"/>
                    </a:ext>
                  </a:extLst>
                </a:gridCol>
                <a:gridCol w="255513">
                  <a:extLst>
                    <a:ext uri="{9D8B030D-6E8A-4147-A177-3AD203B41FA5}">
                      <a16:colId xmlns:a16="http://schemas.microsoft.com/office/drawing/2014/main" xmlns="" val="20003"/>
                    </a:ext>
                  </a:extLst>
                </a:gridCol>
              </a:tblGrid>
              <a:tr h="193923">
                <a:tc>
                  <a:txBody>
                    <a:bodyPr/>
                    <a:lstStyle/>
                    <a:p>
                      <a:pPr marL="0" marR="0" algn="ctr">
                        <a:lnSpc>
                          <a:spcPct val="100000"/>
                        </a:lnSpc>
                        <a:spcBef>
                          <a:spcPts val="0"/>
                        </a:spcBef>
                        <a:spcAft>
                          <a:spcPts val="0"/>
                        </a:spcAft>
                      </a:pPr>
                      <a:r>
                        <a:rPr lang="en-GB" sz="1600" kern="0" dirty="0">
                          <a:effectLst/>
                          <a:latin typeface="+mn-lt"/>
                        </a:rPr>
                        <a:t>Output</a:t>
                      </a:r>
                      <a:endParaRPr lang="en-US" sz="1600" b="1"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600" dirty="0">
                          <a:effectLst/>
                          <a:latin typeface="+mn-lt"/>
                        </a:rPr>
                        <a:t> </a:t>
                      </a:r>
                      <a:r>
                        <a:rPr lang="en-GB" sz="1600" dirty="0" smtClean="0">
                          <a:effectLst/>
                          <a:latin typeface="+mn-lt"/>
                        </a:rPr>
                        <a:t>Target</a:t>
                      </a:r>
                      <a:endParaRPr lang="en-US" sz="160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600" baseline="0" dirty="0" smtClean="0">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090814">
                <a:tc>
                  <a:txBody>
                    <a:bodyPr/>
                    <a:lstStyle/>
                    <a:p>
                      <a:pPr marL="0" marR="0" algn="just">
                        <a:lnSpc>
                          <a:spcPct val="100000"/>
                        </a:lnSpc>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Assessing the effectiveness of the Cabinet outreach programme in the Northern Cape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Introduce project and request</a:t>
                      </a:r>
                      <a:r>
                        <a:rPr lang="en-US" sz="1800" baseline="0" dirty="0" smtClean="0">
                          <a:effectLst/>
                          <a:latin typeface="+mn-lt"/>
                          <a:ea typeface="Times New Roman" panose="02020603050405020304" pitchFamily="18" charset="0"/>
                          <a:cs typeface="Times New Roman" panose="02020603050405020304" pitchFamily="18" charset="0"/>
                        </a:rPr>
                        <a:t> documentation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a:lnSpc>
                          <a:spcPct val="100000"/>
                        </a:lnSpc>
                        <a:spcBef>
                          <a:spcPts val="0"/>
                        </a:spcBef>
                        <a:spcAft>
                          <a:spcPts val="0"/>
                        </a:spcAft>
                        <a:buFont typeface="Symbol" panose="05050102010706020507" pitchFamily="18" charset="2"/>
                        <a:buNone/>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Introduced</a:t>
                      </a:r>
                      <a:r>
                        <a:rPr lang="en-GB" sz="1800" baseline="0" dirty="0" smtClean="0">
                          <a:effectLst/>
                          <a:latin typeface="Arial" panose="020B0604020202020204" pitchFamily="34" charset="0"/>
                          <a:ea typeface="Times New Roman" panose="02020603050405020304" pitchFamily="18" charset="0"/>
                          <a:cs typeface="Arial" panose="020B0604020202020204" pitchFamily="34" charset="0"/>
                        </a:rPr>
                        <a:t> project and r</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equested the </a:t>
                      </a:r>
                      <a:r>
                        <a:rPr lang="en-GB" sz="1800" dirty="0">
                          <a:effectLst/>
                          <a:latin typeface="Arial" panose="020B0604020202020204" pitchFamily="34" charset="0"/>
                          <a:ea typeface="Times New Roman" panose="02020603050405020304" pitchFamily="18" charset="0"/>
                          <a:cs typeface="Arial" panose="020B0604020202020204" pitchFamily="34" charset="0"/>
                        </a:rPr>
                        <a:t>Office of the Premier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to provide Cabinet </a:t>
                      </a:r>
                      <a:r>
                        <a:rPr lang="en-GB" sz="1800" dirty="0">
                          <a:effectLst/>
                          <a:latin typeface="Arial" panose="020B0604020202020204" pitchFamily="34" charset="0"/>
                          <a:ea typeface="Times New Roman" panose="02020603050405020304" pitchFamily="18" charset="0"/>
                          <a:cs typeface="Arial" panose="020B0604020202020204" pitchFamily="34" charset="0"/>
                        </a:rPr>
                        <a:t>minutes for outreach programmes held in 2015/16 &amp;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2016/17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Achieved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63535">
                <a:tc>
                  <a:txBody>
                    <a:bodyPr/>
                    <a:lstStyle/>
                    <a:p>
                      <a:pPr marL="0" marR="0" algn="just">
                        <a:lnSpc>
                          <a:spcPct val="100000"/>
                        </a:lnSpc>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Investigation into contract appointments in the Northern Cape Provincial Administration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Introduce</a:t>
                      </a:r>
                      <a:r>
                        <a:rPr lang="en-US" sz="1800" baseline="0" dirty="0" smtClean="0">
                          <a:effectLst/>
                          <a:latin typeface="+mn-lt"/>
                          <a:ea typeface="Times New Roman" panose="02020603050405020304" pitchFamily="18" charset="0"/>
                          <a:cs typeface="Times New Roman" panose="02020603050405020304" pitchFamily="18" charset="0"/>
                        </a:rPr>
                        <a:t> project and develop questionnaire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Letters </a:t>
                      </a:r>
                      <a:r>
                        <a:rPr lang="en-GB" sz="1800" dirty="0">
                          <a:effectLst/>
                          <a:latin typeface="Arial" panose="020B0604020202020204" pitchFamily="34" charset="0"/>
                          <a:ea typeface="Times New Roman" panose="02020603050405020304" pitchFamily="18" charset="0"/>
                          <a:cs typeface="Arial" panose="020B0604020202020204" pitchFamily="34" charset="0"/>
                        </a:rPr>
                        <a:t>to EAs and </a:t>
                      </a:r>
                      <a:r>
                        <a:rPr lang="en-GB" sz="1800" dirty="0" err="1" smtClean="0">
                          <a:effectLst/>
                          <a:latin typeface="Arial" panose="020B0604020202020204" pitchFamily="34" charset="0"/>
                          <a:ea typeface="Times New Roman" panose="02020603050405020304" pitchFamily="18" charset="0"/>
                          <a:cs typeface="Arial" panose="020B0604020202020204" pitchFamily="34" charset="0"/>
                        </a:rPr>
                        <a:t>HoDs</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 conducted</a:t>
                      </a:r>
                      <a:r>
                        <a:rPr lang="en-GB" sz="1800" baseline="0" dirty="0" smtClean="0">
                          <a:effectLst/>
                          <a:latin typeface="Arial" panose="020B0604020202020204" pitchFamily="34" charset="0"/>
                          <a:ea typeface="Times New Roman" panose="02020603050405020304" pitchFamily="18" charset="0"/>
                          <a:cs typeface="Arial" panose="020B0604020202020204" pitchFamily="34" charset="0"/>
                        </a:rPr>
                        <a:t> desk-top research and </a:t>
                      </a:r>
                      <a:r>
                        <a:rPr lang="en-GB" sz="1800" dirty="0" smtClean="0">
                          <a:effectLst/>
                          <a:latin typeface="Arial" panose="020B0604020202020204" pitchFamily="34" charset="0"/>
                          <a:ea typeface="Times New Roman" panose="02020603050405020304" pitchFamily="18" charset="0"/>
                          <a:cs typeface="Arial" panose="020B0604020202020204" pitchFamily="34" charset="0"/>
                        </a:rPr>
                        <a:t>developed questionnaire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marL="0" marR="0" algn="ctr">
                        <a:lnSpc>
                          <a:spcPct val="100000"/>
                        </a:lnSpc>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5180839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67</a:t>
            </a:fld>
            <a:endParaRPr lang="en-US" sz="1400" b="0" dirty="0">
              <a:solidFill>
                <a:srgbClr val="000000"/>
              </a:solidFill>
            </a:endParaRPr>
          </a:p>
        </p:txBody>
      </p:sp>
      <p:sp>
        <p:nvSpPr>
          <p:cNvPr id="8" name="Rectangle 7"/>
          <p:cNvSpPr/>
          <p:nvPr/>
        </p:nvSpPr>
        <p:spPr bwMode="auto">
          <a:xfrm>
            <a:off x="500062" y="54868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NORTH WEST</a:t>
            </a:r>
          </a:p>
        </p:txBody>
      </p:sp>
      <p:graphicFrame>
        <p:nvGraphicFramePr>
          <p:cNvPr id="2" name="Table 1"/>
          <p:cNvGraphicFramePr>
            <a:graphicFrameLocks noGrp="1"/>
          </p:cNvGraphicFramePr>
          <p:nvPr>
            <p:extLst>
              <p:ext uri="{D42A27DB-BD31-4B8C-83A1-F6EECF244321}">
                <p14:modId xmlns:p14="http://schemas.microsoft.com/office/powerpoint/2010/main" xmlns="" val="3145744770"/>
              </p:ext>
            </p:extLst>
          </p:nvPr>
        </p:nvGraphicFramePr>
        <p:xfrm>
          <a:off x="395536" y="1340768"/>
          <a:ext cx="8496944" cy="4311392"/>
        </p:xfrm>
        <a:graphic>
          <a:graphicData uri="http://schemas.openxmlformats.org/drawingml/2006/table">
            <a:tbl>
              <a:tblPr>
                <a:tableStyleId>{5C22544A-7EE6-4342-B048-85BDC9FD1C3A}</a:tableStyleId>
              </a:tblPr>
              <a:tblGrid>
                <a:gridCol w="3240360">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744416">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tblGrid>
              <a:tr h="288032">
                <a:tc>
                  <a:txBody>
                    <a:bodyPr/>
                    <a:lstStyle/>
                    <a:p>
                      <a:pPr marL="0" marR="0" algn="ctr">
                        <a:lnSpc>
                          <a:spcPct val="100000"/>
                        </a:lnSpc>
                        <a:spcBef>
                          <a:spcPts val="0"/>
                        </a:spcBef>
                        <a:spcAft>
                          <a:spcPts val="0"/>
                        </a:spcAft>
                      </a:pPr>
                      <a:r>
                        <a:rPr lang="en-GB" sz="1800" kern="0" dirty="0">
                          <a:solidFill>
                            <a:schemeClr val="tx1"/>
                          </a:solidFill>
                          <a:effectLst/>
                          <a:latin typeface="+mn-lt"/>
                        </a:rPr>
                        <a:t>Output</a:t>
                      </a:r>
                      <a:endParaRPr lang="en-US" sz="1800" b="1" kern="0" dirty="0">
                        <a:solidFill>
                          <a:schemeClr val="tx1"/>
                        </a:solidFill>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100000"/>
                        </a:lnSpc>
                        <a:spcBef>
                          <a:spcPts val="0"/>
                        </a:spcBef>
                        <a:spcAft>
                          <a:spcPts val="0"/>
                        </a:spcAft>
                      </a:pPr>
                      <a:r>
                        <a:rPr lang="en-GB" sz="1800" dirty="0">
                          <a:solidFill>
                            <a:schemeClr val="tx1"/>
                          </a:solidFill>
                          <a:effectLst/>
                          <a:latin typeface="+mn-lt"/>
                        </a:rPr>
                        <a:t> </a:t>
                      </a:r>
                      <a:r>
                        <a:rPr lang="en-GB" sz="1800" dirty="0" smtClean="0">
                          <a:solidFill>
                            <a:schemeClr val="tx1"/>
                          </a:solidFill>
                          <a:effectLst/>
                          <a:latin typeface="+mn-lt"/>
                        </a:rPr>
                        <a:t>Target</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800" baseline="0" dirty="0" smtClean="0">
                          <a:solidFill>
                            <a:schemeClr val="tx1"/>
                          </a:solidFill>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377440">
                <a:tc>
                  <a:txBody>
                    <a:bodyPr/>
                    <a:lstStyle/>
                    <a:p>
                      <a:pPr marL="0" marR="0" algn="just">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Investigation into the missing employee records prior to 1993 and implications for current and former employees exiting or exited the public service in the North West Provincial Administration </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Introduce project </a:t>
                      </a:r>
                      <a:r>
                        <a:rPr lang="en-US" sz="1800" baseline="0" dirty="0" smtClean="0">
                          <a:effectLst/>
                          <a:latin typeface="+mn-lt"/>
                          <a:ea typeface="Times New Roman" panose="02020603050405020304" pitchFamily="18" charset="0"/>
                          <a:cs typeface="Times New Roman" panose="02020603050405020304" pitchFamily="18" charset="0"/>
                        </a:rPr>
                        <a:t>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285750" marR="0" lvl="0" indent="-285750" algn="just">
                        <a:spcBef>
                          <a:spcPts val="0"/>
                        </a:spcBef>
                        <a:spcAft>
                          <a:spcPts val="0"/>
                        </a:spcAft>
                        <a:buFont typeface="Arial" panose="020B0604020202020204" pitchFamily="34" charset="0"/>
                        <a:buChar char="•"/>
                      </a:pP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Engagements </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a:t>
                      </a: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GEPF and GPAA in May 2017</a:t>
                      </a:r>
                    </a:p>
                    <a:p>
                      <a:pPr marL="285750" marR="0" lvl="0" indent="-285750" algn="just">
                        <a:spcBef>
                          <a:spcPts val="0"/>
                        </a:spcBef>
                        <a:spcAft>
                          <a:spcPts val="0"/>
                        </a:spcAft>
                        <a:buFont typeface="Arial" panose="020B0604020202020204" pitchFamily="34" charset="0"/>
                        <a:buChar char="•"/>
                      </a:pP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Letter</a:t>
                      </a:r>
                      <a:r>
                        <a:rPr lang="en-GB" sz="1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GPAA in June 2017</a:t>
                      </a:r>
                      <a:endPar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a:spcBef>
                          <a:spcPts val="0"/>
                        </a:spcBef>
                        <a:spcAft>
                          <a:spcPts val="0"/>
                        </a:spcAft>
                        <a:buFont typeface="Arial" panose="020B0604020202020204" pitchFamily="34" charset="0"/>
                        <a:buChar char="•"/>
                      </a:pP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400" dirty="0" smtClean="0">
                          <a:effectLst/>
                          <a:latin typeface="+mn-lt"/>
                          <a:ea typeface="Times New Roman" panose="02020603050405020304" pitchFamily="18" charset="0"/>
                          <a:cs typeface="Times New Roman" panose="02020603050405020304" pitchFamily="18" charset="0"/>
                        </a:rPr>
                        <a:t>Achieved</a:t>
                      </a:r>
                    </a:p>
                    <a:p>
                      <a:pPr marL="0" marR="0" lvl="0" indent="0" algn="ctr">
                        <a:lnSpc>
                          <a:spcPct val="100000"/>
                        </a:lnSpc>
                        <a:spcBef>
                          <a:spcPts val="0"/>
                        </a:spcBef>
                        <a:spcAft>
                          <a:spcPts val="0"/>
                        </a:spcAft>
                        <a:buFont typeface="Symbol" panose="05050102010706020507" pitchFamily="18" charset="2"/>
                        <a:buNone/>
                      </a:pPr>
                      <a:endParaRPr lang="en-US"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a:lnSpc>
                          <a:spcPct val="100000"/>
                        </a:lnSpc>
                        <a:spcBef>
                          <a:spcPts val="0"/>
                        </a:spcBef>
                        <a:spcAft>
                          <a:spcPts val="0"/>
                        </a:spcAft>
                        <a:buFont typeface="Symbol" panose="05050102010706020507" pitchFamily="18" charset="2"/>
                        <a:buNone/>
                      </a:pPr>
                      <a:endPar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463040">
                <a:tc>
                  <a:txBody>
                    <a:bodyPr/>
                    <a:lstStyle/>
                    <a:p>
                      <a:pPr marL="0" marR="0" algn="just">
                        <a:spcBef>
                          <a:spcPts val="0"/>
                        </a:spcBef>
                        <a:spcAft>
                          <a:spcPts val="0"/>
                        </a:spcAft>
                      </a:pPr>
                      <a:r>
                        <a:rPr lang="en-GB" sz="180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assessment of the state of professional ethics and anti-corruption measures in the North West province against predetermined indicators </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No 1</a:t>
                      </a:r>
                      <a:r>
                        <a:rPr lang="en-US" sz="1800" baseline="30000" dirty="0" smtClean="0">
                          <a:effectLst/>
                          <a:latin typeface="+mn-lt"/>
                          <a:ea typeface="Times New Roman" panose="02020603050405020304" pitchFamily="18" charset="0"/>
                          <a:cs typeface="Times New Roman" panose="02020603050405020304" pitchFamily="18" charset="0"/>
                        </a:rPr>
                        <a:t>st</a:t>
                      </a:r>
                      <a:r>
                        <a:rPr lang="en-US" sz="1800" dirty="0" smtClean="0">
                          <a:effectLst/>
                          <a:latin typeface="+mn-lt"/>
                          <a:ea typeface="Times New Roman" panose="02020603050405020304" pitchFamily="18" charset="0"/>
                          <a:cs typeface="Times New Roman" panose="02020603050405020304" pitchFamily="18" charset="0"/>
                        </a:rPr>
                        <a:t> Quarter target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285750" marR="0" indent="-285750" algn="l">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Instrument finalised</a:t>
                      </a:r>
                    </a:p>
                    <a:p>
                      <a:pPr marL="285750" marR="0" indent="-285750" algn="l">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Letters of introducing the project written to all EAs, HODs and Ethics Officers</a:t>
                      </a:r>
                    </a:p>
                    <a:p>
                      <a:pPr marL="285750" marR="0" indent="-285750" algn="l">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presented to the Provincial Ethics Committee</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pPr marL="0" marR="0" lvl="0" indent="0" algn="ctr">
                        <a:lnSpc>
                          <a:spcPct val="100000"/>
                        </a:lnSpc>
                        <a:spcBef>
                          <a:spcPts val="0"/>
                        </a:spcBef>
                        <a:spcAft>
                          <a:spcPts val="0"/>
                        </a:spcAft>
                        <a:buFont typeface="Symbol" panose="05050102010706020507" pitchFamily="18" charset="2"/>
                        <a:buNone/>
                      </a:pPr>
                      <a:endPar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5163953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68</a:t>
            </a:fld>
            <a:endParaRPr lang="en-US" sz="1400" b="0" dirty="0">
              <a:solidFill>
                <a:srgbClr val="000000"/>
              </a:solidFill>
            </a:endParaRPr>
          </a:p>
        </p:txBody>
      </p:sp>
      <p:sp>
        <p:nvSpPr>
          <p:cNvPr id="8" name="Rectangle 7"/>
          <p:cNvSpPr/>
          <p:nvPr/>
        </p:nvSpPr>
        <p:spPr bwMode="auto">
          <a:xfrm>
            <a:off x="467544" y="54868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defRPr/>
            </a:pPr>
            <a:r>
              <a:rPr lang="en-US" dirty="0" smtClean="0">
                <a:solidFill>
                  <a:srgbClr val="800000"/>
                </a:solidFill>
                <a:latin typeface="Berlin Sans FB Demi" pitchFamily="34" charset="0"/>
                <a:cs typeface="Aharoni" pitchFamily="2" charset="-79"/>
              </a:rPr>
              <a:t>WESTERN CAPE</a:t>
            </a:r>
          </a:p>
        </p:txBody>
      </p:sp>
      <p:graphicFrame>
        <p:nvGraphicFramePr>
          <p:cNvPr id="2" name="Table 1"/>
          <p:cNvGraphicFramePr>
            <a:graphicFrameLocks noGrp="1"/>
          </p:cNvGraphicFramePr>
          <p:nvPr>
            <p:extLst>
              <p:ext uri="{D42A27DB-BD31-4B8C-83A1-F6EECF244321}">
                <p14:modId xmlns:p14="http://schemas.microsoft.com/office/powerpoint/2010/main" xmlns="" val="2022493003"/>
              </p:ext>
            </p:extLst>
          </p:nvPr>
        </p:nvGraphicFramePr>
        <p:xfrm>
          <a:off x="291008" y="1268760"/>
          <a:ext cx="8496945" cy="3444240"/>
        </p:xfrm>
        <a:graphic>
          <a:graphicData uri="http://schemas.openxmlformats.org/drawingml/2006/table">
            <a:tbl>
              <a:tblPr>
                <a:tableStyleId>{5C22544A-7EE6-4342-B048-85BDC9FD1C3A}</a:tableStyleId>
              </a:tblPr>
              <a:tblGrid>
                <a:gridCol w="3632920">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384376">
                  <a:extLst>
                    <a:ext uri="{9D8B030D-6E8A-4147-A177-3AD203B41FA5}">
                      <a16:colId xmlns:a16="http://schemas.microsoft.com/office/drawing/2014/main" xmlns="" val="20002"/>
                    </a:ext>
                  </a:extLst>
                </a:gridCol>
                <a:gridCol w="255513">
                  <a:extLst>
                    <a:ext uri="{9D8B030D-6E8A-4147-A177-3AD203B41FA5}">
                      <a16:colId xmlns:a16="http://schemas.microsoft.com/office/drawing/2014/main" xmlns="" val="20003"/>
                    </a:ext>
                  </a:extLst>
                </a:gridCol>
              </a:tblGrid>
              <a:tr h="217939">
                <a:tc>
                  <a:txBody>
                    <a:bodyPr/>
                    <a:lstStyle/>
                    <a:p>
                      <a:pPr marL="0" marR="0" algn="ctr">
                        <a:lnSpc>
                          <a:spcPct val="90000"/>
                        </a:lnSpc>
                        <a:spcBef>
                          <a:spcPts val="0"/>
                        </a:spcBef>
                        <a:spcAft>
                          <a:spcPts val="0"/>
                        </a:spcAft>
                      </a:pPr>
                      <a:r>
                        <a:rPr lang="en-GB" sz="1800" b="0" kern="0" dirty="0">
                          <a:effectLst/>
                          <a:latin typeface="+mn-lt"/>
                        </a:rPr>
                        <a:t>Output</a:t>
                      </a:r>
                      <a:endParaRPr lang="en-US" sz="1800" b="0" kern="0" dirty="0">
                        <a:effectLst/>
                        <a:latin typeface="+mn-l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a:txBody>
                    <a:bodyPr/>
                    <a:lstStyle/>
                    <a:p>
                      <a:pPr marL="0" marR="0" algn="ctr">
                        <a:lnSpc>
                          <a:spcPct val="90000"/>
                        </a:lnSpc>
                        <a:spcBef>
                          <a:spcPts val="0"/>
                        </a:spcBef>
                        <a:spcAft>
                          <a:spcPts val="0"/>
                        </a:spcAft>
                      </a:pPr>
                      <a:r>
                        <a:rPr lang="en-GB" sz="1800" b="0" dirty="0">
                          <a:effectLst/>
                          <a:latin typeface="+mn-lt"/>
                        </a:rPr>
                        <a:t> </a:t>
                      </a:r>
                      <a:r>
                        <a:rPr lang="en-GB" sz="1800" b="0" dirty="0" smtClean="0">
                          <a:effectLst/>
                          <a:latin typeface="+mn-lt"/>
                        </a:rPr>
                        <a:t>Target</a:t>
                      </a:r>
                      <a:endParaRPr lang="en-US" sz="1800" b="0" dirty="0">
                        <a:effectLst/>
                        <a:latin typeface="+mn-lt"/>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gridSpan="2">
                  <a:txBody>
                    <a:bodyPr/>
                    <a:lstStyle/>
                    <a:p>
                      <a:pPr marL="0" marR="0" algn="ctr">
                        <a:lnSpc>
                          <a:spcPct val="100000"/>
                        </a:lnSpc>
                        <a:spcBef>
                          <a:spcPts val="0"/>
                        </a:spcBef>
                        <a:spcAft>
                          <a:spcPts val="0"/>
                        </a:spcAft>
                      </a:pPr>
                      <a:r>
                        <a:rPr lang="en-GB" sz="1800" baseline="0" dirty="0" smtClean="0">
                          <a:effectLst/>
                        </a:rPr>
                        <a:t>1st Q Performance</a:t>
                      </a: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975360">
                <a:tc>
                  <a:txBody>
                    <a:bodyPr/>
                    <a:lstStyle/>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Workshops at selected regional offices of the Department of Social Development in the Western Cape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No 1</a:t>
                      </a:r>
                      <a:r>
                        <a:rPr lang="en-US" sz="1800" baseline="30000" dirty="0" smtClean="0">
                          <a:effectLst/>
                          <a:latin typeface="+mn-lt"/>
                          <a:ea typeface="Times New Roman" panose="02020603050405020304" pitchFamily="18" charset="0"/>
                          <a:cs typeface="Times New Roman" panose="02020603050405020304" pitchFamily="18" charset="0"/>
                        </a:rPr>
                        <a:t>st</a:t>
                      </a:r>
                      <a:r>
                        <a:rPr lang="en-US" sz="1800" dirty="0" smtClean="0">
                          <a:effectLst/>
                          <a:latin typeface="+mn-lt"/>
                          <a:ea typeface="Times New Roman" panose="02020603050405020304" pitchFamily="18" charset="0"/>
                          <a:cs typeface="Times New Roman" panose="02020603050405020304" pitchFamily="18" charset="0"/>
                        </a:rPr>
                        <a:t> Quarter target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Awaiting </a:t>
                      </a:r>
                      <a:r>
                        <a:rPr lang="en-GB" sz="1800" dirty="0">
                          <a:effectLst/>
                          <a:latin typeface="Arial" panose="020B0604020202020204" pitchFamily="34" charset="0"/>
                          <a:ea typeface="Times New Roman" panose="02020603050405020304" pitchFamily="18" charset="0"/>
                          <a:cs typeface="Arial" panose="020B0604020202020204" pitchFamily="34" charset="0"/>
                        </a:rPr>
                        <a:t>confirmation of availability of funds to commence with the workshops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lvl="0" indent="0" algn="ctr">
                        <a:lnSpc>
                          <a:spcPct val="90000"/>
                        </a:lnSpc>
                        <a:spcBef>
                          <a:spcPts val="0"/>
                        </a:spcBef>
                        <a:spcAft>
                          <a:spcPts val="0"/>
                        </a:spcAft>
                        <a:buFont typeface="Symbol" panose="05050102010706020507" pitchFamily="18" charset="2"/>
                        <a:buNone/>
                      </a:pPr>
                      <a:r>
                        <a:rPr lang="en-US" sz="1400" b="0" dirty="0" smtClean="0">
                          <a:effectLst/>
                          <a:latin typeface="Arial" panose="020B0604020202020204" pitchFamily="34" charset="0"/>
                          <a:ea typeface="Times New Roman" panose="02020603050405020304" pitchFamily="18" charset="0"/>
                          <a:cs typeface="Times New Roman" panose="02020603050405020304" pitchFamily="18" charset="0"/>
                        </a:rPr>
                        <a:t>Delayed</a:t>
                      </a:r>
                      <a:endParaRPr lang="en-US"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75360">
                <a:tc>
                  <a:txBody>
                    <a:bodyPr/>
                    <a:lstStyle/>
                    <a:p>
                      <a:pPr marL="0" marR="0" algn="just">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Case studies at the three major hospitals in the Western Cape regarding the implementation of the PMDS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Literature review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Literature </a:t>
                      </a:r>
                      <a:r>
                        <a:rPr lang="en-GB" sz="1800" dirty="0">
                          <a:effectLst/>
                          <a:latin typeface="Arial" panose="020B0604020202020204" pitchFamily="34" charset="0"/>
                          <a:ea typeface="Times New Roman" panose="02020603050405020304" pitchFamily="18" charset="0"/>
                          <a:cs typeface="Arial" panose="020B0604020202020204" pitchFamily="34" charset="0"/>
                        </a:rPr>
                        <a:t>review undertaken, tools being developed, Letter to MEC drafted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rowSpan="2">
                  <a:txBody>
                    <a:bodyPr/>
                    <a:lstStyle/>
                    <a:p>
                      <a:pPr marL="0" marR="0" algn="ctr">
                        <a:lnSpc>
                          <a:spcPct val="90000"/>
                        </a:lnSpc>
                        <a:spcBef>
                          <a:spcPts val="0"/>
                        </a:spcBef>
                        <a:spcAft>
                          <a:spcPts val="0"/>
                        </a:spcAft>
                      </a:pPr>
                      <a:r>
                        <a:rPr lang="en-US" sz="1400" b="0" u="none" dirty="0" smtClean="0">
                          <a:effectLst/>
                          <a:latin typeface="Arial" panose="020B0604020202020204" pitchFamily="34" charset="0"/>
                          <a:ea typeface="Times New Roman" panose="02020603050405020304" pitchFamily="18" charset="0"/>
                          <a:cs typeface="Times New Roman" panose="02020603050405020304" pitchFamily="18" charset="0"/>
                        </a:rPr>
                        <a:t>Achieved</a:t>
                      </a:r>
                      <a:endParaRPr lang="en-US" sz="1400" b="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042360">
                <a:tc>
                  <a:txBody>
                    <a:bodyPr/>
                    <a:lstStyle/>
                    <a:p>
                      <a:pPr marL="0" marR="0" algn="just">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An assessment of the skills and competencies of principals as they relate to school performance in the Western Cape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Literature review by June 2017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spcBef>
                          <a:spcPts val="0"/>
                        </a:spcBef>
                        <a:spcAft>
                          <a:spcPts val="0"/>
                        </a:spcAf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Literature </a:t>
                      </a:r>
                      <a:r>
                        <a:rPr lang="en-GB" sz="1800" dirty="0">
                          <a:effectLst/>
                          <a:latin typeface="Arial" panose="020B0604020202020204" pitchFamily="34" charset="0"/>
                          <a:ea typeface="Times New Roman" panose="02020603050405020304" pitchFamily="18" charset="0"/>
                          <a:cs typeface="Arial" panose="020B0604020202020204" pitchFamily="34" charset="0"/>
                        </a:rPr>
                        <a:t>review undertaken, tools being developed, Letter to MEC drafted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vMerge="1">
                  <a:txBody>
                    <a:bodyPr/>
                    <a:lstStyle/>
                    <a:p>
                      <a:pPr marL="0" marR="0" algn="ctr">
                        <a:lnSpc>
                          <a:spcPct val="90000"/>
                        </a:lnSpc>
                        <a:spcBef>
                          <a:spcPts val="0"/>
                        </a:spcBef>
                        <a:spcAft>
                          <a:spcPts val="0"/>
                        </a:spcAft>
                      </a:pPr>
                      <a:endParaRPr lang="en-US" sz="1400" b="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4289001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sp>
        <p:nvSpPr>
          <p:cNvPr id="75779" name="Content Placeholder 2"/>
          <p:cNvSpPr>
            <a:spLocks noGrp="1"/>
          </p:cNvSpPr>
          <p:nvPr>
            <p:ph idx="1"/>
          </p:nvPr>
        </p:nvSpPr>
        <p:spPr/>
        <p:txBody>
          <a:bodyPr/>
          <a:lstStyle/>
          <a:p>
            <a:endParaRPr lang="en-US" smtClean="0"/>
          </a:p>
        </p:txBody>
      </p:sp>
      <p:pic>
        <p:nvPicPr>
          <p:cNvPr id="75782" name="Picture 5"/>
          <p:cNvPicPr>
            <a:picLocks noChangeAspect="1"/>
          </p:cNvPicPr>
          <p:nvPr/>
        </p:nvPicPr>
        <p:blipFill>
          <a:blip r:embed="rId3" cstate="print">
            <a:extLst>
              <a:ext uri="{28A0092B-C50C-407E-A947-70E740481C1C}">
                <a14:useLocalDpi xmlns:a14="http://schemas.microsoft.com/office/drawing/2010/main" xmlns="" val="0"/>
              </a:ext>
            </a:extLst>
          </a:blip>
          <a:srcRect t="34808" r="1862"/>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936625" y="4781550"/>
            <a:ext cx="6864350" cy="1628775"/>
          </a:xfrm>
          <a:prstGeom prst="rect">
            <a:avLst/>
          </a:prstGeom>
          <a:noFill/>
          <a:ln>
            <a:noFill/>
          </a:ln>
          <a:extLst/>
        </p:spPr>
        <p:txBody>
          <a:bodyPr wrap="none" anchor="ctr"/>
          <a:lstStyle/>
          <a:p>
            <a:pPr algn="ctr">
              <a:defRPr/>
            </a:pPr>
            <a:r>
              <a:rPr lang="en-US" sz="2800" b="1" dirty="0">
                <a:solidFill>
                  <a:srgbClr val="FFFFCC"/>
                </a:solidFill>
                <a:effectLst>
                  <a:outerShdw blurRad="38100" dist="38100" dir="2700000" algn="tl">
                    <a:srgbClr val="000000">
                      <a:alpha val="43137"/>
                    </a:srgbClr>
                  </a:outerShdw>
                </a:effectLst>
                <a:latin typeface="Arial Narrow" panose="020B0606020202030204" pitchFamily="34" charset="0"/>
              </a:rPr>
              <a:t>PSC Website: www.psc.gov.za</a:t>
            </a:r>
          </a:p>
          <a:p>
            <a:pPr algn="ctr">
              <a:defRPr/>
            </a:pPr>
            <a:r>
              <a:rPr lang="en-US" sz="2800" b="1" dirty="0">
                <a:solidFill>
                  <a:srgbClr val="FFFFCC"/>
                </a:solidFill>
                <a:effectLst>
                  <a:outerShdw blurRad="38100" dist="38100" dir="2700000" algn="tl">
                    <a:srgbClr val="000000">
                      <a:alpha val="43137"/>
                    </a:srgbClr>
                  </a:outerShdw>
                </a:effectLst>
                <a:latin typeface="Arial Narrow" panose="020B0606020202030204" pitchFamily="34" charset="0"/>
              </a:rPr>
              <a:t>National Anti-Corruption Hotline for the Public Service:  </a:t>
            </a:r>
          </a:p>
          <a:p>
            <a:pPr algn="ctr">
              <a:defRPr/>
            </a:pPr>
            <a:r>
              <a:rPr lang="en-US" sz="2800" b="1" dirty="0">
                <a:solidFill>
                  <a:srgbClr val="FFFFCC"/>
                </a:solidFill>
                <a:effectLst>
                  <a:outerShdw blurRad="38100" dist="38100" dir="2700000" algn="tl">
                    <a:srgbClr val="000000">
                      <a:alpha val="43137"/>
                    </a:srgbClr>
                  </a:outerShdw>
                </a:effectLst>
                <a:latin typeface="Arial Narrow" panose="020B0606020202030204" pitchFamily="34" charset="0"/>
              </a:rPr>
              <a:t>0800 701 701</a:t>
            </a:r>
          </a:p>
          <a:p>
            <a:pPr algn="ctr">
              <a:defRPr/>
            </a:pPr>
            <a:endPar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endParaRPr>
          </a:p>
        </p:txBody>
      </p:sp>
      <p:pic>
        <p:nvPicPr>
          <p:cNvPr id="3" name="Picture 2"/>
          <p:cNvPicPr>
            <a:picLocks noChangeAspect="1"/>
          </p:cNvPicPr>
          <p:nvPr/>
        </p:nvPicPr>
        <p:blipFill rotWithShape="1">
          <a:blip r:embed="rId4" cstate="print"/>
          <a:srcRect l="6362" t="18182" r="5699" b="4545"/>
          <a:stretch/>
        </p:blipFill>
        <p:spPr>
          <a:xfrm>
            <a:off x="223283" y="2514337"/>
            <a:ext cx="8463059" cy="1332148"/>
          </a:xfrm>
          <a:prstGeom prst="rect">
            <a:avLst/>
          </a:prstGeom>
        </p:spPr>
      </p:pic>
    </p:spTree>
    <p:extLst>
      <p:ext uri="{BB962C8B-B14F-4D97-AF65-F5344CB8AC3E}">
        <p14:creationId xmlns:p14="http://schemas.microsoft.com/office/powerpoint/2010/main" xmlns="" val="1873686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38978615"/>
              </p:ext>
            </p:extLst>
          </p:nvPr>
        </p:nvGraphicFramePr>
        <p:xfrm>
          <a:off x="312350" y="1445824"/>
          <a:ext cx="8395972" cy="3663403"/>
        </p:xfrm>
        <a:graphic>
          <a:graphicData uri="http://schemas.openxmlformats.org/drawingml/2006/table">
            <a:tbl>
              <a:tblPr firstRow="1" bandRow="1">
                <a:tableStyleId>{8FD4443E-F989-4FC4-A0C8-D5A2AF1F390B}</a:tableStyleId>
              </a:tblPr>
              <a:tblGrid>
                <a:gridCol w="2711896">
                  <a:extLst>
                    <a:ext uri="{9D8B030D-6E8A-4147-A177-3AD203B41FA5}">
                      <a16:colId xmlns:a16="http://schemas.microsoft.com/office/drawing/2014/main" xmlns="" val="20000"/>
                    </a:ext>
                  </a:extLst>
                </a:gridCol>
                <a:gridCol w="114757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469124">
                  <a:extLst>
                    <a:ext uri="{9D8B030D-6E8A-4147-A177-3AD203B41FA5}">
                      <a16:colId xmlns:a16="http://schemas.microsoft.com/office/drawing/2014/main" xmlns="" val="20003"/>
                    </a:ext>
                  </a:extLst>
                </a:gridCol>
                <a:gridCol w="1483204">
                  <a:extLst>
                    <a:ext uri="{9D8B030D-6E8A-4147-A177-3AD203B41FA5}">
                      <a16:colId xmlns:a16="http://schemas.microsoft.com/office/drawing/2014/main" xmlns="" val="20004"/>
                    </a:ext>
                  </a:extLst>
                </a:gridCol>
              </a:tblGrid>
              <a:tr h="744086">
                <a:tc>
                  <a:txBody>
                    <a:bodyPr/>
                    <a:lstStyle/>
                    <a:p>
                      <a:pPr algn="ctr" fontAlgn="ctr"/>
                      <a:r>
                        <a:rPr lang="en-ZA" sz="1800" u="none" strike="noStrike" dirty="0" smtClean="0">
                          <a:effectLst/>
                        </a:rPr>
                        <a:t>Items</a:t>
                      </a:r>
                      <a:endParaRPr lang="en-ZA" sz="1800" b="0" i="0" u="none" strike="noStrike" dirty="0">
                        <a:solidFill>
                          <a:srgbClr val="FFFFCC"/>
                        </a:solidFill>
                        <a:effectLst/>
                        <a:latin typeface="+mn-lt"/>
                      </a:endParaRPr>
                    </a:p>
                  </a:txBody>
                  <a:tcPr marL="9525" marR="9525" marT="9525" marB="0" anchor="ct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Final</a:t>
                      </a:r>
                    </a:p>
                    <a:p>
                      <a:pPr algn="r"/>
                      <a:r>
                        <a:rPr lang="en-ZA" sz="1800" kern="1200" dirty="0" smtClean="0">
                          <a:effectLst/>
                        </a:rPr>
                        <a:t>Budget</a:t>
                      </a:r>
                    </a:p>
                    <a:p>
                      <a:pPr algn="r"/>
                      <a:r>
                        <a:rPr lang="en-ZA" sz="1800" kern="1200" dirty="0" smtClean="0">
                          <a:effectLst/>
                        </a:rPr>
                        <a:t>(R’000)</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Final Expenditure </a:t>
                      </a:r>
                      <a:endParaRPr lang="en-ZA" sz="1800" kern="1200" baseline="0" dirty="0" smtClean="0">
                        <a:effectLst/>
                      </a:endParaRPr>
                    </a:p>
                    <a:p>
                      <a:pPr algn="r"/>
                      <a:r>
                        <a:rPr lang="en-ZA" sz="1800" kern="1200" baseline="0" dirty="0" smtClean="0">
                          <a:effectLst/>
                        </a:rPr>
                        <a:t>(R’000)</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dirty="0" smtClean="0"/>
                        <a:t>Percentage Spending (%)</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Percentage Variance (%) </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503809">
                <a:tc>
                  <a:txBody>
                    <a:bodyPr/>
                    <a:lstStyle/>
                    <a:p>
                      <a:pPr algn="l" fontAlgn="ctr"/>
                      <a:r>
                        <a:rPr lang="en-ZA" sz="1800" b="0" i="0" u="none" strike="noStrike" dirty="0" smtClean="0">
                          <a:solidFill>
                            <a:srgbClr val="000000"/>
                          </a:solidFill>
                          <a:effectLst/>
                          <a:latin typeface="+mn-lt"/>
                        </a:rPr>
                        <a:t>Compensation of Employees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172</a:t>
                      </a:r>
                      <a:r>
                        <a:rPr lang="en-ZA" sz="1800" b="0" i="0" u="none" strike="noStrike" baseline="0" dirty="0" smtClean="0">
                          <a:solidFill>
                            <a:srgbClr val="000000"/>
                          </a:solidFill>
                          <a:effectLst/>
                          <a:latin typeface="+mn-lt"/>
                        </a:rPr>
                        <a:t> 795</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172 696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99.94%</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0.06%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1"/>
                  </a:ext>
                </a:extLst>
              </a:tr>
              <a:tr h="324309">
                <a:tc>
                  <a:txBody>
                    <a:bodyPr/>
                    <a:lstStyle/>
                    <a:p>
                      <a:pPr algn="l" fontAlgn="ctr"/>
                      <a:r>
                        <a:rPr lang="en-ZA" sz="1800" b="0" i="0" u="none" strike="noStrike" dirty="0" smtClean="0">
                          <a:solidFill>
                            <a:srgbClr val="000000"/>
                          </a:solidFill>
                          <a:effectLst/>
                          <a:latin typeface="+mn-lt"/>
                        </a:rPr>
                        <a:t>Goods &amp; Services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53 016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52 952</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99.88%</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0.12%</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503809">
                <a:tc>
                  <a:txBody>
                    <a:bodyPr/>
                    <a:lstStyle/>
                    <a:p>
                      <a:pPr algn="l" fontAlgn="ctr"/>
                      <a:r>
                        <a:rPr lang="en-ZA" sz="1800" b="0" i="0" u="none" strike="noStrike" dirty="0" smtClean="0">
                          <a:solidFill>
                            <a:srgbClr val="000000"/>
                          </a:solidFill>
                          <a:effectLst/>
                          <a:latin typeface="+mn-lt"/>
                        </a:rPr>
                        <a:t>Transfers and subsidies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791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758</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95.83%</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4.17%</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503809">
                <a:tc>
                  <a:txBody>
                    <a:bodyPr/>
                    <a:lstStyle/>
                    <a:p>
                      <a:pPr algn="l" fontAlgn="ctr"/>
                      <a:r>
                        <a:rPr lang="en-ZA" sz="1800" b="0" i="0" u="none" strike="noStrike" dirty="0" smtClean="0">
                          <a:solidFill>
                            <a:srgbClr val="000000"/>
                          </a:solidFill>
                          <a:effectLst/>
                          <a:latin typeface="+mn-lt"/>
                        </a:rPr>
                        <a:t>Payments for capital assets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2 585</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2 586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100.04%</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-0.04%</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4"/>
                  </a:ext>
                </a:extLst>
              </a:tr>
              <a:tr h="414358">
                <a:tc>
                  <a:txBody>
                    <a:bodyPr/>
                    <a:lstStyle/>
                    <a:p>
                      <a:pPr algn="l" fontAlgn="ctr"/>
                      <a:r>
                        <a:rPr lang="en-ZA" sz="1800" b="0" i="0" u="none" strike="noStrike" dirty="0" smtClean="0">
                          <a:solidFill>
                            <a:srgbClr val="000000"/>
                          </a:solidFill>
                          <a:effectLst/>
                          <a:latin typeface="+mn-lt"/>
                        </a:rPr>
                        <a:t>Theft &amp; Losses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46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47</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102.17%</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-2.17%</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5"/>
                  </a:ext>
                </a:extLst>
              </a:tr>
              <a:tr h="390197">
                <a:tc>
                  <a:txBody>
                    <a:bodyPr/>
                    <a:lstStyle/>
                    <a:p>
                      <a:pPr algn="l" fontAlgn="ctr"/>
                      <a:r>
                        <a:rPr lang="en-ZA" sz="1800" b="0" i="0" u="none" strike="noStrike" dirty="0">
                          <a:solidFill>
                            <a:srgbClr val="000000"/>
                          </a:solidFill>
                          <a:effectLst/>
                          <a:latin typeface="+mn-lt"/>
                        </a:rPr>
                        <a:t>Total </a:t>
                      </a: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229 233</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229 039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99.92%</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0.08%</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Title 1"/>
          <p:cNvSpPr txBox="1">
            <a:spLocks/>
          </p:cNvSpPr>
          <p:nvPr/>
        </p:nvSpPr>
        <p:spPr bwMode="auto">
          <a:xfrm>
            <a:off x="395536" y="548680"/>
            <a:ext cx="8229600" cy="897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ts val="0"/>
              </a:spcBef>
              <a:spcAft>
                <a:spcPts val="0"/>
              </a:spcAft>
            </a:pPr>
            <a:r>
              <a:rPr lang="en-US" sz="3200" b="0" kern="0" spc="-25" dirty="0" smtClean="0">
                <a:solidFill>
                  <a:srgbClr val="993300"/>
                </a:solidFill>
                <a:latin typeface="Berlin Sans FB Demi" panose="020E0802020502020306" pitchFamily="34" charset="0"/>
              </a:rPr>
              <a:t>2016/17 FINANCIAL PERFORMANCE</a:t>
            </a:r>
            <a:endParaRPr lang="en-US" sz="3200" b="0" kern="0" spc="-25" dirty="0">
              <a:solidFill>
                <a:srgbClr val="993300"/>
              </a:solidFill>
              <a:latin typeface="Berlin Sans FB Demi" panose="020E0802020502020306" pitchFamily="34" charset="0"/>
            </a:endParaRPr>
          </a:p>
        </p:txBody>
      </p:sp>
      <p:sp>
        <p:nvSpPr>
          <p:cNvPr id="4" name="Content Placeholder 1"/>
          <p:cNvSpPr>
            <a:spLocks noGrp="1"/>
          </p:cNvSpPr>
          <p:nvPr>
            <p:ph idx="1"/>
          </p:nvPr>
        </p:nvSpPr>
        <p:spPr>
          <a:xfrm>
            <a:off x="450865" y="5382301"/>
            <a:ext cx="8235982" cy="726375"/>
          </a:xfrm>
        </p:spPr>
        <p:txBody>
          <a:bodyPr/>
          <a:lstStyle/>
          <a:p>
            <a:pPr marL="0" indent="0" algn="just">
              <a:buNone/>
            </a:pPr>
            <a:r>
              <a:rPr lang="en-ZA" sz="1800" i="1" dirty="0" smtClean="0"/>
              <a:t>* e.g. payment of leave gratuity</a:t>
            </a:r>
          </a:p>
          <a:p>
            <a:pPr marL="0" indent="0" algn="just">
              <a:buNone/>
            </a:pPr>
            <a:r>
              <a:rPr lang="en-US" sz="1800" i="1" baseline="30000" dirty="0" smtClean="0"/>
              <a:t># </a:t>
            </a:r>
            <a:r>
              <a:rPr lang="en-US" sz="1800" i="1" dirty="0" smtClean="0"/>
              <a:t> e.g. damage and theft of equipment</a:t>
            </a:r>
            <a:endParaRPr lang="en-US" sz="1800" i="1" dirty="0"/>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solidFill>
                  <a:srgbClr val="000000"/>
                </a:solidFill>
              </a:rPr>
              <a:t>7</a:t>
            </a:r>
            <a:endParaRPr lang="en-US" sz="1400" b="0" dirty="0">
              <a:solidFill>
                <a:srgbClr val="000000"/>
              </a:solidFill>
            </a:endParaRPr>
          </a:p>
        </p:txBody>
      </p:sp>
    </p:spTree>
    <p:extLst>
      <p:ext uri="{BB962C8B-B14F-4D97-AF65-F5344CB8AC3E}">
        <p14:creationId xmlns:p14="http://schemas.microsoft.com/office/powerpoint/2010/main" xmlns="" val="1503060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702"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547664" y="3501008"/>
            <a:ext cx="6138714" cy="1754326"/>
          </a:xfrm>
          <a:prstGeom prst="rect">
            <a:avLst/>
          </a:prstGeom>
          <a:noFill/>
        </p:spPr>
        <p:txBody>
          <a:bodyPr wrap="square" rtlCol="0">
            <a:spAutoFit/>
          </a:bodyPr>
          <a:lstStyle/>
          <a:p>
            <a:r>
              <a:rPr lang="en-US" sz="5400" dirty="0" err="1" smtClean="0">
                <a:solidFill>
                  <a:srgbClr val="800000"/>
                </a:solidFill>
                <a:latin typeface="Stencil" panose="040409050D0802020404" pitchFamily="82" charset="0"/>
              </a:rPr>
              <a:t>Programme</a:t>
            </a:r>
            <a:r>
              <a:rPr lang="en-US" sz="5400" dirty="0" smtClean="0">
                <a:solidFill>
                  <a:srgbClr val="800000"/>
                </a:solidFill>
                <a:latin typeface="Stencil" panose="040409050D0802020404" pitchFamily="82" charset="0"/>
              </a:rPr>
              <a:t> 1: Administration</a:t>
            </a:r>
            <a:endParaRPr lang="en-US" sz="5400" dirty="0">
              <a:solidFill>
                <a:srgbClr val="800000"/>
              </a:solidFill>
              <a:latin typeface="Stencil" panose="040409050D0802020404" pitchFamily="82" charset="0"/>
            </a:endParaRPr>
          </a:p>
        </p:txBody>
      </p:sp>
    </p:spTree>
    <p:extLst>
      <p:ext uri="{BB962C8B-B14F-4D97-AF65-F5344CB8AC3E}">
        <p14:creationId xmlns:p14="http://schemas.microsoft.com/office/powerpoint/2010/main" xmlns="" val="639865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4274821913"/>
              </p:ext>
            </p:extLst>
          </p:nvPr>
        </p:nvGraphicFramePr>
        <p:xfrm>
          <a:off x="333871" y="1268760"/>
          <a:ext cx="8496946" cy="4536504"/>
        </p:xfrm>
        <a:graphic>
          <a:graphicData uri="http://schemas.openxmlformats.org/drawingml/2006/table">
            <a:tbl>
              <a:tblPr bandRow="1">
                <a:tableStyleId>{8FD4443E-F989-4FC4-A0C8-D5A2AF1F390B}</a:tableStyleId>
              </a:tblPr>
              <a:tblGrid>
                <a:gridCol w="3024336">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4032449">
                  <a:extLst>
                    <a:ext uri="{9D8B030D-6E8A-4147-A177-3AD203B41FA5}">
                      <a16:colId xmlns:a16="http://schemas.microsoft.com/office/drawing/2014/main" xmlns="" val="20002"/>
                    </a:ext>
                  </a:extLst>
                </a:gridCol>
                <a:gridCol w="360041">
                  <a:extLst>
                    <a:ext uri="{9D8B030D-6E8A-4147-A177-3AD203B41FA5}">
                      <a16:colId xmlns:a16="http://schemas.microsoft.com/office/drawing/2014/main" xmlns="" val="20003"/>
                    </a:ext>
                  </a:extLst>
                </a:gridCol>
              </a:tblGrid>
              <a:tr h="343038">
                <a:tc>
                  <a:txBody>
                    <a:bodyPr/>
                    <a:lstStyle/>
                    <a:p>
                      <a:pPr marL="0" marR="0" algn="ctr">
                        <a:lnSpc>
                          <a:spcPct val="10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algn="ctr">
                        <a:lnSpc>
                          <a:spcPct val="100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4th Q performance</a:t>
                      </a:r>
                      <a:endParaRPr lang="en-US" sz="1800" b="0"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marL="0" marR="0" algn="ctr">
                        <a:lnSpc>
                          <a:spcPct val="10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1029114">
                <a:tc>
                  <a:txBody>
                    <a:bodyPr/>
                    <a:lstStyle/>
                    <a:p>
                      <a:pPr marL="0" marR="0" algn="just">
                        <a:lnSpc>
                          <a:spcPct val="100000"/>
                        </a:lnSpc>
                        <a:spcBef>
                          <a:spcPts val="0"/>
                        </a:spcBef>
                        <a:spcAft>
                          <a:spcPts val="0"/>
                        </a:spcAft>
                      </a:pPr>
                      <a:r>
                        <a:rPr lang="en-US" sz="1800" kern="1200" dirty="0" smtClean="0">
                          <a:solidFill>
                            <a:schemeClr val="tx1"/>
                          </a:solidFill>
                          <a:effectLst/>
                          <a:latin typeface="+mn-lt"/>
                          <a:ea typeface="+mn-ea"/>
                          <a:cs typeface="+mn-cs"/>
                        </a:rPr>
                        <a:t>A risk based annual and three year Audit Plan developed and implemented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pPr>
                      <a:r>
                        <a:rPr lang="en-ZA" sz="1800" kern="1200" dirty="0" smtClean="0">
                          <a:solidFill>
                            <a:schemeClr val="tx1"/>
                          </a:solidFill>
                          <a:effectLst/>
                          <a:latin typeface="+mn-lt"/>
                          <a:ea typeface="+mn-ea"/>
                          <a:cs typeface="+mn-cs"/>
                        </a:rPr>
                        <a:t>The Internal Audit Plan for 2016/17 was implemented</a:t>
                      </a:r>
                      <a:endParaRPr lang="en-US" sz="1800" kern="1200" dirty="0">
                        <a:solidFill>
                          <a:schemeClr val="tx1"/>
                        </a:solidFill>
                        <a:effectLst/>
                        <a:latin typeface="+mn-lt"/>
                        <a:ea typeface="+mn-ea"/>
                        <a:cs typeface="+mn-cs"/>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4">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029114">
                <a:tc>
                  <a:txBody>
                    <a:bodyPr/>
                    <a:lstStyle/>
                    <a:p>
                      <a:pPr marL="0" marR="0" algn="just">
                        <a:lnSpc>
                          <a:spcPct val="100000"/>
                        </a:lnSpc>
                        <a:spcBef>
                          <a:spcPts val="0"/>
                        </a:spcBef>
                        <a:spcAft>
                          <a:spcPts val="0"/>
                        </a:spcAft>
                      </a:pPr>
                      <a:r>
                        <a:rPr lang="en-US" sz="1800" dirty="0" smtClean="0">
                          <a:solidFill>
                            <a:schemeClr val="tx1"/>
                          </a:solidFill>
                          <a:effectLst/>
                        </a:rPr>
                        <a:t>Review of the Promotion of Access to Information Manual conducted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ZA" sz="1800" kern="1200" dirty="0" smtClean="0">
                          <a:solidFill>
                            <a:schemeClr val="tx1"/>
                          </a:solidFill>
                          <a:effectLst/>
                          <a:latin typeface="+mn-lt"/>
                          <a:ea typeface="+mn-ea"/>
                          <a:cs typeface="+mn-cs"/>
                        </a:rPr>
                        <a:t>Reviewed Promotion of Access to Information Manual approved in March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ctr">
                        <a:lnSpc>
                          <a:spcPct val="10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067619">
                <a:tc>
                  <a:txBody>
                    <a:bodyPr/>
                    <a:lstStyle/>
                    <a:p>
                      <a:pPr marL="0" marR="0" algn="just">
                        <a:lnSpc>
                          <a:spcPct val="90000"/>
                        </a:lnSpc>
                        <a:spcBef>
                          <a:spcPts val="0"/>
                        </a:spcBef>
                        <a:spcAft>
                          <a:spcPts val="0"/>
                        </a:spcAft>
                      </a:pPr>
                      <a:r>
                        <a:rPr lang="en-US" sz="1800" dirty="0">
                          <a:solidFill>
                            <a:schemeClr val="tx1"/>
                          </a:solidFill>
                          <a:effectLst/>
                        </a:rPr>
                        <a:t>Annual Performance Plan produced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Jan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Annual Performance Plan that adheres to National Treasury Guidelines approved in January 2017 </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ctr">
                        <a:lnSpc>
                          <a:spcPct val="9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067619">
                <a:tc>
                  <a:txBody>
                    <a:bodyPr/>
                    <a:lstStyle/>
                    <a:p>
                      <a:pPr marL="0" marR="0" algn="just">
                        <a:lnSpc>
                          <a:spcPct val="90000"/>
                        </a:lnSpc>
                        <a:spcBef>
                          <a:spcPts val="0"/>
                        </a:spcBef>
                        <a:spcAft>
                          <a:spcPts val="0"/>
                        </a:spcAft>
                      </a:pPr>
                      <a:r>
                        <a:rPr lang="en-GB" sz="1800" dirty="0">
                          <a:solidFill>
                            <a:schemeClr val="tx1"/>
                          </a:solidFill>
                          <a:effectLst/>
                        </a:rPr>
                        <a:t>Implementation of the SDIP monitored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Annual SDIP progress report for the 2016/17 financial year submitted</a:t>
                      </a:r>
                      <a:r>
                        <a:rPr lang="en-GB" sz="1800" kern="1200" baseline="0" dirty="0" smtClean="0">
                          <a:solidFill>
                            <a:schemeClr val="tx1"/>
                          </a:solidFill>
                          <a:effectLst/>
                          <a:latin typeface="+mn-lt"/>
                          <a:ea typeface="+mn-ea"/>
                          <a:cs typeface="+mn-cs"/>
                        </a:rPr>
                        <a:t> to the DPSA</a:t>
                      </a:r>
                      <a:r>
                        <a:rPr lang="en-GB" sz="1800" kern="1200" dirty="0" smtClean="0">
                          <a:solidFill>
                            <a:schemeClr val="tx1"/>
                          </a:solidFill>
                          <a:effectLst/>
                          <a:latin typeface="+mn-lt"/>
                          <a:ea typeface="+mn-ea"/>
                          <a:cs typeface="+mn-cs"/>
                        </a:rPr>
                        <a:t> in March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ctr">
                        <a:lnSpc>
                          <a:spcPct val="9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(1)</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9</a:t>
            </a:fld>
            <a:endParaRPr lang="en-US" sz="1400" b="0" dirty="0"/>
          </a:p>
        </p:txBody>
      </p:sp>
    </p:spTree>
    <p:extLst>
      <p:ext uri="{BB962C8B-B14F-4D97-AF65-F5344CB8AC3E}">
        <p14:creationId xmlns:p14="http://schemas.microsoft.com/office/powerpoint/2010/main" xmlns="" val="3186023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75740</TotalTime>
  <Words>5751</Words>
  <Application>Microsoft Office PowerPoint</Application>
  <PresentationFormat>On-screen Show (4:3)</PresentationFormat>
  <Paragraphs>1044</Paragraphs>
  <Slides>69</Slides>
  <Notes>43</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Custom Design</vt:lpstr>
      <vt:lpstr>1_Custom Design</vt:lpstr>
      <vt:lpstr>Slide 1</vt:lpstr>
      <vt:lpstr>Slide 2</vt:lpstr>
      <vt:lpstr>Slide 3</vt:lpstr>
      <vt:lpstr>Slide 4</vt:lpstr>
      <vt:lpstr>Slide 5</vt:lpstr>
      <vt:lpstr>EXPENDITURE AGAINST BUDGET FOR 2016/17 </vt:lpstr>
      <vt:lpstr>Slide 7</vt:lpstr>
      <vt:lpstr>Slide 8</vt:lpstr>
      <vt:lpstr>PROGRAMME 1: ADMINISTRATION (1)</vt:lpstr>
      <vt:lpstr>PROGRAMME 1: ADMINISTRATION (2)</vt:lpstr>
      <vt:lpstr>PROGRAMME 1: ADMINISTRATION (4)</vt:lpstr>
      <vt:lpstr>PROGRAMME 1: ADMINISTRATION (5)</vt:lpstr>
      <vt:lpstr>Slide 13</vt:lpstr>
      <vt:lpstr>PROGRAMME 2: LMP  (1)</vt:lpstr>
      <vt:lpstr>PROGRAMME 2: LMP (2)</vt:lpstr>
      <vt:lpstr>PROGRAMME 2: LMP (3)</vt:lpstr>
      <vt:lpstr>PROGRAMME 2: LMP (4)</vt:lpstr>
      <vt:lpstr>PROGRAMME 2: LMP (5)</vt:lpstr>
      <vt:lpstr>Slide 19</vt:lpstr>
      <vt:lpstr>PROGRAMME 3:  M&amp;E (1)</vt:lpstr>
      <vt:lpstr>PROGRAMME 3:  M&amp;E (2)</vt:lpstr>
      <vt:lpstr>PROGRAMME 3:  M&amp;E(3)</vt:lpstr>
      <vt:lpstr>PROGRAMME 3:  M&amp;E(4)</vt:lpstr>
      <vt:lpstr>PROGRAMME 3:  M&amp;E (5)</vt:lpstr>
      <vt:lpstr>Slide 25</vt:lpstr>
      <vt:lpstr>PROGRAMME 4: IAC (1)</vt:lpstr>
      <vt:lpstr>PROGRAMME 4: IAC (2)</vt:lpstr>
      <vt:lpstr>PROGRAMME 4: IAC (3)</vt:lpstr>
      <vt:lpstr>PROGRAMME 4: IAC (4)</vt:lpstr>
      <vt:lpstr>Slide 30</vt:lpstr>
      <vt:lpstr>Slide 31</vt:lpstr>
      <vt:lpstr>Slide 32</vt:lpstr>
      <vt:lpstr>Slide 33</vt:lpstr>
      <vt:lpstr>SPENDING PER ECONOMIC CLASSIFICATION</vt:lpstr>
      <vt:lpstr>Slide 35</vt:lpstr>
      <vt:lpstr>NARRATIVES ON PROJECTED SPENDING </vt:lpstr>
      <vt:lpstr>Slide 37</vt:lpstr>
      <vt:lpstr>PROGRAMME 1: ADMINISTRATION APP TARGETS</vt:lpstr>
      <vt:lpstr>PROGRAMME 1: ADMINISTRATION (1) </vt:lpstr>
      <vt:lpstr>PROGRAMME 1: ADMINISTRATION (2) </vt:lpstr>
      <vt:lpstr>PROGRAMME 1: ADMINISTRATION (3) </vt:lpstr>
      <vt:lpstr>PROGRAMME 1: ADMINISTRATION (4) </vt:lpstr>
      <vt:lpstr>Slide 43</vt:lpstr>
      <vt:lpstr>PROGRAMME 2: LMP: APP TARGETS</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User</cp:lastModifiedBy>
  <cp:revision>4926</cp:revision>
  <cp:lastPrinted>2017-08-08T11:34:17Z</cp:lastPrinted>
  <dcterms:created xsi:type="dcterms:W3CDTF">2007-09-12T07:11:06Z</dcterms:created>
  <dcterms:modified xsi:type="dcterms:W3CDTF">2017-08-16T08:54:15Z</dcterms:modified>
</cp:coreProperties>
</file>