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1" r:id="rId6"/>
    <p:sldId id="262" r:id="rId7"/>
    <p:sldId id="265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94721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631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75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655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61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370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775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14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493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543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072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177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C4238-7600-478E-A0C7-644B376F3172}" type="datetimeFigureOut">
              <a:rPr lang="en-ZA" smtClean="0"/>
              <a:t>2017-08-14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37786-1508-4423-B026-1FA013F30CD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023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2448272"/>
          </a:xfrm>
        </p:spPr>
        <p:txBody>
          <a:bodyPr/>
          <a:lstStyle/>
          <a:p>
            <a:r>
              <a:rPr lang="en-ZA" dirty="0" smtClean="0">
                <a:latin typeface="Arial" charset="0"/>
                <a:ea typeface="Arial" charset="0"/>
                <a:cs typeface="Arial" charset="0"/>
              </a:rPr>
              <a:t>Artist’s Resale Rights </a:t>
            </a:r>
            <a:br>
              <a:rPr lang="en-ZA" dirty="0" smtClean="0">
                <a:latin typeface="Arial" charset="0"/>
                <a:ea typeface="Arial" charset="0"/>
                <a:cs typeface="Arial" charset="0"/>
              </a:rPr>
            </a:br>
            <a:r>
              <a:rPr lang="en-ZA" dirty="0" smtClean="0">
                <a:latin typeface="Arial" charset="0"/>
                <a:ea typeface="Arial" charset="0"/>
                <a:cs typeface="Arial" charset="0"/>
              </a:rPr>
              <a:t>in </a:t>
            </a:r>
            <a:br>
              <a:rPr lang="en-ZA" dirty="0" smtClean="0">
                <a:latin typeface="Arial" charset="0"/>
                <a:ea typeface="Arial" charset="0"/>
                <a:cs typeface="Arial" charset="0"/>
              </a:rPr>
            </a:br>
            <a:r>
              <a:rPr lang="en-ZA" dirty="0" smtClean="0">
                <a:latin typeface="Arial" charset="0"/>
                <a:ea typeface="Arial" charset="0"/>
                <a:cs typeface="Arial" charset="0"/>
              </a:rPr>
              <a:t>South Africa</a:t>
            </a:r>
            <a:endParaRPr lang="en-ZA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C:\Users\user\Dropbox\System Directories\Documents\James Misc\Freelance\Aspire auctions\Aspire material for Geneva conference\100 black logocmy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7" y="332656"/>
            <a:ext cx="266402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"/>
            <a:ext cx="6840760" cy="688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547" y="1889"/>
            <a:ext cx="2347453" cy="2851047"/>
          </a:xfrm>
          <a:prstGeom prst="rect">
            <a:avLst/>
          </a:prstGeom>
        </p:spPr>
      </p:pic>
      <p:pic>
        <p:nvPicPr>
          <p:cNvPr id="4" name="Solomon Lind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5805264"/>
            <a:ext cx="812800" cy="812800"/>
          </a:xfrm>
        </p:spPr>
      </p:pic>
      <p:pic>
        <p:nvPicPr>
          <p:cNvPr id="7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4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ropbox\System Directories\Documents\James Misc\Freelance\Aspire auctions\Aspire material for Geneva conference\100 black logocmy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7" y="332656"/>
            <a:ext cx="2780781" cy="9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132856"/>
            <a:ext cx="76122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History of rights and royalty abuse in most art forms, often on racial lines (Solomon Linda case)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>
                <a:latin typeface="Arial" charset="0"/>
                <a:ea typeface="Arial" charset="0"/>
                <a:cs typeface="Arial" charset="0"/>
              </a:rPr>
              <a:t>No legislative framework in South </a:t>
            </a: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Africa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Royalty structures in some art forms - music and literature. 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Strong, established secondary market</a:t>
            </a:r>
          </a:p>
          <a:p>
            <a:r>
              <a:rPr lang="en-ZA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5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2132856"/>
            <a:ext cx="76122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Aspire Art Auctions launches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Successful inaugural auctions in Johannesburg and Cape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Skillset focused on primary and secondary markets in SA - historic, modern and contemporary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From the outset committed to sustainability 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 supporting the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Motivated by wish to improve economic conditions of artists in SA and help keep them making art. 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Redress and inequality in SA art</a:t>
            </a:r>
          </a:p>
          <a:p>
            <a:endParaRPr lang="en-ZA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5" name="Picture 2" descr="C:\Users\user\Dropbox\System Directories\Documents\James Misc\Freelance\Aspire auctions\Aspire material for Geneva conference\100 black logocmy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7" y="332656"/>
            <a:ext cx="2780781" cy="9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1" y="2132857"/>
            <a:ext cx="68664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Aspire introduces </a:t>
            </a:r>
            <a:r>
              <a:rPr lang="en-ZA" sz="2000" b="1" dirty="0" smtClean="0">
                <a:latin typeface="Arial" charset="0"/>
                <a:ea typeface="Arial" charset="0"/>
                <a:cs typeface="Arial" charset="0"/>
              </a:rPr>
              <a:t>Artist’s Resale Rights </a:t>
            </a: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effective immediately from its inaugural auction in Johannesburg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Sliding scale of royalties on European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Only to living artists, not to estates – estates and heirs often a difficult legal terrain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Aspire absorbs the total cost of the undertaking, unlike major metropolitan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Commitment to growing and sustaining the market as a leader in the field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Not enough in itself to sustain the market, but if others follow there is critical mass for artists and the whole art world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5" name="Picture 2" descr="C:\Users\user\Dropbox\System Directories\Documents\James Misc\Freelance\Aspire auctions\Aspire material for Geneva conference\100 black logocmy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7" y="332656"/>
            <a:ext cx="2780781" cy="9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2132856"/>
            <a:ext cx="76122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16 living artists benefit from inaugural auction, 33 from second auction, around 26 stand to benefit from most recent auction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Equitable wealth distribution in the market – no framework economically for the system, so must self-regulate</a:t>
            </a:r>
            <a:endParaRPr lang="en-ZA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charset="0"/>
                <a:ea typeface="Arial" charset="0"/>
                <a:cs typeface="Arial" charset="0"/>
              </a:rPr>
              <a:t>In some countries, payment of royalties attracts tax incentives. No existing tax implications exist in SA due to a lack of legislative framework.</a:t>
            </a:r>
            <a:endParaRPr lang="en-Z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5" name="Picture 2" descr="C:\Users\user\Dropbox\System Directories\Documents\James Misc\Freelance\Aspire auctions\Aspire material for Geneva conference\100 black logocmy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67" y="332656"/>
            <a:ext cx="2780781" cy="9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188640"/>
            <a:ext cx="4626909" cy="6336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476672"/>
            <a:ext cx="288032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Louis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Maqhubela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b. 1939 South Africa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Exiled King</a:t>
            </a:r>
          </a:p>
          <a:p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onté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on paper</a:t>
            </a:r>
          </a:p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130.5 cm x 95 cm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Estimates: R 60 000 </a:t>
            </a:r>
            <a:r>
              <a:rPr lang="mr-IN" sz="14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80 000</a:t>
            </a:r>
          </a:p>
          <a:p>
            <a:endParaRPr lang="en-US" sz="1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Sold for: </a:t>
            </a:r>
            <a:r>
              <a:rPr lang="en-US" sz="1400" b="1" u="sng" dirty="0" smtClean="0">
                <a:latin typeface="Arial" charset="0"/>
                <a:ea typeface="Arial" charset="0"/>
                <a:cs typeface="Arial" charset="0"/>
              </a:rPr>
              <a:t>R 300 000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(hammer)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3" descr="C:\Users\user\Dropbox\System Directories\Documents\James Misc\Freelance\Aspire auctions\Aspire material for Geneva conference\AAAIco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856170" cy="8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en-ZA" sz="1600" dirty="0">
                <a:latin typeface="Arial" charset="0"/>
                <a:ea typeface="Arial" charset="0"/>
                <a:cs typeface="Arial" charset="0"/>
              </a:rPr>
              <a:t>Artist’s support: </a:t>
            </a:r>
            <a:br>
              <a:rPr lang="en-ZA" sz="1600" dirty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your e-mail was like a whisper from the 'Old Ones' - a grand affirmation of 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ethical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market practice, goodwill and generosity that really made my day”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SA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exiled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artist,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Louis </a:t>
            </a:r>
            <a:r>
              <a:rPr lang="en-US" sz="1600" b="1" dirty="0" err="1" smtClean="0">
                <a:latin typeface="Arial" charset="0"/>
                <a:ea typeface="Arial" charset="0"/>
                <a:cs typeface="Arial" charset="0"/>
              </a:rPr>
              <a:t>Maqhubela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ZA" sz="16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260648"/>
            <a:ext cx="7272808" cy="48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60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301</Words>
  <Application>Microsoft Office PowerPoint</Application>
  <PresentationFormat>On-screen Show (4:3)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Artist’s Resale Rights  in  South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Andre Hermans</cp:lastModifiedBy>
  <cp:revision>20</cp:revision>
  <dcterms:created xsi:type="dcterms:W3CDTF">2017-04-27T05:29:45Z</dcterms:created>
  <dcterms:modified xsi:type="dcterms:W3CDTF">2017-08-14T10:16:08Z</dcterms:modified>
</cp:coreProperties>
</file>