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7" r:id="rId3"/>
    <p:sldId id="278" r:id="rId4"/>
    <p:sldId id="270" r:id="rId5"/>
    <p:sldId id="274" r:id="rId6"/>
    <p:sldId id="276" r:id="rId7"/>
    <p:sldId id="277" r:id="rId8"/>
    <p:sldId id="279" r:id="rId9"/>
    <p:sldId id="280" r:id="rId10"/>
    <p:sldId id="307" r:id="rId11"/>
    <p:sldId id="284" r:id="rId12"/>
    <p:sldId id="288" r:id="rId13"/>
    <p:sldId id="285" r:id="rId14"/>
    <p:sldId id="290" r:id="rId15"/>
    <p:sldId id="286" r:id="rId16"/>
    <p:sldId id="291" r:id="rId17"/>
    <p:sldId id="292" r:id="rId18"/>
    <p:sldId id="293" r:id="rId19"/>
    <p:sldId id="294" r:id="rId20"/>
    <p:sldId id="295" r:id="rId21"/>
    <p:sldId id="308" r:id="rId22"/>
    <p:sldId id="297" r:id="rId23"/>
    <p:sldId id="298" r:id="rId24"/>
    <p:sldId id="299" r:id="rId25"/>
    <p:sldId id="300" r:id="rId26"/>
    <p:sldId id="301" r:id="rId27"/>
    <p:sldId id="309" r:id="rId28"/>
    <p:sldId id="302" r:id="rId29"/>
    <p:sldId id="303" r:id="rId30"/>
    <p:sldId id="304" r:id="rId31"/>
    <p:sldId id="306" r:id="rId32"/>
    <p:sldId id="305"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ipati Nekhondela" initials="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632"/>
  </p:normalViewPr>
  <p:slideViewPr>
    <p:cSldViewPr>
      <p:cViewPr varScale="1">
        <p:scale>
          <a:sx n="69" d="100"/>
          <a:sy n="69" d="100"/>
        </p:scale>
        <p:origin x="140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5-29T17:49:58.621" idx="1">
    <p:pos x="10" y="10"/>
    <p:text>I'll send you the sanitised table without the names of the collectors. I still think the message is better conveyed with the names of the DCs.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3177" tIns="46589" rIns="93177" bIns="46589" rtlCol="0"/>
          <a:lstStyle>
            <a:lvl1pPr algn="r">
              <a:defRPr sz="1200"/>
            </a:lvl1pPr>
          </a:lstStyle>
          <a:p>
            <a:fld id="{D89B1160-CBC0-431C-B5EA-FA9E817BB3EF}" type="datetimeFigureOut">
              <a:rPr lang="en-ZA" smtClean="0"/>
              <a:t>2017-08-07</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6332"/>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3177" tIns="46589" rIns="93177" bIns="46589" rtlCol="0" anchor="b"/>
          <a:lstStyle>
            <a:lvl1pPr algn="r">
              <a:defRPr sz="1200"/>
            </a:lvl1pPr>
          </a:lstStyle>
          <a:p>
            <a:fld id="{5172A462-1F78-4E07-A819-CCB8C4C63F09}" type="slidenum">
              <a:rPr lang="en-ZA" smtClean="0"/>
              <a:t>‹#›</a:t>
            </a:fld>
            <a:endParaRPr lang="en-ZA" dirty="0"/>
          </a:p>
        </p:txBody>
      </p:sp>
    </p:spTree>
    <p:extLst>
      <p:ext uri="{BB962C8B-B14F-4D97-AF65-F5344CB8AC3E}">
        <p14:creationId xmlns:p14="http://schemas.microsoft.com/office/powerpoint/2010/main" val="885051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E11230-45CF-4A62-AE56-580A1A2E9EC7}" type="slidenum">
              <a:rPr lang="en-US" smtClean="0"/>
              <a:pPr/>
              <a:t>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7364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172A462-1F78-4E07-A819-CCB8C4C63F09}" type="slidenum">
              <a:rPr lang="en-ZA" smtClean="0"/>
              <a:t>18</a:t>
            </a:fld>
            <a:endParaRPr lang="en-ZA" dirty="0"/>
          </a:p>
        </p:txBody>
      </p:sp>
    </p:spTree>
    <p:extLst>
      <p:ext uri="{BB962C8B-B14F-4D97-AF65-F5344CB8AC3E}">
        <p14:creationId xmlns:p14="http://schemas.microsoft.com/office/powerpoint/2010/main" val="229563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E11230-45CF-4A62-AE56-580A1A2E9EC7}" type="slidenum">
              <a:rPr lang="en-US" smtClean="0"/>
              <a:pPr/>
              <a:t>2</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7364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E11230-45CF-4A62-AE56-580A1A2E9EC7}" type="slidenum">
              <a:rPr lang="en-US" smtClean="0"/>
              <a:pPr/>
              <a:t>7</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7364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C7876AD-8D83-422A-9612-756AB120105A}" type="slidenum">
              <a:rPr lang="en-US" sz="1200" smtClean="0">
                <a:solidFill>
                  <a:prstClr val="black"/>
                </a:solidFill>
              </a:rPr>
              <a:pPr/>
              <a:t>8</a:t>
            </a:fld>
            <a:endParaRPr lang="en-US" sz="1200"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02209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C7876AD-8D83-422A-9612-756AB120105A}" type="slidenum">
              <a:rPr lang="en-US" sz="1200" smtClean="0">
                <a:solidFill>
                  <a:prstClr val="black"/>
                </a:solidFill>
              </a:rPr>
              <a:pPr/>
              <a:t>9</a:t>
            </a:fld>
            <a:endParaRPr lang="en-US" sz="1200"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02209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341B08A-C977-41A5-9259-297A083C2663}" type="slidenum">
              <a:rPr lang="en-US" smtClean="0"/>
              <a:pPr>
                <a:defRPr/>
              </a:pPr>
              <a:t>10</a:t>
            </a:fld>
            <a:endParaRPr lang="en-US" dirty="0"/>
          </a:p>
        </p:txBody>
      </p:sp>
    </p:spTree>
    <p:extLst>
      <p:ext uri="{BB962C8B-B14F-4D97-AF65-F5344CB8AC3E}">
        <p14:creationId xmlns:p14="http://schemas.microsoft.com/office/powerpoint/2010/main" val="233177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E11230-45CF-4A62-AE56-580A1A2E9EC7}" type="slidenum">
              <a:rPr lang="en-US" smtClean="0"/>
              <a:pPr/>
              <a:t>11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7364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C7876AD-8D83-422A-9612-756AB120105A}" type="slidenum">
              <a:rPr lang="en-US" sz="1200" smtClean="0">
                <a:solidFill>
                  <a:prstClr val="black"/>
                </a:solidFill>
              </a:rPr>
              <a:pPr/>
              <a:t>12</a:t>
            </a:fld>
            <a:endParaRPr lang="en-US" sz="1200"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2172622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C7876AD-8D83-422A-9612-756AB120105A}" type="slidenum">
              <a:rPr lang="en-US" sz="1200" smtClean="0">
                <a:solidFill>
                  <a:prstClr val="black"/>
                </a:solidFill>
              </a:rPr>
              <a:pPr/>
              <a:t>14</a:t>
            </a:fld>
            <a:endParaRPr lang="en-US" sz="1200"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86635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BF492C4-48E4-439E-9525-D952A21A19DE}" type="datetimeFigureOut">
              <a:rPr lang="en-ZA" smtClean="0"/>
              <a:t>2017-08-07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57B2C9B-67A0-4FDD-9416-EA2AE2F54CDB}" type="slidenum">
              <a:rPr lang="en-ZA" smtClean="0"/>
              <a:t>‹#›</a:t>
            </a:fld>
            <a:endParaRPr lang="en-ZA" dirty="0"/>
          </a:p>
        </p:txBody>
      </p:sp>
    </p:spTree>
    <p:extLst>
      <p:ext uri="{BB962C8B-B14F-4D97-AF65-F5344CB8AC3E}">
        <p14:creationId xmlns:p14="http://schemas.microsoft.com/office/powerpoint/2010/main" val="196575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BF492C4-48E4-439E-9525-D952A21A19DE}" type="datetimeFigureOut">
              <a:rPr lang="en-ZA" smtClean="0"/>
              <a:t>2017-08-07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57B2C9B-67A0-4FDD-9416-EA2AE2F54CDB}" type="slidenum">
              <a:rPr lang="en-ZA" smtClean="0"/>
              <a:t>‹#›</a:t>
            </a:fld>
            <a:endParaRPr lang="en-ZA" dirty="0"/>
          </a:p>
        </p:txBody>
      </p:sp>
    </p:spTree>
    <p:extLst>
      <p:ext uri="{BB962C8B-B14F-4D97-AF65-F5344CB8AC3E}">
        <p14:creationId xmlns:p14="http://schemas.microsoft.com/office/powerpoint/2010/main" val="281700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BF492C4-48E4-439E-9525-D952A21A19DE}" type="datetimeFigureOut">
              <a:rPr lang="en-ZA" smtClean="0"/>
              <a:t>2017-08-07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57B2C9B-67A0-4FDD-9416-EA2AE2F54CDB}" type="slidenum">
              <a:rPr lang="en-ZA" smtClean="0"/>
              <a:t>‹#›</a:t>
            </a:fld>
            <a:endParaRPr lang="en-ZA" dirty="0"/>
          </a:p>
        </p:txBody>
      </p:sp>
    </p:spTree>
    <p:extLst>
      <p:ext uri="{BB962C8B-B14F-4D97-AF65-F5344CB8AC3E}">
        <p14:creationId xmlns:p14="http://schemas.microsoft.com/office/powerpoint/2010/main" val="2063668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93A8DA4D-B97B-4155-8F5C-73B9797B89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7120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CAEBBDF-8C8E-4563-AE8D-4E901221401E}"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42202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7F593D0C-61AD-4D9D-8874-3F7CCB4F5D74}"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190927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59030B4-884A-4846-9129-8B20DCDD8522}"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979047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A08B0039-7D20-4B86-8E99-C947467703DC}"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053934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4AE3E60-6068-4225-A3EB-375B835E2C14}"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970439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C16CB724-7F5E-4DC2-A61E-E647E0CAE51C}"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074365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BE5FF9B-68BA-4B05-936A-31A21B7C3C8A}"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401672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BF492C4-48E4-439E-9525-D952A21A19DE}" type="datetimeFigureOut">
              <a:rPr lang="en-ZA" smtClean="0"/>
              <a:t>2017-08-07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57B2C9B-67A0-4FDD-9416-EA2AE2F54CDB}" type="slidenum">
              <a:rPr lang="en-ZA" smtClean="0"/>
              <a:t>‹#›</a:t>
            </a:fld>
            <a:endParaRPr lang="en-ZA" dirty="0"/>
          </a:p>
        </p:txBody>
      </p:sp>
    </p:spTree>
    <p:extLst>
      <p:ext uri="{BB962C8B-B14F-4D97-AF65-F5344CB8AC3E}">
        <p14:creationId xmlns:p14="http://schemas.microsoft.com/office/powerpoint/2010/main" val="857475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9DAADB40-452F-44A8-AE0C-2946686FCE66}"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4037229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1C27FA15-C4EB-42B6-B345-62BF61AB7BA1}"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42497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1D53B7E-52D2-468E-8AA3-7BAD102F91A6}"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81904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492C4-48E4-439E-9525-D952A21A19DE}" type="datetimeFigureOut">
              <a:rPr lang="en-ZA" smtClean="0"/>
              <a:t>2017-08-07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57B2C9B-67A0-4FDD-9416-EA2AE2F54CDB}" type="slidenum">
              <a:rPr lang="en-ZA" smtClean="0"/>
              <a:t>‹#›</a:t>
            </a:fld>
            <a:endParaRPr lang="en-ZA" dirty="0"/>
          </a:p>
        </p:txBody>
      </p:sp>
    </p:spTree>
    <p:extLst>
      <p:ext uri="{BB962C8B-B14F-4D97-AF65-F5344CB8AC3E}">
        <p14:creationId xmlns:p14="http://schemas.microsoft.com/office/powerpoint/2010/main" val="93054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EBF492C4-48E4-439E-9525-D952A21A19DE}" type="datetimeFigureOut">
              <a:rPr lang="en-ZA" smtClean="0"/>
              <a:t>2017-08-07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A57B2C9B-67A0-4FDD-9416-EA2AE2F54CDB}" type="slidenum">
              <a:rPr lang="en-ZA" smtClean="0"/>
              <a:t>‹#›</a:t>
            </a:fld>
            <a:endParaRPr lang="en-ZA" dirty="0"/>
          </a:p>
        </p:txBody>
      </p:sp>
    </p:spTree>
    <p:extLst>
      <p:ext uri="{BB962C8B-B14F-4D97-AF65-F5344CB8AC3E}">
        <p14:creationId xmlns:p14="http://schemas.microsoft.com/office/powerpoint/2010/main" val="189326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EBF492C4-48E4-439E-9525-D952A21A19DE}" type="datetimeFigureOut">
              <a:rPr lang="en-ZA" smtClean="0"/>
              <a:t>2017-08-07</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A57B2C9B-67A0-4FDD-9416-EA2AE2F54CDB}" type="slidenum">
              <a:rPr lang="en-ZA" smtClean="0"/>
              <a:t>‹#›</a:t>
            </a:fld>
            <a:endParaRPr lang="en-ZA" dirty="0"/>
          </a:p>
        </p:txBody>
      </p:sp>
    </p:spTree>
    <p:extLst>
      <p:ext uri="{BB962C8B-B14F-4D97-AF65-F5344CB8AC3E}">
        <p14:creationId xmlns:p14="http://schemas.microsoft.com/office/powerpoint/2010/main" val="371395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BF492C4-48E4-439E-9525-D952A21A19DE}" type="datetimeFigureOut">
              <a:rPr lang="en-ZA" smtClean="0"/>
              <a:t>2017-08-07</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A57B2C9B-67A0-4FDD-9416-EA2AE2F54CDB}" type="slidenum">
              <a:rPr lang="en-ZA" smtClean="0"/>
              <a:t>‹#›</a:t>
            </a:fld>
            <a:endParaRPr lang="en-ZA" dirty="0"/>
          </a:p>
        </p:txBody>
      </p:sp>
    </p:spTree>
    <p:extLst>
      <p:ext uri="{BB962C8B-B14F-4D97-AF65-F5344CB8AC3E}">
        <p14:creationId xmlns:p14="http://schemas.microsoft.com/office/powerpoint/2010/main" val="80868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492C4-48E4-439E-9525-D952A21A19DE}" type="datetimeFigureOut">
              <a:rPr lang="en-ZA" smtClean="0"/>
              <a:t>2017-08-07</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A57B2C9B-67A0-4FDD-9416-EA2AE2F54CDB}" type="slidenum">
              <a:rPr lang="en-ZA" smtClean="0"/>
              <a:t>‹#›</a:t>
            </a:fld>
            <a:endParaRPr lang="en-ZA" dirty="0"/>
          </a:p>
        </p:txBody>
      </p:sp>
    </p:spTree>
    <p:extLst>
      <p:ext uri="{BB962C8B-B14F-4D97-AF65-F5344CB8AC3E}">
        <p14:creationId xmlns:p14="http://schemas.microsoft.com/office/powerpoint/2010/main" val="185623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492C4-48E4-439E-9525-D952A21A19DE}" type="datetimeFigureOut">
              <a:rPr lang="en-ZA" smtClean="0"/>
              <a:t>2017-08-07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A57B2C9B-67A0-4FDD-9416-EA2AE2F54CDB}" type="slidenum">
              <a:rPr lang="en-ZA" smtClean="0"/>
              <a:t>‹#›</a:t>
            </a:fld>
            <a:endParaRPr lang="en-ZA" dirty="0"/>
          </a:p>
        </p:txBody>
      </p:sp>
    </p:spTree>
    <p:extLst>
      <p:ext uri="{BB962C8B-B14F-4D97-AF65-F5344CB8AC3E}">
        <p14:creationId xmlns:p14="http://schemas.microsoft.com/office/powerpoint/2010/main" val="242703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492C4-48E4-439E-9525-D952A21A19DE}" type="datetimeFigureOut">
              <a:rPr lang="en-ZA" smtClean="0"/>
              <a:t>2017-08-07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A57B2C9B-67A0-4FDD-9416-EA2AE2F54CDB}" type="slidenum">
              <a:rPr lang="en-ZA" smtClean="0"/>
              <a:t>‹#›</a:t>
            </a:fld>
            <a:endParaRPr lang="en-ZA" dirty="0"/>
          </a:p>
        </p:txBody>
      </p:sp>
    </p:spTree>
    <p:extLst>
      <p:ext uri="{BB962C8B-B14F-4D97-AF65-F5344CB8AC3E}">
        <p14:creationId xmlns:p14="http://schemas.microsoft.com/office/powerpoint/2010/main" val="338552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492C4-48E4-439E-9525-D952A21A19DE}" type="datetimeFigureOut">
              <a:rPr lang="en-ZA" smtClean="0"/>
              <a:t>2017-08-07</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B2C9B-67A0-4FDD-9416-EA2AE2F54CDB}" type="slidenum">
              <a:rPr lang="en-ZA" smtClean="0"/>
              <a:t>‹#›</a:t>
            </a:fld>
            <a:endParaRPr lang="en-ZA" dirty="0"/>
          </a:p>
        </p:txBody>
      </p:sp>
    </p:spTree>
    <p:extLst>
      <p:ext uri="{BB962C8B-B14F-4D97-AF65-F5344CB8AC3E}">
        <p14:creationId xmlns:p14="http://schemas.microsoft.com/office/powerpoint/2010/main" val="3210558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eaLnBrk="0" fontAlgn="base" hangingPunct="0">
              <a:spcBef>
                <a:spcPct val="0"/>
              </a:spcBef>
              <a:spcAft>
                <a:spcPct val="0"/>
              </a:spcAft>
              <a:defRPr/>
            </a:pPr>
            <a:endParaRPr lang="en-US" dirty="0">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eaLnBrk="0" fontAlgn="base" hangingPunct="0">
              <a:spcBef>
                <a:spcPct val="0"/>
              </a:spcBef>
              <a:spcAft>
                <a:spcPct val="0"/>
              </a:spcAft>
              <a:defRPr/>
            </a:pPr>
            <a:endParaRPr lang="en-US" dirty="0">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eaLnBrk="0" fontAlgn="base" hangingPunct="0">
              <a:spcBef>
                <a:spcPct val="0"/>
              </a:spcBef>
              <a:spcAft>
                <a:spcPct val="0"/>
              </a:spcAft>
              <a:defRPr/>
            </a:pPr>
            <a:fld id="{30E4A66B-28AB-4DF1-A2D6-B31C1BD5FD2E}" type="slidenum">
              <a:rPr lang="en-US">
                <a:solidFill>
                  <a:srgbClr val="808080"/>
                </a:solidFill>
              </a:rPr>
              <a:pPr eaLnBrk="0" fontAlgn="base" hangingPunct="0">
                <a:spcBef>
                  <a:spcPct val="0"/>
                </a:spcBef>
                <a:spcAft>
                  <a:spcPct val="0"/>
                </a:spcAft>
                <a:defRPr/>
              </a:pPr>
              <a:t>‹#›</a:t>
            </a:fld>
            <a:endParaRPr lang="en-US" sz="1400" dirty="0">
              <a:solidFill>
                <a:srgbClr val="808080"/>
              </a:solidFill>
            </a:endParaRPr>
          </a:p>
        </p:txBody>
      </p:sp>
    </p:spTree>
    <p:extLst>
      <p:ext uri="{BB962C8B-B14F-4D97-AF65-F5344CB8AC3E}">
        <p14:creationId xmlns:p14="http://schemas.microsoft.com/office/powerpoint/2010/main" val="79912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000" b="1">
          <a:solidFill>
            <a:schemeClr val="bg1"/>
          </a:solidFill>
          <a:latin typeface="Calibri" pitchFamily="34" charset="0"/>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20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0" y="-33338"/>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79512" y="1772817"/>
            <a:ext cx="8294563" cy="1944216"/>
          </a:xfrm>
          <a:noFill/>
        </p:spPr>
        <p:txBody>
          <a:bodyPr/>
          <a:lstStyle/>
          <a:p>
            <a:pPr eaLnBrk="1" hangingPunct="1"/>
            <a:r>
              <a:rPr lang="en-US" sz="2400" b="1" dirty="0" smtClean="0">
                <a:solidFill>
                  <a:schemeClr val="bg1"/>
                </a:solidFill>
                <a:latin typeface="+mn-lt"/>
              </a:rPr>
              <a:t>DEBT RELIEF POLICY</a:t>
            </a:r>
          </a:p>
        </p:txBody>
      </p:sp>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200" dirty="0">
              <a:solidFill>
                <a:schemeClr val="bg1"/>
              </a:solidFill>
              <a:ea typeface="Osaka" pitchFamily="1" charset="-128"/>
            </a:endParaRPr>
          </a:p>
        </p:txBody>
      </p:sp>
      <p:sp>
        <p:nvSpPr>
          <p:cNvPr id="5" name="Rectangle 14"/>
          <p:cNvSpPr>
            <a:spLocks noChangeArrowheads="1"/>
          </p:cNvSpPr>
          <p:nvPr/>
        </p:nvSpPr>
        <p:spPr bwMode="white">
          <a:xfrm>
            <a:off x="1004629" y="4437112"/>
            <a:ext cx="7696200" cy="720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spcBef>
                <a:spcPct val="20000"/>
              </a:spcBef>
            </a:pPr>
            <a:r>
              <a:rPr lang="en-US" sz="1400" dirty="0" smtClean="0">
                <a:solidFill>
                  <a:schemeClr val="bg1"/>
                </a:solidFill>
                <a:ea typeface="Osaka"/>
                <a:cs typeface="Osaka"/>
              </a:rPr>
              <a:t>Engagement with the  Portfolio Committee on  Trade and Industry  with respect to policy on </a:t>
            </a:r>
            <a:r>
              <a:rPr lang="en-US" sz="1400" dirty="0">
                <a:solidFill>
                  <a:schemeClr val="bg1"/>
                </a:solidFill>
                <a:ea typeface="Osaka"/>
                <a:cs typeface="Osaka"/>
              </a:rPr>
              <a:t>d</a:t>
            </a:r>
            <a:r>
              <a:rPr lang="en-US" sz="1400" dirty="0" smtClean="0">
                <a:solidFill>
                  <a:schemeClr val="bg1"/>
                </a:solidFill>
                <a:ea typeface="Osaka"/>
                <a:cs typeface="Osaka"/>
              </a:rPr>
              <a:t>ebt relief</a:t>
            </a:r>
          </a:p>
          <a:p>
            <a:pPr algn="r">
              <a:spcBef>
                <a:spcPct val="20000"/>
              </a:spcBef>
            </a:pPr>
            <a:r>
              <a:rPr lang="en-US" sz="1400" dirty="0" smtClean="0">
                <a:solidFill>
                  <a:schemeClr val="bg1"/>
                </a:solidFill>
                <a:ea typeface="Osaka"/>
                <a:cs typeface="Osaka"/>
              </a:rPr>
              <a:t>National Treasury,  30 May 2017</a:t>
            </a:r>
            <a:endParaRPr lang="en-US" sz="1400" b="1" dirty="0" smtClean="0">
              <a:solidFill>
                <a:schemeClr val="bg1"/>
              </a:solidFill>
              <a:ea typeface="Osaka"/>
              <a:cs typeface="Osaka"/>
            </a:endParaRPr>
          </a:p>
        </p:txBody>
      </p:sp>
    </p:spTree>
    <p:extLst>
      <p:ext uri="{BB962C8B-B14F-4D97-AF65-F5344CB8AC3E}">
        <p14:creationId xmlns:p14="http://schemas.microsoft.com/office/powerpoint/2010/main" val="4152079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ACFC81B-8A4D-44CB-8D3D-CB86BF7112B0}" type="slidenum">
              <a:rPr lang="en-US" smtClean="0"/>
              <a:pPr>
                <a:defRPr/>
              </a:pPr>
              <a:t>10</a:t>
            </a:fld>
            <a:endParaRPr lang="en-US" sz="1400" b="0" dirty="0">
              <a:solidFill>
                <a:schemeClr val="tx1"/>
              </a:solidFill>
              <a:latin typeface="+mn-lt"/>
            </a:endParaRPr>
          </a:p>
        </p:txBody>
      </p:sp>
      <p:sp>
        <p:nvSpPr>
          <p:cNvPr id="8" name="Title 1"/>
          <p:cNvSpPr txBox="1">
            <a:spLocks/>
          </p:cNvSpPr>
          <p:nvPr/>
        </p:nvSpPr>
        <p:spPr>
          <a:xfrm>
            <a:off x="152400" y="142528"/>
            <a:ext cx="8884096" cy="838200"/>
          </a:xfrm>
          <a:prstGeom prst="rect">
            <a:avLst/>
          </a:prstGeom>
        </p:spPr>
        <p:txBody>
          <a:bodyPr anchor="ctr"/>
          <a:lstStyle>
            <a:lvl1pPr algn="l" rtl="0" eaLnBrk="0" fontAlgn="base" hangingPunct="0">
              <a:spcBef>
                <a:spcPct val="0"/>
              </a:spcBef>
              <a:spcAft>
                <a:spcPct val="0"/>
              </a:spcAft>
              <a:defRPr sz="3000" b="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US" sz="2800" dirty="0" smtClean="0">
                <a:latin typeface="Calibri"/>
                <a:ea typeface="Verdana" pitchFamily="34" charset="0"/>
                <a:cs typeface="Calibri"/>
              </a:rPr>
              <a:t>Cabinet approved measures aimed at assisting over-indebted households </a:t>
            </a:r>
            <a:endParaRPr lang="en-US" sz="2800" dirty="0">
              <a:latin typeface="Calibri"/>
              <a:ea typeface="Verdana" pitchFamily="34" charset="0"/>
              <a:cs typeface="Calibri"/>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114466333"/>
              </p:ext>
            </p:extLst>
          </p:nvPr>
        </p:nvGraphicFramePr>
        <p:xfrm>
          <a:off x="539552" y="1282700"/>
          <a:ext cx="8208912" cy="5170636"/>
        </p:xfrm>
        <a:graphic>
          <a:graphicData uri="http://schemas.openxmlformats.org/presentationml/2006/ole">
            <mc:AlternateContent xmlns:mc="http://schemas.openxmlformats.org/markup-compatibility/2006">
              <mc:Choice xmlns:v="urn:schemas-microsoft-com:vml" Requires="v">
                <p:oleObj spid="_x0000_s1042" name="Document" r:id="rId5" imgW="5791200" imgH="4292600" progId="Word.Document.12">
                  <p:embed/>
                </p:oleObj>
              </mc:Choice>
              <mc:Fallback>
                <p:oleObj name="Document" r:id="rId5" imgW="5791200" imgH="4292600" progId="Word.Document.12">
                  <p:embed/>
                  <p:pic>
                    <p:nvPicPr>
                      <p:cNvPr id="0" name=""/>
                      <p:cNvPicPr/>
                      <p:nvPr/>
                    </p:nvPicPr>
                    <p:blipFill>
                      <a:blip r:embed="rId6"/>
                      <a:stretch>
                        <a:fillRect/>
                      </a:stretch>
                    </p:blipFill>
                    <p:spPr>
                      <a:xfrm>
                        <a:off x="539552" y="1282700"/>
                        <a:ext cx="8208912" cy="5170636"/>
                      </a:xfrm>
                      <a:prstGeom prst="rect">
                        <a:avLst/>
                      </a:prstGeom>
                    </p:spPr>
                  </p:pic>
                </p:oleObj>
              </mc:Fallback>
            </mc:AlternateContent>
          </a:graphicData>
        </a:graphic>
      </p:graphicFrame>
    </p:spTree>
    <p:extLst>
      <p:ext uri="{BB962C8B-B14F-4D97-AF65-F5344CB8AC3E}">
        <p14:creationId xmlns:p14="http://schemas.microsoft.com/office/powerpoint/2010/main" val="1692024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0" y="-33338"/>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79512" y="1772817"/>
            <a:ext cx="8521317" cy="1944216"/>
          </a:xfrm>
          <a:noFill/>
        </p:spPr>
        <p:txBody>
          <a:bodyPr/>
          <a:lstStyle/>
          <a:p>
            <a:pPr algn="ctr" eaLnBrk="1" hangingPunct="1"/>
            <a:r>
              <a:rPr lang="en-US" sz="2400" b="1" dirty="0" smtClean="0">
                <a:solidFill>
                  <a:schemeClr val="bg1"/>
                </a:solidFill>
                <a:cs typeface="Calibri" pitchFamily="34" charset="0"/>
              </a:rPr>
              <a:t>PART 3: TAKING RESPONSIBILITY – </a:t>
            </a:r>
            <a:br>
              <a:rPr lang="en-US" sz="2400" b="1" dirty="0" smtClean="0">
                <a:solidFill>
                  <a:schemeClr val="bg1"/>
                </a:solidFill>
                <a:cs typeface="Calibri" pitchFamily="34" charset="0"/>
              </a:rPr>
            </a:br>
            <a:r>
              <a:rPr lang="en-US" sz="2400" dirty="0" smtClean="0"/>
              <a:t>EMOLUMENTS </a:t>
            </a:r>
            <a:r>
              <a:rPr lang="en-US" sz="2400" dirty="0"/>
              <a:t>ATTACHMENT (GARNISHEE) ORDERS</a:t>
            </a:r>
            <a:br>
              <a:rPr lang="en-US" sz="2400" dirty="0"/>
            </a:br>
            <a:r>
              <a:rPr lang="en-US" sz="2400" dirty="0"/>
              <a:t>	SOLUTION FOR GOVERNMENT</a:t>
            </a:r>
            <a:endParaRPr lang="en-US" sz="2400" b="1" dirty="0" smtClean="0">
              <a:solidFill>
                <a:schemeClr val="bg1"/>
              </a:solidFill>
              <a:cs typeface="Calibri" pitchFamily="34" charset="0"/>
            </a:endParaRPr>
          </a:p>
        </p:txBody>
      </p:sp>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200" dirty="0">
              <a:solidFill>
                <a:schemeClr val="bg1"/>
              </a:solidFill>
              <a:ea typeface="Osaka" pitchFamily="1" charset="-128"/>
            </a:endParaRPr>
          </a:p>
        </p:txBody>
      </p:sp>
      <p:sp>
        <p:nvSpPr>
          <p:cNvPr id="5" name="Rectangle 14"/>
          <p:cNvSpPr>
            <a:spLocks noChangeArrowheads="1"/>
          </p:cNvSpPr>
          <p:nvPr/>
        </p:nvSpPr>
        <p:spPr bwMode="white">
          <a:xfrm>
            <a:off x="1004629" y="4437112"/>
            <a:ext cx="7696200" cy="720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spcBef>
                <a:spcPct val="20000"/>
              </a:spcBef>
            </a:pPr>
            <a:endParaRPr lang="en-US" sz="1400" b="1" dirty="0" smtClean="0">
              <a:solidFill>
                <a:schemeClr val="bg1"/>
              </a:solidFill>
              <a:ea typeface="Osaka"/>
              <a:cs typeface="Osaka"/>
            </a:endParaRPr>
          </a:p>
        </p:txBody>
      </p:sp>
    </p:spTree>
    <p:extLst>
      <p:ext uri="{BB962C8B-B14F-4D97-AF65-F5344CB8AC3E}">
        <p14:creationId xmlns:p14="http://schemas.microsoft.com/office/powerpoint/2010/main" val="2139766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4" y="116632"/>
            <a:ext cx="9036496" cy="838200"/>
          </a:xfrm>
        </p:spPr>
        <p:txBody>
          <a:bodyPr/>
          <a:lstStyle/>
          <a:p>
            <a:r>
              <a:rPr lang="en-ZA" sz="2800" dirty="0" smtClean="0"/>
              <a:t>Extreme abuse of EAOs necessitated extreme action </a:t>
            </a:r>
            <a:endParaRPr lang="en-GB" sz="2800" i="1" dirty="0" smtClean="0">
              <a:latin typeface="Verdana" pitchFamily="34" charset="0"/>
            </a:endParaRPr>
          </a:p>
        </p:txBody>
      </p:sp>
      <p:sp>
        <p:nvSpPr>
          <p:cNvPr id="2" name="Content Placeholder 1"/>
          <p:cNvSpPr>
            <a:spLocks noGrp="1"/>
          </p:cNvSpPr>
          <p:nvPr>
            <p:ph idx="1"/>
          </p:nvPr>
        </p:nvSpPr>
        <p:spPr>
          <a:xfrm>
            <a:off x="107504" y="1124744"/>
            <a:ext cx="8807896" cy="5400600"/>
          </a:xfrm>
        </p:spPr>
        <p:txBody>
          <a:bodyPr/>
          <a:lstStyle/>
          <a:p>
            <a:pPr>
              <a:spcBef>
                <a:spcPts val="0"/>
              </a:spcBef>
            </a:pPr>
            <a:r>
              <a:rPr lang="en-ZA" sz="1800" dirty="0" smtClean="0"/>
              <a:t>Garnishees </a:t>
            </a:r>
            <a:r>
              <a:rPr lang="en-ZA" sz="1800" dirty="0"/>
              <a:t>orders: “outright preying on the vulnerabilities of low income and working people”.</a:t>
            </a:r>
          </a:p>
          <a:p>
            <a:pPr marL="457200" lvl="1" indent="0" algn="r">
              <a:spcBef>
                <a:spcPts val="0"/>
              </a:spcBef>
              <a:spcAft>
                <a:spcPts val="600"/>
              </a:spcAft>
              <a:buNone/>
            </a:pPr>
            <a:r>
              <a:rPr lang="en-ZA" sz="1800" dirty="0"/>
              <a:t>Minister of Trade and </a:t>
            </a:r>
            <a:r>
              <a:rPr lang="en-ZA" sz="1800" dirty="0" smtClean="0"/>
              <a:t>Industry (August 2012)</a:t>
            </a:r>
          </a:p>
          <a:p>
            <a:pPr>
              <a:spcBef>
                <a:spcPts val="300"/>
              </a:spcBef>
            </a:pPr>
            <a:r>
              <a:rPr lang="en-ZA" sz="1800" dirty="0" smtClean="0"/>
              <a:t>“</a:t>
            </a:r>
            <a:r>
              <a:rPr lang="en-ZA" sz="1800" dirty="0"/>
              <a:t>We are concerned by the abuse of emolument attachment orders that has left many workers without money to live on after they have serviced their debts every month. .. all employers, including the public sector, can play a role and assist their workers to manage their finances and to interrogate all emolument attachment or garnishee orders to ensure that they have been properly issued. “</a:t>
            </a:r>
          </a:p>
          <a:p>
            <a:pPr marL="457200" lvl="1" indent="0" algn="r">
              <a:spcBef>
                <a:spcPts val="0"/>
              </a:spcBef>
              <a:spcAft>
                <a:spcPts val="600"/>
              </a:spcAft>
              <a:buNone/>
            </a:pPr>
            <a:r>
              <a:rPr lang="en-ZA" sz="1800" dirty="0"/>
              <a:t>Minister of </a:t>
            </a:r>
            <a:r>
              <a:rPr lang="en-ZA" sz="1800" dirty="0" smtClean="0"/>
              <a:t>Finance  (February 2013)</a:t>
            </a:r>
          </a:p>
          <a:p>
            <a:r>
              <a:rPr lang="en-ZA" sz="1800" dirty="0" smtClean="0"/>
              <a:t>“</a:t>
            </a:r>
            <a:r>
              <a:rPr lang="en-ZA" sz="1800" dirty="0"/>
              <a:t>The Minister of Finance will also take steps to encourage employers to assist their over- indebted employees by investigating employees’ emolument attachment orders for validity” … Public sector employers will be expected to lead by </a:t>
            </a:r>
            <a:r>
              <a:rPr lang="en-ZA" sz="1800" dirty="0" smtClean="0"/>
              <a:t>example. </a:t>
            </a:r>
          </a:p>
          <a:p>
            <a:pPr marL="0" indent="0" algn="r">
              <a:spcBef>
                <a:spcPts val="0"/>
              </a:spcBef>
              <a:spcAft>
                <a:spcPts val="600"/>
              </a:spcAft>
              <a:buNone/>
            </a:pPr>
            <a:r>
              <a:rPr lang="en-ZA" sz="1800" dirty="0" smtClean="0"/>
              <a:t>Cabinet (December 2013)</a:t>
            </a:r>
            <a:endParaRPr lang="en-ZA" sz="1800" dirty="0"/>
          </a:p>
          <a:p>
            <a:r>
              <a:rPr lang="en-ZA" sz="1800" dirty="0"/>
              <a:t>In June 2013: </a:t>
            </a:r>
            <a:r>
              <a:rPr lang="en-ZA" sz="1800" dirty="0" smtClean="0"/>
              <a:t>15.95% </a:t>
            </a:r>
            <a:r>
              <a:rPr lang="en-ZA" sz="1800" dirty="0"/>
              <a:t>of employees in national departments had EAOs (one or more, sometime up to 14) against their salaries; </a:t>
            </a:r>
            <a:r>
              <a:rPr lang="en-ZA" sz="1800" dirty="0" smtClean="0"/>
              <a:t>11% </a:t>
            </a:r>
            <a:r>
              <a:rPr lang="en-ZA" sz="1800" dirty="0"/>
              <a:t>in provincial departments  and 6.7% in the formal private sector</a:t>
            </a:r>
          </a:p>
          <a:p>
            <a:pPr marL="400050" lvl="1" indent="0" algn="r">
              <a:spcBef>
                <a:spcPts val="0"/>
              </a:spcBef>
              <a:buNone/>
            </a:pPr>
            <a:r>
              <a:rPr lang="en-ZA" sz="1800" dirty="0" smtClean="0"/>
              <a:t>Law Clinic of the University of Pretoria  (January 2015)</a:t>
            </a:r>
          </a:p>
          <a:p>
            <a:pPr marL="457200" lvl="1" indent="0" algn="r">
              <a:spcBef>
                <a:spcPts val="300"/>
              </a:spcBef>
              <a:buNone/>
            </a:pPr>
            <a:endParaRPr lang="en-ZA" sz="1800" dirty="0" smtClean="0"/>
          </a:p>
          <a:p>
            <a:endParaRPr lang="en-ZA" sz="1800" dirty="0"/>
          </a:p>
        </p:txBody>
      </p:sp>
    </p:spTree>
    <p:extLst>
      <p:ext uri="{BB962C8B-B14F-4D97-AF65-F5344CB8AC3E}">
        <p14:creationId xmlns:p14="http://schemas.microsoft.com/office/powerpoint/2010/main" val="3373265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action plan</a:t>
            </a:r>
            <a:endParaRPr lang="en-ZA" dirty="0"/>
          </a:p>
        </p:txBody>
      </p:sp>
      <p:sp>
        <p:nvSpPr>
          <p:cNvPr id="3" name="Content Placeholder 2"/>
          <p:cNvSpPr>
            <a:spLocks noGrp="1"/>
          </p:cNvSpPr>
          <p:nvPr>
            <p:ph idx="1"/>
          </p:nvPr>
        </p:nvSpPr>
        <p:spPr>
          <a:xfrm>
            <a:off x="0" y="1124744"/>
            <a:ext cx="9144000" cy="5328592"/>
          </a:xfrm>
        </p:spPr>
        <p:txBody>
          <a:bodyPr/>
          <a:lstStyle/>
          <a:p>
            <a:pPr algn="just"/>
            <a:r>
              <a:rPr lang="en-ZA" dirty="0"/>
              <a:t>In December 2013 </a:t>
            </a:r>
            <a:r>
              <a:rPr lang="en-ZA" b="1" dirty="0"/>
              <a:t>Cabinet expressed concern about the high levels of household over-indebtedness</a:t>
            </a:r>
            <a:r>
              <a:rPr lang="en-ZA" dirty="0"/>
              <a:t> and authorised the </a:t>
            </a:r>
            <a:r>
              <a:rPr lang="en-ZA" b="1" dirty="0"/>
              <a:t>Ministers of Finance and Trade and Industry to take measures to assist over-indebted </a:t>
            </a:r>
            <a:r>
              <a:rPr lang="en-ZA" b="1" dirty="0" smtClean="0"/>
              <a:t>households  </a:t>
            </a:r>
            <a:r>
              <a:rPr lang="en-ZA" b="1" dirty="0"/>
              <a:t>and also prevent them from becoming over-indebted in the </a:t>
            </a:r>
            <a:r>
              <a:rPr lang="en-ZA" b="1" dirty="0" smtClean="0"/>
              <a:t>future</a:t>
            </a:r>
            <a:r>
              <a:rPr lang="en-ZA" dirty="0" smtClean="0"/>
              <a:t> </a:t>
            </a:r>
          </a:p>
          <a:p>
            <a:pPr algn="just"/>
            <a:endParaRPr lang="en-ZA" dirty="0" smtClean="0"/>
          </a:p>
          <a:p>
            <a:pPr algn="just"/>
            <a:r>
              <a:rPr lang="en-ZA" dirty="0" smtClean="0"/>
              <a:t>One </a:t>
            </a:r>
            <a:r>
              <a:rPr lang="en-ZA" dirty="0"/>
              <a:t>of the measures identified was to </a:t>
            </a:r>
            <a:r>
              <a:rPr lang="en-ZA" b="1" dirty="0"/>
              <a:t>address unlawful Emolument Attachment Orders (</a:t>
            </a:r>
            <a:r>
              <a:rPr lang="en-ZA" b="1" dirty="0" smtClean="0"/>
              <a:t>EAOs)</a:t>
            </a:r>
          </a:p>
          <a:p>
            <a:pPr lvl="0"/>
            <a:endParaRPr lang="en-GB" dirty="0" smtClean="0"/>
          </a:p>
          <a:p>
            <a:pPr lvl="0"/>
            <a:r>
              <a:rPr lang="en-GB" dirty="0" smtClean="0"/>
              <a:t>Government</a:t>
            </a:r>
            <a:r>
              <a:rPr lang="en-GB" dirty="0"/>
              <a:t>, through the National Treasury, appointed service provider Q LINK Holdings (Pty) Ltd for two years to</a:t>
            </a:r>
            <a:r>
              <a:rPr lang="en-GB" dirty="0" smtClean="0"/>
              <a:t>:</a:t>
            </a:r>
          </a:p>
          <a:p>
            <a:pPr lvl="1"/>
            <a:r>
              <a:rPr lang="en-GB" sz="1800" b="1" dirty="0"/>
              <a:t>Investigate EAOs granted against public servants </a:t>
            </a:r>
            <a:r>
              <a:rPr lang="en-GB" sz="1800" dirty="0"/>
              <a:t>and deducted from their salaries via PERSAL and address any abuse; and</a:t>
            </a:r>
            <a:endParaRPr lang="en-ZA" sz="1800" dirty="0"/>
          </a:p>
          <a:p>
            <a:pPr lvl="1"/>
            <a:r>
              <a:rPr lang="en-GB" sz="1800" b="1" dirty="0"/>
              <a:t>Implement an on-going solution </a:t>
            </a:r>
            <a:r>
              <a:rPr lang="en-GB" sz="1800" dirty="0"/>
              <a:t>for managing EAOs to </a:t>
            </a:r>
            <a:r>
              <a:rPr lang="en-GB" sz="1800" b="1" dirty="0"/>
              <a:t>ensure that no illegally-issued EAOs are enforced</a:t>
            </a:r>
            <a:r>
              <a:rPr lang="en-GB" sz="1800" dirty="0"/>
              <a:t> against public servants. </a:t>
            </a:r>
            <a:endParaRPr lang="en-GB" sz="1800" dirty="0" smtClean="0"/>
          </a:p>
          <a:p>
            <a:pPr lvl="0"/>
            <a:endParaRPr lang="en-GB" dirty="0" smtClean="0"/>
          </a:p>
          <a:p>
            <a:pPr lvl="0"/>
            <a:r>
              <a:rPr lang="en-GB" dirty="0" smtClean="0"/>
              <a:t>The </a:t>
            </a:r>
            <a:r>
              <a:rPr lang="en-GB" dirty="0"/>
              <a:t>solution was implemented in July 2016</a:t>
            </a:r>
            <a:endParaRPr lang="en-ZA" dirty="0"/>
          </a:p>
          <a:p>
            <a:pPr marL="457200" lvl="1" indent="0">
              <a:buNone/>
            </a:pPr>
            <a:r>
              <a:rPr lang="en-GB" dirty="0" smtClean="0"/>
              <a:t> </a:t>
            </a:r>
            <a:endParaRPr lang="en-ZA" dirty="0"/>
          </a:p>
          <a:p>
            <a:pPr algn="just"/>
            <a:endParaRPr lang="en-ZA"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13</a:t>
            </a:fld>
            <a:endParaRPr lang="en-US" sz="1400" b="0" dirty="0">
              <a:solidFill>
                <a:srgbClr val="000000"/>
              </a:solidFill>
              <a:latin typeface="Arial"/>
            </a:endParaRPr>
          </a:p>
        </p:txBody>
      </p:sp>
    </p:spTree>
    <p:extLst>
      <p:ext uri="{BB962C8B-B14F-4D97-AF65-F5344CB8AC3E}">
        <p14:creationId xmlns:p14="http://schemas.microsoft.com/office/powerpoint/2010/main" val="2397538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4" y="116632"/>
            <a:ext cx="9036496" cy="838200"/>
          </a:xfrm>
        </p:spPr>
        <p:txBody>
          <a:bodyPr/>
          <a:lstStyle/>
          <a:p>
            <a:r>
              <a:rPr lang="en-ZA" sz="2800" dirty="0" smtClean="0"/>
              <a:t>Positioning of the EAO Project</a:t>
            </a:r>
            <a:endParaRPr lang="en-GB" sz="2800" i="1" dirty="0" smtClean="0">
              <a:latin typeface="Verdana" pitchFamily="34" charset="0"/>
            </a:endParaRPr>
          </a:p>
        </p:txBody>
      </p:sp>
      <p:sp>
        <p:nvSpPr>
          <p:cNvPr id="2" name="Content Placeholder 1"/>
          <p:cNvSpPr>
            <a:spLocks noGrp="1"/>
          </p:cNvSpPr>
          <p:nvPr>
            <p:ph idx="1"/>
          </p:nvPr>
        </p:nvSpPr>
        <p:spPr>
          <a:xfrm>
            <a:off x="107504" y="1124744"/>
            <a:ext cx="8807896" cy="5400600"/>
          </a:xfrm>
        </p:spPr>
        <p:txBody>
          <a:bodyPr/>
          <a:lstStyle/>
          <a:p>
            <a:pPr algn="just">
              <a:spcBef>
                <a:spcPts val="0"/>
              </a:spcBef>
            </a:pPr>
            <a:r>
              <a:rPr lang="en-ZA" dirty="0" smtClean="0"/>
              <a:t>This project fits in with </a:t>
            </a:r>
            <a:r>
              <a:rPr lang="en-ZA" b="1" dirty="0" smtClean="0"/>
              <a:t>the Department </a:t>
            </a:r>
            <a:r>
              <a:rPr lang="en-ZA" b="1" dirty="0"/>
              <a:t>of </a:t>
            </a:r>
            <a:r>
              <a:rPr lang="en-ZA" b="1" dirty="0" smtClean="0"/>
              <a:t>Public Service and Administration</a:t>
            </a:r>
            <a:r>
              <a:rPr lang="en-ZA" dirty="0" smtClean="0"/>
              <a:t>: </a:t>
            </a:r>
            <a:r>
              <a:rPr lang="en-ZA" b="1" dirty="0" smtClean="0"/>
              <a:t>Public </a:t>
            </a:r>
            <a:r>
              <a:rPr lang="en-ZA" b="1" dirty="0"/>
              <a:t>Service Employee Debt Relief Programme</a:t>
            </a:r>
            <a:r>
              <a:rPr lang="en-ZA" dirty="0"/>
              <a:t>, which </a:t>
            </a:r>
            <a:r>
              <a:rPr lang="en-ZA" dirty="0" smtClean="0"/>
              <a:t>aims to address of the </a:t>
            </a:r>
            <a:r>
              <a:rPr lang="en-ZA" dirty="0"/>
              <a:t>high level of public servants  </a:t>
            </a:r>
            <a:r>
              <a:rPr lang="en-ZA" dirty="0" smtClean="0"/>
              <a:t>indebtedness.</a:t>
            </a:r>
          </a:p>
          <a:p>
            <a:pPr marL="0" indent="0">
              <a:spcBef>
                <a:spcPts val="0"/>
              </a:spcBef>
              <a:buNone/>
            </a:pPr>
            <a:endParaRPr lang="en-ZA" dirty="0"/>
          </a:p>
          <a:p>
            <a:pPr lvl="0"/>
            <a:r>
              <a:rPr lang="en-GB" dirty="0" smtClean="0"/>
              <a:t>The project </a:t>
            </a:r>
            <a:r>
              <a:rPr lang="en-GB" dirty="0"/>
              <a:t>consists of three components: </a:t>
            </a:r>
            <a:endParaRPr lang="en-ZA" dirty="0"/>
          </a:p>
          <a:p>
            <a:pPr lvl="1" algn="just"/>
            <a:r>
              <a:rPr lang="en-GB" sz="1800" b="1" dirty="0"/>
              <a:t>Escalating existing financial wellness management initiatives </a:t>
            </a:r>
            <a:r>
              <a:rPr lang="en-GB" sz="1800" dirty="0"/>
              <a:t>under the direction and auspices of </a:t>
            </a:r>
            <a:r>
              <a:rPr lang="en-GB" sz="1800" dirty="0" smtClean="0"/>
              <a:t>DPSA </a:t>
            </a:r>
            <a:endParaRPr lang="en-ZA" sz="1800" dirty="0"/>
          </a:p>
          <a:p>
            <a:pPr lvl="1" algn="just"/>
            <a:r>
              <a:rPr lang="en-GB" sz="1800" b="1" dirty="0"/>
              <a:t>Filtering and reviewing PERSAL (i.e. payroll) deductions in respect of </a:t>
            </a:r>
            <a:r>
              <a:rPr lang="en-GB" sz="1800" b="1" dirty="0" smtClean="0"/>
              <a:t>EAOs</a:t>
            </a:r>
            <a:r>
              <a:rPr lang="en-GB" sz="1800" dirty="0" smtClean="0"/>
              <a:t>, </a:t>
            </a:r>
            <a:r>
              <a:rPr lang="en-GB" sz="1800" dirty="0"/>
              <a:t>address </a:t>
            </a:r>
            <a:r>
              <a:rPr lang="en-GB" sz="1800" dirty="0" smtClean="0"/>
              <a:t>abuse </a:t>
            </a:r>
            <a:r>
              <a:rPr lang="en-GB" sz="1800" dirty="0"/>
              <a:t>and implement an </a:t>
            </a:r>
            <a:r>
              <a:rPr lang="en-GB" sz="1800" dirty="0" smtClean="0"/>
              <a:t>on-going </a:t>
            </a:r>
            <a:r>
              <a:rPr lang="en-GB" sz="1800" dirty="0"/>
              <a:t>solution for the management of </a:t>
            </a:r>
            <a:r>
              <a:rPr lang="en-GB" sz="1800" dirty="0" smtClean="0"/>
              <a:t>EAOs </a:t>
            </a:r>
            <a:endParaRPr lang="en-ZA" sz="1800" dirty="0"/>
          </a:p>
          <a:p>
            <a:pPr lvl="1" algn="just"/>
            <a:r>
              <a:rPr lang="en-GB" sz="1800" b="1" dirty="0"/>
              <a:t>Implementing financial-based interventions for debt relief and rescue</a:t>
            </a:r>
            <a:r>
              <a:rPr lang="en-GB" sz="1800" dirty="0"/>
              <a:t>. A service provider has been appointed under the auspices of DPSA to develop a viable framework on financial intervention to reduce the burden of indebtedness on public </a:t>
            </a:r>
            <a:r>
              <a:rPr lang="en-GB" sz="1800" dirty="0" smtClean="0"/>
              <a:t>servants. </a:t>
            </a:r>
            <a:endParaRPr lang="en-ZA" sz="1800" dirty="0" smtClean="0"/>
          </a:p>
          <a:p>
            <a:endParaRPr lang="en-ZA" sz="1800" dirty="0"/>
          </a:p>
        </p:txBody>
      </p:sp>
    </p:spTree>
    <p:extLst>
      <p:ext uri="{BB962C8B-B14F-4D97-AF65-F5344CB8AC3E}">
        <p14:creationId xmlns:p14="http://schemas.microsoft.com/office/powerpoint/2010/main" val="3749950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Scope of work</a:t>
            </a:r>
            <a:endParaRPr lang="en-ZA" dirty="0"/>
          </a:p>
        </p:txBody>
      </p:sp>
      <p:sp>
        <p:nvSpPr>
          <p:cNvPr id="3" name="Content Placeholder 2"/>
          <p:cNvSpPr>
            <a:spLocks noGrp="1"/>
          </p:cNvSpPr>
          <p:nvPr>
            <p:ph idx="1"/>
          </p:nvPr>
        </p:nvSpPr>
        <p:spPr/>
        <p:txBody>
          <a:bodyPr/>
          <a:lstStyle/>
          <a:p>
            <a:pPr marL="0" indent="0" algn="just">
              <a:buNone/>
            </a:pPr>
            <a:r>
              <a:rPr lang="en-ZA" dirty="0" smtClean="0"/>
              <a:t>The </a:t>
            </a:r>
            <a:r>
              <a:rPr lang="en-ZA" b="1" dirty="0"/>
              <a:t>Terms of Reference </a:t>
            </a:r>
            <a:r>
              <a:rPr lang="en-ZA" dirty="0" smtClean="0"/>
              <a:t>define </a:t>
            </a:r>
            <a:r>
              <a:rPr lang="en-ZA" dirty="0"/>
              <a:t>the scope of work </a:t>
            </a:r>
            <a:r>
              <a:rPr lang="en-ZA" dirty="0" smtClean="0"/>
              <a:t>as:</a:t>
            </a:r>
          </a:p>
          <a:p>
            <a:pPr algn="just"/>
            <a:endParaRPr lang="en-ZA" sz="1800" dirty="0" smtClean="0"/>
          </a:p>
          <a:p>
            <a:pPr algn="just"/>
            <a:r>
              <a:rPr lang="en-ZA" sz="1800" dirty="0" smtClean="0"/>
              <a:t>Investigating </a:t>
            </a:r>
            <a:r>
              <a:rPr lang="en-ZA" sz="1800" dirty="0"/>
              <a:t>the </a:t>
            </a:r>
            <a:r>
              <a:rPr lang="en-ZA" sz="1800" b="1" dirty="0"/>
              <a:t>extent to which public servants</a:t>
            </a:r>
            <a:r>
              <a:rPr lang="en-ZA" sz="1800" dirty="0"/>
              <a:t> </a:t>
            </a:r>
            <a:r>
              <a:rPr lang="en-ZA" sz="1800" dirty="0" smtClean="0"/>
              <a:t>have </a:t>
            </a:r>
            <a:r>
              <a:rPr lang="en-ZA" sz="1800" dirty="0"/>
              <a:t>been </a:t>
            </a:r>
            <a:r>
              <a:rPr lang="en-ZA" sz="1800" b="1" dirty="0"/>
              <a:t>served with EAOs </a:t>
            </a:r>
            <a:r>
              <a:rPr lang="en-ZA" sz="1800" dirty="0"/>
              <a:t>(other than those for maintenance and child support</a:t>
            </a:r>
            <a:r>
              <a:rPr lang="en-ZA" sz="1800" dirty="0" smtClean="0"/>
              <a:t>) </a:t>
            </a:r>
            <a:endParaRPr lang="en-ZA" sz="1800" dirty="0"/>
          </a:p>
          <a:p>
            <a:pPr algn="just"/>
            <a:r>
              <a:rPr lang="en-ZA" sz="1800" dirty="0" smtClean="0"/>
              <a:t>Investigating </a:t>
            </a:r>
            <a:r>
              <a:rPr lang="en-ZA" sz="1800" dirty="0"/>
              <a:t>the </a:t>
            </a:r>
            <a:r>
              <a:rPr lang="en-ZA" sz="1800" b="1" dirty="0"/>
              <a:t>legitimacy and validity of the EAOs </a:t>
            </a:r>
            <a:r>
              <a:rPr lang="en-ZA" sz="1800" dirty="0"/>
              <a:t>that have been served against the </a:t>
            </a:r>
            <a:r>
              <a:rPr lang="en-ZA" sz="1800" dirty="0" smtClean="0"/>
              <a:t>employees</a:t>
            </a:r>
            <a:endParaRPr lang="en-ZA" sz="1800" dirty="0"/>
          </a:p>
          <a:p>
            <a:pPr algn="just"/>
            <a:r>
              <a:rPr lang="en-ZA" sz="1800" dirty="0" smtClean="0"/>
              <a:t>Scrutinising </a:t>
            </a:r>
            <a:r>
              <a:rPr lang="en-ZA" sz="1800" dirty="0"/>
              <a:t>all irregularities on EAOs and </a:t>
            </a:r>
            <a:r>
              <a:rPr lang="en-ZA" sz="1800" b="1" dirty="0"/>
              <a:t>challenging vendors who exploit the system by stopping further deductions</a:t>
            </a:r>
            <a:r>
              <a:rPr lang="en-ZA" sz="1800" dirty="0"/>
              <a:t>, where necessary, and </a:t>
            </a:r>
            <a:r>
              <a:rPr lang="en-ZA" sz="1800" b="1" dirty="0"/>
              <a:t>arranging refunds </a:t>
            </a:r>
            <a:r>
              <a:rPr lang="en-ZA" sz="1800" dirty="0"/>
              <a:t>for money that has been unlawfully </a:t>
            </a:r>
            <a:r>
              <a:rPr lang="en-ZA" sz="1800" dirty="0" smtClean="0"/>
              <a:t>deducted</a:t>
            </a:r>
            <a:endParaRPr lang="en-ZA" sz="1800" dirty="0"/>
          </a:p>
          <a:p>
            <a:pPr algn="just"/>
            <a:r>
              <a:rPr lang="en-ZA" sz="1800" b="1" dirty="0" smtClean="0"/>
              <a:t>Ensuring </a:t>
            </a:r>
            <a:r>
              <a:rPr lang="en-ZA" sz="1800" b="1" dirty="0"/>
              <a:t>that each EAO receives a repayment plan</a:t>
            </a:r>
            <a:r>
              <a:rPr lang="en-ZA" sz="1800" dirty="0"/>
              <a:t>, in order to ensure that vendors do not abuse the system by deducting more than the amount stipulated on the repayment plans or exceed the term </a:t>
            </a:r>
            <a:r>
              <a:rPr lang="en-ZA" sz="1800" dirty="0" smtClean="0"/>
              <a:t>stipulated</a:t>
            </a:r>
            <a:endParaRPr lang="en-ZA" sz="1800" dirty="0"/>
          </a:p>
          <a:p>
            <a:pPr algn="just"/>
            <a:r>
              <a:rPr lang="en-ZA" sz="1800" b="1" dirty="0" smtClean="0"/>
              <a:t>Negotiating </a:t>
            </a:r>
            <a:r>
              <a:rPr lang="en-ZA" sz="1800" b="1" dirty="0"/>
              <a:t>reduced instalments in court</a:t>
            </a:r>
            <a:r>
              <a:rPr lang="en-ZA" sz="1800" dirty="0"/>
              <a:t> on behalf of the employees, where necessary.</a:t>
            </a:r>
          </a:p>
          <a:p>
            <a:endParaRPr lang="en-ZA" dirty="0" smtClean="0"/>
          </a:p>
          <a:p>
            <a:endParaRPr lang="en-ZA" sz="2400" dirty="0"/>
          </a:p>
          <a:p>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15</a:t>
            </a:fld>
            <a:endParaRPr lang="en-US" sz="1400" b="0" dirty="0">
              <a:solidFill>
                <a:srgbClr val="000000"/>
              </a:solidFill>
              <a:latin typeface="Arial"/>
            </a:endParaRPr>
          </a:p>
        </p:txBody>
      </p:sp>
    </p:spTree>
    <p:extLst>
      <p:ext uri="{BB962C8B-B14F-4D97-AF65-F5344CB8AC3E}">
        <p14:creationId xmlns:p14="http://schemas.microsoft.com/office/powerpoint/2010/main" val="1320238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Role players</a:t>
            </a:r>
            <a:endParaRPr lang="en-ZA" dirty="0"/>
          </a:p>
        </p:txBody>
      </p:sp>
      <p:sp>
        <p:nvSpPr>
          <p:cNvPr id="3" name="Content Placeholder 2"/>
          <p:cNvSpPr>
            <a:spLocks noGrp="1"/>
          </p:cNvSpPr>
          <p:nvPr>
            <p:ph idx="1"/>
          </p:nvPr>
        </p:nvSpPr>
        <p:spPr>
          <a:xfrm>
            <a:off x="152400" y="1124744"/>
            <a:ext cx="8763000" cy="4742656"/>
          </a:xfrm>
        </p:spPr>
        <p:txBody>
          <a:bodyPr/>
          <a:lstStyle/>
          <a:p>
            <a:pPr algn="just"/>
            <a:r>
              <a:rPr lang="en-ZA" sz="2200" b="1" dirty="0" smtClean="0"/>
              <a:t>Government Departments:</a:t>
            </a:r>
            <a:r>
              <a:rPr lang="en-ZA" sz="2200" dirty="0" smtClean="0"/>
              <a:t> to assist </a:t>
            </a:r>
            <a:r>
              <a:rPr lang="en-ZA" sz="2200" dirty="0"/>
              <a:t>Q LINK when approached to obtain the original </a:t>
            </a:r>
            <a:r>
              <a:rPr lang="en-ZA" sz="2200" dirty="0" smtClean="0"/>
              <a:t>EAO that </a:t>
            </a:r>
            <a:r>
              <a:rPr lang="en-ZA" sz="2200" dirty="0"/>
              <a:t>was served if it cannot be </a:t>
            </a:r>
            <a:r>
              <a:rPr lang="en-ZA" sz="2200" dirty="0" smtClean="0"/>
              <a:t>obtained</a:t>
            </a:r>
            <a:endParaRPr lang="en-ZA" sz="2200" dirty="0"/>
          </a:p>
          <a:p>
            <a:pPr algn="just"/>
            <a:endParaRPr lang="en-ZA" sz="2200" dirty="0" smtClean="0"/>
          </a:p>
          <a:p>
            <a:pPr algn="just"/>
            <a:r>
              <a:rPr lang="en-ZA" sz="2200" b="1" dirty="0" smtClean="0"/>
              <a:t>NT </a:t>
            </a:r>
            <a:r>
              <a:rPr lang="en-ZA" sz="2200" b="1" dirty="0"/>
              <a:t>and Financial </a:t>
            </a:r>
            <a:r>
              <a:rPr lang="en-ZA" sz="2200" b="1" dirty="0" smtClean="0"/>
              <a:t>Systems (PERSAL): </a:t>
            </a:r>
            <a:r>
              <a:rPr lang="en-ZA" sz="2200" dirty="0" smtClean="0"/>
              <a:t>provide </a:t>
            </a:r>
            <a:r>
              <a:rPr lang="en-ZA" sz="2200" dirty="0"/>
              <a:t>the EAO deduction data of all </a:t>
            </a:r>
            <a:r>
              <a:rPr lang="en-ZA" sz="2200" dirty="0" smtClean="0"/>
              <a:t>Government </a:t>
            </a:r>
            <a:r>
              <a:rPr lang="en-ZA" sz="2200" dirty="0"/>
              <a:t>employees to Q LINK on a monthly basis via a predefined </a:t>
            </a:r>
            <a:r>
              <a:rPr lang="en-ZA" sz="2200" dirty="0" smtClean="0"/>
              <a:t>interface</a:t>
            </a:r>
            <a:endParaRPr lang="en-ZA" sz="2200" dirty="0"/>
          </a:p>
          <a:p>
            <a:pPr marL="0" indent="0" algn="just">
              <a:buNone/>
            </a:pPr>
            <a:endParaRPr lang="en-ZA" sz="2200" dirty="0" smtClean="0"/>
          </a:p>
          <a:p>
            <a:pPr algn="just"/>
            <a:r>
              <a:rPr lang="en-ZA" sz="2200" b="1" dirty="0" smtClean="0"/>
              <a:t>Q LINK: </a:t>
            </a:r>
            <a:r>
              <a:rPr lang="en-ZA" sz="2200" dirty="0" smtClean="0"/>
              <a:t>implement the on-going solution for the management of EAOs; working with University of Pretoria’s Law Clinic to produce comprehensive reports outlining the extent and abuse of EAOs within government</a:t>
            </a: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16</a:t>
            </a:fld>
            <a:endParaRPr lang="en-US" sz="1400" b="0" dirty="0">
              <a:solidFill>
                <a:srgbClr val="000000"/>
              </a:solidFill>
              <a:latin typeface="Arial"/>
            </a:endParaRPr>
          </a:p>
        </p:txBody>
      </p:sp>
    </p:spTree>
    <p:extLst>
      <p:ext uri="{BB962C8B-B14F-4D97-AF65-F5344CB8AC3E}">
        <p14:creationId xmlns:p14="http://schemas.microsoft.com/office/powerpoint/2010/main" val="3268232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 LINK’s fees</a:t>
            </a:r>
            <a:endParaRPr lang="en-ZA" dirty="0"/>
          </a:p>
        </p:txBody>
      </p:sp>
      <p:sp>
        <p:nvSpPr>
          <p:cNvPr id="3" name="Content Placeholder 2"/>
          <p:cNvSpPr>
            <a:spLocks noGrp="1"/>
          </p:cNvSpPr>
          <p:nvPr>
            <p:ph idx="1"/>
          </p:nvPr>
        </p:nvSpPr>
        <p:spPr>
          <a:xfrm>
            <a:off x="0" y="1295400"/>
            <a:ext cx="9144000" cy="4572000"/>
          </a:xfrm>
        </p:spPr>
        <p:txBody>
          <a:bodyPr/>
          <a:lstStyle/>
          <a:p>
            <a:r>
              <a:rPr lang="en-ZA" dirty="0" smtClean="0"/>
              <a:t>Section </a:t>
            </a:r>
            <a:r>
              <a:rPr lang="en-ZA" dirty="0"/>
              <a:t>65 (J)(10) of the Magistrates’ Courts Act 32 of 1944 (the Act) allows that an </a:t>
            </a:r>
            <a:r>
              <a:rPr lang="en-ZA" b="1" dirty="0"/>
              <a:t>employer may recover a commission of up to 5 per cent </a:t>
            </a:r>
            <a:r>
              <a:rPr lang="en-ZA" dirty="0"/>
              <a:t>of all amounts deducted and payable to credit providers in respect of services rendered in terms of </a:t>
            </a:r>
            <a:r>
              <a:rPr lang="en-ZA" dirty="0" smtClean="0"/>
              <a:t>EAOs</a:t>
            </a:r>
          </a:p>
          <a:p>
            <a:endParaRPr lang="en-ZA" dirty="0" smtClean="0"/>
          </a:p>
          <a:p>
            <a:r>
              <a:rPr lang="en-ZA" dirty="0" smtClean="0"/>
              <a:t>The </a:t>
            </a:r>
            <a:r>
              <a:rPr lang="en-ZA" dirty="0"/>
              <a:t>Q LINK contract stipulates that the 5 per cent deduction that government could have recovered under the Act </a:t>
            </a:r>
            <a:r>
              <a:rPr lang="en-ZA" b="1" dirty="0"/>
              <a:t>would be forfeited to the service </a:t>
            </a:r>
            <a:r>
              <a:rPr lang="en-ZA" b="1" dirty="0" smtClean="0"/>
              <a:t>provider </a:t>
            </a:r>
          </a:p>
          <a:p>
            <a:pPr lvl="0"/>
            <a:endParaRPr lang="en-GB" dirty="0" smtClean="0"/>
          </a:p>
          <a:p>
            <a:pPr lvl="0"/>
            <a:r>
              <a:rPr lang="en-GB" dirty="0" smtClean="0"/>
              <a:t>The </a:t>
            </a:r>
            <a:r>
              <a:rPr lang="en-GB" dirty="0"/>
              <a:t>total cost of the project is therefore 5 per cent (inclusive of VAT) of the value of each EAO instalment as a monthly administration fee. There are </a:t>
            </a:r>
            <a:r>
              <a:rPr lang="en-GB" b="1" dirty="0"/>
              <a:t>no additional fees/charges to </a:t>
            </a:r>
            <a:r>
              <a:rPr lang="en-GB" b="1" dirty="0" smtClean="0"/>
              <a:t>government</a:t>
            </a:r>
          </a:p>
          <a:p>
            <a:pPr lvl="0"/>
            <a:endParaRPr lang="en-GB" dirty="0" smtClean="0"/>
          </a:p>
          <a:p>
            <a:pPr lvl="0"/>
            <a:r>
              <a:rPr lang="en-GB" dirty="0" smtClean="0"/>
              <a:t>It </a:t>
            </a:r>
            <a:r>
              <a:rPr lang="en-GB" dirty="0"/>
              <a:t>is important to highlight that the 5 per cent commission is effectively </a:t>
            </a:r>
            <a:r>
              <a:rPr lang="en-GB" b="1" dirty="0"/>
              <a:t>paid by the judgement creditor, not the employee or the </a:t>
            </a:r>
            <a:r>
              <a:rPr lang="en-GB" b="1" dirty="0" smtClean="0"/>
              <a:t>employer</a:t>
            </a:r>
            <a:r>
              <a:rPr lang="en-GB" dirty="0" smtClean="0"/>
              <a:t>  </a:t>
            </a:r>
            <a:endParaRPr lang="en-ZA" dirty="0"/>
          </a:p>
          <a:p>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17</a:t>
            </a:fld>
            <a:endParaRPr lang="en-US" sz="1400" b="0" dirty="0">
              <a:solidFill>
                <a:srgbClr val="000000"/>
              </a:solidFill>
              <a:latin typeface="Arial"/>
            </a:endParaRPr>
          </a:p>
        </p:txBody>
      </p:sp>
    </p:spTree>
    <p:extLst>
      <p:ext uri="{BB962C8B-B14F-4D97-AF65-F5344CB8AC3E}">
        <p14:creationId xmlns:p14="http://schemas.microsoft.com/office/powerpoint/2010/main" val="561095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Headline results</a:t>
            </a:r>
            <a:endParaRPr lang="en-ZA" dirty="0"/>
          </a:p>
        </p:txBody>
      </p:sp>
      <p:sp>
        <p:nvSpPr>
          <p:cNvPr id="3" name="Content Placeholder 2"/>
          <p:cNvSpPr>
            <a:spLocks noGrp="1"/>
          </p:cNvSpPr>
          <p:nvPr>
            <p:ph idx="1"/>
          </p:nvPr>
        </p:nvSpPr>
        <p:spPr>
          <a:xfrm>
            <a:off x="107504" y="1268760"/>
            <a:ext cx="8763000" cy="4896544"/>
          </a:xfrm>
        </p:spPr>
        <p:txBody>
          <a:bodyPr/>
          <a:lstStyle/>
          <a:p>
            <a:pPr algn="just"/>
            <a:r>
              <a:rPr lang="en-ZA" dirty="0" smtClean="0"/>
              <a:t>The reporting period is from </a:t>
            </a:r>
            <a:r>
              <a:rPr lang="en-ZA" dirty="0"/>
              <a:t>J</a:t>
            </a:r>
            <a:r>
              <a:rPr lang="en-ZA" dirty="0" smtClean="0"/>
              <a:t>uly 2016 to March 2017</a:t>
            </a:r>
          </a:p>
          <a:p>
            <a:pPr algn="just"/>
            <a:endParaRPr lang="en-ZA" sz="2200" dirty="0" smtClean="0"/>
          </a:p>
          <a:p>
            <a:pPr algn="just"/>
            <a:r>
              <a:rPr lang="en-ZA" dirty="0" smtClean="0"/>
              <a:t>For period July 2016 to March 2017 the following have been realised</a:t>
            </a:r>
            <a:r>
              <a:rPr lang="en-ZA" dirty="0"/>
              <a:t>:</a:t>
            </a:r>
            <a:endParaRPr lang="en-ZA" dirty="0" smtClean="0"/>
          </a:p>
          <a:p>
            <a:pPr lvl="1" algn="just"/>
            <a:r>
              <a:rPr lang="en-ZA" sz="1800" dirty="0" smtClean="0"/>
              <a:t>Saving of </a:t>
            </a:r>
            <a:r>
              <a:rPr lang="en-ZA" sz="1800" b="1" dirty="0" smtClean="0"/>
              <a:t>R142 713 935</a:t>
            </a:r>
            <a:r>
              <a:rPr lang="en-ZA" sz="1800" dirty="0" smtClean="0"/>
              <a:t> to employees</a:t>
            </a:r>
          </a:p>
          <a:p>
            <a:pPr lvl="1" algn="just"/>
            <a:r>
              <a:rPr lang="en-ZA" sz="1800" dirty="0" smtClean="0"/>
              <a:t>Decrease in the number of deductions from </a:t>
            </a:r>
            <a:r>
              <a:rPr lang="en-ZA" sz="1800" b="1" dirty="0" smtClean="0"/>
              <a:t>114 371 </a:t>
            </a:r>
            <a:r>
              <a:rPr lang="en-ZA" sz="1800" dirty="0" smtClean="0"/>
              <a:t>in </a:t>
            </a:r>
            <a:r>
              <a:rPr lang="en-ZA" sz="1800" dirty="0"/>
              <a:t>J</a:t>
            </a:r>
            <a:r>
              <a:rPr lang="en-ZA" sz="1800" dirty="0" smtClean="0"/>
              <a:t>uly 2016 to </a:t>
            </a:r>
            <a:r>
              <a:rPr lang="en-ZA" sz="1800" b="1" dirty="0" smtClean="0"/>
              <a:t>84 356</a:t>
            </a:r>
            <a:r>
              <a:rPr lang="en-ZA" sz="1800" dirty="0" smtClean="0"/>
              <a:t> in March 2017 (</a:t>
            </a:r>
            <a:r>
              <a:rPr lang="en-ZA" sz="1800" b="1" dirty="0" smtClean="0"/>
              <a:t>a decrease of 26%</a:t>
            </a:r>
            <a:r>
              <a:rPr lang="en-ZA" sz="1800" dirty="0" smtClean="0"/>
              <a:t>)</a:t>
            </a:r>
          </a:p>
          <a:p>
            <a:pPr lvl="0"/>
            <a:endParaRPr lang="en-US" dirty="0" smtClean="0"/>
          </a:p>
          <a:p>
            <a:pPr lvl="0"/>
            <a:r>
              <a:rPr lang="en-US" dirty="0" smtClean="0"/>
              <a:t>Of this total:</a:t>
            </a:r>
          </a:p>
          <a:p>
            <a:pPr lvl="1"/>
            <a:r>
              <a:rPr lang="en-US" sz="1800" dirty="0" smtClean="0"/>
              <a:t>Sec 65J Emolument Attachment Orders</a:t>
            </a:r>
            <a:r>
              <a:rPr lang="en-US" sz="1800" dirty="0"/>
              <a:t>: </a:t>
            </a:r>
            <a:r>
              <a:rPr lang="en-ZA" sz="1800" dirty="0" smtClean="0"/>
              <a:t>Numbers </a:t>
            </a:r>
            <a:r>
              <a:rPr lang="en-ZA" sz="1800" dirty="0"/>
              <a:t>reduced from </a:t>
            </a:r>
            <a:r>
              <a:rPr lang="en-ZA" sz="1800" b="1" dirty="0"/>
              <a:t>99 472 </a:t>
            </a:r>
            <a:r>
              <a:rPr lang="en-ZA" sz="1800" dirty="0"/>
              <a:t>to</a:t>
            </a:r>
            <a:r>
              <a:rPr lang="en-ZA" sz="1800" b="1" dirty="0"/>
              <a:t> 71 </a:t>
            </a:r>
            <a:r>
              <a:rPr lang="en-ZA" sz="1800" b="1" dirty="0" smtClean="0"/>
              <a:t>521</a:t>
            </a:r>
            <a:r>
              <a:rPr lang="en-ZA" sz="1800" dirty="0" smtClean="0"/>
              <a:t>; Value </a:t>
            </a:r>
            <a:r>
              <a:rPr lang="en-ZA" sz="1800" dirty="0"/>
              <a:t>reduced from </a:t>
            </a:r>
            <a:r>
              <a:rPr lang="en-ZA" sz="1800" b="1" dirty="0"/>
              <a:t>R52 117 158 </a:t>
            </a:r>
            <a:r>
              <a:rPr lang="en-ZA" sz="1800" dirty="0"/>
              <a:t>to</a:t>
            </a:r>
            <a:r>
              <a:rPr lang="en-ZA" sz="1800" b="1" dirty="0"/>
              <a:t> R35 606 </a:t>
            </a:r>
            <a:r>
              <a:rPr lang="en-ZA" sz="1800" b="1" dirty="0" smtClean="0"/>
              <a:t>083</a:t>
            </a:r>
          </a:p>
          <a:p>
            <a:pPr lvl="1"/>
            <a:r>
              <a:rPr lang="en-ZA" sz="1800" dirty="0" smtClean="0"/>
              <a:t>Sec 74 Administration Orders: Numbers </a:t>
            </a:r>
            <a:r>
              <a:rPr lang="en-ZA" sz="1800" dirty="0"/>
              <a:t>reduced from </a:t>
            </a:r>
            <a:r>
              <a:rPr lang="en-ZA" sz="1800" b="1" dirty="0"/>
              <a:t>14 899 </a:t>
            </a:r>
            <a:r>
              <a:rPr lang="en-ZA" sz="1800" dirty="0"/>
              <a:t>to </a:t>
            </a:r>
            <a:r>
              <a:rPr lang="en-ZA" sz="1800" b="1" dirty="0"/>
              <a:t>12 </a:t>
            </a:r>
            <a:r>
              <a:rPr lang="en-ZA" sz="1800" b="1" dirty="0" smtClean="0"/>
              <a:t>835</a:t>
            </a:r>
            <a:r>
              <a:rPr lang="en-ZA" sz="1800" dirty="0" smtClean="0"/>
              <a:t>; Value </a:t>
            </a:r>
            <a:r>
              <a:rPr lang="en-ZA" sz="1800" dirty="0"/>
              <a:t>reduced from </a:t>
            </a:r>
            <a:r>
              <a:rPr lang="en-ZA" sz="1800" b="1" dirty="0"/>
              <a:t>R12 355 348 </a:t>
            </a:r>
            <a:r>
              <a:rPr lang="en-ZA" sz="1800" dirty="0"/>
              <a:t>to </a:t>
            </a:r>
            <a:r>
              <a:rPr lang="en-ZA" sz="1800" b="1" dirty="0"/>
              <a:t>R10 714 </a:t>
            </a:r>
            <a:r>
              <a:rPr lang="en-ZA" sz="1800" b="1" dirty="0" smtClean="0"/>
              <a:t>671</a:t>
            </a:r>
            <a:endParaRPr lang="en-ZA" sz="18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18</a:t>
            </a:fld>
            <a:endParaRPr lang="en-US" sz="1400" b="0" dirty="0">
              <a:solidFill>
                <a:srgbClr val="000000"/>
              </a:solidFill>
              <a:latin typeface="Arial"/>
            </a:endParaRPr>
          </a:p>
        </p:txBody>
      </p:sp>
    </p:spTree>
    <p:extLst>
      <p:ext uri="{BB962C8B-B14F-4D97-AF65-F5344CB8AC3E}">
        <p14:creationId xmlns:p14="http://schemas.microsoft.com/office/powerpoint/2010/main" val="1181572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Nature of terminations</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19</a:t>
            </a:fld>
            <a:endParaRPr lang="en-US" sz="1400" b="0" dirty="0">
              <a:solidFill>
                <a:srgbClr val="000000"/>
              </a:solidFill>
              <a:latin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2179382407"/>
              </p:ext>
            </p:extLst>
          </p:nvPr>
        </p:nvGraphicFramePr>
        <p:xfrm>
          <a:off x="323528" y="1191836"/>
          <a:ext cx="8424936" cy="4856470"/>
        </p:xfrm>
        <a:graphic>
          <a:graphicData uri="http://schemas.openxmlformats.org/drawingml/2006/table">
            <a:tbl>
              <a:tblPr firstRow="1" bandRow="1">
                <a:tableStyleId>{5C22544A-7EE6-4342-B048-85BDC9FD1C3A}</a:tableStyleId>
              </a:tblPr>
              <a:tblGrid>
                <a:gridCol w="2125209"/>
                <a:gridCol w="6299727"/>
              </a:tblGrid>
              <a:tr h="379692">
                <a:tc>
                  <a:txBody>
                    <a:bodyPr/>
                    <a:lstStyle/>
                    <a:p>
                      <a:r>
                        <a:rPr lang="en-ZA" dirty="0" smtClean="0">
                          <a:solidFill>
                            <a:schemeClr val="tx1"/>
                          </a:solidFill>
                        </a:rPr>
                        <a:t>REFERENCE</a:t>
                      </a:r>
                      <a:endParaRPr lang="en-ZA" dirty="0">
                        <a:solidFill>
                          <a:schemeClr val="tx1"/>
                        </a:solidFill>
                      </a:endParaRPr>
                    </a:p>
                  </a:txBody>
                  <a:tcPr/>
                </a:tc>
                <a:tc>
                  <a:txBody>
                    <a:bodyPr/>
                    <a:lstStyle/>
                    <a:p>
                      <a:r>
                        <a:rPr lang="en-ZA" dirty="0" smtClean="0">
                          <a:solidFill>
                            <a:schemeClr val="tx1"/>
                          </a:solidFill>
                        </a:rPr>
                        <a:t>DEFINITION</a:t>
                      </a:r>
                      <a:endParaRPr lang="en-ZA" dirty="0">
                        <a:solidFill>
                          <a:schemeClr val="tx1"/>
                        </a:solidFill>
                      </a:endParaRPr>
                    </a:p>
                  </a:txBody>
                  <a:tcPr/>
                </a:tc>
              </a:tr>
              <a:tr h="422959">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Balance Depleted</a:t>
                      </a:r>
                      <a:endParaRPr lang="en-ZA" sz="1400" dirty="0">
                        <a:effectLst/>
                        <a:latin typeface="Calibri"/>
                        <a:ea typeface="Calibri"/>
                        <a:cs typeface="Times New Roman"/>
                      </a:endParaRPr>
                    </a:p>
                  </a:txBody>
                  <a:tcPr marL="68580" marR="68580" marT="0" marB="0"/>
                </a:tc>
                <a:tc>
                  <a:txBody>
                    <a:bodyPr/>
                    <a:lstStyle/>
                    <a:p>
                      <a:pPr marL="648335" indent="-648335" algn="just">
                        <a:lnSpc>
                          <a:spcPct val="150000"/>
                        </a:lnSpc>
                        <a:spcAft>
                          <a:spcPts val="0"/>
                        </a:spcAft>
                      </a:pPr>
                      <a:r>
                        <a:rPr lang="en-ZA" sz="1400" dirty="0">
                          <a:solidFill>
                            <a:srgbClr val="000000"/>
                          </a:solidFill>
                          <a:effectLst/>
                          <a:latin typeface="Calibri"/>
                          <a:ea typeface="Times New Roman"/>
                          <a:cs typeface="Arial"/>
                        </a:rPr>
                        <a:t>Correct amount claimed in EAO has </a:t>
                      </a:r>
                      <a:r>
                        <a:rPr lang="en-ZA" sz="1400" dirty="0" smtClean="0">
                          <a:solidFill>
                            <a:srgbClr val="000000"/>
                          </a:solidFill>
                          <a:effectLst/>
                          <a:latin typeface="Calibri"/>
                          <a:ea typeface="Times New Roman"/>
                          <a:cs typeface="Arial"/>
                        </a:rPr>
                        <a:t>been paid </a:t>
                      </a:r>
                      <a:r>
                        <a:rPr lang="en-ZA" sz="1400" dirty="0">
                          <a:solidFill>
                            <a:srgbClr val="000000"/>
                          </a:solidFill>
                          <a:effectLst/>
                          <a:latin typeface="Calibri"/>
                          <a:ea typeface="Times New Roman"/>
                          <a:cs typeface="Arial"/>
                        </a:rPr>
                        <a:t>in full.</a:t>
                      </a:r>
                      <a:endParaRPr lang="en-ZA" sz="1400" dirty="0">
                        <a:effectLst/>
                        <a:latin typeface="Calibri"/>
                        <a:ea typeface="Calibri"/>
                        <a:cs typeface="Times New Roman"/>
                      </a:endParaRPr>
                    </a:p>
                  </a:txBody>
                  <a:tcPr marL="68580" marR="68580" marT="0" marB="0" anchor="b"/>
                </a:tc>
              </a:tr>
              <a:tr h="655530">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Consent to Stop</a:t>
                      </a:r>
                      <a:endParaRPr lang="en-ZA" sz="1400" dirty="0">
                        <a:effectLst/>
                        <a:latin typeface="Calibri"/>
                        <a:ea typeface="Calibri"/>
                        <a:cs typeface="Times New Roman"/>
                      </a:endParaRPr>
                    </a:p>
                  </a:txBody>
                  <a:tcPr marL="68580" marR="68580" marT="0" marB="0"/>
                </a:tc>
                <a:tc>
                  <a:txBody>
                    <a:bodyPr/>
                    <a:lstStyle/>
                    <a:p>
                      <a:pPr marL="0" indent="0" algn="just">
                        <a:lnSpc>
                          <a:spcPct val="150000"/>
                        </a:lnSpc>
                        <a:spcAft>
                          <a:spcPts val="0"/>
                        </a:spcAft>
                      </a:pPr>
                      <a:r>
                        <a:rPr lang="en-ZA" sz="1400" dirty="0">
                          <a:solidFill>
                            <a:srgbClr val="000000"/>
                          </a:solidFill>
                          <a:effectLst/>
                          <a:latin typeface="Calibri"/>
                          <a:ea typeface="Times New Roman"/>
                          <a:cs typeface="Arial"/>
                        </a:rPr>
                        <a:t>Collector informed Q LINK that EAO has been paid in full. (</a:t>
                      </a:r>
                      <a:r>
                        <a:rPr lang="en-ZA" sz="1400" dirty="0" smtClean="0">
                          <a:solidFill>
                            <a:srgbClr val="000000"/>
                          </a:solidFill>
                          <a:effectLst/>
                          <a:latin typeface="Calibri"/>
                          <a:ea typeface="Times New Roman"/>
                          <a:cs typeface="Arial"/>
                        </a:rPr>
                        <a:t>Take-on </a:t>
                      </a:r>
                      <a:r>
                        <a:rPr lang="en-ZA" sz="1400" dirty="0">
                          <a:solidFill>
                            <a:srgbClr val="000000"/>
                          </a:solidFill>
                          <a:effectLst/>
                          <a:latin typeface="Calibri"/>
                          <a:ea typeface="Times New Roman"/>
                          <a:cs typeface="Arial"/>
                        </a:rPr>
                        <a:t>balance was excessive)</a:t>
                      </a:r>
                      <a:endParaRPr lang="en-ZA" sz="1400" dirty="0">
                        <a:effectLst/>
                        <a:latin typeface="Calibri"/>
                        <a:ea typeface="Calibri"/>
                        <a:cs typeface="Times New Roman"/>
                      </a:endParaRPr>
                    </a:p>
                  </a:txBody>
                  <a:tcPr marL="68580" marR="68580" marT="0" marB="0" anchor="b"/>
                </a:tc>
              </a:tr>
              <a:tr h="417865">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Excessive Fees</a:t>
                      </a:r>
                      <a:endParaRPr lang="en-ZA" sz="1400" dirty="0">
                        <a:effectLst/>
                        <a:latin typeface="Calibri"/>
                        <a:ea typeface="Calibri"/>
                        <a:cs typeface="Times New Roman"/>
                      </a:endParaRPr>
                    </a:p>
                  </a:txBody>
                  <a:tcPr marL="68580" marR="68580" marT="0" marB="0"/>
                </a:tc>
                <a:tc>
                  <a:txBody>
                    <a:bodyPr/>
                    <a:lstStyle/>
                    <a:p>
                      <a:pPr marL="648335" indent="-648335" algn="just">
                        <a:lnSpc>
                          <a:spcPct val="150000"/>
                        </a:lnSpc>
                        <a:spcAft>
                          <a:spcPts val="0"/>
                        </a:spcAft>
                      </a:pPr>
                      <a:r>
                        <a:rPr lang="en-ZA" sz="1400" dirty="0">
                          <a:solidFill>
                            <a:srgbClr val="000000"/>
                          </a:solidFill>
                          <a:effectLst/>
                          <a:latin typeface="Calibri"/>
                          <a:ea typeface="Times New Roman"/>
                          <a:cs typeface="Arial"/>
                        </a:rPr>
                        <a:t>Collection fees charged by collector are in excess of the MCA Regulations.</a:t>
                      </a:r>
                      <a:endParaRPr lang="en-ZA" sz="1400" dirty="0">
                        <a:effectLst/>
                        <a:latin typeface="Calibri"/>
                        <a:ea typeface="Calibri"/>
                        <a:cs typeface="Times New Roman"/>
                      </a:endParaRPr>
                    </a:p>
                  </a:txBody>
                  <a:tcPr marL="68580" marR="68580" marT="0" marB="0" anchor="b"/>
                </a:tc>
              </a:tr>
              <a:tr h="297887">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Excessive Interest</a:t>
                      </a:r>
                      <a:endParaRPr lang="en-ZA" sz="1400" dirty="0">
                        <a:effectLst/>
                        <a:latin typeface="Calibri"/>
                        <a:ea typeface="Calibri"/>
                        <a:cs typeface="Times New Roman"/>
                      </a:endParaRPr>
                    </a:p>
                  </a:txBody>
                  <a:tcPr marL="68580" marR="68580" marT="0" marB="0"/>
                </a:tc>
                <a:tc>
                  <a:txBody>
                    <a:bodyPr/>
                    <a:lstStyle/>
                    <a:p>
                      <a:pPr marL="21590" indent="-21590" algn="just">
                        <a:lnSpc>
                          <a:spcPct val="150000"/>
                        </a:lnSpc>
                        <a:spcAft>
                          <a:spcPts val="0"/>
                        </a:spcAft>
                      </a:pPr>
                      <a:r>
                        <a:rPr lang="en-ZA" sz="1400" dirty="0">
                          <a:solidFill>
                            <a:srgbClr val="000000"/>
                          </a:solidFill>
                          <a:effectLst/>
                          <a:latin typeface="Calibri"/>
                          <a:ea typeface="Times New Roman"/>
                          <a:cs typeface="Arial"/>
                        </a:rPr>
                        <a:t>Interest claimed by the collector is more </a:t>
                      </a:r>
                      <a:r>
                        <a:rPr lang="en-ZA" sz="1400" dirty="0" smtClean="0">
                          <a:solidFill>
                            <a:srgbClr val="000000"/>
                          </a:solidFill>
                          <a:effectLst/>
                          <a:latin typeface="Calibri"/>
                          <a:ea typeface="Times New Roman"/>
                          <a:cs typeface="Arial"/>
                        </a:rPr>
                        <a:t>than allowed </a:t>
                      </a:r>
                      <a:r>
                        <a:rPr lang="en-ZA" sz="1400" dirty="0">
                          <a:solidFill>
                            <a:srgbClr val="000000"/>
                          </a:solidFill>
                          <a:effectLst/>
                          <a:latin typeface="Calibri"/>
                          <a:ea typeface="Times New Roman"/>
                          <a:cs typeface="Arial"/>
                        </a:rPr>
                        <a:t>as per the NCA Regulations.</a:t>
                      </a:r>
                      <a:endParaRPr lang="en-ZA" sz="1400" dirty="0">
                        <a:effectLst/>
                        <a:latin typeface="Calibri"/>
                        <a:ea typeface="Calibri"/>
                        <a:cs typeface="Times New Roman"/>
                      </a:endParaRPr>
                    </a:p>
                  </a:txBody>
                  <a:tcPr marL="68580" marR="68580" marT="0" marB="0" anchor="b"/>
                </a:tc>
              </a:tr>
              <a:tr h="655530">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Fraud &amp; Other</a:t>
                      </a:r>
                      <a:endParaRPr lang="en-ZA" sz="1400" dirty="0">
                        <a:effectLst/>
                        <a:latin typeface="Calibri"/>
                        <a:ea typeface="Calibri"/>
                        <a:cs typeface="Times New Roman"/>
                      </a:endParaRPr>
                    </a:p>
                  </a:txBody>
                  <a:tcPr marL="68580" marR="68580" marT="0" marB="0"/>
                </a:tc>
                <a:tc>
                  <a:txBody>
                    <a:bodyPr/>
                    <a:lstStyle/>
                    <a:p>
                      <a:pPr marL="0" indent="0" algn="just">
                        <a:lnSpc>
                          <a:spcPct val="150000"/>
                        </a:lnSpc>
                        <a:spcAft>
                          <a:spcPts val="0"/>
                        </a:spcAft>
                      </a:pPr>
                      <a:r>
                        <a:rPr lang="en-ZA" sz="1400" dirty="0">
                          <a:solidFill>
                            <a:srgbClr val="000000"/>
                          </a:solidFill>
                          <a:effectLst/>
                          <a:latin typeface="Calibri"/>
                          <a:ea typeface="Times New Roman"/>
                          <a:cs typeface="Arial"/>
                        </a:rPr>
                        <a:t>Deductions stopped based on </a:t>
                      </a:r>
                      <a:r>
                        <a:rPr lang="en-ZA" sz="1400" dirty="0" smtClean="0">
                          <a:solidFill>
                            <a:srgbClr val="000000"/>
                          </a:solidFill>
                          <a:effectLst/>
                          <a:latin typeface="Calibri"/>
                          <a:ea typeface="Times New Roman"/>
                          <a:cs typeface="Arial"/>
                        </a:rPr>
                        <a:t>fraudulent activity</a:t>
                      </a:r>
                      <a:r>
                        <a:rPr lang="en-ZA" sz="1400" dirty="0">
                          <a:solidFill>
                            <a:srgbClr val="000000"/>
                          </a:solidFill>
                          <a:effectLst/>
                          <a:latin typeface="Calibri"/>
                          <a:ea typeface="Times New Roman"/>
                          <a:cs typeface="Arial"/>
                        </a:rPr>
                        <a:t>, or any other irregularities not </a:t>
                      </a:r>
                      <a:r>
                        <a:rPr lang="en-ZA" sz="1400" dirty="0" smtClean="0">
                          <a:solidFill>
                            <a:srgbClr val="000000"/>
                          </a:solidFill>
                          <a:effectLst/>
                          <a:latin typeface="Calibri"/>
                          <a:ea typeface="Times New Roman"/>
                          <a:cs typeface="Arial"/>
                        </a:rPr>
                        <a:t>answered</a:t>
                      </a:r>
                      <a:r>
                        <a:rPr lang="en-ZA" sz="1400" baseline="0" dirty="0" smtClean="0">
                          <a:solidFill>
                            <a:srgbClr val="000000"/>
                          </a:solidFill>
                          <a:effectLst/>
                          <a:latin typeface="Calibri"/>
                          <a:ea typeface="Times New Roman"/>
                          <a:cs typeface="Arial"/>
                        </a:rPr>
                        <a:t> </a:t>
                      </a:r>
                      <a:r>
                        <a:rPr lang="en-ZA" sz="1400" dirty="0" smtClean="0">
                          <a:solidFill>
                            <a:srgbClr val="000000"/>
                          </a:solidFill>
                          <a:effectLst/>
                          <a:latin typeface="Calibri"/>
                          <a:ea typeface="Times New Roman"/>
                          <a:cs typeface="Arial"/>
                        </a:rPr>
                        <a:t>by </a:t>
                      </a:r>
                      <a:r>
                        <a:rPr lang="en-ZA" sz="1400" dirty="0">
                          <a:solidFill>
                            <a:srgbClr val="000000"/>
                          </a:solidFill>
                          <a:effectLst/>
                          <a:latin typeface="Calibri"/>
                          <a:ea typeface="Times New Roman"/>
                          <a:cs typeface="Arial"/>
                        </a:rPr>
                        <a:t>the collector.</a:t>
                      </a:r>
                      <a:endParaRPr lang="en-ZA" sz="1400" dirty="0">
                        <a:effectLst/>
                        <a:latin typeface="Calibri"/>
                        <a:ea typeface="Calibri"/>
                        <a:cs typeface="Times New Roman"/>
                      </a:endParaRPr>
                    </a:p>
                  </a:txBody>
                  <a:tcPr marL="68580" marR="68580" marT="0" marB="0" anchor="b"/>
                </a:tc>
              </a:tr>
              <a:tr h="315175">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In </a:t>
                      </a:r>
                      <a:r>
                        <a:rPr lang="en-ZA" sz="1400" b="1" dirty="0" err="1">
                          <a:solidFill>
                            <a:srgbClr val="000000"/>
                          </a:solidFill>
                          <a:effectLst/>
                          <a:latin typeface="Calibri"/>
                          <a:ea typeface="Times New Roman"/>
                          <a:cs typeface="Times New Roman"/>
                        </a:rPr>
                        <a:t>Duplum</a:t>
                      </a:r>
                      <a:endParaRPr lang="en-ZA" sz="1400" dirty="0">
                        <a:effectLst/>
                        <a:latin typeface="Calibri"/>
                        <a:ea typeface="Calibri"/>
                        <a:cs typeface="Times New Roman"/>
                      </a:endParaRPr>
                    </a:p>
                  </a:txBody>
                  <a:tcPr marL="68580" marR="68580" marT="0" marB="0"/>
                </a:tc>
                <a:tc>
                  <a:txBody>
                    <a:bodyPr/>
                    <a:lstStyle/>
                    <a:p>
                      <a:pPr marL="648335" indent="-648335" algn="just">
                        <a:lnSpc>
                          <a:spcPct val="150000"/>
                        </a:lnSpc>
                        <a:spcAft>
                          <a:spcPts val="0"/>
                        </a:spcAft>
                      </a:pPr>
                      <a:r>
                        <a:rPr lang="en-ZA" sz="1400" dirty="0">
                          <a:solidFill>
                            <a:srgbClr val="000000"/>
                          </a:solidFill>
                          <a:effectLst/>
                          <a:latin typeface="Calibri"/>
                          <a:ea typeface="Times New Roman"/>
                          <a:cs typeface="Arial"/>
                        </a:rPr>
                        <a:t>Amounts claimed by the collector exceeds </a:t>
                      </a:r>
                      <a:r>
                        <a:rPr lang="en-ZA" sz="1400" dirty="0" smtClean="0">
                          <a:solidFill>
                            <a:srgbClr val="000000"/>
                          </a:solidFill>
                          <a:effectLst/>
                          <a:latin typeface="Calibri"/>
                          <a:ea typeface="Times New Roman"/>
                          <a:cs typeface="Arial"/>
                        </a:rPr>
                        <a:t> that </a:t>
                      </a:r>
                      <a:r>
                        <a:rPr lang="en-ZA" sz="1400" dirty="0">
                          <a:solidFill>
                            <a:srgbClr val="000000"/>
                          </a:solidFill>
                          <a:effectLst/>
                          <a:latin typeface="Calibri"/>
                          <a:ea typeface="Times New Roman"/>
                          <a:cs typeface="Arial"/>
                        </a:rPr>
                        <a:t>allowed by the NCA.</a:t>
                      </a:r>
                      <a:endParaRPr lang="en-ZA" sz="1400" dirty="0">
                        <a:effectLst/>
                        <a:latin typeface="Calibri"/>
                        <a:ea typeface="Calibri"/>
                        <a:cs typeface="Times New Roman"/>
                      </a:endParaRPr>
                    </a:p>
                  </a:txBody>
                  <a:tcPr marL="68580" marR="68580" marT="0" marB="0" anchor="b"/>
                </a:tc>
              </a:tr>
              <a:tr h="373754">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Jurisdiction of EAO</a:t>
                      </a:r>
                      <a:endParaRPr lang="en-ZA" sz="1400" dirty="0">
                        <a:effectLst/>
                        <a:latin typeface="Calibri"/>
                        <a:ea typeface="Calibri"/>
                        <a:cs typeface="Times New Roman"/>
                      </a:endParaRPr>
                    </a:p>
                  </a:txBody>
                  <a:tcPr marL="68580" marR="68580" marT="0" marB="0"/>
                </a:tc>
                <a:tc>
                  <a:txBody>
                    <a:bodyPr/>
                    <a:lstStyle/>
                    <a:p>
                      <a:pPr marL="0" indent="0" algn="just">
                        <a:lnSpc>
                          <a:spcPct val="150000"/>
                        </a:lnSpc>
                        <a:spcAft>
                          <a:spcPts val="0"/>
                        </a:spcAft>
                      </a:pPr>
                      <a:r>
                        <a:rPr lang="en-ZA" sz="1400" dirty="0">
                          <a:solidFill>
                            <a:srgbClr val="000000"/>
                          </a:solidFill>
                          <a:effectLst/>
                          <a:latin typeface="Calibri"/>
                          <a:ea typeface="Times New Roman"/>
                          <a:cs typeface="Arial"/>
                        </a:rPr>
                        <a:t>EAO was issued out of a court without the necessary Jurisdiction over the </a:t>
                      </a:r>
                      <a:r>
                        <a:rPr lang="en-ZA" sz="1400" dirty="0" smtClean="0">
                          <a:solidFill>
                            <a:srgbClr val="000000"/>
                          </a:solidFill>
                          <a:effectLst/>
                          <a:latin typeface="Calibri"/>
                          <a:ea typeface="Times New Roman"/>
                          <a:cs typeface="Arial"/>
                        </a:rPr>
                        <a:t>Employer</a:t>
                      </a:r>
                      <a:r>
                        <a:rPr lang="en-ZA" sz="1400" dirty="0">
                          <a:solidFill>
                            <a:srgbClr val="000000"/>
                          </a:solidFill>
                          <a:effectLst/>
                          <a:latin typeface="Calibri"/>
                          <a:ea typeface="Times New Roman"/>
                          <a:cs typeface="Arial"/>
                        </a:rPr>
                        <a:t>.</a:t>
                      </a:r>
                      <a:endParaRPr lang="en-ZA" sz="1400" dirty="0">
                        <a:effectLst/>
                        <a:latin typeface="Calibri"/>
                        <a:ea typeface="Calibri"/>
                        <a:cs typeface="Times New Roman"/>
                      </a:endParaRPr>
                    </a:p>
                  </a:txBody>
                  <a:tcPr marL="68580" marR="68580" marT="0" marB="0" anchor="b"/>
                </a:tc>
              </a:tr>
              <a:tr h="655530">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Outlier Amount</a:t>
                      </a:r>
                      <a:endParaRPr lang="en-ZA" sz="1400" dirty="0">
                        <a:effectLst/>
                        <a:latin typeface="Calibri"/>
                        <a:ea typeface="Calibri"/>
                        <a:cs typeface="Times New Roman"/>
                      </a:endParaRPr>
                    </a:p>
                  </a:txBody>
                  <a:tcPr marL="68580" marR="68580" marT="0" marB="0"/>
                </a:tc>
                <a:tc>
                  <a:txBody>
                    <a:bodyPr/>
                    <a:lstStyle/>
                    <a:p>
                      <a:pPr marL="0" indent="0" algn="just">
                        <a:lnSpc>
                          <a:spcPct val="150000"/>
                        </a:lnSpc>
                        <a:spcAft>
                          <a:spcPts val="0"/>
                        </a:spcAft>
                      </a:pPr>
                      <a:r>
                        <a:rPr lang="en-ZA" sz="1400" dirty="0">
                          <a:solidFill>
                            <a:srgbClr val="000000"/>
                          </a:solidFill>
                          <a:effectLst/>
                          <a:latin typeface="Calibri"/>
                          <a:ea typeface="Times New Roman"/>
                          <a:cs typeface="Arial"/>
                        </a:rPr>
                        <a:t>Judgement Debt claimed by the </a:t>
                      </a:r>
                      <a:r>
                        <a:rPr lang="en-ZA" sz="1400" dirty="0" smtClean="0">
                          <a:solidFill>
                            <a:srgbClr val="000000"/>
                          </a:solidFill>
                          <a:effectLst/>
                          <a:latin typeface="Calibri"/>
                          <a:ea typeface="Times New Roman"/>
                          <a:cs typeface="Arial"/>
                        </a:rPr>
                        <a:t> Administrator </a:t>
                      </a:r>
                      <a:r>
                        <a:rPr lang="en-ZA" sz="1400" dirty="0">
                          <a:solidFill>
                            <a:srgbClr val="000000"/>
                          </a:solidFill>
                          <a:effectLst/>
                          <a:latin typeface="Calibri"/>
                          <a:ea typeface="Times New Roman"/>
                          <a:cs typeface="Arial"/>
                        </a:rPr>
                        <a:t>is more that what is allowed according to the Act (Sec 74 MCA).</a:t>
                      </a:r>
                      <a:endParaRPr lang="en-ZA" sz="1400" dirty="0">
                        <a:effectLst/>
                        <a:latin typeface="Calibri"/>
                        <a:ea typeface="Calibri"/>
                        <a:cs typeface="Times New Roman"/>
                      </a:endParaRPr>
                    </a:p>
                  </a:txBody>
                  <a:tcPr marL="68580" marR="68580" marT="0" marB="0" anchor="b"/>
                </a:tc>
              </a:tr>
              <a:tr h="655530">
                <a:tc>
                  <a:txBody>
                    <a:bodyPr/>
                    <a:lstStyle/>
                    <a:p>
                      <a:pPr marL="0" indent="0">
                        <a:lnSpc>
                          <a:spcPct val="150000"/>
                        </a:lnSpc>
                        <a:spcAft>
                          <a:spcPts val="0"/>
                        </a:spcAft>
                      </a:pPr>
                      <a:r>
                        <a:rPr lang="en-ZA" sz="1400" b="1" dirty="0">
                          <a:solidFill>
                            <a:srgbClr val="000000"/>
                          </a:solidFill>
                          <a:effectLst/>
                          <a:latin typeface="Calibri"/>
                          <a:ea typeface="Times New Roman"/>
                          <a:cs typeface="Arial"/>
                        </a:rPr>
                        <a:t>Reinstatement Termination</a:t>
                      </a:r>
                      <a:endParaRPr lang="en-ZA" sz="1400" dirty="0">
                        <a:effectLst/>
                        <a:latin typeface="Calibri"/>
                        <a:ea typeface="Calibri"/>
                        <a:cs typeface="Times New Roman"/>
                      </a:endParaRPr>
                    </a:p>
                  </a:txBody>
                  <a:tcPr marL="68580" marR="68580" marT="0" marB="0" anchor="b"/>
                </a:tc>
                <a:tc>
                  <a:txBody>
                    <a:bodyPr/>
                    <a:lstStyle/>
                    <a:p>
                      <a:pPr marL="0" indent="0" algn="just">
                        <a:lnSpc>
                          <a:spcPct val="150000"/>
                        </a:lnSpc>
                        <a:spcAft>
                          <a:spcPts val="0"/>
                        </a:spcAft>
                      </a:pPr>
                      <a:r>
                        <a:rPr lang="en-ZA" sz="1400" dirty="0">
                          <a:solidFill>
                            <a:srgbClr val="000000"/>
                          </a:solidFill>
                          <a:effectLst/>
                          <a:latin typeface="Calibri"/>
                          <a:ea typeface="Times New Roman"/>
                          <a:cs typeface="Arial"/>
                        </a:rPr>
                        <a:t>Further amounts are claimed by the collector, should the amount claimed be more than what Act's allowed to be paid, the request is terminated.</a:t>
                      </a:r>
                      <a:endParaRPr lang="en-ZA" sz="14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217841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0" y="-33338"/>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79512" y="1772817"/>
            <a:ext cx="8294563" cy="1944216"/>
          </a:xfrm>
          <a:noFill/>
        </p:spPr>
        <p:txBody>
          <a:bodyPr/>
          <a:lstStyle/>
          <a:p>
            <a:pPr eaLnBrk="1" hangingPunct="1"/>
            <a:r>
              <a:rPr lang="en-US" sz="2400" b="1" dirty="0" smtClean="0">
                <a:solidFill>
                  <a:schemeClr val="bg1"/>
                </a:solidFill>
                <a:latin typeface="+mn-lt"/>
              </a:rPr>
              <a:t>PART 1: INTRODUCTION</a:t>
            </a:r>
          </a:p>
        </p:txBody>
      </p:sp>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200" dirty="0">
              <a:solidFill>
                <a:schemeClr val="bg1"/>
              </a:solidFill>
              <a:ea typeface="Osaka" pitchFamily="1" charset="-128"/>
            </a:endParaRPr>
          </a:p>
        </p:txBody>
      </p:sp>
      <p:sp>
        <p:nvSpPr>
          <p:cNvPr id="5" name="Rectangle 14"/>
          <p:cNvSpPr>
            <a:spLocks noChangeArrowheads="1"/>
          </p:cNvSpPr>
          <p:nvPr/>
        </p:nvSpPr>
        <p:spPr bwMode="white">
          <a:xfrm>
            <a:off x="1004629" y="4437112"/>
            <a:ext cx="7696200" cy="720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spcBef>
                <a:spcPct val="20000"/>
              </a:spcBef>
            </a:pPr>
            <a:endParaRPr lang="en-US" sz="1400" b="1" dirty="0" smtClean="0">
              <a:solidFill>
                <a:schemeClr val="bg1"/>
              </a:solidFill>
              <a:ea typeface="Osaka"/>
              <a:cs typeface="Osaka"/>
            </a:endParaRPr>
          </a:p>
        </p:txBody>
      </p:sp>
    </p:spTree>
    <p:extLst>
      <p:ext uri="{BB962C8B-B14F-4D97-AF65-F5344CB8AC3E}">
        <p14:creationId xmlns:p14="http://schemas.microsoft.com/office/powerpoint/2010/main" val="2405064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Nature of Terminations - July 2016 to March 2017</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20</a:t>
            </a:fld>
            <a:endParaRPr lang="en-US" sz="1400" b="0" dirty="0">
              <a:solidFill>
                <a:srgbClr val="000000"/>
              </a:solidFill>
              <a:latin typeface="Aria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998" y="1386650"/>
            <a:ext cx="8071804" cy="438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324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smtClean="0"/>
              <a:t>Case study: Refunds due to employees </a:t>
            </a:r>
            <a:endParaRPr lang="en-ZA" dirty="0"/>
          </a:p>
        </p:txBody>
      </p:sp>
      <p:sp>
        <p:nvSpPr>
          <p:cNvPr id="3" name="Content Placeholder 2"/>
          <p:cNvSpPr>
            <a:spLocks noGrp="1"/>
          </p:cNvSpPr>
          <p:nvPr>
            <p:ph idx="1"/>
          </p:nvPr>
        </p:nvSpPr>
        <p:spPr>
          <a:xfrm>
            <a:off x="179512" y="1268760"/>
            <a:ext cx="8763000" cy="4968552"/>
          </a:xfrm>
        </p:spPr>
        <p:txBody>
          <a:bodyPr/>
          <a:lstStyle/>
          <a:p>
            <a:pPr marL="0" indent="0" algn="just">
              <a:buNone/>
            </a:pPr>
            <a:endParaRPr lang="en-ZA" dirty="0" smtClean="0"/>
          </a:p>
          <a:p>
            <a:pPr algn="just"/>
            <a:r>
              <a:rPr lang="en-ZA" dirty="0" smtClean="0"/>
              <a:t>Identified </a:t>
            </a:r>
            <a:r>
              <a:rPr lang="en-ZA" dirty="0"/>
              <a:t>refunds to Government employees to the amount of </a:t>
            </a:r>
            <a:r>
              <a:rPr lang="en-ZA" b="1" dirty="0" smtClean="0"/>
              <a:t>R767036 at just </a:t>
            </a:r>
            <a:r>
              <a:rPr lang="en-ZA" b="1" dirty="0"/>
              <a:t>one of the credit providers</a:t>
            </a:r>
          </a:p>
          <a:p>
            <a:pPr algn="just"/>
            <a:endParaRPr lang="en-ZA" dirty="0" smtClean="0"/>
          </a:p>
          <a:p>
            <a:pPr algn="just"/>
            <a:r>
              <a:rPr lang="en-ZA" dirty="0" smtClean="0"/>
              <a:t>Credit provider </a:t>
            </a:r>
            <a:r>
              <a:rPr lang="en-ZA" b="1" dirty="0"/>
              <a:t>participated and agreed to refund </a:t>
            </a:r>
            <a:r>
              <a:rPr lang="en-ZA" dirty="0"/>
              <a:t>the aforementioned amount to Government </a:t>
            </a:r>
            <a:r>
              <a:rPr lang="en-ZA" dirty="0" smtClean="0"/>
              <a:t>employees</a:t>
            </a:r>
            <a:r>
              <a:rPr lang="en-ZA" dirty="0"/>
              <a:t>.  </a:t>
            </a:r>
            <a:endParaRPr lang="en-ZA" dirty="0" smtClean="0"/>
          </a:p>
          <a:p>
            <a:pPr algn="just"/>
            <a:endParaRPr lang="en-ZA" dirty="0" smtClean="0"/>
          </a:p>
          <a:p>
            <a:pPr algn="just"/>
            <a:r>
              <a:rPr lang="en-ZA" dirty="0" smtClean="0"/>
              <a:t>Believe </a:t>
            </a:r>
            <a:r>
              <a:rPr lang="en-ZA" b="1" dirty="0"/>
              <a:t>similar refunds can be forthcoming </a:t>
            </a:r>
            <a:r>
              <a:rPr lang="en-ZA" dirty="0"/>
              <a:t>from other </a:t>
            </a:r>
            <a:r>
              <a:rPr lang="en-ZA" dirty="0" smtClean="0"/>
              <a:t>debt </a:t>
            </a:r>
            <a:r>
              <a:rPr lang="en-ZA" dirty="0"/>
              <a:t>c</a:t>
            </a:r>
            <a:r>
              <a:rPr lang="en-ZA" dirty="0" smtClean="0"/>
              <a:t>ollectors.</a:t>
            </a:r>
          </a:p>
          <a:p>
            <a:pPr algn="just"/>
            <a:endParaRPr lang="en-ZA" dirty="0"/>
          </a:p>
          <a:p>
            <a:pPr algn="just"/>
            <a:r>
              <a:rPr lang="en-ZA" dirty="0"/>
              <a:t>Q LINK </a:t>
            </a:r>
            <a:r>
              <a:rPr lang="en-ZA" dirty="0" smtClean="0"/>
              <a:t>designed </a:t>
            </a:r>
            <a:r>
              <a:rPr lang="en-ZA" dirty="0"/>
              <a:t>and piloted a </a:t>
            </a:r>
            <a:r>
              <a:rPr lang="en-ZA" b="1" dirty="0"/>
              <a:t>refund process to government employees within the insurance </a:t>
            </a:r>
            <a:r>
              <a:rPr lang="en-ZA" b="1" dirty="0" smtClean="0"/>
              <a:t>industry </a:t>
            </a:r>
            <a:endParaRPr lang="en-ZA" dirty="0"/>
          </a:p>
          <a:p>
            <a:pPr algn="just"/>
            <a:endParaRPr lang="en-ZA" dirty="0"/>
          </a:p>
          <a:p>
            <a:pPr algn="just"/>
            <a:r>
              <a:rPr lang="en-ZA" b="1" dirty="0" smtClean="0"/>
              <a:t>Exploring this process </a:t>
            </a:r>
            <a:r>
              <a:rPr lang="en-ZA" dirty="0" smtClean="0"/>
              <a:t>to </a:t>
            </a:r>
            <a:r>
              <a:rPr lang="en-ZA" dirty="0"/>
              <a:t>facilitate </a:t>
            </a:r>
            <a:r>
              <a:rPr lang="en-ZA" dirty="0" smtClean="0"/>
              <a:t>refunds to Government employees</a:t>
            </a:r>
            <a:endParaRPr lang="en-ZA" dirty="0"/>
          </a:p>
          <a:p>
            <a:pPr marL="0" indent="0" algn="just">
              <a:buNone/>
            </a:pPr>
            <a:endParaRPr lang="en-ZA" sz="22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21</a:t>
            </a:fld>
            <a:endParaRPr lang="en-US" sz="1400" b="0" dirty="0">
              <a:solidFill>
                <a:srgbClr val="000000"/>
              </a:solidFill>
              <a:latin typeface="Arial"/>
            </a:endParaRPr>
          </a:p>
        </p:txBody>
      </p:sp>
    </p:spTree>
    <p:extLst>
      <p:ext uri="{BB962C8B-B14F-4D97-AF65-F5344CB8AC3E}">
        <p14:creationId xmlns:p14="http://schemas.microsoft.com/office/powerpoint/2010/main" val="3980182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smtClean="0"/>
              <a:t>Email and call center statistics</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22</a:t>
            </a:fld>
            <a:endParaRPr lang="en-US" sz="1400" b="0" dirty="0">
              <a:solidFill>
                <a:srgbClr val="000000"/>
              </a:solidFill>
              <a:latin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1268760"/>
            <a:ext cx="6336704" cy="496855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872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Call Center Stats and Enquiries </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23</a:t>
            </a:fld>
            <a:endParaRPr lang="en-US" sz="1400" b="0" dirty="0">
              <a:solidFill>
                <a:srgbClr val="000000"/>
              </a:solidFill>
              <a:latin typeface="Aria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1268760"/>
            <a:ext cx="6768752" cy="4896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974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smtClean="0"/>
              <a:t>Highest 10 Collectors based on Q1</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24</a:t>
            </a:fld>
            <a:endParaRPr lang="en-US" sz="1400" b="0" dirty="0">
              <a:solidFill>
                <a:srgbClr val="000000"/>
              </a:solidFill>
              <a:latin typeface="Arial"/>
            </a:endParaRPr>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340769"/>
            <a:ext cx="8712968"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894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Employees with the largest collection exposure</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25</a:t>
            </a:fld>
            <a:endParaRPr lang="en-US" sz="1400" b="0" dirty="0">
              <a:solidFill>
                <a:srgbClr val="000000"/>
              </a:solidFill>
              <a:latin typeface="Aria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81" y="1772816"/>
            <a:ext cx="8075767" cy="352839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1005765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Top 10 departments with the largest collection exposure</a:t>
            </a:r>
            <a:endParaRPr lang="en-ZA" dirty="0"/>
          </a:p>
        </p:txBody>
      </p:sp>
      <p:sp>
        <p:nvSpPr>
          <p:cNvPr id="5" name="Text Placeholder 4"/>
          <p:cNvSpPr>
            <a:spLocks noGrp="1"/>
          </p:cNvSpPr>
          <p:nvPr>
            <p:ph type="body" sz="half" idx="2"/>
          </p:nvPr>
        </p:nvSpPr>
        <p:spPr>
          <a:xfrm>
            <a:off x="881062" y="5367338"/>
            <a:ext cx="7075314" cy="437926"/>
          </a:xfrm>
        </p:spPr>
        <p:txBody>
          <a:bodyPr/>
          <a:lstStyle/>
          <a:p>
            <a:r>
              <a:rPr lang="en-ZA" dirty="0" smtClean="0"/>
              <a:t>Top 10 departments make up around 63% of total deduction </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26</a:t>
            </a:fld>
            <a:endParaRPr lang="en-US" sz="1400" b="0" dirty="0">
              <a:solidFill>
                <a:srgbClr val="000000"/>
              </a:solidFill>
              <a:latin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381875" cy="3744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1"/>
          <p:cNvSpPr txBox="1">
            <a:spLocks/>
          </p:cNvSpPr>
          <p:nvPr/>
        </p:nvSpPr>
        <p:spPr bwMode="auto">
          <a:xfrm>
            <a:off x="152400" y="404664"/>
            <a:ext cx="8812088" cy="50973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chemeClr val="bg1"/>
                </a:solidFill>
                <a:latin typeface="Calibri" pitchFamily="34" charset="0"/>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sz="3000" kern="0" dirty="0" smtClean="0"/>
              <a:t>Departments with the largest collection exposure</a:t>
            </a:r>
            <a:endParaRPr lang="en-ZA" sz="3000" kern="0" dirty="0"/>
          </a:p>
        </p:txBody>
      </p:sp>
    </p:spTree>
    <p:extLst>
      <p:ext uri="{BB962C8B-B14F-4D97-AF65-F5344CB8AC3E}">
        <p14:creationId xmlns:p14="http://schemas.microsoft.com/office/powerpoint/2010/main" val="580318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Case study: Jurisdiction of EAOs</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27</a:t>
            </a:fld>
            <a:endParaRPr lang="en-US" sz="1400" b="0" dirty="0">
              <a:solidFill>
                <a:srgbClr val="000000"/>
              </a:solidFill>
              <a:latin typeface="Arial"/>
            </a:endParaRPr>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287016"/>
            <a:ext cx="6404334"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bwMode="auto">
          <a:xfrm>
            <a:off x="3851920" y="3356992"/>
            <a:ext cx="1080120" cy="2160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bwMode="auto">
          <a:xfrm>
            <a:off x="6228184" y="3356992"/>
            <a:ext cx="792088" cy="2160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Rectangle 6"/>
          <p:cNvSpPr/>
          <p:nvPr/>
        </p:nvSpPr>
        <p:spPr bwMode="auto">
          <a:xfrm>
            <a:off x="3275856" y="4149080"/>
            <a:ext cx="720080" cy="2160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Rectangle 7"/>
          <p:cNvSpPr/>
          <p:nvPr/>
        </p:nvSpPr>
        <p:spPr bwMode="auto">
          <a:xfrm>
            <a:off x="1475656" y="2996952"/>
            <a:ext cx="1080120" cy="2160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923206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Case study: Misallocation of 5%</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28</a:t>
            </a:fld>
            <a:endParaRPr lang="en-US" sz="1400" b="0" dirty="0">
              <a:solidFill>
                <a:srgbClr val="000000"/>
              </a:solidFill>
              <a:latin typeface="Aria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268760"/>
            <a:ext cx="6048672" cy="5165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282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Current legal focus</a:t>
            </a:r>
            <a:endParaRPr lang="en-ZA" dirty="0"/>
          </a:p>
        </p:txBody>
      </p:sp>
      <p:sp>
        <p:nvSpPr>
          <p:cNvPr id="3" name="Content Placeholder 2"/>
          <p:cNvSpPr>
            <a:spLocks noGrp="1"/>
          </p:cNvSpPr>
          <p:nvPr>
            <p:ph idx="1"/>
          </p:nvPr>
        </p:nvSpPr>
        <p:spPr/>
        <p:txBody>
          <a:bodyPr/>
          <a:lstStyle/>
          <a:p>
            <a:r>
              <a:rPr lang="en-ZA" b="1" dirty="0" smtClean="0"/>
              <a:t>Fraudulent EAOs</a:t>
            </a:r>
          </a:p>
          <a:p>
            <a:pPr lvl="1"/>
            <a:r>
              <a:rPr lang="en-ZA" dirty="0" smtClean="0"/>
              <a:t>Case </a:t>
            </a:r>
            <a:r>
              <a:rPr lang="en-ZA" dirty="0"/>
              <a:t>numbers don’t exist </a:t>
            </a:r>
            <a:r>
              <a:rPr lang="en-ZA" dirty="0" smtClean="0"/>
              <a:t>(OR)</a:t>
            </a:r>
            <a:endParaRPr lang="en-ZA" dirty="0"/>
          </a:p>
          <a:p>
            <a:pPr lvl="1"/>
            <a:r>
              <a:rPr lang="en-ZA" dirty="0"/>
              <a:t>Those for which there are court files, files were allocated to completely different parties</a:t>
            </a:r>
          </a:p>
          <a:p>
            <a:endParaRPr lang="en-ZA" dirty="0" smtClean="0"/>
          </a:p>
          <a:p>
            <a:r>
              <a:rPr lang="en-ZA" b="1" dirty="0" smtClean="0"/>
              <a:t>Deregistered collectors</a:t>
            </a:r>
          </a:p>
          <a:p>
            <a:pPr lvl="1"/>
            <a:r>
              <a:rPr lang="en-ZA" dirty="0" smtClean="0"/>
              <a:t>Deregistration means they no longer exist in the eyes of the law and therefore cannot trade in their entities’ name</a:t>
            </a:r>
          </a:p>
          <a:p>
            <a:pPr marL="457200" lvl="1" indent="0">
              <a:buNone/>
            </a:pP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29</a:t>
            </a:fld>
            <a:endParaRPr lang="en-US" sz="1400" b="0" dirty="0">
              <a:solidFill>
                <a:srgbClr val="000000"/>
              </a:solidFill>
              <a:latin typeface="Arial"/>
            </a:endParaRPr>
          </a:p>
        </p:txBody>
      </p:sp>
    </p:spTree>
    <p:extLst>
      <p:ext uri="{BB962C8B-B14F-4D97-AF65-F5344CB8AC3E}">
        <p14:creationId xmlns:p14="http://schemas.microsoft.com/office/powerpoint/2010/main" val="187263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Background</a:t>
            </a:r>
            <a:endParaRPr lang="en-ZA" dirty="0"/>
          </a:p>
        </p:txBody>
      </p:sp>
      <p:sp>
        <p:nvSpPr>
          <p:cNvPr id="3" name="Content Placeholder 2"/>
          <p:cNvSpPr>
            <a:spLocks noGrp="1"/>
          </p:cNvSpPr>
          <p:nvPr>
            <p:ph idx="1"/>
          </p:nvPr>
        </p:nvSpPr>
        <p:spPr>
          <a:xfrm>
            <a:off x="152400" y="1196752"/>
            <a:ext cx="8763000" cy="5184576"/>
          </a:xfrm>
        </p:spPr>
        <p:txBody>
          <a:bodyPr/>
          <a:lstStyle/>
          <a:p>
            <a:pPr algn="just"/>
            <a:r>
              <a:rPr lang="en-ZA" dirty="0" smtClean="0"/>
              <a:t>Last week (24 May) NT presented some </a:t>
            </a:r>
            <a:r>
              <a:rPr lang="en-ZA" b="1" dirty="0" smtClean="0"/>
              <a:t>perspectives on the </a:t>
            </a:r>
            <a:r>
              <a:rPr lang="en-ZA" b="1" dirty="0" err="1" smtClean="0"/>
              <a:t>dti</a:t>
            </a:r>
            <a:r>
              <a:rPr lang="en-ZA" b="1" dirty="0" smtClean="0"/>
              <a:t> proposals</a:t>
            </a:r>
            <a:r>
              <a:rPr lang="en-ZA" dirty="0" smtClean="0"/>
              <a:t> for debt relief</a:t>
            </a:r>
          </a:p>
          <a:p>
            <a:pPr algn="just"/>
            <a:endParaRPr lang="en-ZA" dirty="0" smtClean="0"/>
          </a:p>
          <a:p>
            <a:pPr algn="just"/>
            <a:r>
              <a:rPr lang="en-ZA" dirty="0" smtClean="0"/>
              <a:t>NT </a:t>
            </a:r>
            <a:r>
              <a:rPr lang="en-ZA" b="1" dirty="0" smtClean="0"/>
              <a:t>supports the PCs drive for stronger relief </a:t>
            </a:r>
            <a:r>
              <a:rPr lang="en-ZA" dirty="0" smtClean="0"/>
              <a:t>for overindebted South Africans, and </a:t>
            </a:r>
            <a:r>
              <a:rPr lang="en-ZA" b="1" dirty="0" smtClean="0"/>
              <a:t>welcomes the opportunity </a:t>
            </a:r>
            <a:r>
              <a:rPr lang="en-ZA" b="1" dirty="0"/>
              <a:t>to </a:t>
            </a:r>
            <a:r>
              <a:rPr lang="en-ZA" b="1" dirty="0" smtClean="0"/>
              <a:t>engage </a:t>
            </a:r>
            <a:r>
              <a:rPr lang="en-ZA" dirty="0" smtClean="0"/>
              <a:t>on the proposed Debt </a:t>
            </a:r>
            <a:r>
              <a:rPr lang="en-ZA" dirty="0"/>
              <a:t>R</a:t>
            </a:r>
            <a:r>
              <a:rPr lang="en-ZA" dirty="0" smtClean="0"/>
              <a:t>elief Policy</a:t>
            </a:r>
          </a:p>
          <a:p>
            <a:pPr algn="just"/>
            <a:endParaRPr lang="en-ZA" dirty="0" smtClean="0"/>
          </a:p>
          <a:p>
            <a:pPr algn="just"/>
            <a:r>
              <a:rPr lang="en-ZA" dirty="0" smtClean="0"/>
              <a:t>In general NT </a:t>
            </a:r>
            <a:r>
              <a:rPr lang="en-ZA" b="1" dirty="0" smtClean="0"/>
              <a:t>supports </a:t>
            </a:r>
            <a:r>
              <a:rPr lang="en-ZA" b="1" dirty="0" err="1" smtClean="0"/>
              <a:t>dti</a:t>
            </a:r>
            <a:r>
              <a:rPr lang="en-ZA" b="1" dirty="0" smtClean="0"/>
              <a:t> proposals</a:t>
            </a:r>
            <a:r>
              <a:rPr lang="en-ZA" dirty="0" smtClean="0"/>
              <a:t>, especially:</a:t>
            </a:r>
          </a:p>
          <a:p>
            <a:pPr lvl="1" algn="just"/>
            <a:r>
              <a:rPr lang="en-ZA" sz="1800" dirty="0"/>
              <a:t>The principle that </a:t>
            </a:r>
            <a:r>
              <a:rPr lang="en-ZA" sz="1800" b="1" dirty="0"/>
              <a:t>rules governing debt relief should be strict and clear</a:t>
            </a:r>
            <a:r>
              <a:rPr lang="en-ZA" sz="1800" dirty="0"/>
              <a:t> to limit potential for moral hazard and abuse</a:t>
            </a:r>
          </a:p>
          <a:p>
            <a:pPr lvl="1" algn="just"/>
            <a:r>
              <a:rPr lang="en-ZA" sz="1800" b="1" dirty="0"/>
              <a:t>Improving the regulatory and enforcement capability of the NCR </a:t>
            </a:r>
            <a:r>
              <a:rPr lang="en-ZA" sz="1800" dirty="0"/>
              <a:t>in line with regulator powers under twin peaks, esp. “internal” enforcement and settlement agreements</a:t>
            </a:r>
          </a:p>
          <a:p>
            <a:pPr lvl="1" algn="just"/>
            <a:r>
              <a:rPr lang="en-ZA" sz="1800" b="1" dirty="0"/>
              <a:t>Stronger action</a:t>
            </a:r>
            <a:r>
              <a:rPr lang="en-ZA" sz="1800" dirty="0"/>
              <a:t> to be taken </a:t>
            </a:r>
            <a:r>
              <a:rPr lang="en-ZA" sz="1800" b="1" dirty="0"/>
              <a:t>against reckless lending</a:t>
            </a:r>
          </a:p>
          <a:p>
            <a:pPr lvl="1" algn="just"/>
            <a:r>
              <a:rPr lang="en-ZA" sz="1800" dirty="0"/>
              <a:t>Urgent legal certainty for application of the </a:t>
            </a:r>
            <a:r>
              <a:rPr lang="en-ZA" sz="1800" b="1" i="1" dirty="0"/>
              <a:t>in </a:t>
            </a:r>
            <a:r>
              <a:rPr lang="en-ZA" sz="1800" b="1" i="1" dirty="0" err="1"/>
              <a:t>duplum</a:t>
            </a:r>
            <a:r>
              <a:rPr lang="en-ZA" sz="1800" b="1" i="1" dirty="0"/>
              <a:t> </a:t>
            </a:r>
            <a:r>
              <a:rPr lang="en-ZA" sz="1800" b="1" dirty="0"/>
              <a:t>rule</a:t>
            </a:r>
          </a:p>
          <a:p>
            <a:pPr lvl="1" algn="just"/>
            <a:r>
              <a:rPr lang="en-ZA" sz="1800" b="1" dirty="0"/>
              <a:t>Improvements to the </a:t>
            </a:r>
            <a:r>
              <a:rPr lang="en-ZA" sz="1800" b="1" dirty="0" err="1"/>
              <a:t>the</a:t>
            </a:r>
            <a:r>
              <a:rPr lang="en-ZA" sz="1800" b="1" dirty="0"/>
              <a:t> DC framework </a:t>
            </a:r>
            <a:r>
              <a:rPr lang="en-ZA" sz="1800" dirty="0"/>
              <a:t>to better support low-income workers</a:t>
            </a:r>
          </a:p>
          <a:p>
            <a:pPr lvl="1" algn="just"/>
            <a:r>
              <a:rPr lang="en-ZA" sz="1800" b="1" dirty="0"/>
              <a:t>Wide consultation </a:t>
            </a:r>
            <a:r>
              <a:rPr lang="en-ZA" sz="1800" dirty="0"/>
              <a:t>to include the range of effected </a:t>
            </a:r>
            <a:r>
              <a:rPr lang="en-ZA" sz="1800" dirty="0" smtClean="0"/>
              <a:t>government departments</a:t>
            </a:r>
          </a:p>
          <a:p>
            <a:pPr algn="just"/>
            <a:endParaRPr lang="en-ZA" sz="2200" dirty="0" smtClean="0"/>
          </a:p>
          <a:p>
            <a:pPr algn="just"/>
            <a:endParaRPr lang="en-ZA" sz="2200" dirty="0" smtClean="0"/>
          </a:p>
          <a:p>
            <a:pPr algn="just"/>
            <a:endParaRPr lang="en-ZA"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a:t>
            </a:fld>
            <a:endParaRPr lang="en-US" sz="1400" b="0" dirty="0">
              <a:solidFill>
                <a:srgbClr val="000000"/>
              </a:solidFill>
              <a:latin typeface="Arial"/>
            </a:endParaRPr>
          </a:p>
        </p:txBody>
      </p:sp>
    </p:spTree>
    <p:extLst>
      <p:ext uri="{BB962C8B-B14F-4D97-AF65-F5344CB8AC3E}">
        <p14:creationId xmlns:p14="http://schemas.microsoft.com/office/powerpoint/2010/main" val="3517764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smtClean="0"/>
              <a:t>What is the PC wanting to achieve?</a:t>
            </a:r>
            <a:endParaRPr lang="en-ZA" dirty="0"/>
          </a:p>
        </p:txBody>
      </p:sp>
      <p:sp>
        <p:nvSpPr>
          <p:cNvPr id="3" name="Content Placeholder 2"/>
          <p:cNvSpPr>
            <a:spLocks noGrp="1"/>
          </p:cNvSpPr>
          <p:nvPr>
            <p:ph idx="1"/>
          </p:nvPr>
        </p:nvSpPr>
        <p:spPr>
          <a:xfrm>
            <a:off x="152400" y="1124744"/>
            <a:ext cx="8763000" cy="4896544"/>
          </a:xfrm>
        </p:spPr>
        <p:txBody>
          <a:bodyPr/>
          <a:lstStyle/>
          <a:p>
            <a:r>
              <a:rPr lang="en-ZA" b="1" dirty="0" smtClean="0"/>
              <a:t>Who should benefit from this plan?</a:t>
            </a:r>
          </a:p>
          <a:p>
            <a:pPr lvl="1"/>
            <a:r>
              <a:rPr lang="en-ZA" sz="1800" dirty="0"/>
              <a:t>Poorest of the poor – NINAs – YES, but others</a:t>
            </a:r>
            <a:r>
              <a:rPr lang="is-IS" sz="1800" dirty="0"/>
              <a:t>…?</a:t>
            </a:r>
            <a:endParaRPr lang="en-ZA" sz="1800" dirty="0"/>
          </a:p>
          <a:p>
            <a:pPr lvl="1"/>
            <a:r>
              <a:rPr lang="en-ZA" sz="1800" dirty="0"/>
              <a:t>Low income, no </a:t>
            </a:r>
            <a:r>
              <a:rPr lang="en-ZA" sz="1800" dirty="0" smtClean="0"/>
              <a:t>assets?</a:t>
            </a:r>
            <a:endParaRPr lang="en-ZA" sz="1800" dirty="0"/>
          </a:p>
          <a:p>
            <a:pPr lvl="1"/>
            <a:r>
              <a:rPr lang="en-ZA" sz="1800" dirty="0"/>
              <a:t>Low income, low </a:t>
            </a:r>
            <a:r>
              <a:rPr lang="en-ZA" sz="1800" dirty="0" smtClean="0"/>
              <a:t>assets?</a:t>
            </a:r>
            <a:endParaRPr lang="en-ZA" sz="1800" dirty="0"/>
          </a:p>
          <a:p>
            <a:pPr lvl="1"/>
            <a:r>
              <a:rPr lang="en-ZA" sz="1800" dirty="0"/>
              <a:t>Other</a:t>
            </a:r>
            <a:r>
              <a:rPr lang="en-ZA" sz="1800" dirty="0" smtClean="0"/>
              <a:t>?</a:t>
            </a:r>
          </a:p>
          <a:p>
            <a:pPr lvl="1"/>
            <a:endParaRPr lang="en-ZA" b="1" dirty="0" smtClean="0"/>
          </a:p>
          <a:p>
            <a:pPr marL="342900" lvl="1" indent="-342900">
              <a:buFontTx/>
              <a:buChar char="•"/>
            </a:pPr>
            <a:r>
              <a:rPr lang="en-ZA" i="1" dirty="0" smtClean="0"/>
              <a:t>Feasability of debt forgiveness programme in SA</a:t>
            </a:r>
            <a:r>
              <a:rPr lang="en-ZA" dirty="0" smtClean="0"/>
              <a:t> highlights:</a:t>
            </a:r>
          </a:p>
          <a:p>
            <a:pPr marL="742950" lvl="2" indent="-342900">
              <a:buFontTx/>
              <a:buChar char="-"/>
            </a:pPr>
            <a:r>
              <a:rPr lang="en-ZA" sz="1800" b="1" dirty="0" smtClean="0"/>
              <a:t>Different </a:t>
            </a:r>
            <a:r>
              <a:rPr lang="en-ZA" sz="1800" b="1" dirty="0"/>
              <a:t>borrower circumstances  </a:t>
            </a:r>
            <a:r>
              <a:rPr lang="en-ZA" sz="1800" dirty="0"/>
              <a:t>taking into account at least income and assets/</a:t>
            </a:r>
            <a:r>
              <a:rPr lang="en-ZA" sz="1800" dirty="0" smtClean="0"/>
              <a:t>liab</a:t>
            </a:r>
            <a:r>
              <a:rPr lang="en-ZA" sz="1800" b="1" dirty="0" smtClean="0"/>
              <a:t> </a:t>
            </a:r>
          </a:p>
          <a:p>
            <a:pPr marL="742950" lvl="2" indent="-342900">
              <a:buFontTx/>
              <a:buChar char="-"/>
            </a:pPr>
            <a:r>
              <a:rPr lang="en-ZA" sz="1800" dirty="0"/>
              <a:t>And </a:t>
            </a:r>
            <a:r>
              <a:rPr lang="en-ZA" sz="1800" b="1" dirty="0"/>
              <a:t>different </a:t>
            </a:r>
            <a:r>
              <a:rPr lang="en-ZA" sz="1800" b="1" dirty="0" smtClean="0"/>
              <a:t>public policy </a:t>
            </a:r>
            <a:r>
              <a:rPr lang="en-ZA" sz="1800" b="1" dirty="0"/>
              <a:t>objectives </a:t>
            </a:r>
            <a:r>
              <a:rPr lang="en-ZA" sz="1800" dirty="0" smtClean="0"/>
              <a:t>e.g. only </a:t>
            </a:r>
            <a:r>
              <a:rPr lang="en-ZA" sz="1800" dirty="0"/>
              <a:t>the poorest of the </a:t>
            </a:r>
            <a:r>
              <a:rPr lang="en-ZA" sz="1800" dirty="0" smtClean="0"/>
              <a:t>poor for social “protection” </a:t>
            </a:r>
            <a:r>
              <a:rPr lang="en-ZA" sz="1800" dirty="0"/>
              <a:t>or </a:t>
            </a:r>
            <a:r>
              <a:rPr lang="en-ZA" sz="1800" dirty="0" smtClean="0"/>
              <a:t>heavily strained workers (like miners) to support economic recovery? US support of teachers gave incentive to stay in teaching</a:t>
            </a:r>
            <a:endParaRPr lang="en-ZA" sz="1800" b="1" dirty="0" smtClean="0"/>
          </a:p>
          <a:p>
            <a:pPr marL="742950" lvl="2" indent="-342900">
              <a:buFontTx/>
              <a:buChar char="-"/>
            </a:pPr>
            <a:r>
              <a:rPr lang="en-ZA" sz="1800" b="1" dirty="0" smtClean="0"/>
              <a:t>Imply that different relief mechanisms may be suitable </a:t>
            </a:r>
            <a:r>
              <a:rPr lang="en-ZA" sz="1800" dirty="0" smtClean="0"/>
              <a:t>e.g. writing off vs. restructuring, of just loans or debt in general, against collateral or not</a:t>
            </a:r>
          </a:p>
          <a:p>
            <a:pPr marL="742950" lvl="2" indent="-342900">
              <a:buFontTx/>
              <a:buChar char="-"/>
            </a:pPr>
            <a:r>
              <a:rPr lang="en-ZA" sz="1800" dirty="0" smtClean="0"/>
              <a:t>For SA, should be once off and ongoing</a:t>
            </a:r>
          </a:p>
          <a:p>
            <a:pPr marL="400050" lvl="2" indent="0">
              <a:buNone/>
            </a:pPr>
            <a:r>
              <a:rPr lang="en-ZA" b="1" dirty="0" smtClean="0"/>
              <a:t>Each </a:t>
            </a:r>
            <a:r>
              <a:rPr lang="en-ZA" b="1" dirty="0"/>
              <a:t>must be spelled out</a:t>
            </a:r>
            <a:r>
              <a:rPr lang="en-ZA" dirty="0"/>
              <a:t>  </a:t>
            </a:r>
          </a:p>
          <a:p>
            <a:endParaRPr lang="en-ZA" b="1" dirty="0" smtClean="0"/>
          </a:p>
          <a:p>
            <a:pPr lvl="1"/>
            <a:endParaRPr lang="en-ZA" dirty="0"/>
          </a:p>
          <a:p>
            <a:pPr lvl="1"/>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30</a:t>
            </a:fld>
            <a:endParaRPr lang="en-US" sz="1400" b="0" dirty="0">
              <a:solidFill>
                <a:srgbClr val="000000"/>
              </a:solidFill>
              <a:latin typeface="Arial"/>
            </a:endParaRPr>
          </a:p>
        </p:txBody>
      </p:sp>
    </p:spTree>
    <p:extLst>
      <p:ext uri="{BB962C8B-B14F-4D97-AF65-F5344CB8AC3E}">
        <p14:creationId xmlns:p14="http://schemas.microsoft.com/office/powerpoint/2010/main" val="90540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smtClean="0"/>
              <a:t>In conclusion</a:t>
            </a:r>
            <a:endParaRPr lang="en-ZA" dirty="0"/>
          </a:p>
        </p:txBody>
      </p:sp>
      <p:sp>
        <p:nvSpPr>
          <p:cNvPr id="3" name="Content Placeholder 2"/>
          <p:cNvSpPr>
            <a:spLocks noGrp="1"/>
          </p:cNvSpPr>
          <p:nvPr>
            <p:ph idx="1"/>
          </p:nvPr>
        </p:nvSpPr>
        <p:spPr>
          <a:xfrm>
            <a:off x="152400" y="1124744"/>
            <a:ext cx="8763000" cy="5184576"/>
          </a:xfrm>
        </p:spPr>
        <p:txBody>
          <a:bodyPr/>
          <a:lstStyle/>
          <a:p>
            <a:r>
              <a:rPr lang="en-ZA" b="1" dirty="0" smtClean="0"/>
              <a:t>Coordinated action is necessary</a:t>
            </a:r>
            <a:r>
              <a:rPr lang="en-ZA" dirty="0" smtClean="0"/>
              <a:t>, given the range of Government agencies and stakeholders involved</a:t>
            </a:r>
          </a:p>
          <a:p>
            <a:r>
              <a:rPr lang="en-ZA" dirty="0" smtClean="0"/>
              <a:t>Consider </a:t>
            </a:r>
            <a:r>
              <a:rPr lang="en-ZA" b="1" dirty="0" smtClean="0"/>
              <a:t>mapping out for a typical South African the debt “chain”</a:t>
            </a:r>
            <a:r>
              <a:rPr lang="en-ZA" dirty="0" smtClean="0"/>
              <a:t> to check have plugged all the gaps</a:t>
            </a:r>
          </a:p>
          <a:p>
            <a:r>
              <a:rPr lang="en-ZA" dirty="0" smtClean="0"/>
              <a:t>Systematic </a:t>
            </a:r>
            <a:r>
              <a:rPr lang="en-ZA" b="1" dirty="0" smtClean="0"/>
              <a:t>monitoring and evaluation of interventions </a:t>
            </a:r>
            <a:r>
              <a:rPr lang="en-ZA" dirty="0" smtClean="0"/>
              <a:t>critical – what is working, what is not working? Are we seeing the right outcomes?</a:t>
            </a:r>
          </a:p>
          <a:p>
            <a:r>
              <a:rPr lang="en-ZA" b="1" dirty="0" smtClean="0"/>
              <a:t>Proposed way forward:</a:t>
            </a:r>
            <a:endParaRPr lang="en-ZA" sz="1800" dirty="0" smtClean="0"/>
          </a:p>
          <a:p>
            <a:pPr lvl="1"/>
            <a:r>
              <a:rPr lang="en-ZA" sz="1800" dirty="0" smtClean="0"/>
              <a:t>NT to </a:t>
            </a:r>
            <a:r>
              <a:rPr lang="en-ZA" sz="1800" b="1" dirty="0" smtClean="0"/>
              <a:t>return with more information</a:t>
            </a:r>
            <a:r>
              <a:rPr lang="en-ZA" sz="1800" dirty="0" smtClean="0"/>
              <a:t>, as requested by PC on 24 May</a:t>
            </a:r>
            <a:r>
              <a:rPr lang="en-ZA" sz="1800" b="1" dirty="0" smtClean="0"/>
              <a:t>; </a:t>
            </a:r>
            <a:r>
              <a:rPr lang="en-ZA" sz="1800" dirty="0" smtClean="0"/>
              <a:t>propose first step come with </a:t>
            </a:r>
            <a:r>
              <a:rPr lang="en-ZA" sz="1800" b="1" dirty="0" smtClean="0"/>
              <a:t>options for the parameters of the solution </a:t>
            </a:r>
            <a:r>
              <a:rPr lang="en-ZA" sz="1800" dirty="0" smtClean="0"/>
              <a:t>(under guidance of PC)</a:t>
            </a:r>
            <a:r>
              <a:rPr lang="en-ZA" sz="1800" b="1" dirty="0" smtClean="0"/>
              <a:t> -</a:t>
            </a:r>
            <a:r>
              <a:rPr lang="en-ZA" sz="1800" dirty="0" smtClean="0"/>
              <a:t> 9 June? Data can then be collected to see preliminary impact </a:t>
            </a:r>
          </a:p>
          <a:p>
            <a:pPr lvl="1"/>
            <a:r>
              <a:rPr lang="en-ZA" sz="1800" dirty="0" smtClean="0"/>
              <a:t>NT and dti to engage on a </a:t>
            </a:r>
            <a:r>
              <a:rPr lang="en-ZA" sz="1800" b="1" dirty="0" smtClean="0"/>
              <a:t>joint action plan. </a:t>
            </a:r>
            <a:r>
              <a:rPr lang="en-ZA" sz="1800" dirty="0" smtClean="0"/>
              <a:t>Need to </a:t>
            </a:r>
            <a:r>
              <a:rPr lang="en-ZA" sz="1800" b="1" dirty="0" smtClean="0"/>
              <a:t>deal with both banks and non-banks</a:t>
            </a:r>
            <a:r>
              <a:rPr lang="en-ZA" sz="1800" dirty="0" smtClean="0"/>
              <a:t>, including micro-lenders, and </a:t>
            </a:r>
            <a:r>
              <a:rPr lang="en-ZA" sz="1800" b="1" dirty="0" smtClean="0"/>
              <a:t>debt collectors. </a:t>
            </a:r>
            <a:r>
              <a:rPr lang="en-ZA" sz="1800" dirty="0" smtClean="0"/>
              <a:t>Will require </a:t>
            </a:r>
            <a:r>
              <a:rPr lang="en-ZA" sz="1800" b="1" dirty="0" smtClean="0"/>
              <a:t>more detailed impact assessment</a:t>
            </a:r>
          </a:p>
          <a:p>
            <a:pPr lvl="1"/>
            <a:r>
              <a:rPr lang="en-ZA" sz="1800" dirty="0" smtClean="0"/>
              <a:t>NT to continue to </a:t>
            </a:r>
            <a:r>
              <a:rPr lang="en-ZA" sz="1800" b="1" dirty="0" smtClean="0"/>
              <a:t>support the dti in taking steps to strengthen the regulatory framework for the regulation of credit providers</a:t>
            </a:r>
            <a:r>
              <a:rPr lang="en-ZA" sz="1800" dirty="0" smtClean="0"/>
              <a:t>, sharing the experiences of twin peaks in developing best-of-breed regulators, aiming towards improved </a:t>
            </a:r>
            <a:r>
              <a:rPr lang="en-ZA" sz="1800" b="1" dirty="0" smtClean="0"/>
              <a:t>efficiencies and effectiveness </a:t>
            </a:r>
            <a:r>
              <a:rPr lang="en-ZA" sz="1800" dirty="0" smtClean="0"/>
              <a:t>across the system</a:t>
            </a:r>
          </a:p>
          <a:p>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31</a:t>
            </a:fld>
            <a:endParaRPr lang="en-US" sz="1400" b="0" dirty="0">
              <a:solidFill>
                <a:srgbClr val="000000"/>
              </a:solidFill>
              <a:latin typeface="Arial"/>
            </a:endParaRPr>
          </a:p>
        </p:txBody>
      </p:sp>
    </p:spTree>
    <p:extLst>
      <p:ext uri="{BB962C8B-B14F-4D97-AF65-F5344CB8AC3E}">
        <p14:creationId xmlns:p14="http://schemas.microsoft.com/office/powerpoint/2010/main" val="170537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RECAP: Main recommendation on debt relief</a:t>
            </a:r>
            <a:endParaRPr lang="en-ZA" dirty="0"/>
          </a:p>
        </p:txBody>
      </p:sp>
      <p:sp>
        <p:nvSpPr>
          <p:cNvPr id="3" name="Content Placeholder 2"/>
          <p:cNvSpPr>
            <a:spLocks noGrp="1"/>
          </p:cNvSpPr>
          <p:nvPr>
            <p:ph idx="1"/>
          </p:nvPr>
        </p:nvSpPr>
        <p:spPr>
          <a:xfrm>
            <a:off x="152400" y="1124744"/>
            <a:ext cx="8763000" cy="5472608"/>
          </a:xfrm>
        </p:spPr>
        <p:txBody>
          <a:bodyPr/>
          <a:lstStyle/>
          <a:p>
            <a:pPr algn="just"/>
            <a:r>
              <a:rPr lang="en-ZA" sz="2200" dirty="0" smtClean="0"/>
              <a:t>Propose we facilitate the </a:t>
            </a:r>
            <a:r>
              <a:rPr lang="en-ZA" sz="2200" b="1" dirty="0" smtClean="0"/>
              <a:t>voluntary extinguishing of debt by banks and credit providers </a:t>
            </a:r>
            <a:r>
              <a:rPr lang="en-ZA" sz="2200" dirty="0" smtClean="0"/>
              <a:t>for the poorest of the poor, for indigents / NINAs </a:t>
            </a:r>
          </a:p>
          <a:p>
            <a:pPr lvl="1" algn="just"/>
            <a:r>
              <a:rPr lang="en-ZA" sz="2200" dirty="0"/>
              <a:t>a</a:t>
            </a:r>
            <a:r>
              <a:rPr lang="en-ZA" sz="2200" smtClean="0"/>
              <a:t>lso </a:t>
            </a:r>
            <a:r>
              <a:rPr lang="en-ZA" sz="2200" dirty="0" smtClean="0"/>
              <a:t>need to deal with non-bank lenders (retailers, micro-lenders)</a:t>
            </a:r>
          </a:p>
          <a:p>
            <a:pPr algn="just"/>
            <a:r>
              <a:rPr lang="en-ZA" sz="2200" dirty="0" smtClean="0"/>
              <a:t>This will need </a:t>
            </a:r>
            <a:r>
              <a:rPr lang="en-ZA" sz="2200" b="1" dirty="0" smtClean="0"/>
              <a:t>careful engagement </a:t>
            </a:r>
            <a:r>
              <a:rPr lang="en-ZA" sz="2200" dirty="0" smtClean="0"/>
              <a:t>on:</a:t>
            </a:r>
          </a:p>
          <a:p>
            <a:pPr lvl="1" algn="just"/>
            <a:r>
              <a:rPr lang="en-ZA" sz="1800" dirty="0" smtClean="0"/>
              <a:t>The </a:t>
            </a:r>
            <a:r>
              <a:rPr lang="en-ZA" sz="1800" b="1" dirty="0" smtClean="0"/>
              <a:t>aggregate level of the write-off</a:t>
            </a:r>
            <a:r>
              <a:rPr lang="en-ZA" sz="1800" dirty="0" smtClean="0"/>
              <a:t>: what is fair to the industry but will help the poorest South Africans? Who will bear the cost of this across banks and non-banks?</a:t>
            </a:r>
          </a:p>
          <a:p>
            <a:pPr lvl="1" algn="just"/>
            <a:r>
              <a:rPr lang="en-ZA" sz="1800" dirty="0" smtClean="0"/>
              <a:t>The </a:t>
            </a:r>
            <a:r>
              <a:rPr lang="en-ZA" sz="1800" b="1" dirty="0" smtClean="0"/>
              <a:t>maximum level of debt per person </a:t>
            </a:r>
            <a:r>
              <a:rPr lang="en-ZA" sz="1800" dirty="0" smtClean="0"/>
              <a:t>to be written off? </a:t>
            </a:r>
          </a:p>
          <a:p>
            <a:pPr lvl="1" algn="just"/>
            <a:r>
              <a:rPr lang="en-ZA" sz="1800" dirty="0" smtClean="0"/>
              <a:t>What about </a:t>
            </a:r>
            <a:r>
              <a:rPr lang="en-ZA" sz="1800" b="1" dirty="0" smtClean="0"/>
              <a:t>debt that has already been on-sold</a:t>
            </a:r>
            <a:r>
              <a:rPr lang="en-ZA" sz="1800" dirty="0" smtClean="0"/>
              <a:t> to debt collectors – must reach these</a:t>
            </a:r>
          </a:p>
          <a:p>
            <a:pPr lvl="1" algn="just"/>
            <a:r>
              <a:rPr lang="en-ZA" sz="1800" dirty="0" smtClean="0"/>
              <a:t>To get consumer behaviour right and prevent moral hazard, </a:t>
            </a:r>
            <a:r>
              <a:rPr lang="en-ZA" sz="1800" b="1" dirty="0" smtClean="0"/>
              <a:t>should we require co-payments </a:t>
            </a:r>
            <a:r>
              <a:rPr lang="en-ZA" sz="1800" dirty="0" smtClean="0"/>
              <a:t>by the borrower?</a:t>
            </a:r>
          </a:p>
          <a:p>
            <a:pPr lvl="1" algn="just"/>
            <a:r>
              <a:rPr lang="en-ZA" sz="1800" dirty="0" smtClean="0"/>
              <a:t>How can we change behaviour over the long term and incentivise savings? </a:t>
            </a:r>
          </a:p>
          <a:p>
            <a:pPr lvl="1" algn="just"/>
            <a:r>
              <a:rPr lang="en-ZA" sz="1800" dirty="0" smtClean="0"/>
              <a:t>Will need to consider the extent that government can share in this cost, minimise the burden on the fiscus</a:t>
            </a:r>
          </a:p>
          <a:p>
            <a:pPr lvl="1" algn="just"/>
            <a:r>
              <a:rPr lang="en-ZA" sz="1800" dirty="0" smtClean="0"/>
              <a:t>This process </a:t>
            </a:r>
            <a:r>
              <a:rPr lang="en-ZA" sz="1800" b="1" dirty="0" smtClean="0"/>
              <a:t>CANNOT </a:t>
            </a:r>
            <a:r>
              <a:rPr lang="en-ZA" sz="1800" dirty="0" smtClean="0"/>
              <a:t>threaten the stability of the system, and </a:t>
            </a:r>
            <a:r>
              <a:rPr lang="en-ZA" sz="1800" b="1" dirty="0" smtClean="0"/>
              <a:t>MUST NOT </a:t>
            </a:r>
            <a:r>
              <a:rPr lang="en-ZA" sz="1800" dirty="0" smtClean="0"/>
              <a:t>lead to relieved persons being again indebted in 6 months time</a:t>
            </a:r>
            <a:endParaRPr lang="en-ZA" sz="1800" dirty="0"/>
          </a:p>
          <a:p>
            <a:pPr lvl="1" algn="just"/>
            <a:endParaRPr lang="en-ZA" sz="2200" dirty="0" smtClean="0"/>
          </a:p>
          <a:p>
            <a:pPr lvl="1" algn="just"/>
            <a:endParaRPr lang="en-ZA" dirty="0" smtClean="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4</a:t>
            </a:fld>
            <a:endParaRPr lang="en-US" sz="1400" b="0" dirty="0">
              <a:solidFill>
                <a:srgbClr val="000000"/>
              </a:solidFill>
              <a:latin typeface="Arial"/>
            </a:endParaRPr>
          </a:p>
        </p:txBody>
      </p:sp>
    </p:spTree>
    <p:extLst>
      <p:ext uri="{BB962C8B-B14F-4D97-AF65-F5344CB8AC3E}">
        <p14:creationId xmlns:p14="http://schemas.microsoft.com/office/powerpoint/2010/main" val="424328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 of PC issues and questions </a:t>
            </a:r>
            <a:endParaRPr lang="en-ZA" dirty="0"/>
          </a:p>
        </p:txBody>
      </p:sp>
      <p:sp>
        <p:nvSpPr>
          <p:cNvPr id="3" name="Content Placeholder 2"/>
          <p:cNvSpPr>
            <a:spLocks noGrp="1"/>
          </p:cNvSpPr>
          <p:nvPr>
            <p:ph idx="1"/>
          </p:nvPr>
        </p:nvSpPr>
        <p:spPr>
          <a:xfrm>
            <a:off x="152400" y="1196752"/>
            <a:ext cx="8763000" cy="5184576"/>
          </a:xfrm>
        </p:spPr>
        <p:txBody>
          <a:bodyPr/>
          <a:lstStyle/>
          <a:p>
            <a:pPr algn="just"/>
            <a:r>
              <a:rPr lang="en-ZA" dirty="0" smtClean="0"/>
              <a:t>In addition to points/questions of clarity, </a:t>
            </a:r>
            <a:r>
              <a:rPr lang="en-ZA" dirty="0"/>
              <a:t>t</a:t>
            </a:r>
            <a:r>
              <a:rPr lang="en-ZA" dirty="0" smtClean="0"/>
              <a:t>he PC raised a number of issues and questions in relation to the NT presentation, summarised as:</a:t>
            </a:r>
          </a:p>
          <a:p>
            <a:pPr lvl="1" algn="just"/>
            <a:r>
              <a:rPr lang="en-ZA" sz="1800" b="1" dirty="0" smtClean="0"/>
              <a:t>Banks are already making accounting provisions for losses </a:t>
            </a:r>
            <a:r>
              <a:rPr lang="en-ZA" sz="1800" dirty="0" smtClean="0"/>
              <a:t>(5-7%), debt relief must exceed this</a:t>
            </a:r>
          </a:p>
          <a:p>
            <a:pPr lvl="1" algn="just"/>
            <a:r>
              <a:rPr lang="en-ZA" sz="1800" b="1" dirty="0" smtClean="0"/>
              <a:t>NCA is already powerful </a:t>
            </a:r>
            <a:r>
              <a:rPr lang="en-ZA" sz="1800" dirty="0" smtClean="0"/>
              <a:t>and may not be optimally used, especially </a:t>
            </a:r>
            <a:r>
              <a:rPr lang="en-ZA" sz="1800" dirty="0" err="1" smtClean="0"/>
              <a:t>wrt</a:t>
            </a:r>
            <a:r>
              <a:rPr lang="en-ZA" sz="1800" dirty="0" smtClean="0"/>
              <a:t> reckless lending</a:t>
            </a:r>
          </a:p>
          <a:p>
            <a:pPr lvl="1" algn="just"/>
            <a:r>
              <a:rPr lang="en-ZA" sz="1800" dirty="0" smtClean="0"/>
              <a:t>Fragrant </a:t>
            </a:r>
            <a:r>
              <a:rPr lang="en-ZA" sz="1800" b="1" dirty="0" smtClean="0"/>
              <a:t>abuses in debt collection </a:t>
            </a:r>
            <a:r>
              <a:rPr lang="en-ZA" sz="1800" dirty="0" smtClean="0"/>
              <a:t>noted, which lie outside scope of the NCA</a:t>
            </a:r>
          </a:p>
          <a:p>
            <a:pPr lvl="1" algn="just"/>
            <a:r>
              <a:rPr lang="en-ZA" sz="1800" dirty="0" smtClean="0"/>
              <a:t>What will be the </a:t>
            </a:r>
            <a:r>
              <a:rPr lang="en-ZA" sz="1800" b="1" dirty="0" smtClean="0"/>
              <a:t>costs to the economy and the sector </a:t>
            </a:r>
            <a:r>
              <a:rPr lang="en-ZA" sz="1800" dirty="0" smtClean="0"/>
              <a:t>of debt relief?</a:t>
            </a:r>
          </a:p>
          <a:p>
            <a:pPr lvl="1" algn="just"/>
            <a:r>
              <a:rPr lang="en-ZA" sz="1800" dirty="0" smtClean="0"/>
              <a:t>Noted that there are </a:t>
            </a:r>
            <a:r>
              <a:rPr lang="en-ZA" sz="1800" b="1" dirty="0" smtClean="0"/>
              <a:t>international case studies </a:t>
            </a:r>
            <a:r>
              <a:rPr lang="en-ZA" sz="1800" dirty="0" smtClean="0"/>
              <a:t>of various forms of debt extinguishing, and reminded that South Africa has never before gone this route</a:t>
            </a:r>
          </a:p>
          <a:p>
            <a:pPr lvl="1" algn="just"/>
            <a:r>
              <a:rPr lang="en-ZA" sz="1800" dirty="0" smtClean="0"/>
              <a:t> What are the </a:t>
            </a:r>
            <a:r>
              <a:rPr lang="en-ZA" sz="1800" b="1" dirty="0" smtClean="0"/>
              <a:t>potential constitutional challenges  </a:t>
            </a:r>
            <a:r>
              <a:rPr lang="en-ZA" sz="1800" dirty="0" smtClean="0"/>
              <a:t>to the current proposals?</a:t>
            </a:r>
          </a:p>
          <a:p>
            <a:pPr lvl="1" algn="just"/>
            <a:r>
              <a:rPr lang="en-ZA" sz="1800" dirty="0" smtClean="0"/>
              <a:t>It was agreed that the </a:t>
            </a:r>
            <a:r>
              <a:rPr lang="en-ZA" sz="1800" b="1" dirty="0" smtClean="0"/>
              <a:t>need for relief </a:t>
            </a:r>
            <a:r>
              <a:rPr lang="en-ZA" sz="1800" dirty="0" smtClean="0"/>
              <a:t>must be </a:t>
            </a:r>
            <a:r>
              <a:rPr lang="en-ZA" sz="1800" b="1" dirty="0" smtClean="0"/>
              <a:t>balanced against the need for financial stability</a:t>
            </a:r>
            <a:r>
              <a:rPr lang="en-ZA" sz="1800" dirty="0" smtClean="0"/>
              <a:t>, but that systemic risk </a:t>
            </a:r>
            <a:r>
              <a:rPr lang="en-ZA" sz="1800" b="1" dirty="0" smtClean="0"/>
              <a:t>cannot be an excuse for “doing nothing” </a:t>
            </a:r>
            <a:r>
              <a:rPr lang="en-ZA" sz="1800" dirty="0" smtClean="0"/>
              <a:t>(or too little)</a:t>
            </a:r>
          </a:p>
          <a:p>
            <a:pPr algn="just"/>
            <a:endParaRPr lang="en-ZA" sz="2200" dirty="0" smtClean="0"/>
          </a:p>
          <a:p>
            <a:pPr algn="just"/>
            <a:endParaRPr lang="en-ZA" sz="2200" dirty="0" smtClean="0"/>
          </a:p>
          <a:p>
            <a:pPr algn="just"/>
            <a:endParaRPr lang="en-ZA"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5</a:t>
            </a:fld>
            <a:endParaRPr lang="en-US" sz="1400" b="0" dirty="0">
              <a:solidFill>
                <a:srgbClr val="000000"/>
              </a:solidFill>
              <a:latin typeface="Arial"/>
            </a:endParaRPr>
          </a:p>
        </p:txBody>
      </p:sp>
    </p:spTree>
    <p:extLst>
      <p:ext uri="{BB962C8B-B14F-4D97-AF65-F5344CB8AC3E}">
        <p14:creationId xmlns:p14="http://schemas.microsoft.com/office/powerpoint/2010/main" val="220455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 of requests for further information</a:t>
            </a:r>
            <a:endParaRPr lang="en-ZA" dirty="0"/>
          </a:p>
        </p:txBody>
      </p:sp>
      <p:sp>
        <p:nvSpPr>
          <p:cNvPr id="3" name="Content Placeholder 2"/>
          <p:cNvSpPr>
            <a:spLocks noGrp="1"/>
          </p:cNvSpPr>
          <p:nvPr>
            <p:ph idx="1"/>
          </p:nvPr>
        </p:nvSpPr>
        <p:spPr>
          <a:xfrm>
            <a:off x="152400" y="1052736"/>
            <a:ext cx="8763000" cy="5328592"/>
          </a:xfrm>
        </p:spPr>
        <p:txBody>
          <a:bodyPr/>
          <a:lstStyle/>
          <a:p>
            <a:pPr marL="0" indent="0">
              <a:buNone/>
            </a:pPr>
            <a:r>
              <a:rPr lang="en-ZA" dirty="0" smtClean="0"/>
              <a:t>In beginning to map out a way forward, the PC made the following requests of NT:</a:t>
            </a:r>
          </a:p>
          <a:p>
            <a:r>
              <a:rPr lang="en-ZA" dirty="0" smtClean="0"/>
              <a:t>Long </a:t>
            </a:r>
            <a:r>
              <a:rPr lang="en-ZA" dirty="0"/>
              <a:t>term deliverables</a:t>
            </a:r>
            <a:endParaRPr lang="en-US" dirty="0"/>
          </a:p>
          <a:p>
            <a:pPr lvl="1"/>
            <a:r>
              <a:rPr lang="en-ZA" sz="1800" b="1" dirty="0"/>
              <a:t>Legal Opinion</a:t>
            </a:r>
            <a:r>
              <a:rPr lang="en-ZA" sz="1800" dirty="0"/>
              <a:t>: The Committee requested an opinion on the constitutionality of  ‘expropriating’ financial assets. We are requesting this from senior legal counsel. </a:t>
            </a:r>
            <a:endParaRPr lang="en-US" sz="1800" dirty="0"/>
          </a:p>
          <a:p>
            <a:pPr lvl="1"/>
            <a:r>
              <a:rPr lang="en-ZA" sz="1800" b="1" dirty="0"/>
              <a:t>Analysis on the solvency and stability implications of the debt forgiveness.</a:t>
            </a:r>
            <a:r>
              <a:rPr lang="en-ZA" sz="1800" dirty="0"/>
              <a:t> The Committee requested NT outline what the systemic implications would be for debt forgiveness. This analysis will include the first round effects on financial institutions, second round effects (like the implications of failures of retail financing companies on banks), as well as  an assessment of future lending behaviour. </a:t>
            </a:r>
            <a:endParaRPr lang="en-US" sz="1800" dirty="0"/>
          </a:p>
          <a:p>
            <a:pPr lvl="1"/>
            <a:r>
              <a:rPr lang="en-ZA" sz="1800" b="1" dirty="0"/>
              <a:t>A sense of what the industry view is</a:t>
            </a:r>
            <a:r>
              <a:rPr lang="en-ZA" sz="1800" dirty="0"/>
              <a:t>. The committee asked for a sense of what the industry view is on the proposals. This may possible involve many stakeholders beyond the narrow banking sector. </a:t>
            </a:r>
            <a:endParaRPr lang="en-US" sz="1800" dirty="0"/>
          </a:p>
          <a:p>
            <a:pPr marL="0" indent="0">
              <a:buNone/>
            </a:pPr>
            <a:endParaRPr lang="en-US" dirty="0"/>
          </a:p>
          <a:p>
            <a:r>
              <a:rPr lang="en-US" dirty="0" smtClean="0">
                <a:solidFill>
                  <a:srgbClr val="800000"/>
                </a:solidFill>
              </a:rPr>
              <a:t>Immediate deliverables</a:t>
            </a:r>
          </a:p>
          <a:p>
            <a:pPr lvl="1"/>
            <a:r>
              <a:rPr lang="en-ZA" sz="1800" dirty="0" smtClean="0">
                <a:solidFill>
                  <a:srgbClr val="800000"/>
                </a:solidFill>
              </a:rPr>
              <a:t>Outlining </a:t>
            </a:r>
            <a:r>
              <a:rPr lang="en-ZA" sz="1800" dirty="0">
                <a:solidFill>
                  <a:srgbClr val="800000"/>
                </a:solidFill>
              </a:rPr>
              <a:t>how we intend on </a:t>
            </a:r>
            <a:r>
              <a:rPr lang="en-ZA" sz="1800" b="1" dirty="0">
                <a:solidFill>
                  <a:srgbClr val="800000"/>
                </a:solidFill>
              </a:rPr>
              <a:t>engaging with various stakeholders </a:t>
            </a:r>
            <a:r>
              <a:rPr lang="en-ZA" sz="1800" dirty="0">
                <a:solidFill>
                  <a:srgbClr val="800000"/>
                </a:solidFill>
              </a:rPr>
              <a:t>(like the </a:t>
            </a:r>
            <a:r>
              <a:rPr lang="en-ZA" sz="1800" dirty="0" smtClean="0">
                <a:solidFill>
                  <a:srgbClr val="800000"/>
                </a:solidFill>
              </a:rPr>
              <a:t>Department of Justice)</a:t>
            </a:r>
            <a:endParaRPr lang="en-US" sz="1800" dirty="0">
              <a:solidFill>
                <a:srgbClr val="800000"/>
              </a:solidFill>
            </a:endParaRPr>
          </a:p>
          <a:p>
            <a:pPr lvl="1"/>
            <a:r>
              <a:rPr lang="en-ZA" sz="1800" dirty="0" smtClean="0">
                <a:solidFill>
                  <a:srgbClr val="800000"/>
                </a:solidFill>
              </a:rPr>
              <a:t>For </a:t>
            </a:r>
            <a:r>
              <a:rPr lang="en-ZA" sz="1800" dirty="0">
                <a:solidFill>
                  <a:srgbClr val="800000"/>
                </a:solidFill>
              </a:rPr>
              <a:t>NT to share their experience with the </a:t>
            </a:r>
            <a:r>
              <a:rPr lang="en-ZA" sz="1800" b="1" dirty="0">
                <a:solidFill>
                  <a:srgbClr val="800000"/>
                </a:solidFill>
              </a:rPr>
              <a:t>public sector </a:t>
            </a:r>
            <a:r>
              <a:rPr lang="en-ZA" sz="1800" b="1" dirty="0" smtClean="0">
                <a:solidFill>
                  <a:srgbClr val="800000"/>
                </a:solidFill>
              </a:rPr>
              <a:t>audit </a:t>
            </a:r>
            <a:r>
              <a:rPr lang="en-ZA" sz="1800" b="1" dirty="0">
                <a:solidFill>
                  <a:srgbClr val="800000"/>
                </a:solidFill>
              </a:rPr>
              <a:t>of garnishee orders </a:t>
            </a:r>
            <a:r>
              <a:rPr lang="en-ZA" sz="1800" dirty="0">
                <a:solidFill>
                  <a:srgbClr val="800000"/>
                </a:solidFill>
              </a:rPr>
              <a:t>(outlined in Annex F of the 2017 Budget)</a:t>
            </a:r>
            <a:endParaRPr lang="en-US" sz="1800" dirty="0">
              <a:solidFill>
                <a:srgbClr val="800000"/>
              </a:solidFill>
            </a:endParaRPr>
          </a:p>
          <a:p>
            <a:pPr algn="just"/>
            <a:endParaRPr lang="en-ZA" sz="2200" dirty="0" smtClean="0"/>
          </a:p>
          <a:p>
            <a:pPr algn="just"/>
            <a:endParaRPr lang="en-ZA" sz="2200" dirty="0" smtClean="0"/>
          </a:p>
          <a:p>
            <a:pPr algn="just"/>
            <a:endParaRPr lang="en-ZA"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6</a:t>
            </a:fld>
            <a:endParaRPr lang="en-US" sz="1400" b="0" dirty="0">
              <a:solidFill>
                <a:srgbClr val="000000"/>
              </a:solidFill>
              <a:latin typeface="Arial"/>
            </a:endParaRPr>
          </a:p>
        </p:txBody>
      </p:sp>
    </p:spTree>
    <p:extLst>
      <p:ext uri="{BB962C8B-B14F-4D97-AF65-F5344CB8AC3E}">
        <p14:creationId xmlns:p14="http://schemas.microsoft.com/office/powerpoint/2010/main" val="14426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0" y="-33338"/>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79512" y="1772817"/>
            <a:ext cx="8521317" cy="1944216"/>
          </a:xfrm>
          <a:noFill/>
        </p:spPr>
        <p:txBody>
          <a:bodyPr/>
          <a:lstStyle/>
          <a:p>
            <a:pPr algn="ctr" eaLnBrk="1" hangingPunct="1"/>
            <a:r>
              <a:rPr lang="en-US" sz="2400" b="1" dirty="0" smtClean="0">
                <a:solidFill>
                  <a:schemeClr val="bg1"/>
                </a:solidFill>
                <a:cs typeface="Calibri" pitchFamily="34" charset="0"/>
              </a:rPr>
              <a:t>PART 2: A COORDINATED APPROACH TO OVERINDEBTEDNESS</a:t>
            </a:r>
          </a:p>
        </p:txBody>
      </p:sp>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200" dirty="0">
              <a:solidFill>
                <a:schemeClr val="bg1"/>
              </a:solidFill>
              <a:ea typeface="Osaka" pitchFamily="1" charset="-128"/>
            </a:endParaRPr>
          </a:p>
        </p:txBody>
      </p:sp>
      <p:sp>
        <p:nvSpPr>
          <p:cNvPr id="5" name="Rectangle 14"/>
          <p:cNvSpPr>
            <a:spLocks noChangeArrowheads="1"/>
          </p:cNvSpPr>
          <p:nvPr/>
        </p:nvSpPr>
        <p:spPr bwMode="white">
          <a:xfrm>
            <a:off x="1004629" y="4437112"/>
            <a:ext cx="7696200" cy="720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spcBef>
                <a:spcPct val="20000"/>
              </a:spcBef>
            </a:pPr>
            <a:endParaRPr lang="en-US" sz="1400" b="1" dirty="0" smtClean="0">
              <a:solidFill>
                <a:schemeClr val="bg1"/>
              </a:solidFill>
              <a:ea typeface="Osaka"/>
              <a:cs typeface="Osaka"/>
            </a:endParaRPr>
          </a:p>
        </p:txBody>
      </p:sp>
    </p:spTree>
    <p:extLst>
      <p:ext uri="{BB962C8B-B14F-4D97-AF65-F5344CB8AC3E}">
        <p14:creationId xmlns:p14="http://schemas.microsoft.com/office/powerpoint/2010/main" val="950071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952" y="116632"/>
            <a:ext cx="8884096" cy="838200"/>
          </a:xfrm>
        </p:spPr>
        <p:txBody>
          <a:bodyPr/>
          <a:lstStyle/>
          <a:p>
            <a:r>
              <a:rPr lang="en-ZA" sz="2800" dirty="0" smtClean="0"/>
              <a:t>Overindebtedness crisis escalated to Cabinet</a:t>
            </a:r>
            <a:endParaRPr lang="en-GB" sz="2800" i="1" dirty="0" smtClean="0">
              <a:latin typeface="Verdana" pitchFamily="34" charset="0"/>
            </a:endParaRPr>
          </a:p>
        </p:txBody>
      </p:sp>
      <p:sp>
        <p:nvSpPr>
          <p:cNvPr id="2" name="Content Placeholder 1"/>
          <p:cNvSpPr>
            <a:spLocks noGrp="1"/>
          </p:cNvSpPr>
          <p:nvPr>
            <p:ph idx="1"/>
          </p:nvPr>
        </p:nvSpPr>
        <p:spPr>
          <a:xfrm>
            <a:off x="107504" y="1268760"/>
            <a:ext cx="9036496" cy="5400600"/>
          </a:xfrm>
        </p:spPr>
        <p:txBody>
          <a:bodyPr/>
          <a:lstStyle/>
          <a:p>
            <a:r>
              <a:rPr lang="en-ZA" dirty="0" smtClean="0"/>
              <a:t>Government </a:t>
            </a:r>
            <a:r>
              <a:rPr lang="en-ZA" dirty="0"/>
              <a:t>is concerned about the </a:t>
            </a:r>
            <a:r>
              <a:rPr lang="en-ZA" b="1" dirty="0"/>
              <a:t>very high levels of household debt and over-indebtedness</a:t>
            </a:r>
            <a:r>
              <a:rPr lang="en-ZA" dirty="0"/>
              <a:t>. Thus, in addition to broader </a:t>
            </a:r>
            <a:r>
              <a:rPr lang="en-ZA" b="1" dirty="0"/>
              <a:t>financial sector regulatory reforms</a:t>
            </a:r>
            <a:r>
              <a:rPr lang="en-ZA" dirty="0"/>
              <a:t>, an immediate </a:t>
            </a:r>
            <a:r>
              <a:rPr lang="en-ZA" b="1" dirty="0"/>
              <a:t>set of comprehensive steps is necessary </a:t>
            </a:r>
            <a:r>
              <a:rPr lang="en-ZA" dirty="0"/>
              <a:t>to deal with the problem of present and future household over-indebtedness </a:t>
            </a:r>
            <a:endParaRPr lang="en-ZA" dirty="0" smtClean="0"/>
          </a:p>
          <a:p>
            <a:pPr marL="0" indent="0" algn="r">
              <a:buNone/>
            </a:pPr>
            <a:r>
              <a:rPr lang="en-ZA" sz="1800" dirty="0" smtClean="0"/>
              <a:t>Cabinet (December 2013)</a:t>
            </a:r>
          </a:p>
          <a:p>
            <a:pPr marL="0" indent="0" algn="r">
              <a:buNone/>
            </a:pPr>
            <a:endParaRPr lang="en-ZA" dirty="0" smtClean="0"/>
          </a:p>
          <a:p>
            <a:pPr marL="0" indent="0" algn="r">
              <a:buNone/>
            </a:pPr>
            <a:endParaRPr lang="en-ZA" dirty="0" smtClean="0"/>
          </a:p>
          <a:p>
            <a:pPr>
              <a:spcBef>
                <a:spcPts val="300"/>
              </a:spcBef>
            </a:pPr>
            <a:r>
              <a:rPr lang="en-ZA" b="1" dirty="0" smtClean="0"/>
              <a:t>Primary </a:t>
            </a:r>
            <a:r>
              <a:rPr lang="en-ZA" b="1" dirty="0"/>
              <a:t>concern for Government as the employer is the high indebtedness of Public Service </a:t>
            </a:r>
            <a:r>
              <a:rPr lang="en-ZA" b="1" dirty="0" smtClean="0"/>
              <a:t>Employees</a:t>
            </a:r>
            <a:r>
              <a:rPr lang="en-ZA" dirty="0" smtClean="0"/>
              <a:t> …the </a:t>
            </a:r>
            <a:r>
              <a:rPr lang="en-ZA" dirty="0"/>
              <a:t>need is to relieve and/or rescue Public Service employees from the debilitating over-indebtedness and minimize the risk of </a:t>
            </a:r>
            <a:r>
              <a:rPr lang="en-ZA" dirty="0" smtClean="0"/>
              <a:t>recurrence</a:t>
            </a:r>
          </a:p>
          <a:p>
            <a:pPr marL="400050" lvl="1" indent="0" algn="r">
              <a:spcBef>
                <a:spcPts val="0"/>
              </a:spcBef>
              <a:buNone/>
            </a:pPr>
            <a:r>
              <a:rPr lang="en-ZA" sz="1800" dirty="0" smtClean="0"/>
              <a:t>DPSA  (January 2015)</a:t>
            </a:r>
          </a:p>
          <a:p>
            <a:pPr marL="457200" lvl="1" indent="0" algn="r">
              <a:spcBef>
                <a:spcPts val="300"/>
              </a:spcBef>
              <a:buNone/>
            </a:pPr>
            <a:endParaRPr lang="en-ZA" sz="1800" dirty="0" smtClean="0"/>
          </a:p>
          <a:p>
            <a:endParaRPr lang="en-ZA" sz="2400" dirty="0"/>
          </a:p>
        </p:txBody>
      </p:sp>
    </p:spTree>
    <p:extLst>
      <p:ext uri="{BB962C8B-B14F-4D97-AF65-F5344CB8AC3E}">
        <p14:creationId xmlns:p14="http://schemas.microsoft.com/office/powerpoint/2010/main" val="2182106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952" y="116632"/>
            <a:ext cx="8884096" cy="838200"/>
          </a:xfrm>
        </p:spPr>
        <p:txBody>
          <a:bodyPr/>
          <a:lstStyle/>
          <a:p>
            <a:r>
              <a:rPr lang="en-ZA" sz="2800" dirty="0" smtClean="0"/>
              <a:t>Co-ordinated intra-Government response</a:t>
            </a:r>
            <a:endParaRPr lang="en-GB" sz="2800" i="1" dirty="0" smtClean="0">
              <a:latin typeface="Verdana" pitchFamily="34" charset="0"/>
            </a:endParaRPr>
          </a:p>
        </p:txBody>
      </p:sp>
      <p:sp>
        <p:nvSpPr>
          <p:cNvPr id="2" name="Content Placeholder 1"/>
          <p:cNvSpPr>
            <a:spLocks noGrp="1"/>
          </p:cNvSpPr>
          <p:nvPr>
            <p:ph idx="1"/>
          </p:nvPr>
        </p:nvSpPr>
        <p:spPr>
          <a:xfrm>
            <a:off x="107504" y="1268760"/>
            <a:ext cx="9036496" cy="5400600"/>
          </a:xfrm>
        </p:spPr>
        <p:txBody>
          <a:bodyPr/>
          <a:lstStyle/>
          <a:p>
            <a:r>
              <a:rPr lang="en-ZA" dirty="0" smtClean="0"/>
              <a:t>With so many Government agencies involved, an </a:t>
            </a:r>
            <a:r>
              <a:rPr lang="en-ZA" b="1" dirty="0" smtClean="0"/>
              <a:t>Oversight </a:t>
            </a:r>
            <a:r>
              <a:rPr lang="en-ZA" b="1" dirty="0"/>
              <a:t>C</a:t>
            </a:r>
            <a:r>
              <a:rPr lang="en-ZA" b="1" dirty="0" smtClean="0"/>
              <a:t>ommittee </a:t>
            </a:r>
            <a:r>
              <a:rPr lang="en-ZA" dirty="0" smtClean="0"/>
              <a:t>was established to design and implement steps to help those already indebted and prevent those from becoming indebted in future</a:t>
            </a:r>
          </a:p>
          <a:p>
            <a:endParaRPr lang="en-ZA" dirty="0"/>
          </a:p>
          <a:p>
            <a:r>
              <a:rPr lang="en-ZA" dirty="0" smtClean="0"/>
              <a:t>Comprised DOJ, SARB, FSB and the NCR and </a:t>
            </a:r>
            <a:r>
              <a:rPr lang="en-ZA" b="1" dirty="0" smtClean="0"/>
              <a:t>co-chaired by NT and dti</a:t>
            </a:r>
          </a:p>
          <a:p>
            <a:endParaRPr lang="en-ZA" b="1" dirty="0"/>
          </a:p>
          <a:p>
            <a:r>
              <a:rPr lang="en-ZA" dirty="0" smtClean="0"/>
              <a:t>Committee has stopped meeting owing to far progression of projects</a:t>
            </a:r>
          </a:p>
          <a:p>
            <a:endParaRPr lang="en-ZA" dirty="0"/>
          </a:p>
          <a:p>
            <a:r>
              <a:rPr lang="en-ZA" dirty="0" smtClean="0"/>
              <a:t>NT has </a:t>
            </a:r>
            <a:r>
              <a:rPr lang="en-ZA" b="1" dirty="0" smtClean="0"/>
              <a:t>excellent relationship with DOJ</a:t>
            </a:r>
            <a:r>
              <a:rPr lang="en-ZA" dirty="0" smtClean="0"/>
              <a:t>: involved in Debt Collectors Amendment Bill and Courts of Laws Amendment Act (to Magistrates Court Act)</a:t>
            </a:r>
          </a:p>
          <a:p>
            <a:endParaRPr lang="en-ZA" dirty="0"/>
          </a:p>
          <a:p>
            <a:r>
              <a:rPr lang="en-ZA" b="1" dirty="0" smtClean="0"/>
              <a:t>Insolvency Bill </a:t>
            </a:r>
            <a:r>
              <a:rPr lang="en-ZA" dirty="0" smtClean="0"/>
              <a:t>being revived</a:t>
            </a:r>
            <a:r>
              <a:rPr lang="is-IS" dirty="0" smtClean="0"/>
              <a:t>…</a:t>
            </a:r>
          </a:p>
          <a:p>
            <a:endParaRPr lang="is-IS" dirty="0"/>
          </a:p>
          <a:p>
            <a:r>
              <a:rPr lang="is-IS" dirty="0" smtClean="0"/>
              <a:t>Continue to </a:t>
            </a:r>
            <a:r>
              <a:rPr lang="is-IS" b="1" dirty="0" smtClean="0"/>
              <a:t>meet as and when required</a:t>
            </a:r>
            <a:endParaRPr lang="en-ZA" b="1" dirty="0" smtClean="0"/>
          </a:p>
          <a:p>
            <a:endParaRPr lang="en-ZA" b="1" dirty="0" smtClean="0"/>
          </a:p>
          <a:p>
            <a:pPr marL="457200" lvl="1" indent="0" algn="r">
              <a:spcBef>
                <a:spcPts val="300"/>
              </a:spcBef>
              <a:buNone/>
            </a:pPr>
            <a:endParaRPr lang="en-ZA" sz="1800" dirty="0" smtClean="0"/>
          </a:p>
          <a:p>
            <a:endParaRPr lang="en-ZA" sz="2400" dirty="0"/>
          </a:p>
        </p:txBody>
      </p:sp>
    </p:spTree>
    <p:extLst>
      <p:ext uri="{BB962C8B-B14F-4D97-AF65-F5344CB8AC3E}">
        <p14:creationId xmlns:p14="http://schemas.microsoft.com/office/powerpoint/2010/main" val="817709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2416</Words>
  <Application>Microsoft Office PowerPoint</Application>
  <PresentationFormat>On-screen Show (4:3)</PresentationFormat>
  <Paragraphs>236</Paragraphs>
  <Slides>31</Slides>
  <Notes>10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2" baseType="lpstr">
      <vt:lpstr>ＭＳ Ｐゴシック</vt:lpstr>
      <vt:lpstr>Arial</vt:lpstr>
      <vt:lpstr>Arial Bold</vt:lpstr>
      <vt:lpstr>Arial Bold Italic</vt:lpstr>
      <vt:lpstr>Calibri</vt:lpstr>
      <vt:lpstr>Osaka</vt:lpstr>
      <vt:lpstr>Times New Roman</vt:lpstr>
      <vt:lpstr>Verdana</vt:lpstr>
      <vt:lpstr>Office Theme</vt:lpstr>
      <vt:lpstr>Blank Presentation</vt:lpstr>
      <vt:lpstr>Document</vt:lpstr>
      <vt:lpstr>DEBT RELIEF POLICY</vt:lpstr>
      <vt:lpstr>PART 1: INTRODUCTION</vt:lpstr>
      <vt:lpstr>Background</vt:lpstr>
      <vt:lpstr>RECAP: Main recommendation on debt relief</vt:lpstr>
      <vt:lpstr>Summary of PC issues and questions </vt:lpstr>
      <vt:lpstr>Summary of requests for further information</vt:lpstr>
      <vt:lpstr>PART 2: A COORDINATED APPROACH TO OVERINDEBTEDNESS</vt:lpstr>
      <vt:lpstr>Overindebtedness crisis escalated to Cabinet</vt:lpstr>
      <vt:lpstr>Co-ordinated intra-Government response</vt:lpstr>
      <vt:lpstr>PowerPoint Presentation</vt:lpstr>
      <vt:lpstr>PART 3: TAKING RESPONSIBILITY –  EMOLUMENTS ATTACHMENT (GARNISHEE) ORDERS  SOLUTION FOR GOVERNMENT</vt:lpstr>
      <vt:lpstr>Extreme abuse of EAOs necessitated extreme action </vt:lpstr>
      <vt:lpstr>The action plan</vt:lpstr>
      <vt:lpstr>Positioning of the EAO Project</vt:lpstr>
      <vt:lpstr>Scope of work</vt:lpstr>
      <vt:lpstr>Role players</vt:lpstr>
      <vt:lpstr>Q LINK’s fees</vt:lpstr>
      <vt:lpstr>Headline results</vt:lpstr>
      <vt:lpstr>Nature of terminations</vt:lpstr>
      <vt:lpstr>Nature of Terminations - July 2016 to March 2017</vt:lpstr>
      <vt:lpstr>Case study: Refunds due to employees </vt:lpstr>
      <vt:lpstr>Email and call center statistics</vt:lpstr>
      <vt:lpstr>Call Center Stats and Enquiries </vt:lpstr>
      <vt:lpstr>Highest 10 Collectors based on Q1</vt:lpstr>
      <vt:lpstr>Employees with the largest collection exposure</vt:lpstr>
      <vt:lpstr>Top 10 departments with the largest collection exposure</vt:lpstr>
      <vt:lpstr>Case study: Jurisdiction of EAOs</vt:lpstr>
      <vt:lpstr>Case study: Misallocation of 5%</vt:lpstr>
      <vt:lpstr>Current legal focus</vt:lpstr>
      <vt:lpstr>What is the PC wanting to achieve?</vt:lpstr>
      <vt:lpstr>In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COMMITTEE PRESENTATION</dc:title>
  <dc:creator>Seipati Nekhondela</dc:creator>
  <cp:lastModifiedBy>Andre Hermans</cp:lastModifiedBy>
  <cp:revision>116</cp:revision>
  <cp:lastPrinted>2017-05-15T15:10:33Z</cp:lastPrinted>
  <dcterms:created xsi:type="dcterms:W3CDTF">2017-03-06T12:18:15Z</dcterms:created>
  <dcterms:modified xsi:type="dcterms:W3CDTF">2017-08-07T12:58:17Z</dcterms:modified>
</cp:coreProperties>
</file>