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54" r:id="rId3"/>
    <p:sldMasterId id="2147483663" r:id="rId4"/>
  </p:sldMasterIdLst>
  <p:notesMasterIdLst>
    <p:notesMasterId r:id="rId38"/>
  </p:notesMasterIdLst>
  <p:handoutMasterIdLst>
    <p:handoutMasterId r:id="rId39"/>
  </p:handoutMasterIdLst>
  <p:sldIdLst>
    <p:sldId id="256" r:id="rId5"/>
    <p:sldId id="311" r:id="rId6"/>
    <p:sldId id="303" r:id="rId7"/>
    <p:sldId id="310" r:id="rId8"/>
    <p:sldId id="317" r:id="rId9"/>
    <p:sldId id="335" r:id="rId10"/>
    <p:sldId id="336" r:id="rId11"/>
    <p:sldId id="337" r:id="rId12"/>
    <p:sldId id="338" r:id="rId13"/>
    <p:sldId id="315" r:id="rId14"/>
    <p:sldId id="316" r:id="rId15"/>
    <p:sldId id="340" r:id="rId16"/>
    <p:sldId id="342" r:id="rId17"/>
    <p:sldId id="344" r:id="rId18"/>
    <p:sldId id="327" r:id="rId19"/>
    <p:sldId id="328" r:id="rId20"/>
    <p:sldId id="329" r:id="rId21"/>
    <p:sldId id="330" r:id="rId22"/>
    <p:sldId id="343" r:id="rId23"/>
    <p:sldId id="346" r:id="rId24"/>
    <p:sldId id="322" r:id="rId25"/>
    <p:sldId id="323" r:id="rId26"/>
    <p:sldId id="324" r:id="rId27"/>
    <p:sldId id="325" r:id="rId28"/>
    <p:sldId id="347" r:id="rId29"/>
    <p:sldId id="345" r:id="rId30"/>
    <p:sldId id="326" r:id="rId31"/>
    <p:sldId id="313" r:id="rId32"/>
    <p:sldId id="341" r:id="rId33"/>
    <p:sldId id="332" r:id="rId34"/>
    <p:sldId id="333" r:id="rId35"/>
    <p:sldId id="334" r:id="rId36"/>
    <p:sldId id="258" r:id="rId3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5080" autoAdjust="0"/>
  </p:normalViewPr>
  <p:slideViewPr>
    <p:cSldViewPr snapToGrid="0" snapToObjects="1">
      <p:cViewPr varScale="1">
        <p:scale>
          <a:sx n="98" d="100"/>
          <a:sy n="98" d="100"/>
        </p:scale>
        <p:origin x="-20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4978092\AppData\Local\Microsoft\Windows\Temporary%20Internet%20Files\Content.Outlook\2M90T5Q4\MIG%20PROJECTS%20-%20ALL%20PROVS%20-%20JUNE%202013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4978092\AppData\Local\Microsoft\Windows\Temporary%20Internet%20Files\Content.Outlook\2M90T5Q4\MIG%20PROJECTS%20-%20ALL%20PROVS%20-%20JUNE%202013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Sheet2!$F$5:$F$6</c:f>
              <c:strCache>
                <c:ptCount val="2"/>
                <c:pt idx="0">
                  <c:v>Number of clubs supported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250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Sheet2!$E$7:$E$12</c:f>
              <c:strCache>
                <c:ptCount val="6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</c:strCache>
            </c:strRef>
          </c:cat>
          <c:val>
            <c:numRef>
              <c:f>Sheet2!$F$7:$F$12</c:f>
              <c:numCache>
                <c:formatCode>General</c:formatCode>
                <c:ptCount val="6"/>
                <c:pt idx="0">
                  <c:v>365</c:v>
                </c:pt>
                <c:pt idx="1">
                  <c:v>415</c:v>
                </c:pt>
                <c:pt idx="2">
                  <c:v>415</c:v>
                </c:pt>
                <c:pt idx="3">
                  <c:v>300</c:v>
                </c:pt>
                <c:pt idx="4">
                  <c:v>300</c:v>
                </c:pt>
                <c:pt idx="5">
                  <c:v>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AA-4436-B8F2-857F8DDDD041}"/>
            </c:ext>
          </c:extLst>
        </c:ser>
        <c:dLbls>
          <c:showVal val="1"/>
        </c:dLbls>
        <c:gapWidth val="219"/>
        <c:overlap val="-27"/>
        <c:axId val="114702592"/>
        <c:axId val="114704384"/>
      </c:barChart>
      <c:catAx>
        <c:axId val="114702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04384"/>
        <c:crosses val="autoZero"/>
        <c:auto val="1"/>
        <c:lblAlgn val="ctr"/>
        <c:lblOffset val="100"/>
      </c:catAx>
      <c:valAx>
        <c:axId val="114704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0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ZA"/>
              <a:t>PROJECTS OVERVIEW</a:t>
            </a:r>
          </a:p>
        </c:rich>
      </c:tx>
      <c:layout>
        <c:manualLayout>
          <c:xMode val="edge"/>
          <c:yMode val="edge"/>
          <c:x val="0.3114754098360657"/>
          <c:y val="3.459130119675338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319672131147542"/>
          <c:y val="0.21069247092567969"/>
          <c:w val="0.83811475409836067"/>
          <c:h val="0.5723288016190105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D4-4ED8-A489-0F877C8B60F0}"/>
              </c:ext>
            </c:extLst>
          </c:dPt>
          <c:dPt>
            <c:idx val="1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D4-4ED8-A489-0F877C8B60F0}"/>
              </c:ext>
            </c:extLst>
          </c:dPt>
          <c:dPt>
            <c:idx val="2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D4-4ED8-A489-0F877C8B60F0}"/>
              </c:ext>
            </c:extLst>
          </c:dPt>
          <c:dPt>
            <c:idx val="4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D4-4ED8-A489-0F877C8B60F0}"/>
              </c:ext>
            </c:extLst>
          </c:dPt>
          <c:dPt>
            <c:idx val="5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1D4-4ED8-A489-0F877C8B60F0}"/>
              </c:ext>
            </c:extLst>
          </c:dPt>
          <c:dPt>
            <c:idx val="6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1D4-4ED8-A489-0F877C8B60F0}"/>
              </c:ext>
            </c:extLst>
          </c:dPt>
          <c:dPt>
            <c:idx val="7"/>
            <c:spPr>
              <a:solidFill>
                <a:srgbClr val="33CC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1D4-4ED8-A489-0F877C8B60F0}"/>
              </c:ext>
            </c:extLst>
          </c:dPt>
          <c:dPt>
            <c:idx val="8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1D4-4ED8-A489-0F877C8B60F0}"/>
              </c:ext>
            </c:extLst>
          </c:dPt>
          <c:cat>
            <c:strRef>
              <c:f>SUMMARY!$A$64:$A$72</c:f>
              <c:strCache>
                <c:ptCount val="9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</c:strCache>
            </c:strRef>
          </c:cat>
          <c:val>
            <c:numRef>
              <c:f>SUMMARY!$B$64:$B$72</c:f>
              <c:numCache>
                <c:formatCode>General</c:formatCode>
                <c:ptCount val="9"/>
                <c:pt idx="0">
                  <c:v>15</c:v>
                </c:pt>
                <c:pt idx="1">
                  <c:v>30</c:v>
                </c:pt>
                <c:pt idx="2">
                  <c:v>4</c:v>
                </c:pt>
                <c:pt idx="3">
                  <c:v>0</c:v>
                </c:pt>
                <c:pt idx="4">
                  <c:v>16</c:v>
                </c:pt>
                <c:pt idx="5">
                  <c:v>9</c:v>
                </c:pt>
                <c:pt idx="6">
                  <c:v>8</c:v>
                </c:pt>
                <c:pt idx="7">
                  <c:v>11</c:v>
                </c:pt>
                <c:pt idx="8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1D4-4ED8-A489-0F877C8B60F0}"/>
            </c:ext>
          </c:extLst>
        </c:ser>
        <c:dLbls/>
        <c:axId val="65700608"/>
        <c:axId val="65702528"/>
      </c:barChart>
      <c:catAx>
        <c:axId val="65700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/>
                  <a:t>PROVINCES</a:t>
                </a:r>
              </a:p>
            </c:rich>
          </c:tx>
          <c:layout>
            <c:manualLayout>
              <c:xMode val="edge"/>
              <c:yMode val="edge"/>
              <c:x val="0.46926229508196726"/>
              <c:y val="0.880505848644631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702528"/>
        <c:crosses val="autoZero"/>
        <c:auto val="1"/>
        <c:lblAlgn val="ctr"/>
        <c:lblOffset val="100"/>
        <c:tickLblSkip val="1"/>
        <c:tickMarkSkip val="1"/>
      </c:catAx>
      <c:valAx>
        <c:axId val="6570252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/>
                  <a:t>NUMBER OF PROJECTS</a:t>
                </a:r>
              </a:p>
            </c:rich>
          </c:tx>
          <c:layout>
            <c:manualLayout>
              <c:xMode val="edge"/>
              <c:yMode val="edge"/>
              <c:x val="3.2786885245901641E-2"/>
              <c:y val="0.2547177633579113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70060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ZA"/>
              <a:t>EXPENDITURE OVERVIEW</a:t>
            </a:r>
          </a:p>
        </c:rich>
      </c:tx>
      <c:layout>
        <c:manualLayout>
          <c:xMode val="edge"/>
          <c:yMode val="edge"/>
          <c:x val="0.29962601611148199"/>
          <c:y val="3.324104219107378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8913892267037299"/>
          <c:y val="0.19390607944793037"/>
          <c:w val="0.7846456296919434"/>
          <c:h val="0.670361017519988"/>
        </c:manualLayout>
      </c:layout>
      <c:barChart>
        <c:barDir val="col"/>
        <c:grouping val="clustered"/>
        <c:ser>
          <c:idx val="1"/>
          <c:order val="0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SUMMARY!$A$64:$A$72</c:f>
              <c:strCache>
                <c:ptCount val="9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</c:strCache>
            </c:strRef>
          </c:cat>
          <c:val>
            <c:numRef>
              <c:f>SUMMARY!$B$64:$B$72</c:f>
              <c:numCache>
                <c:formatCode>General</c:formatCode>
                <c:ptCount val="9"/>
                <c:pt idx="0">
                  <c:v>15</c:v>
                </c:pt>
                <c:pt idx="1">
                  <c:v>30</c:v>
                </c:pt>
                <c:pt idx="2">
                  <c:v>4</c:v>
                </c:pt>
                <c:pt idx="3">
                  <c:v>0</c:v>
                </c:pt>
                <c:pt idx="4">
                  <c:v>16</c:v>
                </c:pt>
                <c:pt idx="5">
                  <c:v>9</c:v>
                </c:pt>
                <c:pt idx="6">
                  <c:v>8</c:v>
                </c:pt>
                <c:pt idx="7">
                  <c:v>11</c:v>
                </c:pt>
                <c:pt idx="8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86-4BC1-9F4E-D633332667D0}"/>
            </c:ext>
          </c:extLst>
        </c:ser>
        <c:ser>
          <c:idx val="0"/>
          <c:order val="1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86-4BC1-9F4E-D633332667D0}"/>
              </c:ext>
            </c:extLst>
          </c:dPt>
          <c:dPt>
            <c:idx val="1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A86-4BC1-9F4E-D633332667D0}"/>
              </c:ext>
            </c:extLst>
          </c:dPt>
          <c:dPt>
            <c:idx val="2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A86-4BC1-9F4E-D633332667D0}"/>
              </c:ext>
            </c:extLst>
          </c:dPt>
          <c:dPt>
            <c:idx val="4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A86-4BC1-9F4E-D633332667D0}"/>
              </c:ext>
            </c:extLst>
          </c:dPt>
          <c:dPt>
            <c:idx val="5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A86-4BC1-9F4E-D633332667D0}"/>
              </c:ext>
            </c:extLst>
          </c:dPt>
          <c:dPt>
            <c:idx val="6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A86-4BC1-9F4E-D633332667D0}"/>
              </c:ext>
            </c:extLst>
          </c:dPt>
          <c:dPt>
            <c:idx val="7"/>
            <c:spPr>
              <a:solidFill>
                <a:srgbClr val="33CC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A86-4BC1-9F4E-D633332667D0}"/>
              </c:ext>
            </c:extLst>
          </c:dPt>
          <c:dPt>
            <c:idx val="8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A86-4BC1-9F4E-D633332667D0}"/>
              </c:ext>
            </c:extLst>
          </c:dPt>
          <c:cat>
            <c:strRef>
              <c:f>SUMMARY!$A$64:$A$72</c:f>
              <c:strCache>
                <c:ptCount val="9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</c:strCache>
            </c:strRef>
          </c:cat>
          <c:val>
            <c:numRef>
              <c:f>SUMMARY!$C$64:$C$72</c:f>
              <c:numCache>
                <c:formatCode>_(* #,##0.00_);_(* \(#,##0.00\);_(* "-"??_);_(@_)</c:formatCode>
                <c:ptCount val="9"/>
                <c:pt idx="0">
                  <c:v>107943139.70999999</c:v>
                </c:pt>
                <c:pt idx="1">
                  <c:v>392762294</c:v>
                </c:pt>
                <c:pt idx="2">
                  <c:v>17959933.800000001</c:v>
                </c:pt>
                <c:pt idx="3">
                  <c:v>0</c:v>
                </c:pt>
                <c:pt idx="4">
                  <c:v>122750230</c:v>
                </c:pt>
                <c:pt idx="5">
                  <c:v>126967412.44000001</c:v>
                </c:pt>
                <c:pt idx="6">
                  <c:v>64670681.340000004</c:v>
                </c:pt>
                <c:pt idx="7">
                  <c:v>44459260</c:v>
                </c:pt>
                <c:pt idx="8">
                  <c:v>213461430.91999999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A86-4BC1-9F4E-D633332667D0}"/>
            </c:ext>
          </c:extLst>
        </c:ser>
        <c:dLbls/>
        <c:axId val="65789312"/>
        <c:axId val="65795200"/>
      </c:barChart>
      <c:catAx>
        <c:axId val="65789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795200"/>
        <c:crosses val="autoZero"/>
        <c:auto val="1"/>
        <c:lblAlgn val="ctr"/>
        <c:lblOffset val="100"/>
        <c:tickLblSkip val="1"/>
        <c:tickMarkSkip val="1"/>
      </c:catAx>
      <c:valAx>
        <c:axId val="6579520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78931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8" tIns="45712" rIns="91428" bIns="45712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8" tIns="45712" rIns="91428" bIns="45712" rtlCol="0"/>
          <a:lstStyle>
            <a:lvl1pPr algn="r">
              <a:defRPr sz="1200"/>
            </a:lvl1pPr>
          </a:lstStyle>
          <a:p>
            <a:fld id="{C3CBECB2-D1BD-4539-B577-1CB48A94AD1E}" type="datetimeFigureOut">
              <a:rPr lang="en-ZA" smtClean="0"/>
              <a:pPr/>
              <a:t>2017/08/07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8" tIns="45712" rIns="91428" bIns="45712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28" tIns="45712" rIns="91428" bIns="45712" rtlCol="0" anchor="b"/>
          <a:lstStyle>
            <a:lvl1pPr algn="r">
              <a:defRPr sz="1200"/>
            </a:lvl1pPr>
          </a:lstStyle>
          <a:p>
            <a:fld id="{C5ABAA73-8FDE-42F7-966B-1871F3E783E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0317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8" tIns="45712" rIns="91428" bIns="45712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8" tIns="45712" rIns="91428" bIns="45712" rtlCol="0"/>
          <a:lstStyle>
            <a:lvl1pPr algn="r">
              <a:defRPr sz="1200"/>
            </a:lvl1pPr>
          </a:lstStyle>
          <a:p>
            <a:fld id="{63231E20-EB7F-474E-ABAB-3B50A800D8E4}" type="datetimeFigureOut">
              <a:rPr lang="en-ZA" smtClean="0"/>
              <a:pPr/>
              <a:t>2017/08/07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2" rIns="91428" bIns="45712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8" tIns="45712" rIns="91428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8" tIns="45712" rIns="91428" bIns="45712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28" tIns="45712" rIns="91428" bIns="45712" rtlCol="0" anchor="b"/>
          <a:lstStyle>
            <a:lvl1pPr algn="r">
              <a:defRPr sz="1200"/>
            </a:lvl1pPr>
          </a:lstStyle>
          <a:p>
            <a:fld id="{C413D6DE-0349-483A-92E9-C4287ABF1C3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8095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D6DE-0349-483A-92E9-C4287ABF1C33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3835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D6DE-0349-483A-92E9-C4287ABF1C33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7364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D6DE-0349-483A-92E9-C4287ABF1C33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8803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D6DE-0349-483A-92E9-C4287ABF1C33}" type="slidenum">
              <a:rPr lang="en-ZA" smtClean="0"/>
              <a:pPr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4848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Sub-heading</a:t>
            </a:r>
          </a:p>
          <a:p>
            <a:pPr lvl="1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xmlns="" val="70629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New section heading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1752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276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4509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9424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2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_ppt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  <a:endParaRPr lang="en-US" sz="2222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486025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i="1" dirty="0">
                <a:solidFill>
                  <a:prstClr val="white"/>
                </a:solidFill>
              </a:rPr>
              <a:t>New section heading</a:t>
            </a:r>
            <a:br>
              <a:rPr lang="en-US" i="1" dirty="0">
                <a:solidFill>
                  <a:prstClr val="white"/>
                </a:solidFill>
              </a:rPr>
            </a:br>
            <a:endParaRPr lang="en-US" i="1" dirty="0">
              <a:solidFill>
                <a:prstClr val="white"/>
              </a:solidFill>
            </a:endParaRP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409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81826" y="3666226"/>
            <a:ext cx="7376374" cy="1965082"/>
          </a:xfrm>
          <a:prstGeom prst="rect">
            <a:avLst/>
          </a:prstGeom>
        </p:spPr>
        <p:txBody>
          <a:bodyPr wrap="none" anchor="t">
            <a:normAutofit fontScale="90000"/>
          </a:bodyPr>
          <a:lstStyle/>
          <a:p>
            <a:pPr algn="l">
              <a:spcAft>
                <a:spcPts val="2400"/>
              </a:spcAft>
            </a:pPr>
            <a: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  <a:t>NATIONAL PORTFOLIO COMMITTEE</a:t>
            </a:r>
            <a:b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222" dirty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2222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  <a:t>PRESENTATION CHIEF DIRECTOR: Dr  LYNDON BOUAH</a:t>
            </a:r>
            <a:b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222" dirty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2222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222" dirty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2222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222" dirty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2222" dirty="0">
                <a:solidFill>
                  <a:schemeClr val="bg1"/>
                </a:solidFill>
                <a:latin typeface="Century Gothic"/>
                <a:cs typeface="Century Gothic"/>
              </a:rPr>
            </a:br>
            <a:endParaRPr lang="en-US" sz="2222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Conditional Grant – Sport Council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r>
              <a:rPr lang="en-ZA" dirty="0"/>
              <a:t>For </a:t>
            </a:r>
            <a:r>
              <a:rPr lang="en-ZA" b="1" dirty="0"/>
              <a:t>2016/2017</a:t>
            </a:r>
            <a:r>
              <a:rPr lang="en-ZA" dirty="0"/>
              <a:t>, </a:t>
            </a:r>
            <a:r>
              <a:rPr lang="en-ZA" b="1" dirty="0"/>
              <a:t>R 2 118 600.00 </a:t>
            </a:r>
            <a:r>
              <a:rPr lang="en-ZA" dirty="0"/>
              <a:t>was transferred to  the Western Cape Sport Confederation.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Funds were allocated in support of project implementation for the Six district sport councils.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The spreadsheet in the next slide will display how the funding was allocated.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375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Conditional Grant – Sport Council </a:t>
            </a:r>
            <a:r>
              <a:rPr lang="en-ZA" dirty="0" smtClean="0"/>
              <a:t>– 2016/2017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9162898"/>
              </p:ext>
            </p:extLst>
          </p:nvPr>
        </p:nvGraphicFramePr>
        <p:xfrm>
          <a:off x="884902" y="1376514"/>
          <a:ext cx="7737987" cy="4316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2674">
                  <a:extLst>
                    <a:ext uri="{9D8B030D-6E8A-4147-A177-3AD203B41FA5}">
                      <a16:colId xmlns:a16="http://schemas.microsoft.com/office/drawing/2014/main" xmlns="" val="3632680432"/>
                    </a:ext>
                  </a:extLst>
                </a:gridCol>
                <a:gridCol w="2285313">
                  <a:extLst>
                    <a:ext uri="{9D8B030D-6E8A-4147-A177-3AD203B41FA5}">
                      <a16:colId xmlns:a16="http://schemas.microsoft.com/office/drawing/2014/main" xmlns="" val="3627454863"/>
                    </a:ext>
                  </a:extLst>
                </a:gridCol>
              </a:tblGrid>
              <a:tr h="47959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Cape Winelands District Sport Council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              200 </a:t>
                      </a:r>
                      <a:r>
                        <a:rPr lang="en-ZA" sz="1800" u="none" strike="noStrike" dirty="0" smtClean="0">
                          <a:effectLst/>
                        </a:rPr>
                        <a:t>000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160026693"/>
                  </a:ext>
                </a:extLst>
              </a:tr>
              <a:tr h="47959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Cape</a:t>
                      </a:r>
                      <a:r>
                        <a:rPr lang="en-ZA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Town </a:t>
                      </a:r>
                      <a:r>
                        <a:rPr lang="en-ZA" sz="1800" u="none" strike="noStrike" dirty="0">
                          <a:effectLst/>
                        </a:rPr>
                        <a:t>District </a:t>
                      </a:r>
                      <a:r>
                        <a:rPr lang="en-ZA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Sport Council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              210 </a:t>
                      </a:r>
                      <a:r>
                        <a:rPr lang="en-ZA" sz="1800" u="none" strike="noStrike" dirty="0" smtClean="0">
                          <a:effectLst/>
                        </a:rPr>
                        <a:t>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520575075"/>
                  </a:ext>
                </a:extLst>
              </a:tr>
              <a:tr h="47959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West Coast District Sport Council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              170 </a:t>
                      </a:r>
                      <a:r>
                        <a:rPr lang="en-ZA" sz="1800" u="none" strike="noStrike" dirty="0" smtClean="0">
                          <a:effectLst/>
                        </a:rPr>
                        <a:t>000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201118169"/>
                  </a:ext>
                </a:extLst>
              </a:tr>
              <a:tr h="47959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Central Karoo District Sport</a:t>
                      </a:r>
                      <a:r>
                        <a:rPr lang="en-ZA" sz="1800" u="none" strike="noStrike" baseline="0" dirty="0">
                          <a:effectLst/>
                        </a:rPr>
                        <a:t> Council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              170 </a:t>
                      </a:r>
                      <a:r>
                        <a:rPr lang="en-ZA" sz="1800" u="none" strike="noStrike" dirty="0" smtClean="0">
                          <a:effectLst/>
                        </a:rPr>
                        <a:t>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58310340"/>
                  </a:ext>
                </a:extLst>
              </a:tr>
              <a:tr h="47959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Overberg District Sport Council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              170 </a:t>
                      </a:r>
                      <a:r>
                        <a:rPr lang="en-ZA" sz="1800" u="none" strike="noStrike" dirty="0" smtClean="0">
                          <a:effectLst/>
                        </a:rPr>
                        <a:t>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110860505"/>
                  </a:ext>
                </a:extLst>
              </a:tr>
              <a:tr h="47959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Eden District Sport Council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              230 </a:t>
                      </a:r>
                      <a:r>
                        <a:rPr lang="en-ZA" sz="1800" u="none" strike="noStrike" dirty="0" smtClean="0">
                          <a:effectLst/>
                        </a:rPr>
                        <a:t>000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536799291"/>
                  </a:ext>
                </a:extLst>
              </a:tr>
              <a:tr h="479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Western Cape Provincial Sport Confederation (WCPSC)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              368 </a:t>
                      </a:r>
                      <a:r>
                        <a:rPr lang="en-ZA" sz="1800" u="none" strike="noStrike" dirty="0" smtClean="0">
                          <a:effectLst/>
                        </a:rPr>
                        <a:t>600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911428127"/>
                  </a:ext>
                </a:extLst>
              </a:tr>
              <a:tr h="47959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Disability Sport Western Cape (DISWEC)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              500 </a:t>
                      </a:r>
                      <a:r>
                        <a:rPr lang="en-ZA" sz="1800" u="none" strike="noStrike" dirty="0" smtClean="0">
                          <a:effectLst/>
                        </a:rPr>
                        <a:t>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432950731"/>
                  </a:ext>
                </a:extLst>
              </a:tr>
              <a:tr h="47959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Western Cape Farmworkers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              100 </a:t>
                      </a:r>
                      <a:r>
                        <a:rPr lang="en-ZA" sz="1800" u="none" strike="noStrike" dirty="0" smtClean="0">
                          <a:effectLst/>
                        </a:rPr>
                        <a:t>000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029878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9891" y="5731100"/>
            <a:ext cx="144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R2 118 600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5252432" y="5754710"/>
            <a:ext cx="139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TOTAL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3363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Conditional Grant – Sport Council </a:t>
            </a:r>
            <a:r>
              <a:rPr lang="en-ZA" dirty="0" smtClean="0"/>
              <a:t>2017/2018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0002762"/>
              </p:ext>
            </p:extLst>
          </p:nvPr>
        </p:nvGraphicFramePr>
        <p:xfrm>
          <a:off x="796413" y="1256994"/>
          <a:ext cx="8004687" cy="4802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0608">
                  <a:extLst>
                    <a:ext uri="{9D8B030D-6E8A-4147-A177-3AD203B41FA5}">
                      <a16:colId xmlns:a16="http://schemas.microsoft.com/office/drawing/2014/main" xmlns="" val="3283172497"/>
                    </a:ext>
                  </a:extLst>
                </a:gridCol>
                <a:gridCol w="2364079">
                  <a:extLst>
                    <a:ext uri="{9D8B030D-6E8A-4147-A177-3AD203B41FA5}">
                      <a16:colId xmlns:a16="http://schemas.microsoft.com/office/drawing/2014/main" xmlns="" val="2624848140"/>
                    </a:ext>
                  </a:extLst>
                </a:gridCol>
              </a:tblGrid>
              <a:tr h="43655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Cape Winelands District Sport Council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95</a:t>
                      </a:r>
                      <a:r>
                        <a:rPr lang="en-ZA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66611185"/>
                  </a:ext>
                </a:extLst>
              </a:tr>
              <a:tr h="43655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Cape</a:t>
                      </a:r>
                      <a:r>
                        <a:rPr lang="en-ZA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Town </a:t>
                      </a:r>
                      <a:r>
                        <a:rPr lang="en-ZA" sz="1800" u="none" strike="noStrike" dirty="0">
                          <a:effectLst/>
                        </a:rPr>
                        <a:t>District </a:t>
                      </a:r>
                      <a:r>
                        <a:rPr lang="en-ZA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Sport Council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95 000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07815540"/>
                  </a:ext>
                </a:extLst>
              </a:tr>
              <a:tr h="43655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West Coast District Sport Council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95 000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858648606"/>
                  </a:ext>
                </a:extLst>
              </a:tr>
              <a:tr h="43655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Central Karoo District Sport</a:t>
                      </a:r>
                      <a:r>
                        <a:rPr lang="en-ZA" sz="1800" u="none" strike="noStrike" baseline="0" dirty="0">
                          <a:effectLst/>
                        </a:rPr>
                        <a:t> Council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95 000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634683876"/>
                  </a:ext>
                </a:extLst>
              </a:tr>
              <a:tr h="43655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Overberg District Sport Council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95 000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29982660"/>
                  </a:ext>
                </a:extLst>
              </a:tr>
              <a:tr h="43655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Eden District Sport Council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95 000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18476073"/>
                  </a:ext>
                </a:extLst>
              </a:tr>
              <a:tr h="436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Western Cape Provincial Sport Confederation (WCPSC)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471 210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393505539"/>
                  </a:ext>
                </a:extLst>
              </a:tr>
              <a:tr h="43655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Disability Sport Western Cape (DISWEC)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220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82822918"/>
                  </a:ext>
                </a:extLst>
              </a:tr>
              <a:tr h="43655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Western Cape Farmworkers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50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602985314"/>
                  </a:ext>
                </a:extLst>
              </a:tr>
              <a:tr h="43655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 Western Cape Federations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270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000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44969825"/>
                  </a:ext>
                </a:extLst>
              </a:tr>
              <a:tr h="436552"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1 581 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61926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00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Conditional Grant – School Sport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School Sport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 with academies (sport focus schools)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the SRSA Ministerial Bursary </a:t>
            </a:r>
            <a:r>
              <a:rPr lang="en-US" dirty="0" err="1"/>
              <a:t>Programme</a:t>
            </a:r>
            <a:r>
              <a:rPr lang="en-US" dirty="0"/>
              <a:t> (via academies)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 synergy with respective federations and sport councils through the WC Provincial Sport Confederation.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 Indigenous Games School Sport disciplines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 and facilitate talent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 pathway for further development of learners who are talented in Sport.</a:t>
            </a:r>
          </a:p>
          <a:p>
            <a:r>
              <a:rPr lang="en-US" b="1" dirty="0"/>
              <a:t>School Sport </a:t>
            </a:r>
            <a:r>
              <a:rPr lang="en-US" b="1" dirty="0" err="1"/>
              <a:t>Programmes</a:t>
            </a:r>
            <a:r>
              <a:rPr lang="en-US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Intra-school &amp; Inter-school sport leagues (support to WCED)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Code specific coach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 synergy with respective federations and sport councils through the WC Provincial Sport Confederation (SS structures  to link with federation structures)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to district-based selected representative teams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– level participation: Province-based selected representative teams to compete at provincial and national level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5189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Budget for Attire and Equipment for 2017/2018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6946151"/>
              </p:ext>
            </p:extLst>
          </p:nvPr>
        </p:nvGraphicFramePr>
        <p:xfrm>
          <a:off x="457200" y="2138081"/>
          <a:ext cx="8216153" cy="2057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7028"/>
                <a:gridCol w="1182375"/>
                <a:gridCol w="2626750"/>
              </a:tblGrid>
              <a:tr h="1028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Purchase </a:t>
                      </a:r>
                      <a:r>
                        <a:rPr lang="en-ZA" sz="2400" dirty="0" smtClean="0">
                          <a:effectLst/>
                        </a:rPr>
                        <a:t>Equipment and Attire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effectLst/>
                        </a:rPr>
                        <a:t>20%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R </a:t>
                      </a:r>
                      <a:r>
                        <a:rPr lang="en-ZA" sz="2400" dirty="0" smtClean="0">
                          <a:effectLst/>
                        </a:rPr>
                        <a:t>2 005 732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28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TOTAL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effectLst/>
                        </a:rPr>
                        <a:t>20%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R </a:t>
                      </a:r>
                      <a:r>
                        <a:rPr lang="en-ZA" sz="2400" dirty="0" smtClean="0">
                          <a:effectLst/>
                        </a:rPr>
                        <a:t>2 005 732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2050" y="1676416"/>
            <a:ext cx="420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School Sport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108086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Conditional Grant - </a:t>
            </a:r>
            <a:r>
              <a:rPr lang="en-ZA" dirty="0" err="1"/>
              <a:t>Siyadlala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1266825"/>
            <a:ext cx="8505825" cy="46620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sz="2400" b="1" dirty="0">
                <a:solidFill>
                  <a:srgbClr val="003399"/>
                </a:solidFill>
              </a:rPr>
              <a:t>PROGRAMMES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Youth Camps</a:t>
            </a:r>
            <a:r>
              <a:rPr lang="en-ZA" dirty="0"/>
              <a:t> </a:t>
            </a:r>
            <a:r>
              <a:rPr lang="en-ZA" u="sng" dirty="0"/>
              <a:t>(30 Sept to 7 October 2017)</a:t>
            </a:r>
          </a:p>
          <a:p>
            <a:r>
              <a:rPr lang="en-ZA" dirty="0"/>
              <a:t>	- Olympiad system for recruitment at schools (grades 9 – 11).</a:t>
            </a:r>
          </a:p>
          <a:p>
            <a:r>
              <a:rPr lang="en-ZA" dirty="0"/>
              <a:t>	- 250 Participants from across the Province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Indigenous Games</a:t>
            </a:r>
          </a:p>
          <a:p>
            <a:r>
              <a:rPr lang="en-ZA" dirty="0"/>
              <a:t>	- Hub participation, 6 District Events, 1 Provincial Trial and attend a National 	  Festival</a:t>
            </a:r>
            <a:r>
              <a:rPr lang="en-ZA" dirty="0" smtClean="0"/>
              <a:t>. 24 – 29 September 2017</a:t>
            </a: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Golden Games</a:t>
            </a:r>
          </a:p>
          <a:p>
            <a:r>
              <a:rPr lang="en-ZA" dirty="0"/>
              <a:t>	- Hub participation and 6 District Events. </a:t>
            </a:r>
          </a:p>
          <a:p>
            <a:r>
              <a:rPr lang="en-Z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Big Walks</a:t>
            </a:r>
          </a:p>
          <a:p>
            <a:r>
              <a:rPr lang="en-ZA" dirty="0"/>
              <a:t>	- Hub participation and 6 District Events  </a:t>
            </a:r>
            <a:r>
              <a:rPr lang="en-ZA" dirty="0" smtClean="0"/>
              <a:t>1 October 2017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31867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Conditional Grant - </a:t>
            </a:r>
            <a:r>
              <a:rPr lang="en-ZA" dirty="0" err="1"/>
              <a:t>Siyadlala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ZA" sz="2600" b="1" dirty="0">
                <a:solidFill>
                  <a:srgbClr val="003399"/>
                </a:solidFill>
              </a:rPr>
              <a:t>PROGRAMMES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Move for Health Day</a:t>
            </a:r>
          </a:p>
          <a:p>
            <a:r>
              <a:rPr lang="en-ZA" dirty="0"/>
              <a:t>	- Mandatory National Campaign from </a:t>
            </a:r>
            <a:r>
              <a:rPr lang="en-ZA" dirty="0" smtClean="0"/>
              <a:t>SRSA – 12 May 2017</a:t>
            </a:r>
            <a:endParaRPr lang="en-ZA" dirty="0"/>
          </a:p>
          <a:p>
            <a:r>
              <a:rPr lang="en-ZA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Nelson Mandela Day </a:t>
            </a:r>
          </a:p>
          <a:p>
            <a:r>
              <a:rPr lang="en-ZA" dirty="0"/>
              <a:t>	- Mandatory National Campaign from </a:t>
            </a:r>
            <a:r>
              <a:rPr lang="en-ZA" dirty="0" smtClean="0"/>
              <a:t>SRSA – 18 July 2017</a:t>
            </a:r>
            <a:endParaRPr lang="en-ZA" dirty="0"/>
          </a:p>
          <a:p>
            <a:r>
              <a:rPr lang="en-Z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National Recreation Day </a:t>
            </a:r>
          </a:p>
          <a:p>
            <a:r>
              <a:rPr lang="en-ZA" dirty="0"/>
              <a:t>	- Mandatory National Campaign from </a:t>
            </a:r>
            <a:r>
              <a:rPr lang="en-ZA" dirty="0" smtClean="0"/>
              <a:t>SRSA – 6 October 2017</a:t>
            </a: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National Sport Week</a:t>
            </a:r>
            <a:r>
              <a:rPr lang="en-ZA" dirty="0"/>
              <a:t> </a:t>
            </a:r>
          </a:p>
          <a:p>
            <a:r>
              <a:rPr lang="en-ZA" dirty="0"/>
              <a:t>	- Mandatory National Campaign from </a:t>
            </a:r>
            <a:r>
              <a:rPr lang="en-ZA" dirty="0" smtClean="0"/>
              <a:t>SRSA – 6-12 November 2017</a:t>
            </a: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Ministerial Outreach Programme</a:t>
            </a:r>
          </a:p>
          <a:p>
            <a:r>
              <a:rPr lang="en-ZA" dirty="0"/>
              <a:t>	- Usually happens in the week of the National Minister’s Budget speech.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45464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Conditional Grant - </a:t>
            </a:r>
            <a:r>
              <a:rPr lang="en-ZA" dirty="0" err="1"/>
              <a:t>Siyadlala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ZA" sz="2600" b="1" dirty="0">
                <a:solidFill>
                  <a:srgbClr val="003399"/>
                </a:solidFill>
              </a:rPr>
              <a:t>TRAINING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Coaching:</a:t>
            </a:r>
            <a:r>
              <a:rPr lang="en-ZA" dirty="0"/>
              <a:t> </a:t>
            </a:r>
            <a:r>
              <a:rPr lang="en-ZA" i="1" dirty="0"/>
              <a:t>Targeting IG structure fraternity and Centre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Sport Administration:</a:t>
            </a:r>
            <a:r>
              <a:rPr lang="en-ZA" dirty="0"/>
              <a:t> </a:t>
            </a:r>
            <a:r>
              <a:rPr lang="en-ZA" i="1" dirty="0"/>
              <a:t>Targeting IG structure fraternity and Centre 							     	  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Clinics:</a:t>
            </a:r>
            <a:r>
              <a:rPr lang="en-ZA" dirty="0"/>
              <a:t> </a:t>
            </a:r>
            <a:r>
              <a:rPr lang="en-ZA" i="1" dirty="0"/>
              <a:t>Targeting IG structure fraternity and Centre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Early </a:t>
            </a:r>
            <a:r>
              <a:rPr lang="en-ZA" b="1" dirty="0" err="1" smtClean="0"/>
              <a:t>Childshood</a:t>
            </a:r>
            <a:r>
              <a:rPr lang="en-ZA" b="1" dirty="0" smtClean="0"/>
              <a:t> </a:t>
            </a:r>
            <a:r>
              <a:rPr lang="en-ZA" b="1" dirty="0"/>
              <a:t>Development Skills:</a:t>
            </a:r>
            <a:r>
              <a:rPr lang="en-ZA" dirty="0"/>
              <a:t> Targeting Centre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Organise and Develop Sport Events:</a:t>
            </a:r>
            <a:r>
              <a:rPr lang="en-ZA" dirty="0"/>
              <a:t> </a:t>
            </a:r>
            <a:r>
              <a:rPr lang="en-ZA" i="1" dirty="0"/>
              <a:t>Targeting IG structure fraternity and 										Centre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Team Skills Development Training:</a:t>
            </a:r>
            <a:r>
              <a:rPr lang="en-ZA" dirty="0"/>
              <a:t> Targeting Team Western 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49760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Conditional Grant - </a:t>
            </a:r>
            <a:r>
              <a:rPr lang="en-ZA" dirty="0" err="1"/>
              <a:t>Siyadlala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ZA" sz="2000" b="1" dirty="0">
                <a:solidFill>
                  <a:srgbClr val="003399"/>
                </a:solidFill>
              </a:rPr>
              <a:t>EQUIPMENT AND ATTIRE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Hubs</a:t>
            </a:r>
          </a:p>
          <a:p>
            <a:pPr marL="285750" indent="-285750">
              <a:buFontTx/>
              <a:buChar char="-"/>
            </a:pPr>
            <a:r>
              <a:rPr lang="en-ZA" dirty="0"/>
              <a:t>The hubs need equipment to render its activities effectively and efficiently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IG Structures and Clubs</a:t>
            </a:r>
          </a:p>
          <a:p>
            <a:pPr marL="285750" indent="-285750">
              <a:buFontTx/>
              <a:buChar char="-"/>
            </a:pPr>
            <a:r>
              <a:rPr lang="en-ZA" dirty="0"/>
              <a:t>Codes need equipment for training and playing purposes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Coaches Uniform</a:t>
            </a:r>
          </a:p>
          <a:p>
            <a:pPr marL="285750" indent="-285750">
              <a:buFontTx/>
              <a:buChar char="-"/>
            </a:pPr>
            <a:r>
              <a:rPr lang="en-ZA" dirty="0"/>
              <a:t>The coaches at the centres need uniform for identity and professional outlook. 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Provincial Team(s)</a:t>
            </a:r>
          </a:p>
          <a:p>
            <a:pPr marL="285750" indent="-285750">
              <a:buFontTx/>
              <a:buChar char="-"/>
            </a:pPr>
            <a:r>
              <a:rPr lang="en-ZA" dirty="0"/>
              <a:t>The Provincial Teams must be in uniform when representing the province.</a:t>
            </a:r>
          </a:p>
          <a:p>
            <a:pPr marL="285750" indent="-285750">
              <a:buFontTx/>
              <a:buChar char="-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77657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Budget for Attire and Equipment for 2017/2018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4792286"/>
              </p:ext>
            </p:extLst>
          </p:nvPr>
        </p:nvGraphicFramePr>
        <p:xfrm>
          <a:off x="457200" y="2138081"/>
          <a:ext cx="8216153" cy="3086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7028"/>
                <a:gridCol w="1182375"/>
                <a:gridCol w="2626750"/>
              </a:tblGrid>
              <a:tr h="1028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Purchase Equipment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15%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R 894,028.50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28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Purchase Attire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>
                          <a:effectLst/>
                        </a:rPr>
                        <a:t>10%</a:t>
                      </a:r>
                      <a:endParaRPr lang="en-Z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R 596,019.00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28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TOTAL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25%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R 1 490 047.50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721224"/>
            <a:ext cx="420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Community Sport </a:t>
            </a:r>
            <a:r>
              <a:rPr lang="en-ZA" sz="2400" dirty="0" err="1" smtClean="0"/>
              <a:t>Siyadlala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249578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Budget 2016 / 2017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1293163"/>
              </p:ext>
            </p:extLst>
          </p:nvPr>
        </p:nvGraphicFramePr>
        <p:xfrm>
          <a:off x="386366" y="1266824"/>
          <a:ext cx="8414734" cy="4489580"/>
        </p:xfrm>
        <a:graphic>
          <a:graphicData uri="http://schemas.openxmlformats.org/drawingml/2006/table">
            <a:tbl>
              <a:tblPr/>
              <a:tblGrid>
                <a:gridCol w="4067786"/>
                <a:gridCol w="2153534"/>
                <a:gridCol w="2193414"/>
              </a:tblGrid>
              <a:tr h="21424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Provincial Compliance: Mass Participation and Sport Development Grant</a:t>
                      </a:r>
                    </a:p>
                  </a:txBody>
                  <a:tcPr marL="6077" marR="6077" marT="60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7" marR="6077" marT="6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t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" marR="6077" marT="607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" marR="6077" marT="607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" marR="6077" marT="607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t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" marR="6077" marT="607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7" marR="6077" marT="607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41320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6077" marR="6077" marT="6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</a:t>
                      </a:r>
                      <a:b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budget</a:t>
                      </a:r>
                      <a:b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237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Allocation:</a:t>
                      </a:r>
                    </a:p>
                  </a:txBody>
                  <a:tcPr marL="6077" marR="6077" marT="6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52 965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37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Conditions: </a:t>
                      </a:r>
                    </a:p>
                  </a:txBody>
                  <a:tcPr marL="6077" marR="6077" marT="60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Employment of permanent staff</a:t>
                      </a:r>
                    </a:p>
                  </a:txBody>
                  <a:tcPr marL="6077" marR="6077" marT="60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2 732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495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Branding</a:t>
                      </a:r>
                    </a:p>
                  </a:txBody>
                  <a:tcPr marL="6077" marR="6077" marT="60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566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65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District and provincial Academies</a:t>
                      </a:r>
                    </a:p>
                  </a:txBody>
                  <a:tcPr marL="6077" marR="6077" marT="60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4 242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0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allocation must be used for the established and development of district and provincial academies framework and guidelines from SRSA: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47107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Administration</a:t>
                      </a:r>
                    </a:p>
                  </a:txBody>
                  <a:tcPr marL="6077" marR="6077" marT="60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212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213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-Training: Talent identification and scouting, coaching, medical and scientific service, life skills and counselling</a:t>
                      </a:r>
                    </a:p>
                  </a:txBody>
                  <a:tcPr marL="6077" marR="6077" marT="60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848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Resourcing of district and provincial academies</a:t>
                      </a:r>
                    </a:p>
                  </a:txBody>
                  <a:tcPr marL="6077" marR="6077" marT="60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1 697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9365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Athlete support as documented in the academy framework</a:t>
                      </a:r>
                    </a:p>
                  </a:txBody>
                  <a:tcPr marL="6077" marR="6077" marT="60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1 485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1333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Provincial Sports Councils/Confederation</a:t>
                      </a:r>
                    </a:p>
                  </a:txBody>
                  <a:tcPr marL="6077" marR="6077" marT="60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2 119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08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Provinces may transfer funds allocated to provincial sports councils/confederation provided there:</a:t>
                      </a:r>
                      <a:b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 prior transfer plan has been included in the approved provincial business plan</a:t>
                      </a:r>
                      <a:b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 service level agreement or memorandum of agreement, between the provincial department and the provincial sport councils/confederations is in place and expenditure and performance monitoring mechanisms of the provincial sports council</a:t>
                      </a:r>
                    </a:p>
                  </a:txBody>
                  <a:tcPr marL="6077" marR="6077" marT="60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88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Conditional Grant – Club Development Programme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7675" y="14192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975" indent="-180975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400" dirty="0"/>
              <a:t>The Club Development Programme (CDP) will service </a:t>
            </a:r>
            <a:r>
              <a:rPr lang="en-ZA" sz="1400" dirty="0" smtClean="0"/>
              <a:t>250 </a:t>
            </a:r>
            <a:r>
              <a:rPr lang="en-ZA" sz="1400" dirty="0"/>
              <a:t>clubs (inclusive of rural and farm clubs) in 2017/18 through transportation, capacity building, support to leagues and provision of equipment and attire. </a:t>
            </a:r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9934516"/>
              </p:ext>
            </p:extLst>
          </p:nvPr>
        </p:nvGraphicFramePr>
        <p:xfrm>
          <a:off x="865239" y="2084439"/>
          <a:ext cx="7452851" cy="343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3862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Conditional Grant – Club Development Programme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5275" y="1266825"/>
            <a:ext cx="8709025" cy="4460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975" indent="-180975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b="1" dirty="0"/>
              <a:t>Sport Codes </a:t>
            </a:r>
          </a:p>
          <a:p>
            <a:endParaRPr lang="en-ZA" dirty="0"/>
          </a:p>
          <a:p>
            <a:r>
              <a:rPr lang="en-US" b="1" u="sng" dirty="0"/>
              <a:t>The Big Five</a:t>
            </a:r>
            <a:endParaRPr lang="en-ZA" u="sng" dirty="0"/>
          </a:p>
          <a:p>
            <a:r>
              <a:rPr lang="en-US" dirty="0"/>
              <a:t> </a:t>
            </a:r>
            <a:endParaRPr lang="en-ZA" dirty="0"/>
          </a:p>
          <a:p>
            <a:r>
              <a:rPr lang="en-US" dirty="0"/>
              <a:t>Football, Netball, Rugby, Cricket &amp; Athletics</a:t>
            </a:r>
            <a:endParaRPr lang="en-ZA" dirty="0"/>
          </a:p>
          <a:p>
            <a:r>
              <a:rPr lang="en-US" dirty="0"/>
              <a:t> </a:t>
            </a:r>
            <a:endParaRPr lang="en-ZA" dirty="0"/>
          </a:p>
          <a:p>
            <a:r>
              <a:rPr lang="en-US" b="1" u="sng" dirty="0"/>
              <a:t>11 Core Group</a:t>
            </a:r>
            <a:endParaRPr lang="en-ZA" u="sng" dirty="0"/>
          </a:p>
          <a:p>
            <a:r>
              <a:rPr lang="en-US" dirty="0"/>
              <a:t> </a:t>
            </a:r>
            <a:endParaRPr lang="en-ZA" dirty="0"/>
          </a:p>
          <a:p>
            <a:r>
              <a:rPr lang="en-US" dirty="0"/>
              <a:t>Hockey, Swimming, Tennis, Table Tennis, Basketball, Gymnastics, Softball, Volleyball,</a:t>
            </a:r>
            <a:r>
              <a:rPr lang="en-ZA" dirty="0"/>
              <a:t>  </a:t>
            </a:r>
            <a:r>
              <a:rPr lang="en-US" dirty="0"/>
              <a:t>Goalball, Boxing &amp; Chess</a:t>
            </a:r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1308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Conditional Grant – Club Development Programme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7675" y="14192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975" indent="-180975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Century Gothic"/>
                <a:ea typeface="Times New Roman"/>
                <a:cs typeface="Arial"/>
              </a:rPr>
              <a:t>Type of Support offered to clubs:</a:t>
            </a:r>
            <a:endParaRPr lang="en-ZA">
              <a:latin typeface="Times New Roman"/>
              <a:ea typeface="Times New Roman"/>
            </a:endParaRPr>
          </a:p>
          <a:p>
            <a:r>
              <a:rPr lang="en-US">
                <a:latin typeface="Century Gothic"/>
                <a:ea typeface="Times New Roman"/>
                <a:cs typeface="Arial"/>
              </a:rPr>
              <a:t> </a:t>
            </a:r>
            <a:endParaRPr lang="en-ZA">
              <a:latin typeface="Times New Roman"/>
              <a:ea typeface="Times New Roman"/>
            </a:endParaRPr>
          </a:p>
          <a:p>
            <a:r>
              <a:rPr lang="en-US">
                <a:latin typeface="Century Gothic"/>
                <a:ea typeface="Times New Roman"/>
                <a:cs typeface="Arial"/>
              </a:rPr>
              <a:t>The  DCAS Club Development </a:t>
            </a:r>
            <a:r>
              <a:rPr lang="en-ZA">
                <a:latin typeface="Century Gothic"/>
                <a:ea typeface="Times New Roman"/>
                <a:cs typeface="Arial"/>
              </a:rPr>
              <a:t>Programme</a:t>
            </a:r>
            <a:r>
              <a:rPr lang="en-US">
                <a:latin typeface="Century Gothic"/>
                <a:ea typeface="Times New Roman"/>
                <a:cs typeface="Arial"/>
              </a:rPr>
              <a:t> supports 2 divisions within a               club (meaning: 1 junior and 1 senior division)</a:t>
            </a:r>
            <a:endParaRPr lang="en-ZA">
              <a:latin typeface="Times New Roman"/>
              <a:ea typeface="Times New Roman"/>
            </a:endParaRPr>
          </a:p>
          <a:p>
            <a:r>
              <a:rPr lang="en-US">
                <a:latin typeface="Century Gothic"/>
                <a:ea typeface="Times New Roman"/>
                <a:cs typeface="Arial"/>
              </a:rPr>
              <a:t> </a:t>
            </a:r>
            <a:endParaRPr lang="en-ZA">
              <a:latin typeface="Times New Roman"/>
              <a:ea typeface="Times New Roman"/>
            </a:endParaRPr>
          </a:p>
          <a:p>
            <a:r>
              <a:rPr lang="en-US">
                <a:latin typeface="Century Gothic"/>
                <a:ea typeface="Times New Roman"/>
                <a:cs typeface="Arial"/>
              </a:rPr>
              <a:t> Within the 3 year on the </a:t>
            </a:r>
            <a:r>
              <a:rPr lang="en-ZA">
                <a:latin typeface="Century Gothic"/>
                <a:ea typeface="Times New Roman"/>
                <a:cs typeface="Arial"/>
              </a:rPr>
              <a:t>programme</a:t>
            </a:r>
            <a:r>
              <a:rPr lang="en-US">
                <a:latin typeface="Century Gothic"/>
                <a:ea typeface="Times New Roman"/>
                <a:cs typeface="Arial"/>
              </a:rPr>
              <a:t>, clubs should receive the following: </a:t>
            </a:r>
            <a:endParaRPr lang="en-ZA">
              <a:latin typeface="Times New Roman"/>
              <a:ea typeface="Times New Roman"/>
            </a:endParaRPr>
          </a:p>
          <a:p>
            <a:r>
              <a:rPr lang="en-US">
                <a:latin typeface="Century Gothic"/>
                <a:ea typeface="Times New Roman"/>
                <a:cs typeface="Arial"/>
              </a:rPr>
              <a:t> </a:t>
            </a:r>
            <a:endParaRPr lang="en-ZA">
              <a:latin typeface="Times New Roman"/>
              <a:ea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>
                <a:latin typeface="Century Gothic"/>
                <a:ea typeface="Times New Roman"/>
                <a:cs typeface="Arial"/>
              </a:rPr>
              <a:t>Transport support to league matches  </a:t>
            </a:r>
            <a:endParaRPr lang="en-ZA">
              <a:latin typeface="Times New Roman"/>
              <a:ea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>
                <a:latin typeface="Century Gothic"/>
                <a:ea typeface="Times New Roman"/>
                <a:cs typeface="Arial"/>
              </a:rPr>
              <a:t>Access to Capacity Building courses;</a:t>
            </a:r>
            <a:endParaRPr lang="en-ZA">
              <a:latin typeface="Times New Roman"/>
              <a:ea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>
                <a:latin typeface="Century Gothic"/>
                <a:ea typeface="Times New Roman"/>
                <a:cs typeface="Arial"/>
              </a:rPr>
              <a:t>At least one of the following: Basic sport equipment/basic playing attire/tracksuits, depending on the needs analysis done by the Regional Coordinator. </a:t>
            </a:r>
            <a:endParaRPr lang="en-ZA">
              <a:latin typeface="Times New Roman"/>
              <a:ea typeface="Times New Roman"/>
            </a:endParaRPr>
          </a:p>
          <a:p>
            <a:r>
              <a:rPr lang="en-US">
                <a:latin typeface="Century Gothic"/>
                <a:ea typeface="Times New Roman"/>
                <a:cs typeface="Arial"/>
              </a:rPr>
              <a:t> </a:t>
            </a:r>
            <a:endParaRPr lang="en-ZA">
              <a:latin typeface="Times New Roman"/>
              <a:ea typeface="Times New Roman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58175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Club </a:t>
            </a:r>
            <a:r>
              <a:rPr lang="en-ZA" dirty="0" smtClean="0"/>
              <a:t>Development – 2016/2017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Century Gothic"/>
                <a:ea typeface="Times New Roman"/>
                <a:cs typeface="Arial"/>
              </a:rPr>
              <a:t>Areas/ Municipalities present:</a:t>
            </a:r>
            <a:endParaRPr lang="en-ZA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entury Gothic"/>
                <a:ea typeface="Times New Roman"/>
                <a:cs typeface="Arial"/>
              </a:rPr>
              <a:t> </a:t>
            </a:r>
            <a:endParaRPr lang="en-ZA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entury Gothic"/>
                <a:ea typeface="Times New Roman"/>
                <a:cs typeface="Arial"/>
              </a:rPr>
              <a:t> 			</a:t>
            </a:r>
            <a:endParaRPr lang="en-ZA" dirty="0">
              <a:latin typeface="Times New Roman"/>
              <a:ea typeface="Times New Roman"/>
            </a:endParaRPr>
          </a:p>
          <a:p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50900" y="1854200"/>
          <a:ext cx="75692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r>
                        <a:rPr lang="en-ZA" dirty="0"/>
                        <a:t>Municipality</a:t>
                      </a:r>
                      <a:r>
                        <a:rPr lang="en-ZA" baseline="0" dirty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Number of clubs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Municipality</a:t>
                      </a:r>
                      <a:r>
                        <a:rPr lang="en-ZA" baseline="0" dirty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Number of clubs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/>
                        <a:t>Beaufort</a:t>
                      </a:r>
                      <a:r>
                        <a:rPr lang="en-ZA" baseline="0" dirty="0"/>
                        <a:t> West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Drakenstein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 err="1"/>
                        <a:t>Bergrivier</a:t>
                      </a:r>
                      <a:r>
                        <a:rPr lang="en-Z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George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 err="1"/>
                        <a:t>Bitou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Hessequa</a:t>
                      </a:r>
                      <a:r>
                        <a:rPr lang="en-Z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 err="1"/>
                        <a:t>Breedevalley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Kannaland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/>
                        <a:t>Cape</a:t>
                      </a:r>
                      <a:r>
                        <a:rPr lang="en-ZA" baseline="0" dirty="0"/>
                        <a:t> Agulhas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Knysna</a:t>
                      </a:r>
                      <a:r>
                        <a:rPr lang="en-Z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 err="1"/>
                        <a:t>Cederberg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Laingsburg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/>
                        <a:t>City of Cape 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Langeberg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81104" y="5847007"/>
            <a:ext cx="184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Total of 213 Clubs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88178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Club </a:t>
            </a:r>
            <a:r>
              <a:rPr lang="en-ZA" dirty="0" smtClean="0"/>
              <a:t>Development – 2016/2017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Century Gothic"/>
                <a:ea typeface="Times New Roman"/>
                <a:cs typeface="Arial"/>
              </a:rPr>
              <a:t>Areas/ Municipalities present:</a:t>
            </a:r>
            <a:endParaRPr lang="en-ZA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entury Gothic"/>
                <a:ea typeface="Times New Roman"/>
                <a:cs typeface="Arial"/>
              </a:rPr>
              <a:t> </a:t>
            </a:r>
            <a:endParaRPr lang="en-ZA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entury Gothic"/>
                <a:ea typeface="Times New Roman"/>
                <a:cs typeface="Arial"/>
              </a:rPr>
              <a:t> 			</a:t>
            </a:r>
            <a:endParaRPr lang="en-ZA" dirty="0">
              <a:latin typeface="Times New Roman"/>
              <a:ea typeface="Times New Roman"/>
            </a:endParaRPr>
          </a:p>
          <a:p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50900" y="1854200"/>
          <a:ext cx="75692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r>
                        <a:rPr lang="en-ZA" dirty="0"/>
                        <a:t>Municipality</a:t>
                      </a:r>
                      <a:r>
                        <a:rPr lang="en-ZA" baseline="0" dirty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Number of clubs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Municipality</a:t>
                      </a:r>
                      <a:r>
                        <a:rPr lang="en-ZA" baseline="0" dirty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Number of clubs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 err="1"/>
                        <a:t>Matzikama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Swartland</a:t>
                      </a:r>
                      <a:r>
                        <a:rPr lang="en-Z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 err="1"/>
                        <a:t>Mossel</a:t>
                      </a:r>
                      <a:r>
                        <a:rPr lang="en-ZA" dirty="0"/>
                        <a:t>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Swellendam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 err="1"/>
                        <a:t>Oudtshoorn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Theewaterskloof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 err="1"/>
                        <a:t>Overstrand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Witzenberg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/>
                        <a:t>Prince 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 err="1"/>
                        <a:t>Saldanha</a:t>
                      </a:r>
                      <a:r>
                        <a:rPr lang="en-ZA" dirty="0"/>
                        <a:t> Bay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ZA" dirty="0"/>
                        <a:t>Stellenbosch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42467" y="5791200"/>
            <a:ext cx="187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Total of 87 Clubs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0378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National Rural Sport Development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 280 athletes participated in Polokwane during July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Athletes from the Central Karoo and Cape </a:t>
            </a:r>
            <a:r>
              <a:rPr lang="en-ZA" dirty="0" err="1" smtClean="0"/>
              <a:t>Winelands</a:t>
            </a:r>
            <a:r>
              <a:rPr lang="en-ZA" dirty="0" smtClean="0"/>
              <a:t> 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First time it was held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34048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Budget for Attire and Equipment for 2017/2018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1049819"/>
              </p:ext>
            </p:extLst>
          </p:nvPr>
        </p:nvGraphicFramePr>
        <p:xfrm>
          <a:off x="457200" y="2138081"/>
          <a:ext cx="8216153" cy="2057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7028"/>
                <a:gridCol w="1182375"/>
                <a:gridCol w="2626750"/>
              </a:tblGrid>
              <a:tr h="1028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Purchase </a:t>
                      </a:r>
                      <a:r>
                        <a:rPr lang="en-ZA" sz="2400" dirty="0" smtClean="0">
                          <a:effectLst/>
                        </a:rPr>
                        <a:t>Equipment and Attire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effectLst/>
                        </a:rPr>
                        <a:t>25%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R </a:t>
                      </a:r>
                      <a:r>
                        <a:rPr lang="en-ZA" sz="2400" dirty="0" smtClean="0">
                          <a:effectLst/>
                        </a:rPr>
                        <a:t>2 371 815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28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effectLst/>
                        </a:rPr>
                        <a:t>25%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effectLst/>
                        </a:rPr>
                        <a:t>25%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R </a:t>
                      </a:r>
                      <a:r>
                        <a:rPr lang="en-ZA" sz="2400" dirty="0" smtClean="0">
                          <a:effectLst/>
                        </a:rPr>
                        <a:t>2 371 815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0383" y="1676416"/>
            <a:ext cx="420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Club Development Programme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4013009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Club Development Programme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600" b="1" dirty="0"/>
              <a:t>Success Stories</a:t>
            </a:r>
          </a:p>
          <a:p>
            <a:endParaRPr lang="en-ZA" sz="1600" b="1" dirty="0"/>
          </a:p>
          <a:p>
            <a:r>
              <a:rPr lang="en-ZA" sz="1600" dirty="0"/>
              <a:t>Shane Overmeyer of </a:t>
            </a:r>
          </a:p>
          <a:p>
            <a:r>
              <a:rPr lang="en-ZA" sz="1600" dirty="0"/>
              <a:t>Bishop </a:t>
            </a:r>
            <a:r>
              <a:rPr lang="en-ZA" sz="1600" dirty="0" err="1"/>
              <a:t>Lavis</a:t>
            </a:r>
            <a:r>
              <a:rPr lang="en-ZA" sz="1600" dirty="0"/>
              <a:t> Table Tennis (SA Champion 2016)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953" y="4257261"/>
            <a:ext cx="3108234" cy="17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543" y="1917700"/>
            <a:ext cx="304749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2" y="2475465"/>
            <a:ext cx="2611438" cy="108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1542" y="1450896"/>
            <a:ext cx="304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Century Gothic" panose="020B0502020202020204" pitchFamily="34" charset="0"/>
              </a:rPr>
              <a:t>Farmworkers Sports Day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6200" y="3672486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Century Gothic" panose="020B0502020202020204" pitchFamily="34" charset="0"/>
              </a:rPr>
              <a:t>Jo- Ann Van </a:t>
            </a:r>
            <a:r>
              <a:rPr lang="en-ZA" sz="1600" dirty="0" err="1">
                <a:latin typeface="Century Gothic" panose="020B0502020202020204" pitchFamily="34" charset="0"/>
              </a:rPr>
              <a:t>Dyk</a:t>
            </a:r>
            <a:r>
              <a:rPr lang="en-ZA" sz="1600" dirty="0">
                <a:latin typeface="Century Gothic" panose="020B0502020202020204" pitchFamily="34" charset="0"/>
              </a:rPr>
              <a:t> (African Youth Record Javelin)</a:t>
            </a:r>
          </a:p>
        </p:txBody>
      </p:sp>
    </p:spTree>
    <p:extLst>
      <p:ext uri="{BB962C8B-B14F-4D97-AF65-F5344CB8AC3E}">
        <p14:creationId xmlns:p14="http://schemas.microsoft.com/office/powerpoint/2010/main" xmlns="" val="1290444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Conditional Grant – Provincial Programmes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Projects:  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 Move for Health – 12 May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 67 Minutes for  Nelson Mandela Day – 18 July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  Knysna Oyster Festival  - 6 – 16 July 2017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Nelson Mandela Sport and Cultural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Alcohol Harms Reduction Programmes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27 Nelson Mandela Race – February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Ministerial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Support to Western Cape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55930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250825" y="115888"/>
            <a:ext cx="8505825" cy="876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/>
          <a:lstStyle/>
          <a:p>
            <a:pPr algn="ctr" eaLnBrk="1" hangingPunct="1"/>
            <a:r>
              <a:rPr lang="en-ZA" altLang="en-US" smtClean="0"/>
              <a:t>MIG AND SRSA PROJECTS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b="0" dirty="0"/>
              <a:t>The total number of projects   		114 projects.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b="0" dirty="0"/>
              <a:t>Total MIG Projects costs		</a:t>
            </a:r>
            <a:r>
              <a:rPr lang="en-ZA" altLang="en-US" b="0" dirty="0" smtClean="0"/>
              <a:t>	R </a:t>
            </a:r>
            <a:r>
              <a:rPr lang="en-ZA" altLang="en-US" b="0" dirty="0"/>
              <a:t>575 138 856m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ZA" altLang="en-US" b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b="0" dirty="0"/>
              <a:t>Direct SRSA MIG projects		3</a:t>
            </a:r>
          </a:p>
          <a:p>
            <a:pPr eaLnBrk="1" hangingPunct="1">
              <a:defRPr/>
            </a:pPr>
            <a:r>
              <a:rPr lang="en-ZA" altLang="en-US" b="0" dirty="0"/>
              <a:t>				</a:t>
            </a:r>
            <a:r>
              <a:rPr lang="en-ZA" altLang="en-US" b="0" dirty="0" smtClean="0"/>
              <a:t>			</a:t>
            </a:r>
            <a:r>
              <a:rPr lang="en-ZA" altLang="en-US" b="0" dirty="0"/>
              <a:t>	Beaufort West 	R 15 000 000.</a:t>
            </a:r>
          </a:p>
          <a:p>
            <a:pPr eaLnBrk="1" hangingPunct="1">
              <a:defRPr/>
            </a:pPr>
            <a:r>
              <a:rPr lang="en-ZA" altLang="en-US" b="0" dirty="0"/>
              <a:t>					</a:t>
            </a:r>
            <a:r>
              <a:rPr lang="en-ZA" altLang="en-US" b="0" dirty="0" smtClean="0"/>
              <a:t>			</a:t>
            </a:r>
            <a:r>
              <a:rPr lang="en-ZA" altLang="en-US" b="0" dirty="0" err="1" smtClean="0"/>
              <a:t>Cederberg</a:t>
            </a:r>
            <a:r>
              <a:rPr lang="en-ZA" altLang="en-US" b="0" dirty="0"/>
              <a:t>	</a:t>
            </a:r>
            <a:r>
              <a:rPr lang="en-ZA" altLang="en-US" b="0" dirty="0" smtClean="0"/>
              <a:t>	R   </a:t>
            </a:r>
            <a:r>
              <a:rPr lang="en-ZA" altLang="en-US" b="0" dirty="0"/>
              <a:t>7 600 000.</a:t>
            </a:r>
          </a:p>
          <a:p>
            <a:pPr eaLnBrk="1" hangingPunct="1">
              <a:defRPr/>
            </a:pPr>
            <a:r>
              <a:rPr lang="en-ZA" altLang="en-US" b="0" dirty="0"/>
              <a:t>					</a:t>
            </a:r>
            <a:r>
              <a:rPr lang="en-ZA" altLang="en-US" b="0" dirty="0" smtClean="0"/>
              <a:t>			</a:t>
            </a:r>
            <a:r>
              <a:rPr lang="en-ZA" altLang="en-US" b="0" dirty="0" err="1" smtClean="0"/>
              <a:t>Swellendam</a:t>
            </a:r>
            <a:r>
              <a:rPr lang="en-ZA" altLang="en-US" b="0" dirty="0" smtClean="0"/>
              <a:t>	</a:t>
            </a:r>
            <a:r>
              <a:rPr lang="en-ZA" altLang="en-US" b="0" dirty="0"/>
              <a:t>	R   7 000 000.</a:t>
            </a:r>
          </a:p>
          <a:p>
            <a:pPr eaLnBrk="1" hangingPunct="1">
              <a:defRPr/>
            </a:pPr>
            <a:r>
              <a:rPr lang="en-ZA" altLang="en-US" b="0" dirty="0"/>
              <a:t>					</a:t>
            </a:r>
            <a:r>
              <a:rPr lang="en-ZA" altLang="en-US" dirty="0"/>
              <a:t>TOTAL		</a:t>
            </a:r>
            <a:r>
              <a:rPr lang="en-ZA" altLang="en-US" dirty="0" smtClean="0"/>
              <a:t>				</a:t>
            </a:r>
            <a:r>
              <a:rPr lang="en-ZA" altLang="en-US" b="0" dirty="0" smtClean="0"/>
              <a:t>R </a:t>
            </a:r>
            <a:r>
              <a:rPr lang="en-ZA" altLang="en-US" b="0" dirty="0"/>
              <a:t>29 600 000.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b="0" dirty="0"/>
              <a:t>Direct SRSA MIG projects		2</a:t>
            </a:r>
          </a:p>
          <a:p>
            <a:pPr marL="1200150" lvl="2" indent="-285750" eaLnBrk="1" hangingPunct="1">
              <a:defRPr/>
            </a:pPr>
            <a:r>
              <a:rPr lang="en-ZA" altLang="en-US" dirty="0"/>
              <a:t>					</a:t>
            </a:r>
            <a:r>
              <a:rPr lang="en-ZA" altLang="en-US" dirty="0" smtClean="0"/>
              <a:t>		</a:t>
            </a:r>
            <a:r>
              <a:rPr lang="en-ZA" altLang="en-US" sz="2000" dirty="0" err="1" smtClean="0">
                <a:solidFill>
                  <a:schemeClr val="tx1"/>
                </a:solidFill>
              </a:rPr>
              <a:t>Bitou</a:t>
            </a:r>
            <a:r>
              <a:rPr lang="en-ZA" altLang="en-US" sz="2000" dirty="0">
                <a:solidFill>
                  <a:schemeClr val="tx1"/>
                </a:solidFill>
              </a:rPr>
              <a:t>	</a:t>
            </a:r>
            <a:r>
              <a:rPr lang="en-ZA" altLang="en-US" sz="2000" dirty="0" smtClean="0">
                <a:solidFill>
                  <a:schemeClr val="tx1"/>
                </a:solidFill>
              </a:rPr>
              <a:t>	</a:t>
            </a:r>
            <a:r>
              <a:rPr lang="en-ZA" altLang="en-US" sz="2000" dirty="0">
                <a:solidFill>
                  <a:schemeClr val="tx1"/>
                </a:solidFill>
              </a:rPr>
              <a:t>	R 13 000 000.</a:t>
            </a:r>
          </a:p>
          <a:p>
            <a:pPr marL="1200150" lvl="2" indent="-285750" eaLnBrk="1" hangingPunct="1">
              <a:defRPr/>
            </a:pPr>
            <a:r>
              <a:rPr lang="en-ZA" altLang="en-US" sz="2000" dirty="0">
                <a:solidFill>
                  <a:schemeClr val="tx1"/>
                </a:solidFill>
              </a:rPr>
              <a:t>					</a:t>
            </a:r>
            <a:r>
              <a:rPr lang="en-ZA" altLang="en-US" sz="2000" dirty="0" smtClean="0">
                <a:solidFill>
                  <a:schemeClr val="tx1"/>
                </a:solidFill>
              </a:rPr>
              <a:t>		</a:t>
            </a:r>
            <a:r>
              <a:rPr lang="en-ZA" altLang="en-US" sz="2000" dirty="0" err="1" smtClean="0">
                <a:solidFill>
                  <a:schemeClr val="tx1"/>
                </a:solidFill>
              </a:rPr>
              <a:t>Langeberg</a:t>
            </a:r>
            <a:r>
              <a:rPr lang="en-ZA" altLang="en-US" sz="2000" dirty="0">
                <a:solidFill>
                  <a:schemeClr val="tx1"/>
                </a:solidFill>
              </a:rPr>
              <a:t>	</a:t>
            </a:r>
            <a:r>
              <a:rPr lang="en-ZA" altLang="en-US" sz="2000" dirty="0" smtClean="0">
                <a:solidFill>
                  <a:schemeClr val="tx1"/>
                </a:solidFill>
              </a:rPr>
              <a:t>	R </a:t>
            </a:r>
            <a:r>
              <a:rPr lang="en-ZA" altLang="en-US" sz="2000" dirty="0">
                <a:solidFill>
                  <a:schemeClr val="tx1"/>
                </a:solidFill>
              </a:rPr>
              <a:t>15 000 000</a:t>
            </a:r>
            <a:r>
              <a:rPr lang="en-ZA" altLang="en-US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911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Budget </a:t>
            </a:r>
            <a:r>
              <a:rPr lang="en-ZA" dirty="0" err="1" smtClean="0"/>
              <a:t>conti</a:t>
            </a:r>
            <a:r>
              <a:rPr lang="en-ZA" dirty="0" smtClean="0"/>
              <a:t>’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1851297"/>
              </p:ext>
            </p:extLst>
          </p:nvPr>
        </p:nvGraphicFramePr>
        <p:xfrm>
          <a:off x="295276" y="1266826"/>
          <a:ext cx="8505824" cy="4539398"/>
        </p:xfrm>
        <a:graphic>
          <a:graphicData uri="http://schemas.openxmlformats.org/drawingml/2006/table">
            <a:tbl>
              <a:tblPr/>
              <a:tblGrid>
                <a:gridCol w="3718260"/>
                <a:gridCol w="1968491"/>
                <a:gridCol w="2004944"/>
                <a:gridCol w="814129"/>
              </a:tblGrid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School Sport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22 284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Province to ring fence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12 711 559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-Support: Training of educators and school sport volunteers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1 201 866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035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Purchase equipment/ attire for schools below quintal 3 identified through participation in leagues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1 118 600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Deliver district and provincial competitions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2 909 938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Support the implementation of sport focus schools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53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Remunerate circuit coordinators who coordinate and support the delivery of school sport programmes and monitor and evaluate at a local level.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1 655 658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Support school sport structures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1 031 683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Administration costs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555 171,66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Employment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1 099 633,00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Siyadlala Community Sport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10 440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Province to ring fence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2 941 102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Sport and recreation events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3 649 732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Purchase of equipment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979 999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Purchase attire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589 408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Minister's outreach programme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101 311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Training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979 391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18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Administration cost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771 607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Employment</a:t>
                      </a:r>
                    </a:p>
                  </a:txBody>
                  <a:tcPr marL="6760" marR="6760" marT="67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426 976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395288" y="115888"/>
            <a:ext cx="8505825" cy="876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/>
          <a:lstStyle/>
          <a:p>
            <a:pPr algn="ctr" eaLnBrk="1" hangingPunct="1"/>
            <a:r>
              <a:rPr lang="en-ZA" altLang="en-US" smtClean="0"/>
              <a:t>SCOPE OF WORK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>
            <a:normAutofit fontScale="92500" lnSpcReduction="10000"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b="0" dirty="0"/>
              <a:t>Sport Fields (Cricket, Football, Rugby, </a:t>
            </a:r>
            <a:r>
              <a:rPr lang="en-ZA" altLang="en-US" b="0" dirty="0" err="1"/>
              <a:t>Etc</a:t>
            </a:r>
            <a:r>
              <a:rPr lang="en-ZA" altLang="en-US" b="0" dirty="0"/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ZA" altLang="en-US" b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b="0" dirty="0"/>
              <a:t>Outdoor Gyms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ZA" altLang="en-US" b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b="0" dirty="0"/>
              <a:t>Netball Courts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ZA" altLang="en-US" b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b="0" dirty="0"/>
              <a:t>Swimming Pools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ZA" altLang="en-US" b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b="0" dirty="0"/>
              <a:t>Community Centres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ZA" altLang="en-US" b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b="0" dirty="0"/>
              <a:t>Tennis Courts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ZA" altLang="en-US" b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b="0" dirty="0"/>
              <a:t>Sewerage Connections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ZA" altLang="en-US" b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ZA" altLang="en-US" b="0" dirty="0"/>
              <a:t>High Mast Lights</a:t>
            </a:r>
          </a:p>
          <a:p>
            <a:pPr eaLnBrk="1" hangingPunct="1">
              <a:defRPr/>
            </a:pPr>
            <a:endParaRPr lang="en-ZA" altLang="en-US" b="0" dirty="0"/>
          </a:p>
          <a:p>
            <a:pPr eaLnBrk="1" hangingPunct="1">
              <a:defRPr/>
            </a:pPr>
            <a:endParaRPr lang="en-ZA" altLang="en-US" b="0" dirty="0"/>
          </a:p>
        </p:txBody>
      </p:sp>
    </p:spTree>
    <p:extLst>
      <p:ext uri="{BB962C8B-B14F-4D97-AF65-F5344CB8AC3E}">
        <p14:creationId xmlns:p14="http://schemas.microsoft.com/office/powerpoint/2010/main" xmlns="" val="30708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295275" y="180975"/>
            <a:ext cx="8505825" cy="876300"/>
          </a:xfrm>
        </p:spPr>
        <p:txBody>
          <a:bodyPr/>
          <a:lstStyle/>
          <a:p>
            <a:pPr eaLnBrk="1" hangingPunct="1"/>
            <a:r>
              <a:rPr lang="en-ZA" altLang="en-US" dirty="0" smtClean="0"/>
              <a:t>PROJECTS OVERVIEW 2016/2017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ZA" altLang="en-US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95536" y="1340768"/>
          <a:ext cx="82809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135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295275" y="180975"/>
            <a:ext cx="8505825" cy="876300"/>
          </a:xfrm>
        </p:spPr>
        <p:txBody>
          <a:bodyPr/>
          <a:lstStyle/>
          <a:p>
            <a:pPr eaLnBrk="1" hangingPunct="1"/>
            <a:r>
              <a:rPr lang="en-ZA" altLang="en-US" dirty="0" smtClean="0"/>
              <a:t>EXPENDITURE OVERVIEW 2016/2017</a:t>
            </a:r>
          </a:p>
        </p:txBody>
      </p:sp>
      <p:sp>
        <p:nvSpPr>
          <p:cNvPr id="296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ZA" altLang="en-US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95536" y="1340768"/>
          <a:ext cx="8352928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557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Budget </a:t>
            </a:r>
            <a:r>
              <a:rPr lang="en-ZA" dirty="0" err="1" smtClean="0"/>
              <a:t>conti</a:t>
            </a:r>
            <a:r>
              <a:rPr lang="en-ZA" dirty="0" smtClean="0"/>
              <a:t>’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6544282"/>
              </p:ext>
            </p:extLst>
          </p:nvPr>
        </p:nvGraphicFramePr>
        <p:xfrm>
          <a:off x="628650" y="1712892"/>
          <a:ext cx="7886701" cy="3940938"/>
        </p:xfrm>
        <a:graphic>
          <a:graphicData uri="http://schemas.openxmlformats.org/drawingml/2006/table">
            <a:tbl>
              <a:tblPr/>
              <a:tblGrid>
                <a:gridCol w="3447615"/>
                <a:gridCol w="1825208"/>
                <a:gridCol w="1859008"/>
                <a:gridCol w="754870"/>
              </a:tblGrid>
              <a:tr h="30026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Club Development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10 607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6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Portion of grant to ring-fenced for club development:  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6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Training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1 591 750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6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Tournaments and league fixture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5 303 500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6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Purchase equipment and attire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2 651 750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794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Administration cost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1 060 000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6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Provincial Programmes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2 632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Provincial specific programmes that are implemented must be in line with the main purpose of the grant</a:t>
                      </a: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62">
                <a:tc>
                  <a:txBody>
                    <a:bodyPr/>
                    <a:lstStyle/>
                    <a:p>
                      <a:pPr algn="l" fontAlgn="t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52 890</a:t>
                      </a: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62">
                <a:tc>
                  <a:txBody>
                    <a:bodyPr/>
                    <a:lstStyle/>
                    <a:p>
                      <a:pPr algn="l" fontAlgn="t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75</a:t>
                      </a: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6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Sport</a:t>
                      </a:r>
                    </a:p>
                  </a:txBody>
                  <a:tcPr marL="6760" marR="6760" marT="676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19 includes employment</a:t>
                      </a: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1 100</a:t>
                      </a: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6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Siyadlala</a:t>
                      </a:r>
                    </a:p>
                  </a:txBody>
                  <a:tcPr marL="6760" marR="6760" marT="676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29 includes employment</a:t>
                      </a: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427</a:t>
                      </a: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6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 Development</a:t>
                      </a:r>
                    </a:p>
                  </a:txBody>
                  <a:tcPr marL="6760" marR="6760" marT="676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38 includes employment</a:t>
                      </a: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1 205</a:t>
                      </a: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6760" marR="6760" marT="6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76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Budget for 2017/2018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8640289"/>
              </p:ext>
            </p:extLst>
          </p:nvPr>
        </p:nvGraphicFramePr>
        <p:xfrm>
          <a:off x="295275" y="1189563"/>
          <a:ext cx="8505825" cy="4724792"/>
        </p:xfrm>
        <a:graphic>
          <a:graphicData uri="http://schemas.openxmlformats.org/drawingml/2006/table">
            <a:tbl>
              <a:tblPr/>
              <a:tblGrid>
                <a:gridCol w="4476749"/>
                <a:gridCol w="632013"/>
                <a:gridCol w="908516"/>
                <a:gridCol w="938143"/>
                <a:gridCol w="1550404"/>
              </a:tblGrid>
              <a:tr h="10289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WESTERN CAPE CONDITIONAL GRANT FINANCIAL ALLOCATION 2017/2018</a:t>
                      </a:r>
                    </a:p>
                  </a:txBody>
                  <a:tcPr marL="4619" marR="4619" marT="4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12697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Allocation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52 707 000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19" marR="4619" marT="46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Employment of Permanent Staff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3 162 420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19" marR="4619" marT="46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Administration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1 581 210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19" marR="4619" marT="46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Branding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527 070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19" marR="4619" marT="46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Provincial Sports Councils/Confederation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1 581 210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19" marR="4619" marT="46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Provincial Programmes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1 581 210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19" marR="4619" marT="46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94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School Sport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38%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20 028 660</a:t>
                      </a:r>
                    </a:p>
                  </a:txBody>
                  <a:tcPr marL="4619" marR="4619" marT="46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School Sport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0494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Delivery of Teams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Ring Renced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10 000 000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Balance after deductions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10 028 660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Training of Educators and Volunteers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1 002 866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Purchase of Equipment and/Attire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2 005 732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District and Provincial Competitions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4 011 464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Remuneration of Circuit Coordinators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1 504 299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Support to School Sport Structures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1 504 299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97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Community Sport Siyadlala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17%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8 960 190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Siyadlala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0494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National Youth Camps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Ring Renced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3 000 000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Balance after deductions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5 960 190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 tournament support eg transport and catering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1 192 038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 organising and implementation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1 788 057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Purchase of Equipment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894 029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Purchase of Attire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596 019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Minister's outreach programme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298 010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Training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1 192 038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97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Community Sport  CDP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18%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9 487 260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Club Development</a:t>
                      </a:r>
                    </a:p>
                  </a:txBody>
                  <a:tcPr marL="4619" marR="4619" marT="46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5395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support clubs that are participating in Rural Sport Development Programme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1 897 452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5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Training for sport administration, team management, coaching or technical officiating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1 897 452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Purchase of Equipment and/Attire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2 371 815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Leagues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3 320 541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97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District and Provincial Academies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11%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5 797 770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19" marR="4619" marT="46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Training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579 777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Resourcing of district and provincial acadmies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2 319 108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Athlete support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2 029 220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Sport Focus Schools</a:t>
                      </a:r>
                    </a:p>
                  </a:txBody>
                  <a:tcPr marL="4619" marR="4619" marT="4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289 889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5"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Remuneration for services rendered by specialist personnel (sport scientists, psychologists etc)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19" marR="4619" marT="4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 579 777</a:t>
                      </a:r>
                    </a:p>
                  </a:txBody>
                  <a:tcPr marL="4619" marR="4619" marT="4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184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Definition of an Academy</a:t>
            </a:r>
            <a:endParaRPr lang="en-ZA" altLang="en-US" b="1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268413"/>
            <a:ext cx="8229600" cy="49244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  <a:defRPr/>
            </a:pPr>
            <a:r>
              <a:rPr lang="en-ZA" dirty="0"/>
              <a:t>According to the National Sport and Recreation White Paper: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ZA" dirty="0"/>
              <a:t> “</a:t>
            </a:r>
            <a:r>
              <a:rPr lang="en-ZA" i="1" dirty="0"/>
              <a:t>An academy system refers to a </a:t>
            </a:r>
            <a:r>
              <a:rPr lang="en-ZA" b="1" i="1" dirty="0"/>
              <a:t>range </a:t>
            </a:r>
            <a:endParaRPr lang="en-ZA" b="1" i="1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ZA" b="1" i="1" dirty="0" smtClean="0"/>
              <a:t>   of </a:t>
            </a:r>
            <a:r>
              <a:rPr lang="en-ZA" b="1" i="1" dirty="0"/>
              <a:t>institutions </a:t>
            </a:r>
            <a:r>
              <a:rPr lang="en-ZA" i="1" dirty="0"/>
              <a:t>in SA that will be part of a </a:t>
            </a:r>
            <a:endParaRPr lang="en-ZA" i="1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ZA" i="1" dirty="0"/>
              <a:t> </a:t>
            </a:r>
            <a:r>
              <a:rPr lang="en-ZA" i="1" dirty="0" smtClean="0"/>
              <a:t>  national </a:t>
            </a:r>
            <a:r>
              <a:rPr lang="en-ZA" i="1" dirty="0"/>
              <a:t>unified approach with the </a:t>
            </a:r>
            <a:endParaRPr lang="en-ZA" i="1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ZA" i="1" dirty="0"/>
              <a:t> </a:t>
            </a:r>
            <a:r>
              <a:rPr lang="en-ZA" i="1" dirty="0" smtClean="0"/>
              <a:t>  main </a:t>
            </a:r>
            <a:r>
              <a:rPr lang="en-ZA" i="1" dirty="0"/>
              <a:t>target of developing sporting </a:t>
            </a:r>
            <a:endParaRPr lang="en-ZA" i="1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ZA" i="1" dirty="0"/>
              <a:t> </a:t>
            </a:r>
            <a:r>
              <a:rPr lang="en-ZA" i="1" dirty="0" smtClean="0"/>
              <a:t>  talent </a:t>
            </a:r>
            <a:r>
              <a:rPr lang="en-ZA" i="1" dirty="0"/>
              <a:t>at </a:t>
            </a:r>
            <a:r>
              <a:rPr lang="en-ZA" b="1" i="1" dirty="0"/>
              <a:t>different levels</a:t>
            </a:r>
            <a:r>
              <a:rPr lang="en-ZA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xmlns="" val="37943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b="1" smtClean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424863" cy="49244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The overall objective of the academy system is to develop talented athletes through the provision of sport science and medical services and provide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   training opportunities to athletes, coaches, 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   administrators and technical staff in line with a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   coordinated national plan </a:t>
            </a:r>
            <a:r>
              <a:rPr lang="en-US" sz="2400" i="1" dirty="0"/>
              <a:t>(White Paper of SA 2012).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This will assist in addressing the demographics of our national teams by accelerating the development of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   talented athletes from the disadvantaged groups 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   (White Paper of SA 2012).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41379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ACADEMIES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4675154"/>
              </p:ext>
            </p:extLst>
          </p:nvPr>
        </p:nvGraphicFramePr>
        <p:xfrm>
          <a:off x="241160" y="1600200"/>
          <a:ext cx="8691824" cy="398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912">
                  <a:extLst>
                    <a:ext uri="{9D8B030D-6E8A-4147-A177-3AD203B41FA5}">
                      <a16:colId xmlns:a16="http://schemas.microsoft.com/office/drawing/2014/main" xmlns="" val="1817029480"/>
                    </a:ext>
                  </a:extLst>
                </a:gridCol>
                <a:gridCol w="4345912">
                  <a:extLst>
                    <a:ext uri="{9D8B030D-6E8A-4147-A177-3AD203B41FA5}">
                      <a16:colId xmlns:a16="http://schemas.microsoft.com/office/drawing/2014/main" xmlns="" val="2260353987"/>
                    </a:ext>
                  </a:extLst>
                </a:gridCol>
              </a:tblGrid>
              <a:tr h="107750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Western Cape Sport</a:t>
                      </a:r>
                      <a:r>
                        <a:rPr lang="en-ZA" sz="1800" b="1" baseline="0" dirty="0">
                          <a:solidFill>
                            <a:schemeClr val="tx1"/>
                          </a:solidFill>
                        </a:rPr>
                        <a:t> Academy</a:t>
                      </a:r>
                    </a:p>
                    <a:p>
                      <a:pPr marL="0" indent="0">
                        <a:buNone/>
                      </a:pPr>
                      <a:r>
                        <a:rPr lang="en-ZA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</a:rPr>
                        <a:t>  DCAS </a:t>
                      </a:r>
                      <a:r>
                        <a:rPr lang="en-ZA" sz="1800" b="0" baseline="0" dirty="0">
                          <a:solidFill>
                            <a:schemeClr val="tx1"/>
                          </a:solidFill>
                        </a:rPr>
                        <a:t>Head Office 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Eden District Sport Academy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</a:rPr>
                        <a:t>De </a:t>
                      </a:r>
                      <a:r>
                        <a:rPr lang="en-ZA" sz="1800" b="0" baseline="0" dirty="0">
                          <a:solidFill>
                            <a:schemeClr val="tx1"/>
                          </a:solidFill>
                        </a:rPr>
                        <a:t>Jager Sport Complex 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282285"/>
                  </a:ext>
                </a:extLst>
              </a:tr>
              <a:tr h="1077437">
                <a:tc>
                  <a:txBody>
                    <a:bodyPr/>
                    <a:lstStyle/>
                    <a:p>
                      <a:r>
                        <a:rPr lang="en-ZA" sz="1800" dirty="0"/>
                        <a:t>3. </a:t>
                      </a:r>
                      <a:r>
                        <a:rPr lang="en-ZA" sz="1800" b="1" dirty="0"/>
                        <a:t>West Coast District</a:t>
                      </a:r>
                      <a:r>
                        <a:rPr lang="en-ZA" sz="1800" b="1" baseline="0" dirty="0"/>
                        <a:t> </a:t>
                      </a:r>
                      <a:r>
                        <a:rPr lang="en-ZA" sz="1800" b="1" dirty="0"/>
                        <a:t>Academy</a:t>
                      </a:r>
                    </a:p>
                    <a:p>
                      <a:r>
                        <a:rPr lang="en-ZA" sz="1800" dirty="0"/>
                        <a:t>    Saldanha</a:t>
                      </a:r>
                      <a:r>
                        <a:rPr lang="en-ZA" sz="1800" baseline="0" dirty="0"/>
                        <a:t> Sport Complex </a:t>
                      </a:r>
                      <a:r>
                        <a:rPr lang="en-ZA" sz="1800" dirty="0"/>
                        <a:t> 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4.</a:t>
                      </a:r>
                      <a:r>
                        <a:rPr lang="en-ZA" sz="1800" baseline="0" dirty="0" smtClean="0"/>
                        <a:t> </a:t>
                      </a:r>
                      <a:r>
                        <a:rPr lang="en-ZA" sz="1800" b="1" baseline="0" dirty="0"/>
                        <a:t>Cape Winelands District </a:t>
                      </a:r>
                      <a:r>
                        <a:rPr lang="en-ZA" sz="1800" b="1" baseline="0" dirty="0" smtClean="0"/>
                        <a:t>Academy </a:t>
                      </a:r>
                      <a:endParaRPr lang="en-ZA" sz="1800" b="1" baseline="0" dirty="0"/>
                    </a:p>
                    <a:p>
                      <a:r>
                        <a:rPr lang="en-ZA" sz="1800" baseline="0" dirty="0" smtClean="0"/>
                        <a:t>    Dal </a:t>
                      </a:r>
                      <a:r>
                        <a:rPr lang="en-ZA" sz="1800" baseline="0" dirty="0" err="1" smtClean="0"/>
                        <a:t>Josaphat</a:t>
                      </a:r>
                      <a:r>
                        <a:rPr lang="en-ZA" sz="1800" baseline="0" dirty="0" smtClean="0"/>
                        <a:t>  </a:t>
                      </a:r>
                      <a:endParaRPr lang="en-ZA" sz="1800" dirty="0"/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xmlns="" val="877520024"/>
                  </a:ext>
                </a:extLst>
              </a:tr>
              <a:tr h="754242">
                <a:tc>
                  <a:txBody>
                    <a:bodyPr/>
                    <a:lstStyle/>
                    <a:p>
                      <a:r>
                        <a:rPr lang="en-ZA" sz="1800" dirty="0"/>
                        <a:t>5. </a:t>
                      </a:r>
                      <a:r>
                        <a:rPr lang="en-ZA" sz="1800" b="1" dirty="0"/>
                        <a:t>Central Karoo Academy </a:t>
                      </a:r>
                    </a:p>
                    <a:p>
                      <a:r>
                        <a:rPr lang="en-ZA" sz="1800" dirty="0" smtClean="0"/>
                        <a:t>    </a:t>
                      </a:r>
                      <a:r>
                        <a:rPr lang="en-ZA" sz="1800" dirty="0" err="1" smtClean="0"/>
                        <a:t>Rustden</a:t>
                      </a:r>
                      <a:r>
                        <a:rPr lang="en-ZA" sz="1800" dirty="0" smtClean="0"/>
                        <a:t> </a:t>
                      </a:r>
                      <a:r>
                        <a:rPr lang="en-ZA" sz="1800" dirty="0"/>
                        <a:t>Sports Complex 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6. </a:t>
                      </a:r>
                      <a:r>
                        <a:rPr lang="en-ZA" sz="1800" b="1" dirty="0"/>
                        <a:t>Overberg District </a:t>
                      </a:r>
                      <a:r>
                        <a:rPr lang="en-ZA" sz="1800" b="1" dirty="0" smtClean="0"/>
                        <a:t>Academy</a:t>
                      </a:r>
                    </a:p>
                    <a:p>
                      <a:r>
                        <a:rPr lang="en-ZA" sz="1800" baseline="0" dirty="0" smtClean="0"/>
                        <a:t>     </a:t>
                      </a:r>
                      <a:r>
                        <a:rPr lang="en-ZA" sz="1800" baseline="0" dirty="0" err="1" smtClean="0"/>
                        <a:t>Bredasdorp</a:t>
                      </a:r>
                      <a:r>
                        <a:rPr lang="en-ZA" sz="1800" baseline="0" dirty="0" smtClean="0"/>
                        <a:t> </a:t>
                      </a:r>
                      <a:r>
                        <a:rPr lang="en-ZA" sz="1800" baseline="0" dirty="0"/>
                        <a:t>Sport Complex </a:t>
                      </a:r>
                      <a:endParaRPr lang="en-ZA" sz="1800" dirty="0"/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xmlns="" val="2325281676"/>
                  </a:ext>
                </a:extLst>
              </a:tr>
              <a:tr h="1077503">
                <a:tc>
                  <a:txBody>
                    <a:bodyPr/>
                    <a:lstStyle/>
                    <a:p>
                      <a:r>
                        <a:rPr lang="en-ZA" sz="1800" dirty="0"/>
                        <a:t>7. </a:t>
                      </a:r>
                      <a:r>
                        <a:rPr lang="en-ZA" sz="1800" b="1" dirty="0"/>
                        <a:t>Metro Academy</a:t>
                      </a:r>
                    </a:p>
                    <a:p>
                      <a:r>
                        <a:rPr lang="en-ZA" sz="1800" dirty="0"/>
                        <a:t> </a:t>
                      </a:r>
                      <a:r>
                        <a:rPr lang="en-ZA" sz="1800" dirty="0" smtClean="0"/>
                        <a:t>   Venue </a:t>
                      </a:r>
                      <a:r>
                        <a:rPr lang="en-ZA" sz="1800" dirty="0"/>
                        <a:t>to be identified with City </a:t>
                      </a:r>
                      <a:endParaRPr lang="en-ZA" sz="1800" dirty="0" smtClean="0"/>
                    </a:p>
                    <a:p>
                      <a:r>
                        <a:rPr lang="en-ZA" sz="1800" dirty="0" smtClean="0"/>
                        <a:t>   of </a:t>
                      </a:r>
                      <a:r>
                        <a:rPr lang="en-ZA" sz="1800" dirty="0"/>
                        <a:t>Cape Town 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xmlns="" val="1202282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61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200" b="1" dirty="0" smtClean="0"/>
              <a:t>Budget Breakdown for Academies</a:t>
            </a:r>
            <a:br>
              <a:rPr lang="en-ZA" altLang="en-US" sz="3200" b="1" dirty="0" smtClean="0"/>
            </a:br>
            <a:r>
              <a:rPr lang="en-ZA" altLang="en-US" sz="3200" b="1" dirty="0" smtClean="0"/>
              <a:t>Conditional Grant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2012/2013 	R 1,433,000</a:t>
            </a:r>
          </a:p>
          <a:p>
            <a:r>
              <a:rPr lang="en-ZA" altLang="en-US" smtClean="0"/>
              <a:t>2013/2014 	R 1,950,550</a:t>
            </a:r>
          </a:p>
          <a:p>
            <a:r>
              <a:rPr lang="en-ZA" altLang="en-US" smtClean="0"/>
              <a:t>2014/2015 	R 2,625,705</a:t>
            </a:r>
          </a:p>
          <a:p>
            <a:r>
              <a:rPr lang="en-ZA" altLang="en-US" smtClean="0"/>
              <a:t>2015/16  	R 4,457, 068	</a:t>
            </a:r>
          </a:p>
          <a:p>
            <a:r>
              <a:rPr lang="en-ZA" altLang="en-US" smtClean="0"/>
              <a:t>2016/17 	R 4, 242, 000</a:t>
            </a:r>
          </a:p>
          <a:p>
            <a:r>
              <a:rPr lang="en-ZA" altLang="en-US" smtClean="0"/>
              <a:t>2017/18	R 5 797, 770 </a:t>
            </a:r>
          </a:p>
        </p:txBody>
      </p:sp>
    </p:spTree>
    <p:extLst>
      <p:ext uri="{BB962C8B-B14F-4D97-AF65-F5344CB8AC3E}">
        <p14:creationId xmlns:p14="http://schemas.microsoft.com/office/powerpoint/2010/main" xmlns="" val="19188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riculture_PP template_Eng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Agriculture_PP template_Eng_updated</Template>
  <TotalTime>1867</TotalTime>
  <Words>1840</Words>
  <Application>Microsoft Office PowerPoint</Application>
  <PresentationFormat>On-screen Show (4:3)</PresentationFormat>
  <Paragraphs>614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Agriculture_PP template_Eng_updated</vt:lpstr>
      <vt:lpstr>Custom Design</vt:lpstr>
      <vt:lpstr>2_Custom Design</vt:lpstr>
      <vt:lpstr>3_Custom Design</vt:lpstr>
      <vt:lpstr>NATIONAL PORTFOLIO COMMITTEE  PRESENTATION CHIEF DIRECTOR: Dr  LYNDON BOUAH      </vt:lpstr>
      <vt:lpstr>Budget 2016 / 2017</vt:lpstr>
      <vt:lpstr>Budget conti’</vt:lpstr>
      <vt:lpstr>Budget conti’</vt:lpstr>
      <vt:lpstr>Budget for 2017/2018</vt:lpstr>
      <vt:lpstr>Definition of an Academy</vt:lpstr>
      <vt:lpstr>Objective</vt:lpstr>
      <vt:lpstr>ACADEMIES </vt:lpstr>
      <vt:lpstr>Budget Breakdown for Academies Conditional Grant</vt:lpstr>
      <vt:lpstr>Conditional Grant – Sport Council</vt:lpstr>
      <vt:lpstr>Conditional Grant – Sport Council – 2016/2017</vt:lpstr>
      <vt:lpstr>Conditional Grant – Sport Council 2017/2018</vt:lpstr>
      <vt:lpstr>Conditional Grant – School Sport</vt:lpstr>
      <vt:lpstr>Budget for Attire and Equipment for 2017/2018</vt:lpstr>
      <vt:lpstr>Conditional Grant - Siyadlala</vt:lpstr>
      <vt:lpstr>Conditional Grant - Siyadlala</vt:lpstr>
      <vt:lpstr>Conditional Grant - Siyadlala</vt:lpstr>
      <vt:lpstr>Conditional Grant - Siyadlala</vt:lpstr>
      <vt:lpstr>Budget for Attire and Equipment for 2017/2018</vt:lpstr>
      <vt:lpstr>Conditional Grant – Club Development Programme</vt:lpstr>
      <vt:lpstr>Conditional Grant – Club Development Programme</vt:lpstr>
      <vt:lpstr>Conditional Grant – Club Development Programme</vt:lpstr>
      <vt:lpstr>Club Development – 2016/2017</vt:lpstr>
      <vt:lpstr>Club Development – 2016/2017</vt:lpstr>
      <vt:lpstr>National Rural Sport Development </vt:lpstr>
      <vt:lpstr>Budget for Attire and Equipment for 2017/2018</vt:lpstr>
      <vt:lpstr>Club Development Programme</vt:lpstr>
      <vt:lpstr>Conditional Grant – Provincial Programmes</vt:lpstr>
      <vt:lpstr>MIG AND SRSA PROJECTS</vt:lpstr>
      <vt:lpstr>SCOPE OF WORK</vt:lpstr>
      <vt:lpstr>PROJECTS OVERVIEW 2016/2017</vt:lpstr>
      <vt:lpstr>EXPENDITURE OVERVIEW 2016/2017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sub-title  Date of presentation</dc:title>
  <dc:creator>Doreen Mkuzo</dc:creator>
  <cp:lastModifiedBy>PUMZA</cp:lastModifiedBy>
  <cp:revision>130</cp:revision>
  <cp:lastPrinted>2017-08-01T06:04:04Z</cp:lastPrinted>
  <dcterms:created xsi:type="dcterms:W3CDTF">2011-12-23T08:24:50Z</dcterms:created>
  <dcterms:modified xsi:type="dcterms:W3CDTF">2017-08-07T12:45:11Z</dcterms:modified>
</cp:coreProperties>
</file>