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9" r:id="rId2"/>
    <p:sldId id="454" r:id="rId3"/>
    <p:sldId id="457" r:id="rId4"/>
    <p:sldId id="458" r:id="rId5"/>
    <p:sldId id="459" r:id="rId6"/>
    <p:sldId id="455" r:id="rId7"/>
    <p:sldId id="373" r:id="rId8"/>
    <p:sldId id="437" r:id="rId9"/>
    <p:sldId id="433" r:id="rId10"/>
    <p:sldId id="453" r:id="rId11"/>
    <p:sldId id="434" r:id="rId12"/>
    <p:sldId id="419" r:id="rId13"/>
    <p:sldId id="460" r:id="rId14"/>
    <p:sldId id="43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99" autoAdjust="0"/>
    <p:restoredTop sz="83436" autoAdjust="0"/>
  </p:normalViewPr>
  <p:slideViewPr>
    <p:cSldViewPr>
      <p:cViewPr varScale="1">
        <p:scale>
          <a:sx n="97" d="100"/>
          <a:sy n="97" d="100"/>
        </p:scale>
        <p:origin x="255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lmedo\Dropbox\Projects%20and%20Research\User%20Rights%20Econ%20Study\Survey%20Results\Country%20Comparison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lmedo\Desktop\Dropbox\Projects%20and%20Research\User%20Rights%20Econ%20Study\R&amp;D%20Bar%20Graphs%201129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palmedo\Dropbox\Projects%20and%20Research\User%20Rights%20Econ%20Study\Citations%20-%20H%20statisti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412995131333803E-2"/>
          <c:y val="3.5969750392590399E-2"/>
          <c:w val="0.71471306579872396"/>
          <c:h val="0.81337132343190999"/>
        </c:manualLayout>
      </c:layout>
      <c:lineChart>
        <c:grouping val="standard"/>
        <c:varyColors val="0"/>
        <c:ser>
          <c:idx val="0"/>
          <c:order val="0"/>
          <c:tx>
            <c:strRef>
              <c:f>Sheet2!$G$1</c:f>
              <c:strCache>
                <c:ptCount val="1"/>
                <c:pt idx="0">
                  <c:v>High Income Countries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Sheet2!$E$2:$E$47</c:f>
              <c:numCache>
                <c:formatCode>General</c:formatCod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numCache>
            </c:numRef>
          </c:cat>
          <c:val>
            <c:numRef>
              <c:f>Sheet2!$G$2:$G$47</c:f>
              <c:numCache>
                <c:formatCode>General</c:formatCode>
                <c:ptCount val="46"/>
                <c:pt idx="0">
                  <c:v>1.018105</c:v>
                </c:pt>
                <c:pt idx="1">
                  <c:v>1.0572286</c:v>
                </c:pt>
                <c:pt idx="2">
                  <c:v>1.0556637</c:v>
                </c:pt>
                <c:pt idx="3">
                  <c:v>1.0556637</c:v>
                </c:pt>
                <c:pt idx="4">
                  <c:v>1.0805175</c:v>
                </c:pt>
                <c:pt idx="5">
                  <c:v>1.0761315</c:v>
                </c:pt>
                <c:pt idx="6">
                  <c:v>1.0761315</c:v>
                </c:pt>
                <c:pt idx="7">
                  <c:v>1.0761315</c:v>
                </c:pt>
                <c:pt idx="8">
                  <c:v>1.0834414000000001</c:v>
                </c:pt>
                <c:pt idx="9">
                  <c:v>1.078997</c:v>
                </c:pt>
                <c:pt idx="10">
                  <c:v>1.0938117999999999</c:v>
                </c:pt>
                <c:pt idx="11">
                  <c:v>1.0938117999999999</c:v>
                </c:pt>
                <c:pt idx="12">
                  <c:v>1.0908488000000001</c:v>
                </c:pt>
                <c:pt idx="13">
                  <c:v>1.0908488000000001</c:v>
                </c:pt>
                <c:pt idx="14">
                  <c:v>1.0956108</c:v>
                </c:pt>
                <c:pt idx="15">
                  <c:v>1.1511663000000001</c:v>
                </c:pt>
                <c:pt idx="16">
                  <c:v>1.1791389999999999</c:v>
                </c:pt>
                <c:pt idx="17">
                  <c:v>1.2446543999999999</c:v>
                </c:pt>
                <c:pt idx="18">
                  <c:v>1.2446543999999999</c:v>
                </c:pt>
                <c:pt idx="19">
                  <c:v>1.2446543999999999</c:v>
                </c:pt>
                <c:pt idx="20">
                  <c:v>1.2482588999999999</c:v>
                </c:pt>
                <c:pt idx="21">
                  <c:v>1.2585021000000001</c:v>
                </c:pt>
                <c:pt idx="22">
                  <c:v>1.2931911</c:v>
                </c:pt>
                <c:pt idx="23">
                  <c:v>1.2931911</c:v>
                </c:pt>
                <c:pt idx="24">
                  <c:v>1.306349</c:v>
                </c:pt>
                <c:pt idx="25">
                  <c:v>1.3313661000000001</c:v>
                </c:pt>
                <c:pt idx="26">
                  <c:v>1.3253534</c:v>
                </c:pt>
                <c:pt idx="27">
                  <c:v>1.3301700000000001</c:v>
                </c:pt>
                <c:pt idx="28">
                  <c:v>1.3540934</c:v>
                </c:pt>
                <c:pt idx="29">
                  <c:v>1.3794523000000001</c:v>
                </c:pt>
                <c:pt idx="30">
                  <c:v>1.3795001</c:v>
                </c:pt>
                <c:pt idx="31">
                  <c:v>1.3806963000000001</c:v>
                </c:pt>
                <c:pt idx="32">
                  <c:v>1.3806963000000001</c:v>
                </c:pt>
                <c:pt idx="33">
                  <c:v>1.385481</c:v>
                </c:pt>
                <c:pt idx="34">
                  <c:v>1.5116771</c:v>
                </c:pt>
                <c:pt idx="35">
                  <c:v>1.5311577000000001</c:v>
                </c:pt>
                <c:pt idx="36">
                  <c:v>1.5554001</c:v>
                </c:pt>
                <c:pt idx="37">
                  <c:v>1.5589885999999999</c:v>
                </c:pt>
                <c:pt idx="38">
                  <c:v>1.5912853</c:v>
                </c:pt>
                <c:pt idx="39">
                  <c:v>1.5949215999999999</c:v>
                </c:pt>
                <c:pt idx="40">
                  <c:v>1.6080795000000001</c:v>
                </c:pt>
                <c:pt idx="41">
                  <c:v>1.7215305999999999</c:v>
                </c:pt>
                <c:pt idx="42">
                  <c:v>1.7394571999999999</c:v>
                </c:pt>
                <c:pt idx="43">
                  <c:v>1.758596</c:v>
                </c:pt>
                <c:pt idx="44">
                  <c:v>1.7753422999999999</c:v>
                </c:pt>
                <c:pt idx="45">
                  <c:v>1.7789309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580-4B38-AF14-2A1ED5A0BFDE}"/>
            </c:ext>
          </c:extLst>
        </c:ser>
        <c:ser>
          <c:idx val="1"/>
          <c:order val="1"/>
          <c:tx>
            <c:strRef>
              <c:f>Sheet2!$H$1</c:f>
              <c:strCache>
                <c:ptCount val="1"/>
                <c:pt idx="0">
                  <c:v>Middle Income Countries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Sheet2!$E$2:$E$47</c:f>
              <c:numCache>
                <c:formatCode>General</c:formatCod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numCache>
            </c:numRef>
          </c:cat>
          <c:val>
            <c:numRef>
              <c:f>Sheet2!$H$2:$H$47</c:f>
              <c:numCache>
                <c:formatCode>General</c:formatCode>
                <c:ptCount val="46"/>
                <c:pt idx="0">
                  <c:v>0.56954888000000004</c:v>
                </c:pt>
                <c:pt idx="1">
                  <c:v>0.56954888000000004</c:v>
                </c:pt>
                <c:pt idx="2">
                  <c:v>0.56954888000000004</c:v>
                </c:pt>
                <c:pt idx="3">
                  <c:v>0.63533835000000005</c:v>
                </c:pt>
                <c:pt idx="4">
                  <c:v>0.66541353999999997</c:v>
                </c:pt>
                <c:pt idx="5">
                  <c:v>0.66541353999999997</c:v>
                </c:pt>
                <c:pt idx="6">
                  <c:v>0.66541353999999997</c:v>
                </c:pt>
                <c:pt idx="7">
                  <c:v>0.68045113999999995</c:v>
                </c:pt>
                <c:pt idx="8">
                  <c:v>0.68045113999999995</c:v>
                </c:pt>
                <c:pt idx="9">
                  <c:v>0.7138158</c:v>
                </c:pt>
                <c:pt idx="10">
                  <c:v>0.7138158</c:v>
                </c:pt>
                <c:pt idx="11">
                  <c:v>0.7138158</c:v>
                </c:pt>
                <c:pt idx="12">
                  <c:v>0.76809212000000004</c:v>
                </c:pt>
                <c:pt idx="13">
                  <c:v>0.78125001000000005</c:v>
                </c:pt>
                <c:pt idx="14">
                  <c:v>0.78125001000000005</c:v>
                </c:pt>
                <c:pt idx="15">
                  <c:v>0.78125001000000005</c:v>
                </c:pt>
                <c:pt idx="16">
                  <c:v>0.78125001000000005</c:v>
                </c:pt>
                <c:pt idx="17">
                  <c:v>0.79605263000000004</c:v>
                </c:pt>
                <c:pt idx="18">
                  <c:v>0.79605263000000004</c:v>
                </c:pt>
                <c:pt idx="19">
                  <c:v>0.80756578999999995</c:v>
                </c:pt>
                <c:pt idx="20">
                  <c:v>0.80756578999999995</c:v>
                </c:pt>
                <c:pt idx="21">
                  <c:v>0.85964912999999998</c:v>
                </c:pt>
                <c:pt idx="22">
                  <c:v>0.86695906</c:v>
                </c:pt>
                <c:pt idx="23">
                  <c:v>0.90935672000000001</c:v>
                </c:pt>
                <c:pt idx="24">
                  <c:v>0.88450289999999998</c:v>
                </c:pt>
                <c:pt idx="25">
                  <c:v>0.88742688000000003</c:v>
                </c:pt>
                <c:pt idx="26">
                  <c:v>0.90935670999999996</c:v>
                </c:pt>
                <c:pt idx="27">
                  <c:v>0.88157892999999998</c:v>
                </c:pt>
                <c:pt idx="28">
                  <c:v>0.88888887999999999</c:v>
                </c:pt>
                <c:pt idx="29">
                  <c:v>0.8991228</c:v>
                </c:pt>
                <c:pt idx="30">
                  <c:v>0.85263157999999994</c:v>
                </c:pt>
                <c:pt idx="31">
                  <c:v>0.87236840999999998</c:v>
                </c:pt>
                <c:pt idx="32">
                  <c:v>0.87236840999999998</c:v>
                </c:pt>
                <c:pt idx="33">
                  <c:v>0.87236840999999998</c:v>
                </c:pt>
                <c:pt idx="34">
                  <c:v>0.87236840999999998</c:v>
                </c:pt>
                <c:pt idx="35">
                  <c:v>0.98189899999999997</c:v>
                </c:pt>
                <c:pt idx="36">
                  <c:v>0.98716216000000001</c:v>
                </c:pt>
                <c:pt idx="37">
                  <c:v>0.99505690000000002</c:v>
                </c:pt>
                <c:pt idx="38">
                  <c:v>0.99900427000000003</c:v>
                </c:pt>
                <c:pt idx="39">
                  <c:v>0.99900427000000003</c:v>
                </c:pt>
                <c:pt idx="40">
                  <c:v>0.99900427000000003</c:v>
                </c:pt>
                <c:pt idx="41">
                  <c:v>1.0029516000000001</c:v>
                </c:pt>
                <c:pt idx="42">
                  <c:v>1.0318989999999999</c:v>
                </c:pt>
                <c:pt idx="43">
                  <c:v>1.0358464000000001</c:v>
                </c:pt>
                <c:pt idx="44">
                  <c:v>1.0490043</c:v>
                </c:pt>
                <c:pt idx="45">
                  <c:v>1.0608464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580-4B38-AF14-2A1ED5A0B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1369008"/>
        <c:axId val="171369400"/>
      </c:lineChart>
      <c:catAx>
        <c:axId val="17136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369400"/>
        <c:crosses val="autoZero"/>
        <c:auto val="1"/>
        <c:lblAlgn val="ctr"/>
        <c:lblOffset val="100"/>
        <c:noMultiLvlLbl val="0"/>
      </c:catAx>
      <c:valAx>
        <c:axId val="171369400"/>
        <c:scaling>
          <c:orientation val="minMax"/>
          <c:max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369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0681728164035105"/>
          <c:y val="2.42308067815242E-2"/>
          <c:w val="0.19120166145552001"/>
          <c:h val="0.43776859838215998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38152806077799"/>
          <c:y val="4.6368264369638403E-2"/>
          <c:w val="0.64967969281617599"/>
          <c:h val="0.817796332505416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'means Softw'!$B$1</c:f>
              <c:strCache>
                <c:ptCount val="1"/>
                <c:pt idx="0">
                  <c:v>Without Fair Use</c:v>
                </c:pt>
              </c:strCache>
            </c:strRef>
          </c:tx>
          <c:invertIfNegative val="0"/>
          <c:cat>
            <c:numRef>
              <c:f>'means Softw'!$A$12:$A$30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cat>
          <c:val>
            <c:numRef>
              <c:f>'means Softw'!$B$12:$B$30</c:f>
              <c:numCache>
                <c:formatCode>0</c:formatCode>
                <c:ptCount val="19"/>
                <c:pt idx="0">
                  <c:v>50463.82</c:v>
                </c:pt>
                <c:pt idx="1">
                  <c:v>42064.428</c:v>
                </c:pt>
                <c:pt idx="2">
                  <c:v>33927.51</c:v>
                </c:pt>
                <c:pt idx="3">
                  <c:v>29706.627</c:v>
                </c:pt>
                <c:pt idx="4">
                  <c:v>29114.491000000009</c:v>
                </c:pt>
                <c:pt idx="5">
                  <c:v>21757.223000000009</c:v>
                </c:pt>
                <c:pt idx="6">
                  <c:v>15540.602999999999</c:v>
                </c:pt>
                <c:pt idx="7">
                  <c:v>13703.008</c:v>
                </c:pt>
                <c:pt idx="8">
                  <c:v>12701.963</c:v>
                </c:pt>
                <c:pt idx="9">
                  <c:v>13132.031999999999</c:v>
                </c:pt>
                <c:pt idx="10">
                  <c:v>12229.248</c:v>
                </c:pt>
                <c:pt idx="11">
                  <c:v>12863.501</c:v>
                </c:pt>
                <c:pt idx="12">
                  <c:v>16887.963</c:v>
                </c:pt>
                <c:pt idx="13">
                  <c:v>18065.886999999999</c:v>
                </c:pt>
                <c:pt idx="14">
                  <c:v>13318.843999999999</c:v>
                </c:pt>
                <c:pt idx="15">
                  <c:v>16128.26</c:v>
                </c:pt>
                <c:pt idx="16">
                  <c:v>17994.002</c:v>
                </c:pt>
                <c:pt idx="17">
                  <c:v>18359.062000000009</c:v>
                </c:pt>
                <c:pt idx="18">
                  <c:v>18598.221000000001</c:v>
                </c:pt>
              </c:numCache>
            </c:numRef>
          </c:val>
        </c:ser>
        <c:ser>
          <c:idx val="1"/>
          <c:order val="1"/>
          <c:tx>
            <c:strRef>
              <c:f>'means Softw'!$C$1</c:f>
              <c:strCache>
                <c:ptCount val="1"/>
                <c:pt idx="0">
                  <c:v>With Fair Use</c:v>
                </c:pt>
              </c:strCache>
            </c:strRef>
          </c:tx>
          <c:invertIfNegative val="0"/>
          <c:cat>
            <c:numRef>
              <c:f>'means Softw'!$A$12:$A$30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cat>
          <c:val>
            <c:numRef>
              <c:f>'means Softw'!$C$12:$C$30</c:f>
              <c:numCache>
                <c:formatCode>0</c:formatCode>
                <c:ptCount val="19"/>
                <c:pt idx="0">
                  <c:v>97397.301999999996</c:v>
                </c:pt>
                <c:pt idx="1">
                  <c:v>94280.668000000005</c:v>
                </c:pt>
                <c:pt idx="2">
                  <c:v>74745.592999999935</c:v>
                </c:pt>
                <c:pt idx="3">
                  <c:v>56948.011000000013</c:v>
                </c:pt>
                <c:pt idx="4">
                  <c:v>55667.955000000002</c:v>
                </c:pt>
                <c:pt idx="5">
                  <c:v>64801.419000000002</c:v>
                </c:pt>
                <c:pt idx="6">
                  <c:v>68154.481999999989</c:v>
                </c:pt>
                <c:pt idx="7">
                  <c:v>62503.713000000003</c:v>
                </c:pt>
                <c:pt idx="8">
                  <c:v>66792.369000000006</c:v>
                </c:pt>
                <c:pt idx="9">
                  <c:v>83079.324999999997</c:v>
                </c:pt>
                <c:pt idx="10">
                  <c:v>78737.141000000003</c:v>
                </c:pt>
                <c:pt idx="11">
                  <c:v>88175.409</c:v>
                </c:pt>
                <c:pt idx="12">
                  <c:v>78845.035999999993</c:v>
                </c:pt>
                <c:pt idx="13">
                  <c:v>87166.983999999968</c:v>
                </c:pt>
                <c:pt idx="14">
                  <c:v>85553.001000000004</c:v>
                </c:pt>
                <c:pt idx="15">
                  <c:v>87916.225000000006</c:v>
                </c:pt>
                <c:pt idx="16">
                  <c:v>99671.369000000006</c:v>
                </c:pt>
                <c:pt idx="17">
                  <c:v>104235.81</c:v>
                </c:pt>
                <c:pt idx="18">
                  <c:v>99105.813999999998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236128"/>
        <c:axId val="172236520"/>
      </c:barChart>
      <c:catAx>
        <c:axId val="17223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3000000"/>
          <a:lstStyle/>
          <a:p>
            <a:pPr>
              <a:defRPr sz="1400"/>
            </a:pPr>
            <a:endParaRPr lang="en-US"/>
          </a:p>
        </c:txPr>
        <c:crossAx val="172236520"/>
        <c:crosses val="autoZero"/>
        <c:auto val="1"/>
        <c:lblAlgn val="ctr"/>
        <c:lblOffset val="100"/>
        <c:noMultiLvlLbl val="0"/>
      </c:catAx>
      <c:valAx>
        <c:axId val="172236520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2236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20132205696495"/>
          <c:y val="0.24169897422749501"/>
          <c:w val="0.16551582093904901"/>
          <c:h val="0.383663440783096"/>
        </c:manualLayout>
      </c:layout>
      <c:overlay val="0"/>
      <c:txPr>
        <a:bodyPr/>
        <a:lstStyle/>
        <a:p>
          <a:pPr>
            <a:defRPr sz="18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Sheet1!$Y$2:$Y$22</c:f>
              <c:numCache>
                <c:formatCode>General</c:formatCode>
                <c:ptCount val="21"/>
                <c:pt idx="0">
                  <c:v>7.2714681440443296E-2</c:v>
                </c:pt>
                <c:pt idx="1">
                  <c:v>1.3754385964912279</c:v>
                </c:pt>
                <c:pt idx="2">
                  <c:v>0.43421052631578899</c:v>
                </c:pt>
                <c:pt idx="3">
                  <c:v>1.5720221606648199</c:v>
                </c:pt>
                <c:pt idx="4">
                  <c:v>0.69681245366938505</c:v>
                </c:pt>
                <c:pt idx="5">
                  <c:v>1.406509695290858</c:v>
                </c:pt>
                <c:pt idx="6">
                  <c:v>0.92520775623268703</c:v>
                </c:pt>
                <c:pt idx="7">
                  <c:v>1.2342105263157901</c:v>
                </c:pt>
                <c:pt idx="8">
                  <c:v>1.3864265927977839</c:v>
                </c:pt>
                <c:pt idx="9">
                  <c:v>1.520775623268698</c:v>
                </c:pt>
                <c:pt idx="10">
                  <c:v>1.926592797783933</c:v>
                </c:pt>
                <c:pt idx="11">
                  <c:v>1.3933518005540171</c:v>
                </c:pt>
                <c:pt idx="12">
                  <c:v>0.94252077562326897</c:v>
                </c:pt>
                <c:pt idx="13">
                  <c:v>1.6869806094182831</c:v>
                </c:pt>
                <c:pt idx="14">
                  <c:v>1.6925207756232701</c:v>
                </c:pt>
                <c:pt idx="15">
                  <c:v>0.94736842105263097</c:v>
                </c:pt>
                <c:pt idx="16">
                  <c:v>1.013157894736842</c:v>
                </c:pt>
                <c:pt idx="17">
                  <c:v>1.5519390581717449</c:v>
                </c:pt>
                <c:pt idx="18">
                  <c:v>1.0221606648199451</c:v>
                </c:pt>
                <c:pt idx="19">
                  <c:v>2.6835180055401651</c:v>
                </c:pt>
                <c:pt idx="20">
                  <c:v>0.60279254323575704</c:v>
                </c:pt>
              </c:numCache>
            </c:numRef>
          </c:xVal>
          <c:yVal>
            <c:numRef>
              <c:f>Sheet1!$Z$2:$Z$22</c:f>
              <c:numCache>
                <c:formatCode>General</c:formatCode>
                <c:ptCount val="21"/>
                <c:pt idx="0">
                  <c:v>273</c:v>
                </c:pt>
                <c:pt idx="1">
                  <c:v>644</c:v>
                </c:pt>
                <c:pt idx="2">
                  <c:v>71</c:v>
                </c:pt>
                <c:pt idx="3">
                  <c:v>233</c:v>
                </c:pt>
                <c:pt idx="4">
                  <c:v>233</c:v>
                </c:pt>
                <c:pt idx="5">
                  <c:v>495</c:v>
                </c:pt>
                <c:pt idx="6">
                  <c:v>169</c:v>
                </c:pt>
                <c:pt idx="7">
                  <c:v>443</c:v>
                </c:pt>
                <c:pt idx="8">
                  <c:v>383</c:v>
                </c:pt>
                <c:pt idx="9">
                  <c:v>745</c:v>
                </c:pt>
                <c:pt idx="10">
                  <c:v>424</c:v>
                </c:pt>
                <c:pt idx="11">
                  <c:v>694</c:v>
                </c:pt>
                <c:pt idx="12">
                  <c:v>140</c:v>
                </c:pt>
                <c:pt idx="13">
                  <c:v>297</c:v>
                </c:pt>
                <c:pt idx="14">
                  <c:v>349</c:v>
                </c:pt>
                <c:pt idx="15">
                  <c:v>180</c:v>
                </c:pt>
                <c:pt idx="16">
                  <c:v>292</c:v>
                </c:pt>
                <c:pt idx="17">
                  <c:v>686</c:v>
                </c:pt>
                <c:pt idx="18">
                  <c:v>174</c:v>
                </c:pt>
                <c:pt idx="19">
                  <c:v>1648</c:v>
                </c:pt>
                <c:pt idx="20">
                  <c:v>133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230-419B-B62D-F5206FA576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236912"/>
        <c:axId val="172235736"/>
      </c:scatterChart>
      <c:valAx>
        <c:axId val="172236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Openness</a:t>
                </a:r>
                <a:r>
                  <a:rPr lang="en-US" sz="2000" baseline="0"/>
                  <a:t> Score</a:t>
                </a:r>
                <a:endParaRPr lang="en-US" sz="20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235736"/>
        <c:crosses val="autoZero"/>
        <c:crossBetween val="midCat"/>
      </c:valAx>
      <c:valAx>
        <c:axId val="17223573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H-Index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2369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2C2CB6-1809-4E51-BA66-28DF787C890E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68E357-2CC8-4EB4-ADD2-571698104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6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9934" indent="-288436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53744" indent="-230749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15242" indent="-230749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76740" indent="-230749" eaLnBrk="0" hangingPunct="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38237" indent="-23074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99735" indent="-23074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61233" indent="-23074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922730" indent="-23074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D5BA92D-BB18-C749-A1A6-3E917E8D785F}" type="slidenum">
              <a:rPr lang="en-US" sz="1200">
                <a:latin typeface="Arial" charset="0"/>
              </a:rPr>
              <a:pPr eaLnBrk="1" hangingPunct="1"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baseline="0" dirty="0" smtClean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677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8E357-2CC8-4EB4-ADD2-5716981044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23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8E357-2CC8-4EB4-ADD2-5716981044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57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 These</a:t>
            </a:r>
            <a:r>
              <a:rPr lang="en-US" baseline="0" dirty="0" smtClean="0"/>
              <a:t> are annual average (mean) research and development expenditures in U.S. dollars.  This is based on a sample of 44,940 observations from firms in 63 countries.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Good example is Cloud storage in the US. Cartoon networks 2008. Josh Lerner found $1.3 I increased venture capital investment in could storage industry in 2.5 years after the decision.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930B2-7B96-426F-9DBD-0CBED02878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49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8E357-2CC8-4EB4-ADD2-5716981044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20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CF661-B793-4675-A917-F0CEFAA7B0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63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DE99-6373-4A6F-9C54-320F1BB189FD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7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DE99-6373-4A6F-9C54-320F1BB189FD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8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DE99-6373-4A6F-9C54-320F1BB189FD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8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DE99-6373-4A6F-9C54-320F1BB189FD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8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DE99-6373-4A6F-9C54-320F1BB189FD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7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DE99-6373-4A6F-9C54-320F1BB189FD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7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DE99-6373-4A6F-9C54-320F1BB189FD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7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DE99-6373-4A6F-9C54-320F1BB189FD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39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DE99-6373-4A6F-9C54-320F1BB189FD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5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DE99-6373-4A6F-9C54-320F1BB189FD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9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DE99-6373-4A6F-9C54-320F1BB189FD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6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FDE99-6373-4A6F-9C54-320F1BB189FD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79C6C-8292-4A76-88BB-30D434B8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1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352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charset="0"/>
                <a:ea typeface="MS PGothic" charset="0"/>
              </a:rPr>
              <a:t>Fair Use in the Digital Environment</a:t>
            </a:r>
            <a:endParaRPr lang="en-US" sz="4000" dirty="0">
              <a:latin typeface="Arial" charset="0"/>
              <a:ea typeface="MS PGothic" charset="0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953000"/>
            <a:ext cx="8610600" cy="1066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endParaRPr lang="en-US" sz="2000">
              <a:latin typeface="Arial" charset="0"/>
              <a:ea typeface="MS PGothic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ea typeface="MS PGothic" charset="0"/>
              </a:rPr>
              <a:t>Sean Flynn, American University Washington College of Law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ea typeface="MS PGothic" charset="0"/>
              </a:rPr>
              <a:t>(CC) (BY)</a:t>
            </a: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2" y="4"/>
            <a:ext cx="46577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27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mpalmedo\Desktop\Dropbox\Projects and Research\User Rights Econ Study\t test slides\Slide9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8686800" cy="5105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572000" y="64008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Mike Palmedo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5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Traditional Copyright Industries Benefit from Openness</a:t>
            </a:r>
            <a:endParaRPr lang="en-US" dirty="0"/>
          </a:p>
        </p:txBody>
      </p:sp>
      <p:pic>
        <p:nvPicPr>
          <p:cNvPr id="6" name="Content Placeholder 5" descr="Screen Shot 2017-06-26 at 2.39.02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1" r="1583" b="623"/>
          <a:stretch/>
        </p:blipFill>
        <p:spPr>
          <a:xfrm>
            <a:off x="457200" y="1443390"/>
            <a:ext cx="8181740" cy="5407500"/>
          </a:xfrm>
        </p:spPr>
      </p:pic>
    </p:spTree>
    <p:extLst>
      <p:ext uri="{BB962C8B-B14F-4D97-AF65-F5344CB8AC3E}">
        <p14:creationId xmlns:p14="http://schemas.microsoft.com/office/powerpoint/2010/main" val="34048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410"/>
            <a:ext cx="7620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Openness is Highly Correlated with “H-Index” Score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696797066"/>
              </p:ext>
            </p:extLst>
          </p:nvPr>
        </p:nvGraphicFramePr>
        <p:xfrm>
          <a:off x="1426907" y="1380973"/>
          <a:ext cx="6304936" cy="5196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038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4040188" cy="639762"/>
          </a:xfrm>
        </p:spPr>
        <p:txBody>
          <a:bodyPr/>
          <a:lstStyle/>
          <a:p>
            <a:r>
              <a:rPr lang="en-US" dirty="0" smtClean="0"/>
              <a:t>Interests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143000"/>
            <a:ext cx="4040188" cy="4983163"/>
          </a:xfrm>
        </p:spPr>
        <p:txBody>
          <a:bodyPr/>
          <a:lstStyle/>
          <a:p>
            <a:r>
              <a:rPr lang="en-US" dirty="0" smtClean="0"/>
              <a:t>Creators</a:t>
            </a:r>
          </a:p>
          <a:p>
            <a:r>
              <a:rPr lang="en-US" dirty="0" smtClean="0"/>
              <a:t>Authors</a:t>
            </a:r>
          </a:p>
          <a:p>
            <a:r>
              <a:rPr lang="en-US" dirty="0" smtClean="0"/>
              <a:t>Innovators</a:t>
            </a:r>
          </a:p>
          <a:p>
            <a:r>
              <a:rPr lang="en-US" dirty="0" smtClean="0"/>
              <a:t>Consumers</a:t>
            </a:r>
          </a:p>
          <a:p>
            <a:r>
              <a:rPr lang="en-US" dirty="0" smtClean="0"/>
              <a:t>Human rights</a:t>
            </a:r>
          </a:p>
          <a:p>
            <a:r>
              <a:rPr lang="en-US" dirty="0" smtClean="0"/>
              <a:t>Free Expression</a:t>
            </a:r>
          </a:p>
          <a:p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572000" y="381000"/>
            <a:ext cx="4041775" cy="639762"/>
          </a:xfrm>
        </p:spPr>
        <p:txBody>
          <a:bodyPr/>
          <a:lstStyle/>
          <a:p>
            <a:r>
              <a:rPr lang="en-US" dirty="0" smtClean="0"/>
              <a:t>Myths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7" y="1143000"/>
            <a:ext cx="4041775" cy="4983163"/>
          </a:xfrm>
        </p:spPr>
        <p:txBody>
          <a:bodyPr/>
          <a:lstStyle/>
          <a:p>
            <a:r>
              <a:rPr lang="en-US" dirty="0" smtClean="0"/>
              <a:t>Piracy</a:t>
            </a:r>
          </a:p>
          <a:p>
            <a:r>
              <a:rPr lang="en-US" dirty="0" smtClean="0"/>
              <a:t>Free for all</a:t>
            </a:r>
          </a:p>
          <a:p>
            <a:r>
              <a:rPr lang="en-US" dirty="0" smtClean="0"/>
              <a:t>Litigation</a:t>
            </a:r>
          </a:p>
          <a:p>
            <a:r>
              <a:rPr lang="en-US" dirty="0" smtClean="0"/>
              <a:t>Harm to publishers</a:t>
            </a:r>
          </a:p>
          <a:p>
            <a:r>
              <a:rPr lang="en-US" dirty="0" err="1" smtClean="0"/>
              <a:t>Youtube</a:t>
            </a:r>
            <a:r>
              <a:rPr lang="en-US" dirty="0" smtClean="0"/>
              <a:t> Giveaway</a:t>
            </a:r>
          </a:p>
          <a:p>
            <a:r>
              <a:rPr lang="en-US" dirty="0" smtClean="0"/>
              <a:t>Unpredictability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16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Sflynn@wcl.american.edu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Director, AUWCL LLM in 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86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3200" b="1" dirty="0" smtClean="0"/>
              <a:t>17 </a:t>
            </a:r>
            <a:r>
              <a:rPr lang="en-US" sz="3200" b="1" dirty="0"/>
              <a:t>USC </a:t>
            </a:r>
            <a:r>
              <a:rPr lang="en-US" sz="3200" b="1" dirty="0" smtClean="0"/>
              <a:t>107</a:t>
            </a:r>
            <a:endParaRPr lang="en-US" sz="3200" dirty="0" smtClean="0"/>
          </a:p>
          <a:p>
            <a:r>
              <a:rPr lang="en-US" sz="3200" dirty="0" smtClean="0"/>
              <a:t>[T]he </a:t>
            </a:r>
            <a:r>
              <a:rPr lang="en-US" sz="3200" dirty="0"/>
              <a:t>fair </a:t>
            </a:r>
            <a:r>
              <a:rPr lang="en-US" sz="3200" b="1" u="sng" dirty="0"/>
              <a:t>use</a:t>
            </a:r>
            <a:r>
              <a:rPr lang="en-US" sz="3200" dirty="0"/>
              <a:t> of </a:t>
            </a:r>
            <a:r>
              <a:rPr lang="en-US" sz="3200" b="1" u="sng" dirty="0"/>
              <a:t>a copyrighted </a:t>
            </a:r>
            <a:r>
              <a:rPr lang="en-US" sz="3200" b="1" u="sng" dirty="0" smtClean="0"/>
              <a:t>work </a:t>
            </a:r>
            <a:r>
              <a:rPr lang="en-US" sz="3200" dirty="0" smtClean="0"/>
              <a:t>. . . for </a:t>
            </a:r>
            <a:r>
              <a:rPr lang="en-US" sz="3200" dirty="0"/>
              <a:t>purposes </a:t>
            </a:r>
            <a:r>
              <a:rPr lang="en-US" sz="3200" b="1" u="sng" dirty="0"/>
              <a:t>such as </a:t>
            </a:r>
            <a:r>
              <a:rPr lang="en-US" sz="3200" dirty="0"/>
              <a:t>criticism, comment, news reporting, teaching (including multiple copies for classroom use), scholarship, or research, is not an infringement of copyright. In determining whether the use made of a work in any particular case is a fair use the </a:t>
            </a:r>
            <a:r>
              <a:rPr lang="en-US" sz="3200" b="1" u="sng" dirty="0"/>
              <a:t>factors</a:t>
            </a:r>
            <a:r>
              <a:rPr lang="en-US" sz="3200" dirty="0"/>
              <a:t> to be considered shall include:</a:t>
            </a:r>
          </a:p>
          <a:p>
            <a:pPr marL="971550" lvl="1" indent="-514350">
              <a:buAutoNum type="arabicPeriod"/>
            </a:pPr>
            <a:r>
              <a:rPr lang="en-US" sz="3200" dirty="0" smtClean="0"/>
              <a:t>the </a:t>
            </a:r>
            <a:r>
              <a:rPr lang="en-US" sz="3200" dirty="0"/>
              <a:t>purpose and character of the use, </a:t>
            </a:r>
            <a:r>
              <a:rPr lang="en-US" sz="3200" dirty="0" smtClean="0"/>
              <a:t>. . . </a:t>
            </a:r>
          </a:p>
          <a:p>
            <a:pPr marL="971550" lvl="1" indent="-514350">
              <a:buAutoNum type="arabicPeriod"/>
            </a:pPr>
            <a:r>
              <a:rPr lang="en-US" sz="3200" dirty="0" smtClean="0"/>
              <a:t>the </a:t>
            </a:r>
            <a:r>
              <a:rPr lang="en-US" sz="3200" dirty="0"/>
              <a:t>nature of the copyrighted work;</a:t>
            </a:r>
          </a:p>
          <a:p>
            <a:pPr lvl="1"/>
            <a:r>
              <a:rPr lang="en-US" sz="3200" dirty="0" smtClean="0"/>
              <a:t>3. the </a:t>
            </a:r>
            <a:r>
              <a:rPr lang="en-US" sz="3200" dirty="0"/>
              <a:t>amount and substantiality of the portion used </a:t>
            </a:r>
            <a:r>
              <a:rPr lang="en-US" sz="3200" dirty="0" smtClean="0"/>
              <a:t>. . .; </a:t>
            </a:r>
            <a:r>
              <a:rPr lang="en-US" sz="3200" dirty="0"/>
              <a:t>and</a:t>
            </a:r>
          </a:p>
          <a:p>
            <a:pPr lvl="1"/>
            <a:r>
              <a:rPr lang="en-US" sz="3200" dirty="0" smtClean="0"/>
              <a:t>4. the </a:t>
            </a:r>
            <a:r>
              <a:rPr lang="en-US" sz="3200" dirty="0"/>
              <a:t>effect of the use upon the potential market for or value of the copyrighted work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546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5800"/>
            <a:ext cx="9144000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12 General exceptions from protection of literary and musical works</a:t>
            </a:r>
          </a:p>
          <a:p>
            <a:pPr marL="514350" indent="-514350">
              <a:buAutoNum type="arabicParenBoth"/>
            </a:pPr>
            <a:r>
              <a:rPr lang="en-US" sz="2800" dirty="0" smtClean="0"/>
              <a:t>Copyright </a:t>
            </a:r>
            <a:r>
              <a:rPr lang="en-US" sz="2800" dirty="0"/>
              <a:t>shall not be infringed by any fair dealing with a literary or musical work-</a:t>
            </a:r>
          </a:p>
          <a:p>
            <a:pPr marL="1428750" lvl="2" indent="-514350">
              <a:buAutoNum type="alphaLcParenBoth"/>
            </a:pPr>
            <a:r>
              <a:rPr lang="en-US" sz="2800" dirty="0" smtClean="0"/>
              <a:t>for </a:t>
            </a:r>
            <a:r>
              <a:rPr lang="en-US" sz="2800" dirty="0"/>
              <a:t>the purposes of </a:t>
            </a:r>
            <a:r>
              <a:rPr lang="en-US" sz="2800" b="1" i="1" dirty="0"/>
              <a:t>research or private study</a:t>
            </a:r>
            <a:r>
              <a:rPr lang="en-US" sz="2800" dirty="0"/>
              <a:t> by, or the personal or private use of, the person using </a:t>
            </a:r>
            <a:r>
              <a:rPr lang="en-US" sz="2800" dirty="0" smtClean="0"/>
              <a:t>the work</a:t>
            </a:r>
            <a:r>
              <a:rPr lang="en-US" sz="2800" dirty="0"/>
              <a:t>;</a:t>
            </a:r>
          </a:p>
          <a:p>
            <a:pPr lvl="2"/>
            <a:r>
              <a:rPr lang="en-US" sz="2800" dirty="0" smtClean="0"/>
              <a:t>(</a:t>
            </a:r>
            <a:r>
              <a:rPr lang="en-US" sz="2800" dirty="0"/>
              <a:t>b) for the purposes of </a:t>
            </a:r>
            <a:r>
              <a:rPr lang="en-US" sz="2800" b="1" i="1" dirty="0"/>
              <a:t>criticism or review</a:t>
            </a:r>
            <a:r>
              <a:rPr lang="en-US" sz="2800" dirty="0"/>
              <a:t> of that work or of another work; or</a:t>
            </a:r>
          </a:p>
          <a:p>
            <a:r>
              <a:rPr lang="en-US" sz="2800" dirty="0" smtClean="0"/>
              <a:t>	(</a:t>
            </a:r>
            <a:r>
              <a:rPr lang="en-US" sz="2800" dirty="0"/>
              <a:t>c) for the purpose of </a:t>
            </a:r>
            <a:r>
              <a:rPr lang="en-US" sz="2800" b="1" i="1" dirty="0"/>
              <a:t>reporting current events</a:t>
            </a:r>
            <a:r>
              <a:rPr lang="en-US" sz="2800" dirty="0"/>
              <a:t>-</a:t>
            </a:r>
          </a:p>
          <a:p>
            <a:r>
              <a:rPr lang="en-US" sz="2800" dirty="0" smtClean="0"/>
              <a:t>		(</a:t>
            </a:r>
            <a:r>
              <a:rPr lang="en-US" sz="2800" dirty="0" err="1"/>
              <a:t>i</a:t>
            </a:r>
            <a:r>
              <a:rPr lang="en-US" sz="2800" dirty="0"/>
              <a:t>) in a newspaper, magazine or similar periodical; or</a:t>
            </a:r>
          </a:p>
          <a:p>
            <a:pPr lvl="3"/>
            <a:r>
              <a:rPr lang="en-US" sz="2800" dirty="0" smtClean="0"/>
              <a:t>	(</a:t>
            </a:r>
            <a:r>
              <a:rPr lang="en-US" sz="2800" dirty="0"/>
              <a:t>ii) by means of broadcasting or in a cinematograph film</a:t>
            </a:r>
            <a:r>
              <a:rPr lang="en-US" sz="2800" dirty="0" smtClean="0"/>
              <a:t>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308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861060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/>
              <a:t>Open fair use/Dealing:</a:t>
            </a:r>
          </a:p>
          <a:p>
            <a:endParaRPr lang="en-US" sz="3200" b="1" dirty="0"/>
          </a:p>
          <a:p>
            <a:r>
              <a:rPr lang="en-US" sz="3200" b="1" dirty="0" smtClean="0"/>
              <a:t>Philippines </a:t>
            </a:r>
            <a:r>
              <a:rPr lang="en-US" sz="3200" b="1" dirty="0"/>
              <a:t>1997</a:t>
            </a:r>
          </a:p>
          <a:p>
            <a:r>
              <a:rPr lang="en-US" sz="3200" b="1" dirty="0" smtClean="0"/>
              <a:t>Sri Lanka 2003</a:t>
            </a:r>
          </a:p>
          <a:p>
            <a:r>
              <a:rPr lang="en-US" sz="3200" b="1" dirty="0" smtClean="0"/>
              <a:t>Singapore 2006 (“fair dealing”)</a:t>
            </a:r>
            <a:endParaRPr lang="en-US" sz="3200" b="1" dirty="0"/>
          </a:p>
          <a:p>
            <a:r>
              <a:rPr lang="pl-PL" sz="3200" b="1" dirty="0"/>
              <a:t>Taiwan </a:t>
            </a:r>
            <a:r>
              <a:rPr lang="pl-PL" sz="3200" b="1" dirty="0" smtClean="0"/>
              <a:t>2007 (</a:t>
            </a:r>
            <a:r>
              <a:rPr lang="pl-PL" sz="3200" b="1" dirty="0" err="1"/>
              <a:t>C</a:t>
            </a:r>
            <a:r>
              <a:rPr lang="pl-PL" sz="3200" b="1" dirty="0" err="1" smtClean="0"/>
              <a:t>ivil</a:t>
            </a:r>
            <a:r>
              <a:rPr lang="pl-PL" sz="3200" b="1" dirty="0" smtClean="0"/>
              <a:t> law) </a:t>
            </a:r>
            <a:endParaRPr lang="pl-PL" sz="3200" b="1" dirty="0"/>
          </a:p>
          <a:p>
            <a:r>
              <a:rPr lang="it-IT" sz="3200" b="1" dirty="0" err="1"/>
              <a:t>Israel</a:t>
            </a:r>
            <a:r>
              <a:rPr lang="it-IT" sz="3200" b="1" dirty="0"/>
              <a:t> </a:t>
            </a:r>
            <a:r>
              <a:rPr lang="it-IT" sz="3200" b="1" dirty="0" smtClean="0"/>
              <a:t>2007</a:t>
            </a:r>
            <a:endParaRPr lang="it-IT" sz="3200" b="1" dirty="0"/>
          </a:p>
          <a:p>
            <a:r>
              <a:rPr lang="it-IT" sz="3200" b="1" dirty="0" err="1"/>
              <a:t>Malaysia</a:t>
            </a:r>
            <a:r>
              <a:rPr lang="it-IT" sz="3200" b="1" dirty="0"/>
              <a:t> </a:t>
            </a:r>
            <a:r>
              <a:rPr lang="it-IT" sz="3200" b="1" dirty="0" smtClean="0"/>
              <a:t>2012 (“fair </a:t>
            </a:r>
            <a:r>
              <a:rPr lang="it-IT" sz="3200" b="1" dirty="0" err="1" smtClean="0"/>
              <a:t>dealing</a:t>
            </a:r>
            <a:r>
              <a:rPr lang="it-IT" sz="3200" b="1" dirty="0" smtClean="0"/>
              <a:t>”)</a:t>
            </a:r>
            <a:endParaRPr lang="it-IT" sz="3200" b="1" dirty="0"/>
          </a:p>
          <a:p>
            <a:r>
              <a:rPr lang="ro-RO" sz="3200" b="1" dirty="0"/>
              <a:t>Korea </a:t>
            </a:r>
            <a:r>
              <a:rPr lang="ro-RO" sz="3200" b="1" dirty="0" smtClean="0"/>
              <a:t>2013 (Civil law)</a:t>
            </a:r>
          </a:p>
          <a:p>
            <a:r>
              <a:rPr lang="ro-RO" sz="3200" b="1" dirty="0" smtClean="0"/>
              <a:t>China (proposed – “other use”)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8609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013" y="35000"/>
            <a:ext cx="910034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TAIWAN</a:t>
            </a:r>
          </a:p>
          <a:p>
            <a:r>
              <a:rPr lang="en-US" sz="2800" dirty="0"/>
              <a:t>Copyright Act (2007-07011) – article 65</a:t>
            </a:r>
          </a:p>
          <a:p>
            <a:r>
              <a:rPr lang="en-US" sz="2800" dirty="0"/>
              <a:t>Fair use of a work shall not constitute infringement on economic rights in the work.</a:t>
            </a:r>
          </a:p>
          <a:p>
            <a:r>
              <a:rPr lang="en-US" sz="2800" dirty="0"/>
              <a:t>In determining whether the exploitation of a work complies with the </a:t>
            </a:r>
            <a:r>
              <a:rPr lang="en-US" sz="2800" dirty="0" smtClean="0"/>
              <a:t>[ ] conditions </a:t>
            </a:r>
            <a:r>
              <a:rPr lang="en-US" sz="2800" dirty="0"/>
              <a:t>of fair use, all circumstances shall be taken into account, and </a:t>
            </a:r>
            <a:r>
              <a:rPr lang="en-US" sz="2800" dirty="0" smtClean="0"/>
              <a:t>in particular </a:t>
            </a:r>
            <a:r>
              <a:rPr lang="en-US" sz="2800" dirty="0"/>
              <a:t>the following facts shall be noted as the basis for determination:</a:t>
            </a:r>
          </a:p>
          <a:p>
            <a:r>
              <a:rPr lang="en-US" sz="2800" dirty="0"/>
              <a:t>(1)The purposes and nature of the exploitation, including whether such exploitation is of </a:t>
            </a:r>
            <a:r>
              <a:rPr lang="en-US" sz="2800" dirty="0" smtClean="0"/>
              <a:t>a commercial </a:t>
            </a:r>
            <a:r>
              <a:rPr lang="en-US" sz="2800" dirty="0"/>
              <a:t>nature or is for nonprofit educational purposes.</a:t>
            </a:r>
          </a:p>
          <a:p>
            <a:r>
              <a:rPr lang="en-US" sz="2800" dirty="0"/>
              <a:t>(2) The nature of the work.</a:t>
            </a:r>
          </a:p>
          <a:p>
            <a:r>
              <a:rPr lang="en-US" sz="2800" dirty="0"/>
              <a:t>(3) The amount and substantiality of the portion exploited in relation to the work as a whole.</a:t>
            </a:r>
          </a:p>
          <a:p>
            <a:r>
              <a:rPr lang="en-US" sz="2800" dirty="0"/>
              <a:t>(4) Effect of the exploitation on the work's current and potential market value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715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5344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Examples of Fair Use (USA):</a:t>
            </a:r>
          </a:p>
          <a:p>
            <a:endParaRPr lang="en-US" sz="3200" dirty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Time Shifting (VCR)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Software reverse </a:t>
            </a:r>
            <a:r>
              <a:rPr lang="en-US" sz="3200" dirty="0" smtClean="0"/>
              <a:t>engineering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Plagiarism detection 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Library digitization to enable text mining and research 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Media monitoring 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Internet thumbnails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 smtClean="0"/>
              <a:t> 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362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1" y="12200"/>
            <a:ext cx="8169442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Openness Score: High v. Middle Income Nations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658729" y="1599384"/>
          <a:ext cx="7886699" cy="4977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822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R&amp;D Spending by Software Firms in Countries With and Without Fair Use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318584"/>
            <a:ext cx="822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Source: Thomson Reuters Datastream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665062"/>
              </p:ext>
            </p:extLst>
          </p:nvPr>
        </p:nvGraphicFramePr>
        <p:xfrm>
          <a:off x="457200" y="1371600"/>
          <a:ext cx="82296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63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Openness Increases Computer and R&amp;D Firm Revenue</a:t>
            </a:r>
            <a:endParaRPr lang="en-US" dirty="0"/>
          </a:p>
        </p:txBody>
      </p:sp>
      <p:pic>
        <p:nvPicPr>
          <p:cNvPr id="5" name="Content Placeholder 4" descr="Screen Shot 2017-06-26 at 1.11.01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5" t="-5994" r="888" b="-355"/>
          <a:stretch/>
        </p:blipFill>
        <p:spPr>
          <a:xfrm>
            <a:off x="457199" y="1144864"/>
            <a:ext cx="8270961" cy="5713136"/>
          </a:xfrm>
        </p:spPr>
      </p:pic>
    </p:spTree>
    <p:extLst>
      <p:ext uri="{BB962C8B-B14F-4D97-AF65-F5344CB8AC3E}">
        <p14:creationId xmlns:p14="http://schemas.microsoft.com/office/powerpoint/2010/main" val="164185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18867</TotalTime>
  <Words>570</Words>
  <Application>Microsoft Office PowerPoint</Application>
  <PresentationFormat>On-screen Show (4:3)</PresentationFormat>
  <Paragraphs>81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MS PGothic</vt:lpstr>
      <vt:lpstr>Arial</vt:lpstr>
      <vt:lpstr>Calibri</vt:lpstr>
      <vt:lpstr>Wingdings</vt:lpstr>
      <vt:lpstr>Office Theme</vt:lpstr>
      <vt:lpstr>Fair Use in the Digital Environment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Openness Score: High v. Middle Income Nations</vt:lpstr>
      <vt:lpstr>R&amp;D Spending by Software Firms in Countries With and Without Fair Use</vt:lpstr>
      <vt:lpstr>Openness Increases Computer and R&amp;D Firm Revenue</vt:lpstr>
      <vt:lpstr>PowerPoint Presentation</vt:lpstr>
      <vt:lpstr>Traditional Copyright Industries Benefit from Openness</vt:lpstr>
      <vt:lpstr>Openness is Highly Correlated with “H-Index” Score</vt:lpstr>
      <vt:lpstr>PowerPoint Presentation</vt:lpstr>
      <vt:lpstr>Sflynn@wcl.american.edu  Director, AUWCL LLM in IP</vt:lpstr>
    </vt:vector>
  </TitlesOfParts>
  <Company>Washington College of Law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Palmedo</dc:creator>
  <cp:lastModifiedBy>Andre Hermans</cp:lastModifiedBy>
  <cp:revision>161</cp:revision>
  <cp:lastPrinted>2016-02-17T14:35:37Z</cp:lastPrinted>
  <dcterms:created xsi:type="dcterms:W3CDTF">2015-12-13T11:43:49Z</dcterms:created>
  <dcterms:modified xsi:type="dcterms:W3CDTF">2017-07-31T08:53:01Z</dcterms:modified>
</cp:coreProperties>
</file>