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1" r:id="rId10"/>
    <p:sldId id="258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t>2017-07-31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967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t>2017-07-31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305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t>2017-07-31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89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t>2017-07-31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861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t>2017-07-31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289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t>2017-07-31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742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t>2017-07-31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4245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t>2017-07-31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137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t>2017-07-31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031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t>2017-07-31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9495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t>2017-07-31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565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5BE5F-A8AF-4BC0-ACFD-AF8CE180D773}" type="datetimeFigureOut">
              <a:rPr lang="en-ZA" smtClean="0"/>
              <a:t>2017-07-31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E5872-2510-405F-9CDE-3904AD1640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7816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337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en-GB" sz="3600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736" y="1587572"/>
            <a:ext cx="12119264" cy="3682855"/>
          </a:xfrm>
        </p:spPr>
        <p:txBody>
          <a:bodyPr>
            <a:normAutofit/>
          </a:bodyPr>
          <a:lstStyle/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86030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4682" y="84323"/>
            <a:ext cx="10515600" cy="871393"/>
          </a:xfrm>
        </p:spPr>
        <p:txBody>
          <a:bodyPr/>
          <a:lstStyle/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46849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7427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endParaRPr lang="en-GB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23555"/>
            <a:ext cx="10515600" cy="380307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8763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/>
              <a:t>Legal aspects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224160"/>
            <a:ext cx="10515600" cy="311936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Copyright Review Commission report, 2011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Regulation of collecting societies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Resale royalty right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Copyright levy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85390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28613"/>
            <a:ext cx="10515600" cy="136207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Legal aspects – </a:t>
            </a:r>
            <a:br>
              <a:rPr lang="en-GB" b="1" dirty="0"/>
            </a:br>
            <a:r>
              <a:rPr lang="en-GB" b="1" dirty="0"/>
              <a:t>	Copyright Review Commission report, 2011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224160"/>
            <a:ext cx="10515600" cy="311936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Regulation of collecting societies for the music industry.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Implicit support for the DALRO Higher Education Licence, only recommendation to work on getting mandates from authors direct and making distributions to authors as well as publishers.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91123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28613"/>
            <a:ext cx="10515600" cy="136207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Legal aspects – Regulation of collecting societies</a:t>
            </a:r>
            <a:r>
              <a:rPr lang="en-GB" dirty="0"/>
              <a:t/>
            </a:r>
            <a:br>
              <a:rPr lang="en-GB" dirty="0"/>
            </a:b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14476"/>
            <a:ext cx="10515600" cy="38290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DALRO is an agency, supported by voluntary mandates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DALRO supports </a:t>
            </a:r>
            <a:r>
              <a:rPr lang="en-GB" b="1" dirty="0"/>
              <a:t>efficiency, transparency and reliability</a:t>
            </a:r>
            <a:r>
              <a:rPr lang="en-GB" dirty="0"/>
              <a:t> of collecting societies and supports regulation that achieves this.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Three selected observations: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“One collecting society for each right under copyright”-rule to be reworked.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Give statutory support to licences offered by registered collecting societies.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b="1" dirty="0"/>
              <a:t>Make exceptions subject to available licences</a:t>
            </a:r>
            <a:r>
              <a:rPr lang="en-GB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Membership and management requirements must be reconsidered, especially relating to “users.”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72799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28614"/>
            <a:ext cx="10515600" cy="101441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Legal aspects – Resale royalty right</a:t>
            </a:r>
            <a:r>
              <a:rPr lang="en-GB" dirty="0"/>
              <a:t/>
            </a:r>
            <a:br>
              <a:rPr lang="en-GB" dirty="0"/>
            </a:b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14476"/>
            <a:ext cx="10515600" cy="38290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DALRO’s existing work in supporting visual artists means it is already geared to supporting the resale royalty right.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Benefit of shared infrastructure to manage the resale royalty right.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DALRO can support necessary redrafting of the sections.</a:t>
            </a:r>
          </a:p>
          <a:p>
            <a:pPr marL="457200" lvl="1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77002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28614"/>
            <a:ext cx="10515600" cy="101441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Legal aspects – Copyright Levy</a:t>
            </a:r>
            <a:r>
              <a:rPr lang="en-GB" dirty="0"/>
              <a:t/>
            </a:r>
            <a:br>
              <a:rPr lang="en-GB" dirty="0"/>
            </a:b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43026"/>
            <a:ext cx="10515600" cy="40005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Copyright levy raised by </a:t>
            </a:r>
            <a:r>
              <a:rPr lang="en-GB" dirty="0" err="1"/>
              <a:t>dti</a:t>
            </a:r>
            <a:r>
              <a:rPr lang="en-GB" dirty="0"/>
              <a:t> as a solution to compensate rightsholders, but does not appear in the Bill.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Small monetary levy on every apparatus capable of reproducing copyright works.  </a:t>
            </a:r>
          </a:p>
          <a:p>
            <a:pPr marL="457200" lvl="1" indent="0">
              <a:buNone/>
            </a:pPr>
            <a:r>
              <a:rPr lang="en-GB" sz="2800" dirty="0"/>
              <a:t>Work with collecting societies to manage the split between different rights and between different beneficiaries in the value chain.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A copyright levy implemented in Ghana, Cameroon, Burkina Faso, legislated pending implementation in Malawi, Senegal, Côte d’Ivoire and elsewhere.</a:t>
            </a:r>
          </a:p>
          <a:p>
            <a:pPr marL="457200" lvl="1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23835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79463"/>
          </a:xfrm>
        </p:spPr>
        <p:txBody>
          <a:bodyPr>
            <a:normAutofit/>
          </a:bodyPr>
          <a:lstStyle/>
          <a:p>
            <a:pPr algn="ctr"/>
            <a:endParaRPr lang="en-GB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055" y="779463"/>
            <a:ext cx="12011890" cy="487319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ZA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37994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227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Legal aspects</vt:lpstr>
      <vt:lpstr> Legal aspects –   Copyright Review Commission report, 2011 </vt:lpstr>
      <vt:lpstr> Legal aspects – Regulation of collecting societies </vt:lpstr>
      <vt:lpstr> Legal aspects – Resale royalty right </vt:lpstr>
      <vt:lpstr> Legal aspects – Copyright Levy </vt:lpstr>
      <vt:lpstr>PowerPoint Presentation</vt:lpstr>
      <vt:lpstr>PowerPoint Presentation</vt:lpstr>
    </vt:vector>
  </TitlesOfParts>
  <Company>SAMRO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Bernadine De Beer</dc:creator>
  <cp:lastModifiedBy>Andre Hermans</cp:lastModifiedBy>
  <cp:revision>31</cp:revision>
  <cp:lastPrinted>2016-06-15T11:48:35Z</cp:lastPrinted>
  <dcterms:created xsi:type="dcterms:W3CDTF">2016-02-05T12:46:27Z</dcterms:created>
  <dcterms:modified xsi:type="dcterms:W3CDTF">2017-07-31T10:24:30Z</dcterms:modified>
</cp:coreProperties>
</file>