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7" r:id="rId2"/>
    <p:sldId id="268" r:id="rId3"/>
    <p:sldId id="293" r:id="rId4"/>
    <p:sldId id="281" r:id="rId5"/>
    <p:sldId id="269" r:id="rId6"/>
    <p:sldId id="270" r:id="rId7"/>
    <p:sldId id="273" r:id="rId8"/>
    <p:sldId id="283" r:id="rId9"/>
    <p:sldId id="284" r:id="rId10"/>
    <p:sldId id="272" r:id="rId11"/>
    <p:sldId id="271" r:id="rId12"/>
    <p:sldId id="282" r:id="rId13"/>
    <p:sldId id="276" r:id="rId14"/>
    <p:sldId id="287" r:id="rId15"/>
    <p:sldId id="277" r:id="rId16"/>
    <p:sldId id="285" r:id="rId17"/>
    <p:sldId id="291" r:id="rId18"/>
    <p:sldId id="278" r:id="rId19"/>
    <p:sldId id="286" r:id="rId20"/>
    <p:sldId id="288" r:id="rId21"/>
    <p:sldId id="289" r:id="rId22"/>
    <p:sldId id="290" r:id="rId23"/>
    <p:sldId id="292" r:id="rId24"/>
  </p:sldIdLst>
  <p:sldSz cx="1219835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4F4F"/>
    <a:srgbClr val="FFFFEF"/>
    <a:srgbClr val="FFFFFF"/>
    <a:srgbClr val="FFFFCC"/>
    <a:srgbClr val="D52228"/>
    <a:srgbClr val="3030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snapToObjects="1" showGuides="1">
      <p:cViewPr varScale="1">
        <p:scale>
          <a:sx n="110" d="100"/>
          <a:sy n="110" d="100"/>
        </p:scale>
        <p:origin x="-552" y="-78"/>
      </p:cViewPr>
      <p:guideLst>
        <p:guide orient="horz" pos="2160"/>
        <p:guide pos="3842"/>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35E99-1918-44F6-94BD-8A36DD895E7B}" type="datetimeFigureOut">
              <a:rPr lang="en-ZA" smtClean="0"/>
              <a:pPr/>
              <a:t>2017/07/25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F0CAD-2980-4609-9784-78FAC467FC15}" type="slidenum">
              <a:rPr lang="en-ZA" smtClean="0"/>
              <a:pPr/>
              <a:t>‹#›</a:t>
            </a:fld>
            <a:endParaRPr lang="en-ZA"/>
          </a:p>
        </p:txBody>
      </p:sp>
    </p:spTree>
    <p:extLst>
      <p:ext uri="{BB962C8B-B14F-4D97-AF65-F5344CB8AC3E}">
        <p14:creationId xmlns:p14="http://schemas.microsoft.com/office/powerpoint/2010/main" xmlns="" val="116930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31F0CAD-2980-4609-9784-78FAC467FC15}" type="slidenum">
              <a:rPr lang="en-ZA" smtClean="0"/>
              <a:pPr/>
              <a:t>6</a:t>
            </a:fld>
            <a:endParaRPr lang="en-ZA"/>
          </a:p>
        </p:txBody>
      </p:sp>
    </p:spTree>
    <p:extLst>
      <p:ext uri="{BB962C8B-B14F-4D97-AF65-F5344CB8AC3E}">
        <p14:creationId xmlns:p14="http://schemas.microsoft.com/office/powerpoint/2010/main" xmlns="" val="403775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F0CAD-2980-4609-9784-78FAC467FC15}" type="slidenum">
              <a:rPr lang="en-ZA" smtClean="0"/>
              <a:pPr/>
              <a:t>15</a:t>
            </a:fld>
            <a:endParaRPr lang="en-ZA"/>
          </a:p>
        </p:txBody>
      </p:sp>
    </p:spTree>
    <p:extLst>
      <p:ext uri="{BB962C8B-B14F-4D97-AF65-F5344CB8AC3E}">
        <p14:creationId xmlns:p14="http://schemas.microsoft.com/office/powerpoint/2010/main" xmlns="" val="230485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F0CAD-2980-4609-9784-78FAC467FC15}" type="slidenum">
              <a:rPr lang="en-ZA" smtClean="0"/>
              <a:pPr/>
              <a:t>16</a:t>
            </a:fld>
            <a:endParaRPr lang="en-ZA"/>
          </a:p>
        </p:txBody>
      </p:sp>
    </p:spTree>
    <p:extLst>
      <p:ext uri="{BB962C8B-B14F-4D97-AF65-F5344CB8AC3E}">
        <p14:creationId xmlns:p14="http://schemas.microsoft.com/office/powerpoint/2010/main" xmlns="" val="30047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F0CAD-2980-4609-9784-78FAC467FC15}" type="slidenum">
              <a:rPr lang="en-ZA" smtClean="0"/>
              <a:pPr/>
              <a:t>17</a:t>
            </a:fld>
            <a:endParaRPr lang="en-ZA"/>
          </a:p>
        </p:txBody>
      </p:sp>
    </p:spTree>
    <p:extLst>
      <p:ext uri="{BB962C8B-B14F-4D97-AF65-F5344CB8AC3E}">
        <p14:creationId xmlns:p14="http://schemas.microsoft.com/office/powerpoint/2010/main" xmlns="" val="948664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mage01.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pic>
        <p:nvPicPr>
          <p:cNvPr id="9" name="Picture 8" descr="top_2.png"/>
          <p:cNvPicPr>
            <a:picLocks noChangeAspect="1"/>
          </p:cNvPicPr>
          <p:nvPr userDrawn="1"/>
        </p:nvPicPr>
        <p:blipFill>
          <a:blip r:embed="rId4"/>
          <a:stretch>
            <a:fillRect/>
          </a:stretch>
        </p:blipFill>
        <p:spPr>
          <a:xfrm>
            <a:off x="4167769" y="0"/>
            <a:ext cx="3862812" cy="2473054"/>
          </a:xfrm>
          <a:prstGeom prst="rect">
            <a:avLst/>
          </a:prstGeom>
        </p:spPr>
      </p:pic>
      <p:pic>
        <p:nvPicPr>
          <p:cNvPr id="10" name="Picture 9" descr="logo_1.png"/>
          <p:cNvPicPr>
            <a:picLocks noChangeAspect="1"/>
          </p:cNvPicPr>
          <p:nvPr userDrawn="1"/>
        </p:nvPicPr>
        <p:blipFill>
          <a:blip r:embed="rId5"/>
          <a:stretch>
            <a:fillRect/>
          </a:stretch>
        </p:blipFill>
        <p:spPr>
          <a:xfrm>
            <a:off x="4547520" y="838200"/>
            <a:ext cx="3103311" cy="1066934"/>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2895600"/>
            <a:ext cx="12499975" cy="2362200"/>
          </a:xfrm>
          <a:prstGeom prst="rect">
            <a:avLst/>
          </a:prstGeom>
          <a:solidFill>
            <a:schemeClr val="tx1">
              <a:alpha val="37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28956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44958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585" y="2906713"/>
            <a:ext cx="1036859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B3F6A3B2-41A0-BA42-AAE3-DB408E04445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3224" y="1600201"/>
            <a:ext cx="72215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8238122" y="1600201"/>
            <a:ext cx="72215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3F6A3B2-41A0-BA42-AAE3-DB408E044459}" type="datetimeFigureOut">
              <a:rPr lang="en-US" smtClean="0"/>
              <a:pPr/>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4638"/>
            <a:ext cx="10978515"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hasCustomPrompt="1"/>
          </p:nvPr>
        </p:nvSpPr>
        <p:spPr>
          <a:xfrm>
            <a:off x="609918" y="1535113"/>
            <a:ext cx="5389723" cy="639762"/>
          </a:xfrm>
        </p:spPr>
        <p:txBody>
          <a:bodyPr anchor="b"/>
          <a:lstStyle>
            <a:lvl1pPr marL="0" indent="0">
              <a:buNone/>
              <a:defRPr sz="2400" b="1">
                <a:latin typeface="Oswald Bold"/>
                <a:cs typeface="Oswal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609918" y="2174875"/>
            <a:ext cx="5389723" cy="3951288"/>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6196593" y="1535113"/>
            <a:ext cx="5391840" cy="639762"/>
          </a:xfrm>
        </p:spPr>
        <p:txBody>
          <a:bodyPr anchor="b"/>
          <a:lstStyle>
            <a:lvl1pPr marL="0" indent="0">
              <a:buNone/>
              <a:defRPr sz="2400" b="1">
                <a:latin typeface="Oswald Bold"/>
                <a:cs typeface="Oswal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96593" y="2174875"/>
            <a:ext cx="5391840" cy="3951288"/>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B3F6A3B2-41A0-BA42-AAE3-DB408E044459}" type="datetimeFigureOut">
              <a:rPr lang="en-US" smtClean="0"/>
              <a:pPr/>
              <a:t>7/25/2017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3F6A3B2-41A0-BA42-AAE3-DB408E044459}" type="datetimeFigureOut">
              <a:rPr lang="en-US" smtClean="0"/>
              <a:pPr/>
              <a:t>7/25/2017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6A3B2-41A0-BA42-AAE3-DB408E044459}" type="datetimeFigureOut">
              <a:rPr lang="en-US" smtClean="0"/>
              <a:pPr/>
              <a:t>7/25/2017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3050"/>
            <a:ext cx="401317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9216" y="273051"/>
            <a:ext cx="68192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918" y="1435101"/>
            <a:ext cx="40131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F6A3B2-41A0-BA42-AAE3-DB408E044459}" type="datetimeFigureOut">
              <a:rPr lang="en-US" smtClean="0"/>
              <a:pPr/>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90962" y="612775"/>
            <a:ext cx="73190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90962" y="5367338"/>
            <a:ext cx="73190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F6A3B2-41A0-BA42-AAE3-DB408E044459}" type="datetimeFigureOut">
              <a:rPr lang="en-US" smtClean="0"/>
              <a:pPr/>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F6A3B2-41A0-BA42-AAE3-DB408E04445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98093" y="274639"/>
            <a:ext cx="3661622"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3224" y="274639"/>
            <a:ext cx="107815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F6A3B2-41A0-BA42-AAE3-DB408E04445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F6A3B2-41A0-BA42-AAE3-DB408E04445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4" name="Rectangle 13"/>
          <p:cNvSpPr/>
          <p:nvPr userDrawn="1"/>
        </p:nvSpPr>
        <p:spPr>
          <a:xfrm>
            <a:off x="0" y="5638800"/>
            <a:ext cx="1219835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304800"/>
            <a:ext cx="12198350" cy="1588"/>
          </a:xfrm>
          <a:prstGeom prst="line">
            <a:avLst/>
          </a:prstGeom>
          <a:ln w="50800">
            <a:solidFill>
              <a:srgbClr val="30303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917" y="228600"/>
            <a:ext cx="10978515" cy="1265238"/>
          </a:xfrm>
        </p:spPr>
        <p:txBody>
          <a:bodyPr/>
          <a:lstStyle/>
          <a:p>
            <a:r>
              <a:rPr lang="en-GB" dirty="0"/>
              <a:t>Click to edit Master title style</a:t>
            </a:r>
            <a:endParaRPr lang="en-US" dirty="0"/>
          </a:p>
        </p:txBody>
      </p:sp>
      <p:sp>
        <p:nvSpPr>
          <p:cNvPr id="3" name="Content Placeholder 2"/>
          <p:cNvSpPr>
            <a:spLocks noGrp="1"/>
          </p:cNvSpPr>
          <p:nvPr>
            <p:ph idx="1"/>
          </p:nvPr>
        </p:nvSpPr>
        <p:spPr>
          <a:xfrm>
            <a:off x="609918" y="1493838"/>
            <a:ext cx="10978515" cy="49069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B3F6A3B2-41A0-BA42-AAE3-DB408E04445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pic>
        <p:nvPicPr>
          <p:cNvPr id="7" name="Picture 6" descr="top_2.png"/>
          <p:cNvPicPr>
            <a:picLocks noChangeAspect="1"/>
          </p:cNvPicPr>
          <p:nvPr userDrawn="1"/>
        </p:nvPicPr>
        <p:blipFill>
          <a:blip r:embed="rId2"/>
          <a:stretch>
            <a:fillRect/>
          </a:stretch>
        </p:blipFill>
        <p:spPr>
          <a:xfrm>
            <a:off x="9985375" y="-207652"/>
            <a:ext cx="1752600" cy="1122052"/>
          </a:xfrm>
          <a:prstGeom prst="rect">
            <a:avLst/>
          </a:prstGeom>
        </p:spPr>
      </p:pic>
      <p:pic>
        <p:nvPicPr>
          <p:cNvPr id="8" name="Picture 7" descr="logo_2.png"/>
          <p:cNvPicPr>
            <a:picLocks noChangeAspect="1"/>
          </p:cNvPicPr>
          <p:nvPr userDrawn="1"/>
        </p:nvPicPr>
        <p:blipFill>
          <a:blip r:embed="rId3"/>
          <a:stretch>
            <a:fillRect/>
          </a:stretch>
        </p:blipFill>
        <p:spPr>
          <a:xfrm>
            <a:off x="10213975" y="249547"/>
            <a:ext cx="1277361" cy="3611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3" name="Picture 12" descr="image_etoll.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pic>
        <p:nvPicPr>
          <p:cNvPr id="9" name="Picture 8" descr="top_2.png"/>
          <p:cNvPicPr>
            <a:picLocks noChangeAspect="1"/>
          </p:cNvPicPr>
          <p:nvPr userDrawn="1"/>
        </p:nvPicPr>
        <p:blipFill>
          <a:blip r:embed="rId4"/>
          <a:stretch>
            <a:fillRect/>
          </a:stretch>
        </p:blipFill>
        <p:spPr>
          <a:xfrm>
            <a:off x="4547519" y="-5606"/>
            <a:ext cx="3103312" cy="1986806"/>
          </a:xfrm>
          <a:prstGeom prst="rect">
            <a:avLst/>
          </a:prstGeom>
        </p:spPr>
      </p:pic>
      <p:pic>
        <p:nvPicPr>
          <p:cNvPr id="10" name="Picture 9" descr="logo_1.png"/>
          <p:cNvPicPr>
            <a:picLocks noChangeAspect="1"/>
          </p:cNvPicPr>
          <p:nvPr userDrawn="1"/>
        </p:nvPicPr>
        <p:blipFill>
          <a:blip r:embed="rId5"/>
          <a:stretch>
            <a:fillRect/>
          </a:stretch>
        </p:blipFill>
        <p:spPr>
          <a:xfrm>
            <a:off x="4852604" y="694359"/>
            <a:ext cx="2493144" cy="857156"/>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3886200"/>
            <a:ext cx="12499975" cy="2362200"/>
          </a:xfrm>
          <a:prstGeom prst="rect">
            <a:avLst/>
          </a:prstGeom>
          <a:solidFill>
            <a:schemeClr val="tx1">
              <a:alpha val="65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38862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54864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1" descr="image_nuclear.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3886200"/>
            <a:ext cx="12499975" cy="2362200"/>
          </a:xfrm>
          <a:prstGeom prst="rect">
            <a:avLst/>
          </a:prstGeom>
          <a:solidFill>
            <a:schemeClr val="tx1">
              <a:alpha val="15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38862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54864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3" name="Picture 12" descr="top_2.png"/>
          <p:cNvPicPr>
            <a:picLocks noChangeAspect="1"/>
          </p:cNvPicPr>
          <p:nvPr userDrawn="1"/>
        </p:nvPicPr>
        <p:blipFill>
          <a:blip r:embed="rId4"/>
          <a:stretch>
            <a:fillRect/>
          </a:stretch>
        </p:blipFill>
        <p:spPr>
          <a:xfrm>
            <a:off x="4547519" y="-5606"/>
            <a:ext cx="3103312" cy="1986806"/>
          </a:xfrm>
          <a:prstGeom prst="rect">
            <a:avLst/>
          </a:prstGeom>
        </p:spPr>
      </p:pic>
      <p:pic>
        <p:nvPicPr>
          <p:cNvPr id="14" name="Picture 13" descr="logo_1.png"/>
          <p:cNvPicPr>
            <a:picLocks noChangeAspect="1"/>
          </p:cNvPicPr>
          <p:nvPr userDrawn="1"/>
        </p:nvPicPr>
        <p:blipFill>
          <a:blip r:embed="rId5"/>
          <a:stretch>
            <a:fillRect/>
          </a:stretch>
        </p:blipFill>
        <p:spPr>
          <a:xfrm>
            <a:off x="4852604" y="694359"/>
            <a:ext cx="2493144" cy="85715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2" name="Picture 11" descr="image_carbon.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3886200"/>
            <a:ext cx="12499975" cy="2362200"/>
          </a:xfrm>
          <a:prstGeom prst="rect">
            <a:avLst/>
          </a:prstGeom>
          <a:solidFill>
            <a:schemeClr val="tx1">
              <a:alpha val="40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38862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54864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top_2.png"/>
          <p:cNvPicPr>
            <a:picLocks noChangeAspect="1"/>
          </p:cNvPicPr>
          <p:nvPr userDrawn="1"/>
        </p:nvPicPr>
        <p:blipFill>
          <a:blip r:embed="rId4"/>
          <a:stretch>
            <a:fillRect/>
          </a:stretch>
        </p:blipFill>
        <p:spPr>
          <a:xfrm>
            <a:off x="4547519" y="-5606"/>
            <a:ext cx="3103312" cy="1986806"/>
          </a:xfrm>
          <a:prstGeom prst="rect">
            <a:avLst/>
          </a:prstGeom>
        </p:spPr>
      </p:pic>
      <p:pic>
        <p:nvPicPr>
          <p:cNvPr id="15" name="Picture 14" descr="logo_1.png"/>
          <p:cNvPicPr>
            <a:picLocks noChangeAspect="1"/>
          </p:cNvPicPr>
          <p:nvPr userDrawn="1"/>
        </p:nvPicPr>
        <p:blipFill>
          <a:blip r:embed="rId5"/>
          <a:stretch>
            <a:fillRect/>
          </a:stretch>
        </p:blipFill>
        <p:spPr>
          <a:xfrm>
            <a:off x="4852604" y="694359"/>
            <a:ext cx="2493144" cy="85715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3" name="Picture 12" descr="image_eskom.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3886200"/>
            <a:ext cx="12499975" cy="2362200"/>
          </a:xfrm>
          <a:prstGeom prst="rect">
            <a:avLst/>
          </a:prstGeom>
          <a:solidFill>
            <a:schemeClr val="tx1">
              <a:alpha val="60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38862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54864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top_2.png"/>
          <p:cNvPicPr>
            <a:picLocks noChangeAspect="1"/>
          </p:cNvPicPr>
          <p:nvPr userDrawn="1"/>
        </p:nvPicPr>
        <p:blipFill>
          <a:blip r:embed="rId4"/>
          <a:stretch>
            <a:fillRect/>
          </a:stretch>
        </p:blipFill>
        <p:spPr>
          <a:xfrm>
            <a:off x="4547519" y="-5606"/>
            <a:ext cx="3103312" cy="1986806"/>
          </a:xfrm>
          <a:prstGeom prst="rect">
            <a:avLst/>
          </a:prstGeom>
        </p:spPr>
      </p:pic>
      <p:pic>
        <p:nvPicPr>
          <p:cNvPr id="15" name="Picture 14" descr="logo_1.png"/>
          <p:cNvPicPr>
            <a:picLocks noChangeAspect="1"/>
          </p:cNvPicPr>
          <p:nvPr userDrawn="1"/>
        </p:nvPicPr>
        <p:blipFill>
          <a:blip r:embed="rId5"/>
          <a:stretch>
            <a:fillRect/>
          </a:stretch>
        </p:blipFill>
        <p:spPr>
          <a:xfrm>
            <a:off x="4852604" y="694359"/>
            <a:ext cx="2493144" cy="85715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13" name="Picture 12" descr="image_saa.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3886200"/>
            <a:ext cx="12499975" cy="2362200"/>
          </a:xfrm>
          <a:prstGeom prst="rect">
            <a:avLst/>
          </a:prstGeom>
          <a:solidFill>
            <a:schemeClr val="tx1">
              <a:alpha val="40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38862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54864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top_2.png"/>
          <p:cNvPicPr>
            <a:picLocks noChangeAspect="1"/>
          </p:cNvPicPr>
          <p:nvPr userDrawn="1"/>
        </p:nvPicPr>
        <p:blipFill>
          <a:blip r:embed="rId4"/>
          <a:stretch>
            <a:fillRect/>
          </a:stretch>
        </p:blipFill>
        <p:spPr>
          <a:xfrm>
            <a:off x="4547519" y="-5606"/>
            <a:ext cx="3103312" cy="1986806"/>
          </a:xfrm>
          <a:prstGeom prst="rect">
            <a:avLst/>
          </a:prstGeom>
        </p:spPr>
      </p:pic>
      <p:pic>
        <p:nvPicPr>
          <p:cNvPr id="15" name="Picture 14" descr="logo_1.png"/>
          <p:cNvPicPr>
            <a:picLocks noChangeAspect="1"/>
          </p:cNvPicPr>
          <p:nvPr userDrawn="1"/>
        </p:nvPicPr>
        <p:blipFill>
          <a:blip r:embed="rId5"/>
          <a:stretch>
            <a:fillRect/>
          </a:stretch>
        </p:blipFill>
        <p:spPr>
          <a:xfrm>
            <a:off x="4852604" y="694359"/>
            <a:ext cx="2493144" cy="85715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12" name="Picture 11" descr="image_sabc.jpg"/>
          <p:cNvPicPr>
            <a:picLocks noChangeAspect="1"/>
          </p:cNvPicPr>
          <p:nvPr userDrawn="1"/>
        </p:nvPicPr>
        <p:blipFill>
          <a:blip r:embed="rId2"/>
          <a:stretch>
            <a:fillRect/>
          </a:stretch>
        </p:blipFill>
        <p:spPr>
          <a:xfrm>
            <a:off x="0" y="1390"/>
            <a:ext cx="12198350" cy="6855219"/>
          </a:xfrm>
          <a:prstGeom prst="rect">
            <a:avLst/>
          </a:prstGeom>
        </p:spPr>
      </p:pic>
      <p:pic>
        <p:nvPicPr>
          <p:cNvPr id="8" name="Picture 7" descr="top_bar.png"/>
          <p:cNvPicPr>
            <a:picLocks noChangeAspect="1"/>
          </p:cNvPicPr>
          <p:nvPr userDrawn="1"/>
        </p:nvPicPr>
        <p:blipFill>
          <a:blip r:embed="rId3"/>
          <a:stretch>
            <a:fillRect/>
          </a:stretch>
        </p:blipFill>
        <p:spPr>
          <a:xfrm>
            <a:off x="0" y="1390"/>
            <a:ext cx="12198350" cy="546384"/>
          </a:xfrm>
          <a:prstGeom prst="rect">
            <a:avLst/>
          </a:prstGeom>
        </p:spPr>
      </p:pic>
      <p:sp>
        <p:nvSpPr>
          <p:cNvPr id="4" name="Date Placeholder 3"/>
          <p:cNvSpPr>
            <a:spLocks noGrp="1"/>
          </p:cNvSpPr>
          <p:nvPr>
            <p:ph type="dt" sz="half" idx="10"/>
          </p:nvPr>
        </p:nvSpPr>
        <p:spPr/>
        <p:txBody>
          <a:bodyPr/>
          <a:lstStyle/>
          <a:p>
            <a:fld id="{B3F6A3B2-41A0-BA42-AAE3-DB408E04445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11A6-9700-D141-BB90-609C26FF2CEC}" type="slidenum">
              <a:rPr lang="en-US" smtClean="0"/>
              <a:pPr/>
              <a:t>‹#›</a:t>
            </a:fld>
            <a:endParaRPr lang="en-US"/>
          </a:p>
        </p:txBody>
      </p:sp>
      <p:sp>
        <p:nvSpPr>
          <p:cNvPr id="11" name="Rectangle 10"/>
          <p:cNvSpPr/>
          <p:nvPr userDrawn="1"/>
        </p:nvSpPr>
        <p:spPr>
          <a:xfrm>
            <a:off x="-150812" y="3886200"/>
            <a:ext cx="12499975" cy="2362200"/>
          </a:xfrm>
          <a:prstGeom prst="rect">
            <a:avLst/>
          </a:prstGeom>
          <a:solidFill>
            <a:schemeClr val="tx1">
              <a:alpha val="30000"/>
            </a:schemeClr>
          </a:solidFill>
          <a:ln>
            <a:solidFill>
              <a:schemeClr val="bg1"/>
            </a:solidFill>
          </a:ln>
          <a:effectLst>
            <a:outerShdw blurRad="26352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876" y="3886200"/>
            <a:ext cx="10368598" cy="1295400"/>
          </a:xfrm>
        </p:spPr>
        <p:txBody>
          <a:bodyPr/>
          <a:lstStyle>
            <a:lvl1pPr algn="ctr">
              <a:defRPr>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829753" y="5486400"/>
            <a:ext cx="8538845" cy="685800"/>
          </a:xfrm>
        </p:spPr>
        <p:txBody>
          <a:bodyPr>
            <a:normAutofit/>
          </a:bodyPr>
          <a:lstStyle>
            <a:lvl1pPr marL="0" indent="0" algn="ctr">
              <a:buNone/>
              <a:defRPr sz="3000" b="1" cap="all" normalizeH="0">
                <a:solidFill>
                  <a:schemeClr val="bg1"/>
                </a:solidFill>
                <a:latin typeface="Oswald Bold"/>
                <a:cs typeface="Oswal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4" name="Picture 13" descr="top_2.png"/>
          <p:cNvPicPr>
            <a:picLocks noChangeAspect="1"/>
          </p:cNvPicPr>
          <p:nvPr userDrawn="1"/>
        </p:nvPicPr>
        <p:blipFill>
          <a:blip r:embed="rId4"/>
          <a:stretch>
            <a:fillRect/>
          </a:stretch>
        </p:blipFill>
        <p:spPr>
          <a:xfrm>
            <a:off x="4547519" y="-5606"/>
            <a:ext cx="3103312" cy="1986806"/>
          </a:xfrm>
          <a:prstGeom prst="rect">
            <a:avLst/>
          </a:prstGeom>
        </p:spPr>
      </p:pic>
      <p:pic>
        <p:nvPicPr>
          <p:cNvPr id="15" name="Picture 14" descr="logo_1.png"/>
          <p:cNvPicPr>
            <a:picLocks noChangeAspect="1"/>
          </p:cNvPicPr>
          <p:nvPr userDrawn="1"/>
        </p:nvPicPr>
        <p:blipFill>
          <a:blip r:embed="rId5"/>
          <a:stretch>
            <a:fillRect/>
          </a:stretch>
        </p:blipFill>
        <p:spPr>
          <a:xfrm>
            <a:off x="4852604" y="694359"/>
            <a:ext cx="2493144" cy="8571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152400"/>
            <a:ext cx="10978515" cy="1265238"/>
          </a:xfrm>
          <a:prstGeom prst="rect">
            <a:avLst/>
          </a:prstGeom>
        </p:spPr>
        <p:txBody>
          <a:bodyPr vert="horz" lIns="91440" tIns="45720" rIns="91440" bIns="45720" rtlCol="0" anchor="b" anchorCtr="0">
            <a:noAutofit/>
          </a:bodyPr>
          <a:lstStyle/>
          <a:p>
            <a:r>
              <a:rPr lang="en-GB" dirty="0"/>
              <a:t>Click to edit Master title style</a:t>
            </a:r>
            <a:br>
              <a:rPr lang="en-GB" dirty="0"/>
            </a:b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917" y="6553200"/>
            <a:ext cx="2846282"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B3F6A3B2-41A0-BA42-AAE3-DB408E044459}" type="datetimeFigureOut">
              <a:rPr lang="en-US" smtClean="0"/>
              <a:pPr/>
              <a:t>7/25/2017</a:t>
            </a:fld>
            <a:endParaRPr lang="en-US" dirty="0"/>
          </a:p>
        </p:txBody>
      </p:sp>
      <p:sp>
        <p:nvSpPr>
          <p:cNvPr id="5" name="Footer Placeholder 4"/>
          <p:cNvSpPr>
            <a:spLocks noGrp="1"/>
          </p:cNvSpPr>
          <p:nvPr>
            <p:ph type="ftr" sz="quarter" idx="3"/>
          </p:nvPr>
        </p:nvSpPr>
        <p:spPr>
          <a:xfrm>
            <a:off x="4167770" y="6553200"/>
            <a:ext cx="3862811"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42151" y="6553200"/>
            <a:ext cx="2846282"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260511A6-9700-D141-BB90-609C26FF2CEC}" type="slidenum">
              <a:rPr lang="en-US" smtClean="0"/>
              <a:pPr/>
              <a:t>‹#›</a:t>
            </a:fld>
            <a:endParaRPr lang="en-US"/>
          </a:p>
        </p:txBody>
      </p:sp>
      <p:pic>
        <p:nvPicPr>
          <p:cNvPr id="7" name="Picture 6" descr="logo_2.png"/>
          <p:cNvPicPr>
            <a:picLocks noChangeAspect="1"/>
          </p:cNvPicPr>
          <p:nvPr userDrawn="1"/>
        </p:nvPicPr>
        <p:blipFill>
          <a:blip r:embed="rId20"/>
          <a:stretch>
            <a:fillRect/>
          </a:stretch>
        </p:blipFill>
        <p:spPr>
          <a:xfrm>
            <a:off x="10311072" y="6200776"/>
            <a:ext cx="1277361" cy="361139"/>
          </a:xfrm>
          <a:prstGeom prst="rect">
            <a:avLst/>
          </a:prstGeom>
        </p:spPr>
      </p:pic>
      <p:cxnSp>
        <p:nvCxnSpPr>
          <p:cNvPr id="8" name="Straight Connector 7"/>
          <p:cNvCxnSpPr/>
          <p:nvPr userDrawn="1"/>
        </p:nvCxnSpPr>
        <p:spPr>
          <a:xfrm>
            <a:off x="609918" y="6627812"/>
            <a:ext cx="10978515" cy="1588"/>
          </a:xfrm>
          <a:prstGeom prst="line">
            <a:avLst/>
          </a:prstGeom>
          <a:ln w="50800">
            <a:solidFill>
              <a:srgbClr val="30303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09918" y="1417638"/>
            <a:ext cx="10978515" cy="1588"/>
          </a:xfrm>
          <a:prstGeom prst="line">
            <a:avLst/>
          </a:prstGeom>
          <a:ln>
            <a:solidFill>
              <a:srgbClr val="D52228"/>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457200" rtl="0" eaLnBrk="1" latinLnBrk="0" hangingPunct="1">
        <a:spcBef>
          <a:spcPct val="0"/>
        </a:spcBef>
        <a:buNone/>
        <a:defRPr sz="4000" b="1" kern="1200" cap="all">
          <a:solidFill>
            <a:schemeClr val="tx1"/>
          </a:solidFill>
          <a:latin typeface="Oswald Bold"/>
          <a:ea typeface="+mj-ea"/>
          <a:cs typeface="Oswald Bold"/>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infoportal1@zoho.com%20with%20user%20nam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ZA" sz="4800" dirty="0"/>
              <a:t>“No room to hide”</a:t>
            </a:r>
          </a:p>
        </p:txBody>
      </p:sp>
      <p:sp>
        <p:nvSpPr>
          <p:cNvPr id="5" name="Subtitle 4"/>
          <p:cNvSpPr>
            <a:spLocks noGrp="1"/>
          </p:cNvSpPr>
          <p:nvPr>
            <p:ph type="subTitle" idx="1"/>
          </p:nvPr>
        </p:nvSpPr>
        <p:spPr>
          <a:xfrm>
            <a:off x="1469436" y="5229200"/>
            <a:ext cx="9814038" cy="685800"/>
          </a:xfrm>
        </p:spPr>
        <p:txBody>
          <a:bodyPr>
            <a:noAutofit/>
          </a:bodyPr>
          <a:lstStyle/>
          <a:p>
            <a:r>
              <a:rPr lang="en-ZA" sz="2400" dirty="0"/>
              <a:t>Presentation to the portfolio committee on public enterprises</a:t>
            </a:r>
          </a:p>
          <a:p>
            <a:r>
              <a:rPr lang="en-ZA" sz="2400" dirty="0"/>
              <a:t>25 </a:t>
            </a:r>
            <a:r>
              <a:rPr lang="en-ZA" sz="2400" dirty="0" err="1"/>
              <a:t>july</a:t>
            </a:r>
            <a:r>
              <a:rPr lang="en-ZA" sz="2400" dirty="0"/>
              <a:t> 2017</a:t>
            </a:r>
          </a:p>
        </p:txBody>
      </p:sp>
    </p:spTree>
    <p:extLst>
      <p:ext uri="{BB962C8B-B14F-4D97-AF65-F5344CB8AC3E}">
        <p14:creationId xmlns:p14="http://schemas.microsoft.com/office/powerpoint/2010/main" xmlns="" val="154727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8350" cy="1417638"/>
          </a:xfrm>
          <a:prstGeom prst="rect">
            <a:avLst/>
          </a:prstGeom>
          <a:gradFill flip="none" rotWithShape="1">
            <a:gsLst>
              <a:gs pos="0">
                <a:srgbClr val="FFFFFF"/>
              </a:gs>
              <a:gs pos="24000">
                <a:srgbClr val="FFFFCC"/>
              </a:gs>
              <a:gs pos="66000">
                <a:srgbClr val="FFFFEF"/>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  </a:t>
            </a:r>
            <a:r>
              <a:rPr lang="en-ZA" dirty="0" err="1"/>
              <a:t>matshela</a:t>
            </a:r>
            <a:r>
              <a:rPr lang="en-ZA" dirty="0"/>
              <a:t> </a:t>
            </a:r>
            <a:r>
              <a:rPr lang="en-ZA" dirty="0" err="1"/>
              <a:t>koko</a:t>
            </a:r>
            <a:endParaRPr lang="en-ZA" dirty="0"/>
          </a:p>
        </p:txBody>
      </p:sp>
      <p:sp>
        <p:nvSpPr>
          <p:cNvPr id="3" name="Content Placeholder 2"/>
          <p:cNvSpPr>
            <a:spLocks noGrp="1"/>
          </p:cNvSpPr>
          <p:nvPr>
            <p:ph idx="1"/>
          </p:nvPr>
        </p:nvSpPr>
        <p:spPr/>
        <p:txBody>
          <a:bodyPr>
            <a:normAutofit/>
          </a:bodyPr>
          <a:lstStyle/>
          <a:p>
            <a:pPr lvl="0">
              <a:lnSpc>
                <a:spcPct val="150000"/>
              </a:lnSpc>
            </a:pPr>
            <a:r>
              <a:rPr lang="en-ZA" sz="1800" dirty="0"/>
              <a:t>Former acting CEO.</a:t>
            </a:r>
          </a:p>
          <a:p>
            <a:pPr>
              <a:lnSpc>
                <a:spcPct val="150000"/>
              </a:lnSpc>
            </a:pPr>
            <a:r>
              <a:rPr lang="en-ZA" sz="1800" dirty="0"/>
              <a:t>Improper assistance to Gupta family in relation to Eskom matters.</a:t>
            </a:r>
          </a:p>
          <a:p>
            <a:pPr lvl="1">
              <a:lnSpc>
                <a:spcPct val="150000"/>
              </a:lnSpc>
            </a:pPr>
            <a:r>
              <a:rPr lang="en-ZA" sz="1800" dirty="0"/>
              <a:t>7 August 2015 forward Business Rescue Practitioners correspondence to </a:t>
            </a:r>
            <a:r>
              <a:rPr lang="en-ZA" sz="1800" dirty="0" err="1"/>
              <a:t>Ashu</a:t>
            </a:r>
            <a:r>
              <a:rPr lang="en-ZA" sz="1800" dirty="0"/>
              <a:t> Chawla.      </a:t>
            </a:r>
            <a:r>
              <a:rPr lang="en-ZA" sz="1800" b="1" i="1" dirty="0"/>
              <a:t>(*SOE7, SOE8)</a:t>
            </a:r>
          </a:p>
          <a:p>
            <a:pPr lvl="1">
              <a:lnSpc>
                <a:spcPct val="150000"/>
              </a:lnSpc>
            </a:pPr>
            <a:r>
              <a:rPr lang="en-ZA" sz="1800" dirty="0"/>
              <a:t>4 November 2015 forward privileged legal opinion from Eskom’s legal counsel to Tony Gupta.  </a:t>
            </a:r>
            <a:r>
              <a:rPr lang="en-ZA" sz="1800" b="1" i="1" dirty="0"/>
              <a:t>(*SOE9, SOE10)</a:t>
            </a:r>
          </a:p>
          <a:p>
            <a:pPr lvl="1">
              <a:lnSpc>
                <a:spcPct val="150000"/>
              </a:lnSpc>
            </a:pPr>
            <a:r>
              <a:rPr lang="en-ZA" sz="1800" dirty="0"/>
              <a:t>4 November 2015 letter from Just Coal (Pty) Ltd to Tony Gupta with message “Please give the Boss.  The fight begins”.  </a:t>
            </a:r>
            <a:r>
              <a:rPr lang="en-ZA" sz="1800" b="1" i="1" dirty="0"/>
              <a:t>(*SOE11, SOE12)</a:t>
            </a:r>
          </a:p>
          <a:p>
            <a:pPr lvl="1">
              <a:lnSpc>
                <a:spcPct val="150000"/>
              </a:lnSpc>
            </a:pPr>
            <a:r>
              <a:rPr lang="en-ZA" sz="1800" dirty="0"/>
              <a:t>4-5 January 2016 booked in at Oberoi Hotel, Dubai and paid for by Sahara Computers.       </a:t>
            </a:r>
            <a:r>
              <a:rPr lang="en-ZA" sz="1800" b="1" i="1" dirty="0"/>
              <a:t>(*SOE47, SOE48)</a:t>
            </a:r>
          </a:p>
          <a:p>
            <a:pPr>
              <a:lnSpc>
                <a:spcPct val="150000"/>
              </a:lnSpc>
            </a:pPr>
            <a:endParaRPr lang="en-ZA" sz="1800" dirty="0"/>
          </a:p>
        </p:txBody>
      </p:sp>
    </p:spTree>
    <p:extLst>
      <p:ext uri="{BB962C8B-B14F-4D97-AF65-F5344CB8AC3E}">
        <p14:creationId xmlns:p14="http://schemas.microsoft.com/office/powerpoint/2010/main" xmlns="" val="372733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2" y="0"/>
            <a:ext cx="12198350" cy="1417638"/>
          </a:xfrm>
          <a:prstGeom prst="rect">
            <a:avLst/>
          </a:prstGeom>
          <a:gradFill flip="none" rotWithShape="1">
            <a:gsLst>
              <a:gs pos="0">
                <a:srgbClr val="FFFFFF"/>
              </a:gs>
              <a:gs pos="24000">
                <a:schemeClr val="accent3">
                  <a:lumMod val="40000"/>
                  <a:lumOff val="60000"/>
                </a:schemeClr>
              </a:gs>
              <a:gs pos="66000">
                <a:schemeClr val="accent3">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Department of public enterprises</a:t>
            </a:r>
          </a:p>
        </p:txBody>
      </p:sp>
      <p:sp>
        <p:nvSpPr>
          <p:cNvPr id="3" name="Content Placeholder 2"/>
          <p:cNvSpPr>
            <a:spLocks noGrp="1"/>
          </p:cNvSpPr>
          <p:nvPr>
            <p:ph idx="1"/>
          </p:nvPr>
        </p:nvSpPr>
        <p:spPr/>
        <p:txBody>
          <a:bodyPr>
            <a:normAutofit/>
          </a:bodyPr>
          <a:lstStyle/>
          <a:p>
            <a:r>
              <a:rPr lang="en-ZA" sz="1800" dirty="0"/>
              <a:t>Dan </a:t>
            </a:r>
            <a:r>
              <a:rPr lang="en-ZA" sz="1800" dirty="0" err="1"/>
              <a:t>Mantsha</a:t>
            </a:r>
            <a:endParaRPr lang="en-ZA" sz="1800" dirty="0"/>
          </a:p>
          <a:p>
            <a:pPr lvl="1"/>
            <a:r>
              <a:rPr lang="en-ZA" sz="1800" dirty="0"/>
              <a:t>Chairperson of Denel Board</a:t>
            </a:r>
          </a:p>
          <a:p>
            <a:pPr lvl="1"/>
            <a:endParaRPr lang="en-ZA" sz="1800" dirty="0"/>
          </a:p>
          <a:p>
            <a:r>
              <a:rPr lang="en-ZA" sz="1800" dirty="0"/>
              <a:t>Iqbal Sharma</a:t>
            </a:r>
          </a:p>
          <a:p>
            <a:pPr lvl="1"/>
            <a:r>
              <a:rPr lang="en-ZA" sz="1800" dirty="0"/>
              <a:t>Former non-executive director on Transnet Board. </a:t>
            </a:r>
          </a:p>
          <a:p>
            <a:endParaRPr lang="en-ZA" sz="1800" dirty="0"/>
          </a:p>
          <a:p>
            <a:r>
              <a:rPr lang="en-ZA" sz="1800" dirty="0"/>
              <a:t>Kim </a:t>
            </a:r>
            <a:r>
              <a:rPr lang="en-ZA" sz="1800" dirty="0" err="1"/>
              <a:t>Davids</a:t>
            </a:r>
            <a:r>
              <a:rPr lang="en-ZA" sz="1800" dirty="0"/>
              <a:t>*</a:t>
            </a:r>
          </a:p>
          <a:p>
            <a:pPr lvl="1"/>
            <a:r>
              <a:rPr lang="en-ZA" sz="1800" dirty="0"/>
              <a:t>Personal assistant to Minister Lynne Brown.</a:t>
            </a:r>
          </a:p>
          <a:p>
            <a:endParaRPr lang="en-ZA" sz="1800" dirty="0"/>
          </a:p>
          <a:p>
            <a:endParaRPr lang="en-ZA" sz="1800" dirty="0"/>
          </a:p>
          <a:p>
            <a:pPr marL="0" indent="0">
              <a:buNone/>
            </a:pPr>
            <a:endParaRPr lang="en-ZA" sz="1800" dirty="0"/>
          </a:p>
          <a:p>
            <a:endParaRPr lang="en-ZA" sz="1800" dirty="0"/>
          </a:p>
          <a:p>
            <a:pPr marL="0" indent="0">
              <a:buNone/>
            </a:pPr>
            <a:r>
              <a:rPr lang="en-ZA" sz="1400" dirty="0"/>
              <a:t>*Not mentioned in the report, but part of ongoing investigation.</a:t>
            </a:r>
          </a:p>
        </p:txBody>
      </p:sp>
    </p:spTree>
    <p:extLst>
      <p:ext uri="{BB962C8B-B14F-4D97-AF65-F5344CB8AC3E}">
        <p14:creationId xmlns:p14="http://schemas.microsoft.com/office/powerpoint/2010/main" xmlns="" val="3172725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ZA" dirty="0"/>
              <a:t>Eskom and DPE – further information</a:t>
            </a:r>
          </a:p>
        </p:txBody>
      </p:sp>
      <p:sp>
        <p:nvSpPr>
          <p:cNvPr id="5" name="Subtitle 4"/>
          <p:cNvSpPr>
            <a:spLocks noGrp="1"/>
          </p:cNvSpPr>
          <p:nvPr>
            <p:ph type="subTitle" idx="1"/>
          </p:nvPr>
        </p:nvSpPr>
        <p:spPr/>
        <p:txBody>
          <a:bodyPr/>
          <a:lstStyle/>
          <a:p>
            <a:r>
              <a:rPr lang="en-ZA" dirty="0"/>
              <a:t>Ongoing investigations at outa</a:t>
            </a:r>
          </a:p>
        </p:txBody>
      </p:sp>
    </p:spTree>
    <p:extLst>
      <p:ext uri="{BB962C8B-B14F-4D97-AF65-F5344CB8AC3E}">
        <p14:creationId xmlns:p14="http://schemas.microsoft.com/office/powerpoint/2010/main" xmlns="" val="234158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62" y="0"/>
            <a:ext cx="12198350" cy="1417638"/>
          </a:xfrm>
          <a:prstGeom prst="rect">
            <a:avLst/>
          </a:prstGeom>
          <a:gradFill flip="none" rotWithShape="1">
            <a:gsLst>
              <a:gs pos="0">
                <a:srgbClr val="FFFFFF"/>
              </a:gs>
              <a:gs pos="24000">
                <a:schemeClr val="tx2">
                  <a:lumMod val="40000"/>
                  <a:lumOff val="60000"/>
                </a:schemeClr>
              </a:gs>
              <a:gs pos="66000">
                <a:schemeClr val="tx2">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 </a:t>
            </a:r>
            <a:r>
              <a:rPr lang="en-ZA" dirty="0" err="1"/>
              <a:t>brian</a:t>
            </a:r>
            <a:r>
              <a:rPr lang="en-ZA" dirty="0"/>
              <a:t> </a:t>
            </a:r>
            <a:r>
              <a:rPr lang="en-ZA" dirty="0" err="1"/>
              <a:t>molefe</a:t>
            </a:r>
            <a:endParaRPr lang="en-ZA" dirty="0"/>
          </a:p>
        </p:txBody>
      </p:sp>
      <p:sp>
        <p:nvSpPr>
          <p:cNvPr id="3" name="Content Placeholder 2"/>
          <p:cNvSpPr>
            <a:spLocks noGrp="1"/>
          </p:cNvSpPr>
          <p:nvPr>
            <p:ph idx="1"/>
          </p:nvPr>
        </p:nvSpPr>
        <p:spPr/>
        <p:txBody>
          <a:bodyPr/>
          <a:lstStyle/>
          <a:p>
            <a:pPr>
              <a:lnSpc>
                <a:spcPct val="150000"/>
              </a:lnSpc>
            </a:pPr>
            <a:r>
              <a:rPr lang="en-ZA" sz="1800" dirty="0"/>
              <a:t>Pension Fund issues.</a:t>
            </a:r>
          </a:p>
          <a:p>
            <a:pPr>
              <a:lnSpc>
                <a:spcPct val="150000"/>
              </a:lnSpc>
            </a:pPr>
            <a:r>
              <a:rPr lang="en-ZA" sz="1800" dirty="0"/>
              <a:t>Board of Directors:</a:t>
            </a:r>
          </a:p>
          <a:p>
            <a:endParaRPr lang="en-ZA" dirty="0"/>
          </a:p>
          <a:p>
            <a:endParaRPr lang="en-ZA" dirty="0"/>
          </a:p>
        </p:txBody>
      </p:sp>
      <p:pic>
        <p:nvPicPr>
          <p:cNvPr id="5" name="Picture 4"/>
          <p:cNvPicPr>
            <a:picLocks noChangeAspect="1"/>
          </p:cNvPicPr>
          <p:nvPr/>
        </p:nvPicPr>
        <p:blipFill>
          <a:blip r:embed="rId2"/>
          <a:stretch>
            <a:fillRect/>
          </a:stretch>
        </p:blipFill>
        <p:spPr>
          <a:xfrm>
            <a:off x="1058615" y="2780928"/>
            <a:ext cx="10151245" cy="2968016"/>
          </a:xfrm>
          <a:prstGeom prst="rect">
            <a:avLst/>
          </a:prstGeom>
        </p:spPr>
      </p:pic>
    </p:spTree>
    <p:extLst>
      <p:ext uri="{BB962C8B-B14F-4D97-AF65-F5344CB8AC3E}">
        <p14:creationId xmlns:p14="http://schemas.microsoft.com/office/powerpoint/2010/main" xmlns="" val="62787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62" y="0"/>
            <a:ext cx="12198350" cy="1417638"/>
          </a:xfrm>
          <a:prstGeom prst="rect">
            <a:avLst/>
          </a:prstGeom>
          <a:gradFill flip="none" rotWithShape="1">
            <a:gsLst>
              <a:gs pos="0">
                <a:srgbClr val="FFFFFF"/>
              </a:gs>
              <a:gs pos="24000">
                <a:schemeClr val="tx2">
                  <a:lumMod val="40000"/>
                  <a:lumOff val="60000"/>
                </a:schemeClr>
              </a:gs>
              <a:gs pos="66000">
                <a:schemeClr val="tx2">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 </a:t>
            </a:r>
            <a:r>
              <a:rPr lang="en-ZA" dirty="0" err="1"/>
              <a:t>brian</a:t>
            </a:r>
            <a:r>
              <a:rPr lang="en-ZA" dirty="0"/>
              <a:t> </a:t>
            </a:r>
            <a:r>
              <a:rPr lang="en-ZA" dirty="0" err="1"/>
              <a:t>molefe</a:t>
            </a:r>
            <a:endParaRPr lang="en-ZA" dirty="0"/>
          </a:p>
        </p:txBody>
      </p:sp>
      <p:sp>
        <p:nvSpPr>
          <p:cNvPr id="3" name="Content Placeholder 2"/>
          <p:cNvSpPr>
            <a:spLocks noGrp="1"/>
          </p:cNvSpPr>
          <p:nvPr>
            <p:ph idx="1"/>
          </p:nvPr>
        </p:nvSpPr>
        <p:spPr/>
        <p:txBody>
          <a:bodyPr>
            <a:normAutofit/>
          </a:bodyPr>
          <a:lstStyle/>
          <a:p>
            <a:r>
              <a:rPr lang="en-ZA" sz="1800" dirty="0"/>
              <a:t>Pension Fund</a:t>
            </a:r>
          </a:p>
          <a:p>
            <a:endParaRPr lang="en-ZA" sz="1800" dirty="0"/>
          </a:p>
        </p:txBody>
      </p:sp>
      <p:pic>
        <p:nvPicPr>
          <p:cNvPr id="4" name="Picture 3"/>
          <p:cNvPicPr>
            <a:picLocks noChangeAspect="1"/>
          </p:cNvPicPr>
          <p:nvPr/>
        </p:nvPicPr>
        <p:blipFill>
          <a:blip r:embed="rId2"/>
          <a:stretch>
            <a:fillRect/>
          </a:stretch>
        </p:blipFill>
        <p:spPr>
          <a:xfrm>
            <a:off x="1698625" y="2205037"/>
            <a:ext cx="8801100" cy="2447925"/>
          </a:xfrm>
          <a:prstGeom prst="rect">
            <a:avLst/>
          </a:prstGeom>
        </p:spPr>
      </p:pic>
    </p:spTree>
    <p:extLst>
      <p:ext uri="{BB962C8B-B14F-4D97-AF65-F5344CB8AC3E}">
        <p14:creationId xmlns:p14="http://schemas.microsoft.com/office/powerpoint/2010/main" xmlns="" val="1635727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62" y="0"/>
            <a:ext cx="12198350" cy="1417638"/>
          </a:xfrm>
          <a:prstGeom prst="rect">
            <a:avLst/>
          </a:prstGeom>
          <a:gradFill flip="none" rotWithShape="1">
            <a:gsLst>
              <a:gs pos="0">
                <a:srgbClr val="FFFFFF"/>
              </a:gs>
              <a:gs pos="24000">
                <a:schemeClr val="accent2">
                  <a:lumMod val="40000"/>
                  <a:lumOff val="60000"/>
                </a:schemeClr>
              </a:gs>
              <a:gs pos="66000">
                <a:schemeClr val="accent2">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 </a:t>
            </a:r>
            <a:r>
              <a:rPr lang="en-ZA" dirty="0" err="1"/>
              <a:t>trillian</a:t>
            </a:r>
            <a:r>
              <a:rPr lang="en-ZA" dirty="0"/>
              <a:t> capital</a:t>
            </a:r>
          </a:p>
        </p:txBody>
      </p:sp>
      <p:pic>
        <p:nvPicPr>
          <p:cNvPr id="4" name="Content Placeholder 4"/>
          <p:cNvPicPr>
            <a:picLocks noGrp="1" noChangeAspect="1"/>
          </p:cNvPicPr>
          <p:nvPr>
            <p:ph idx="1"/>
          </p:nvPr>
        </p:nvPicPr>
        <p:blipFill>
          <a:blip r:embed="rId3"/>
          <a:stretch>
            <a:fillRect/>
          </a:stretch>
        </p:blipFill>
        <p:spPr>
          <a:xfrm>
            <a:off x="3441700" y="1720056"/>
            <a:ext cx="5314950" cy="4286250"/>
          </a:xfrm>
          <a:prstGeom prst="rect">
            <a:avLst/>
          </a:prstGeom>
        </p:spPr>
      </p:pic>
    </p:spTree>
    <p:extLst>
      <p:ext uri="{BB962C8B-B14F-4D97-AF65-F5344CB8AC3E}">
        <p14:creationId xmlns:p14="http://schemas.microsoft.com/office/powerpoint/2010/main" xmlns="" val="266777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2" y="0"/>
            <a:ext cx="12198350" cy="1417638"/>
          </a:xfrm>
          <a:prstGeom prst="rect">
            <a:avLst/>
          </a:prstGeom>
          <a:gradFill flip="none" rotWithShape="1">
            <a:gsLst>
              <a:gs pos="0">
                <a:srgbClr val="FFFFFF"/>
              </a:gs>
              <a:gs pos="24000">
                <a:schemeClr val="accent2">
                  <a:lumMod val="40000"/>
                  <a:lumOff val="60000"/>
                </a:schemeClr>
              </a:gs>
              <a:gs pos="66000">
                <a:schemeClr val="accent2">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 </a:t>
            </a:r>
            <a:r>
              <a:rPr lang="en-ZA" dirty="0" err="1"/>
              <a:t>trillian</a:t>
            </a:r>
            <a:r>
              <a:rPr lang="en-ZA" dirty="0"/>
              <a:t> capital</a:t>
            </a:r>
          </a:p>
        </p:txBody>
      </p:sp>
      <p:sp>
        <p:nvSpPr>
          <p:cNvPr id="6" name="Content Placeholder 5"/>
          <p:cNvSpPr>
            <a:spLocks noGrp="1"/>
          </p:cNvSpPr>
          <p:nvPr>
            <p:ph idx="1"/>
          </p:nvPr>
        </p:nvSpPr>
        <p:spPr/>
        <p:txBody>
          <a:bodyPr>
            <a:normAutofit/>
          </a:bodyPr>
          <a:lstStyle/>
          <a:p>
            <a:pPr>
              <a:lnSpc>
                <a:spcPct val="170000"/>
              </a:lnSpc>
            </a:pPr>
            <a:r>
              <a:rPr lang="en-ZA" sz="1800" dirty="0"/>
              <a:t>Cape Town - Eskom's contentious deals with McKinsey &amp; Company will be reviewed as the power utility's board sets on a mission to clear the perceived corruption rot gripping it.</a:t>
            </a:r>
          </a:p>
          <a:p>
            <a:pPr>
              <a:lnSpc>
                <a:spcPct val="170000"/>
              </a:lnSpc>
            </a:pPr>
            <a:r>
              <a:rPr lang="en-ZA" sz="1800" dirty="0"/>
              <a:t>Eskom acquired the advisory services of McKinsey in September 2015 to the value of R1bn per year and subsequently </a:t>
            </a:r>
            <a:r>
              <a:rPr lang="en-ZA" sz="1800" dirty="0">
                <a:highlight>
                  <a:srgbClr val="FFFF00"/>
                </a:highlight>
              </a:rPr>
              <a:t>subcontracted 30% of the services to Trillian</a:t>
            </a:r>
            <a:r>
              <a:rPr lang="en-ZA" sz="1800" dirty="0"/>
              <a:t>, according to a damning investigation by Advocate Geoff </a:t>
            </a:r>
            <a:r>
              <a:rPr lang="en-ZA" sz="1800" dirty="0" err="1"/>
              <a:t>Budlender</a:t>
            </a:r>
            <a:r>
              <a:rPr lang="en-ZA" sz="1800" dirty="0"/>
              <a:t>.</a:t>
            </a:r>
          </a:p>
          <a:p>
            <a:pPr>
              <a:lnSpc>
                <a:spcPct val="170000"/>
              </a:lnSpc>
            </a:pPr>
            <a:r>
              <a:rPr lang="en-ZA" sz="1800" dirty="0"/>
              <a:t>The subcontracting of the services is believed to have done in terms of the so-called supplier development programme, which requires international firms to enter into an agreement with local service providers, which in turn is supposed to gain experience and develop the necessary skills and benefit from part of the contract.</a:t>
            </a:r>
          </a:p>
          <a:p>
            <a:pPr>
              <a:lnSpc>
                <a:spcPct val="170000"/>
              </a:lnSpc>
            </a:pPr>
            <a:endParaRPr lang="en-US" sz="1800" dirty="0"/>
          </a:p>
        </p:txBody>
      </p:sp>
    </p:spTree>
    <p:extLst>
      <p:ext uri="{BB962C8B-B14F-4D97-AF65-F5344CB8AC3E}">
        <p14:creationId xmlns:p14="http://schemas.microsoft.com/office/powerpoint/2010/main" xmlns="" val="3317239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2" y="0"/>
            <a:ext cx="12198350" cy="1417638"/>
          </a:xfrm>
          <a:prstGeom prst="rect">
            <a:avLst/>
          </a:prstGeom>
          <a:gradFill flip="none" rotWithShape="1">
            <a:gsLst>
              <a:gs pos="0">
                <a:srgbClr val="FFFFFF"/>
              </a:gs>
              <a:gs pos="24000">
                <a:schemeClr val="accent2">
                  <a:lumMod val="40000"/>
                  <a:lumOff val="60000"/>
                </a:schemeClr>
              </a:gs>
              <a:gs pos="66000">
                <a:schemeClr val="accent2">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 </a:t>
            </a:r>
            <a:r>
              <a:rPr lang="en-ZA" dirty="0" err="1"/>
              <a:t>trillian</a:t>
            </a:r>
            <a:r>
              <a:rPr lang="en-ZA" dirty="0"/>
              <a:t> capital</a:t>
            </a:r>
          </a:p>
        </p:txBody>
      </p:sp>
      <p:sp>
        <p:nvSpPr>
          <p:cNvPr id="6" name="Content Placeholder 5"/>
          <p:cNvSpPr>
            <a:spLocks noGrp="1"/>
          </p:cNvSpPr>
          <p:nvPr>
            <p:ph idx="1"/>
          </p:nvPr>
        </p:nvSpPr>
        <p:spPr/>
        <p:txBody>
          <a:bodyPr>
            <a:normAutofit/>
          </a:bodyPr>
          <a:lstStyle/>
          <a:p>
            <a:pPr>
              <a:lnSpc>
                <a:spcPct val="150000"/>
              </a:lnSpc>
            </a:pPr>
            <a:r>
              <a:rPr lang="en-ZA" sz="1800" dirty="0"/>
              <a:t>Eskom revealed that it paid </a:t>
            </a:r>
            <a:r>
              <a:rPr lang="en-ZA" sz="1800" dirty="0">
                <a:highlight>
                  <a:srgbClr val="FFFF00"/>
                </a:highlight>
              </a:rPr>
              <a:t>R900m to McKinsey in </a:t>
            </a:r>
            <a:r>
              <a:rPr lang="en-ZA" sz="1800" dirty="0"/>
              <a:t>consulting fees, while the politically connected </a:t>
            </a:r>
            <a:r>
              <a:rPr lang="en-ZA" sz="1800" dirty="0">
                <a:highlight>
                  <a:srgbClr val="FFFF00"/>
                </a:highlight>
              </a:rPr>
              <a:t>Trillian group of companies got a R495m </a:t>
            </a:r>
            <a:r>
              <a:rPr lang="en-ZA" sz="1800" dirty="0"/>
              <a:t>payment. The payment was made despite Trillian not having directly conducted any work for the utility. </a:t>
            </a:r>
          </a:p>
          <a:p>
            <a:pPr>
              <a:lnSpc>
                <a:spcPct val="150000"/>
              </a:lnSpc>
            </a:pPr>
            <a:r>
              <a:rPr lang="en-ZA" sz="1800" dirty="0"/>
              <a:t>"R1.4bn in contracts will be reviewed," said board chairperson </a:t>
            </a:r>
            <a:r>
              <a:rPr lang="en-ZA" sz="1800" dirty="0" err="1"/>
              <a:t>Zethembe</a:t>
            </a:r>
            <a:r>
              <a:rPr lang="en-ZA" sz="1800" dirty="0"/>
              <a:t> </a:t>
            </a:r>
            <a:r>
              <a:rPr lang="en-ZA" sz="1800" dirty="0" err="1"/>
              <a:t>Khoza</a:t>
            </a:r>
            <a:r>
              <a:rPr lang="en-ZA" sz="1800" dirty="0"/>
              <a:t>.</a:t>
            </a:r>
          </a:p>
          <a:p>
            <a:pPr>
              <a:lnSpc>
                <a:spcPct val="150000"/>
              </a:lnSpc>
            </a:pPr>
            <a:endParaRPr lang="en-US" sz="1800" dirty="0"/>
          </a:p>
        </p:txBody>
      </p:sp>
    </p:spTree>
    <p:extLst>
      <p:ext uri="{BB962C8B-B14F-4D97-AF65-F5344CB8AC3E}">
        <p14:creationId xmlns:p14="http://schemas.microsoft.com/office/powerpoint/2010/main" xmlns="" val="220219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62" y="0"/>
            <a:ext cx="12198350" cy="1417638"/>
          </a:xfrm>
          <a:prstGeom prst="rect">
            <a:avLst/>
          </a:prstGeom>
          <a:gradFill flip="none" rotWithShape="1">
            <a:gsLst>
              <a:gs pos="0">
                <a:srgbClr val="FFFFFF"/>
              </a:gs>
              <a:gs pos="24000">
                <a:schemeClr val="bg1">
                  <a:lumMod val="85000"/>
                </a:schemeClr>
              </a:gs>
              <a:gs pos="66000">
                <a:schemeClr val="bg1">
                  <a:lumMod val="95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financials</a:t>
            </a:r>
          </a:p>
        </p:txBody>
      </p:sp>
      <p:pic>
        <p:nvPicPr>
          <p:cNvPr id="4" name="Content Placeholder 3"/>
          <p:cNvPicPr>
            <a:picLocks noGrp="1" noChangeAspect="1"/>
          </p:cNvPicPr>
          <p:nvPr>
            <p:ph idx="1"/>
          </p:nvPr>
        </p:nvPicPr>
        <p:blipFill>
          <a:blip r:embed="rId2"/>
          <a:stretch>
            <a:fillRect/>
          </a:stretch>
        </p:blipFill>
        <p:spPr>
          <a:xfrm>
            <a:off x="2755398" y="1484784"/>
            <a:ext cx="6694677" cy="5373216"/>
          </a:xfrm>
          <a:prstGeom prst="rect">
            <a:avLst/>
          </a:prstGeom>
        </p:spPr>
      </p:pic>
    </p:spTree>
    <p:extLst>
      <p:ext uri="{BB962C8B-B14F-4D97-AF65-F5344CB8AC3E}">
        <p14:creationId xmlns:p14="http://schemas.microsoft.com/office/powerpoint/2010/main" xmlns="" val="4194776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2" y="0"/>
            <a:ext cx="12198350" cy="1417638"/>
          </a:xfrm>
          <a:prstGeom prst="rect">
            <a:avLst/>
          </a:prstGeom>
          <a:gradFill flip="none" rotWithShape="1">
            <a:gsLst>
              <a:gs pos="0">
                <a:srgbClr val="FFFFFF"/>
              </a:gs>
              <a:gs pos="24000">
                <a:schemeClr val="bg1">
                  <a:lumMod val="85000"/>
                </a:schemeClr>
              </a:gs>
              <a:gs pos="66000">
                <a:schemeClr val="bg1">
                  <a:lumMod val="95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financials</a:t>
            </a:r>
          </a:p>
        </p:txBody>
      </p:sp>
      <p:pic>
        <p:nvPicPr>
          <p:cNvPr id="5" name="Content Placeholder 3"/>
          <p:cNvPicPr>
            <a:picLocks noGrp="1" noChangeAspect="1"/>
          </p:cNvPicPr>
          <p:nvPr>
            <p:ph idx="1"/>
          </p:nvPr>
        </p:nvPicPr>
        <p:blipFill>
          <a:blip r:embed="rId2"/>
          <a:stretch>
            <a:fillRect/>
          </a:stretch>
        </p:blipFill>
        <p:spPr>
          <a:xfrm>
            <a:off x="3650903" y="1428804"/>
            <a:ext cx="4349755" cy="5176706"/>
          </a:xfrm>
          <a:prstGeom prst="rect">
            <a:avLst/>
          </a:prstGeom>
        </p:spPr>
      </p:pic>
    </p:spTree>
    <p:extLst>
      <p:ext uri="{BB962C8B-B14F-4D97-AF65-F5344CB8AC3E}">
        <p14:creationId xmlns:p14="http://schemas.microsoft.com/office/powerpoint/2010/main" xmlns="" val="177395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a:t>introduction</a:t>
            </a:r>
            <a:endParaRPr lang="en-ZA" dirty="0"/>
          </a:p>
        </p:txBody>
      </p:sp>
      <p:sp>
        <p:nvSpPr>
          <p:cNvPr id="5" name="Content Placeholder 4"/>
          <p:cNvSpPr>
            <a:spLocks noGrp="1"/>
          </p:cNvSpPr>
          <p:nvPr>
            <p:ph idx="1"/>
          </p:nvPr>
        </p:nvSpPr>
        <p:spPr>
          <a:xfrm>
            <a:off x="609918" y="1417639"/>
            <a:ext cx="10978515" cy="5035698"/>
          </a:xfrm>
        </p:spPr>
        <p:txBody>
          <a:bodyPr>
            <a:noAutofit/>
          </a:bodyPr>
          <a:lstStyle/>
          <a:p>
            <a:pPr>
              <a:lnSpc>
                <a:spcPct val="150000"/>
              </a:lnSpc>
            </a:pPr>
            <a:r>
              <a:rPr lang="en-ZA" sz="1800" dirty="0"/>
              <a:t>Introduction of speakers.</a:t>
            </a:r>
          </a:p>
          <a:p>
            <a:pPr>
              <a:lnSpc>
                <a:spcPct val="150000"/>
              </a:lnSpc>
            </a:pPr>
            <a:r>
              <a:rPr lang="en-ZA" sz="1800" dirty="0"/>
              <a:t>Background to report.</a:t>
            </a:r>
          </a:p>
          <a:p>
            <a:pPr>
              <a:lnSpc>
                <a:spcPct val="150000"/>
              </a:lnSpc>
            </a:pPr>
            <a:r>
              <a:rPr lang="en-ZA" sz="1800" b="1" dirty="0"/>
              <a:t>No Room to Hide: A President Caught in the Act (Report by OUTA).</a:t>
            </a:r>
          </a:p>
          <a:p>
            <a:pPr lvl="1">
              <a:lnSpc>
                <a:spcPct val="150000"/>
              </a:lnSpc>
            </a:pPr>
            <a:r>
              <a:rPr lang="en-ZA" sz="1800" dirty="0"/>
              <a:t>Individuals implicated in the report in:</a:t>
            </a:r>
          </a:p>
          <a:p>
            <a:pPr lvl="2">
              <a:lnSpc>
                <a:spcPct val="150000"/>
              </a:lnSpc>
            </a:pPr>
            <a:r>
              <a:rPr lang="en-ZA" sz="1800" dirty="0"/>
              <a:t>Eskom</a:t>
            </a:r>
          </a:p>
          <a:p>
            <a:pPr lvl="2">
              <a:lnSpc>
                <a:spcPct val="150000"/>
              </a:lnSpc>
            </a:pPr>
            <a:r>
              <a:rPr lang="en-ZA" sz="1800" dirty="0"/>
              <a:t>Department of Public Enterprises</a:t>
            </a:r>
          </a:p>
          <a:p>
            <a:pPr>
              <a:lnSpc>
                <a:spcPct val="150000"/>
              </a:lnSpc>
            </a:pPr>
            <a:r>
              <a:rPr lang="en-ZA" sz="1800" b="1" dirty="0"/>
              <a:t>Ongoing investigations (information not in the report)</a:t>
            </a:r>
          </a:p>
          <a:p>
            <a:pPr lvl="1">
              <a:lnSpc>
                <a:spcPct val="150000"/>
              </a:lnSpc>
            </a:pPr>
            <a:r>
              <a:rPr lang="en-ZA" sz="1800" dirty="0"/>
              <a:t>Individuals and entities implicated:</a:t>
            </a:r>
          </a:p>
          <a:p>
            <a:pPr lvl="2">
              <a:lnSpc>
                <a:spcPct val="150000"/>
              </a:lnSpc>
            </a:pPr>
            <a:r>
              <a:rPr lang="en-ZA" sz="1800" dirty="0"/>
              <a:t>Eskom</a:t>
            </a:r>
          </a:p>
          <a:p>
            <a:pPr lvl="2">
              <a:lnSpc>
                <a:spcPct val="150000"/>
              </a:lnSpc>
            </a:pPr>
            <a:r>
              <a:rPr lang="en-ZA" sz="1800" dirty="0"/>
              <a:t>Department of Public Enterprises</a:t>
            </a:r>
          </a:p>
        </p:txBody>
      </p:sp>
    </p:spTree>
    <p:extLst>
      <p:ext uri="{BB962C8B-B14F-4D97-AF65-F5344CB8AC3E}">
        <p14:creationId xmlns:p14="http://schemas.microsoft.com/office/powerpoint/2010/main" xmlns="" val="1988680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62" y="0"/>
            <a:ext cx="12198350" cy="1417638"/>
          </a:xfrm>
          <a:prstGeom prst="rect">
            <a:avLst/>
          </a:prstGeom>
          <a:gradFill flip="none" rotWithShape="1">
            <a:gsLst>
              <a:gs pos="0">
                <a:srgbClr val="FFFFFF"/>
              </a:gs>
              <a:gs pos="24000">
                <a:schemeClr val="bg1">
                  <a:lumMod val="85000"/>
                </a:schemeClr>
              </a:gs>
              <a:gs pos="66000">
                <a:schemeClr val="bg1">
                  <a:lumMod val="95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financials - 2005</a:t>
            </a:r>
          </a:p>
        </p:txBody>
      </p:sp>
      <p:pic>
        <p:nvPicPr>
          <p:cNvPr id="4" name="Content Placeholder 3"/>
          <p:cNvPicPr>
            <a:picLocks noGrp="1" noChangeAspect="1"/>
          </p:cNvPicPr>
          <p:nvPr>
            <p:ph idx="1"/>
          </p:nvPr>
        </p:nvPicPr>
        <p:blipFill>
          <a:blip r:embed="rId2"/>
          <a:stretch>
            <a:fillRect/>
          </a:stretch>
        </p:blipFill>
        <p:spPr>
          <a:xfrm>
            <a:off x="2363659" y="1484785"/>
            <a:ext cx="6982414" cy="5040560"/>
          </a:xfrm>
          <a:prstGeom prst="rect">
            <a:avLst/>
          </a:prstGeom>
        </p:spPr>
      </p:pic>
    </p:spTree>
    <p:extLst>
      <p:ext uri="{BB962C8B-B14F-4D97-AF65-F5344CB8AC3E}">
        <p14:creationId xmlns:p14="http://schemas.microsoft.com/office/powerpoint/2010/main" xmlns="" val="2736742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2" y="0"/>
            <a:ext cx="12198350" cy="1417638"/>
          </a:xfrm>
          <a:prstGeom prst="rect">
            <a:avLst/>
          </a:prstGeom>
          <a:gradFill flip="none" rotWithShape="1">
            <a:gsLst>
              <a:gs pos="0">
                <a:srgbClr val="FFFFFF"/>
              </a:gs>
              <a:gs pos="24000">
                <a:schemeClr val="bg1">
                  <a:lumMod val="85000"/>
                </a:schemeClr>
              </a:gs>
              <a:gs pos="66000">
                <a:schemeClr val="bg1">
                  <a:lumMod val="95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financials - 2005</a:t>
            </a:r>
          </a:p>
        </p:txBody>
      </p:sp>
      <p:pic>
        <p:nvPicPr>
          <p:cNvPr id="5" name="Content Placeholder 4"/>
          <p:cNvPicPr>
            <a:picLocks noGrp="1" noChangeAspect="1"/>
          </p:cNvPicPr>
          <p:nvPr>
            <p:ph idx="1"/>
          </p:nvPr>
        </p:nvPicPr>
        <p:blipFill>
          <a:blip r:embed="rId2"/>
          <a:stretch>
            <a:fillRect/>
          </a:stretch>
        </p:blipFill>
        <p:spPr>
          <a:xfrm>
            <a:off x="1499247" y="1556793"/>
            <a:ext cx="8585117" cy="4968552"/>
          </a:xfrm>
          <a:prstGeom prst="rect">
            <a:avLst/>
          </a:prstGeom>
        </p:spPr>
      </p:pic>
    </p:spTree>
    <p:extLst>
      <p:ext uri="{BB962C8B-B14F-4D97-AF65-F5344CB8AC3E}">
        <p14:creationId xmlns:p14="http://schemas.microsoft.com/office/powerpoint/2010/main" xmlns="" val="2048122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62" y="0"/>
            <a:ext cx="12198350" cy="1417638"/>
          </a:xfrm>
          <a:prstGeom prst="rect">
            <a:avLst/>
          </a:prstGeom>
          <a:gradFill flip="none" rotWithShape="1">
            <a:gsLst>
              <a:gs pos="0">
                <a:srgbClr val="FFFFFF"/>
              </a:gs>
              <a:gs pos="24000">
                <a:schemeClr val="bg1">
                  <a:lumMod val="85000"/>
                </a:schemeClr>
              </a:gs>
              <a:gs pos="66000">
                <a:schemeClr val="bg1">
                  <a:lumMod val="95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financials</a:t>
            </a:r>
          </a:p>
        </p:txBody>
      </p:sp>
      <p:pic>
        <p:nvPicPr>
          <p:cNvPr id="4" name="Content Placeholder 3"/>
          <p:cNvPicPr>
            <a:picLocks noGrp="1" noChangeAspect="1"/>
          </p:cNvPicPr>
          <p:nvPr>
            <p:ph idx="1"/>
          </p:nvPr>
        </p:nvPicPr>
        <p:blipFill>
          <a:blip r:embed="rId2"/>
          <a:stretch>
            <a:fillRect/>
          </a:stretch>
        </p:blipFill>
        <p:spPr>
          <a:xfrm>
            <a:off x="2130513" y="1481940"/>
            <a:ext cx="7425046" cy="5115412"/>
          </a:xfrm>
          <a:prstGeom prst="rect">
            <a:avLst/>
          </a:prstGeom>
          <a:solidFill>
            <a:srgbClr val="FFFF00"/>
          </a:solidFill>
        </p:spPr>
      </p:pic>
    </p:spTree>
    <p:extLst>
      <p:ext uri="{BB962C8B-B14F-4D97-AF65-F5344CB8AC3E}">
        <p14:creationId xmlns:p14="http://schemas.microsoft.com/office/powerpoint/2010/main" xmlns="" val="3256167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lnSpc>
                <a:spcPct val="150000"/>
              </a:lnSpc>
              <a:buNone/>
            </a:pPr>
            <a:r>
              <a:rPr lang="en-ZA" sz="4400" dirty="0"/>
              <a:t>Thank you.</a:t>
            </a:r>
          </a:p>
          <a:p>
            <a:pPr marL="0" indent="0" algn="ctr">
              <a:lnSpc>
                <a:spcPct val="150000"/>
              </a:lnSpc>
              <a:buNone/>
            </a:pPr>
            <a:r>
              <a:rPr lang="en-ZA" sz="4400" dirty="0"/>
              <a:t>Any Questions?</a:t>
            </a:r>
          </a:p>
        </p:txBody>
      </p:sp>
    </p:spTree>
    <p:extLst>
      <p:ext uri="{BB962C8B-B14F-4D97-AF65-F5344CB8AC3E}">
        <p14:creationId xmlns:p14="http://schemas.microsoft.com/office/powerpoint/2010/main" xmlns="" val="723468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INTRODUCTION</a:t>
            </a:r>
          </a:p>
        </p:txBody>
      </p:sp>
      <p:sp>
        <p:nvSpPr>
          <p:cNvPr id="3" name="Content Placeholder 2"/>
          <p:cNvSpPr>
            <a:spLocks noGrp="1"/>
          </p:cNvSpPr>
          <p:nvPr>
            <p:ph idx="1"/>
          </p:nvPr>
        </p:nvSpPr>
        <p:spPr/>
        <p:txBody>
          <a:bodyPr/>
          <a:lstStyle/>
          <a:p>
            <a:pPr marL="0" indent="0">
              <a:buNone/>
            </a:pPr>
            <a:endParaRPr lang="en-ZA" dirty="0"/>
          </a:p>
          <a:p>
            <a:r>
              <a:rPr lang="en-ZA" dirty="0"/>
              <a:t>ESKOM – Brian Molefe Pension</a:t>
            </a:r>
          </a:p>
          <a:p>
            <a:endParaRPr lang="en-ZA" dirty="0"/>
          </a:p>
          <a:p>
            <a:r>
              <a:rPr lang="en-ZA" dirty="0"/>
              <a:t>ESKOM – Trillian</a:t>
            </a:r>
          </a:p>
          <a:p>
            <a:endParaRPr lang="en-ZA" dirty="0"/>
          </a:p>
          <a:p>
            <a:r>
              <a:rPr lang="en-ZA" dirty="0"/>
              <a:t>ESKOM - Financials</a:t>
            </a:r>
          </a:p>
          <a:p>
            <a:endParaRPr lang="en-ZA" dirty="0"/>
          </a:p>
          <a:p>
            <a:pPr marL="0" indent="0">
              <a:buNone/>
            </a:pPr>
            <a:endParaRPr lang="en-ZA" dirty="0"/>
          </a:p>
          <a:p>
            <a:r>
              <a:rPr lang="en-ZA" dirty="0"/>
              <a:t>Concluding remarks</a:t>
            </a:r>
          </a:p>
        </p:txBody>
      </p:sp>
    </p:spTree>
    <p:extLst>
      <p:ext uri="{BB962C8B-B14F-4D97-AF65-F5344CB8AC3E}">
        <p14:creationId xmlns:p14="http://schemas.microsoft.com/office/powerpoint/2010/main" xmlns="" val="410058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527" y="3886200"/>
            <a:ext cx="11521280" cy="1295400"/>
          </a:xfrm>
        </p:spPr>
        <p:txBody>
          <a:bodyPr/>
          <a:lstStyle/>
          <a:p>
            <a:r>
              <a:rPr lang="en-ZA" dirty="0"/>
              <a:t>Eskom and department of public enterprises</a:t>
            </a:r>
          </a:p>
        </p:txBody>
      </p:sp>
      <p:sp>
        <p:nvSpPr>
          <p:cNvPr id="5" name="Subtitle 4"/>
          <p:cNvSpPr>
            <a:spLocks noGrp="1"/>
          </p:cNvSpPr>
          <p:nvPr>
            <p:ph type="subTitle" idx="1"/>
          </p:nvPr>
        </p:nvSpPr>
        <p:spPr/>
        <p:txBody>
          <a:bodyPr/>
          <a:lstStyle/>
          <a:p>
            <a:r>
              <a:rPr lang="en-ZA" dirty="0"/>
              <a:t>“No room to hide” – a report by outa</a:t>
            </a:r>
          </a:p>
        </p:txBody>
      </p:sp>
    </p:spTree>
    <p:extLst>
      <p:ext uri="{BB962C8B-B14F-4D97-AF65-F5344CB8AC3E}">
        <p14:creationId xmlns:p14="http://schemas.microsoft.com/office/powerpoint/2010/main" xmlns="" val="281419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40"/>
            <a:ext cx="12198350" cy="1420978"/>
          </a:xfrm>
          <a:prstGeom prst="rect">
            <a:avLst/>
          </a:prstGeom>
          <a:gradFill flip="none" rotWithShape="1">
            <a:gsLst>
              <a:gs pos="0">
                <a:schemeClr val="accent1">
                  <a:lumMod val="5000"/>
                  <a:lumOff val="95000"/>
                </a:schemeClr>
              </a:gs>
              <a:gs pos="38000">
                <a:schemeClr val="accent1">
                  <a:lumMod val="45000"/>
                  <a:lumOff val="55000"/>
                </a:schemeClr>
              </a:gs>
              <a:gs pos="66000">
                <a:schemeClr val="accent1">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 </a:t>
            </a:r>
            <a:r>
              <a:rPr lang="en-ZA" dirty="0" err="1"/>
              <a:t>anoj</a:t>
            </a:r>
            <a:r>
              <a:rPr lang="en-ZA" dirty="0"/>
              <a:t> </a:t>
            </a:r>
            <a:r>
              <a:rPr lang="en-ZA" dirty="0" err="1"/>
              <a:t>singh</a:t>
            </a:r>
            <a:endParaRPr lang="en-ZA" dirty="0"/>
          </a:p>
        </p:txBody>
      </p:sp>
      <p:sp>
        <p:nvSpPr>
          <p:cNvPr id="3" name="Content Placeholder 2"/>
          <p:cNvSpPr>
            <a:spLocks noGrp="1"/>
          </p:cNvSpPr>
          <p:nvPr>
            <p:ph idx="1"/>
          </p:nvPr>
        </p:nvSpPr>
        <p:spPr>
          <a:xfrm>
            <a:off x="609918" y="1600201"/>
            <a:ext cx="10978515" cy="4637111"/>
          </a:xfrm>
        </p:spPr>
        <p:txBody>
          <a:bodyPr>
            <a:noAutofit/>
          </a:bodyPr>
          <a:lstStyle/>
          <a:p>
            <a:pPr>
              <a:lnSpc>
                <a:spcPct val="170000"/>
              </a:lnSpc>
            </a:pPr>
            <a:r>
              <a:rPr lang="en-ZA" sz="1800" dirty="0"/>
              <a:t>Transnet CFO - July 2012 to August 2015.</a:t>
            </a:r>
          </a:p>
          <a:p>
            <a:pPr>
              <a:lnSpc>
                <a:spcPct val="170000"/>
              </a:lnSpc>
            </a:pPr>
            <a:r>
              <a:rPr lang="en-ZA" sz="1800" dirty="0"/>
              <a:t>Eskom CFO - appointed from August 2015 to current. </a:t>
            </a:r>
          </a:p>
          <a:p>
            <a:pPr>
              <a:lnSpc>
                <a:spcPct val="170000"/>
              </a:lnSpc>
            </a:pPr>
            <a:r>
              <a:rPr lang="en-ZA" sz="1800" dirty="0"/>
              <a:t>Clear relationship between Mr Singh and the Gupta family.</a:t>
            </a:r>
          </a:p>
          <a:p>
            <a:pPr>
              <a:lnSpc>
                <a:spcPct val="170000"/>
              </a:lnSpc>
            </a:pPr>
            <a:r>
              <a:rPr lang="en-ZA" sz="1800" dirty="0"/>
              <a:t>Gupta funded trips to Dubai</a:t>
            </a:r>
          </a:p>
          <a:p>
            <a:pPr lvl="1">
              <a:lnSpc>
                <a:spcPct val="170000"/>
              </a:lnSpc>
            </a:pPr>
            <a:r>
              <a:rPr lang="en-ZA" sz="1800" dirty="0"/>
              <a:t>6-9 June 2014 – Oberoi Hotel, Dubai.  </a:t>
            </a:r>
            <a:r>
              <a:rPr lang="en-ZA" sz="1800" b="1" i="1" dirty="0"/>
              <a:t>(*SOE40)</a:t>
            </a:r>
          </a:p>
          <a:p>
            <a:pPr lvl="2">
              <a:lnSpc>
                <a:spcPct val="170000"/>
              </a:lnSpc>
            </a:pPr>
            <a:r>
              <a:rPr lang="en-ZA" sz="1800" dirty="0"/>
              <a:t>Three months after Transnet’s award of the locomotives tender.</a:t>
            </a:r>
          </a:p>
          <a:p>
            <a:pPr lvl="1">
              <a:lnSpc>
                <a:spcPct val="170000"/>
              </a:lnSpc>
            </a:pPr>
            <a:r>
              <a:rPr lang="en-ZA" sz="1800" dirty="0"/>
              <a:t>7-12 August 2014 – Oberoi Hotel, Dubai.  </a:t>
            </a:r>
            <a:r>
              <a:rPr lang="en-ZA" sz="1800" b="1" i="1" dirty="0"/>
              <a:t>(*SOE41)</a:t>
            </a:r>
          </a:p>
          <a:p>
            <a:pPr lvl="2">
              <a:lnSpc>
                <a:spcPct val="170000"/>
              </a:lnSpc>
            </a:pPr>
            <a:r>
              <a:rPr lang="en-ZA" sz="1800" dirty="0"/>
              <a:t>Message from </a:t>
            </a:r>
            <a:r>
              <a:rPr lang="en-ZA" sz="1800" dirty="0" err="1"/>
              <a:t>Ashu</a:t>
            </a:r>
            <a:r>
              <a:rPr lang="en-ZA" sz="1800" dirty="0"/>
              <a:t> Chawla: “Please swipe card for all charges”.  </a:t>
            </a:r>
          </a:p>
          <a:p>
            <a:pPr lvl="2">
              <a:lnSpc>
                <a:spcPct val="170000"/>
              </a:lnSpc>
            </a:pPr>
            <a:r>
              <a:rPr lang="en-ZA" sz="1800" dirty="0"/>
              <a:t>Neotel was notified that it was the new preferred bidder for Transnet.</a:t>
            </a:r>
          </a:p>
          <a:p>
            <a:pPr>
              <a:lnSpc>
                <a:spcPct val="170000"/>
              </a:lnSpc>
            </a:pPr>
            <a:endParaRPr lang="en-ZA" sz="1800" dirty="0"/>
          </a:p>
        </p:txBody>
      </p:sp>
    </p:spTree>
    <p:extLst>
      <p:ext uri="{BB962C8B-B14F-4D97-AF65-F5344CB8AC3E}">
        <p14:creationId xmlns:p14="http://schemas.microsoft.com/office/powerpoint/2010/main" xmlns="" val="29849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340"/>
            <a:ext cx="12198350" cy="1420978"/>
          </a:xfrm>
          <a:prstGeom prst="rect">
            <a:avLst/>
          </a:prstGeom>
          <a:gradFill flip="none" rotWithShape="1">
            <a:gsLst>
              <a:gs pos="0">
                <a:schemeClr val="accent1">
                  <a:lumMod val="5000"/>
                  <a:lumOff val="95000"/>
                </a:schemeClr>
              </a:gs>
              <a:gs pos="38000">
                <a:schemeClr val="accent1">
                  <a:lumMod val="45000"/>
                  <a:lumOff val="55000"/>
                </a:schemeClr>
              </a:gs>
              <a:gs pos="66000">
                <a:schemeClr val="accent1">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 </a:t>
            </a:r>
            <a:r>
              <a:rPr lang="en-ZA" dirty="0" err="1"/>
              <a:t>anoj</a:t>
            </a:r>
            <a:r>
              <a:rPr lang="en-ZA" dirty="0"/>
              <a:t> </a:t>
            </a:r>
            <a:r>
              <a:rPr lang="en-ZA" dirty="0" err="1"/>
              <a:t>singh</a:t>
            </a:r>
            <a:endParaRPr lang="en-ZA" dirty="0"/>
          </a:p>
        </p:txBody>
      </p:sp>
      <p:sp>
        <p:nvSpPr>
          <p:cNvPr id="3" name="Content Placeholder 2"/>
          <p:cNvSpPr>
            <a:spLocks noGrp="1"/>
          </p:cNvSpPr>
          <p:nvPr>
            <p:ph idx="1"/>
          </p:nvPr>
        </p:nvSpPr>
        <p:spPr>
          <a:xfrm>
            <a:off x="609918" y="1600201"/>
            <a:ext cx="10978515" cy="4853135"/>
          </a:xfrm>
        </p:spPr>
        <p:txBody>
          <a:bodyPr>
            <a:noAutofit/>
          </a:bodyPr>
          <a:lstStyle/>
          <a:p>
            <a:pPr lvl="1">
              <a:lnSpc>
                <a:spcPct val="160000"/>
              </a:lnSpc>
            </a:pPr>
            <a:r>
              <a:rPr lang="en-ZA" sz="1800" dirty="0"/>
              <a:t>7-9 November 2014 – Oberoi Hotel, Dubai. </a:t>
            </a:r>
            <a:r>
              <a:rPr lang="en-ZA" sz="1800" b="1" i="1" dirty="0"/>
              <a:t>(*SOE42)</a:t>
            </a:r>
            <a:r>
              <a:rPr lang="en-ZA" sz="1800" dirty="0"/>
              <a:t> </a:t>
            </a:r>
          </a:p>
          <a:p>
            <a:pPr lvl="2">
              <a:lnSpc>
                <a:spcPct val="160000"/>
              </a:lnSpc>
            </a:pPr>
            <a:r>
              <a:rPr lang="en-ZA" sz="1800" dirty="0"/>
              <a:t>Weeks later, Neotel was awarded contract worth R1,8 billion.</a:t>
            </a:r>
          </a:p>
          <a:p>
            <a:pPr lvl="1">
              <a:lnSpc>
                <a:spcPct val="160000"/>
              </a:lnSpc>
            </a:pPr>
            <a:r>
              <a:rPr lang="en-ZA" sz="1800" dirty="0"/>
              <a:t>24-26 February 2015, Oberoi Hotel, Dubai.   </a:t>
            </a:r>
            <a:r>
              <a:rPr lang="en-ZA" sz="1800" b="1" i="1" dirty="0"/>
              <a:t>(*SOE43)</a:t>
            </a:r>
          </a:p>
          <a:p>
            <a:pPr lvl="1">
              <a:lnSpc>
                <a:spcPct val="160000"/>
              </a:lnSpc>
            </a:pPr>
            <a:r>
              <a:rPr lang="en-ZA" sz="1800" dirty="0"/>
              <a:t>13-15 June 2015, Oberoi Hotel, Dubai.</a:t>
            </a:r>
          </a:p>
          <a:p>
            <a:pPr lvl="1">
              <a:lnSpc>
                <a:spcPct val="160000"/>
              </a:lnSpc>
            </a:pPr>
            <a:r>
              <a:rPr lang="en-ZA" sz="1800" dirty="0"/>
              <a:t>17-24 December 2015 – Oberoi Hotel, Dubai.*   </a:t>
            </a:r>
            <a:r>
              <a:rPr lang="en-ZA" sz="1800" b="1" i="1" dirty="0"/>
              <a:t>(*SOE46)</a:t>
            </a:r>
          </a:p>
          <a:p>
            <a:pPr lvl="2">
              <a:lnSpc>
                <a:spcPct val="160000"/>
              </a:lnSpc>
            </a:pPr>
            <a:r>
              <a:rPr lang="en-ZA" sz="1800" dirty="0"/>
              <a:t>Trip started two days after Tegeta obtained Optimum Coal Holdings.</a:t>
            </a:r>
          </a:p>
          <a:p>
            <a:pPr>
              <a:lnSpc>
                <a:spcPct val="160000"/>
              </a:lnSpc>
            </a:pPr>
            <a:endParaRPr lang="en-ZA" sz="1800" dirty="0"/>
          </a:p>
          <a:p>
            <a:pPr marL="0" indent="0">
              <a:lnSpc>
                <a:spcPct val="160000"/>
              </a:lnSpc>
              <a:buNone/>
            </a:pPr>
            <a:endParaRPr lang="en-ZA" sz="1800" dirty="0"/>
          </a:p>
          <a:p>
            <a:pPr marL="0" indent="0">
              <a:lnSpc>
                <a:spcPct val="160000"/>
              </a:lnSpc>
              <a:buNone/>
            </a:pPr>
            <a:endParaRPr lang="en-ZA" sz="1800" dirty="0"/>
          </a:p>
          <a:p>
            <a:pPr marL="0" indent="0">
              <a:lnSpc>
                <a:spcPct val="160000"/>
              </a:lnSpc>
              <a:buNone/>
            </a:pPr>
            <a:r>
              <a:rPr lang="en-ZA" sz="1500" dirty="0"/>
              <a:t>* Mr Singh was CFO of Eskom at the time</a:t>
            </a:r>
          </a:p>
        </p:txBody>
      </p:sp>
    </p:spTree>
    <p:extLst>
      <p:ext uri="{BB962C8B-B14F-4D97-AF65-F5344CB8AC3E}">
        <p14:creationId xmlns:p14="http://schemas.microsoft.com/office/powerpoint/2010/main" xmlns="" val="265328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2" y="0"/>
            <a:ext cx="12198350" cy="1417638"/>
          </a:xfrm>
          <a:prstGeom prst="rect">
            <a:avLst/>
          </a:prstGeom>
          <a:gradFill flip="none" rotWithShape="1">
            <a:gsLst>
              <a:gs pos="0">
                <a:srgbClr val="FFFFFF"/>
              </a:gs>
              <a:gs pos="24000">
                <a:schemeClr val="accent4">
                  <a:lumMod val="40000"/>
                  <a:lumOff val="60000"/>
                </a:schemeClr>
              </a:gs>
              <a:gs pos="66000">
                <a:schemeClr val="accent4">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and </a:t>
            </a:r>
            <a:r>
              <a:rPr lang="en-ZA" dirty="0" err="1"/>
              <a:t>dpe</a:t>
            </a:r>
            <a:r>
              <a:rPr lang="en-ZA" dirty="0"/>
              <a:t> – </a:t>
            </a:r>
            <a:r>
              <a:rPr lang="en-ZA" dirty="0" err="1"/>
              <a:t>richard</a:t>
            </a:r>
            <a:r>
              <a:rPr lang="en-ZA" dirty="0"/>
              <a:t> </a:t>
            </a:r>
            <a:r>
              <a:rPr lang="en-ZA" dirty="0" err="1"/>
              <a:t>seleke</a:t>
            </a:r>
            <a:r>
              <a:rPr lang="en-ZA" dirty="0"/>
              <a:t> </a:t>
            </a:r>
          </a:p>
        </p:txBody>
      </p:sp>
      <p:sp>
        <p:nvSpPr>
          <p:cNvPr id="3" name="Content Placeholder 2"/>
          <p:cNvSpPr>
            <a:spLocks noGrp="1"/>
          </p:cNvSpPr>
          <p:nvPr>
            <p:ph idx="1"/>
          </p:nvPr>
        </p:nvSpPr>
        <p:spPr/>
        <p:txBody>
          <a:bodyPr>
            <a:normAutofit/>
          </a:bodyPr>
          <a:lstStyle/>
          <a:p>
            <a:pPr lvl="0">
              <a:lnSpc>
                <a:spcPct val="170000"/>
              </a:lnSpc>
            </a:pPr>
            <a:r>
              <a:rPr lang="en-ZA" sz="1800" dirty="0"/>
              <a:t>Power to appoint Directors General (DG) vests exclusively in the President.</a:t>
            </a:r>
          </a:p>
          <a:p>
            <a:pPr>
              <a:lnSpc>
                <a:spcPct val="170000"/>
              </a:lnSpc>
            </a:pPr>
            <a:r>
              <a:rPr lang="en-ZA" sz="1800" dirty="0"/>
              <a:t>Richard Seleke is the current DG of DPE.</a:t>
            </a:r>
          </a:p>
          <a:p>
            <a:pPr lvl="0">
              <a:lnSpc>
                <a:spcPct val="170000"/>
              </a:lnSpc>
            </a:pPr>
            <a:r>
              <a:rPr lang="en-ZA" sz="1800" dirty="0"/>
              <a:t>Previously non-executive director on Transnet Board.</a:t>
            </a:r>
          </a:p>
          <a:p>
            <a:pPr lvl="0">
              <a:lnSpc>
                <a:spcPct val="170000"/>
              </a:lnSpc>
            </a:pPr>
            <a:r>
              <a:rPr lang="en-ZA" sz="1800" dirty="0"/>
              <a:t>Started public service career in Free State - under Minister </a:t>
            </a:r>
            <a:r>
              <a:rPr lang="en-ZA" sz="1800" dirty="0" err="1"/>
              <a:t>Mosebenzi</a:t>
            </a:r>
            <a:r>
              <a:rPr lang="en-ZA" sz="1800" dirty="0"/>
              <a:t> Zwane.</a:t>
            </a:r>
          </a:p>
          <a:p>
            <a:pPr lvl="0">
              <a:lnSpc>
                <a:spcPct val="170000"/>
              </a:lnSpc>
            </a:pPr>
            <a:r>
              <a:rPr lang="en-ZA" sz="1800" dirty="0"/>
              <a:t>Has anonymous email: </a:t>
            </a:r>
            <a:r>
              <a:rPr lang="en-ZA" sz="1800" u="sng" dirty="0">
                <a:hlinkClick r:id="rId2"/>
              </a:rPr>
              <a:t>infoportal1@zoho.com</a:t>
            </a:r>
            <a:r>
              <a:rPr lang="en-ZA" sz="1800" dirty="0"/>
              <a:t> with screen name “Businessman”.</a:t>
            </a:r>
          </a:p>
          <a:p>
            <a:pPr lvl="0">
              <a:lnSpc>
                <a:spcPct val="170000"/>
              </a:lnSpc>
            </a:pPr>
            <a:r>
              <a:rPr lang="en-ZA" sz="1800" dirty="0"/>
              <a:t>Send his CV to </a:t>
            </a:r>
            <a:r>
              <a:rPr lang="en-ZA" sz="1800" dirty="0" err="1"/>
              <a:t>Duduzane</a:t>
            </a:r>
            <a:r>
              <a:rPr lang="en-ZA" sz="1800" dirty="0"/>
              <a:t> Zuma on 29 June 2015.    </a:t>
            </a:r>
            <a:r>
              <a:rPr lang="en-ZA" sz="1800" b="1" i="1" dirty="0"/>
              <a:t>(*SOE2, SOE3, SOE4)</a:t>
            </a:r>
          </a:p>
          <a:p>
            <a:pPr lvl="0">
              <a:lnSpc>
                <a:spcPct val="170000"/>
              </a:lnSpc>
            </a:pPr>
            <a:r>
              <a:rPr lang="en-ZA" sz="1800" dirty="0"/>
              <a:t>Appointed as DG of DPE in December 2015.</a:t>
            </a:r>
          </a:p>
          <a:p>
            <a:pPr lvl="0">
              <a:lnSpc>
                <a:spcPct val="170000"/>
              </a:lnSpc>
            </a:pPr>
            <a:endParaRPr lang="en-ZA" sz="1800" dirty="0"/>
          </a:p>
        </p:txBody>
      </p:sp>
    </p:spTree>
    <p:extLst>
      <p:ext uri="{BB962C8B-B14F-4D97-AF65-F5344CB8AC3E}">
        <p14:creationId xmlns:p14="http://schemas.microsoft.com/office/powerpoint/2010/main" xmlns="" val="106558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62" y="0"/>
            <a:ext cx="12198350" cy="1417638"/>
          </a:xfrm>
          <a:prstGeom prst="rect">
            <a:avLst/>
          </a:prstGeom>
          <a:gradFill flip="none" rotWithShape="1">
            <a:gsLst>
              <a:gs pos="0">
                <a:srgbClr val="FFFFFF"/>
              </a:gs>
              <a:gs pos="24000">
                <a:schemeClr val="accent4">
                  <a:lumMod val="40000"/>
                  <a:lumOff val="60000"/>
                </a:schemeClr>
              </a:gs>
              <a:gs pos="66000">
                <a:schemeClr val="accent4">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and </a:t>
            </a:r>
            <a:r>
              <a:rPr lang="en-ZA" dirty="0" err="1"/>
              <a:t>dpe</a:t>
            </a:r>
            <a:r>
              <a:rPr lang="en-ZA" dirty="0"/>
              <a:t> – </a:t>
            </a:r>
            <a:r>
              <a:rPr lang="en-ZA" dirty="0" err="1"/>
              <a:t>richard</a:t>
            </a:r>
            <a:r>
              <a:rPr lang="en-ZA" dirty="0"/>
              <a:t> </a:t>
            </a:r>
            <a:r>
              <a:rPr lang="en-ZA" dirty="0" err="1"/>
              <a:t>seleke</a:t>
            </a:r>
            <a:r>
              <a:rPr lang="en-ZA" dirty="0"/>
              <a:t> </a:t>
            </a:r>
          </a:p>
        </p:txBody>
      </p:sp>
      <p:sp>
        <p:nvSpPr>
          <p:cNvPr id="3" name="Content Placeholder 2"/>
          <p:cNvSpPr>
            <a:spLocks noGrp="1"/>
          </p:cNvSpPr>
          <p:nvPr>
            <p:ph idx="1"/>
          </p:nvPr>
        </p:nvSpPr>
        <p:spPr/>
        <p:txBody>
          <a:bodyPr>
            <a:normAutofit/>
          </a:bodyPr>
          <a:lstStyle/>
          <a:p>
            <a:pPr>
              <a:lnSpc>
                <a:spcPct val="170000"/>
              </a:lnSpc>
            </a:pPr>
            <a:r>
              <a:rPr lang="en-ZA" sz="1800" dirty="0"/>
              <a:t>Acted as a “postman” to get classified information from DPE to the Gupta family.</a:t>
            </a:r>
          </a:p>
          <a:p>
            <a:pPr lvl="1">
              <a:lnSpc>
                <a:spcPct val="170000"/>
              </a:lnSpc>
            </a:pPr>
            <a:r>
              <a:rPr lang="en-ZA" sz="1800" dirty="0"/>
              <a:t>7 January 2015 received email from CSR subsidiary – forwarded to </a:t>
            </a:r>
            <a:r>
              <a:rPr lang="en-ZA" sz="1800" dirty="0" err="1"/>
              <a:t>Ashu</a:t>
            </a:r>
            <a:r>
              <a:rPr lang="en-ZA" sz="1800" dirty="0"/>
              <a:t> Chawla.    </a:t>
            </a:r>
            <a:r>
              <a:rPr lang="en-ZA" sz="1800" b="1" i="1" dirty="0"/>
              <a:t>(*SOE5, SOE6)</a:t>
            </a:r>
          </a:p>
          <a:p>
            <a:pPr lvl="1">
              <a:lnSpc>
                <a:spcPct val="170000"/>
              </a:lnSpc>
            </a:pPr>
            <a:r>
              <a:rPr lang="en-ZA" sz="1800" dirty="0"/>
              <a:t>7 August 2015 forwarded letter (received from Koko) from Optimum business rescue practitioners to Chawla.   </a:t>
            </a:r>
            <a:r>
              <a:rPr lang="en-ZA" sz="1800" b="1" i="1" dirty="0"/>
              <a:t>(*SOE7, SOE8)</a:t>
            </a:r>
          </a:p>
          <a:p>
            <a:pPr lvl="1">
              <a:lnSpc>
                <a:spcPct val="170000"/>
              </a:lnSpc>
            </a:pPr>
            <a:r>
              <a:rPr lang="en-ZA" sz="1800" dirty="0"/>
              <a:t>4 November 2015 received Eskom privileged legal opinion from Koko and forward it to Tony Gupta.   </a:t>
            </a:r>
            <a:r>
              <a:rPr lang="en-ZA" sz="1800" b="1" i="1" dirty="0"/>
              <a:t>(*SOE9, SOE10)</a:t>
            </a:r>
          </a:p>
        </p:txBody>
      </p:sp>
    </p:spTree>
    <p:extLst>
      <p:ext uri="{BB962C8B-B14F-4D97-AF65-F5344CB8AC3E}">
        <p14:creationId xmlns:p14="http://schemas.microsoft.com/office/powerpoint/2010/main" xmlns="" val="47225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62" y="0"/>
            <a:ext cx="12198350" cy="1417638"/>
          </a:xfrm>
          <a:prstGeom prst="rect">
            <a:avLst/>
          </a:prstGeom>
          <a:gradFill flip="none" rotWithShape="1">
            <a:gsLst>
              <a:gs pos="0">
                <a:srgbClr val="FFFFFF"/>
              </a:gs>
              <a:gs pos="24000">
                <a:schemeClr val="accent4">
                  <a:lumMod val="40000"/>
                  <a:lumOff val="60000"/>
                </a:schemeClr>
              </a:gs>
              <a:gs pos="66000">
                <a:schemeClr val="accent4">
                  <a:lumMod val="20000"/>
                  <a:lumOff val="8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a:t>Eskom and </a:t>
            </a:r>
            <a:r>
              <a:rPr lang="en-ZA" dirty="0" err="1"/>
              <a:t>dpe</a:t>
            </a:r>
            <a:r>
              <a:rPr lang="en-ZA" dirty="0"/>
              <a:t> – </a:t>
            </a:r>
            <a:r>
              <a:rPr lang="en-ZA" dirty="0" err="1"/>
              <a:t>richard</a:t>
            </a:r>
            <a:r>
              <a:rPr lang="en-ZA" dirty="0"/>
              <a:t> </a:t>
            </a:r>
            <a:r>
              <a:rPr lang="en-ZA" dirty="0" err="1"/>
              <a:t>seleke</a:t>
            </a:r>
            <a:r>
              <a:rPr lang="en-ZA" dirty="0"/>
              <a:t> </a:t>
            </a:r>
          </a:p>
        </p:txBody>
      </p:sp>
      <p:sp>
        <p:nvSpPr>
          <p:cNvPr id="3" name="Content Placeholder 2"/>
          <p:cNvSpPr>
            <a:spLocks noGrp="1"/>
          </p:cNvSpPr>
          <p:nvPr>
            <p:ph idx="1"/>
          </p:nvPr>
        </p:nvSpPr>
        <p:spPr/>
        <p:txBody>
          <a:bodyPr>
            <a:normAutofit/>
          </a:bodyPr>
          <a:lstStyle/>
          <a:p>
            <a:pPr lvl="1">
              <a:lnSpc>
                <a:spcPct val="170000"/>
              </a:lnSpc>
            </a:pPr>
            <a:r>
              <a:rPr lang="en-ZA" sz="1800" dirty="0"/>
              <a:t>4 November 2015 received letter of Just Coal (Pty) Ltd from Koko and forward it to Tony Gupta.   </a:t>
            </a:r>
            <a:r>
              <a:rPr lang="en-ZA" sz="1800" b="1" i="1" dirty="0"/>
              <a:t>(*SOE11, SOE12)</a:t>
            </a:r>
          </a:p>
          <a:p>
            <a:pPr lvl="1">
              <a:lnSpc>
                <a:spcPct val="170000"/>
              </a:lnSpc>
            </a:pPr>
            <a:r>
              <a:rPr lang="en-ZA" sz="1800" dirty="0"/>
              <a:t>Included in much of the Gupta correspondence regarding the creation of Denel Asia.            </a:t>
            </a:r>
            <a:r>
              <a:rPr lang="en-ZA" sz="1800" b="1" i="1" dirty="0"/>
              <a:t>(*SOE13 – SOE26)</a:t>
            </a:r>
          </a:p>
          <a:p>
            <a:pPr lvl="1">
              <a:lnSpc>
                <a:spcPct val="170000"/>
              </a:lnSpc>
            </a:pPr>
            <a:r>
              <a:rPr lang="en-ZA" sz="1800" dirty="0"/>
              <a:t>24 November 2015 send letter of Minister Brown to Denel that was marked confidential to </a:t>
            </a:r>
            <a:r>
              <a:rPr lang="en-ZA" sz="1800" dirty="0" err="1"/>
              <a:t>Ashu</a:t>
            </a:r>
            <a:r>
              <a:rPr lang="en-ZA" sz="1800" dirty="0"/>
              <a:t> Chawla.    </a:t>
            </a:r>
            <a:r>
              <a:rPr lang="en-ZA" sz="1800" b="1" i="1" dirty="0"/>
              <a:t>(*SOE 27, SOE28)</a:t>
            </a:r>
          </a:p>
          <a:p>
            <a:pPr lvl="1">
              <a:lnSpc>
                <a:spcPct val="170000"/>
              </a:lnSpc>
            </a:pPr>
            <a:r>
              <a:rPr lang="en-ZA" sz="1800" dirty="0"/>
              <a:t>15 December 2015 forward a Tequesta letterhead to </a:t>
            </a:r>
            <a:r>
              <a:rPr lang="en-ZA" sz="1800" dirty="0" err="1"/>
              <a:t>Ashu</a:t>
            </a:r>
            <a:r>
              <a:rPr lang="en-ZA" sz="1800" dirty="0"/>
              <a:t> Chawla.    </a:t>
            </a:r>
            <a:r>
              <a:rPr lang="en-ZA" sz="1800" b="1" i="1" dirty="0"/>
              <a:t>(*SOE29, SOE30)</a:t>
            </a:r>
          </a:p>
          <a:p>
            <a:pPr lvl="1">
              <a:lnSpc>
                <a:spcPct val="170000"/>
              </a:lnSpc>
            </a:pPr>
            <a:r>
              <a:rPr lang="en-ZA" sz="1800" dirty="0"/>
              <a:t>1 March 2016 send spreadsheet with analysing trends in exchange rate to Tony Gupta.       </a:t>
            </a:r>
            <a:r>
              <a:rPr lang="en-ZA" sz="1800" b="1" i="1" dirty="0"/>
              <a:t>(*SOE31, SOE 32)</a:t>
            </a:r>
          </a:p>
          <a:p>
            <a:pPr lvl="1">
              <a:lnSpc>
                <a:spcPct val="170000"/>
              </a:lnSpc>
            </a:pPr>
            <a:endParaRPr lang="en-ZA" sz="1800" dirty="0"/>
          </a:p>
          <a:p>
            <a:pPr lvl="1">
              <a:lnSpc>
                <a:spcPct val="170000"/>
              </a:lnSpc>
            </a:pPr>
            <a:endParaRPr lang="en-ZA" sz="1800" dirty="0"/>
          </a:p>
        </p:txBody>
      </p:sp>
    </p:spTree>
    <p:extLst>
      <p:ext uri="{BB962C8B-B14F-4D97-AF65-F5344CB8AC3E}">
        <p14:creationId xmlns:p14="http://schemas.microsoft.com/office/powerpoint/2010/main" xmlns="" val="2005535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3796</TotalTime>
  <Words>962</Words>
  <Application>Microsoft Office PowerPoint</Application>
  <PresentationFormat>Custom</PresentationFormat>
  <Paragraphs>113</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“No room to hide”</vt:lpstr>
      <vt:lpstr>introduction</vt:lpstr>
      <vt:lpstr>INTRODUCTION</vt:lpstr>
      <vt:lpstr>Eskom and department of public enterprises</vt:lpstr>
      <vt:lpstr>Eskom – anoj singh</vt:lpstr>
      <vt:lpstr>Eskom – anoj singh</vt:lpstr>
      <vt:lpstr>Eskom and dpe – richard seleke </vt:lpstr>
      <vt:lpstr>Eskom and dpe – richard seleke </vt:lpstr>
      <vt:lpstr>Eskom and dpe – richard seleke </vt:lpstr>
      <vt:lpstr>Eskom -  matshela koko</vt:lpstr>
      <vt:lpstr>Department of public enterprises</vt:lpstr>
      <vt:lpstr>Eskom and DPE – further information</vt:lpstr>
      <vt:lpstr>Eskom – brian molefe</vt:lpstr>
      <vt:lpstr>Eskom – brian molefe</vt:lpstr>
      <vt:lpstr>Eskom – trillian capital</vt:lpstr>
      <vt:lpstr>Eskom – trillian capital</vt:lpstr>
      <vt:lpstr>Eskom – trillian capital</vt:lpstr>
      <vt:lpstr>Eskom financials</vt:lpstr>
      <vt:lpstr>Eskom financials</vt:lpstr>
      <vt:lpstr>Eskom financials - 2005</vt:lpstr>
      <vt:lpstr>Eskom financials - 2005</vt:lpstr>
      <vt:lpstr>Eskom financials</vt:lpstr>
      <vt:lpstr>Slide 23</vt:lpstr>
    </vt:vector>
  </TitlesOfParts>
  <Company>OffCentre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Joanne Hutchinson</dc:creator>
  <cp:lastModifiedBy>PUMZA</cp:lastModifiedBy>
  <cp:revision>99</cp:revision>
  <dcterms:created xsi:type="dcterms:W3CDTF">2016-09-19T13:57:39Z</dcterms:created>
  <dcterms:modified xsi:type="dcterms:W3CDTF">2017-07-25T12:32:54Z</dcterms:modified>
</cp:coreProperties>
</file>