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320" r:id="rId3"/>
    <p:sldId id="290" r:id="rId4"/>
    <p:sldId id="309" r:id="rId5"/>
    <p:sldId id="272" r:id="rId6"/>
    <p:sldId id="302" r:id="rId7"/>
    <p:sldId id="339" r:id="rId8"/>
    <p:sldId id="327" r:id="rId9"/>
    <p:sldId id="336" r:id="rId10"/>
    <p:sldId id="337" r:id="rId11"/>
    <p:sldId id="338" r:id="rId12"/>
    <p:sldId id="328" r:id="rId13"/>
    <p:sldId id="334" r:id="rId14"/>
    <p:sldId id="330" r:id="rId15"/>
    <p:sldId id="331" r:id="rId16"/>
    <p:sldId id="335" r:id="rId17"/>
    <p:sldId id="29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5204" autoAdjust="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3C7A5A-8927-084C-8B49-9F255CE29C89}" type="datetimeFigureOut">
              <a:rPr lang="en-US" smtClean="0"/>
              <a:pPr/>
              <a:t>6/29/2017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00FD0E-6943-1D42-8FFA-C44F610DB499}" type="slidenum">
              <a:rPr lang="en-US" smtClean="0"/>
              <a:pPr/>
              <a:t>‹#›</a:t>
            </a:fld>
            <a:endParaRPr lang="en-US"/>
          </a:p>
        </p:txBody>
      </p:sp>
    </p:spTree>
    <p:extLst>
      <p:ext uri="{BB962C8B-B14F-4D97-AF65-F5344CB8AC3E}">
        <p14:creationId xmlns:p14="http://schemas.microsoft.com/office/powerpoint/2010/main" xmlns="" val="15774420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00FD0E-6943-1D42-8FFA-C44F610DB499}" type="slidenum">
              <a:rPr lang="en-US" smtClean="0"/>
              <a:pPr/>
              <a:t>1</a:t>
            </a:fld>
            <a:endParaRPr lang="en-US"/>
          </a:p>
        </p:txBody>
      </p:sp>
    </p:spTree>
    <p:extLst>
      <p:ext uri="{BB962C8B-B14F-4D97-AF65-F5344CB8AC3E}">
        <p14:creationId xmlns:p14="http://schemas.microsoft.com/office/powerpoint/2010/main" xmlns="" val="2501653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00FD0E-6943-1D42-8FFA-C44F610DB499}" type="slidenum">
              <a:rPr lang="en-US" smtClean="0"/>
              <a:pPr/>
              <a:t>3</a:t>
            </a:fld>
            <a:endParaRPr lang="en-US"/>
          </a:p>
        </p:txBody>
      </p:sp>
    </p:spTree>
    <p:extLst>
      <p:ext uri="{BB962C8B-B14F-4D97-AF65-F5344CB8AC3E}">
        <p14:creationId xmlns:p14="http://schemas.microsoft.com/office/powerpoint/2010/main" xmlns="" val="2842627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00FD0E-6943-1D42-8FFA-C44F610DB499}" type="slidenum">
              <a:rPr lang="en-US" smtClean="0"/>
              <a:pPr/>
              <a:t>4</a:t>
            </a:fld>
            <a:endParaRPr lang="en-US"/>
          </a:p>
        </p:txBody>
      </p:sp>
    </p:spTree>
    <p:extLst>
      <p:ext uri="{BB962C8B-B14F-4D97-AF65-F5344CB8AC3E}">
        <p14:creationId xmlns:p14="http://schemas.microsoft.com/office/powerpoint/2010/main" xmlns="" val="1403736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00FD0E-6943-1D42-8FFA-C44F610DB499}" type="slidenum">
              <a:rPr lang="en-US" smtClean="0"/>
              <a:pPr/>
              <a:t>5</a:t>
            </a:fld>
            <a:endParaRPr lang="en-US"/>
          </a:p>
        </p:txBody>
      </p:sp>
    </p:spTree>
    <p:extLst>
      <p:ext uri="{BB962C8B-B14F-4D97-AF65-F5344CB8AC3E}">
        <p14:creationId xmlns:p14="http://schemas.microsoft.com/office/powerpoint/2010/main" xmlns="" val="3972002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500FD0E-6943-1D42-8FFA-C44F610DB499}" type="slidenum">
              <a:rPr lang="en-US" smtClean="0"/>
              <a:pPr/>
              <a:t>6</a:t>
            </a:fld>
            <a:endParaRPr lang="en-US"/>
          </a:p>
        </p:txBody>
      </p:sp>
    </p:spTree>
    <p:extLst>
      <p:ext uri="{BB962C8B-B14F-4D97-AF65-F5344CB8AC3E}">
        <p14:creationId xmlns:p14="http://schemas.microsoft.com/office/powerpoint/2010/main" xmlns="" val="403340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E4E76F3-A381-499B-B96B-8EEBEF3E9916}" type="datetimeFigureOut">
              <a:rPr lang="en-ZA" smtClean="0"/>
              <a:pPr/>
              <a:t>2017/06/29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8BCE2C6-4EF9-4D2D-8A8A-FEBA53FF99EB}" type="slidenum">
              <a:rPr lang="en-ZA" smtClean="0"/>
              <a:pPr/>
              <a:t>‹#›</a:t>
            </a:fld>
            <a:endParaRPr lang="en-ZA"/>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4E76F3-A381-499B-B96B-8EEBEF3E9916}" type="datetimeFigureOut">
              <a:rPr lang="en-ZA" smtClean="0"/>
              <a:pPr/>
              <a:t>2017/06/29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8BCE2C6-4EF9-4D2D-8A8A-FEBA53FF99EB}" type="slidenum">
              <a:rPr lang="en-ZA" smtClean="0"/>
              <a:pPr/>
              <a:t>‹#›</a:t>
            </a:fld>
            <a:endParaRPr lang="en-ZA"/>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E4E76F3-A381-499B-B96B-8EEBEF3E9916}" type="datetimeFigureOut">
              <a:rPr lang="en-ZA" smtClean="0"/>
              <a:pPr/>
              <a:t>2017/06/29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8BCE2C6-4EF9-4D2D-8A8A-FEBA53FF99EB}" type="slidenum">
              <a:rPr lang="en-ZA" smtClean="0"/>
              <a:pPr/>
              <a:t>‹#›</a:t>
            </a:fld>
            <a:endParaRPr lang="en-ZA"/>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E4E76F3-A381-499B-B96B-8EEBEF3E9916}" type="datetimeFigureOut">
              <a:rPr lang="en-ZA" smtClean="0"/>
              <a:pPr/>
              <a:t>2017/06/29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8BCE2C6-4EF9-4D2D-8A8A-FEBA53FF99EB}" type="slidenum">
              <a:rPr lang="en-ZA" smtClean="0"/>
              <a:pPr/>
              <a:t>‹#›</a:t>
            </a:fld>
            <a:endParaRPr lang="en-ZA"/>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E4E76F3-A381-499B-B96B-8EEBEF3E9916}" type="datetimeFigureOut">
              <a:rPr lang="en-ZA" smtClean="0"/>
              <a:pPr/>
              <a:t>2017/06/29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8BCE2C6-4EF9-4D2D-8A8A-FEBA53FF99EB}" type="slidenum">
              <a:rPr lang="en-ZA" smtClean="0"/>
              <a:pPr/>
              <a:t>‹#›</a:t>
            </a:fld>
            <a:endParaRPr lang="en-ZA"/>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E4E76F3-A381-499B-B96B-8EEBEF3E9916}" type="datetimeFigureOut">
              <a:rPr lang="en-ZA" smtClean="0"/>
              <a:pPr/>
              <a:t>2017/06/29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8BCE2C6-4EF9-4D2D-8A8A-FEBA53FF99EB}" type="slidenum">
              <a:rPr lang="en-ZA" smtClean="0"/>
              <a:pPr/>
              <a:t>‹#›</a:t>
            </a:fld>
            <a:endParaRPr lang="en-ZA"/>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4E76F3-A381-499B-B96B-8EEBEF3E9916}" type="datetimeFigureOut">
              <a:rPr lang="en-ZA" smtClean="0"/>
              <a:pPr/>
              <a:t>2017/06/29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8BCE2C6-4EF9-4D2D-8A8A-FEBA53FF99EB}" type="slidenum">
              <a:rPr lang="en-ZA" smtClean="0"/>
              <a:pPr/>
              <a:t>‹#›</a:t>
            </a:fld>
            <a:endParaRPr lang="en-ZA"/>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E4E76F3-A381-499B-B96B-8EEBEF3E9916}" type="datetimeFigureOut">
              <a:rPr lang="en-ZA" smtClean="0"/>
              <a:pPr/>
              <a:t>2017/06/29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8BCE2C6-4EF9-4D2D-8A8A-FEBA53FF99EB}" type="slidenum">
              <a:rPr lang="en-ZA" smtClean="0"/>
              <a:pPr/>
              <a:t>‹#›</a:t>
            </a:fld>
            <a:endParaRPr lang="en-ZA"/>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E4E76F3-A381-499B-B96B-8EEBEF3E9916}" type="datetimeFigureOut">
              <a:rPr lang="en-ZA" smtClean="0"/>
              <a:pPr/>
              <a:t>2017/06/29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8BCE2C6-4EF9-4D2D-8A8A-FEBA53FF99EB}" type="slidenum">
              <a:rPr lang="en-ZA" smtClean="0"/>
              <a:pPr/>
              <a:t>‹#›</a:t>
            </a:fld>
            <a:endParaRPr lang="en-ZA"/>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E4E76F3-A381-499B-B96B-8EEBEF3E9916}" type="datetimeFigureOut">
              <a:rPr lang="en-ZA" smtClean="0"/>
              <a:pPr/>
              <a:t>2017/06/29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8BCE2C6-4EF9-4D2D-8A8A-FEBA53FF99EB}" type="slidenum">
              <a:rPr lang="en-ZA" smtClean="0"/>
              <a:pPr/>
              <a:t>‹#›</a:t>
            </a:fld>
            <a:endParaRPr lang="en-ZA"/>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4E76F3-A381-499B-B96B-8EEBEF3E9916}" type="datetimeFigureOut">
              <a:rPr lang="en-ZA" smtClean="0"/>
              <a:pPr/>
              <a:t>2017/06/29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8BCE2C6-4EF9-4D2D-8A8A-FEBA53FF99EB}" type="slidenum">
              <a:rPr lang="en-ZA" smtClean="0"/>
              <a:pPr/>
              <a:t>‹#›</a:t>
            </a:fld>
            <a:endParaRPr lang="en-ZA"/>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4E76F3-A381-499B-B96B-8EEBEF3E9916}" type="datetimeFigureOut">
              <a:rPr lang="en-ZA" smtClean="0"/>
              <a:pPr/>
              <a:t>2017/06/29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8BCE2C6-4EF9-4D2D-8A8A-FEBA53FF99EB}" type="slidenum">
              <a:rPr lang="en-ZA" smtClean="0"/>
              <a:pPr/>
              <a:t>‹#›</a:t>
            </a:fld>
            <a:endParaRPr lang="en-ZA"/>
          </a:p>
        </p:txBody>
      </p:sp>
    </p:spTree>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DE4E76F3-A381-499B-B96B-8EEBEF3E9916}" type="datetimeFigureOut">
              <a:rPr lang="en-ZA" smtClean="0"/>
              <a:pPr/>
              <a:t>2017/06/29</a:t>
            </a:fld>
            <a:endParaRPr lang="en-ZA"/>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ZA"/>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98BCE2C6-4EF9-4D2D-8A8A-FEBA53FF99EB}"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chael.clark@uct.ac.z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76672"/>
            <a:ext cx="7772400" cy="1686049"/>
          </a:xfrm>
        </p:spPr>
        <p:txBody>
          <a:bodyPr>
            <a:noAutofit/>
          </a:bodyPr>
          <a:lstStyle/>
          <a:p>
            <a:r>
              <a:rPr lang="en-ZA" sz="4400" dirty="0" smtClean="0">
                <a:cs typeface="Arial" pitchFamily="34" charset="0"/>
              </a:rPr>
              <a:t/>
            </a:r>
            <a:br>
              <a:rPr lang="en-ZA" sz="4400" dirty="0" smtClean="0">
                <a:cs typeface="Arial" pitchFamily="34" charset="0"/>
              </a:rPr>
            </a:br>
            <a:r>
              <a:rPr lang="en-ZA" sz="4400" dirty="0">
                <a:cs typeface="Arial" pitchFamily="34" charset="0"/>
              </a:rPr>
              <a:t/>
            </a:r>
            <a:br>
              <a:rPr lang="en-ZA" sz="4400" dirty="0">
                <a:cs typeface="Arial" pitchFamily="34" charset="0"/>
              </a:rPr>
            </a:br>
            <a:r>
              <a:rPr lang="en-ZA" sz="4400" dirty="0" smtClean="0">
                <a:cs typeface="Arial" pitchFamily="34" charset="0"/>
              </a:rPr>
              <a:t>MPRDA AMENDMENT BILL  </a:t>
            </a:r>
            <a:endParaRPr lang="en-ZA" sz="4400" dirty="0">
              <a:cs typeface="Arial" pitchFamily="34" charset="0"/>
            </a:endParaRPr>
          </a:p>
        </p:txBody>
      </p:sp>
      <p:sp>
        <p:nvSpPr>
          <p:cNvPr id="5" name="Title 1"/>
          <p:cNvSpPr txBox="1">
            <a:spLocks/>
          </p:cNvSpPr>
          <p:nvPr/>
        </p:nvSpPr>
        <p:spPr>
          <a:xfrm>
            <a:off x="1187624" y="4653136"/>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n-ZA" sz="2000" i="1" dirty="0" smtClean="0">
                <a:latin typeface="Arial" pitchFamily="34" charset="0"/>
                <a:cs typeface="Arial" pitchFamily="34" charset="0"/>
              </a:rPr>
              <a:t>Phiwe Ndinisa</a:t>
            </a:r>
          </a:p>
          <a:p>
            <a:pPr algn="r"/>
            <a:r>
              <a:rPr lang="en-ZA" sz="2000" i="1" dirty="0" smtClean="0">
                <a:latin typeface="Arial" pitchFamily="34" charset="0"/>
                <a:cs typeface="Arial" pitchFamily="34" charset="0"/>
              </a:rPr>
              <a:t>Land and Accountability Research Centre</a:t>
            </a:r>
          </a:p>
          <a:p>
            <a:pPr algn="r"/>
            <a:r>
              <a:rPr lang="en-ZA" sz="2000" i="1" dirty="0" smtClean="0">
                <a:latin typeface="Arial" pitchFamily="34" charset="0"/>
                <a:cs typeface="Arial" pitchFamily="34" charset="0"/>
              </a:rPr>
              <a:t> University of Cape Town</a:t>
            </a:r>
          </a:p>
          <a:p>
            <a:pPr algn="r"/>
            <a:r>
              <a:rPr lang="en-ZA" sz="2000" i="1" dirty="0" smtClean="0">
                <a:latin typeface="Arial" pitchFamily="34" charset="0"/>
                <a:cs typeface="Arial" pitchFamily="34" charset="0"/>
              </a:rPr>
              <a:t>Email: </a:t>
            </a:r>
            <a:r>
              <a:rPr lang="en-ZA" sz="2000" i="1" dirty="0" smtClean="0">
                <a:solidFill>
                  <a:srgbClr val="C00000"/>
                </a:solidFill>
                <a:latin typeface="Arial" pitchFamily="34" charset="0"/>
                <a:cs typeface="Arial" pitchFamily="34" charset="0"/>
                <a:hlinkClick r:id="rId3"/>
              </a:rPr>
              <a:t>phiwe.ndinisa@uct.ac.za</a:t>
            </a:r>
            <a:endParaRPr lang="en-ZA" sz="2000" i="1" dirty="0" smtClean="0">
              <a:solidFill>
                <a:srgbClr val="C00000"/>
              </a:solidFill>
              <a:latin typeface="Arial" pitchFamily="34" charset="0"/>
              <a:cs typeface="Arial" pitchFamily="34" charset="0"/>
            </a:endParaRPr>
          </a:p>
          <a:p>
            <a:pPr algn="r"/>
            <a:endParaRPr lang="en-ZA" sz="2000" dirty="0">
              <a:latin typeface="Arial" pitchFamily="34" charset="0"/>
              <a:cs typeface="Arial" pitchFamily="34" charset="0"/>
            </a:endParaRPr>
          </a:p>
        </p:txBody>
      </p:sp>
      <p:sp>
        <p:nvSpPr>
          <p:cNvPr id="6" name="Rectangle 5"/>
          <p:cNvSpPr/>
          <p:nvPr/>
        </p:nvSpPr>
        <p:spPr>
          <a:xfrm>
            <a:off x="755576" y="2348880"/>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7" name="Title 1"/>
          <p:cNvSpPr txBox="1">
            <a:spLocks/>
          </p:cNvSpPr>
          <p:nvPr/>
        </p:nvSpPr>
        <p:spPr>
          <a:xfrm>
            <a:off x="755576" y="2636912"/>
            <a:ext cx="7772400" cy="1470025"/>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3000" dirty="0" smtClean="0">
                <a:latin typeface="Arial" pitchFamily="34" charset="0"/>
                <a:cs typeface="Arial" pitchFamily="34" charset="0"/>
              </a:rPr>
              <a:t>Mineral and Petroleum Resources Development Amendment Bill (B15D of 2013) </a:t>
            </a:r>
          </a:p>
          <a:p>
            <a:r>
              <a:rPr lang="en-ZA" sz="3000" dirty="0" smtClean="0">
                <a:latin typeface="Arial" pitchFamily="34" charset="0"/>
                <a:cs typeface="Arial" pitchFamily="34" charset="0"/>
              </a:rPr>
              <a:t>Parliament</a:t>
            </a:r>
          </a:p>
          <a:p>
            <a:r>
              <a:rPr lang="en-ZA" sz="3000" dirty="0" smtClean="0">
                <a:latin typeface="Arial" pitchFamily="34" charset="0"/>
                <a:cs typeface="Arial" pitchFamily="34" charset="0"/>
              </a:rPr>
              <a:t>June, 2017</a:t>
            </a:r>
            <a:endParaRPr lang="en-ZA" sz="3000" dirty="0">
              <a:latin typeface="Arial" pitchFamily="34" charset="0"/>
              <a:cs typeface="Arial" pitchFamily="34" charset="0"/>
            </a:endParaRPr>
          </a:p>
        </p:txBody>
      </p:sp>
      <p:pic>
        <p:nvPicPr>
          <p:cNvPr id="8" name="Picture 7"/>
          <p:cNvPicPr/>
          <p:nvPr/>
        </p:nvPicPr>
        <p:blipFill>
          <a:blip r:embed="rId4" cstate="print">
            <a:extLst>
              <a:ext uri="{28A0092B-C50C-407E-A947-70E740481C1C}">
                <a14:useLocalDpi xmlns:a14="http://schemas.microsoft.com/office/drawing/2010/main" xmlns="" val="0"/>
              </a:ext>
            </a:extLst>
          </a:blip>
          <a:stretch>
            <a:fillRect/>
          </a:stretch>
        </p:blipFill>
        <p:spPr>
          <a:xfrm>
            <a:off x="323528" y="4797152"/>
            <a:ext cx="3528392" cy="1584176"/>
          </a:xfrm>
          <a:prstGeom prst="rect">
            <a:avLst/>
          </a:prstGeom>
        </p:spPr>
      </p:pic>
    </p:spTree>
    <p:extLst>
      <p:ext uri="{BB962C8B-B14F-4D97-AF65-F5344CB8AC3E}">
        <p14:creationId xmlns:p14="http://schemas.microsoft.com/office/powerpoint/2010/main" xmlns="" val="329592139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042276" cy="535812"/>
          </a:xfrm>
        </p:spPr>
        <p:txBody>
          <a:bodyPr/>
          <a:lstStyle/>
          <a:p>
            <a:r>
              <a:rPr lang="en-US" dirty="0" smtClean="0"/>
              <a:t>.</a:t>
            </a:r>
            <a:endParaRPr lang="en-US" dirty="0"/>
          </a:p>
        </p:txBody>
      </p:sp>
      <p:sp>
        <p:nvSpPr>
          <p:cNvPr id="3" name="Content Placeholder 2"/>
          <p:cNvSpPr>
            <a:spLocks noGrp="1"/>
          </p:cNvSpPr>
          <p:nvPr>
            <p:ph idx="1"/>
          </p:nvPr>
        </p:nvSpPr>
        <p:spPr>
          <a:xfrm>
            <a:off x="549275" y="1324176"/>
            <a:ext cx="8042276" cy="4913136"/>
          </a:xfrm>
        </p:spPr>
        <p:txBody>
          <a:bodyPr>
            <a:normAutofit fontScale="92500" lnSpcReduction="10000"/>
          </a:bodyPr>
          <a:lstStyle/>
          <a:p>
            <a:r>
              <a:rPr lang="en-US" dirty="0" smtClean="0"/>
              <a:t>The MPRDA is subject to the Constitution (including section 25(6)), to statute laws such as IPILRA, and to customary law.</a:t>
            </a:r>
          </a:p>
          <a:p>
            <a:r>
              <a:rPr lang="en-US" dirty="0" smtClean="0"/>
              <a:t>Despite this, mining licenses are routinely issued without the consent of those whose informal rights are at issue, and affected.</a:t>
            </a:r>
          </a:p>
          <a:p>
            <a:r>
              <a:rPr lang="en-US" dirty="0" smtClean="0"/>
              <a:t>The way in which the MPRDA is currently implemented is therefore unlawful both in terms of statute law and  customary law (which requires consultation), and in breach of the Constitution</a:t>
            </a:r>
          </a:p>
          <a:p>
            <a:r>
              <a:rPr lang="en-US" dirty="0" smtClean="0"/>
              <a:t>This is particularly serious given that those whose rights are abrogated are amongst the poorest and most legally vulnerable South Africans.</a:t>
            </a:r>
            <a:endParaRPr lang="en-US" dirty="0"/>
          </a:p>
        </p:txBody>
      </p:sp>
      <p:sp>
        <p:nvSpPr>
          <p:cNvPr id="5" name="Rectangle 4"/>
          <p:cNvSpPr/>
          <p:nvPr/>
        </p:nvSpPr>
        <p:spPr>
          <a:xfrm>
            <a:off x="753989" y="988310"/>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825542011"/>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1" y="0"/>
            <a:ext cx="9505055" cy="895852"/>
          </a:xfrm>
        </p:spPr>
        <p:txBody>
          <a:bodyPr/>
          <a:lstStyle/>
          <a:p>
            <a:r>
              <a:rPr lang="en-US" sz="4000" dirty="0" smtClean="0"/>
              <a:t>MPRDA Constitutional Vulnerability </a:t>
            </a:r>
            <a:endParaRPr lang="en-US" sz="4000" dirty="0"/>
          </a:p>
        </p:txBody>
      </p:sp>
      <p:sp>
        <p:nvSpPr>
          <p:cNvPr id="3" name="Content Placeholder 2"/>
          <p:cNvSpPr>
            <a:spLocks noGrp="1"/>
          </p:cNvSpPr>
          <p:nvPr>
            <p:ph idx="1"/>
          </p:nvPr>
        </p:nvSpPr>
        <p:spPr>
          <a:xfrm>
            <a:off x="622869" y="1526456"/>
            <a:ext cx="8042276" cy="4926880"/>
          </a:xfrm>
        </p:spPr>
        <p:txBody>
          <a:bodyPr>
            <a:normAutofit lnSpcReduction="10000"/>
          </a:bodyPr>
          <a:lstStyle/>
          <a:p>
            <a:r>
              <a:rPr lang="en-US" dirty="0" smtClean="0"/>
              <a:t>Acts of Parliament should be interpreted to give effect to the Constitution</a:t>
            </a:r>
          </a:p>
          <a:p>
            <a:r>
              <a:rPr lang="en-US" dirty="0" smtClean="0"/>
              <a:t>The track record of the implementation of the MPRDA indicates that informal land rights and the consultation requirements of customary law are routinely ignored</a:t>
            </a:r>
          </a:p>
          <a:p>
            <a:r>
              <a:rPr lang="en-US" dirty="0" smtClean="0"/>
              <a:t>Given this track record it is imperative that the Act be amended to make explicit that both IPILRA consent requirements and customary law consultation requirements apply, and that mining rights cannot be issued unless there is clear evidence that these requirements have both been complied with.</a:t>
            </a:r>
            <a:endParaRPr lang="en-US" dirty="0"/>
          </a:p>
        </p:txBody>
      </p:sp>
      <p:sp>
        <p:nvSpPr>
          <p:cNvPr id="4" name="TextBox 3"/>
          <p:cNvSpPr txBox="1"/>
          <p:nvPr/>
        </p:nvSpPr>
        <p:spPr>
          <a:xfrm>
            <a:off x="2940148" y="1336431"/>
            <a:ext cx="184731" cy="369332"/>
          </a:xfrm>
          <a:prstGeom prst="rect">
            <a:avLst/>
          </a:prstGeom>
          <a:noFill/>
        </p:spPr>
        <p:txBody>
          <a:bodyPr wrap="none" rtlCol="0">
            <a:spAutoFit/>
          </a:bodyPr>
          <a:lstStyle/>
          <a:p>
            <a:endParaRPr lang="en-US"/>
          </a:p>
        </p:txBody>
      </p:sp>
      <p:sp>
        <p:nvSpPr>
          <p:cNvPr id="6" name="Rectangle 5"/>
          <p:cNvSpPr/>
          <p:nvPr/>
        </p:nvSpPr>
        <p:spPr>
          <a:xfrm>
            <a:off x="827582" y="1175150"/>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3769688425"/>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3832"/>
            <a:ext cx="8892479" cy="1336956"/>
          </a:xfrm>
        </p:spPr>
        <p:txBody>
          <a:bodyPr/>
          <a:lstStyle/>
          <a:p>
            <a:r>
              <a:rPr lang="en-US" dirty="0"/>
              <a:t>Proposal on </a:t>
            </a:r>
            <a:r>
              <a:rPr lang="en-US" dirty="0" smtClean="0"/>
              <a:t>content for the new Amendment Bill</a:t>
            </a:r>
            <a:endParaRPr lang="en-US" dirty="0"/>
          </a:p>
        </p:txBody>
      </p:sp>
      <p:sp>
        <p:nvSpPr>
          <p:cNvPr id="3" name="Content Placeholder 2"/>
          <p:cNvSpPr>
            <a:spLocks noGrp="1"/>
          </p:cNvSpPr>
          <p:nvPr>
            <p:ph idx="1"/>
          </p:nvPr>
        </p:nvSpPr>
        <p:spPr>
          <a:xfrm>
            <a:off x="169640" y="1772816"/>
            <a:ext cx="8712967" cy="5166092"/>
          </a:xfrm>
        </p:spPr>
        <p:txBody>
          <a:bodyPr>
            <a:normAutofit lnSpcReduction="10000"/>
          </a:bodyPr>
          <a:lstStyle/>
          <a:p>
            <a:r>
              <a:rPr lang="en-US" sz="2800" dirty="0" smtClean="0"/>
              <a:t>1. These </a:t>
            </a:r>
            <a:r>
              <a:rPr lang="en-US" sz="2800" dirty="0"/>
              <a:t>amendments must entrench the relevant requirements of the Interim Protection of Informal Land Rights Act (IPILRA) as a pre-condition for the approval of any mining-related operations on communal land, or otherwise entrench the requirement of free, prior and informed consent before mining; </a:t>
            </a:r>
          </a:p>
          <a:p>
            <a:r>
              <a:rPr lang="en-US" sz="2800" dirty="0" smtClean="0"/>
              <a:t>2. The </a:t>
            </a:r>
            <a:r>
              <a:rPr lang="en-US" sz="2800" dirty="0"/>
              <a:t>MPRDA must be amended to give communities equal status to corporations in the negotiation of compensation for the effects of mining. This can only be done if they have a right to say no to mining; </a:t>
            </a:r>
          </a:p>
          <a:p>
            <a:endParaRPr lang="en-US" dirty="0"/>
          </a:p>
        </p:txBody>
      </p:sp>
      <p:sp>
        <p:nvSpPr>
          <p:cNvPr id="5" name="Rectangle 4"/>
          <p:cNvSpPr/>
          <p:nvPr/>
        </p:nvSpPr>
        <p:spPr>
          <a:xfrm>
            <a:off x="395536" y="1610798"/>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07629807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404664"/>
            <a:ext cx="8042276" cy="355792"/>
          </a:xfrm>
        </p:spPr>
        <p:txBody>
          <a:bodyPr/>
          <a:lstStyle/>
          <a:p>
            <a:r>
              <a:rPr lang="en-US" dirty="0" smtClean="0"/>
              <a:t>.</a:t>
            </a:r>
            <a:endParaRPr lang="en-US" dirty="0"/>
          </a:p>
        </p:txBody>
      </p:sp>
      <p:sp>
        <p:nvSpPr>
          <p:cNvPr id="3" name="Content Placeholder 2"/>
          <p:cNvSpPr>
            <a:spLocks noGrp="1"/>
          </p:cNvSpPr>
          <p:nvPr>
            <p:ph idx="1"/>
          </p:nvPr>
        </p:nvSpPr>
        <p:spPr>
          <a:xfrm>
            <a:off x="521851" y="1273008"/>
            <a:ext cx="8042276" cy="4748280"/>
          </a:xfrm>
        </p:spPr>
        <p:txBody>
          <a:bodyPr>
            <a:normAutofit fontScale="92500" lnSpcReduction="20000"/>
          </a:bodyPr>
          <a:lstStyle/>
          <a:p>
            <a:r>
              <a:rPr lang="en-US" sz="2800" dirty="0" smtClean="0"/>
              <a:t>3. The </a:t>
            </a:r>
            <a:r>
              <a:rPr lang="en-US" sz="2800" dirty="0"/>
              <a:t>MPRDA must be amended to establish a clear entitlement to compensation for communities affected by mining and it should reflect international best </a:t>
            </a:r>
            <a:r>
              <a:rPr lang="en-US" sz="2800" dirty="0" smtClean="0"/>
              <a:t>practice such </a:t>
            </a:r>
            <a:r>
              <a:rPr lang="en-US" sz="2800" dirty="0"/>
              <a:t>as the International Finance Corporation’s (a member of the World Bank Group) Performance Standard on Land Acquisition and Involuntary Resettlement provide substantive guidelines on how compensation should be </a:t>
            </a:r>
            <a:r>
              <a:rPr lang="en-US" sz="2800" dirty="0" smtClean="0"/>
              <a:t>administered; </a:t>
            </a:r>
          </a:p>
          <a:p>
            <a:r>
              <a:rPr lang="en-US" sz="2800" dirty="0"/>
              <a:t>4. The MPRDA must be amended to ensure that communities are consulted directly, in a fair and transparent manner, on all decisions affecting land that they own or occupy; </a:t>
            </a:r>
          </a:p>
          <a:p>
            <a:endParaRPr lang="en-US" sz="2800" dirty="0"/>
          </a:p>
        </p:txBody>
      </p:sp>
      <p:sp>
        <p:nvSpPr>
          <p:cNvPr id="5" name="Rectangle 4"/>
          <p:cNvSpPr/>
          <p:nvPr/>
        </p:nvSpPr>
        <p:spPr>
          <a:xfrm>
            <a:off x="753989" y="980728"/>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553682498"/>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8892479" cy="521319"/>
          </a:xfrm>
        </p:spPr>
        <p:txBody>
          <a:bodyPr/>
          <a:lstStyle/>
          <a:p>
            <a:r>
              <a:rPr lang="en-US" dirty="0" smtClean="0"/>
              <a:t>.</a:t>
            </a:r>
            <a:endParaRPr lang="en-US" dirty="0"/>
          </a:p>
        </p:txBody>
      </p:sp>
      <p:sp>
        <p:nvSpPr>
          <p:cNvPr id="3" name="Content Placeholder 2"/>
          <p:cNvSpPr>
            <a:spLocks noGrp="1"/>
          </p:cNvSpPr>
          <p:nvPr>
            <p:ph idx="1"/>
          </p:nvPr>
        </p:nvSpPr>
        <p:spPr>
          <a:xfrm>
            <a:off x="179512" y="1035473"/>
            <a:ext cx="8712967" cy="5166092"/>
          </a:xfrm>
        </p:spPr>
        <p:txBody>
          <a:bodyPr>
            <a:normAutofit/>
          </a:bodyPr>
          <a:lstStyle/>
          <a:p>
            <a:r>
              <a:rPr lang="en-US" sz="2800" dirty="0" smtClean="0"/>
              <a:t>5. The </a:t>
            </a:r>
            <a:r>
              <a:rPr lang="en-US" sz="2800" dirty="0"/>
              <a:t>MPRDA must be amended to expressly ensure that traditional leaders </a:t>
            </a:r>
            <a:r>
              <a:rPr lang="en-US" sz="2800" dirty="0" smtClean="0"/>
              <a:t>and </a:t>
            </a:r>
            <a:r>
              <a:rPr lang="en-US" sz="2800" dirty="0"/>
              <a:t>councils cannot be assumed to speak for or on behalf of people without verifiable evidence of consent under IPILRA, where it applies, under the provisions of all related legislation, including environmental laws, and in terms of the living customary law of the community concerned; </a:t>
            </a:r>
          </a:p>
          <a:p>
            <a:endParaRPr lang="en-US" dirty="0"/>
          </a:p>
          <a:p>
            <a:endParaRPr lang="en-US" dirty="0"/>
          </a:p>
        </p:txBody>
      </p:sp>
      <p:sp>
        <p:nvSpPr>
          <p:cNvPr id="5" name="Rectangle 4"/>
          <p:cNvSpPr/>
          <p:nvPr/>
        </p:nvSpPr>
        <p:spPr>
          <a:xfrm>
            <a:off x="539552" y="836712"/>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659498124"/>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55" y="188640"/>
            <a:ext cx="8892479" cy="464561"/>
          </a:xfrm>
        </p:spPr>
        <p:txBody>
          <a:bodyPr/>
          <a:lstStyle/>
          <a:p>
            <a:r>
              <a:rPr lang="en-US" dirty="0" smtClean="0"/>
              <a:t>.</a:t>
            </a:r>
            <a:endParaRPr lang="en-US" dirty="0"/>
          </a:p>
        </p:txBody>
      </p:sp>
      <p:sp>
        <p:nvSpPr>
          <p:cNvPr id="3" name="Content Placeholder 2"/>
          <p:cNvSpPr>
            <a:spLocks noGrp="1"/>
          </p:cNvSpPr>
          <p:nvPr>
            <p:ph idx="1"/>
          </p:nvPr>
        </p:nvSpPr>
        <p:spPr>
          <a:xfrm>
            <a:off x="213367" y="1380263"/>
            <a:ext cx="8712967" cy="5258319"/>
          </a:xfrm>
        </p:spPr>
        <p:txBody>
          <a:bodyPr>
            <a:normAutofit/>
          </a:bodyPr>
          <a:lstStyle/>
          <a:p>
            <a:r>
              <a:rPr lang="en-US" dirty="0" smtClean="0"/>
              <a:t>6. The </a:t>
            </a:r>
            <a:r>
              <a:rPr lang="en-US" dirty="0"/>
              <a:t>MPRDA must be amended to ensure that both revenues due to communities from mining-related activities on or near their land and opportunities generated by such mining activity are shared in an equitable and transparent manner amongst all members of the communities concerned; </a:t>
            </a:r>
          </a:p>
          <a:p>
            <a:r>
              <a:rPr lang="en-US" dirty="0" smtClean="0"/>
              <a:t>7. The </a:t>
            </a:r>
            <a:r>
              <a:rPr lang="en-US" dirty="0"/>
              <a:t>MPRDA must be amended to provide that communities are entitled to a free-rider shareholding in any entity entitled to mine on community land; </a:t>
            </a:r>
          </a:p>
          <a:p>
            <a:endParaRPr lang="en-US" dirty="0"/>
          </a:p>
        </p:txBody>
      </p:sp>
      <p:sp>
        <p:nvSpPr>
          <p:cNvPr id="5" name="Rectangle 4"/>
          <p:cNvSpPr/>
          <p:nvPr/>
        </p:nvSpPr>
        <p:spPr>
          <a:xfrm>
            <a:off x="663670" y="980728"/>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38304732"/>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8964487" cy="335117"/>
          </a:xfrm>
        </p:spPr>
        <p:txBody>
          <a:bodyPr/>
          <a:lstStyle/>
          <a:p>
            <a:r>
              <a:rPr lang="en-US" dirty="0" smtClean="0"/>
              <a:t>.</a:t>
            </a:r>
            <a:endParaRPr lang="en-US" dirty="0"/>
          </a:p>
        </p:txBody>
      </p:sp>
      <p:sp>
        <p:nvSpPr>
          <p:cNvPr id="3" name="Content Placeholder 2"/>
          <p:cNvSpPr>
            <a:spLocks noGrp="1"/>
          </p:cNvSpPr>
          <p:nvPr>
            <p:ph idx="1"/>
          </p:nvPr>
        </p:nvSpPr>
        <p:spPr>
          <a:xfrm>
            <a:off x="0" y="1387853"/>
            <a:ext cx="9144000" cy="5688632"/>
          </a:xfrm>
        </p:spPr>
        <p:txBody>
          <a:bodyPr>
            <a:normAutofit/>
          </a:bodyPr>
          <a:lstStyle/>
          <a:p>
            <a:r>
              <a:rPr lang="en-US" sz="2800" dirty="0" smtClean="0"/>
              <a:t>8. These </a:t>
            </a:r>
            <a:r>
              <a:rPr lang="en-US" sz="2800" dirty="0"/>
              <a:t>revenues and opportunities must be shared in line with the collective wishes of community members; and </a:t>
            </a:r>
          </a:p>
          <a:p>
            <a:r>
              <a:rPr lang="en-US" sz="2800" dirty="0" smtClean="0"/>
              <a:t>9. The </a:t>
            </a:r>
            <a:r>
              <a:rPr lang="en-US" sz="2800" dirty="0"/>
              <a:t>MPRDA must be amended to create easily enforceable obligations on companies, the government and local authorities, including traditional leaders and councils, to account proactively, transparently and fully to ordinary members of the communities for all benefits, whether in the form of revenues, services or opportunities, generated by mining on or near their land. </a:t>
            </a:r>
          </a:p>
          <a:p>
            <a:endParaRPr lang="en-US" dirty="0"/>
          </a:p>
        </p:txBody>
      </p:sp>
      <p:sp>
        <p:nvSpPr>
          <p:cNvPr id="5" name="Rectangle 4"/>
          <p:cNvSpPr/>
          <p:nvPr/>
        </p:nvSpPr>
        <p:spPr>
          <a:xfrm>
            <a:off x="665819" y="1042599"/>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3377185045"/>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6897" y="332656"/>
            <a:ext cx="6498158" cy="1724867"/>
          </a:xfrm>
        </p:spPr>
        <p:txBody>
          <a:bodyPr/>
          <a:lstStyle/>
          <a:p>
            <a:r>
              <a:rPr lang="en-US" dirty="0" smtClean="0"/>
              <a:t>Thank you</a:t>
            </a:r>
            <a:endParaRPr lang="en-US" dirty="0"/>
          </a:p>
        </p:txBody>
      </p:sp>
      <p:pic>
        <p:nvPicPr>
          <p:cNvPr id="4" name="Picture 3"/>
          <p:cNvPicPr/>
          <p:nvPr/>
        </p:nvPicPr>
        <p:blipFill>
          <a:blip r:embed="rId2" cstate="print">
            <a:extLst>
              <a:ext uri="{28A0092B-C50C-407E-A947-70E740481C1C}">
                <a14:useLocalDpi xmlns:a14="http://schemas.microsoft.com/office/drawing/2010/main" xmlns="" val="0"/>
              </a:ext>
            </a:extLst>
          </a:blip>
          <a:stretch>
            <a:fillRect/>
          </a:stretch>
        </p:blipFill>
        <p:spPr>
          <a:xfrm>
            <a:off x="1547664" y="2057522"/>
            <a:ext cx="5544616" cy="2235573"/>
          </a:xfrm>
          <a:prstGeom prst="rect">
            <a:avLst/>
          </a:prstGeom>
        </p:spPr>
      </p:pic>
    </p:spTree>
    <p:extLst>
      <p:ext uri="{BB962C8B-B14F-4D97-AF65-F5344CB8AC3E}">
        <p14:creationId xmlns:p14="http://schemas.microsoft.com/office/powerpoint/2010/main" xmlns="" val="1466719810"/>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588" y="-171400"/>
            <a:ext cx="8042276" cy="895852"/>
          </a:xfrm>
        </p:spPr>
        <p:txBody>
          <a:bodyPr/>
          <a:lstStyle/>
          <a:p>
            <a:r>
              <a:rPr lang="en-US" dirty="0" smtClean="0"/>
              <a:t>Presentation Outline</a:t>
            </a:r>
            <a:endParaRPr lang="en-US" dirty="0"/>
          </a:p>
        </p:txBody>
      </p:sp>
      <p:sp>
        <p:nvSpPr>
          <p:cNvPr id="3" name="Content Placeholder 2"/>
          <p:cNvSpPr>
            <a:spLocks noGrp="1"/>
          </p:cNvSpPr>
          <p:nvPr>
            <p:ph idx="1"/>
          </p:nvPr>
        </p:nvSpPr>
        <p:spPr>
          <a:xfrm>
            <a:off x="537588" y="1223889"/>
            <a:ext cx="8042276" cy="5085431"/>
          </a:xfrm>
        </p:spPr>
        <p:txBody>
          <a:bodyPr>
            <a:normAutofit/>
          </a:bodyPr>
          <a:lstStyle/>
          <a:p>
            <a:r>
              <a:rPr lang="en-US" dirty="0" smtClean="0"/>
              <a:t>LARC Background</a:t>
            </a:r>
          </a:p>
          <a:p>
            <a:r>
              <a:rPr lang="en-US" dirty="0" smtClean="0"/>
              <a:t>LARC’s position on the Amendment Bill </a:t>
            </a:r>
          </a:p>
          <a:p>
            <a:r>
              <a:rPr lang="en-US" dirty="0" smtClean="0"/>
              <a:t>Amendment Bill Procedural Flaws</a:t>
            </a:r>
          </a:p>
          <a:p>
            <a:r>
              <a:rPr lang="en-US" dirty="0"/>
              <a:t>Amendment Bill </a:t>
            </a:r>
            <a:r>
              <a:rPr lang="en-US" dirty="0" smtClean="0"/>
              <a:t>Substantial Flaws</a:t>
            </a:r>
          </a:p>
          <a:p>
            <a:r>
              <a:rPr lang="en-US" dirty="0" smtClean="0"/>
              <a:t>Substantive Proposals </a:t>
            </a:r>
          </a:p>
          <a:p>
            <a:r>
              <a:rPr lang="en-US" dirty="0" smtClean="0"/>
              <a:t>Constitutional Framework</a:t>
            </a:r>
          </a:p>
          <a:p>
            <a:r>
              <a:rPr lang="en-US" dirty="0" smtClean="0"/>
              <a:t>MPRDA Constitutional Vulnerability </a:t>
            </a:r>
          </a:p>
          <a:p>
            <a:r>
              <a:rPr lang="en-US" dirty="0" smtClean="0"/>
              <a:t>Proposals for content for a new Amendment Bill</a:t>
            </a:r>
            <a:endParaRPr lang="en-US" dirty="0"/>
          </a:p>
          <a:p>
            <a:endParaRPr lang="en-US" dirty="0" smtClean="0"/>
          </a:p>
        </p:txBody>
      </p:sp>
      <p:sp>
        <p:nvSpPr>
          <p:cNvPr id="5" name="Rectangle 4"/>
          <p:cNvSpPr/>
          <p:nvPr/>
        </p:nvSpPr>
        <p:spPr>
          <a:xfrm>
            <a:off x="827584" y="869864"/>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336522448"/>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428" y="0"/>
            <a:ext cx="8229600" cy="1143000"/>
          </a:xfrm>
        </p:spPr>
        <p:txBody>
          <a:bodyPr/>
          <a:lstStyle/>
          <a:p>
            <a:r>
              <a:rPr lang="en-ZA" dirty="0" smtClean="0">
                <a:latin typeface="Arial" pitchFamily="34" charset="0"/>
                <a:cs typeface="Arial" pitchFamily="34" charset="0"/>
              </a:rPr>
              <a:t>LARC Background</a:t>
            </a:r>
            <a:endParaRPr lang="en-ZA" dirty="0">
              <a:latin typeface="Arial" pitchFamily="34" charset="0"/>
              <a:cs typeface="Arial" pitchFamily="34" charset="0"/>
            </a:endParaRPr>
          </a:p>
        </p:txBody>
      </p:sp>
      <p:sp>
        <p:nvSpPr>
          <p:cNvPr id="3" name="Content Placeholder 2"/>
          <p:cNvSpPr>
            <a:spLocks noGrp="1"/>
          </p:cNvSpPr>
          <p:nvPr>
            <p:ph idx="1"/>
          </p:nvPr>
        </p:nvSpPr>
        <p:spPr>
          <a:xfrm>
            <a:off x="0" y="1294880"/>
            <a:ext cx="9036496" cy="5563120"/>
          </a:xfrm>
        </p:spPr>
        <p:txBody>
          <a:bodyPr>
            <a:noAutofit/>
          </a:bodyPr>
          <a:lstStyle/>
          <a:p>
            <a:r>
              <a:rPr lang="en-US" sz="2800" dirty="0"/>
              <a:t>LARC is a research and advocacy unit based in the </a:t>
            </a:r>
            <a:r>
              <a:rPr lang="en-US" sz="2800" dirty="0" smtClean="0"/>
              <a:t>Public Law Department at the Law Faculty of the University </a:t>
            </a:r>
            <a:r>
              <a:rPr lang="en-US" sz="2800" dirty="0"/>
              <a:t>of Cape Town. </a:t>
            </a:r>
            <a:endParaRPr lang="en-US" sz="2800" dirty="0" smtClean="0"/>
          </a:p>
          <a:p>
            <a:r>
              <a:rPr lang="en-US" sz="2800" dirty="0" smtClean="0"/>
              <a:t>LARC </a:t>
            </a:r>
            <a:r>
              <a:rPr lang="en-US" sz="2800" dirty="0"/>
              <a:t>is concerned with power relations and the impact of national laws and policy in framing the balance of power within which rural people struggle to assert and protect their rights. </a:t>
            </a:r>
            <a:endParaRPr lang="en-US" sz="2800" dirty="0" smtClean="0"/>
          </a:p>
          <a:p>
            <a:r>
              <a:rPr lang="en-US" sz="2800" dirty="0" smtClean="0">
                <a:effectLst/>
              </a:rPr>
              <a:t>LARC’s Mining Research Team looks at the impact of mining on communities in former apartheid homelands</a:t>
            </a:r>
            <a:endParaRPr lang="en-US" sz="2800" dirty="0">
              <a:effectLst/>
            </a:endParaRPr>
          </a:p>
        </p:txBody>
      </p:sp>
      <p:sp>
        <p:nvSpPr>
          <p:cNvPr id="5" name="Rectangle 4"/>
          <p:cNvSpPr/>
          <p:nvPr/>
        </p:nvSpPr>
        <p:spPr>
          <a:xfrm>
            <a:off x="273472" y="1182936"/>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rgbClr val="0000FF"/>
              </a:solidFill>
            </a:endParaRPr>
          </a:p>
        </p:txBody>
      </p:sp>
    </p:spTree>
    <p:extLst>
      <p:ext uri="{BB962C8B-B14F-4D97-AF65-F5344CB8AC3E}">
        <p14:creationId xmlns:p14="http://schemas.microsoft.com/office/powerpoint/2010/main" xmlns="" val="157331479"/>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47828"/>
            <a:ext cx="9649072" cy="1336956"/>
          </a:xfrm>
        </p:spPr>
        <p:txBody>
          <a:bodyPr/>
          <a:lstStyle/>
          <a:p>
            <a:r>
              <a:rPr lang="en-US" dirty="0" smtClean="0"/>
              <a:t>LARC’s Position on the Amendment Bill </a:t>
            </a:r>
            <a:endParaRPr lang="en-US" dirty="0"/>
          </a:p>
        </p:txBody>
      </p:sp>
      <p:sp>
        <p:nvSpPr>
          <p:cNvPr id="3" name="Content Placeholder 2"/>
          <p:cNvSpPr>
            <a:spLocks noGrp="1"/>
          </p:cNvSpPr>
          <p:nvPr>
            <p:ph idx="1"/>
          </p:nvPr>
        </p:nvSpPr>
        <p:spPr>
          <a:xfrm>
            <a:off x="285937" y="1612572"/>
            <a:ext cx="8568952" cy="4392488"/>
          </a:xfrm>
        </p:spPr>
        <p:txBody>
          <a:bodyPr>
            <a:noAutofit/>
          </a:bodyPr>
          <a:lstStyle/>
          <a:p>
            <a:r>
              <a:rPr lang="en-US" sz="2800" dirty="0" smtClean="0"/>
              <a:t>LARC </a:t>
            </a:r>
            <a:r>
              <a:rPr lang="en-US" sz="2800" dirty="0"/>
              <a:t>associates itself with the submissions </a:t>
            </a:r>
            <a:r>
              <a:rPr lang="en-US" sz="2800" dirty="0" smtClean="0"/>
              <a:t>by the Legal Resources Centre and others </a:t>
            </a:r>
            <a:r>
              <a:rPr lang="en-US" sz="2800" dirty="0"/>
              <a:t>that amendments added after the Bill was referred back to Parliament cannot be considered under the Rules of </a:t>
            </a:r>
            <a:r>
              <a:rPr lang="en-US" sz="2800" dirty="0" smtClean="0"/>
              <a:t>Parliament. </a:t>
            </a:r>
          </a:p>
          <a:p>
            <a:r>
              <a:rPr lang="en-US" sz="2800" dirty="0" smtClean="0"/>
              <a:t>The long and short of our submission is that the current Bill </a:t>
            </a:r>
            <a:r>
              <a:rPr lang="en-US" sz="2800" dirty="0"/>
              <a:t>must </a:t>
            </a:r>
            <a:r>
              <a:rPr lang="en-US" sz="2800" dirty="0" smtClean="0"/>
              <a:t>be </a:t>
            </a:r>
            <a:r>
              <a:rPr lang="en-US" sz="2800" dirty="0"/>
              <a:t>rejected, </a:t>
            </a:r>
            <a:r>
              <a:rPr lang="en-US" sz="2800" dirty="0" smtClean="0"/>
              <a:t>for procedural and substantive reasons and that a </a:t>
            </a:r>
            <a:r>
              <a:rPr lang="en-US" sz="2800" dirty="0"/>
              <a:t>fresh amendment process should be initiated. </a:t>
            </a:r>
          </a:p>
          <a:p>
            <a:pPr marL="0" indent="0">
              <a:buNone/>
            </a:pPr>
            <a:endParaRPr lang="en-US" sz="2800" dirty="0"/>
          </a:p>
          <a:p>
            <a:pPr marL="0" lvl="0" indent="0">
              <a:buNone/>
            </a:pPr>
            <a:endParaRPr lang="en-ZA" sz="2800" dirty="0"/>
          </a:p>
          <a:p>
            <a:pPr marL="0" lvl="0" indent="0">
              <a:buNone/>
            </a:pPr>
            <a:endParaRPr lang="en-ZA" sz="2800" dirty="0" smtClean="0"/>
          </a:p>
        </p:txBody>
      </p:sp>
      <p:sp>
        <p:nvSpPr>
          <p:cNvPr id="5" name="Rectangle 4"/>
          <p:cNvSpPr/>
          <p:nvPr/>
        </p:nvSpPr>
        <p:spPr>
          <a:xfrm>
            <a:off x="323528" y="1484784"/>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464283443"/>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l"/>
            <a:r>
              <a:rPr lang="en-US" dirty="0" smtClean="0"/>
              <a:t>Procedural Flaws</a:t>
            </a:r>
            <a:endParaRPr lang="en-US" dirty="0"/>
          </a:p>
        </p:txBody>
      </p:sp>
      <p:sp>
        <p:nvSpPr>
          <p:cNvPr id="3" name="Content Placeholder 2"/>
          <p:cNvSpPr>
            <a:spLocks noGrp="1"/>
          </p:cNvSpPr>
          <p:nvPr>
            <p:ph idx="1"/>
          </p:nvPr>
        </p:nvSpPr>
        <p:spPr>
          <a:xfrm>
            <a:off x="285937" y="1612572"/>
            <a:ext cx="8568952" cy="5056788"/>
          </a:xfrm>
        </p:spPr>
        <p:txBody>
          <a:bodyPr>
            <a:noAutofit/>
          </a:bodyPr>
          <a:lstStyle/>
          <a:p>
            <a:pPr algn="just"/>
            <a:r>
              <a:rPr lang="en-US" sz="2800" dirty="0" smtClean="0"/>
              <a:t>The Bill and the 57 further amendments must be rejected because:</a:t>
            </a:r>
          </a:p>
          <a:p>
            <a:pPr lvl="1" algn="just"/>
            <a:r>
              <a:rPr lang="en-US" sz="2600" dirty="0" smtClean="0"/>
              <a:t>The joint rules of Parliament provide that no amendments can be made when a Bill is returned to Parliament by the President on the procedural ground of lack of participation, and </a:t>
            </a:r>
          </a:p>
          <a:p>
            <a:pPr lvl="1" algn="just"/>
            <a:r>
              <a:rPr lang="en-US" sz="2600" dirty="0" smtClean="0"/>
              <a:t>The NCOP and the Provincial Legislatures cannot cure the flawed process of March 2014 by now holding fresh hearings because these belated hearings cannot make amendments, which short comings would render the hearings meaningless</a:t>
            </a:r>
            <a:endParaRPr lang="en-US" sz="2600" dirty="0"/>
          </a:p>
          <a:p>
            <a:pPr marL="0" lvl="0" indent="0">
              <a:buNone/>
            </a:pPr>
            <a:endParaRPr lang="en-ZA" sz="2800" dirty="0" smtClean="0"/>
          </a:p>
        </p:txBody>
      </p:sp>
      <p:sp>
        <p:nvSpPr>
          <p:cNvPr id="5" name="Rectangle 4"/>
          <p:cNvSpPr/>
          <p:nvPr/>
        </p:nvSpPr>
        <p:spPr>
          <a:xfrm>
            <a:off x="323528" y="1484784"/>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419911753"/>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a:xfrm>
            <a:off x="285937" y="1933060"/>
            <a:ext cx="8568952" cy="4160236"/>
          </a:xfrm>
        </p:spPr>
        <p:txBody>
          <a:bodyPr>
            <a:noAutofit/>
          </a:bodyPr>
          <a:lstStyle/>
          <a:p>
            <a:pPr algn="just"/>
            <a:r>
              <a:rPr lang="en-ZA" sz="2800" dirty="0" smtClean="0">
                <a:solidFill>
                  <a:schemeClr val="tx1"/>
                </a:solidFill>
              </a:rPr>
              <a:t>The 57 further amendments cannot be entertained by either the Select Committee or the Provincial Legislatures</a:t>
            </a:r>
          </a:p>
          <a:p>
            <a:pPr algn="just"/>
            <a:r>
              <a:rPr lang="en-ZA" sz="2800" dirty="0" smtClean="0">
                <a:solidFill>
                  <a:schemeClr val="tx1"/>
                </a:solidFill>
              </a:rPr>
              <a:t>The 57 amendments being those of the DMR dated 24 November 2016, should be rejected</a:t>
            </a:r>
          </a:p>
          <a:p>
            <a:pPr algn="just"/>
            <a:r>
              <a:rPr lang="en-ZA" sz="2800" dirty="0" smtClean="0">
                <a:solidFill>
                  <a:schemeClr val="tx1"/>
                </a:solidFill>
              </a:rPr>
              <a:t>Bill 15D of 2013 should be rejected in its entirety</a:t>
            </a:r>
          </a:p>
        </p:txBody>
      </p:sp>
      <p:sp>
        <p:nvSpPr>
          <p:cNvPr id="5" name="Rectangle 4"/>
          <p:cNvSpPr/>
          <p:nvPr/>
        </p:nvSpPr>
        <p:spPr>
          <a:xfrm>
            <a:off x="323528" y="1484784"/>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084387700"/>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68" y="0"/>
            <a:ext cx="8892479" cy="942369"/>
          </a:xfrm>
        </p:spPr>
        <p:txBody>
          <a:bodyPr/>
          <a:lstStyle/>
          <a:p>
            <a:r>
              <a:rPr lang="en-US" dirty="0" smtClean="0"/>
              <a:t>Substantive flaws</a:t>
            </a:r>
            <a:endParaRPr lang="en-US" dirty="0"/>
          </a:p>
        </p:txBody>
      </p:sp>
      <p:sp>
        <p:nvSpPr>
          <p:cNvPr id="3" name="Content Placeholder 2"/>
          <p:cNvSpPr>
            <a:spLocks noGrp="1"/>
          </p:cNvSpPr>
          <p:nvPr>
            <p:ph idx="1"/>
          </p:nvPr>
        </p:nvSpPr>
        <p:spPr>
          <a:xfrm>
            <a:off x="144844" y="1340768"/>
            <a:ext cx="8712967" cy="5184576"/>
          </a:xfrm>
        </p:spPr>
        <p:txBody>
          <a:bodyPr>
            <a:normAutofit/>
          </a:bodyPr>
          <a:lstStyle/>
          <a:p>
            <a:r>
              <a:rPr lang="en-US" sz="2800" dirty="0"/>
              <a:t>B</a:t>
            </a:r>
            <a:r>
              <a:rPr lang="en-US" sz="2800" dirty="0" smtClean="0"/>
              <a:t>ased on LARC’s </a:t>
            </a:r>
            <a:r>
              <a:rPr lang="en-US" sz="2800" dirty="0"/>
              <a:t>extensive research and interaction with mine-hosting communities, </a:t>
            </a:r>
            <a:r>
              <a:rPr lang="en-US" sz="2800" dirty="0" smtClean="0"/>
              <a:t>LARC </a:t>
            </a:r>
            <a:r>
              <a:rPr lang="en-US" sz="2800" dirty="0"/>
              <a:t>believes that the </a:t>
            </a:r>
            <a:r>
              <a:rPr lang="en-US" sz="2800" dirty="0" smtClean="0"/>
              <a:t>MPRDA Amendment Bill should </a:t>
            </a:r>
            <a:r>
              <a:rPr lang="en-US" sz="2800" dirty="0"/>
              <a:t>be rejected in its entirety because it fails to </a:t>
            </a:r>
            <a:r>
              <a:rPr lang="en-US" sz="2800" dirty="0" smtClean="0"/>
              <a:t>adequately address </a:t>
            </a:r>
            <a:r>
              <a:rPr lang="en-US" sz="2800" dirty="0"/>
              <a:t>the </a:t>
            </a:r>
            <a:r>
              <a:rPr lang="en-US" sz="2800" dirty="0" smtClean="0"/>
              <a:t>concerns </a:t>
            </a:r>
            <a:r>
              <a:rPr lang="en-US" sz="2800" dirty="0"/>
              <a:t>voiced by mining affected communities and people </a:t>
            </a:r>
            <a:r>
              <a:rPr lang="en-US" sz="2800" dirty="0" smtClean="0"/>
              <a:t>therefore it </a:t>
            </a:r>
            <a:r>
              <a:rPr lang="en-US" sz="2800" dirty="0"/>
              <a:t>cannot, under the Rules of Parliament, now be remedied; </a:t>
            </a:r>
          </a:p>
          <a:p>
            <a:r>
              <a:rPr lang="en-US" sz="2800" dirty="0" smtClean="0"/>
              <a:t>If </a:t>
            </a:r>
            <a:r>
              <a:rPr lang="en-US" sz="2800" dirty="0"/>
              <a:t>the Select Committee does seek to propose amendments, these need to address the many failings of the </a:t>
            </a:r>
            <a:r>
              <a:rPr lang="en-US" sz="2800" dirty="0" smtClean="0"/>
              <a:t>MPRDA </a:t>
            </a:r>
            <a:r>
              <a:rPr lang="en-US" sz="2800" dirty="0"/>
              <a:t>not addressed in the Bill; </a:t>
            </a:r>
          </a:p>
          <a:p>
            <a:endParaRPr lang="en-US" sz="2800" dirty="0"/>
          </a:p>
          <a:p>
            <a:endParaRPr lang="en-US" dirty="0"/>
          </a:p>
        </p:txBody>
      </p:sp>
      <p:sp>
        <p:nvSpPr>
          <p:cNvPr id="5" name="Rectangle 4"/>
          <p:cNvSpPr/>
          <p:nvPr/>
        </p:nvSpPr>
        <p:spPr>
          <a:xfrm>
            <a:off x="595147" y="1052736"/>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1233632149"/>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2" y="82085"/>
            <a:ext cx="8892479" cy="1336956"/>
          </a:xfrm>
        </p:spPr>
        <p:txBody>
          <a:bodyPr/>
          <a:lstStyle/>
          <a:p>
            <a:r>
              <a:rPr lang="en-US" dirty="0" smtClean="0"/>
              <a:t>Substantive Proposals</a:t>
            </a:r>
            <a:endParaRPr lang="en-US" dirty="0"/>
          </a:p>
        </p:txBody>
      </p:sp>
      <p:sp>
        <p:nvSpPr>
          <p:cNvPr id="3" name="Content Placeholder 2"/>
          <p:cNvSpPr>
            <a:spLocks noGrp="1"/>
          </p:cNvSpPr>
          <p:nvPr>
            <p:ph idx="1"/>
          </p:nvPr>
        </p:nvSpPr>
        <p:spPr>
          <a:xfrm>
            <a:off x="169640" y="1844824"/>
            <a:ext cx="8712967" cy="5166092"/>
          </a:xfrm>
        </p:spPr>
        <p:txBody>
          <a:bodyPr>
            <a:normAutofit/>
          </a:bodyPr>
          <a:lstStyle/>
          <a:p>
            <a:r>
              <a:rPr lang="en-US" dirty="0" smtClean="0"/>
              <a:t>What follows now are our substantive proposals which are based </a:t>
            </a:r>
            <a:r>
              <a:rPr lang="en-US" dirty="0"/>
              <a:t>on the assumption that there will be a fresh amendment </a:t>
            </a:r>
            <a:r>
              <a:rPr lang="en-US" dirty="0" smtClean="0"/>
              <a:t>process as required by the rules of parliament</a:t>
            </a:r>
          </a:p>
          <a:p>
            <a:r>
              <a:rPr lang="en-US" dirty="0"/>
              <a:t>T</a:t>
            </a:r>
            <a:r>
              <a:rPr lang="en-US" dirty="0" smtClean="0"/>
              <a:t>he focus for us here is on the proposals of a substantive nature made over the years by various stakeholders and </a:t>
            </a:r>
            <a:r>
              <a:rPr lang="en-US" dirty="0" err="1" smtClean="0"/>
              <a:t>organisations</a:t>
            </a:r>
            <a:r>
              <a:rPr lang="en-US" dirty="0" smtClean="0"/>
              <a:t> that are continually overlooked and ignored in the mining legislative and regulatory framework without reason or rationale basis</a:t>
            </a:r>
            <a:endParaRPr lang="en-US" dirty="0"/>
          </a:p>
          <a:p>
            <a:endParaRPr lang="en-US" dirty="0"/>
          </a:p>
        </p:txBody>
      </p:sp>
      <p:sp>
        <p:nvSpPr>
          <p:cNvPr id="5" name="Rectangle 4"/>
          <p:cNvSpPr/>
          <p:nvPr/>
        </p:nvSpPr>
        <p:spPr>
          <a:xfrm>
            <a:off x="323528" y="1347033"/>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044051419"/>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2212"/>
            <a:ext cx="9144000" cy="1336956"/>
          </a:xfrm>
        </p:spPr>
        <p:txBody>
          <a:bodyPr/>
          <a:lstStyle/>
          <a:p>
            <a:r>
              <a:rPr lang="en-US" sz="4000" dirty="0" smtClean="0"/>
              <a:t>MPRDA Constitutional Framework</a:t>
            </a:r>
            <a:endParaRPr lang="en-US" sz="4000" dirty="0"/>
          </a:p>
        </p:txBody>
      </p:sp>
      <p:sp>
        <p:nvSpPr>
          <p:cNvPr id="3" name="Content Placeholder 2"/>
          <p:cNvSpPr>
            <a:spLocks noGrp="1"/>
          </p:cNvSpPr>
          <p:nvPr>
            <p:ph idx="1"/>
          </p:nvPr>
        </p:nvSpPr>
        <p:spPr>
          <a:xfrm>
            <a:off x="549275" y="1196752"/>
            <a:ext cx="8042276" cy="5544616"/>
          </a:xfrm>
        </p:spPr>
        <p:txBody>
          <a:bodyPr>
            <a:normAutofit fontScale="62500" lnSpcReduction="20000"/>
          </a:bodyPr>
          <a:lstStyle/>
          <a:p>
            <a:r>
              <a:rPr lang="en-US" dirty="0" smtClean="0"/>
              <a:t>The MPRDA generally poses some serious questions in relation to a number various constitutional aspects more specifically in relation to the security of tenure as provided for in the Constitution </a:t>
            </a:r>
          </a:p>
          <a:p>
            <a:r>
              <a:rPr lang="en-US" dirty="0" smtClean="0"/>
              <a:t>Section 25(6) of the Constitution provides:</a:t>
            </a:r>
          </a:p>
          <a:p>
            <a:pPr lvl="1"/>
            <a:r>
              <a:rPr lang="en-US" dirty="0" smtClean="0"/>
              <a:t>“A person or community whose tenure of land is legally insecure as a result of past racially discriminatory laws or practices is entitled, to the extent provided by an Act of Parliament, either to tenure which is legally secure or to comparable redress.”</a:t>
            </a:r>
          </a:p>
          <a:p>
            <a:r>
              <a:rPr lang="en-US" dirty="0" smtClean="0"/>
              <a:t>Section 25(9) of the Constitution provides:</a:t>
            </a:r>
          </a:p>
          <a:p>
            <a:pPr lvl="1"/>
            <a:r>
              <a:rPr lang="en-US" dirty="0" smtClean="0"/>
              <a:t>Parliament must enact the legislation referred to in subsection (6)</a:t>
            </a:r>
          </a:p>
          <a:p>
            <a:r>
              <a:rPr lang="en-US" dirty="0" smtClean="0"/>
              <a:t>In 1996 the Interim Protection of Informal Land Rights Act was introduced to give partial effect to the right to tenure security for those whose tenure is insecure as a result of past racial discrimination</a:t>
            </a:r>
          </a:p>
          <a:p>
            <a:r>
              <a:rPr lang="en-US" dirty="0" smtClean="0"/>
              <a:t>IPILRA provides that no one may be deprived of an informal rights to land without their consent, except by expropriation </a:t>
            </a:r>
            <a:r>
              <a:rPr lang="mr-IN" dirty="0" smtClean="0"/>
              <a:t>–</a:t>
            </a:r>
            <a:r>
              <a:rPr lang="en-US" dirty="0" smtClean="0"/>
              <a:t> read </a:t>
            </a:r>
          </a:p>
          <a:p>
            <a:r>
              <a:rPr lang="en-US" dirty="0" smtClean="0"/>
              <a:t>Customary and statutory rights (</a:t>
            </a:r>
            <a:r>
              <a:rPr lang="en-US" dirty="0" err="1" smtClean="0"/>
              <a:t>eg</a:t>
            </a:r>
            <a:r>
              <a:rPr lang="en-US" dirty="0" smtClean="0"/>
              <a:t> PTOs) within former homelands qualify as informal rights</a:t>
            </a:r>
          </a:p>
          <a:p>
            <a:r>
              <a:rPr lang="en-US" dirty="0" smtClean="0"/>
              <a:t>Informal rights to land include rights of occupation, use and access to common property resources</a:t>
            </a:r>
          </a:p>
        </p:txBody>
      </p:sp>
      <p:sp>
        <p:nvSpPr>
          <p:cNvPr id="4" name="Rectangle 3"/>
          <p:cNvSpPr/>
          <p:nvPr/>
        </p:nvSpPr>
        <p:spPr>
          <a:xfrm>
            <a:off x="702570" y="1124744"/>
            <a:ext cx="7632848" cy="72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3518762678"/>
      </p:ext>
    </p:extLst>
  </p:cSld>
  <p:clrMapOvr>
    <a:masterClrMapping/>
  </p:clrMapOvr>
  <mc:AlternateContent xmlns:mc="http://schemas.openxmlformats.org/markup-compatibility/2006">
    <mc:Choice xmlns:p14="http://schemas.microsoft.com/office/powerpoint/2010/main" xmlns="" Requires="p14">
      <p:transition p14:dur="100">
        <p:cut/>
      </p:transition>
    </mc:Choice>
    <mc:Fallback>
      <p:transition>
        <p:cu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25991</TotalTime>
  <Words>1291</Words>
  <Application>Microsoft Office PowerPoint</Application>
  <PresentationFormat>On-screen Show (4:3)</PresentationFormat>
  <Paragraphs>78</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Breeze</vt:lpstr>
      <vt:lpstr>  MPRDA AMENDMENT BILL  </vt:lpstr>
      <vt:lpstr>Presentation Outline</vt:lpstr>
      <vt:lpstr>LARC Background</vt:lpstr>
      <vt:lpstr>LARC’s Position on the Amendment Bill </vt:lpstr>
      <vt:lpstr>Procedural Flaws</vt:lpstr>
      <vt:lpstr>.</vt:lpstr>
      <vt:lpstr>Substantive flaws</vt:lpstr>
      <vt:lpstr>Substantive Proposals</vt:lpstr>
      <vt:lpstr>MPRDA Constitutional Framework</vt:lpstr>
      <vt:lpstr>.</vt:lpstr>
      <vt:lpstr>MPRDA Constitutional Vulnerability </vt:lpstr>
      <vt:lpstr>Proposal on content for the new Amendment Bill</vt:lpstr>
      <vt:lpstr>.</vt:lpstr>
      <vt:lpstr>.</vt:lpstr>
      <vt:lpstr>.</vt:lpstr>
      <vt:lpstr>.</vt:lpstr>
      <vt:lpstr>Thank you</vt:lpstr>
    </vt:vector>
  </TitlesOfParts>
  <Company>University of Cape Town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Restitution of Land Rights Amendment Act of 2014</dc:title>
  <dc:creator>Tara Weinberg</dc:creator>
  <cp:lastModifiedBy>PUMZA</cp:lastModifiedBy>
  <cp:revision>197</cp:revision>
  <cp:lastPrinted>2017-06-27T14:24:20Z</cp:lastPrinted>
  <dcterms:created xsi:type="dcterms:W3CDTF">2014-09-17T15:16:30Z</dcterms:created>
  <dcterms:modified xsi:type="dcterms:W3CDTF">2017-06-29T10:57:29Z</dcterms:modified>
</cp:coreProperties>
</file>