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1" r:id="rId1"/>
    <p:sldMasterId id="2147483683" r:id="rId2"/>
    <p:sldMasterId id="2147483695" r:id="rId3"/>
  </p:sldMasterIdLst>
  <p:notesMasterIdLst>
    <p:notesMasterId r:id="rId18"/>
  </p:notesMasterIdLst>
  <p:handoutMasterIdLst>
    <p:handoutMasterId r:id="rId19"/>
  </p:handoutMasterIdLst>
  <p:sldIdLst>
    <p:sldId id="1820" r:id="rId4"/>
    <p:sldId id="1821" r:id="rId5"/>
    <p:sldId id="1824" r:id="rId6"/>
    <p:sldId id="1825" r:id="rId7"/>
    <p:sldId id="1727" r:id="rId8"/>
    <p:sldId id="1848" r:id="rId9"/>
    <p:sldId id="1849" r:id="rId10"/>
    <p:sldId id="1846" r:id="rId11"/>
    <p:sldId id="1847" r:id="rId12"/>
    <p:sldId id="1851" r:id="rId13"/>
    <p:sldId id="1850" r:id="rId14"/>
    <p:sldId id="1844" r:id="rId15"/>
    <p:sldId id="1852" r:id="rId16"/>
    <p:sldId id="1843" r:id="rId17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eph Makoro" initials="J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B47D"/>
    <a:srgbClr val="CC9900"/>
    <a:srgbClr val="FF6600"/>
    <a:srgbClr val="993300"/>
    <a:srgbClr val="663300"/>
    <a:srgbClr val="CC6600"/>
    <a:srgbClr val="F7EA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04" autoAdjust="0"/>
    <p:restoredTop sz="94434" autoAdjust="0"/>
  </p:normalViewPr>
  <p:slideViewPr>
    <p:cSldViewPr>
      <p:cViewPr varScale="1">
        <p:scale>
          <a:sx n="74" d="100"/>
          <a:sy n="74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10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678" cy="498049"/>
          </a:xfrm>
          <a:prstGeom prst="rect">
            <a:avLst/>
          </a:prstGeom>
        </p:spPr>
        <p:txBody>
          <a:bodyPr vert="horz" lIns="88349" tIns="44175" rIns="88349" bIns="4417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588" y="1"/>
            <a:ext cx="2950678" cy="498049"/>
          </a:xfrm>
          <a:prstGeom prst="rect">
            <a:avLst/>
          </a:prstGeom>
        </p:spPr>
        <p:txBody>
          <a:bodyPr vert="horz" lIns="88349" tIns="44175" rIns="88349" bIns="44175" rtlCol="0"/>
          <a:lstStyle>
            <a:lvl1pPr algn="r">
              <a:defRPr sz="1200"/>
            </a:lvl1pPr>
          </a:lstStyle>
          <a:p>
            <a:fld id="{BE57884A-500F-40C5-AC44-C4A7284210B2}" type="datetimeFigureOut">
              <a:rPr lang="en-GB" smtClean="0"/>
              <a:t>26/06/2017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876"/>
            <a:ext cx="2950678" cy="498049"/>
          </a:xfrm>
          <a:prstGeom prst="rect">
            <a:avLst/>
          </a:prstGeom>
        </p:spPr>
        <p:txBody>
          <a:bodyPr vert="horz" lIns="88349" tIns="44175" rIns="88349" bIns="4417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588" y="9442876"/>
            <a:ext cx="2950678" cy="498049"/>
          </a:xfrm>
          <a:prstGeom prst="rect">
            <a:avLst/>
          </a:prstGeom>
        </p:spPr>
        <p:txBody>
          <a:bodyPr vert="horz" lIns="88349" tIns="44175" rIns="88349" bIns="44175" rtlCol="0" anchor="b"/>
          <a:lstStyle>
            <a:lvl1pPr algn="r">
              <a:defRPr sz="1200"/>
            </a:lvl1pPr>
          </a:lstStyle>
          <a:p>
            <a:fld id="{FD872FD8-420F-4C40-B29C-57AFBF85A04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020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6" cy="49704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1"/>
            <a:ext cx="2950476" cy="49704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5E8FAF88-3EC9-436C-86BF-96FBDB15E92C}" type="datetimeFigureOut">
              <a:rPr lang="en-ZA" smtClean="0"/>
              <a:t>2017/06/26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6" cy="49704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6" cy="49704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AED34279-2DFC-4C3C-AED8-2359B7B6978B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15634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500F3-9912-AA4D-9215-24DDAAA593A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770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7AF3-CB39-4049-B650-DC25CF39C1C7}" type="datetime3">
              <a:rPr lang="en-US" smtClean="0"/>
              <a:t>26 June 2017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EXCO Strategy - 8Sep16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9BEB-1F0A-4A63-914A-F6C0DCA7970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78994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525C-B025-4705-9AE7-7FE40386C78C}" type="datetime3">
              <a:rPr lang="en-US" smtClean="0"/>
              <a:t>26 June 2017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EXCO Strategy - 8Sep16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9BEB-1F0A-4A63-914A-F6C0DCA7970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92865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EBA7-B5EF-41A1-A966-0E7ED89E52C1}" type="datetime3">
              <a:rPr lang="en-US" smtClean="0"/>
              <a:t>26 June 2017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EXCO Strategy - 8Sep16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9BEB-1F0A-4A63-914A-F6C0DCA7970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20547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5400-2C52-47B4-B2DB-B7828C6E0C37}" type="datetime3">
              <a:rPr lang="en-US" smtClean="0"/>
              <a:t>26 June 2017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EXCO Strategy - 8Sep16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E81C-DBF0-4090-8E84-E579FCCF3584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41487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DCBD-1025-45FA-8776-A15D5AA486BD}" type="datetime3">
              <a:rPr lang="en-US" smtClean="0"/>
              <a:t>26 June 2017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EXCO Strategy - 8Sep16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E81C-DBF0-4090-8E84-E579FCCF3584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56771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4EDB-7608-4B7C-9DC5-5A9DB0A67A17}" type="datetime3">
              <a:rPr lang="en-US" smtClean="0"/>
              <a:t>26 June 2017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EXCO Strategy - 8Sep16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E81C-DBF0-4090-8E84-E579FCCF3584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41987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81BC-6762-476A-B2DC-FF6BF0CE84BF}" type="datetime3">
              <a:rPr lang="en-US" smtClean="0"/>
              <a:t>26 June 2017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EXCO Strategy - 8Sep16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E81C-DBF0-4090-8E84-E579FCCF3584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72569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C178-1E50-4A82-A02E-5C75E62516B9}" type="datetime3">
              <a:rPr lang="en-US" smtClean="0"/>
              <a:t>26 June 2017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EXCO Strategy - 8Sep16</a:t>
            </a:r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E81C-DBF0-4090-8E84-E579FCCF3584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02891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C511-DEA1-439D-A733-499441A75C0F}" type="datetime3">
              <a:rPr lang="en-US" smtClean="0"/>
              <a:t>26 June 2017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EXCO Strategy - 8Sep16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E81C-DBF0-4090-8E84-E579FCCF3584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00452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7328-9AC4-4D4C-AA7A-4825E7180161}" type="datetime3">
              <a:rPr lang="en-US" smtClean="0"/>
              <a:t>26 June 2017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EXCO Strategy - 8Sep16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E81C-DBF0-4090-8E84-E579FCCF3584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02381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24F8-ED5E-4F64-87AA-7FF37A64B5DE}" type="datetime3">
              <a:rPr lang="en-US" smtClean="0"/>
              <a:t>26 June 2017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EXCO Strategy - 8Sep16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E81C-DBF0-4090-8E84-E579FCCF3584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4111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CCA5-3FB2-4764-9BC0-A8A76B85BDB5}" type="datetime3">
              <a:rPr lang="en-US" smtClean="0"/>
              <a:t>26 June 2017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EXCO Strategy - 8Sep16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9BEB-1F0A-4A63-914A-F6C0DCA7970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144783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D822-A39F-4065-93C6-2C124CE84005}" type="datetime3">
              <a:rPr lang="en-US" smtClean="0"/>
              <a:t>26 June 2017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EXCO Strategy - 8Sep16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E81C-DBF0-4090-8E84-E579FCCF3584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21989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C9FE-9145-42B4-8EFD-911DF9EB7071}" type="datetime3">
              <a:rPr lang="en-US" smtClean="0"/>
              <a:t>26 June 2017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EXCO Strategy - 8Sep16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E81C-DBF0-4090-8E84-E579FCCF3584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57517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DD8D-0AE8-451A-A40D-D924EF988CEC}" type="datetime3">
              <a:rPr lang="en-US" smtClean="0"/>
              <a:t>26 June 2017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EXCO Strategy - 8Sep16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E81C-DBF0-4090-8E84-E579FCCF3584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40629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8329"/>
            <a:ext cx="9177228" cy="68695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06AC-688D-472C-BC24-E1EE87EB4621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26 June 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EXCO Strategy - 8Sep16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C197-ABFB-4B17-94C5-74AF48C71C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6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4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69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DB47D"/>
          </a:solidFill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E4E62-AA6E-4981-A98A-4D57FD671C35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26 June 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EXCO Strategy - 8Sep16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C197-ABFB-4B17-94C5-74AF48C71C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282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435C-BC78-468B-BD3C-C0DB8CDA647F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26 June 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EXCO Strategy - 8Sep16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C197-ABFB-4B17-94C5-74AF48C71C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1391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DB47D"/>
          </a:solidFill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01B44-337F-476A-8739-2277DD177570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26 June 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EXCO Strategy - 8Sep16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C197-ABFB-4B17-94C5-74AF48C71C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08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DB47D"/>
          </a:solidFill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1FE84-9ADF-43D6-89F8-DC7E28AE47D0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26 June 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EXCO Strategy - 8Sep16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C197-ABFB-4B17-94C5-74AF48C71C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0617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DB47D"/>
          </a:solidFill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01F5-BF3E-4C7A-982E-BB4F34E33995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26 June 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EXCO Strategy - 8Sep16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C197-ABFB-4B17-94C5-74AF48C71C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7294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8FE3C-5381-4872-9436-C0F5F7CA8361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26 June 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EXCO Strategy - 8Sep16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C197-ABFB-4B17-94C5-74AF48C71C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35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CC0D5-3CD8-4656-8EC5-B0AD58DAA5FD}" type="datetime3">
              <a:rPr lang="en-US" smtClean="0"/>
              <a:t>26 June 2017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EXCO Strategy - 8Sep16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9BEB-1F0A-4A63-914A-F6C0DCA7970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150849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DD5A-2899-42A1-8650-124776ED1526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26 June 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EXCO Strategy - 8Sep16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C197-ABFB-4B17-94C5-74AF48C71C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665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7820-1370-45C0-B4F1-64D0F069FE91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26 June 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EXCO Strategy - 8Sep16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C197-ABFB-4B17-94C5-74AF48C71C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4509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DB47D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A487-2013-418C-B71A-BCE87756DCE4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26 June 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EXCO Strategy - 8Sep16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C197-ABFB-4B17-94C5-74AF48C71C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5946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2ED19-92B2-4ACE-9ED5-78E8809FEE82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26 June 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EXCO Strategy - 8Sep16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C197-ABFB-4B17-94C5-74AF48C71C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41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6F70-5B1C-4E91-8720-504C1A63AA76}" type="datetime3">
              <a:rPr lang="en-US" smtClean="0"/>
              <a:t>26 June 2017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EXCO Strategy - 8Sep16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9BEB-1F0A-4A63-914A-F6C0DCA7970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31002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BF2F-ABBE-4F95-8F71-027A2BD56911}" type="datetime3">
              <a:rPr lang="en-US" smtClean="0"/>
              <a:t>26 June 2017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EXCO Strategy - 8Sep16</a:t>
            </a:r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9BEB-1F0A-4A63-914A-F6C0DCA7970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1760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C53D2-D22E-41E7-BDEE-38ACB534D098}" type="datetime3">
              <a:rPr lang="en-US" smtClean="0"/>
              <a:t>26 June 2017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EXCO Strategy - 8Sep16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9BEB-1F0A-4A63-914A-F6C0DCA7970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97273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22B39-36AD-4AA2-B7A3-7DF92CA3F6AC}" type="datetime3">
              <a:rPr lang="en-US" smtClean="0"/>
              <a:t>26 June 2017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EXCO Strategy - 8Sep16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9BEB-1F0A-4A63-914A-F6C0DCA7970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88931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2993-3D61-4780-B03F-254D89A3B4D5}" type="datetime3">
              <a:rPr lang="en-US" smtClean="0"/>
              <a:t>26 June 2017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EXCO Strategy - 8Sep16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9BEB-1F0A-4A63-914A-F6C0DCA7970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48492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4CAE-6A7A-4559-85E8-DA637B6685F8}" type="datetime3">
              <a:rPr lang="en-US" smtClean="0"/>
              <a:t>26 June 2017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EXCO Strategy - 8Sep16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9BEB-1F0A-4A63-914A-F6C0DCA7970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9763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7CB33-D48E-4BE7-89B7-CB201E3FAE98}" type="datetime3">
              <a:rPr lang="en-US" smtClean="0"/>
              <a:t>26 June 2017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ZA" dirty="0" smtClean="0"/>
              <a:t>EXCO Strategy - 8Sep16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79BEB-1F0A-4A63-914A-F6C0DCA7970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8247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97A83-5AEE-4469-A7B4-D521A5F60BB1}" type="datetime3">
              <a:rPr lang="en-US" smtClean="0"/>
              <a:t>26 June 2017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ZA" dirty="0" smtClean="0"/>
              <a:t>EXCO Strategy - 8Sep16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9E81C-DBF0-4090-8E84-E579FCCF3584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420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21AF5-273E-4998-8741-A2C77C509633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26 June 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EXCO Strategy - 8Sep16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FC197-ABFB-4B17-94C5-74AF48C71C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4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6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78" y="1196752"/>
            <a:ext cx="5847065" cy="4016673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Presentation to the Standing Committee on Finance</a:t>
            </a:r>
            <a:br>
              <a:rPr lang="en-US" sz="4000" b="1" dirty="0" smtClean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27 June 2017</a:t>
            </a:r>
            <a:r>
              <a:rPr lang="en-US" sz="4000" dirty="0" smtClean="0">
                <a:solidFill>
                  <a:schemeClr val="bg1"/>
                </a:solidFill>
                <a:latin typeface="Candara" panose="020E0502030303020204" pitchFamily="34" charset="0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Candara" panose="020E0502030303020204" pitchFamily="34" charset="0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Candara" panose="020E0502030303020204" pitchFamily="34" charset="0"/>
              </a:rPr>
            </a:br>
            <a:endParaRPr lang="en-US" sz="2400" b="1" dirty="0" smtClean="0">
              <a:solidFill>
                <a:schemeClr val="bg2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8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17632" cy="720080"/>
          </a:xfrm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en-ZA" sz="2400" b="1" dirty="0" smtClean="0">
                <a:latin typeface="Candara" pitchFamily="34" charset="0"/>
                <a:ea typeface="+mn-ea"/>
                <a:cs typeface="+mn-cs"/>
              </a:rPr>
              <a:t>Liquidity and Balance Sheet </a:t>
            </a:r>
            <a:endParaRPr lang="en-ZA" sz="2400" b="1" dirty="0"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980728"/>
            <a:ext cx="8473891" cy="5760640"/>
          </a:xfrm>
        </p:spPr>
        <p:txBody>
          <a:bodyPr>
            <a:noAutofit/>
          </a:bodyPr>
          <a:lstStyle/>
          <a:p>
            <a:pPr algn="just"/>
            <a:r>
              <a:rPr lang="en-ZA" sz="24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The liquidity and balance sheet initiatives are aimed at addressing the liquidity challenges and a weak financial position and these include: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Recapitalisation;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Cash management including a cash conservation office;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Renegotiating existing funding agreements;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Improved management of overheads; and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Implementation of a risk based budgeting process.</a:t>
            </a:r>
            <a:endParaRPr lang="en-ZA" sz="2000" b="1" dirty="0">
              <a:solidFill>
                <a:schemeClr val="bg2">
                  <a:lumMod val="50000"/>
                </a:schemeClr>
              </a:solidFill>
              <a:latin typeface="Candara" pitchFamily="34" charset="0"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endParaRPr lang="en-ZA" sz="2000" b="1" dirty="0">
              <a:solidFill>
                <a:schemeClr val="bg2">
                  <a:lumMod val="50000"/>
                </a:schemeClr>
              </a:solidFill>
              <a:latin typeface="Candara" pitchFamily="34" charset="0"/>
            </a:endParaRPr>
          </a:p>
          <a:p>
            <a:endParaRPr lang="en-ZA" sz="2000" b="1" dirty="0">
              <a:solidFill>
                <a:srgbClr val="CC9900"/>
              </a:solidFill>
              <a:latin typeface="Candara" pitchFamily="34" charset="0"/>
            </a:endParaRPr>
          </a:p>
          <a:p>
            <a:endParaRPr lang="en-ZA" sz="2000" b="1" dirty="0" smtClean="0">
              <a:solidFill>
                <a:srgbClr val="CC990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3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17632" cy="720080"/>
          </a:xfrm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en-ZA" sz="3200" b="1" dirty="0" smtClean="0">
                <a:latin typeface="Candara" pitchFamily="34" charset="0"/>
                <a:ea typeface="+mn-ea"/>
                <a:cs typeface="+mn-cs"/>
              </a:rPr>
              <a:t>Implementation Plan and Risks</a:t>
            </a:r>
            <a:endParaRPr lang="en-ZA" sz="3200" b="1" dirty="0"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980728"/>
            <a:ext cx="8473891" cy="5760640"/>
          </a:xfrm>
        </p:spPr>
        <p:txBody>
          <a:bodyPr>
            <a:noAutofit/>
          </a:bodyPr>
          <a:lstStyle/>
          <a:p>
            <a:pPr algn="just"/>
            <a:r>
              <a:rPr lang="en-ZA" sz="24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The implementation will encompass the following: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Establish a special Turnaround Committee, chaired by the CEO and made up of few members of EXCO .  The Committee will meet twice weekly to review any internal and/or external blockages in implementing the plan.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Implementation plan including the dashboard for monitoring  is in place; and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Enhanced capacity within the Commercial Division.</a:t>
            </a:r>
          </a:p>
          <a:p>
            <a:pPr algn="just"/>
            <a:r>
              <a:rPr lang="en-ZA" sz="24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The key risks to the implementation include: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Key assumption on recapitalisation not materialising;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High vacancy rate at leadership and critical positions;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Counterparty contracts;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Deterioration of the macro-economic conditions; and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Adverse movement in jet fuel, interest and currency </a:t>
            </a:r>
          </a:p>
          <a:p>
            <a:pPr marL="457200" lvl="1" indent="0" algn="just">
              <a:buNone/>
            </a:pPr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     exchange rates.</a:t>
            </a:r>
          </a:p>
          <a:p>
            <a:pPr lvl="1" algn="just">
              <a:buFont typeface="Courier New" panose="02070309020205020404" pitchFamily="49" charset="0"/>
              <a:buChar char="o"/>
            </a:pPr>
            <a:endParaRPr lang="en-ZA" sz="2000" b="1" dirty="0" smtClean="0">
              <a:solidFill>
                <a:schemeClr val="bg2">
                  <a:lumMod val="50000"/>
                </a:schemeClr>
              </a:solidFill>
              <a:latin typeface="Candara" pitchFamily="34" charset="0"/>
            </a:endParaRPr>
          </a:p>
          <a:p>
            <a:pPr marL="0" indent="0" algn="just">
              <a:buNone/>
            </a:pPr>
            <a:endParaRPr lang="en-ZA" sz="2000" b="1" dirty="0" smtClean="0">
              <a:solidFill>
                <a:schemeClr val="bg2">
                  <a:lumMod val="50000"/>
                </a:schemeClr>
              </a:solidFill>
              <a:latin typeface="Candara" pitchFamily="34" charset="0"/>
            </a:endParaRPr>
          </a:p>
          <a:p>
            <a:endParaRPr lang="en-ZA" sz="2000" b="1" dirty="0">
              <a:solidFill>
                <a:srgbClr val="CC9900"/>
              </a:solidFill>
              <a:latin typeface="Candara" pitchFamily="34" charset="0"/>
            </a:endParaRPr>
          </a:p>
          <a:p>
            <a:endParaRPr lang="en-ZA" sz="2000" b="1" dirty="0" smtClean="0">
              <a:solidFill>
                <a:srgbClr val="CC990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82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830262"/>
          </a:xfrm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en-ZA" sz="2400" b="1" dirty="0" smtClean="0">
                <a:latin typeface="Candara" pitchFamily="34" charset="0"/>
                <a:ea typeface="+mn-ea"/>
                <a:cs typeface="+mn-cs"/>
              </a:rPr>
              <a:t>YTD Financial Performance _ May </a:t>
            </a:r>
            <a:r>
              <a:rPr lang="en-ZA" sz="2400" b="1" dirty="0" smtClean="0">
                <a:latin typeface="Candara" pitchFamily="34" charset="0"/>
                <a:ea typeface="+mn-ea"/>
                <a:cs typeface="+mn-cs"/>
              </a:rPr>
              <a:t>2017</a:t>
            </a:r>
            <a:endParaRPr lang="en-ZA" sz="2400" b="1" dirty="0"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059" y="1196752"/>
            <a:ext cx="8208912" cy="5204420"/>
          </a:xfrm>
        </p:spPr>
        <p:txBody>
          <a:bodyPr>
            <a:noAutofit/>
          </a:bodyPr>
          <a:lstStyle/>
          <a:p>
            <a:pPr algn="just"/>
            <a:endParaRPr lang="en-ZA" sz="2000" b="1" dirty="0">
              <a:solidFill>
                <a:schemeClr val="bg2">
                  <a:lumMod val="50000"/>
                </a:schemeClr>
              </a:solidFill>
              <a:latin typeface="Candara" pitchFamily="34" charset="0"/>
            </a:endParaRPr>
          </a:p>
          <a:p>
            <a:endParaRPr lang="en-ZA" sz="2400" b="1" dirty="0" smtClean="0">
              <a:solidFill>
                <a:srgbClr val="CC9900"/>
              </a:solidFill>
              <a:latin typeface="Candara" pitchFamily="34" charset="0"/>
            </a:endParaRPr>
          </a:p>
          <a:p>
            <a:endParaRPr lang="en-ZA" sz="2400" b="1" dirty="0">
              <a:solidFill>
                <a:srgbClr val="CC9900"/>
              </a:solidFill>
              <a:latin typeface="Candar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712968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59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17632" cy="720080"/>
          </a:xfrm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en-ZA" sz="3200" b="1" dirty="0" smtClean="0">
                <a:latin typeface="Candara" pitchFamily="34" charset="0"/>
                <a:ea typeface="+mn-ea"/>
                <a:cs typeface="+mn-cs"/>
              </a:rPr>
              <a:t>Debt </a:t>
            </a:r>
            <a:r>
              <a:rPr lang="en-ZA" sz="3200" b="1" dirty="0">
                <a:latin typeface="Candara" pitchFamily="34" charset="0"/>
                <a:ea typeface="+mn-ea"/>
                <a:cs typeface="+mn-cs"/>
              </a:rPr>
              <a:t>Maturities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980728"/>
            <a:ext cx="8473891" cy="5760640"/>
          </a:xfrm>
        </p:spPr>
        <p:txBody>
          <a:bodyPr>
            <a:noAutofit/>
          </a:bodyPr>
          <a:lstStyle/>
          <a:p>
            <a:pPr algn="just"/>
            <a:endParaRPr lang="en-ZA" sz="2400" b="1" dirty="0" smtClean="0">
              <a:solidFill>
                <a:schemeClr val="bg2">
                  <a:lumMod val="50000"/>
                </a:schemeClr>
              </a:solidFill>
              <a:latin typeface="Candara" pitchFamily="34" charset="0"/>
            </a:endParaRPr>
          </a:p>
          <a:p>
            <a:pPr algn="just"/>
            <a:r>
              <a:rPr lang="en-ZA" sz="24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Maturing Loans </a:t>
            </a:r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.</a:t>
            </a:r>
          </a:p>
          <a:p>
            <a:pPr algn="just"/>
            <a:endParaRPr lang="en-ZA" sz="2000" b="1" dirty="0">
              <a:solidFill>
                <a:schemeClr val="bg2">
                  <a:lumMod val="50000"/>
                </a:schemeClr>
              </a:solidFill>
              <a:latin typeface="Candara" pitchFamily="34" charset="0"/>
            </a:endParaRPr>
          </a:p>
          <a:p>
            <a:pPr marL="0" indent="0" algn="just">
              <a:buNone/>
            </a:pPr>
            <a:endParaRPr lang="en-ZA" sz="2000" b="1" dirty="0" smtClean="0">
              <a:solidFill>
                <a:schemeClr val="bg2">
                  <a:lumMod val="50000"/>
                </a:schemeClr>
              </a:solidFill>
              <a:latin typeface="Candara" pitchFamily="34" charset="0"/>
            </a:endParaRPr>
          </a:p>
          <a:p>
            <a:pPr algn="just"/>
            <a:r>
              <a:rPr lang="en-ZA" sz="24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Engagement with Lenders.</a:t>
            </a:r>
          </a:p>
          <a:p>
            <a:pPr lvl="1" algn="just">
              <a:buFont typeface="Courier New" panose="02070309020205020404" pitchFamily="49" charset="0"/>
              <a:buChar char="o"/>
            </a:pPr>
            <a:endParaRPr lang="en-ZA" sz="2000" b="1" dirty="0" smtClean="0">
              <a:solidFill>
                <a:schemeClr val="bg2">
                  <a:lumMod val="50000"/>
                </a:schemeClr>
              </a:solidFill>
              <a:latin typeface="Candara" pitchFamily="34" charset="0"/>
            </a:endParaRPr>
          </a:p>
          <a:p>
            <a:pPr marL="0" indent="0" algn="just">
              <a:buNone/>
            </a:pPr>
            <a:endParaRPr lang="en-ZA" sz="2000" b="1" dirty="0" smtClean="0">
              <a:solidFill>
                <a:schemeClr val="bg2">
                  <a:lumMod val="50000"/>
                </a:schemeClr>
              </a:solidFill>
              <a:latin typeface="Candara" pitchFamily="34" charset="0"/>
            </a:endParaRPr>
          </a:p>
          <a:p>
            <a:endParaRPr lang="en-ZA" sz="2000" b="1" dirty="0">
              <a:solidFill>
                <a:srgbClr val="CC9900"/>
              </a:solidFill>
              <a:latin typeface="Candara" pitchFamily="34" charset="0"/>
            </a:endParaRPr>
          </a:p>
          <a:p>
            <a:endParaRPr lang="en-ZA" sz="2000" b="1" dirty="0" smtClean="0">
              <a:solidFill>
                <a:srgbClr val="CC990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07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58" y="-7442"/>
            <a:ext cx="9123542" cy="69648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58" y="404664"/>
            <a:ext cx="9123542" cy="842044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Candara" panose="020E0502030303020204" pitchFamily="34" charset="0"/>
              </a:rPr>
              <a:t>The Flight Plan has been filed.  </a:t>
            </a:r>
            <a:br>
              <a:rPr lang="en-US" sz="5400" dirty="0" smtClean="0">
                <a:latin typeface="Candara" panose="020E0502030303020204" pitchFamily="34" charset="0"/>
              </a:rPr>
            </a:br>
            <a:r>
              <a:rPr lang="en-US" sz="5400" dirty="0" smtClean="0">
                <a:latin typeface="Candara" panose="020E0502030303020204" pitchFamily="34" charset="0"/>
              </a:rPr>
              <a:t>Ready to take off</a:t>
            </a:r>
            <a:endParaRPr lang="en-US" sz="5400" dirty="0">
              <a:latin typeface="Candara" panose="020E0502030303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517" y="5589240"/>
            <a:ext cx="9123542" cy="84204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prstClr val="white"/>
                </a:solidFill>
                <a:latin typeface="Candara" panose="020E0502030303020204" pitchFamily="34" charset="0"/>
              </a:rPr>
              <a:t>Questions?</a:t>
            </a:r>
            <a:endParaRPr lang="en-US" sz="5400" dirty="0">
              <a:solidFill>
                <a:prstClr val="white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8432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4" y="274638"/>
            <a:ext cx="8487097" cy="830262"/>
          </a:xfrm>
          <a:solidFill>
            <a:srgbClr val="CDB47D"/>
          </a:solidFill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en-ZA" sz="3200" b="1" dirty="0" smtClean="0">
                <a:latin typeface="Candara" pitchFamily="34" charset="0"/>
                <a:ea typeface="+mn-ea"/>
                <a:cs typeface="+mn-cs"/>
              </a:rPr>
              <a:t>Contents</a:t>
            </a:r>
            <a:endParaRPr lang="en-ZA" sz="3200" b="1" dirty="0"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1124744"/>
            <a:ext cx="8424936" cy="514909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ZA" sz="24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Purpose</a:t>
            </a:r>
          </a:p>
          <a:p>
            <a:pPr algn="just">
              <a:lnSpc>
                <a:spcPct val="150000"/>
              </a:lnSpc>
            </a:pPr>
            <a:r>
              <a:rPr lang="en-ZA" sz="24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Introductory Remarks</a:t>
            </a:r>
          </a:p>
          <a:p>
            <a:pPr algn="just">
              <a:lnSpc>
                <a:spcPct val="150000"/>
              </a:lnSpc>
            </a:pPr>
            <a:r>
              <a:rPr lang="en-ZA" sz="24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Strategy and Strategic Pillars</a:t>
            </a:r>
          </a:p>
          <a:p>
            <a:pPr algn="just">
              <a:lnSpc>
                <a:spcPct val="150000"/>
              </a:lnSpc>
            </a:pPr>
            <a:r>
              <a:rPr lang="en-ZA" sz="24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Implementation Plan and Risks</a:t>
            </a:r>
          </a:p>
          <a:p>
            <a:pPr algn="just">
              <a:lnSpc>
                <a:spcPct val="150000"/>
              </a:lnSpc>
            </a:pPr>
            <a:r>
              <a:rPr lang="en-ZA" sz="24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2017/2018 YTD </a:t>
            </a:r>
            <a:r>
              <a:rPr lang="en-ZA" sz="24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Financial Performance </a:t>
            </a:r>
          </a:p>
          <a:p>
            <a:pPr algn="just">
              <a:lnSpc>
                <a:spcPct val="150000"/>
              </a:lnSpc>
            </a:pPr>
            <a:r>
              <a:rPr lang="en-ZA" sz="24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Debt Maturities</a:t>
            </a:r>
          </a:p>
          <a:p>
            <a:pPr algn="just">
              <a:lnSpc>
                <a:spcPct val="150000"/>
              </a:lnSpc>
            </a:pPr>
            <a:r>
              <a:rPr lang="en-ZA" sz="24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Q &amp; A</a:t>
            </a:r>
            <a:endParaRPr lang="en-ZA" sz="2400" b="1" dirty="0">
              <a:solidFill>
                <a:schemeClr val="bg2">
                  <a:lumMod val="50000"/>
                </a:schemeClr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15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4" y="274638"/>
            <a:ext cx="8415089" cy="830262"/>
          </a:xfrm>
          <a:solidFill>
            <a:srgbClr val="CDB47D"/>
          </a:solidFill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en-ZA" sz="3200" b="1" dirty="0">
                <a:latin typeface="Candara" pitchFamily="34" charset="0"/>
                <a:ea typeface="+mn-ea"/>
                <a:cs typeface="+mn-cs"/>
              </a:rPr>
              <a:t>Purpose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1124744"/>
            <a:ext cx="8445624" cy="514909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ZA" sz="28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To provide the Standing Committee on Finance (“SCOF”) with a high level presentation on the following:</a:t>
            </a:r>
          </a:p>
          <a:p>
            <a:pPr lvl="1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ZA" sz="24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Strategy and Strategic Pillars;</a:t>
            </a:r>
          </a:p>
          <a:p>
            <a:pPr lvl="1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ZA" sz="24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Implementation plan and risks; </a:t>
            </a:r>
          </a:p>
          <a:p>
            <a:pPr lvl="1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ZA" sz="24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2017/2018 YTD </a:t>
            </a:r>
            <a:r>
              <a:rPr lang="en-ZA" sz="24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Financial </a:t>
            </a:r>
            <a:r>
              <a:rPr lang="en-ZA" sz="24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Performance; and</a:t>
            </a:r>
          </a:p>
          <a:p>
            <a:pPr lvl="1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ZA" sz="24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Debt </a:t>
            </a:r>
            <a:r>
              <a:rPr lang="en-ZA" sz="24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Maturities</a:t>
            </a:r>
            <a:r>
              <a:rPr lang="en-ZA" sz="16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779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17632" cy="720080"/>
          </a:xfrm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en-ZA" sz="3200" b="1" dirty="0" smtClean="0">
                <a:latin typeface="Candara" pitchFamily="34" charset="0"/>
                <a:ea typeface="+mn-ea"/>
                <a:cs typeface="+mn-cs"/>
              </a:rPr>
              <a:t>Introductory Remarks</a:t>
            </a:r>
            <a:endParaRPr lang="en-ZA" sz="3200" b="1" dirty="0"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980728"/>
            <a:ext cx="8473891" cy="5760640"/>
          </a:xfrm>
        </p:spPr>
        <p:txBody>
          <a:bodyPr>
            <a:noAutofit/>
          </a:bodyPr>
          <a:lstStyle/>
          <a:p>
            <a:pPr algn="just"/>
            <a:r>
              <a:rPr lang="en-ZA" sz="2000" b="1" dirty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T</a:t>
            </a:r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he Board and management have been working with independent aviation experts to refocus and refine the Long-Term Turnaround Strategy (LTTS</a:t>
            </a:r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) and this included developing a 5-Year Corporate and Turnaround Plan (the Plan)</a:t>
            </a:r>
            <a:endParaRPr lang="en-ZA" sz="2000" b="1" dirty="0" smtClean="0">
              <a:solidFill>
                <a:schemeClr val="bg2">
                  <a:lumMod val="50000"/>
                </a:schemeClr>
              </a:solidFill>
              <a:latin typeface="Candara" pitchFamily="34" charset="0"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endParaRPr lang="en-ZA" sz="1800" b="1" dirty="0" smtClean="0">
              <a:solidFill>
                <a:schemeClr val="bg2">
                  <a:lumMod val="50000"/>
                </a:schemeClr>
              </a:solidFill>
              <a:latin typeface="Candara" pitchFamily="34" charset="0"/>
            </a:endParaRPr>
          </a:p>
          <a:p>
            <a:pPr algn="just"/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The Plan </a:t>
            </a:r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is </a:t>
            </a:r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based </a:t>
            </a:r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on </a:t>
            </a:r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the primary </a:t>
            </a:r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strategic </a:t>
            </a:r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objective, which is: </a:t>
            </a:r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“</a:t>
            </a:r>
            <a:r>
              <a:rPr lang="en-ZA" sz="2000" b="1" i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To transform SAA into a financially sustainable aviation group</a:t>
            </a:r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” </a:t>
            </a:r>
            <a:endParaRPr lang="en-ZA" sz="2000" b="1" dirty="0" smtClean="0">
              <a:solidFill>
                <a:schemeClr val="bg2">
                  <a:lumMod val="50000"/>
                </a:schemeClr>
              </a:solidFill>
              <a:latin typeface="Candara" pitchFamily="34" charset="0"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endParaRPr lang="en-ZA" sz="1800" b="1" dirty="0">
              <a:solidFill>
                <a:schemeClr val="bg2">
                  <a:lumMod val="50000"/>
                </a:schemeClr>
              </a:solidFill>
              <a:latin typeface="Candara" pitchFamily="34" charset="0"/>
            </a:endParaRPr>
          </a:p>
          <a:p>
            <a:pPr algn="just"/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The Plan further articulates five </a:t>
            </a:r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strategic </a:t>
            </a:r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pillars, such being the key areas of focus over the planning period.</a:t>
            </a:r>
            <a:endParaRPr lang="en-ZA" sz="2000" b="1" dirty="0" smtClean="0">
              <a:solidFill>
                <a:schemeClr val="bg2">
                  <a:lumMod val="50000"/>
                </a:schemeClr>
              </a:solidFill>
              <a:latin typeface="Candara" pitchFamily="34" charset="0"/>
            </a:endParaRPr>
          </a:p>
          <a:p>
            <a:pPr marL="457200" lvl="1" indent="0" algn="just">
              <a:buNone/>
            </a:pPr>
            <a:endParaRPr lang="en-ZA" sz="2000" b="1" dirty="0" smtClean="0">
              <a:solidFill>
                <a:schemeClr val="bg2">
                  <a:lumMod val="50000"/>
                </a:schemeClr>
              </a:solidFill>
              <a:latin typeface="Candara" pitchFamily="34" charset="0"/>
            </a:endParaRPr>
          </a:p>
          <a:p>
            <a:pPr algn="just"/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This presentation provides </a:t>
            </a:r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the details </a:t>
            </a:r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on </a:t>
            </a:r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the above.</a:t>
            </a:r>
            <a:endParaRPr lang="en-ZA" sz="2000" b="1" dirty="0" smtClean="0">
              <a:solidFill>
                <a:schemeClr val="bg2">
                  <a:lumMod val="50000"/>
                </a:schemeClr>
              </a:solidFill>
              <a:latin typeface="Candara" pitchFamily="34" charset="0"/>
            </a:endParaRPr>
          </a:p>
          <a:p>
            <a:pPr marL="0" indent="0" algn="just">
              <a:buNone/>
            </a:pPr>
            <a:r>
              <a:rPr lang="en-ZA" sz="24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 </a:t>
            </a:r>
          </a:p>
          <a:p>
            <a:pPr marL="0" indent="0" algn="just">
              <a:buNone/>
            </a:pPr>
            <a:endParaRPr lang="en-ZA" sz="2000" b="1" dirty="0" smtClean="0">
              <a:solidFill>
                <a:schemeClr val="bg2">
                  <a:lumMod val="50000"/>
                </a:schemeClr>
              </a:solidFill>
              <a:latin typeface="Candara" pitchFamily="34" charset="0"/>
            </a:endParaRPr>
          </a:p>
          <a:p>
            <a:endParaRPr lang="en-ZA" sz="2000" b="1" dirty="0">
              <a:solidFill>
                <a:srgbClr val="CC9900"/>
              </a:solidFill>
              <a:latin typeface="Candara" pitchFamily="34" charset="0"/>
            </a:endParaRPr>
          </a:p>
          <a:p>
            <a:endParaRPr lang="en-ZA" sz="2000" b="1" dirty="0" smtClean="0">
              <a:solidFill>
                <a:srgbClr val="CC990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58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23220"/>
          </a:xfrm>
          <a:solidFill>
            <a:srgbClr val="CDB47D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ZA" sz="2800" b="1" dirty="0" smtClean="0">
                <a:solidFill>
                  <a:prstClr val="white"/>
                </a:solidFill>
                <a:latin typeface="Candara" panose="020E0502030303020204" pitchFamily="34" charset="0"/>
                <a:ea typeface="+mn-ea"/>
                <a:cs typeface="+mn-cs"/>
              </a:rPr>
              <a:t>Strategic Objective</a:t>
            </a:r>
            <a:endParaRPr lang="en-ZA" sz="2800" b="1" dirty="0">
              <a:solidFill>
                <a:prstClr val="white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35439" y="2438143"/>
            <a:ext cx="4682801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 Pillars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Strategy direction;</a:t>
            </a:r>
            <a:endParaRPr lang="en-ZA" sz="2000" dirty="0">
              <a:solidFill>
                <a:schemeClr val="bg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457200" indent="-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Revenue Enhancement;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457200" indent="-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Cost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Optimisation;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457200" indent="-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Liquidity; and</a:t>
            </a:r>
          </a:p>
          <a:p>
            <a:pPr marL="457200" indent="-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Balance sheet restructuring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3200" b="1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760" y="482953"/>
            <a:ext cx="8892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ZA" sz="2400" b="1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transform SAA into a financially sustainable aviation Group</a:t>
            </a:r>
            <a:r>
              <a:rPr lang="en-ZA" sz="3200" b="1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endParaRPr lang="en-US" sz="2800" b="1" i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760" y="4859017"/>
            <a:ext cx="55408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2800" b="1" i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3200" b="1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672408" cy="369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54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17632" cy="720080"/>
          </a:xfrm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en-ZA" sz="2800" b="1" dirty="0" smtClean="0">
                <a:latin typeface="Candara" pitchFamily="34" charset="0"/>
                <a:ea typeface="+mn-ea"/>
                <a:cs typeface="+mn-cs"/>
              </a:rPr>
              <a:t>Strategic Direction</a:t>
            </a:r>
            <a:endParaRPr lang="en-ZA" sz="2800" b="1" dirty="0"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980728"/>
            <a:ext cx="8473891" cy="5760640"/>
          </a:xfrm>
        </p:spPr>
        <p:txBody>
          <a:bodyPr>
            <a:noAutofit/>
          </a:bodyPr>
          <a:lstStyle/>
          <a:p>
            <a:pPr algn="just"/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The LTTS review highlighted the </a:t>
            </a:r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following:</a:t>
            </a:r>
            <a:endParaRPr lang="en-ZA" sz="2000" b="1" dirty="0" smtClean="0">
              <a:solidFill>
                <a:schemeClr val="bg2">
                  <a:lumMod val="50000"/>
                </a:schemeClr>
              </a:solidFill>
              <a:latin typeface="Candara" pitchFamily="34" charset="0"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ZA" sz="18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Appropriate </a:t>
            </a:r>
            <a:r>
              <a:rPr lang="en-ZA" sz="18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but limited implementation;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ZA" sz="18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Bureaucratic  </a:t>
            </a:r>
            <a:r>
              <a:rPr lang="en-ZA" sz="18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decision making processes and limited analytical tools to support decision making;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ZA" sz="18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Debt </a:t>
            </a:r>
            <a:r>
              <a:rPr lang="en-ZA" sz="18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weight increase from 1% to 4% of group revenue; and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ZA" sz="18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Limited </a:t>
            </a:r>
            <a:r>
              <a:rPr lang="en-ZA" sz="18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aviation skills and performance based rewards.</a:t>
            </a:r>
          </a:p>
          <a:p>
            <a:pPr algn="just"/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The </a:t>
            </a:r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key strategic focus </a:t>
            </a:r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areas:</a:t>
            </a:r>
            <a:endParaRPr lang="en-ZA" sz="2000" b="1" dirty="0" smtClean="0">
              <a:solidFill>
                <a:schemeClr val="bg2">
                  <a:lumMod val="50000"/>
                </a:schemeClr>
              </a:solidFill>
              <a:latin typeface="Candara" pitchFamily="34" charset="0"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ZA" sz="18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Strategic context clarity _  Financial sustainability;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ZA" sz="18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Redefine the competitive advantage _  Enhance JNB as a hub  and increase the catchment area;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ZA" sz="18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Strategic choice and operating model _ Position  SAA as Regional Network Carrier (focused on domestic/regional catchment and selected </a:t>
            </a:r>
          </a:p>
          <a:p>
            <a:pPr marL="457200" lvl="1" indent="0" algn="just">
              <a:buNone/>
            </a:pPr>
            <a:r>
              <a:rPr lang="en-ZA" sz="1800" b="1" dirty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en-ZA" sz="18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      long-haul markets</a:t>
            </a:r>
            <a:r>
              <a:rPr lang="en-ZA" sz="18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); and</a:t>
            </a:r>
            <a:endParaRPr lang="en-ZA" sz="1800" b="1" dirty="0" smtClean="0">
              <a:solidFill>
                <a:schemeClr val="bg2">
                  <a:lumMod val="50000"/>
                </a:schemeClr>
              </a:solidFill>
              <a:latin typeface="Candara" pitchFamily="34" charset="0"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ZA" sz="18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Optimise airline group co-ordination_ improve synergies </a:t>
            </a:r>
          </a:p>
          <a:p>
            <a:pPr marL="457200" lvl="1" indent="0" algn="just">
              <a:buNone/>
            </a:pPr>
            <a:endParaRPr lang="en-ZA" sz="1800" b="1" dirty="0" smtClean="0">
              <a:solidFill>
                <a:schemeClr val="bg2">
                  <a:lumMod val="50000"/>
                </a:schemeClr>
              </a:solidFill>
              <a:latin typeface="Candara" pitchFamily="34" charset="0"/>
            </a:endParaRPr>
          </a:p>
          <a:p>
            <a:pPr marL="0" indent="0" algn="just">
              <a:buNone/>
            </a:pPr>
            <a:endParaRPr lang="en-ZA" sz="2000" b="1" dirty="0" smtClean="0">
              <a:solidFill>
                <a:schemeClr val="bg2">
                  <a:lumMod val="50000"/>
                </a:schemeClr>
              </a:solidFill>
              <a:latin typeface="Candara" pitchFamily="34" charset="0"/>
            </a:endParaRPr>
          </a:p>
          <a:p>
            <a:endParaRPr lang="en-ZA" sz="2000" b="1" dirty="0">
              <a:solidFill>
                <a:srgbClr val="CC9900"/>
              </a:solidFill>
              <a:latin typeface="Candara" pitchFamily="34" charset="0"/>
            </a:endParaRPr>
          </a:p>
          <a:p>
            <a:endParaRPr lang="en-ZA" sz="2000" b="1" dirty="0" smtClean="0">
              <a:solidFill>
                <a:srgbClr val="CC990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28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17632" cy="720080"/>
          </a:xfrm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en-ZA" sz="2800" b="1" dirty="0" smtClean="0">
                <a:latin typeface="Candara" pitchFamily="34" charset="0"/>
                <a:ea typeface="+mn-ea"/>
                <a:cs typeface="+mn-cs"/>
              </a:rPr>
              <a:t>Strategic Direction…</a:t>
            </a:r>
            <a:r>
              <a:rPr lang="en-ZA" sz="2800" b="1" dirty="0" err="1" smtClean="0">
                <a:latin typeface="Candara" pitchFamily="34" charset="0"/>
                <a:ea typeface="+mn-ea"/>
                <a:cs typeface="+mn-cs"/>
              </a:rPr>
              <a:t>con’td</a:t>
            </a:r>
            <a:endParaRPr lang="en-ZA" sz="2800" b="1" dirty="0"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980728"/>
            <a:ext cx="8473891" cy="5760640"/>
          </a:xfrm>
        </p:spPr>
        <p:txBody>
          <a:bodyPr>
            <a:noAutofit/>
          </a:bodyPr>
          <a:lstStyle/>
          <a:p>
            <a:pPr algn="just"/>
            <a:r>
              <a:rPr lang="en-ZA" sz="24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The key tenets of the </a:t>
            </a:r>
            <a:r>
              <a:rPr lang="en-ZA" sz="24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strategy</a:t>
            </a:r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:</a:t>
            </a:r>
            <a:endParaRPr lang="en-ZA" sz="2000" b="1" dirty="0" smtClean="0">
              <a:solidFill>
                <a:schemeClr val="bg2">
                  <a:lumMod val="50000"/>
                </a:schemeClr>
              </a:solidFill>
              <a:latin typeface="Candara" pitchFamily="34" charset="0"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Remedial action on certain high loss-making routes</a:t>
            </a:r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;</a:t>
            </a:r>
          </a:p>
          <a:p>
            <a:pPr marL="457200" lvl="1" indent="0" algn="just">
              <a:buNone/>
            </a:pPr>
            <a:endParaRPr lang="en-ZA" sz="2000" b="1" dirty="0" smtClean="0">
              <a:solidFill>
                <a:schemeClr val="bg2">
                  <a:lumMod val="50000"/>
                </a:schemeClr>
              </a:solidFill>
              <a:latin typeface="Candara" pitchFamily="34" charset="0"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Explore opportunistic flying to improve aircraft utilization</a:t>
            </a:r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;</a:t>
            </a:r>
          </a:p>
          <a:p>
            <a:pPr marL="457200" lvl="1" indent="0" algn="just">
              <a:buNone/>
            </a:pPr>
            <a:endParaRPr lang="en-ZA" sz="2000" b="1" dirty="0" smtClean="0">
              <a:solidFill>
                <a:schemeClr val="bg2">
                  <a:lumMod val="50000"/>
                </a:schemeClr>
              </a:solidFill>
              <a:latin typeface="Candara" pitchFamily="34" charset="0"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Improve labour productivity; </a:t>
            </a:r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and</a:t>
            </a:r>
          </a:p>
          <a:p>
            <a:pPr marL="457200" lvl="1" indent="0" algn="just">
              <a:buNone/>
            </a:pPr>
            <a:endParaRPr lang="en-ZA" sz="2000" b="1" dirty="0" smtClean="0">
              <a:solidFill>
                <a:schemeClr val="bg2">
                  <a:lumMod val="50000"/>
                </a:schemeClr>
              </a:solidFill>
              <a:latin typeface="Candara" pitchFamily="34" charset="0"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Renegotiate onerous agreements and return conditions on the leases of the freighters and wide-body aircraft.</a:t>
            </a:r>
          </a:p>
          <a:p>
            <a:pPr marL="457200" lvl="1" indent="0" algn="just">
              <a:buNone/>
            </a:pPr>
            <a:endParaRPr lang="en-ZA" sz="2000" b="1" dirty="0" smtClean="0">
              <a:solidFill>
                <a:schemeClr val="bg2">
                  <a:lumMod val="50000"/>
                </a:schemeClr>
              </a:solidFill>
              <a:latin typeface="Candara" pitchFamily="34" charset="0"/>
            </a:endParaRPr>
          </a:p>
          <a:p>
            <a:pPr marL="0" indent="0" algn="just">
              <a:buNone/>
            </a:pPr>
            <a:endParaRPr lang="en-ZA" sz="2000" b="1" dirty="0" smtClean="0">
              <a:solidFill>
                <a:schemeClr val="bg2">
                  <a:lumMod val="50000"/>
                </a:schemeClr>
              </a:solidFill>
              <a:latin typeface="Candara" pitchFamily="34" charset="0"/>
            </a:endParaRPr>
          </a:p>
          <a:p>
            <a:endParaRPr lang="en-ZA" sz="2000" b="1" dirty="0">
              <a:solidFill>
                <a:srgbClr val="CC9900"/>
              </a:solidFill>
              <a:latin typeface="Candara" pitchFamily="34" charset="0"/>
            </a:endParaRPr>
          </a:p>
          <a:p>
            <a:endParaRPr lang="en-ZA" sz="2000" b="1" dirty="0" smtClean="0">
              <a:solidFill>
                <a:srgbClr val="CC990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39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17632" cy="720080"/>
          </a:xfrm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en-ZA" sz="2800" b="1" dirty="0" smtClean="0">
                <a:latin typeface="Candara" pitchFamily="34" charset="0"/>
                <a:ea typeface="+mn-ea"/>
                <a:cs typeface="+mn-cs"/>
              </a:rPr>
              <a:t>Revenue Enhancement</a:t>
            </a:r>
            <a:endParaRPr lang="en-ZA" sz="2800" b="1" dirty="0"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980728"/>
            <a:ext cx="8473891" cy="5760640"/>
          </a:xfrm>
        </p:spPr>
        <p:txBody>
          <a:bodyPr>
            <a:noAutofit/>
          </a:bodyPr>
          <a:lstStyle/>
          <a:p>
            <a:pPr algn="just"/>
            <a:r>
              <a:rPr lang="en-ZA" sz="24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Network </a:t>
            </a:r>
            <a:r>
              <a:rPr lang="en-ZA" sz="24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and revenue </a:t>
            </a:r>
            <a:r>
              <a:rPr lang="en-ZA" sz="24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enhancement initiatives </a:t>
            </a:r>
            <a:r>
              <a:rPr lang="en-ZA" sz="24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are forecasted to </a:t>
            </a:r>
            <a:r>
              <a:rPr lang="en-ZA" sz="24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increase the revenue by about </a:t>
            </a:r>
            <a:r>
              <a:rPr lang="en-ZA" sz="24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R13.624 billion over a five-year </a:t>
            </a:r>
            <a:r>
              <a:rPr lang="en-ZA" sz="24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period.</a:t>
            </a:r>
          </a:p>
          <a:p>
            <a:pPr algn="just"/>
            <a:r>
              <a:rPr lang="en-ZA" sz="24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Initiatives </a:t>
            </a:r>
            <a:r>
              <a:rPr lang="en-ZA" sz="24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include: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Network and schedule changes;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Hub Bypass;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Step-up acceptance;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Pricing segmentation;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Spillage mitigation;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Targeted demand steering;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Fare class optimisation; and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Leverage Star Alliance and codeshare partnerships.</a:t>
            </a:r>
          </a:p>
          <a:p>
            <a:pPr marL="0" indent="0" algn="just">
              <a:buNone/>
            </a:pPr>
            <a:endParaRPr lang="en-ZA" sz="2000" b="1" dirty="0" smtClean="0">
              <a:solidFill>
                <a:schemeClr val="bg2">
                  <a:lumMod val="50000"/>
                </a:schemeClr>
              </a:solidFill>
              <a:latin typeface="Candara" pitchFamily="34" charset="0"/>
            </a:endParaRPr>
          </a:p>
          <a:p>
            <a:endParaRPr lang="en-ZA" sz="2000" b="1" dirty="0">
              <a:solidFill>
                <a:srgbClr val="CC9900"/>
              </a:solidFill>
              <a:latin typeface="Candara" pitchFamily="34" charset="0"/>
            </a:endParaRPr>
          </a:p>
          <a:p>
            <a:endParaRPr lang="en-ZA" sz="2000" b="1" dirty="0" smtClean="0">
              <a:solidFill>
                <a:srgbClr val="CC990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97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17632" cy="720080"/>
          </a:xfrm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en-ZA" sz="2800" b="1" dirty="0" smtClean="0">
                <a:latin typeface="Candara" pitchFamily="34" charset="0"/>
                <a:ea typeface="+mn-ea"/>
                <a:cs typeface="+mn-cs"/>
              </a:rPr>
              <a:t>Cost Optimisation</a:t>
            </a:r>
            <a:endParaRPr lang="en-ZA" sz="2800" b="1" dirty="0"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980728"/>
            <a:ext cx="8473891" cy="5760640"/>
          </a:xfrm>
        </p:spPr>
        <p:txBody>
          <a:bodyPr>
            <a:noAutofit/>
          </a:bodyPr>
          <a:lstStyle/>
          <a:p>
            <a:pPr algn="just"/>
            <a:r>
              <a:rPr lang="en-ZA" sz="24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The cost </a:t>
            </a:r>
            <a:r>
              <a:rPr lang="en-ZA" sz="24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optimisation initiatives is </a:t>
            </a:r>
            <a:r>
              <a:rPr lang="en-ZA" sz="24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expected to yield  R10.104 </a:t>
            </a:r>
            <a:r>
              <a:rPr lang="en-ZA" sz="24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billion over a period of five years </a:t>
            </a:r>
            <a:r>
              <a:rPr lang="en-ZA" sz="24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and these includes:</a:t>
            </a:r>
            <a:endParaRPr lang="en-ZA" sz="2400" b="1" dirty="0">
              <a:solidFill>
                <a:schemeClr val="bg2">
                  <a:lumMod val="50000"/>
                </a:schemeClr>
              </a:solidFill>
              <a:latin typeface="Candara" pitchFamily="34" charset="0"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Aircraft lease</a:t>
            </a:r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;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Maintenance;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Sales </a:t>
            </a:r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and distribution;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Fuel;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Product;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Ground handling; and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ZA" sz="2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Facilities and information technology.</a:t>
            </a:r>
            <a:endParaRPr lang="en-ZA" sz="2000" b="1" dirty="0">
              <a:solidFill>
                <a:schemeClr val="bg2">
                  <a:lumMod val="50000"/>
                </a:schemeClr>
              </a:solidFill>
              <a:latin typeface="Candara" pitchFamily="34" charset="0"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endParaRPr lang="en-ZA" sz="1800" b="1" dirty="0">
              <a:solidFill>
                <a:schemeClr val="bg2">
                  <a:lumMod val="50000"/>
                </a:schemeClr>
              </a:solidFill>
              <a:latin typeface="Candara" pitchFamily="34" charset="0"/>
            </a:endParaRPr>
          </a:p>
          <a:p>
            <a:endParaRPr lang="en-ZA" sz="2000" b="1" dirty="0">
              <a:solidFill>
                <a:srgbClr val="CC9900"/>
              </a:solidFill>
              <a:latin typeface="Candara" pitchFamily="34" charset="0"/>
            </a:endParaRPr>
          </a:p>
          <a:p>
            <a:endParaRPr lang="en-ZA" sz="2000" b="1" dirty="0" smtClean="0">
              <a:solidFill>
                <a:srgbClr val="CC990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51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36260</TotalTime>
  <Words>640</Words>
  <Application>Microsoft Office PowerPoint</Application>
  <PresentationFormat>On-screen Show (4:3)</PresentationFormat>
  <Paragraphs>116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Custom Design</vt:lpstr>
      <vt:lpstr>1_Custom Design</vt:lpstr>
      <vt:lpstr>1_Office Theme</vt:lpstr>
      <vt:lpstr>Presentation to the Standing Committee on Finance  27 June 2017  </vt:lpstr>
      <vt:lpstr>Contents</vt:lpstr>
      <vt:lpstr>Purpose</vt:lpstr>
      <vt:lpstr>Introductory Remarks</vt:lpstr>
      <vt:lpstr>Strategic Objective</vt:lpstr>
      <vt:lpstr>Strategic Direction</vt:lpstr>
      <vt:lpstr>Strategic Direction…con’td</vt:lpstr>
      <vt:lpstr>Revenue Enhancement</vt:lpstr>
      <vt:lpstr>Cost Optimisation</vt:lpstr>
      <vt:lpstr>Liquidity and Balance Sheet </vt:lpstr>
      <vt:lpstr>Implementation Plan and Risks</vt:lpstr>
      <vt:lpstr>YTD Financial Performance _ May 2017</vt:lpstr>
      <vt:lpstr>Debt Maturities</vt:lpstr>
      <vt:lpstr>The Flight Plan has been filed.   Ready to take off</vt:lpstr>
    </vt:vector>
  </TitlesOfParts>
  <Company>South African Airways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RayNkwe@flysaa.com</dc:creator>
  <cp:lastModifiedBy>Joseph Makoro</cp:lastModifiedBy>
  <cp:revision>1385</cp:revision>
  <cp:lastPrinted>2017-02-03T11:45:07Z</cp:lastPrinted>
  <dcterms:created xsi:type="dcterms:W3CDTF">2015-05-05T16:39:43Z</dcterms:created>
  <dcterms:modified xsi:type="dcterms:W3CDTF">2017-06-26T19:12:28Z</dcterms:modified>
</cp:coreProperties>
</file>