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hart9.xml" ContentType="application/vnd.openxmlformats-officedocument.drawingml.char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Slides/_rels/notesSlide2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3.png" ContentType="image/png"/>
  <Override PartName="/ppt/media/image1.jpeg" ContentType="image/jpeg"/>
  <Override PartName="/ppt/media/image4.jpeg" ContentType="image/jpeg"/>
  <Override PartName="/ppt/media/image2.png" ContentType="image/png"/>
  <Override PartName="/ppt/media/image5.png" ContentType="image/png"/>
  <Override PartName="/ppt/media/image8.jpeg" ContentType="image/jpeg"/>
  <Override PartName="/ppt/media/image6.png" ContentType="image/png"/>
  <Override PartName="/ppt/media/image7.jpeg" ContentType="image/jpe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/>
  <p:notesSz cx="6797675" cy="9928225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pieChart>
        <c:varyColors val="1"/>
        <c:ser>
          <c:idx val="0"/>
          <c:order val="0"/>
          <c:spPr>
            <a:solidFill>
              <a:srgbClr val="c0504d"/>
            </a:solidFill>
            <a:ln>
              <a:noFill/>
            </a:ln>
          </c:spPr>
          <c:explosion val="0"/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Pt>
            <c:idx val="3"/>
            <c:spPr>
              <a:solidFill>
                <a:srgbClr val="8064a2"/>
              </a:solidFill>
              <a:ln>
                <a:noFill/>
              </a:ln>
            </c:spPr>
          </c:dPt>
          <c:dLbls>
            <c:dLbl>
              <c:idx val="0"/>
              <c:dLblPos val="bestFit"/>
              <c:showLegendKey val="0"/>
              <c:showVal val="0"/>
              <c:showCatName val="0"/>
              <c:showSerName val="0"/>
              <c:showPercent val="1"/>
            </c:dLbl>
            <c:dLbl>
              <c:idx val="1"/>
              <c:dLblPos val="bestFit"/>
              <c:showLegendKey val="0"/>
              <c:showVal val="0"/>
              <c:showCatName val="0"/>
              <c:showSerName val="0"/>
              <c:showPercent val="1"/>
            </c:dLbl>
            <c:dLbl>
              <c:idx val="2"/>
              <c:dLblPos val="bestFit"/>
              <c:showLegendKey val="0"/>
              <c:showVal val="0"/>
              <c:showCatName val="0"/>
              <c:showSerName val="0"/>
              <c:showPercent val="1"/>
            </c:dLbl>
            <c:dLbl>
              <c:idx val="3"/>
              <c:dLblPos val="bestFit"/>
              <c:showLegendKey val="0"/>
              <c:showVal val="0"/>
              <c:showCatName val="0"/>
              <c:showSerName val="0"/>
              <c:showPercent val="1"/>
            </c:dLbl>
            <c:dLblPos val="bestFit"/>
            <c:showLegendKey val="0"/>
            <c:showVal val="0"/>
            <c:showCatName val="0"/>
            <c:showSerName val="0"/>
            <c:showPercent val="1"/>
            <c:showLeaderLines val="0"/>
          </c:dLbls>
          <c:cat>
            <c:strRef>
              <c:f>categories</c:f>
              <c:strCache>
                <c:ptCount val="4"/>
                <c:pt idx="0">
                  <c:v>ADMINISTRATION</c:v>
                </c:pt>
                <c:pt idx="1">
                  <c:v>LAND MANAGEMENT</c:v>
                </c:pt>
                <c:pt idx="2">
                  <c:v>RURAL DEVELOPMENT</c:v>
                </c:pt>
                <c:pt idx="3">
                  <c:v>TRADITIONAL COUNCIL SUPPORT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0.855742900317571</c:v>
                </c:pt>
                <c:pt idx="1">
                  <c:v>0.000632491366490488</c:v>
                </c:pt>
                <c:pt idx="2">
                  <c:v>0.0663327876429425</c:v>
                </c:pt>
                <c:pt idx="3">
                  <c:v>0.0772918206729957</c:v>
                </c:pt>
              </c:numCache>
            </c:numRef>
          </c:val>
        </c:ser>
        <c:ser>
          <c:idx val="1"/>
          <c:order val="1"/>
          <c:spPr>
            <a:solidFill>
              <a:srgbClr val="4f81bd"/>
            </a:solidFill>
            <a:ln>
              <a:noFill/>
            </a:ln>
          </c:spPr>
          <c:explosion val="0"/>
          <c:cat>
            <c:strRef>
              <c:f>categories</c:f>
              <c:strCache>
                <c:ptCount val="4"/>
                <c:pt idx="0">
                  <c:v>ADMINISTRATION</c:v>
                </c:pt>
                <c:pt idx="1">
                  <c:v>LAND MANAGEMENT</c:v>
                </c:pt>
                <c:pt idx="2">
                  <c:v>RURAL DEVELOPMENT</c:v>
                </c:pt>
                <c:pt idx="3">
                  <c:v>TRADITIONAL COUNCIL SUPPORT</c:v>
                </c:pt>
              </c:strCache>
            </c:strRef>
          </c:cat>
        </c:ser>
        <c:firstSliceAng val="0"/>
      </c:pieChart>
      <c:spPr>
        <a:solidFill>
          <a:srgbClr val="ffffff"/>
        </a:solidFill>
        <a:ln>
          <a:noFill/>
        </a:ln>
      </c:spPr>
    </c:plotArea>
    <c:legend>
      <c:legendPos val="r"/>
      <c:overlay val="0"/>
      <c:spPr>
        <a:noFill/>
        <a:ln>
          <a:noFill/>
        </a:ln>
      </c:spPr>
    </c:legend>
    <c:plotVisOnly val="1"/>
    <c:dispBlanksAs val="gap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pieChart>
        <c:varyColors val="1"/>
        <c:ser>
          <c:idx val="0"/>
          <c:order val="0"/>
          <c:spPr>
            <a:solidFill>
              <a:srgbClr val="c0504d"/>
            </a:solidFill>
            <a:ln>
              <a:noFill/>
            </a:ln>
          </c:spPr>
          <c:explosion val="0"/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Pt>
            <c:idx val="3"/>
            <c:spPr>
              <a:solidFill>
                <a:srgbClr val="8064a2"/>
              </a:solidFill>
              <a:ln>
                <a:noFill/>
              </a:ln>
            </c:spPr>
          </c:dPt>
          <c:dLbls>
            <c:dLbl>
              <c:idx val="0"/>
              <c:dLblPos val="bestFit"/>
              <c:showLegendKey val="0"/>
              <c:showVal val="0"/>
              <c:showCatName val="0"/>
              <c:showSerName val="0"/>
              <c:showPercent val="1"/>
            </c:dLbl>
            <c:dLbl>
              <c:idx val="1"/>
              <c:dLblPos val="bestFit"/>
              <c:showLegendKey val="0"/>
              <c:showVal val="0"/>
              <c:showCatName val="0"/>
              <c:showSerName val="0"/>
              <c:showPercent val="1"/>
            </c:dLbl>
            <c:dLbl>
              <c:idx val="2"/>
              <c:dLblPos val="bestFit"/>
              <c:showLegendKey val="0"/>
              <c:showVal val="0"/>
              <c:showCatName val="0"/>
              <c:showSerName val="0"/>
              <c:showPercent val="1"/>
            </c:dLbl>
            <c:dLbl>
              <c:idx val="3"/>
              <c:dLblPos val="bestFit"/>
              <c:showLegendKey val="0"/>
              <c:showVal val="0"/>
              <c:showCatName val="0"/>
              <c:showSerName val="0"/>
              <c:showPercent val="1"/>
            </c:dLbl>
            <c:dLblPos val="bestFit"/>
            <c:showLegendKey val="0"/>
            <c:showVal val="0"/>
            <c:showCatName val="0"/>
            <c:showSerName val="0"/>
            <c:showPercent val="1"/>
            <c:showLeaderLines val="0"/>
          </c:dLbls>
          <c:cat>
            <c:strRef>
              <c:f>categories</c:f>
              <c:strCache>
                <c:ptCount val="4"/>
                <c:pt idx="0">
                  <c:v>Compensation of Employees</c:v>
                </c:pt>
                <c:pt idx="1">
                  <c:v>Goods and Services</c:v>
                </c:pt>
                <c:pt idx="2">
                  <c:v>Rent  - Ulundi Office</c:v>
                </c:pt>
                <c:pt idx="3">
                  <c:v>Capital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0.325713198016135</c:v>
                </c:pt>
                <c:pt idx="1">
                  <c:v>0.647479899353649</c:v>
                </c:pt>
                <c:pt idx="2">
                  <c:v>0.00141553247585776</c:v>
                </c:pt>
                <c:pt idx="3">
                  <c:v>0.0253913701543581</c:v>
                </c:pt>
              </c:numCache>
            </c:numRef>
          </c:val>
        </c:ser>
        <c:ser>
          <c:idx val="1"/>
          <c:order val="1"/>
          <c:spPr>
            <a:solidFill>
              <a:srgbClr val="4f81bd"/>
            </a:solidFill>
            <a:ln>
              <a:noFill/>
            </a:ln>
          </c:spPr>
          <c:explosion val="0"/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Pt>
            <c:idx val="3"/>
            <c:spPr>
              <a:solidFill>
                <a:srgbClr val="8064a2"/>
              </a:solidFill>
              <a:ln>
                <a:noFill/>
              </a:ln>
            </c:spPr>
          </c:dPt>
          <c:dLbls>
            <c:dLbl>
              <c:idx val="0"/>
              <c:dLblPos val="bestFit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dLblPos val="bestFit"/>
              <c:showLegendKey val="0"/>
              <c:showVal val="0"/>
              <c:showCatName val="0"/>
              <c:showSerName val="0"/>
              <c:showPercent val="0"/>
            </c:dLbl>
            <c:dLbl>
              <c:idx val="2"/>
              <c:dLblPos val="bestFit"/>
              <c:showLegendKey val="0"/>
              <c:showVal val="0"/>
              <c:showCatName val="0"/>
              <c:showSerName val="0"/>
              <c:showPercent val="0"/>
            </c:dLbl>
            <c:dLbl>
              <c:idx val="3"/>
              <c:dLblPos val="bestFit"/>
              <c:showLegendKey val="0"/>
              <c:showVal val="0"/>
              <c:showCatName val="0"/>
              <c:showSerName val="0"/>
              <c:showPercent val="0"/>
            </c:dLbl>
            <c:dLblPos val="bestFit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4"/>
                <c:pt idx="0">
                  <c:v>Compensation of Employees</c:v>
                </c:pt>
                <c:pt idx="1">
                  <c:v>Goods and Services</c:v>
                </c:pt>
                <c:pt idx="2">
                  <c:v>Rent  - Ulundi Office</c:v>
                </c:pt>
                <c:pt idx="3">
                  <c:v>Capital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6212684.27</c:v>
                </c:pt>
                <c:pt idx="1">
                  <c:v>12350092.69</c:v>
                </c:pt>
                <c:pt idx="2">
                  <c:v>27000</c:v>
                </c:pt>
                <c:pt idx="3">
                  <c:v>484317.39</c:v>
                </c:pt>
              </c:numCache>
            </c:numRef>
          </c:val>
        </c:ser>
        <c:firstSliceAng val="0"/>
      </c:pieChart>
      <c:spPr>
        <a:solidFill>
          <a:srgbClr val="ffffff"/>
        </a:solidFill>
        <a:ln>
          <a:noFill/>
        </a:ln>
      </c:spPr>
    </c:plotArea>
    <c:legend>
      <c:legendPos val="r"/>
      <c:overlay val="0"/>
      <c:spPr>
        <a:noFill/>
        <a:ln>
          <a:noFill/>
        </a:ln>
      </c:spPr>
    </c:legend>
    <c:plotVisOnly val="1"/>
    <c:dispBlanksAs val="gap"/>
  </c:chart>
  <c:spPr>
    <a:noFill/>
    <a:ln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23503937007874"/>
          <c:y val="0"/>
          <c:w val="0.711548556430446"/>
          <c:h val="0.999920458160993"/>
        </c:manualLayout>
      </c:layout>
      <c:spPr>
        <a:solidFill>
          <a:srgbClr val="ffffff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spPr>
        <a:solidFill>
          <a:srgbClr val="ffffff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spPr>
        <a:solidFill>
          <a:srgbClr val="ffffff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spPr>
        <a:solidFill>
          <a:srgbClr val="ffffff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spPr>
        <a:solidFill>
          <a:srgbClr val="ffffff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defRPr>
            </a:pPr>
            <a:r>
              <a:rPr b="1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Chart Title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23889270431613"/>
          <c:y val="0.158167738164816"/>
          <c:w val="0.541021712715938"/>
          <c:h val="0.748173582700175"/>
        </c:manualLayout>
      </c:layout>
      <c:spPr>
        <a:solidFill>
          <a:srgbClr val="ffffff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pieChart>
        <c:varyColors val="1"/>
        <c:ser>
          <c:idx val="0"/>
          <c:order val="0"/>
          <c:spPr>
            <a:solidFill>
              <a:srgbClr val="4f81bd"/>
            </a:solidFill>
            <a:ln>
              <a:noFill/>
            </a:ln>
          </c:spPr>
          <c:explosion val="5"/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Pt>
            <c:idx val="3"/>
            <c:spPr>
              <a:solidFill>
                <a:srgbClr val="8064a2"/>
              </a:solidFill>
              <a:ln>
                <a:noFill/>
              </a:ln>
            </c:spPr>
          </c:dPt>
          <c:dLbls>
            <c:dLbl>
              <c:idx val="0"/>
              <c:dLblPos val="bestFit"/>
              <c:showLegendKey val="0"/>
              <c:showVal val="0"/>
              <c:showCatName val="1"/>
              <c:showSerName val="0"/>
              <c:showPercent val="1"/>
            </c:dLbl>
            <c:dLbl>
              <c:idx val="1"/>
              <c:dLblPos val="bestFit"/>
              <c:showLegendKey val="0"/>
              <c:showVal val="0"/>
              <c:showCatName val="1"/>
              <c:showSerName val="0"/>
              <c:showPercent val="1"/>
            </c:dLbl>
            <c:dLbl>
              <c:idx val="2"/>
              <c:dLblPos val="bestFit"/>
              <c:showLegendKey val="0"/>
              <c:showVal val="0"/>
              <c:showCatName val="1"/>
              <c:showSerName val="0"/>
              <c:showPercent val="1"/>
            </c:dLbl>
            <c:dLbl>
              <c:idx val="3"/>
              <c:dLblPos val="bestFit"/>
              <c:showLegendKey val="0"/>
              <c:showVal val="0"/>
              <c:showCatName val="1"/>
              <c:showSerName val="0"/>
              <c:showPercent val="1"/>
            </c:dLbl>
            <c:dLblPos val="bestFit"/>
            <c:showLegendKey val="0"/>
            <c:showVal val="0"/>
            <c:showCatName val="1"/>
            <c:showSerName val="0"/>
            <c:showPercent val="1"/>
            <c:showLeaderLines val="0"/>
          </c:dLbls>
          <c:cat>
            <c:strRef>
              <c:f>categories</c:f>
              <c:strCache>
                <c:ptCount val="4"/>
                <c:pt idx="0">
                  <c:v>Rental Income</c:v>
                </c:pt>
                <c:pt idx="1">
                  <c:v>Investment Income</c:v>
                </c:pt>
                <c:pt idx="2">
                  <c:v>Other Income</c:v>
                </c:pt>
                <c:pt idx="3">
                  <c:v>Transfer payment received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9013157.57</c:v>
                </c:pt>
                <c:pt idx="1">
                  <c:v>3729709.1</c:v>
                </c:pt>
                <c:pt idx="2">
                  <c:v>1441976</c:v>
                </c:pt>
                <c:pt idx="3">
                  <c:v>1208253.27</c:v>
                </c:pt>
              </c:numCache>
            </c:numRef>
          </c:val>
        </c:ser>
        <c:firstSliceAng val="0"/>
      </c:pieChart>
      <c:spPr>
        <a:solidFill>
          <a:srgbClr val="ffffff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n-Z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ZA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n-ZA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ZA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ZA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EBB9CBEC-741C-488A-903E-A647C2FD674A}" type="slidenum">
              <a:rPr b="0" lang="en-ZA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body"/>
          </p:nvPr>
        </p:nvSpPr>
        <p:spPr>
          <a:xfrm>
            <a:off x="679680" y="4716000"/>
            <a:ext cx="5437800" cy="4467240"/>
          </a:xfrm>
          <a:prstGeom prst="rect">
            <a:avLst/>
          </a:prstGeom>
        </p:spPr>
        <p:txBody>
          <a:bodyPr lIns="91080" rIns="91080" tIns="45360" bIns="45360"/>
          <a:p>
            <a:endParaRPr b="0" lang="en-ZA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TextShape 2"/>
          <p:cNvSpPr txBox="1"/>
          <p:nvPr/>
        </p:nvSpPr>
        <p:spPr>
          <a:xfrm>
            <a:off x="3850560" y="943020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lIns="91080" rIns="91080" tIns="45360" bIns="45360" anchor="b"/>
          <a:p>
            <a:pPr algn="r">
              <a:lnSpc>
                <a:spcPct val="100000"/>
              </a:lnSpc>
            </a:pPr>
            <a:fld id="{FFF020BE-C02C-475A-A13F-BDF5572843C7}" type="slidenum">
              <a:rPr b="0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body"/>
          </p:nvPr>
        </p:nvSpPr>
        <p:spPr>
          <a:xfrm>
            <a:off x="679680" y="4716000"/>
            <a:ext cx="5437800" cy="4467240"/>
          </a:xfrm>
          <a:prstGeom prst="rect">
            <a:avLst/>
          </a:prstGeom>
        </p:spPr>
        <p:txBody>
          <a:bodyPr lIns="91080" rIns="91080" tIns="45360" bIns="45360"/>
          <a:p>
            <a:endParaRPr b="0" lang="en-ZA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TextShape 2"/>
          <p:cNvSpPr txBox="1"/>
          <p:nvPr/>
        </p:nvSpPr>
        <p:spPr>
          <a:xfrm>
            <a:off x="3850560" y="943020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lIns="91080" rIns="91080" tIns="45360" bIns="45360" anchor="b"/>
          <a:p>
            <a:pPr algn="r">
              <a:lnSpc>
                <a:spcPct val="100000"/>
              </a:lnSpc>
            </a:pPr>
            <a:fld id="{43035AB2-42BC-4F4C-B042-EB74C23F1E52}" type="slidenum">
              <a:rPr b="0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body"/>
          </p:nvPr>
        </p:nvSpPr>
        <p:spPr>
          <a:xfrm>
            <a:off x="679680" y="4716000"/>
            <a:ext cx="5437800" cy="4467240"/>
          </a:xfrm>
          <a:prstGeom prst="rect">
            <a:avLst/>
          </a:prstGeom>
        </p:spPr>
        <p:txBody>
          <a:bodyPr lIns="91080" rIns="91080" tIns="45360" bIns="45360"/>
          <a:p>
            <a:endParaRPr b="0" lang="en-ZA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7" name="TextShape 2"/>
          <p:cNvSpPr txBox="1"/>
          <p:nvPr/>
        </p:nvSpPr>
        <p:spPr>
          <a:xfrm>
            <a:off x="3850560" y="943020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lIns="91080" rIns="91080" tIns="45360" bIns="45360" anchor="b"/>
          <a:p>
            <a:pPr algn="r">
              <a:lnSpc>
                <a:spcPct val="100000"/>
              </a:lnSpc>
            </a:pPr>
            <a:fld id="{2B7DD067-6374-4758-B8C1-6981492C38CE}" type="slidenum">
              <a:rPr b="0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Z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Z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Z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Z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Click to edit Master title style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5140440" y="6413400"/>
            <a:ext cx="11552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17/06/28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rIns="90000" tIns="45000" bIns="45000"/>
          <a:p>
            <a:endParaRPr b="0" lang="en-ZA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610320" y="640404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C1EC67B-E33D-427C-91CE-9459A0B22BB4}" type="slidenum"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Click to edit Master title style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Seventh Outline LevelClick to edit Master text styles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Second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Third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Fourth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Fifth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5140440" y="6413400"/>
            <a:ext cx="11552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17/06/28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rIns="90000" tIns="45000" bIns="45000"/>
          <a:p>
            <a:endParaRPr b="0" lang="en-ZA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610320" y="640404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B308BDB-7367-42D9-BB85-FE7990178862}" type="slidenum"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chart" Target="../charts/chart3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5" Type="http://schemas.openxmlformats.org/officeDocument/2006/relationships/chart" Target="../charts/chart7.xml"/><Relationship Id="rId6" Type="http://schemas.openxmlformats.org/officeDocument/2006/relationships/chart" Target="../charts/chart8.xml"/><Relationship Id="rId7" Type="http://schemas.openxmlformats.org/officeDocument/2006/relationships/chart" Target="../charts/chart9.xml"/><Relationship Id="rId8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1" descr="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84" name="TextShape 1"/>
          <p:cNvSpPr txBox="1"/>
          <p:nvPr/>
        </p:nvSpPr>
        <p:spPr>
          <a:xfrm>
            <a:off x="5140440" y="6413400"/>
            <a:ext cx="11552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17/06/28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6610320" y="640404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BD199828-D188-4528-8AE2-3F8E22AAB44D}" type="slidenum"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6" name="TextShape 3"/>
          <p:cNvSpPr txBox="1"/>
          <p:nvPr/>
        </p:nvSpPr>
        <p:spPr>
          <a:xfrm>
            <a:off x="1714680" y="619200"/>
            <a:ext cx="7257600" cy="1752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ZA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INGONYAMA TRUST BOARD’S 4</a:t>
            </a:r>
            <a:r>
              <a:rPr b="1" lang="en-ZA" sz="32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th</a:t>
            </a:r>
            <a:r>
              <a:rPr b="1" lang="en-ZA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QUARTER PERFORMANCE AND FINANCIAL REPORT: 2016 – 2017 FINANCIAL YEAR</a:t>
            </a:r>
            <a:endParaRPr b="0" lang="en-Z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1714680" y="3162240"/>
            <a:ext cx="7257600" cy="1009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1" lang="en-ZA" sz="24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PRESENTATION TO THE PARLIAMENT PORTFOLIO COMMITTEE ON RURAL DEVELOPMENT AND LAND REFORM</a:t>
            </a:r>
            <a:endParaRPr b="0" lang="en-Z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5"/>
          <p:cNvSpPr/>
          <p:nvPr/>
        </p:nvSpPr>
        <p:spPr>
          <a:xfrm>
            <a:off x="1714680" y="4648320"/>
            <a:ext cx="7257600" cy="43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1" lang="en-ZA" sz="24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DATE : 27 JUNE 2017</a:t>
            </a:r>
            <a:endParaRPr b="0" lang="en-Z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5140440" y="6413400"/>
            <a:ext cx="11552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17/06/28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6610320" y="640404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5C8C5BC3-6A5E-42F5-B2F8-6679BA927F91}" type="slidenum"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2" name="TextShape 3"/>
          <p:cNvSpPr txBox="1"/>
          <p:nvPr/>
        </p:nvSpPr>
        <p:spPr>
          <a:xfrm>
            <a:off x="68760" y="114480"/>
            <a:ext cx="9002880" cy="7570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PROGRAMME 4 : TRADITIONAL COUNCIL SUPPORT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graphicFrame>
        <p:nvGraphicFramePr>
          <p:cNvPr id="123" name="Table 4"/>
          <p:cNvGraphicFramePr/>
          <p:nvPr/>
        </p:nvGraphicFramePr>
        <p:xfrm>
          <a:off x="368280" y="1044000"/>
          <a:ext cx="8432280" cy="3074760"/>
        </p:xfrm>
        <a:graphic>
          <a:graphicData uri="http://schemas.openxmlformats.org/drawingml/2006/table">
            <a:tbl>
              <a:tblPr/>
              <a:tblGrid>
                <a:gridCol w="1075320"/>
                <a:gridCol w="994320"/>
                <a:gridCol w="527040"/>
                <a:gridCol w="520560"/>
                <a:gridCol w="564840"/>
                <a:gridCol w="698400"/>
                <a:gridCol w="2273040"/>
                <a:gridCol w="1778760"/>
              </a:tblGrid>
              <a:tr h="333720"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Strategic objective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Performance Indicator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Annual Target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Q4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Target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Q4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Results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Variance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</a:t>
                      </a:r>
                      <a:r>
                        <a:rPr b="1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%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Reason for variance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Mitigation plan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</a:tr>
              <a:tr h="619920">
                <a:tc rowSpan="3"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4.1. Provide training to Traditional Councils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Skills Audit performed based on land related legislation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No variance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N/A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462240"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Training plan approved by the Board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No variance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N/A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777600"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Number of traditional councils trained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12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5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-5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Training officer deceased resulting in under performance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Training function to be outsourced to avoid under performance as per the new Annual Performance Plan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1092960"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4.2. Facilitate skills development for young people living on communal land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Number of educational awards granted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110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76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+76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Commencement of the 2017 academic year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Alignment of educational awards to the 4</a:t>
                      </a:r>
                      <a:r>
                        <a:rPr b="0" lang="en-ZA" sz="900" spc="-1" strike="noStrike" baseline="30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th</a:t>
                      </a: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 quarter of performance cycle as they host the 1</a:t>
                      </a:r>
                      <a:r>
                        <a:rPr b="0" lang="en-ZA" sz="900" spc="-1" strike="noStrike" baseline="30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st</a:t>
                      </a: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 and 2</a:t>
                      </a:r>
                      <a:r>
                        <a:rPr b="0" lang="en-ZA" sz="900" spc="-1" strike="noStrike" baseline="30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nd</a:t>
                      </a: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 month of the academic year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</a:tbl>
          </a:graphicData>
        </a:graphic>
      </p:graphicFrame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457200" y="28558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FINANCIAL PERFORMANCE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5140440" y="6413400"/>
            <a:ext cx="11552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17/06/28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6" name="TextShape 3"/>
          <p:cNvSpPr txBox="1"/>
          <p:nvPr/>
        </p:nvSpPr>
        <p:spPr>
          <a:xfrm>
            <a:off x="6610320" y="640404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27F98CE0-A01B-43E3-A38D-2FD4F04275B0}" type="slidenum"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5140440" y="6413400"/>
            <a:ext cx="11552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17/06/28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6610320" y="640404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5FC1E15F-CA8A-461D-9D09-0A7D69B35BF6}" type="slidenum"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0" y="314280"/>
            <a:ext cx="9143640" cy="747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ctr">
              <a:lnSpc>
                <a:spcPct val="100000"/>
              </a:lnSpc>
            </a:pPr>
            <a:r>
              <a:rPr b="0" lang="en-ZA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4th QUARTER EXPENDITURE 2016/2017</a:t>
            </a:r>
            <a:endParaRPr b="0" lang="en-Z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0" name="Table 4"/>
          <p:cNvGraphicFramePr/>
          <p:nvPr/>
        </p:nvGraphicFramePr>
        <p:xfrm>
          <a:off x="193680" y="2181960"/>
          <a:ext cx="8763480" cy="1598040"/>
        </p:xfrm>
        <a:graphic>
          <a:graphicData uri="http://schemas.openxmlformats.org/drawingml/2006/table">
            <a:tbl>
              <a:tblPr/>
              <a:tblGrid>
                <a:gridCol w="3348000"/>
                <a:gridCol w="1418760"/>
                <a:gridCol w="1287000"/>
                <a:gridCol w="1287000"/>
                <a:gridCol w="1422720"/>
              </a:tblGrid>
              <a:tr h="1081800">
                <a:tc>
                  <a:txBody>
                    <a:bodyPr lIns="6840" rIns="6840" tIns="684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Item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Annual Budget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4th Quarter Actual Spending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4th Quarter Budget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Percentage of 4th Quarter budget  Spent in the 4th </a:t>
                      </a:r>
                      <a:r>
                        <a:rPr b="1" lang="en-ZA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</a:t>
                      </a:r>
                      <a:r>
                        <a:rPr b="1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Quarter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</a:tr>
              <a:tr h="255600">
                <a:tc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en-ZA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en-ZA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en-ZA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%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248040">
                <a:tc>
                  <a:txBody>
                    <a:bodyPr lIns="6840" rIns="6840" tIns="684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ADMINISTRATION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78 097 840.36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16 322 520.82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44 847 711.34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36.40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647640">
                <a:tc>
                  <a:txBody>
                    <a:bodyPr lIns="6840" rIns="6840" tIns="684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LAND MANAGEMENT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2 322 437.00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12 064.20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580 609.25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                                                  </a:t>
                      </a: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2.08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647640">
                <a:tc>
                  <a:txBody>
                    <a:bodyPr lIns="6840" rIns="6840" tIns="684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RURAL DEVELOPMENT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   </a:t>
                      </a: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9 000 000.00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1 265 237.85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2 250 000.00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56.23                                                   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647640">
                <a:tc>
                  <a:txBody>
                    <a:bodyPr lIns="6840" rIns="6840" tIns="684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TRADITIONAL COUNCIL SUPPORT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6840" rIns="6840" tIns="6840" bIns="0" anchor="ctr"/>
                    <a:p>
                      <a:pPr algn="r">
                        <a:lnSpc>
                          <a:spcPct val="100000"/>
                        </a:lnSpc>
                      </a:pP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30 771 310.00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6840" rIns="6840" tIns="6840" bIns="0" anchor="ctr"/>
                    <a:p>
                      <a:pPr algn="r">
                        <a:lnSpc>
                          <a:spcPct val="100000"/>
                        </a:lnSpc>
                      </a:pP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1 474 271.48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6840" rIns="6840" tIns="6840" bIns="0" anchor="ctr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7692 827 .50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                                                  </a:t>
                      </a: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19.16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842400">
                <a:tc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1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120 191 587.36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1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19 074 094 .35    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1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55 371 148 .09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r">
                        <a:lnSpc>
                          <a:spcPct val="100000"/>
                        </a:lnSpc>
                      </a:pP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1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34.44                                                   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</a:tbl>
          </a:graphicData>
        </a:graphic>
      </p:graphicFrame>
      <p:sp>
        <p:nvSpPr>
          <p:cNvPr id="131" name="CustomShape 5"/>
          <p:cNvSpPr/>
          <p:nvPr/>
        </p:nvSpPr>
        <p:spPr>
          <a:xfrm>
            <a:off x="193680" y="1363680"/>
            <a:ext cx="8763480" cy="364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EXPENDITURE PER PROGRAMME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7981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Comparative expenditure per programme – Quarter 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5140440" y="6413400"/>
            <a:ext cx="11552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17/06/28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4" name="TextShape 3"/>
          <p:cNvSpPr txBox="1"/>
          <p:nvPr/>
        </p:nvSpPr>
        <p:spPr>
          <a:xfrm>
            <a:off x="6610320" y="640404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079736FE-AF43-42F1-A131-D4B5877FC256}" type="slidenum"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135" name="Content Placeholder 7"/>
          <p:cNvGraphicFramePr/>
          <p:nvPr/>
        </p:nvGraphicFramePr>
        <p:xfrm>
          <a:off x="457200" y="1600200"/>
          <a:ext cx="8229240" cy="452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5140440" y="6413400"/>
            <a:ext cx="11552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17/06/28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6610320" y="640404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C82CA87B-C378-4576-866A-A9733F61737D}" type="slidenum"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8" name="CustomShape 3"/>
          <p:cNvSpPr/>
          <p:nvPr/>
        </p:nvSpPr>
        <p:spPr>
          <a:xfrm>
            <a:off x="0" y="0"/>
            <a:ext cx="9143640" cy="747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ctr">
              <a:lnSpc>
                <a:spcPct val="100000"/>
              </a:lnSpc>
            </a:pPr>
            <a:r>
              <a:rPr b="0" lang="en-ZA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</a:t>
            </a:r>
            <a:r>
              <a:rPr b="0" lang="en-ZA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4th  QUARTER EXPENDITURE 2016/2017</a:t>
            </a:r>
            <a:endParaRPr b="0" lang="en-Z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CustomShape 4"/>
          <p:cNvSpPr/>
          <p:nvPr/>
        </p:nvSpPr>
        <p:spPr>
          <a:xfrm>
            <a:off x="123840" y="1000080"/>
            <a:ext cx="8895960" cy="364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EXPENDITURE PER ECONOMIC CLASSIFICATION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40" name="Table 5"/>
          <p:cNvGraphicFramePr/>
          <p:nvPr/>
        </p:nvGraphicFramePr>
        <p:xfrm>
          <a:off x="372600" y="1456200"/>
          <a:ext cx="8144640" cy="2406960"/>
        </p:xfrm>
        <a:graphic>
          <a:graphicData uri="http://schemas.openxmlformats.org/drawingml/2006/table">
            <a:tbl>
              <a:tblPr/>
              <a:tblGrid>
                <a:gridCol w="1874520"/>
                <a:gridCol w="1750320"/>
                <a:gridCol w="1890360"/>
                <a:gridCol w="1551240"/>
                <a:gridCol w="1078200"/>
              </a:tblGrid>
              <a:tr h="1279080"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Item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Annual Budget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4th  Quarter Actual Spending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ZA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</a:t>
                      </a:r>
                      <a:r>
                        <a:rPr b="1" lang="en-ZA" sz="1600" spc="-1" strike="noStrike" baseline="30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th</a:t>
                      </a:r>
                      <a:r>
                        <a:rPr b="1" lang="en-ZA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quarter Budget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Percentage of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Actual spent of the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4th  Quarter  Budget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</a:tr>
              <a:tr h="487080">
                <a:tc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ZA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ZA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ZA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 </a:t>
                      </a:r>
                      <a:r>
                        <a:rPr b="0" lang="en-ZA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%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243720">
                <a:tc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 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63972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Compensation of Employees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        </a:t>
                      </a: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21 547 929.00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               </a:t>
                      </a: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6 212 684 .27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        </a:t>
                      </a: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5 386 982 .25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115.33                                              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42660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Goods and Services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         </a:t>
                      </a: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78 802 658.36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              </a:t>
                      </a: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12 350 092.69         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       </a:t>
                      </a: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32 555 165.84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  </a:t>
                      </a: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37.93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2660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Rent  - Ulundi Office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              </a:t>
                      </a: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116 000.00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27  000.00                               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29 000.00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  </a:t>
                      </a: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93.10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85284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Capital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         </a:t>
                      </a: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19 725 000.00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</a:t>
                      </a: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484 317 .39                               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</a:t>
                      </a: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17 400 000.00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    </a:t>
                      </a:r>
                      <a:r>
                        <a:rPr b="0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2.80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366120">
                <a:tc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21348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Total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        </a:t>
                      </a:r>
                      <a:r>
                        <a:rPr b="1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120 191 587.36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             </a:t>
                      </a:r>
                      <a:r>
                        <a:rPr b="1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19 074 094.35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     </a:t>
                      </a:r>
                      <a:r>
                        <a:rPr b="1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55 371 148 .09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   </a:t>
                      </a:r>
                      <a:r>
                        <a:rPr b="1" lang="en-ZA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34.44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73044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 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ZA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ZA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       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ZA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                                                  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</a:tbl>
          </a:graphicData>
        </a:graphic>
      </p:graphicFrame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5140440" y="6413400"/>
            <a:ext cx="11552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17/06/28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6610320" y="640404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F554A7FC-5E6B-4D53-9270-06F0F42B2BEB}" type="slidenum"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3" name="TextShape 3"/>
          <p:cNvSpPr txBox="1"/>
          <p:nvPr/>
        </p:nvSpPr>
        <p:spPr>
          <a:xfrm>
            <a:off x="0" y="27468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NOTES ON EXPENDITURE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44" name="TextShape 4"/>
          <p:cNvSpPr txBox="1"/>
          <p:nvPr/>
        </p:nvSpPr>
        <p:spPr>
          <a:xfrm>
            <a:off x="0" y="1642320"/>
            <a:ext cx="91436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The total expenditure for Quarter 4  amounted to R 19.07 m 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34.44  % of the 4</a:t>
            </a:r>
            <a:r>
              <a:rPr b="0" lang="en-US" sz="20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th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quarter  budget  was spent in Quarter  4 (including capital expenditure)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115 .33  % of the compensation of employees 4</a:t>
            </a:r>
            <a:r>
              <a:rPr b="0" lang="en-US" sz="20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th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quarter budget was utilised in the 4th  quarter.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37 .93 % of the total goods and services 4</a:t>
            </a:r>
            <a:r>
              <a:rPr b="0" lang="en-US" sz="20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th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quarter  budget was utilised in the 4th  quarter.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100 % of the total transfer payment received from the department was utilised for the year ending 31 March 2017.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Notes on Ingonyama Trust expenditure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Capital expenditure is paid for by the Ingonyama Trust.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The savings in the 4</a:t>
            </a:r>
            <a:r>
              <a:rPr b="0" lang="en-US" sz="20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th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quarter   for goods and services is mainly due to under-spending of the office accommodation /capital Budget.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Capital expenditure comprised of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Furniture and Equipment – R 31 436.67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Computer equipment – R 18 851.01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Improvements to building – R 434 029.71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47" name="TextShape 3"/>
          <p:cNvSpPr txBox="1"/>
          <p:nvPr/>
        </p:nvSpPr>
        <p:spPr>
          <a:xfrm>
            <a:off x="5140440" y="6413400"/>
            <a:ext cx="11552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17/06/28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8" name="TextShape 4"/>
          <p:cNvSpPr txBox="1"/>
          <p:nvPr/>
        </p:nvSpPr>
        <p:spPr>
          <a:xfrm>
            <a:off x="6610320" y="640404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B6556F71-4630-400D-99B0-B9E6DB3A3ABE}" type="slidenum"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457200" y="274680"/>
            <a:ext cx="8229240" cy="7092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Comparative expenditure per Economic classification Quarter 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5140440" y="6413400"/>
            <a:ext cx="11552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17/06/28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1" name="TextShape 3"/>
          <p:cNvSpPr txBox="1"/>
          <p:nvPr/>
        </p:nvSpPr>
        <p:spPr>
          <a:xfrm>
            <a:off x="6610320" y="640404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537A05A3-289B-4195-AE8F-61D4C41B8785}" type="slidenum"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152" name="Content Placeholder 6"/>
          <p:cNvGraphicFramePr/>
          <p:nvPr/>
        </p:nvGraphicFramePr>
        <p:xfrm>
          <a:off x="457200" y="1600200"/>
          <a:ext cx="8229240" cy="452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Schedule of goods and services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graphicFrame>
        <p:nvGraphicFramePr>
          <p:cNvPr id="154" name="Table 2"/>
          <p:cNvGraphicFramePr/>
          <p:nvPr/>
        </p:nvGraphicFramePr>
        <p:xfrm>
          <a:off x="457200" y="1316160"/>
          <a:ext cx="8229240" cy="4393440"/>
        </p:xfrm>
        <a:graphic>
          <a:graphicData uri="http://schemas.openxmlformats.org/drawingml/2006/table">
            <a:tbl>
              <a:tblPr/>
              <a:tblGrid>
                <a:gridCol w="5410080"/>
                <a:gridCol w="2819160"/>
              </a:tblGrid>
              <a:tr h="26856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ITEM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1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COST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</a:tr>
              <a:tr h="27612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Advertising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90 021.62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27612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Legal fees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362 603.76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27612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Bank charges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17 076.37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27612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Motor vehicle expenses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66 757.68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55188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Provision for doubtful debts ( debts owing to IT handed over  to debt collectors )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1 675 013.00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27612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Staff Training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27 875.75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27612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Cleaning, repairs and maintenance/general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323 026.40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27612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Board members' remuneration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1 695 490.92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27612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Computer Licencing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45 487.70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27612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Communication expenses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179 464.00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27612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Depreciation – assets including buildings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3 517 212.00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27612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Travel &amp; accomodation &amp; meetings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901 366.93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55188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Internal audit committee members' remuneration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4 676.92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27612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Insurance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141 813.27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</a:tbl>
          </a:graphicData>
        </a:graphic>
      </p:graphicFrame>
      <p:sp>
        <p:nvSpPr>
          <p:cNvPr id="155" name="TextShape 3"/>
          <p:cNvSpPr txBox="1"/>
          <p:nvPr/>
        </p:nvSpPr>
        <p:spPr>
          <a:xfrm>
            <a:off x="5140440" y="6413400"/>
            <a:ext cx="11552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17/06/28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6" name="TextShape 4"/>
          <p:cNvSpPr txBox="1"/>
          <p:nvPr/>
        </p:nvSpPr>
        <p:spPr>
          <a:xfrm>
            <a:off x="6610320" y="640404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31BC2E5D-9532-44E3-B86B-59264CA2A0CD}" type="slidenum"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" name="Table 1"/>
          <p:cNvGraphicFramePr/>
          <p:nvPr/>
        </p:nvGraphicFramePr>
        <p:xfrm>
          <a:off x="457200" y="1107000"/>
          <a:ext cx="8220600" cy="5129640"/>
        </p:xfrm>
        <a:graphic>
          <a:graphicData uri="http://schemas.openxmlformats.org/drawingml/2006/table">
            <a:tbl>
              <a:tblPr/>
              <a:tblGrid>
                <a:gridCol w="3682800"/>
                <a:gridCol w="4537800"/>
              </a:tblGrid>
              <a:tr h="49644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ITEM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COST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</a:tr>
              <a:tr h="49644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Stationery &amp; Printing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147 312.16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49644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Electricity and water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206 864.90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55188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Security expenses ( ITB office accommodation)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158 348.14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49716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Telephone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38 108.13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55188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Land tenure information system - maintenance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12 064.20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49644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Agricultural Project expenses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1 265 237.36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55188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Payments to community beneficiaries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1 219 271.48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49644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Bursaries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255 000.00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94640">
                <a:tc>
                  <a:txBody>
                    <a:bodyPr lIns="0" rIns="0" tIns="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Total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0" rIns="0" tIns="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1" lang="en-ZA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12 350 092.69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</a:tbl>
          </a:graphicData>
        </a:graphic>
      </p:graphicFrame>
      <p:sp>
        <p:nvSpPr>
          <p:cNvPr id="158" name="TextShape 2"/>
          <p:cNvSpPr txBox="1"/>
          <p:nvPr/>
        </p:nvSpPr>
        <p:spPr>
          <a:xfrm>
            <a:off x="5140440" y="6413400"/>
            <a:ext cx="11552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17/06/28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9" name="TextShape 3"/>
          <p:cNvSpPr txBox="1"/>
          <p:nvPr/>
        </p:nvSpPr>
        <p:spPr>
          <a:xfrm>
            <a:off x="6610320" y="640404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F7461EDF-D8DF-4CBA-872D-488ADA6AC7C1}" type="slidenum"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0" name="TextShape 4"/>
          <p:cNvSpPr txBox="1"/>
          <p:nvPr/>
        </p:nvSpPr>
        <p:spPr>
          <a:xfrm>
            <a:off x="457200" y="93600"/>
            <a:ext cx="8229240" cy="8964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Schedule of goods and services (contd)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CONTENTS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5140440" y="6413400"/>
            <a:ext cx="11552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17/06/28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1" name="TextShape 3"/>
          <p:cNvSpPr txBox="1"/>
          <p:nvPr/>
        </p:nvSpPr>
        <p:spPr>
          <a:xfrm>
            <a:off x="6610320" y="640404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92437B95-4A30-4557-B4AA-34C80CDA9AD5}" type="slidenum"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2" name="TextShape 4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Introduction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Overall Programme Performance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Programme 1 : Administration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Programme 2 : Land Management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Programme 3 : Rural Development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Programme 4 : Traditional Council Support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Overall Financial Performance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Conclusion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5140440" y="6413400"/>
            <a:ext cx="11552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17/06/28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2" name="TextShape 2"/>
          <p:cNvSpPr txBox="1"/>
          <p:nvPr/>
        </p:nvSpPr>
        <p:spPr>
          <a:xfrm>
            <a:off x="6610320" y="640404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86417901-A4D8-4D02-91F3-E016EF9861D3}" type="slidenum"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163" name="Table 3"/>
          <p:cNvGraphicFramePr/>
          <p:nvPr/>
        </p:nvGraphicFramePr>
        <p:xfrm>
          <a:off x="230760" y="890640"/>
          <a:ext cx="8212320" cy="5026320"/>
        </p:xfrm>
        <a:graphic>
          <a:graphicData uri="http://schemas.openxmlformats.org/drawingml/2006/table">
            <a:tbl>
              <a:tblPr/>
              <a:tblGrid>
                <a:gridCol w="2657160"/>
                <a:gridCol w="1788480"/>
                <a:gridCol w="2030760"/>
                <a:gridCol w="1735920"/>
              </a:tblGrid>
              <a:tr h="364320">
                <a:tc>
                  <a:txBody>
                    <a:bodyPr lIns="6840" rIns="6840" tIns="684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Item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Actual income for the 4</a:t>
                      </a:r>
                      <a:r>
                        <a:rPr b="1" lang="en-ZA" sz="1200" spc="-1" strike="noStrike" baseline="30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th</a:t>
                      </a:r>
                      <a:r>
                        <a:rPr b="1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Quarter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Budget – 4</a:t>
                      </a:r>
                      <a:r>
                        <a:rPr b="1" lang="en-ZA" sz="1200" spc="-1" strike="noStrike" baseline="30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th</a:t>
                      </a:r>
                      <a:r>
                        <a:rPr b="1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Quarter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% income over 4th quarter Budget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</a:tr>
              <a:tr h="194760">
                <a:tc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6840" rIns="6840" tIns="684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%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2732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RENTAL INCOME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    9,013,157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  1,345,507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  </a:t>
                      </a:r>
                      <a:r>
                        <a:rPr b="0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669,87%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63612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OTHER INCOME (SERVITUDES, CONTRACTUAL ROYALTIES. SUNDRY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    1,441,976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     580,849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  </a:t>
                      </a:r>
                      <a:r>
                        <a:rPr b="0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248,25%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2732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INVESTMENT INCOME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200" spc="-1" strike="noStrike" u="sng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    3,729,709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200" spc="-1" strike="noStrike" u="sng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</a:t>
                      </a:r>
                      <a:r>
                        <a:rPr b="0" lang="en-ZA" sz="1200" spc="-1" strike="noStrike" u="sng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 2,243,937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200" spc="-1" strike="noStrike" u="sng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  </a:t>
                      </a:r>
                      <a:r>
                        <a:rPr b="0" lang="en-ZA" sz="1200" spc="-1" strike="noStrike" u="sng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166,21%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28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6274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TOTAL INCOME EXCLUDING TRANSFER PAYMENT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ZA" sz="1200" spc="-1" strike="noStrike" u="sng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  14,184,842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ZA" sz="1200" spc="-1" strike="noStrike" u="sng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  4,170,293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ZA" sz="1200" spc="-1" strike="noStrike" u="sng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   </a:t>
                      </a:r>
                      <a:r>
                        <a:rPr b="1" lang="en-ZA" sz="1200" spc="-1" strike="noStrike" u="sng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340,13%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28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2732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TRANSFER PAYMENT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    1,208,253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   1,208,253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  </a:t>
                      </a:r>
                      <a:r>
                        <a:rPr b="0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100,00%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28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6274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ZA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TOTAL INCOME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ZA" sz="1200" spc="-1" strike="noStrike" u="sng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  15,393,095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ZA" sz="1200" spc="-1" strike="noStrike" u="sng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   5,378,546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ZA" sz="1200" spc="-1" strike="noStrike" u="sng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    </a:t>
                      </a:r>
                      <a:r>
                        <a:rPr b="1" lang="en-ZA" sz="1200" spc="-1" strike="noStrike" u="sng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286,19%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</a:tbl>
          </a:graphicData>
        </a:graphic>
      </p:graphicFrame>
      <p:sp>
        <p:nvSpPr>
          <p:cNvPr id="164" name="TextShape 4"/>
          <p:cNvSpPr txBox="1"/>
          <p:nvPr/>
        </p:nvSpPr>
        <p:spPr>
          <a:xfrm>
            <a:off x="0" y="0"/>
            <a:ext cx="9143640" cy="8568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SCHEDULE OF REVENUE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5140440" y="6413400"/>
            <a:ext cx="11552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17/06/28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6" name="TextShape 2"/>
          <p:cNvSpPr txBox="1"/>
          <p:nvPr/>
        </p:nvSpPr>
        <p:spPr>
          <a:xfrm>
            <a:off x="6610320" y="640404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A17355E5-36AA-4585-BE61-630C8AA6A762}" type="slidenum"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7" name="TextShape 3"/>
          <p:cNvSpPr txBox="1"/>
          <p:nvPr/>
        </p:nvSpPr>
        <p:spPr>
          <a:xfrm>
            <a:off x="0" y="27468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NOTES ON 4</a:t>
            </a:r>
            <a:r>
              <a:rPr b="0" lang="en-US" sz="36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th</a:t>
            </a: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QUARTER INCOME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68" name="TextShape 4"/>
          <p:cNvSpPr txBox="1"/>
          <p:nvPr/>
        </p:nvSpPr>
        <p:spPr>
          <a:xfrm>
            <a:off x="0" y="1803240"/>
            <a:ext cx="91436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The total revenue generated for quarter 4 amounted to R14.1 million  (excluding transfer payments).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Transfer payment amounting to R1 208 253.00 was received and fully utilised in the fourth quarter.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Total income including transfer payments amounted to R15.3 million.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GRAPHICAL PRESENTATION OF ACTUAL INCOME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5140440" y="6413400"/>
            <a:ext cx="11552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17/06/28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1" name="TextShape 3"/>
          <p:cNvSpPr txBox="1"/>
          <p:nvPr/>
        </p:nvSpPr>
        <p:spPr>
          <a:xfrm>
            <a:off x="6610320" y="640404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06B90A06-BFCE-4642-B232-9DCE8BC022B7}" type="slidenum"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172" name="Content Placeholder 5"/>
          <p:cNvGraphicFramePr/>
          <p:nvPr/>
        </p:nvGraphicFramePr>
        <p:xfrm>
          <a:off x="336240" y="1353240"/>
          <a:ext cx="8229240" cy="452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73" name="Chart 7"/>
          <p:cNvGraphicFramePr/>
          <p:nvPr/>
        </p:nvGraphicFramePr>
        <p:xfrm>
          <a:off x="997920" y="1630080"/>
          <a:ext cx="7644960" cy="484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4" name="Chart 6"/>
          <p:cNvGraphicFramePr/>
          <p:nvPr/>
        </p:nvGraphicFramePr>
        <p:xfrm>
          <a:off x="1486800" y="1533960"/>
          <a:ext cx="5545800" cy="4199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5" name="Chart 8"/>
          <p:cNvGraphicFramePr/>
          <p:nvPr/>
        </p:nvGraphicFramePr>
        <p:xfrm>
          <a:off x="920880" y="1137600"/>
          <a:ext cx="7644960" cy="474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6" name="Chart 9"/>
          <p:cNvGraphicFramePr/>
          <p:nvPr/>
        </p:nvGraphicFramePr>
        <p:xfrm>
          <a:off x="675720" y="1533960"/>
          <a:ext cx="7458120" cy="434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7" name="Chart 10"/>
          <p:cNvGraphicFramePr/>
          <p:nvPr/>
        </p:nvGraphicFramePr>
        <p:xfrm>
          <a:off x="1606320" y="1417680"/>
          <a:ext cx="6814080" cy="4927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8" name="Chart 11"/>
          <p:cNvGraphicFramePr/>
          <p:nvPr/>
        </p:nvGraphicFramePr>
        <p:xfrm>
          <a:off x="1176840" y="1417680"/>
          <a:ext cx="7100280" cy="49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5140440" y="6413400"/>
            <a:ext cx="11552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17/06/28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6610320" y="640404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0A0111C8-9F2E-4589-B503-D283232575B9}" type="slidenum"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1" name="TextShape 3"/>
          <p:cNvSpPr txBox="1"/>
          <p:nvPr/>
        </p:nvSpPr>
        <p:spPr>
          <a:xfrm>
            <a:off x="457200" y="2160360"/>
            <a:ext cx="8229240" cy="199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13800" spc="-1" strike="noStrike">
                <a:solidFill>
                  <a:srgbClr val="fefef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Thank You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INTRODUCTION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The presentation covers the organisational programme performance in line with the four (4) programmes of the Ingonyama Trust Board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Performance recorded during the period under review is compared against targets set in the 2016 – 2017 Annual Performance Plan (APP)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95" name="TextShape 3"/>
          <p:cNvSpPr txBox="1"/>
          <p:nvPr/>
        </p:nvSpPr>
        <p:spPr>
          <a:xfrm>
            <a:off x="5140440" y="6413400"/>
            <a:ext cx="11552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17/06/28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6" name="TextShape 4"/>
          <p:cNvSpPr txBox="1"/>
          <p:nvPr/>
        </p:nvSpPr>
        <p:spPr>
          <a:xfrm>
            <a:off x="6610320" y="640404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EE2B14FF-CC23-420B-A4BC-C792EF18724E}" type="slidenum"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28558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PROGRAMME PERFORMANCE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5140440" y="6413400"/>
            <a:ext cx="11552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17/06/28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9" name="TextShape 3"/>
          <p:cNvSpPr txBox="1"/>
          <p:nvPr/>
        </p:nvSpPr>
        <p:spPr>
          <a:xfrm>
            <a:off x="6610320" y="640404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A91864FF-996F-4E8B-BA82-56BF42A0C44A}" type="slidenum"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68760" y="0"/>
            <a:ext cx="9002880" cy="5713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PROGRAMME 1 : ADMINISTRATION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5140440" y="6413400"/>
            <a:ext cx="11552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17/06/28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2" name="TextShape 3"/>
          <p:cNvSpPr txBox="1"/>
          <p:nvPr/>
        </p:nvSpPr>
        <p:spPr>
          <a:xfrm>
            <a:off x="6610320" y="640404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EC41C6C5-F2E9-4FF9-8BFC-5190F533D66C}" type="slidenum"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103" name="Table 4"/>
          <p:cNvGraphicFramePr/>
          <p:nvPr/>
        </p:nvGraphicFramePr>
        <p:xfrm>
          <a:off x="343080" y="592560"/>
          <a:ext cx="8518680" cy="2501640"/>
        </p:xfrm>
        <a:graphic>
          <a:graphicData uri="http://schemas.openxmlformats.org/drawingml/2006/table">
            <a:tbl>
              <a:tblPr/>
              <a:tblGrid>
                <a:gridCol w="1079280"/>
                <a:gridCol w="996840"/>
                <a:gridCol w="475920"/>
                <a:gridCol w="590400"/>
                <a:gridCol w="1559880"/>
                <a:gridCol w="626400"/>
                <a:gridCol w="1549080"/>
                <a:gridCol w="1640880"/>
              </a:tblGrid>
              <a:tr h="294480">
                <a:tc>
                  <a:txBody>
                    <a:bodyPr lIns="2520" rIns="2520" tIns="25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Strategic objective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2520" rIns="2520" tIns="25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Performance Indicator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2520" rIns="2520" tIns="25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Annual Target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2520" rIns="2520" tIns="25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Q4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Target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2520" rIns="2520" tIns="25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Q4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Results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2520" rIns="2520" tIns="25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Variance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2520" rIns="2520" tIns="25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Reason for variance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2520" rIns="2520" tIns="25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Mitigation plan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</a:tr>
              <a:tr h="928440">
                <a:tc>
                  <a:txBody>
                    <a:bodyPr lIns="2520" rIns="2520" tIns="252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1.1. Provide effective monitoring and evaluation systems to the Ingonyama Trust Board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Number of mid - term reviews held and reports submitted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0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Achieved in the 3</a:t>
                      </a:r>
                      <a:r>
                        <a:rPr b="0" lang="en-ZA" sz="1000" spc="-1" strike="noStrike" baseline="30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rd</a:t>
                      </a: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 quarter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N/A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770760">
                <a:tc>
                  <a:txBody>
                    <a:bodyPr lIns="2520" rIns="2520" tIns="252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1.2. Ensure effective stakeholder engagement and communication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Customer service charter approved by the Board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Implementation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Implementation has not commenced as the approval of the charter was obtained in Q4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Delay on the approval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Special Board meetings for policy approval was held March 2017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777600">
                <a:tc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Stakeholder engagement strategy approved by the Board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Implementation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Approval of strategy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Capacity constraints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Approved by the Board in March 2017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680040">
                <a:tc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Number of Communication reports submitted to the Board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12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3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-3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Reports not providing reliable information to the Board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Request the Board for guidance on how these reports should be structured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1719000">
                <a:tc>
                  <a:txBody>
                    <a:bodyPr lIns="2520" rIns="2520" tIns="252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1.3. Provide IT Support to improve efficiency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Audited IT infrastructure of the ITB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Implementation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0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Audit not yet completed but underway. Project to be completed by end of April 2017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 Draft Audit-Report Completed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 Network Security Draft Audit Report completed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  Draft Implementation Plan pending, to be done by the 14</a:t>
                      </a:r>
                      <a:r>
                        <a:rPr b="0" lang="en-ZA" sz="1000" spc="-1" strike="noStrike" baseline="30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th</a:t>
                      </a: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 April 2017.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 Finalization of Project is expected by the 30 April 2017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619920">
                <a:tc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Bi annual check of software compliance conducted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2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N/A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b="0" lang="en-ZA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N/A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5140440" y="6413400"/>
            <a:ext cx="11552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17/06/28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6610320" y="640404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404D5953-E634-4C1F-A6F1-FBC9FF21C98A}" type="slidenum"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106" name="Table 3"/>
          <p:cNvGraphicFramePr/>
          <p:nvPr/>
        </p:nvGraphicFramePr>
        <p:xfrm>
          <a:off x="349200" y="796320"/>
          <a:ext cx="8518680" cy="1543320"/>
        </p:xfrm>
        <a:graphic>
          <a:graphicData uri="http://schemas.openxmlformats.org/drawingml/2006/table">
            <a:tbl>
              <a:tblPr/>
              <a:tblGrid>
                <a:gridCol w="1079280"/>
                <a:gridCol w="996840"/>
                <a:gridCol w="475920"/>
                <a:gridCol w="590400"/>
                <a:gridCol w="545760"/>
                <a:gridCol w="685800"/>
                <a:gridCol w="2266920"/>
                <a:gridCol w="1877760"/>
              </a:tblGrid>
              <a:tr h="294480">
                <a:tc>
                  <a:txBody>
                    <a:bodyPr lIns="2520" rIns="2520" tIns="25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Strategic objective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2520" rIns="2520" tIns="25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Performance Indicator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2520" rIns="2520" tIns="25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Annual Target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2520" rIns="2520" tIns="25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Q4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Target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2520" rIns="2520" tIns="25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Q4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Results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2520" rIns="2520" tIns="25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Variance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2520" rIns="2520" tIns="25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Reason for variance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2520" rIns="2520" tIns="25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Mitigation plan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</a:tr>
              <a:tr h="1092960">
                <a:tc rowSpan="2">
                  <a:txBody>
                    <a:bodyPr lIns="2520" rIns="2520" tIns="252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1.4. To ensure that efficient internal resource management is aligned to legislative requirements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Number of policies approved by the Board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6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3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-3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Though the target for policies is 3, during the 4</a:t>
                      </a:r>
                      <a:r>
                        <a:rPr b="0" lang="en-ZA" sz="900" spc="-1" strike="noStrike" baseline="30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th</a:t>
                      </a: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 quarter (4 policies were already approved in the previous quarters therefore the variance overall is 2 policies which came about as a result of delay in policy formulation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To prioritise the policies in the Q1 &amp; Q2 of the new financial year 2017/2018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777600"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Percentage of all movable assets to be recorded in the asset register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100%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100%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100%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0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No variance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N/A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62240">
                <a:tc rowSpan="2">
                  <a:txBody>
                    <a:bodyPr lIns="2520" rIns="2520" tIns="252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1.5. To ensure reduction of vacancies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HR provisioning plan approved by the Board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Implementation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Implemented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N/A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No variance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N/A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1566000"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Percentage of posts filled in relation to the HR provisioning plan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100%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100%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97%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 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-3%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Real Estate Manager &amp; Deputy Manager : Administration positions not filled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Deputy Manager : Administration post to be processed in the 1</a:t>
                      </a:r>
                      <a:r>
                        <a:rPr b="0" lang="en-ZA" sz="900" spc="-1" strike="noStrike" baseline="30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st</a:t>
                      </a: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 Quarter of 2017/2018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Real Estate Manager position pending review as Board is commissioning a service provider to restructure the organogram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777600">
                <a:tc>
                  <a:txBody>
                    <a:bodyPr lIns="2520" rIns="2520" tIns="252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1.6. To ensure performance management in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ITB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Percentage of Performance agreements concluded timeously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100%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100%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 </a:t>
                      </a: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100%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No variance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N/A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304560">
                <a:tc rowSpan="2">
                  <a:txBody>
                    <a:bodyPr lIns="2520" rIns="2520" tIns="252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1.7. Provision of skills development to improve service delivery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Internal skills audit performed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No variance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N/A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619920"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Number of training programmes conducted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10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2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+1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Operational priorities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N/A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</a:tbl>
          </a:graphicData>
        </a:graphic>
      </p:graphicFrame>
      <p:sp>
        <p:nvSpPr>
          <p:cNvPr id="107" name="TextShape 4"/>
          <p:cNvSpPr txBox="1"/>
          <p:nvPr/>
        </p:nvSpPr>
        <p:spPr>
          <a:xfrm>
            <a:off x="68760" y="-107640"/>
            <a:ext cx="9002880" cy="7570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PROGRAMME 1 : ADMINISTRATION (contd)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5140440" y="6413400"/>
            <a:ext cx="11552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17/06/28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6610320" y="640404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E75F1D79-8D36-4A87-8D25-C1A19300ED6B}" type="slidenum"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110" name="Table 3"/>
          <p:cNvGraphicFramePr/>
          <p:nvPr/>
        </p:nvGraphicFramePr>
        <p:xfrm>
          <a:off x="349200" y="1063080"/>
          <a:ext cx="8518680" cy="437400"/>
        </p:xfrm>
        <a:graphic>
          <a:graphicData uri="http://schemas.openxmlformats.org/drawingml/2006/table">
            <a:tbl>
              <a:tblPr/>
              <a:tblGrid>
                <a:gridCol w="1079280"/>
                <a:gridCol w="996840"/>
                <a:gridCol w="475920"/>
                <a:gridCol w="590400"/>
                <a:gridCol w="545760"/>
                <a:gridCol w="685800"/>
                <a:gridCol w="2266920"/>
                <a:gridCol w="1877760"/>
              </a:tblGrid>
              <a:tr h="294480">
                <a:tc>
                  <a:txBody>
                    <a:bodyPr lIns="2520" rIns="2520" tIns="25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Strategic objective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2520" rIns="2520" tIns="25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Performance Indicator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2520" rIns="2520" tIns="25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Annual Target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2520" rIns="2520" tIns="25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Q4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Target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2520" rIns="2520" tIns="25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Q4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Results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2520" rIns="2520" tIns="25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Variance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2520" rIns="2520" tIns="25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Reason for variance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2520" rIns="2520" tIns="25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Mitigation plan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</a:tr>
              <a:tr h="777600">
                <a:tc rowSpan="2">
                  <a:txBody>
                    <a:bodyPr lIns="2520" rIns="2520" tIns="252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1.8. To improve customer relationships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2520" marR="2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Payment of undisputed  invoices within 30 days of receipt in finance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100%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100%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100 %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No variance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N/A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777600"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Number of MOAs with Traditional Councils approved by the Board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10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3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2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It was a short quarter due to TCs closing for festive season.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Engagement with Traditional Councils through the local houses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</a:tbl>
          </a:graphicData>
        </a:graphic>
      </p:graphicFrame>
      <p:sp>
        <p:nvSpPr>
          <p:cNvPr id="111" name="TextShape 4"/>
          <p:cNvSpPr txBox="1"/>
          <p:nvPr/>
        </p:nvSpPr>
        <p:spPr>
          <a:xfrm>
            <a:off x="68760" y="159120"/>
            <a:ext cx="9002880" cy="7570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PROGRAMME 1 : ADMINISTRATION (contd)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5140440" y="6413400"/>
            <a:ext cx="11552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17/06/28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6610320" y="640404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46D04A1F-60FB-4C11-9F92-D8EAC98041D9}" type="slidenum"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4" name="TextShape 3"/>
          <p:cNvSpPr txBox="1"/>
          <p:nvPr/>
        </p:nvSpPr>
        <p:spPr>
          <a:xfrm>
            <a:off x="68760" y="200160"/>
            <a:ext cx="9002880" cy="7570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PROGRAMME 2 : LAND MANAGEMENT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graphicFrame>
        <p:nvGraphicFramePr>
          <p:cNvPr id="115" name="Table 4"/>
          <p:cNvGraphicFramePr/>
          <p:nvPr/>
        </p:nvGraphicFramePr>
        <p:xfrm>
          <a:off x="355680" y="940320"/>
          <a:ext cx="8508600" cy="3529440"/>
        </p:xfrm>
        <a:graphic>
          <a:graphicData uri="http://schemas.openxmlformats.org/drawingml/2006/table">
            <a:tbl>
              <a:tblPr/>
              <a:tblGrid>
                <a:gridCol w="1066680"/>
                <a:gridCol w="1015920"/>
                <a:gridCol w="495000"/>
                <a:gridCol w="545760"/>
                <a:gridCol w="583920"/>
                <a:gridCol w="660240"/>
                <a:gridCol w="2279520"/>
                <a:gridCol w="1861560"/>
              </a:tblGrid>
              <a:tr h="298800">
                <a:tc>
                  <a:txBody>
                    <a:bodyPr lIns="6840" rIns="6840" tIns="684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Strategic objective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6840" rIns="6840" tIns="684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Performance Indicator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6840" rIns="6840" tIns="684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Annual Target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6840" rIns="6840" tIns="684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Q4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Target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6840" rIns="6840" tIns="684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Q4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Results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6840" rIns="6840" tIns="684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Variance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6840" rIns="6840" tIns="684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Reason for variance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6840" rIns="6840" tIns="684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Mitigation plan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</a:tr>
              <a:tr h="932760">
                <a:tc>
                  <a:txBody>
                    <a:bodyPr lIns="6840" rIns="6840" tIns="684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2.1. Provision of secured tenure rights to facilitate development on Ingonyama Trust land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Number of land tenure rights approved by the Board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1350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150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578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+428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Clearing of backlog from previous improved performance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To ensure performance monitoring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619920">
                <a:tc rowSpan="2">
                  <a:txBody>
                    <a:bodyPr lIns="6840" rIns="6840" tIns="684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2.2. To maintain an integrated and comprehensive land tenure administration system / (database of land tenure rights)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Number of updates to the land holding register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4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No variance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N/A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628200"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Number of land parcels for commercial use valued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9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0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Target achieved during the 2</a:t>
                      </a:r>
                      <a:r>
                        <a:rPr b="0" lang="en-ZA" sz="900" spc="-1" strike="noStrike" baseline="30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nd</a:t>
                      </a: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 quarter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N/A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932760">
                <a:tc>
                  <a:txBody>
                    <a:bodyPr lIns="6840" rIns="6840" tIns="684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2.3. Making trust land available for infrastructure development at district municipality level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Number of MOUs approved by the Board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4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Capacity constraints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Improve capacity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777600">
                <a:tc>
                  <a:txBody>
                    <a:bodyPr lIns="6840" rIns="6840" tIns="684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2.4. Ensure legal occupation of trust land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Number of programmes conducted to prevent illegal occupation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4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2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+1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Unlawful occupation of land identified earlier in the year was addressed by instructing attorneys to obtain relevant relief (Siyabusa Farming and Mpungose TC).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N/A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</a:tbl>
          </a:graphicData>
        </a:graphic>
      </p:graphicFrame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5140440" y="6413400"/>
            <a:ext cx="11552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17/06/28</a:t>
            </a:r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6610320" y="640404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E4DB6789-2347-482A-90BF-D377FF87472A}" type="slidenum">
              <a:rPr b="1" lang="en-Z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Z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8" name="TextShape 3"/>
          <p:cNvSpPr txBox="1"/>
          <p:nvPr/>
        </p:nvSpPr>
        <p:spPr>
          <a:xfrm>
            <a:off x="68760" y="-114120"/>
            <a:ext cx="9002880" cy="7570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PROGRAMME 3 : RURAL DEVELOPMENT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graphicFrame>
        <p:nvGraphicFramePr>
          <p:cNvPr id="119" name="Table 4"/>
          <p:cNvGraphicFramePr/>
          <p:nvPr/>
        </p:nvGraphicFramePr>
        <p:xfrm>
          <a:off x="374760" y="672840"/>
          <a:ext cx="8445240" cy="4419360"/>
        </p:xfrm>
        <a:graphic>
          <a:graphicData uri="http://schemas.openxmlformats.org/drawingml/2006/table">
            <a:tbl>
              <a:tblPr/>
              <a:tblGrid>
                <a:gridCol w="1066680"/>
                <a:gridCol w="1009440"/>
                <a:gridCol w="501480"/>
                <a:gridCol w="539640"/>
                <a:gridCol w="564840"/>
                <a:gridCol w="698400"/>
                <a:gridCol w="2241360"/>
                <a:gridCol w="1823400"/>
              </a:tblGrid>
              <a:tr h="299880">
                <a:tc>
                  <a:txBody>
                    <a:bodyPr lIns="7920" rIns="7920" tIns="79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Strategic objective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920" marR="79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7920" rIns="7920" tIns="79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Performance Indicator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920" marR="79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7920" rIns="7920" tIns="79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Annual Target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920" marR="79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7920" rIns="7920" tIns="79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Q4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Target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920" marR="79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7920" rIns="7920" tIns="79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Q4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Results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920" marR="79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7920" rIns="7920" tIns="79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Variance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920" marR="79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7920" rIns="7920" tIns="79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Reason for variance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920" marR="79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 lIns="7920" rIns="7920" tIns="792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Mitigation plan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920" marR="79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</a:tr>
              <a:tr h="619920">
                <a:tc rowSpan="3">
                  <a:txBody>
                    <a:bodyPr lIns="7920" rIns="7920" tIns="792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3.1. Provide support to beneficiary communities to improve food security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920" marR="79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Board approved plan on agriculture production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No variance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N/A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1092960"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Number of protential projects of high commercial value for partnership with private sector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0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The project was identified and approved by the Board, however the initial site was not suitable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 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Fast track site identification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777600"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Number of agricultural projects approved by the Board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12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0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No variance (This was achieved in Quarter 2)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N/A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935280">
                <a:tc>
                  <a:txBody>
                    <a:bodyPr lIns="7920" rIns="7920" tIns="792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3.2. To facilitate economic development (industry and rural enterprise establishment)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920" marR="79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MOU with Agribusiness Development Agency approved by the Board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0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Target is dependent on a 3</a:t>
                      </a:r>
                      <a:r>
                        <a:rPr b="0" lang="en-ZA" sz="900" spc="-1" strike="noStrike" baseline="30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rd</a:t>
                      </a: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 party so it could not be finalised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Indicator not confined to one stakeholder in the new performance cycle for performance to be realised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1566000">
                <a:tc>
                  <a:txBody>
                    <a:bodyPr lIns="7920" rIns="7920" tIns="792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3.3. To identify strategically located land to be utilised for high impact commercial ventures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920" marR="79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A land audit conducted to identify prime land in line with the provincial spatial development framework for potential investment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5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0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-1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Audit initiated in 4</a:t>
                      </a:r>
                      <a:r>
                        <a:rPr b="0" lang="en-ZA" sz="900" spc="-1" strike="noStrike" baseline="30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th</a:t>
                      </a: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 quarter however due to the extensiveness of the traditional council area, it has not been finalised (Mathulini TC). 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 lIns="9360" rIns="9360" tIns="9360" bIns="0"/>
                    <a:p>
                      <a:pPr marL="34308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en-ZA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  <a:ea typeface="Calibri"/>
                        </a:rPr>
                        <a:t>Project to be finalised in 2017/2018</a:t>
                      </a:r>
                      <a:endParaRPr b="0" lang="en-Z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17976</TotalTime>
  <Application>LibreOffice/5.1.1.1$Windows_X86_64 LibreOffice_project/c43cb650e9c145b181321ea547d38296db70f36e</Application>
  <Words>1999</Words>
  <Paragraphs>560</Paragraphs>
  <Company>Ingonyama Trust Board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2014-12-18T06:40:47Z</dcterms:created>
  <dc:creator>Simpiwe Mxakaza</dc:creator>
  <dc:description/>
  <dc:language>en-ZA</dc:language>
  <cp:lastModifiedBy>Simpiwe Mxakaza</cp:lastModifiedBy>
  <cp:lastPrinted>2017-06-23T14:20:27Z</cp:lastPrinted>
  <dcterms:modified xsi:type="dcterms:W3CDTF">2017-06-23T14:28:16Z</dcterms:modified>
  <cp:revision>305</cp:revision>
  <dc:subject/>
  <dc:title>STRATEGIC PLAN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Ingonyama Trust Board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3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23</vt:i4>
  </property>
</Properties>
</file>