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handoutMasterIdLst>
    <p:handoutMasterId r:id="rId30"/>
  </p:handoutMasterIdLst>
  <p:sldIdLst>
    <p:sldId id="267" r:id="rId3"/>
    <p:sldId id="300" r:id="rId4"/>
    <p:sldId id="307" r:id="rId5"/>
    <p:sldId id="317" r:id="rId6"/>
    <p:sldId id="286" r:id="rId7"/>
    <p:sldId id="287" r:id="rId8"/>
    <p:sldId id="318" r:id="rId9"/>
    <p:sldId id="309" r:id="rId10"/>
    <p:sldId id="319" r:id="rId11"/>
    <p:sldId id="320" r:id="rId12"/>
    <p:sldId id="322" r:id="rId13"/>
    <p:sldId id="290" r:id="rId14"/>
    <p:sldId id="291" r:id="rId15"/>
    <p:sldId id="292" r:id="rId16"/>
    <p:sldId id="304" r:id="rId17"/>
    <p:sldId id="323" r:id="rId18"/>
    <p:sldId id="325" r:id="rId19"/>
    <p:sldId id="293" r:id="rId20"/>
    <p:sldId id="295" r:id="rId21"/>
    <p:sldId id="313" r:id="rId22"/>
    <p:sldId id="296" r:id="rId23"/>
    <p:sldId id="314" r:id="rId24"/>
    <p:sldId id="315" r:id="rId25"/>
    <p:sldId id="311" r:id="rId26"/>
    <p:sldId id="306" r:id="rId27"/>
    <p:sldId id="279"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A93B47-0F53-4EB7-9B4B-E9E0D17A7534}" type="datetimeFigureOut">
              <a:rPr lang="en-ZA" smtClean="0"/>
              <a:pPr/>
              <a:t>2017/06/27</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55C6A82-EC61-430B-AEC5-4FDA1FEEEB36}" type="slidenum">
              <a:rPr lang="en-ZA" smtClean="0"/>
              <a:pPr/>
              <a:t>‹#›</a:t>
            </a:fld>
            <a:endParaRPr lang="en-ZA"/>
          </a:p>
        </p:txBody>
      </p:sp>
    </p:spTree>
    <p:extLst>
      <p:ext uri="{BB962C8B-B14F-4D97-AF65-F5344CB8AC3E}">
        <p14:creationId xmlns:p14="http://schemas.microsoft.com/office/powerpoint/2010/main" xmlns="" val="252946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3D2110-928C-4AE2-85A9-CE6F2A828773}" type="datetimeFigureOut">
              <a:rPr lang="en-ZA" smtClean="0"/>
              <a:pPr/>
              <a:t>2017/06/27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42D2400-9ED8-4A0A-88CA-35EFB348C398}" type="slidenum">
              <a:rPr lang="en-ZA" smtClean="0"/>
              <a:pPr/>
              <a:t>‹#›</a:t>
            </a:fld>
            <a:endParaRPr lang="en-ZA"/>
          </a:p>
        </p:txBody>
      </p:sp>
    </p:spTree>
    <p:extLst>
      <p:ext uri="{BB962C8B-B14F-4D97-AF65-F5344CB8AC3E}">
        <p14:creationId xmlns:p14="http://schemas.microsoft.com/office/powerpoint/2010/main" xmlns="" val="110416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17032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55176-210D-4A09-9973-079234F84E83}" type="slidenum">
              <a:rPr lang="en-ZA" altLang="en-US"/>
              <a:pPr>
                <a:defRPr/>
              </a:pPr>
              <a:t>‹#›</a:t>
            </a:fld>
            <a:endParaRPr lang="en-ZA" altLang="en-US"/>
          </a:p>
        </p:txBody>
      </p:sp>
    </p:spTree>
    <p:extLst>
      <p:ext uri="{BB962C8B-B14F-4D97-AF65-F5344CB8AC3E}">
        <p14:creationId xmlns:p14="http://schemas.microsoft.com/office/powerpoint/2010/main" xmlns="" val="322720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8C3BDF-26F9-4CAE-B4E3-B7B979F035A7}" type="slidenum">
              <a:rPr lang="en-ZA" altLang="en-US"/>
              <a:pPr>
                <a:defRPr/>
              </a:pPr>
              <a:t>‹#›</a:t>
            </a:fld>
            <a:endParaRPr lang="en-ZA" altLang="en-US"/>
          </a:p>
        </p:txBody>
      </p:sp>
    </p:spTree>
    <p:extLst>
      <p:ext uri="{BB962C8B-B14F-4D97-AF65-F5344CB8AC3E}">
        <p14:creationId xmlns:p14="http://schemas.microsoft.com/office/powerpoint/2010/main" xmlns="" val="25411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xmlns="" val="19035864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pic>
        <p:nvPicPr>
          <p:cNvPr id="5" name="Picture 3"/>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87095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68369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4156110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5772011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pic>
        <p:nvPicPr>
          <p:cNvPr id="7"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45821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AF019-4F7B-4D31-9D1A-762E4322E3E6}" type="datetimeFigureOut">
              <a:rPr lang="en-ZA" smtClean="0">
                <a:solidFill>
                  <a:prstClr val="black">
                    <a:tint val="75000"/>
                  </a:prstClr>
                </a:solidFill>
              </a:rPr>
              <a:pPr/>
              <a:t>2017/06/27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3DB53F8B-4788-43D9-B19C-7CDD71F5399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395123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AF019-4F7B-4D31-9D1A-762E4322E3E6}" type="datetimeFigureOut">
              <a:rPr lang="en-ZA" smtClean="0">
                <a:solidFill>
                  <a:prstClr val="black">
                    <a:tint val="75000"/>
                  </a:prstClr>
                </a:solidFill>
              </a:rPr>
              <a:pPr/>
              <a:t>2017/06/27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DB53F8B-4788-43D9-B19C-7CDD71F5399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020838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34737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AF019-4F7B-4D31-9D1A-762E4322E3E6}" type="datetimeFigureOut">
              <a:rPr lang="en-ZA" smtClean="0">
                <a:solidFill>
                  <a:prstClr val="black">
                    <a:tint val="75000"/>
                  </a:prstClr>
                </a:solidFill>
              </a:rPr>
              <a:pPr/>
              <a:t>2017/06/27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DB53F8B-4788-43D9-B19C-7CDD71F5399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378568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DAF019-4F7B-4D31-9D1A-762E4322E3E6}" type="datetimeFigureOut">
              <a:rPr lang="en-ZA" smtClean="0">
                <a:solidFill>
                  <a:prstClr val="black">
                    <a:tint val="75000"/>
                  </a:prstClr>
                </a:solidFill>
              </a:rPr>
              <a:pPr/>
              <a:t>2017/06/27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DB53F8B-4788-43D9-B19C-7CDD71F5399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696149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DAF019-4F7B-4D31-9D1A-762E4322E3E6}" type="datetimeFigureOut">
              <a:rPr lang="en-ZA" smtClean="0">
                <a:solidFill>
                  <a:prstClr val="black">
                    <a:tint val="75000"/>
                  </a:prstClr>
                </a:solidFill>
              </a:rPr>
              <a:pPr/>
              <a:t>2017/06/27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DB53F8B-4788-43D9-B19C-7CDD71F5399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664213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smtClean="0">
                <a:solidFill>
                  <a:prstClr val="white"/>
                </a:solidFill>
                <a:latin typeface="Arial" panose="020B0604020202020204" pitchFamily="34" charset="0"/>
                <a:cs typeface="Arial" panose="020B0604020202020204" pitchFamily="34" charset="0"/>
              </a:rPr>
              <a:t>Website: www.education.gov.za</a:t>
            </a:r>
          </a:p>
          <a:p>
            <a:pPr algn="ctr"/>
            <a:r>
              <a:rPr lang="en-ZA" sz="2000" b="1" dirty="0" smtClean="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smtClean="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smtClean="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smtClean="0"/>
              <a:t>CLICK TO ADD ENDING MESSAGE</a:t>
            </a:r>
            <a:endParaRPr lang="en-ZA" dirty="0"/>
          </a:p>
        </p:txBody>
      </p:sp>
    </p:spTree>
    <p:extLst>
      <p:ext uri="{BB962C8B-B14F-4D97-AF65-F5344CB8AC3E}">
        <p14:creationId xmlns:p14="http://schemas.microsoft.com/office/powerpoint/2010/main" xmlns="" val="2076153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smtClean="0">
                <a:solidFill>
                  <a:srgbClr val="DB6D29"/>
                </a:solidFill>
                <a:latin typeface="Arial" panose="020B0604020202020204" pitchFamily="34" charset="0"/>
                <a:cs typeface="Arial" panose="020B0604020202020204" pitchFamily="34" charset="0"/>
              </a:rPr>
              <a:t>CLICK TO ADD SUBTITLE OF THE PRESENTATION</a:t>
            </a:r>
            <a:endParaRPr lang="en-ZA" sz="2400" b="1" dirty="0">
              <a:solidFill>
                <a:srgbClr val="DB6D29"/>
              </a:solidFill>
              <a:latin typeface="Arial" panose="020B0604020202020204" pitchFamily="34" charset="0"/>
              <a:cs typeface="Arial" panose="020B0604020202020204" pitchFamily="34" charset="0"/>
            </a:endParaRPr>
          </a:p>
        </p:txBody>
      </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smtClean="0"/>
              <a:t>CLICK TO ADD TITLE OF PRESENTATION</a:t>
            </a:r>
            <a:endParaRPr lang="en-ZA" dirty="0"/>
          </a:p>
        </p:txBody>
      </p:sp>
    </p:spTree>
    <p:extLst>
      <p:ext uri="{BB962C8B-B14F-4D97-AF65-F5344CB8AC3E}">
        <p14:creationId xmlns:p14="http://schemas.microsoft.com/office/powerpoint/2010/main" xmlns="" val="939163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smtClean="0"/>
              <a:t>Title of slide</a:t>
            </a:r>
            <a:endParaRPr lang="en-ZA" dirty="0"/>
          </a:p>
        </p:txBody>
      </p:sp>
    </p:spTree>
    <p:extLst>
      <p:ext uri="{BB962C8B-B14F-4D97-AF65-F5344CB8AC3E}">
        <p14:creationId xmlns:p14="http://schemas.microsoft.com/office/powerpoint/2010/main" xmlns="" val="21666088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smtClean="0">
                <a:solidFill>
                  <a:srgbClr val="DB6D29"/>
                </a:solidFill>
                <a:latin typeface="Arial" panose="020B0604020202020204" pitchFamily="34" charset="0"/>
                <a:cs typeface="Arial" panose="020B0604020202020204" pitchFamily="34" charset="0"/>
              </a:rPr>
              <a:t>CLICK TO ADD SUBTITLE OF THE PRESENTATION</a:t>
            </a:r>
            <a:endParaRPr lang="en-ZA" sz="2400" b="1" dirty="0">
              <a:solidFill>
                <a:srgbClr val="DB6D29"/>
              </a:solidFill>
              <a:latin typeface="Arial" panose="020B0604020202020204" pitchFamily="34" charset="0"/>
              <a:cs typeface="Arial" panose="020B0604020202020204" pitchFamily="34" charset="0"/>
            </a:endParaRPr>
          </a:p>
        </p:txBody>
      </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smtClean="0"/>
              <a:t>CLICK TO ADD TITLE OF PRESENTATION</a:t>
            </a:r>
            <a:endParaRPr lang="en-ZA" dirty="0"/>
          </a:p>
        </p:txBody>
      </p:sp>
    </p:spTree>
    <p:extLst>
      <p:ext uri="{BB962C8B-B14F-4D97-AF65-F5344CB8AC3E}">
        <p14:creationId xmlns:p14="http://schemas.microsoft.com/office/powerpoint/2010/main" xmlns="" val="13403643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smtClean="0"/>
              <a:t>Title of slide</a:t>
            </a:r>
            <a:endParaRPr lang="en-ZA" dirty="0"/>
          </a:p>
        </p:txBody>
      </p:sp>
    </p:spTree>
    <p:extLst>
      <p:ext uri="{BB962C8B-B14F-4D97-AF65-F5344CB8AC3E}">
        <p14:creationId xmlns:p14="http://schemas.microsoft.com/office/powerpoint/2010/main" xmlns="" val="11021735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smtClean="0"/>
              <a:t>CLICK TO ADD ENDING MESSAGE</a:t>
            </a:r>
            <a:endParaRPr lang="en-ZA" dirty="0"/>
          </a:p>
        </p:txBody>
      </p:sp>
    </p:spTree>
    <p:extLst>
      <p:ext uri="{BB962C8B-B14F-4D97-AF65-F5344CB8AC3E}">
        <p14:creationId xmlns:p14="http://schemas.microsoft.com/office/powerpoint/2010/main" xmlns="" val="3795424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grpSp>
        <p:nvGrpSpPr>
          <p:cNvPr id="16" name="Group 1"/>
          <p:cNvGrpSpPr>
            <a:grpSpLocks/>
          </p:cNvGrpSpPr>
          <p:nvPr userDrawn="1"/>
        </p:nvGrpSpPr>
        <p:grpSpPr bwMode="auto">
          <a:xfrm>
            <a:off x="0" y="0"/>
            <a:ext cx="9144000" cy="1303338"/>
            <a:chOff x="0" y="1"/>
            <a:chExt cx="9144001" cy="1303651"/>
          </a:xfrm>
        </p:grpSpPr>
        <p:pic>
          <p:nvPicPr>
            <p:cNvPr id="17"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cmpd="tri">
                  <a:solidFill>
                    <a:srgbClr val="000000"/>
                  </a:solidFill>
                  <a:miter lim="800000"/>
                  <a:headEnd/>
                  <a:tailEnd/>
                </a14:hiddenLine>
              </a:ext>
            </a:extLst>
          </p:spPr>
        </p:pic>
        <p:cxnSp>
          <p:nvCxnSpPr>
            <p:cNvPr id="18" name="Straight Connector 17"/>
            <p:cNvCxnSpPr/>
            <p:nvPr userDrawn="1"/>
          </p:nvCxnSpPr>
          <p:spPr>
            <a:xfrm>
              <a:off x="0" y="-969496"/>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7"/>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1761244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7400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smtClean="0">
                <a:solidFill>
                  <a:srgbClr val="DB6D29"/>
                </a:solidFill>
                <a:latin typeface="Arial" panose="020B0604020202020204" pitchFamily="34" charset="0"/>
                <a:cs typeface="Arial" panose="020B0604020202020204" pitchFamily="34" charset="0"/>
              </a:rPr>
              <a:t>CLICK TO ADD SUBTITLE OF THE PRESENTATION</a:t>
            </a:r>
            <a:endParaRPr lang="en-ZA" sz="2400" b="1" dirty="0">
              <a:solidFill>
                <a:srgbClr val="DB6D29"/>
              </a:solidFill>
              <a:latin typeface="Arial" panose="020B0604020202020204" pitchFamily="34" charset="0"/>
              <a:cs typeface="Arial" panose="020B0604020202020204" pitchFamily="34" charset="0"/>
            </a:endParaRPr>
          </a:p>
        </p:txBody>
      </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smtClean="0"/>
              <a:t>CLICK TO ADD TITLE OF PRESENTATION</a:t>
            </a:r>
            <a:endParaRPr lang="en-ZA" dirty="0"/>
          </a:p>
        </p:txBody>
      </p:sp>
    </p:spTree>
    <p:extLst>
      <p:ext uri="{BB962C8B-B14F-4D97-AF65-F5344CB8AC3E}">
        <p14:creationId xmlns:p14="http://schemas.microsoft.com/office/powerpoint/2010/main" xmlns="" val="15705790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35496" y="6237328"/>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6" y="6269005"/>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smtClean="0"/>
              <a:t>Title of slide</a:t>
            </a:r>
            <a:endParaRPr lang="en-ZA" dirty="0"/>
          </a:p>
        </p:txBody>
      </p:sp>
    </p:spTree>
    <p:extLst>
      <p:ext uri="{BB962C8B-B14F-4D97-AF65-F5344CB8AC3E}">
        <p14:creationId xmlns:p14="http://schemas.microsoft.com/office/powerpoint/2010/main" xmlns="" val="5528639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extBox 1"/>
          <p:cNvSpPr txBox="1"/>
          <p:nvPr userDrawn="1"/>
        </p:nvSpPr>
        <p:spPr>
          <a:xfrm>
            <a:off x="1115618"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smtClean="0">
                <a:solidFill>
                  <a:prstClr val="white"/>
                </a:solidFill>
                <a:latin typeface="Arial" panose="020B0604020202020204" pitchFamily="34" charset="0"/>
                <a:cs typeface="Arial" panose="020B0604020202020204" pitchFamily="34" charset="0"/>
              </a:rPr>
              <a:t>witter</a:t>
            </a:r>
            <a:r>
              <a:rPr lang="en-ZA" sz="2000" b="1" dirty="0">
                <a:solidFill>
                  <a:prstClr val="white"/>
                </a:solidFill>
                <a:latin typeface="Arial" panose="020B0604020202020204" pitchFamily="34" charset="0"/>
                <a:cs typeface="Arial" panose="020B0604020202020204" pitchFamily="34" charset="0"/>
              </a:rPr>
              <a:t>: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smtClean="0"/>
              <a:t>CLICK TO ADD ENDING MESSAGE</a:t>
            </a:r>
            <a:endParaRPr lang="en-ZA" dirty="0"/>
          </a:p>
        </p:txBody>
      </p:sp>
    </p:spTree>
    <p:extLst>
      <p:ext uri="{BB962C8B-B14F-4D97-AF65-F5344CB8AC3E}">
        <p14:creationId xmlns:p14="http://schemas.microsoft.com/office/powerpoint/2010/main" xmlns="" val="28394173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grpSp>
        <p:nvGrpSpPr>
          <p:cNvPr id="16" name="Group 1"/>
          <p:cNvGrpSpPr>
            <a:grpSpLocks/>
          </p:cNvGrpSpPr>
          <p:nvPr userDrawn="1"/>
        </p:nvGrpSpPr>
        <p:grpSpPr bwMode="auto">
          <a:xfrm>
            <a:off x="0" y="0"/>
            <a:ext cx="9144000" cy="1303338"/>
            <a:chOff x="0" y="1"/>
            <a:chExt cx="9144001" cy="1303651"/>
          </a:xfrm>
        </p:grpSpPr>
        <p:pic>
          <p:nvPicPr>
            <p:cNvPr id="17"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cmpd="tri">
                  <a:solidFill>
                    <a:srgbClr val="000000"/>
                  </a:solidFill>
                  <a:miter lim="800000"/>
                  <a:headEnd/>
                  <a:tailEnd/>
                </a14:hiddenLine>
              </a:ext>
            </a:extLst>
          </p:spPr>
        </p:pic>
        <p:cxnSp>
          <p:nvCxnSpPr>
            <p:cNvPr id="18" name="Straight Connector 17"/>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6727441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3448"/>
          <a:stretch>
            <a:fillRect/>
          </a:stretch>
        </p:blipFill>
        <p:spPr bwMode="auto">
          <a:xfrm>
            <a:off x="34929" y="6237288"/>
            <a:ext cx="1471613"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21879455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5229247"/>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47"/>
            <a:ext cx="7200900" cy="163036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dirty="0" smtClean="0">
                <a:solidFill>
                  <a:prstClr val="white"/>
                </a:solidFill>
              </a:rPr>
              <a:t>Website: www.education.gov.za</a:t>
            </a:r>
          </a:p>
          <a:p>
            <a:pPr algn="ctr" eaLnBrk="1" fontAlgn="base" hangingPunct="1">
              <a:spcBef>
                <a:spcPct val="0"/>
              </a:spcBef>
              <a:spcAft>
                <a:spcPct val="0"/>
              </a:spcAft>
              <a:defRPr/>
            </a:pPr>
            <a:r>
              <a:rPr lang="en-ZA" altLang="en-US" sz="2000" b="1" dirty="0" smtClean="0">
                <a:solidFill>
                  <a:prstClr val="white"/>
                </a:solidFill>
              </a:rPr>
              <a:t>Call Centre: 0800 202 933 | callcentre@dbe.gov.za</a:t>
            </a:r>
          </a:p>
          <a:p>
            <a:pPr algn="ctr" eaLnBrk="1" fontAlgn="base" hangingPunct="1">
              <a:spcBef>
                <a:spcPct val="0"/>
              </a:spcBef>
              <a:spcAft>
                <a:spcPct val="0"/>
              </a:spcAft>
              <a:defRPr/>
            </a:pPr>
            <a:r>
              <a:rPr lang="en-ZA" altLang="en-US" sz="2000" b="1" dirty="0" smtClean="0">
                <a:solidFill>
                  <a:prstClr val="white"/>
                </a:solidFill>
              </a:rPr>
              <a:t>Twitter: @DBE_SA | Facebook: DBE SA</a:t>
            </a:r>
          </a:p>
          <a:p>
            <a:pPr algn="ctr" eaLnBrk="1" fontAlgn="base" hangingPunct="1">
              <a:spcBef>
                <a:spcPct val="0"/>
              </a:spcBef>
              <a:spcAft>
                <a:spcPct val="0"/>
              </a:spcAft>
              <a:defRPr/>
            </a:pPr>
            <a:endParaRPr lang="en-ZA" altLang="en-US" sz="2000" b="1" dirty="0" smtClean="0">
              <a:solidFill>
                <a:prstClr val="white"/>
              </a:solidFill>
            </a:endParaRPr>
          </a:p>
          <a:p>
            <a:pPr eaLnBrk="1" fontAlgn="base" hangingPunct="1">
              <a:spcBef>
                <a:spcPct val="0"/>
              </a:spcBef>
              <a:spcAft>
                <a:spcPct val="0"/>
              </a:spcAft>
              <a:defRPr/>
            </a:pPr>
            <a:endParaRPr lang="en-ZA" altLang="en-US" sz="2000" b="1" dirty="0" smtClean="0">
              <a:solidFill>
                <a:prstClr val="white"/>
              </a:solidFill>
            </a:endParaRPr>
          </a:p>
        </p:txBody>
      </p:sp>
      <p:grpSp>
        <p:nvGrpSpPr>
          <p:cNvPr id="5" name="Group 8"/>
          <p:cNvGrpSpPr>
            <a:grpSpLocks/>
          </p:cNvGrpSpPr>
          <p:nvPr userDrawn="1"/>
        </p:nvGrpSpPr>
        <p:grpSpPr bwMode="auto">
          <a:xfrm>
            <a:off x="0" y="0"/>
            <a:ext cx="9144000" cy="1303338"/>
            <a:chOff x="0" y="1"/>
            <a:chExt cx="9144001" cy="1303651"/>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cmpd="tri">
                  <a:solidFill>
                    <a:srgbClr val="000000"/>
                  </a:solidFill>
                  <a:miter lim="800000"/>
                  <a:headEnd/>
                  <a:tailEnd/>
                </a14:hiddenLine>
              </a:ext>
            </a:extLst>
          </p:spPr>
        </p:pic>
        <p:cxnSp>
          <p:nvCxnSpPr>
            <p:cNvPr id="8" name="Straight Connector 7"/>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10163335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smtClean="0">
                <a:solidFill>
                  <a:srgbClr val="DB6D29"/>
                </a:solidFill>
                <a:latin typeface="Arial" panose="020B0604020202020204" pitchFamily="34" charset="0"/>
                <a:cs typeface="Arial" panose="020B0604020202020204" pitchFamily="34" charset="0"/>
              </a:rPr>
              <a:t>CLICK TO ADD SUBTITLE OF THE PRESENTATION</a:t>
            </a:r>
            <a:endParaRPr lang="en-ZA" sz="2400" b="1" dirty="0">
              <a:solidFill>
                <a:srgbClr val="DB6D29"/>
              </a:solidFill>
              <a:latin typeface="Arial" panose="020B0604020202020204" pitchFamily="34" charset="0"/>
              <a:cs typeface="Arial" panose="020B0604020202020204" pitchFamily="34" charset="0"/>
            </a:endParaRP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smtClean="0"/>
              <a:t>CLICK TO ADD TITLE OF PRESENTATION</a:t>
            </a:r>
            <a:endParaRPr lang="en-ZA" dirty="0"/>
          </a:p>
        </p:txBody>
      </p:sp>
    </p:spTree>
    <p:extLst>
      <p:ext uri="{BB962C8B-B14F-4D97-AF65-F5344CB8AC3E}">
        <p14:creationId xmlns:p14="http://schemas.microsoft.com/office/powerpoint/2010/main" xmlns="" val="3322923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smtClean="0"/>
              <a:t>Title of slide</a:t>
            </a:r>
            <a:endParaRPr lang="en-ZA" dirty="0"/>
          </a:p>
        </p:txBody>
      </p:sp>
    </p:spTree>
    <p:extLst>
      <p:ext uri="{BB962C8B-B14F-4D97-AF65-F5344CB8AC3E}">
        <p14:creationId xmlns:p14="http://schemas.microsoft.com/office/powerpoint/2010/main" xmlns="" val="301488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smtClean="0">
                <a:solidFill>
                  <a:prstClr val="white"/>
                </a:solidFill>
                <a:latin typeface="Arial" panose="020B0604020202020204" pitchFamily="34" charset="0"/>
                <a:cs typeface="Arial" panose="020B0604020202020204" pitchFamily="34" charset="0"/>
              </a:rPr>
              <a:t>Website: www.education.gov.za</a:t>
            </a:r>
          </a:p>
          <a:p>
            <a:pPr algn="ctr"/>
            <a:r>
              <a:rPr lang="en-ZA" sz="2000" b="1" dirty="0" smtClean="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smtClean="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smtClean="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smtClean="0"/>
              <a:t>CLICK TO ADD ENDING MESSAGE</a:t>
            </a:r>
            <a:endParaRPr lang="en-ZA" dirty="0"/>
          </a:p>
        </p:txBody>
      </p:sp>
    </p:spTree>
    <p:extLst>
      <p:ext uri="{BB962C8B-B14F-4D97-AF65-F5344CB8AC3E}">
        <p14:creationId xmlns:p14="http://schemas.microsoft.com/office/powerpoint/2010/main" xmlns="" val="816268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rcRect l="3448"/>
            <a:stretch>
              <a:fill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Picture 4"/>
            <p:cNvSpPr>
              <a:spLocks noChangeAspect="1" noChangeArrowheads="1"/>
            </p:cNvSpPr>
            <p:nvPr userDrawn="1"/>
          </p:nvSpPr>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mtClean="0">
                <a:solidFill>
                  <a:prstClr val="black"/>
                </a:solidFill>
              </a:endParaRPr>
            </a:p>
          </p:txBody>
        </p:sp>
        <p:grpSp>
          <p:nvGrpSpPr>
            <p:cNvPr id="7" name="Group 9"/>
            <p:cNvGrpSpPr>
              <a:grpSpLocks/>
            </p:cNvGrpSpPr>
            <p:nvPr userDrawn="1"/>
          </p:nvGrpSpPr>
          <p:grpSpPr bwMode="auto">
            <a:xfrm>
              <a:off x="0" y="5562600"/>
              <a:ext cx="9144000" cy="228600"/>
              <a:chOff x="0" y="5334000"/>
              <a:chExt cx="9144000" cy="228600"/>
            </a:xfrm>
          </p:grpSpPr>
          <p:sp>
            <p:nvSpPr>
              <p:cNvPr id="9" name="Rectangle 8"/>
              <p:cNvSpPr/>
              <p:nvPr/>
            </p:nvSpPr>
            <p:spPr>
              <a:xfrm>
                <a:off x="0" y="5334000"/>
                <a:ext cx="89916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0" name="Rectangle 9"/>
              <p:cNvSpPr/>
              <p:nvPr/>
            </p:nvSpPr>
            <p:spPr>
              <a:xfrm>
                <a:off x="1143000" y="5334000"/>
                <a:ext cx="1143000" cy="228465"/>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1" name="Rectangle 10"/>
              <p:cNvSpPr/>
              <p:nvPr/>
            </p:nvSpPr>
            <p:spPr>
              <a:xfrm>
                <a:off x="8077200" y="5334000"/>
                <a:ext cx="10668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2" name="Rectangle 11"/>
              <p:cNvSpPr/>
              <p:nvPr/>
            </p:nvSpPr>
            <p:spPr>
              <a:xfrm>
                <a:off x="22860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3" name="Rectangle 12"/>
              <p:cNvSpPr/>
              <p:nvPr/>
            </p:nvSpPr>
            <p:spPr>
              <a:xfrm>
                <a:off x="35052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4" name="Rectangle 13"/>
              <p:cNvSpPr/>
              <p:nvPr/>
            </p:nvSpPr>
            <p:spPr>
              <a:xfrm>
                <a:off x="46101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5" name="Rectangle 14"/>
              <p:cNvSpPr/>
              <p:nvPr/>
            </p:nvSpPr>
            <p:spPr>
              <a:xfrm>
                <a:off x="57531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grpSp>
      </p:grpSp>
      <p:grpSp>
        <p:nvGrpSpPr>
          <p:cNvPr id="16" name="Group 17"/>
          <p:cNvGrpSpPr>
            <a:grpSpLocks/>
          </p:cNvGrpSpPr>
          <p:nvPr userDrawn="1"/>
        </p:nvGrpSpPr>
        <p:grpSpPr bwMode="auto">
          <a:xfrm>
            <a:off x="0" y="0"/>
            <a:ext cx="9144000" cy="1303338"/>
            <a:chOff x="0" y="1"/>
            <a:chExt cx="9144001" cy="1303651"/>
          </a:xfrm>
        </p:grpSpPr>
        <p:sp>
          <p:nvSpPr>
            <p:cNvPr id="17" name="Picture 2"/>
            <p:cNvSpPr>
              <a:spLocks noChangeAspect="1" noChangeArrowheads="1"/>
            </p:cNvSpPr>
            <p:nvPr userDrawn="1"/>
          </p:nvSpPr>
          <p:spPr bwMode="auto">
            <a:xfrm>
              <a:off x="1" y="1"/>
              <a:ext cx="9144000" cy="1303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0" cmpd="tri">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mtClean="0">
                <a:solidFill>
                  <a:prstClr val="black"/>
                </a:solidFill>
              </a:endParaRPr>
            </a:p>
          </p:txBody>
        </p:sp>
        <p:cxnSp>
          <p:nvCxnSpPr>
            <p:cNvPr id="18" name="Straight Connector 17"/>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3248289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651750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pic>
        <p:nvPicPr>
          <p:cNvPr id="4" name="Picture 7"/>
          <p:cNvPicPr>
            <a:picLocks noChangeAspect="1" noChangeArrowheads="1"/>
          </p:cNvPicPr>
          <p:nvPr userDrawn="1"/>
        </p:nvPicPr>
        <p:blipFill>
          <a:blip r:embed="rId2">
            <a:extLst>
              <a:ext uri="{28A0092B-C50C-407E-A947-70E740481C1C}">
                <a14:useLocalDpi xmlns:a14="http://schemas.microsoft.com/office/drawing/2010/main" xmlns=""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Picture 4"/>
          <p:cNvSpPr>
            <a:spLocks noChangeAspect="1" noChangeArrowheads="1"/>
          </p:cNvSpPr>
          <p:nvPr userDrawn="1"/>
        </p:nvSpPr>
        <p:spPr bwMode="auto">
          <a:xfrm>
            <a:off x="8545513" y="6269038"/>
            <a:ext cx="539750" cy="588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mtClean="0">
              <a:solidFill>
                <a:prstClr val="black"/>
              </a:solidFill>
            </a:endParaRPr>
          </a:p>
        </p:txBody>
      </p:sp>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882141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smtClean="0">
                <a:solidFill>
                  <a:srgbClr val="FFFFFF"/>
                </a:solidFill>
              </a:rPr>
              <a:t>Website: www.education.gov.za</a:t>
            </a:r>
          </a:p>
          <a:p>
            <a:pPr algn="ctr" eaLnBrk="1" fontAlgn="base" hangingPunct="1">
              <a:spcBef>
                <a:spcPct val="0"/>
              </a:spcBef>
              <a:spcAft>
                <a:spcPct val="0"/>
              </a:spcAft>
              <a:defRPr/>
            </a:pPr>
            <a:r>
              <a:rPr lang="en-ZA" altLang="en-US" sz="2000" b="1" smtClean="0">
                <a:solidFill>
                  <a:srgbClr val="FFFFFF"/>
                </a:solidFill>
              </a:rPr>
              <a:t>Call Centre: 0800 202 933 | callcentre@dbe.gov.za</a:t>
            </a:r>
          </a:p>
          <a:p>
            <a:pPr algn="ctr" eaLnBrk="1" fontAlgn="base" hangingPunct="1">
              <a:spcBef>
                <a:spcPct val="0"/>
              </a:spcBef>
              <a:spcAft>
                <a:spcPct val="0"/>
              </a:spcAft>
              <a:defRPr/>
            </a:pPr>
            <a:r>
              <a:rPr lang="en-ZA" altLang="en-US" sz="2000" b="1" smtClean="0">
                <a:solidFill>
                  <a:srgbClr val="FFFFFF"/>
                </a:solidFill>
              </a:rPr>
              <a:t>Twitter: @DBE_SA | Facebook: DBE SA</a:t>
            </a:r>
          </a:p>
          <a:p>
            <a:pPr algn="ctr" eaLnBrk="1" fontAlgn="base" hangingPunct="1">
              <a:spcBef>
                <a:spcPct val="0"/>
              </a:spcBef>
              <a:spcAft>
                <a:spcPct val="0"/>
              </a:spcAft>
              <a:defRPr/>
            </a:pPr>
            <a:endParaRPr lang="en-ZA" altLang="en-US" sz="2000" b="1" smtClean="0">
              <a:solidFill>
                <a:srgbClr val="FFFFFF"/>
              </a:solidFill>
            </a:endParaRPr>
          </a:p>
          <a:p>
            <a:pPr eaLnBrk="1" fontAlgn="base" hangingPunct="1">
              <a:spcBef>
                <a:spcPct val="0"/>
              </a:spcBef>
              <a:spcAft>
                <a:spcPct val="0"/>
              </a:spcAft>
              <a:defRPr/>
            </a:pPr>
            <a:endParaRPr lang="en-ZA" altLang="en-US" sz="2000" b="1" smtClean="0">
              <a:solidFill>
                <a:srgbClr val="FFFFFF"/>
              </a:solidFill>
            </a:endParaRPr>
          </a:p>
        </p:txBody>
      </p:sp>
      <p:grpSp>
        <p:nvGrpSpPr>
          <p:cNvPr id="5" name="Group 8"/>
          <p:cNvGrpSpPr>
            <a:grpSpLocks/>
          </p:cNvGrpSpPr>
          <p:nvPr userDrawn="1"/>
        </p:nvGrpSpPr>
        <p:grpSpPr bwMode="auto">
          <a:xfrm>
            <a:off x="0" y="0"/>
            <a:ext cx="9144000" cy="1303338"/>
            <a:chOff x="0" y="1"/>
            <a:chExt cx="9144001" cy="1303651"/>
          </a:xfrm>
        </p:grpSpPr>
        <p:sp>
          <p:nvSpPr>
            <p:cNvPr id="7" name="Picture 2"/>
            <p:cNvSpPr>
              <a:spLocks noChangeAspect="1" noChangeArrowheads="1"/>
            </p:cNvSpPr>
            <p:nvPr userDrawn="1"/>
          </p:nvSpPr>
          <p:spPr bwMode="auto">
            <a:xfrm>
              <a:off x="1" y="1"/>
              <a:ext cx="9144000" cy="1303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0" cmpd="tri">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mtClean="0">
                <a:solidFill>
                  <a:prstClr val="black"/>
                </a:solidFill>
              </a:endParaRPr>
            </a:p>
          </p:txBody>
        </p:sp>
        <p:cxnSp>
          <p:nvCxnSpPr>
            <p:cNvPr id="8" name="Straight Connector 7"/>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4859027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a:solidFill>
                <a:prstClr val="white"/>
              </a:solidFill>
            </a:endParaRPr>
          </a:p>
        </p:txBody>
      </p:sp>
      <p:pic>
        <p:nvPicPr>
          <p:cNvPr id="4" name="Picture 9"/>
          <p:cNvPicPr>
            <a:picLocks noChangeAspect="1" noChangeArrowheads="1"/>
          </p:cNvPicPr>
          <p:nvPr userDrawn="1"/>
        </p:nvPicPr>
        <p:blipFill>
          <a:blip r:embed="rId2">
            <a:extLst>
              <a:ext uri="{28A0092B-C50C-407E-A947-70E740481C1C}">
                <a14:useLocalDpi xmlns:a14="http://schemas.microsoft.com/office/drawing/2010/main" xmlns=""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1618849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a:solidFill>
                <a:prstClr val="white"/>
              </a:solidFill>
            </a:endParaRPr>
          </a:p>
        </p:txBody>
      </p:sp>
      <p:pic>
        <p:nvPicPr>
          <p:cNvPr id="4" name="Picture 9"/>
          <p:cNvPicPr>
            <a:picLocks noChangeAspect="1" noChangeArrowheads="1"/>
          </p:cNvPicPr>
          <p:nvPr userDrawn="1"/>
        </p:nvPicPr>
        <p:blipFill>
          <a:blip r:embed="rId2">
            <a:extLst>
              <a:ext uri="{28A0092B-C50C-407E-A947-70E740481C1C}">
                <a14:useLocalDpi xmlns:a14="http://schemas.microsoft.com/office/drawing/2010/main" xmlns=""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0"/>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38717630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srcRect l="3448"/>
            <a:stretch>
              <a:fillRect/>
            </a:stretch>
          </p:blipFill>
          <p:spPr bwMode="auto">
            <a:xfrm>
              <a:off x="76200" y="5992639"/>
              <a:ext cx="2057400" cy="83445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srcRect l="13585" t="18716" r="12842" b="24480"/>
            <a:stretch>
              <a:fillRect/>
            </a:stretch>
          </p:blipFill>
          <p:spPr bwMode="auto">
            <a:xfrm>
              <a:off x="8305801" y="5950586"/>
              <a:ext cx="761999" cy="831849"/>
            </a:xfrm>
            <a:prstGeom prst="rect">
              <a:avLst/>
            </a:prstGeom>
            <a:noFill/>
            <a:ln w="9525">
              <a:noFill/>
              <a:miter lim="800000"/>
              <a:headEnd/>
              <a:tailEnd/>
            </a:ln>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pic>
        <p:nvPicPr>
          <p:cNvPr id="16" name="Picture 2"/>
          <p:cNvPicPr>
            <a:picLocks noChangeAspect="1" noChangeArrowheads="1"/>
          </p:cNvPicPr>
          <p:nvPr userDrawn="1"/>
        </p:nvPicPr>
        <p:blipFill>
          <a:blip r:embed="rId4" cstate="print"/>
          <a:srcRect l="935" r="819"/>
          <a:stretch>
            <a:fillRect/>
          </a:stretch>
        </p:blipFill>
        <p:spPr bwMode="auto">
          <a:xfrm>
            <a:off x="0" y="0"/>
            <a:ext cx="9144000" cy="1303338"/>
          </a:xfrm>
          <a:prstGeom prst="rect">
            <a:avLst/>
          </a:prstGeom>
          <a:noFill/>
          <a:ln w="63500" cmpd="tri">
            <a:noFill/>
            <a:miter lim="800000"/>
            <a:headEnd/>
            <a:tailEnd/>
          </a:ln>
        </p:spPr>
      </p:pic>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12883160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4" name="Picture 7"/>
          <p:cNvPicPr>
            <a:picLocks noChangeAspect="1" noChangeArrowheads="1"/>
          </p:cNvPicPr>
          <p:nvPr userDrawn="1"/>
        </p:nvPicPr>
        <p:blipFill>
          <a:blip r:embed="rId2" cstate="print"/>
          <a:srcRect l="3448"/>
          <a:stretch>
            <a:fillRect/>
          </a:stretch>
        </p:blipFill>
        <p:spPr bwMode="auto">
          <a:xfrm>
            <a:off x="34925" y="6237288"/>
            <a:ext cx="1471613" cy="596900"/>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print"/>
          <a:srcRect l="13585" t="18716" r="12842" b="24480"/>
          <a:stretch>
            <a:fillRect/>
          </a:stretch>
        </p:blipFill>
        <p:spPr bwMode="auto">
          <a:xfrm>
            <a:off x="8545513" y="6269038"/>
            <a:ext cx="539750" cy="588962"/>
          </a:xfrm>
          <a:prstGeom prst="rect">
            <a:avLst/>
          </a:prstGeom>
          <a:noFill/>
          <a:ln w="9525">
            <a:noFill/>
            <a:miter lim="800000"/>
            <a:headEnd/>
            <a:tailEnd/>
          </a:ln>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34286995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ZA" altLang="en-US" sz="2000" b="1" smtClean="0">
                <a:solidFill>
                  <a:prstClr val="white"/>
                </a:solidFill>
              </a:rPr>
              <a:t>Website: www.education.gov.za</a:t>
            </a:r>
          </a:p>
          <a:p>
            <a:pPr algn="ctr" eaLnBrk="1" fontAlgn="base" hangingPunct="1">
              <a:spcBef>
                <a:spcPct val="0"/>
              </a:spcBef>
              <a:spcAft>
                <a:spcPct val="0"/>
              </a:spcAft>
              <a:defRPr/>
            </a:pPr>
            <a:r>
              <a:rPr lang="en-ZA" altLang="en-US" sz="2000" b="1" smtClean="0">
                <a:solidFill>
                  <a:prstClr val="white"/>
                </a:solidFill>
              </a:rPr>
              <a:t>Call Centre: 0800 202 933 | callcentre@dbe.gov.za</a:t>
            </a:r>
          </a:p>
          <a:p>
            <a:pPr algn="ctr" eaLnBrk="1" fontAlgn="base" hangingPunct="1">
              <a:spcBef>
                <a:spcPct val="0"/>
              </a:spcBef>
              <a:spcAft>
                <a:spcPct val="0"/>
              </a:spcAft>
              <a:defRPr/>
            </a:pPr>
            <a:r>
              <a:rPr lang="en-ZA" altLang="en-US" sz="2000" b="1" smtClean="0">
                <a:solidFill>
                  <a:prstClr val="white"/>
                </a:solidFill>
              </a:rPr>
              <a:t>Twitter: @DBE_SA | Facebook: DBE SA</a:t>
            </a:r>
          </a:p>
          <a:p>
            <a:pPr algn="ctr" eaLnBrk="1" fontAlgn="base" hangingPunct="1">
              <a:spcBef>
                <a:spcPct val="0"/>
              </a:spcBef>
              <a:spcAft>
                <a:spcPct val="0"/>
              </a:spcAft>
              <a:defRPr/>
            </a:pPr>
            <a:endParaRPr lang="en-ZA" altLang="en-US" sz="2000" b="1" smtClean="0">
              <a:solidFill>
                <a:prstClr val="white"/>
              </a:solidFill>
            </a:endParaRPr>
          </a:p>
          <a:p>
            <a:pPr eaLnBrk="1" fontAlgn="base" hangingPunct="1">
              <a:spcBef>
                <a:spcPct val="0"/>
              </a:spcBef>
              <a:spcAft>
                <a:spcPct val="0"/>
              </a:spcAft>
              <a:defRPr/>
            </a:pPr>
            <a:endParaRPr lang="en-ZA" altLang="en-US" sz="2000" b="1" smtClean="0">
              <a:solidFill>
                <a:prstClr val="white"/>
              </a:solidFill>
            </a:endParaRPr>
          </a:p>
        </p:txBody>
      </p:sp>
      <p:pic>
        <p:nvPicPr>
          <p:cNvPr id="5" name="Picture 2"/>
          <p:cNvPicPr>
            <a:picLocks noChangeAspect="1" noChangeArrowheads="1"/>
          </p:cNvPicPr>
          <p:nvPr userDrawn="1"/>
        </p:nvPicPr>
        <p:blipFill>
          <a:blip r:embed="rId2" cstate="print"/>
          <a:srcRect l="935" r="819"/>
          <a:stretch>
            <a:fillRect/>
          </a:stretch>
        </p:blipFill>
        <p:spPr bwMode="auto">
          <a:xfrm>
            <a:off x="0" y="0"/>
            <a:ext cx="9144000" cy="1303338"/>
          </a:xfrm>
          <a:prstGeom prst="rect">
            <a:avLst/>
          </a:prstGeom>
          <a:noFill/>
          <a:ln w="63500" cmpd="tri">
            <a:noFill/>
            <a:miter lim="800000"/>
            <a:headEnd/>
            <a:tailEnd/>
          </a:ln>
        </p:spPr>
      </p:pic>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xmlns="" val="5926107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182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B53D35A-8708-4BA2-87CD-1FA4301533B6}" type="slidenum">
              <a:rPr lang="en-ZA" altLang="en-US"/>
              <a:pPr>
                <a:defRPr/>
              </a:pPr>
              <a:t>‹#›</a:t>
            </a:fld>
            <a:endParaRPr lang="en-ZA" altLang="en-US"/>
          </a:p>
        </p:txBody>
      </p:sp>
    </p:spTree>
    <p:extLst>
      <p:ext uri="{BB962C8B-B14F-4D97-AF65-F5344CB8AC3E}">
        <p14:creationId xmlns:p14="http://schemas.microsoft.com/office/powerpoint/2010/main" xmlns="" val="376684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C1DEB33-38AE-4173-9F50-C835221F4DCD}" type="slidenum">
              <a:rPr lang="en-ZA" altLang="en-US"/>
              <a:pPr>
                <a:defRPr/>
              </a:pPr>
              <a:t>‹#›</a:t>
            </a:fld>
            <a:endParaRPr lang="en-ZA" altLang="en-US"/>
          </a:p>
        </p:txBody>
      </p:sp>
    </p:spTree>
    <p:extLst>
      <p:ext uri="{BB962C8B-B14F-4D97-AF65-F5344CB8AC3E}">
        <p14:creationId xmlns:p14="http://schemas.microsoft.com/office/powerpoint/2010/main" xmlns="" val="284074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B74CFE-F02F-49EF-A5DD-17F3AD1F3F3C}" type="slidenum">
              <a:rPr lang="en-ZA" altLang="en-US"/>
              <a:pPr>
                <a:defRPr/>
              </a:pPr>
              <a:t>‹#›</a:t>
            </a:fld>
            <a:endParaRPr lang="en-ZA" altLang="en-US"/>
          </a:p>
        </p:txBody>
      </p:sp>
    </p:spTree>
    <p:extLst>
      <p:ext uri="{BB962C8B-B14F-4D97-AF65-F5344CB8AC3E}">
        <p14:creationId xmlns:p14="http://schemas.microsoft.com/office/powerpoint/2010/main" xmlns="" val="415269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AC55E8-D2BA-4119-A909-D97C0EAF1922}" type="slidenum">
              <a:rPr lang="en-ZA" altLang="en-US"/>
              <a:pPr>
                <a:defRPr/>
              </a:pPr>
              <a:t>‹#›</a:t>
            </a:fld>
            <a:endParaRPr lang="en-ZA" altLang="en-US"/>
          </a:p>
        </p:txBody>
      </p:sp>
    </p:spTree>
    <p:extLst>
      <p:ext uri="{BB962C8B-B14F-4D97-AF65-F5344CB8AC3E}">
        <p14:creationId xmlns:p14="http://schemas.microsoft.com/office/powerpoint/2010/main" xmlns="" val="405200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708A7853-3A29-467E-8018-1015C5D6FA41}" type="slidenum">
              <a:rPr lang="en-ZA" altLang="en-US"/>
              <a:pPr fontAlgn="base">
                <a:spcBef>
                  <a:spcPct val="0"/>
                </a:spcBef>
                <a:spcAft>
                  <a:spcPct val="0"/>
                </a:spcAft>
                <a:defRPr/>
              </a:pPr>
              <a:t>‹#›</a:t>
            </a:fld>
            <a:endParaRPr lang="en-ZA" altLang="en-US"/>
          </a:p>
        </p:txBody>
      </p:sp>
    </p:spTree>
    <p:extLst>
      <p:ext uri="{BB962C8B-B14F-4D97-AF65-F5344CB8AC3E}">
        <p14:creationId xmlns:p14="http://schemas.microsoft.com/office/powerpoint/2010/main" xmlns="" val="3424618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F019-4F7B-4D31-9D1A-762E4322E3E6}" type="datetimeFigureOut">
              <a:rPr lang="en-ZA" smtClean="0">
                <a:solidFill>
                  <a:prstClr val="black">
                    <a:tint val="75000"/>
                  </a:prstClr>
                </a:solidFill>
              </a:rPr>
              <a:pPr/>
              <a:t>2017/06/27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53F8B-4788-43D9-B19C-7CDD71F5399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4320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934865"/>
          </a:xfrm>
        </p:spPr>
        <p:txBody>
          <a:bodyPr/>
          <a:lstStyle/>
          <a:p>
            <a:r>
              <a:rPr lang="en-ZA" sz="3600" b="1" dirty="0" smtClean="0">
                <a:solidFill>
                  <a:schemeClr val="accent6">
                    <a:lumMod val="50000"/>
                  </a:schemeClr>
                </a:solidFill>
                <a:latin typeface="Aharoni" panose="02010803020104030203" pitchFamily="2" charset="-79"/>
                <a:ea typeface="Times New Roman" pitchFamily="18" charset="0"/>
                <a:cs typeface="Aharoni" panose="02010803020104030203" pitchFamily="2" charset="-79"/>
              </a:rPr>
              <a:t/>
            </a:r>
            <a:br>
              <a:rPr lang="en-ZA" sz="3600" b="1" dirty="0" smtClean="0">
                <a:solidFill>
                  <a:schemeClr val="accent6">
                    <a:lumMod val="50000"/>
                  </a:schemeClr>
                </a:solidFill>
                <a:latin typeface="Aharoni" panose="02010803020104030203" pitchFamily="2" charset="-79"/>
                <a:ea typeface="Times New Roman" pitchFamily="18" charset="0"/>
                <a:cs typeface="Aharoni" panose="02010803020104030203" pitchFamily="2" charset="-79"/>
              </a:rPr>
            </a:br>
            <a:r>
              <a:rPr lang="en-ZA" sz="3600" b="1" dirty="0" smtClean="0">
                <a:solidFill>
                  <a:schemeClr val="accent2">
                    <a:lumMod val="50000"/>
                  </a:schemeClr>
                </a:solidFill>
                <a:latin typeface="Aharoni" panose="02010803020104030203" pitchFamily="2" charset="-79"/>
                <a:ea typeface="Times New Roman" pitchFamily="18" charset="0"/>
                <a:cs typeface="Aharoni" panose="02010803020104030203" pitchFamily="2" charset="-79"/>
              </a:rPr>
              <a:t>PROGRESS ON THE PLANS TO CONSIDER OFFERING HISTORY AS A COMPULSORY </a:t>
            </a:r>
            <a:r>
              <a:rPr lang="en-ZA" sz="3600" b="1" dirty="0">
                <a:solidFill>
                  <a:schemeClr val="accent2">
                    <a:lumMod val="50000"/>
                  </a:schemeClr>
                </a:solidFill>
                <a:latin typeface="Aharoni" panose="02010803020104030203" pitchFamily="2" charset="-79"/>
                <a:ea typeface="Times New Roman" pitchFamily="18" charset="0"/>
                <a:cs typeface="Aharoni" panose="02010803020104030203" pitchFamily="2" charset="-79"/>
              </a:rPr>
              <a:t>SUBJECT</a:t>
            </a:r>
            <a:br>
              <a:rPr lang="en-ZA" sz="3600" b="1" dirty="0">
                <a:solidFill>
                  <a:schemeClr val="accent2">
                    <a:lumMod val="50000"/>
                  </a:schemeClr>
                </a:solidFill>
                <a:latin typeface="Aharoni" panose="02010803020104030203" pitchFamily="2" charset="-79"/>
                <a:ea typeface="Times New Roman" pitchFamily="18" charset="0"/>
                <a:cs typeface="Aharoni" panose="02010803020104030203" pitchFamily="2" charset="-79"/>
              </a:rPr>
            </a:br>
            <a:endParaRPr lang="en-ZA" sz="3600" b="1" dirty="0">
              <a:solidFill>
                <a:schemeClr val="accent2">
                  <a:lumMod val="50000"/>
                </a:schemeClr>
              </a:solidFill>
              <a:latin typeface="Aharoni" panose="02010803020104030203" pitchFamily="2" charset="-79"/>
              <a:ea typeface="Times New Roman" pitchFamily="18" charset="0"/>
              <a:cs typeface="Aharoni" panose="02010803020104030203" pitchFamily="2" charset="-79"/>
            </a:endParaRPr>
          </a:p>
        </p:txBody>
      </p:sp>
      <p:sp>
        <p:nvSpPr>
          <p:cNvPr id="3" name="Subtitle 2"/>
          <p:cNvSpPr>
            <a:spLocks noGrp="1"/>
          </p:cNvSpPr>
          <p:nvPr>
            <p:ph type="subTitle" idx="1"/>
          </p:nvPr>
        </p:nvSpPr>
        <p:spPr>
          <a:xfrm>
            <a:off x="1371600" y="3276600"/>
            <a:ext cx="6400800" cy="1989584"/>
          </a:xfrm>
        </p:spPr>
        <p:txBody>
          <a:bodyPr/>
          <a:lstStyle/>
          <a:p>
            <a:r>
              <a:rPr lang="en-ZA" b="1" dirty="0"/>
              <a:t>Portfolio Committee on Basic Education Meeting</a:t>
            </a:r>
          </a:p>
          <a:p>
            <a:r>
              <a:rPr lang="en-ZA" b="1" dirty="0" smtClean="0">
                <a:solidFill>
                  <a:srgbClr val="FF0000"/>
                </a:solidFill>
              </a:rPr>
              <a:t>27 June 2017</a:t>
            </a:r>
            <a:endParaRPr lang="en-ZA" b="1" dirty="0">
              <a:solidFill>
                <a:srgbClr val="FF0000"/>
              </a:solidFill>
            </a:endParaRPr>
          </a:p>
          <a:p>
            <a:r>
              <a:rPr lang="en-ZA" sz="2400" b="1" dirty="0"/>
              <a:t>Presenter: Dr MJ Maboya</a:t>
            </a: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36049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DBE DESKTOP </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RESEARCH</a:t>
            </a:r>
            <a:endParaRPr lang="en-ZA"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7341179"/>
              </p:ext>
            </p:extLst>
          </p:nvPr>
        </p:nvGraphicFramePr>
        <p:xfrm>
          <a:off x="228600" y="1143000"/>
          <a:ext cx="8763000" cy="4693920"/>
        </p:xfrm>
        <a:graphic>
          <a:graphicData uri="http://schemas.openxmlformats.org/drawingml/2006/table">
            <a:tbl>
              <a:tblPr firstRow="1" bandRow="1">
                <a:tableStyleId>{93296810-A885-4BE3-A3E7-6D5BEEA58F35}</a:tableStyleId>
              </a:tblPr>
              <a:tblGrid>
                <a:gridCol w="2028473"/>
                <a:gridCol w="2273364"/>
                <a:gridCol w="4461163"/>
              </a:tblGrid>
              <a:tr h="457200">
                <a:tc>
                  <a:txBody>
                    <a:bodyPr/>
                    <a:lstStyle/>
                    <a:p>
                      <a:r>
                        <a:rPr lang="en-ZA" dirty="0" smtClean="0">
                          <a:solidFill>
                            <a:schemeClr val="tx1">
                              <a:lumMod val="95000"/>
                              <a:lumOff val="5000"/>
                            </a:schemeClr>
                          </a:solidFill>
                        </a:rPr>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lumMod val="95000"/>
                              <a:lumOff val="5000"/>
                            </a:schemeClr>
                          </a:solidFill>
                        </a:rPr>
                        <a:t>COMPULSORY?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lumMod val="95000"/>
                              <a:lumOff val="5000"/>
                            </a:schemeClr>
                          </a:solidFill>
                        </a:rPr>
                        <a:t>IF YES, UP TO WHAT GRADE?</a:t>
                      </a:r>
                      <a:endParaRPr lang="en-ZA"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Ghana</a:t>
                      </a:r>
                      <a:endParaRPr lang="en-ZA" sz="18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lumMod val="95000"/>
                              <a:lumOff val="5000"/>
                            </a:schemeClr>
                          </a:solidFill>
                          <a:latin typeface="Arial" panose="020B0604020202020204" pitchFamily="34" charset="0"/>
                          <a:cs typeface="Arial" panose="020B0604020202020204" pitchFamily="34" charset="0"/>
                        </a:rPr>
                        <a:t>Yes</a:t>
                      </a:r>
                      <a:endParaRPr lang="en-ZA"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dirty="0" smtClean="0">
                          <a:solidFill>
                            <a:schemeClr val="tx1">
                              <a:lumMod val="95000"/>
                              <a:lumOff val="5000"/>
                            </a:schemeClr>
                          </a:solidFill>
                          <a:latin typeface="Arial" panose="020B0604020202020204" pitchFamily="34" charset="0"/>
                          <a:cs typeface="Arial" panose="020B0604020202020204" pitchFamily="34" charset="0"/>
                        </a:rPr>
                        <a:t>Primary</a:t>
                      </a:r>
                      <a:r>
                        <a:rPr lang="en-ZA" baseline="0" dirty="0" smtClean="0">
                          <a:solidFill>
                            <a:schemeClr val="tx1">
                              <a:lumMod val="95000"/>
                              <a:lumOff val="5000"/>
                            </a:schemeClr>
                          </a:solidFill>
                          <a:latin typeface="Arial" panose="020B0604020202020204" pitchFamily="34" charset="0"/>
                          <a:cs typeface="Arial" panose="020B0604020202020204" pitchFamily="34" charset="0"/>
                        </a:rPr>
                        <a:t>  School Level</a:t>
                      </a:r>
                      <a:endParaRPr lang="en-ZA" dirty="0">
                        <a:solidFill>
                          <a:schemeClr val="tx1">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103">
                <a:tc>
                  <a:txBody>
                    <a:bodyPr/>
                    <a:lstStyle/>
                    <a:p>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Kenya</a:t>
                      </a:r>
                      <a:endParaRPr lang="en-ZA" sz="18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Yes</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Primary  School Level</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Tanzania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Yes</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Form IV</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Zimbabwe</a:t>
                      </a:r>
                      <a:endParaRPr lang="en-ZA" sz="18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Yes</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Lower Secondary School Level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663">
                <a:tc>
                  <a:txBody>
                    <a:bodyPr/>
                    <a:lstStyle/>
                    <a:p>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Mauritius</a:t>
                      </a:r>
                      <a:endParaRPr lang="en-ZA" sz="18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Yes</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Lower Secondary School Level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France</a:t>
                      </a:r>
                      <a:endParaRPr lang="en-ZA" sz="18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Yes</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Until the final two years of upper secondary education</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20">
                <a:tc>
                  <a:txBody>
                    <a:bodyPr/>
                    <a:lstStyle/>
                    <a:p>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Germany</a:t>
                      </a:r>
                      <a:endParaRPr lang="en-ZA" sz="18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Yes</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kern="1200" dirty="0" smtClean="0">
                          <a:solidFill>
                            <a:schemeClr val="tx1">
                              <a:lumMod val="95000"/>
                              <a:lumOff val="5000"/>
                            </a:schemeClr>
                          </a:solidFill>
                          <a:latin typeface="Arial" panose="020B0604020202020204" pitchFamily="34" charset="0"/>
                          <a:ea typeface="+mn-ea"/>
                          <a:cs typeface="Arial" panose="020B0604020202020204" pitchFamily="34" charset="0"/>
                        </a:rPr>
                        <a:t>Until upper level of secondary education</a:t>
                      </a:r>
                      <a:endParaRPr lang="en-ZA" sz="1800"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tx1">
                              <a:lumMod val="95000"/>
                              <a:lumOff val="5000"/>
                            </a:schemeClr>
                          </a:solidFill>
                          <a:latin typeface="Arial" panose="020B0604020202020204" pitchFamily="34" charset="0"/>
                          <a:ea typeface="+mn-ea"/>
                          <a:cs typeface="Arial" panose="020B0604020202020204" pitchFamily="34" charset="0"/>
                        </a:rPr>
                        <a:t>Greece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2000" dirty="0" smtClean="0">
                          <a:solidFill>
                            <a:schemeClr val="tx1">
                              <a:lumMod val="95000"/>
                              <a:lumOff val="5000"/>
                            </a:schemeClr>
                          </a:solidFill>
                          <a:latin typeface="Arial" panose="020B0604020202020204" pitchFamily="34" charset="0"/>
                          <a:cs typeface="Arial" panose="020B0604020202020204" pitchFamily="34" charset="0"/>
                        </a:rPr>
                        <a:t>Yes</a:t>
                      </a:r>
                      <a:endParaRPr lang="en-ZA" sz="20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2000" kern="1200" dirty="0" smtClean="0">
                          <a:solidFill>
                            <a:schemeClr val="tx1">
                              <a:lumMod val="95000"/>
                              <a:lumOff val="5000"/>
                            </a:schemeClr>
                          </a:solidFill>
                          <a:effectLst/>
                          <a:latin typeface="Arial" panose="020B0604020202020204" pitchFamily="34" charset="0"/>
                          <a:ea typeface="+mn-ea"/>
                          <a:cs typeface="Arial" panose="020B0604020202020204" pitchFamily="34" charset="0"/>
                        </a:rPr>
                        <a:t>Until upper level of secondary education</a:t>
                      </a:r>
                      <a:endParaRPr lang="en-ZA" sz="2000" dirty="0">
                        <a:solidFill>
                          <a:schemeClr val="tx1">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10</a:t>
            </a:fld>
            <a:endParaRPr lang="en-ZA" sz="1200" b="1" dirty="0">
              <a:solidFill>
                <a:srgbClr val="898989"/>
              </a:solidFill>
            </a:endParaRPr>
          </a:p>
        </p:txBody>
      </p:sp>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100570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7625"/>
            <a:ext cx="8229600" cy="1143000"/>
          </a:xfrm>
        </p:spPr>
        <p:txBody>
          <a:bodyPr/>
          <a:lstStyle/>
          <a:p>
            <a:r>
              <a:rPr lang="en-US"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DBE DESKTOP </a:t>
            </a:r>
            <a:r>
              <a:rPr lang="en-US" sz="40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RESEARCH</a:t>
            </a:r>
            <a:endParaRPr lang="en-ZA" sz="4000" dirty="0">
              <a:solidFill>
                <a:schemeClr val="accent2">
                  <a:lumMod val="75000"/>
                </a:schemeClr>
              </a:solidFill>
            </a:endParaRPr>
          </a:p>
        </p:txBody>
      </p:sp>
      <p:sp>
        <p:nvSpPr>
          <p:cNvPr id="3" name="Content Placeholder 2"/>
          <p:cNvSpPr>
            <a:spLocks noGrp="1"/>
          </p:cNvSpPr>
          <p:nvPr>
            <p:ph idx="1"/>
          </p:nvPr>
        </p:nvSpPr>
        <p:spPr>
          <a:xfrm>
            <a:off x="76200" y="1219200"/>
            <a:ext cx="8915400" cy="5220444"/>
          </a:xfrm>
        </p:spPr>
        <p:txBody>
          <a:bodyPr/>
          <a:lstStyle/>
          <a:p>
            <a:pPr lvl="0" algn="just" eaLnBrk="1" fontAlgn="auto" hangingPunct="1">
              <a:spcAft>
                <a:spcPts val="0"/>
              </a:spcAft>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majority of African countries teach History as a compulsory subject only in primary and lower secondary schools</a:t>
            </a:r>
            <a:r>
              <a:rPr lang="en-ZA" sz="2000" dirty="0" smtClean="0">
                <a:latin typeface="Arial" panose="020B0604020202020204" pitchFamily="34" charset="0"/>
                <a:cs typeface="Arial" panose="020B0604020202020204" pitchFamily="34" charset="0"/>
              </a:rPr>
              <a:t>. In </a:t>
            </a:r>
            <a:r>
              <a:rPr lang="en-ZA" sz="2000" dirty="0">
                <a:latin typeface="Arial" panose="020B0604020202020204" pitchFamily="34" charset="0"/>
                <a:cs typeface="Arial" panose="020B0604020202020204" pitchFamily="34" charset="0"/>
              </a:rPr>
              <a:t>higher secondary schools History becomes optional/ choice for learners.</a:t>
            </a:r>
          </a:p>
          <a:p>
            <a:pPr lvl="0" algn="just" eaLnBrk="1" fontAlgn="auto" hangingPunct="1">
              <a:spcAft>
                <a:spcPts val="0"/>
              </a:spcAft>
              <a:buNone/>
            </a:pPr>
            <a:endParaRPr lang="en-US" sz="2000" dirty="0">
              <a:latin typeface="Arial" panose="020B0604020202020204" pitchFamily="34" charset="0"/>
              <a:cs typeface="Arial" panose="020B0604020202020204" pitchFamily="34" charset="0"/>
            </a:endParaRPr>
          </a:p>
          <a:p>
            <a:pPr lvl="0" algn="just" eaLnBrk="1" fontAlgn="auto" hangingPunct="1">
              <a:spcAft>
                <a:spcPts val="0"/>
              </a:spcAft>
            </a:pPr>
            <a:r>
              <a:rPr lang="en-GB" sz="2000" dirty="0">
                <a:latin typeface="Arial" panose="020B0604020202020204" pitchFamily="34" charset="0"/>
                <a:cs typeface="Arial" panose="020B0604020202020204" pitchFamily="34" charset="0"/>
              </a:rPr>
              <a:t>In certain European countries History is offered  as a core subject from primary school until upper secondary </a:t>
            </a:r>
            <a:r>
              <a:rPr lang="en-GB" sz="2000" dirty="0" smtClean="0">
                <a:latin typeface="Arial" panose="020B0604020202020204" pitchFamily="34" charset="0"/>
                <a:cs typeface="Arial" panose="020B0604020202020204" pitchFamily="34" charset="0"/>
              </a:rPr>
              <a:t>school.</a:t>
            </a:r>
            <a:endParaRPr lang="en-ZA" sz="2000" dirty="0">
              <a:latin typeface="Arial" panose="020B0604020202020204" pitchFamily="34" charset="0"/>
              <a:cs typeface="Arial" panose="020B0604020202020204" pitchFamily="34" charset="0"/>
            </a:endParaRPr>
          </a:p>
          <a:p>
            <a:pPr lvl="0" eaLnBrk="1" fontAlgn="auto" hangingPunct="1">
              <a:spcAft>
                <a:spcPts val="0"/>
              </a:spcAft>
              <a:buNone/>
            </a:pPr>
            <a:endParaRPr lang="en-ZA" sz="2000" dirty="0">
              <a:latin typeface="Arial" panose="020B0604020202020204" pitchFamily="34" charset="0"/>
              <a:cs typeface="Arial" panose="020B0604020202020204" pitchFamily="34" charset="0"/>
            </a:endParaRPr>
          </a:p>
          <a:p>
            <a:pPr lvl="0" algn="just" eaLnBrk="1" fontAlgn="auto" hangingPunct="1">
              <a:spcAft>
                <a:spcPts val="0"/>
              </a:spcAft>
            </a:pPr>
            <a:r>
              <a:rPr lang="en-ZA" sz="2000" dirty="0">
                <a:latin typeface="Arial" panose="020B0604020202020204" pitchFamily="34" charset="0"/>
                <a:cs typeface="Arial" panose="020B0604020202020204" pitchFamily="34" charset="0"/>
              </a:rPr>
              <a:t>The subject is packaged and called by different names in various countries such as Social Sciences or Social Studies, or People and Society or Social, Political and Environmental education. </a:t>
            </a:r>
            <a:endParaRPr lang="en-ZA" sz="2000" dirty="0" smtClean="0">
              <a:latin typeface="Arial" panose="020B0604020202020204" pitchFamily="34" charset="0"/>
              <a:cs typeface="Arial" panose="020B0604020202020204" pitchFamily="34" charset="0"/>
            </a:endParaRPr>
          </a:p>
          <a:p>
            <a:pPr lvl="0"/>
            <a:endParaRPr lang="en-ZA" sz="2000" dirty="0" smtClean="0">
              <a:latin typeface="Arial" panose="020B0604020202020204" pitchFamily="34" charset="0"/>
              <a:cs typeface="Arial" panose="020B0604020202020204" pitchFamily="34" charset="0"/>
            </a:endParaRPr>
          </a:p>
          <a:p>
            <a:pPr lvl="0"/>
            <a:r>
              <a:rPr lang="en-ZA" sz="2000" dirty="0" smtClean="0">
                <a:latin typeface="Arial" panose="020B0604020202020204" pitchFamily="34" charset="0"/>
                <a:cs typeface="Arial" panose="020B0604020202020204" pitchFamily="34" charset="0"/>
              </a:rPr>
              <a:t>What </a:t>
            </a:r>
            <a:r>
              <a:rPr lang="en-ZA" sz="2000" dirty="0">
                <a:latin typeface="Arial" panose="020B0604020202020204" pitchFamily="34" charset="0"/>
                <a:cs typeface="Arial" panose="020B0604020202020204" pitchFamily="34" charset="0"/>
              </a:rPr>
              <a:t>emerges from the History curricula of the various countries is that content topics or the syllabus differ from country to country.</a:t>
            </a:r>
          </a:p>
          <a:p>
            <a:pPr marL="0" indent="0">
              <a:buNone/>
            </a:pPr>
            <a:endParaRPr lang="en-ZA" sz="1800" dirty="0"/>
          </a:p>
        </p:txBody>
      </p:sp>
      <p:sp>
        <p:nvSpPr>
          <p:cNvPr id="4" name="Rectangle 3"/>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11</a:t>
            </a:fld>
            <a:endParaRPr lang="en-ZA" sz="1200" b="1" dirty="0">
              <a:solidFill>
                <a:srgbClr val="898989"/>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967809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6"/>
            <a:ext cx="8229600" cy="864096"/>
          </a:xfrm>
        </p:spPr>
        <p:txBody>
          <a:bodyPr>
            <a:noAutofit/>
          </a:bodyPr>
          <a:lstStyle/>
          <a:p>
            <a:r>
              <a:rPr lang="en-US" sz="4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5</a:t>
            </a:r>
            <a:r>
              <a:rPr lang="en-US" sz="4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US" sz="40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MINISTERIAL TASK TEAM</a:t>
            </a:r>
            <a:endParaRPr lang="en-ZA"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p:txBody>
          <a:bodyPr>
            <a:normAutofit/>
          </a:bodyPr>
          <a:lstStyle/>
          <a:p>
            <a:pPr>
              <a:buNone/>
            </a:pPr>
            <a:endParaRPr lang="en-ZA" dirty="0" smtClean="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905575002"/>
              </p:ext>
            </p:extLst>
          </p:nvPr>
        </p:nvGraphicFramePr>
        <p:xfrm>
          <a:off x="228600" y="762000"/>
          <a:ext cx="8686800" cy="5244597"/>
        </p:xfrm>
        <a:graphic>
          <a:graphicData uri="http://schemas.openxmlformats.org/drawingml/2006/table">
            <a:tbl>
              <a:tblPr firstRow="1" bandRow="1">
                <a:tableStyleId>{21E4AEA4-8DFA-4A89-87EB-49C32662AFE0}</a:tableStyleId>
              </a:tblPr>
              <a:tblGrid>
                <a:gridCol w="3208638"/>
                <a:gridCol w="5478162"/>
              </a:tblGrid>
              <a:tr h="403280">
                <a:tc>
                  <a:txBody>
                    <a:bodyPr/>
                    <a:lstStyle/>
                    <a:p>
                      <a:pPr>
                        <a:lnSpc>
                          <a:spcPct val="150000"/>
                        </a:lnSpc>
                        <a:spcAft>
                          <a:spcPts val="0"/>
                        </a:spcAft>
                      </a:pPr>
                      <a:r>
                        <a:rPr lang="en-US" sz="1400" dirty="0">
                          <a:solidFill>
                            <a:schemeClr val="tx1"/>
                          </a:solidFill>
                        </a:rPr>
                        <a:t>NAME</a:t>
                      </a:r>
                      <a:endParaRPr lang="en-ZA" sz="14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dirty="0">
                          <a:solidFill>
                            <a:schemeClr val="tx1"/>
                          </a:solidFill>
                        </a:rPr>
                        <a:t>INSTITUTION</a:t>
                      </a:r>
                      <a:endParaRPr lang="en-ZA" sz="14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4859">
                <a:tc>
                  <a:txBody>
                    <a:bodyPr/>
                    <a:lstStyle/>
                    <a:p>
                      <a:pPr marL="342900" indent="-342900" algn="l">
                        <a:lnSpc>
                          <a:spcPct val="150000"/>
                        </a:lnSpc>
                        <a:spcAft>
                          <a:spcPts val="0"/>
                        </a:spcAft>
                        <a:buAutoNum type="arabicPeriod"/>
                      </a:pPr>
                      <a:r>
                        <a:rPr lang="en-US" sz="1600" dirty="0" smtClean="0">
                          <a:latin typeface="Arial"/>
                          <a:ea typeface="Times New Roman"/>
                          <a:cs typeface="Times New Roman"/>
                        </a:rPr>
                        <a:t>Professor Sifiso Ndlovu</a:t>
                      </a:r>
                    </a:p>
                    <a:p>
                      <a:pPr marL="0" indent="0" algn="l">
                        <a:lnSpc>
                          <a:spcPct val="150000"/>
                        </a:lnSpc>
                        <a:spcAft>
                          <a:spcPts val="0"/>
                        </a:spcAft>
                        <a:buNone/>
                      </a:pPr>
                      <a:r>
                        <a:rPr lang="en-US" sz="1600" dirty="0" smtClean="0">
                          <a:latin typeface="Arial"/>
                          <a:ea typeface="Times New Roman"/>
                          <a:cs typeface="Times New Roman"/>
                        </a:rPr>
                        <a:t> </a:t>
                      </a:r>
                      <a:r>
                        <a:rPr lang="en-US" sz="1600" baseline="0" dirty="0" smtClean="0">
                          <a:latin typeface="Arial"/>
                          <a:ea typeface="Times New Roman"/>
                          <a:cs typeface="Times New Roman"/>
                        </a:rPr>
                        <a:t>     (</a:t>
                      </a:r>
                      <a:r>
                        <a:rPr lang="en-US" sz="1600" dirty="0" smtClean="0">
                          <a:latin typeface="Arial"/>
                          <a:ea typeface="Times New Roman"/>
                          <a:cs typeface="Times New Roman"/>
                        </a:rPr>
                        <a:t>Chairperson)</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400" dirty="0" smtClean="0">
                          <a:latin typeface="Arial"/>
                          <a:ea typeface="Times New Roman"/>
                          <a:cs typeface="Times New Roman"/>
                        </a:rPr>
                        <a:t>South African Democracy Education Trust  and UNISA</a:t>
                      </a: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4859">
                <a:tc>
                  <a:txBody>
                    <a:bodyPr/>
                    <a:lstStyle/>
                    <a:p>
                      <a:pPr>
                        <a:lnSpc>
                          <a:spcPct val="150000"/>
                        </a:lnSpc>
                        <a:spcAft>
                          <a:spcPts val="0"/>
                        </a:spcAft>
                      </a:pPr>
                      <a:r>
                        <a:rPr lang="en-US" sz="1600" dirty="0" smtClean="0">
                          <a:latin typeface="Arial"/>
                          <a:ea typeface="Times New Roman"/>
                          <a:cs typeface="Times New Roman"/>
                        </a:rPr>
                        <a:t>2. Professor </a:t>
                      </a:r>
                      <a:r>
                        <a:rPr lang="en-US" sz="1600" dirty="0">
                          <a:latin typeface="Arial"/>
                          <a:ea typeface="Times New Roman"/>
                          <a:cs typeface="Times New Roman"/>
                        </a:rPr>
                        <a:t>Peter S </a:t>
                      </a:r>
                      <a:r>
                        <a:rPr lang="en-US" sz="1600" dirty="0" smtClean="0">
                          <a:latin typeface="Arial"/>
                          <a:ea typeface="Times New Roman"/>
                          <a:cs typeface="Times New Roman"/>
                        </a:rPr>
                        <a:t>  </a:t>
                      </a:r>
                      <a:r>
                        <a:rPr lang="en-US" sz="1600" baseline="0" dirty="0" smtClean="0">
                          <a:latin typeface="Arial"/>
                          <a:ea typeface="Times New Roman"/>
                          <a:cs typeface="Times New Roman"/>
                        </a:rPr>
                        <a:t> </a:t>
                      </a:r>
                    </a:p>
                    <a:p>
                      <a:pPr>
                        <a:lnSpc>
                          <a:spcPct val="150000"/>
                        </a:lnSpc>
                        <a:spcAft>
                          <a:spcPts val="0"/>
                        </a:spcAft>
                      </a:pPr>
                      <a:r>
                        <a:rPr lang="en-US" sz="1600" baseline="0" dirty="0" smtClean="0">
                          <a:latin typeface="Arial"/>
                          <a:ea typeface="Times New Roman"/>
                          <a:cs typeface="Times New Roman"/>
                        </a:rPr>
                        <a:t>    </a:t>
                      </a:r>
                      <a:r>
                        <a:rPr lang="en-US" sz="1600" dirty="0" smtClean="0">
                          <a:latin typeface="Arial"/>
                          <a:ea typeface="Times New Roman"/>
                          <a:cs typeface="Times New Roman"/>
                        </a:rPr>
                        <a:t>Lekgoathi</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400" dirty="0">
                          <a:latin typeface="Arial"/>
                          <a:ea typeface="Times New Roman"/>
                          <a:cs typeface="Times New Roman"/>
                        </a:rPr>
                        <a:t>History lecturer at Witwatersrand University</a:t>
                      </a: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4859">
                <a:tc>
                  <a:txBody>
                    <a:bodyPr/>
                    <a:lstStyle/>
                    <a:p>
                      <a:pPr marL="0" indent="0" algn="l">
                        <a:lnSpc>
                          <a:spcPct val="150000"/>
                        </a:lnSpc>
                        <a:spcAft>
                          <a:spcPts val="0"/>
                        </a:spcAft>
                        <a:buFont typeface="+mj-lt"/>
                        <a:buNone/>
                      </a:pPr>
                      <a:r>
                        <a:rPr lang="en-US" sz="1600" dirty="0" smtClean="0">
                          <a:latin typeface="Arial"/>
                          <a:ea typeface="Times New Roman"/>
                          <a:cs typeface="Times New Roman"/>
                        </a:rPr>
                        <a:t>3. Professor Amanda   </a:t>
                      </a:r>
                    </a:p>
                    <a:p>
                      <a:pPr marL="0" indent="0" algn="l">
                        <a:lnSpc>
                          <a:spcPct val="150000"/>
                        </a:lnSpc>
                        <a:spcAft>
                          <a:spcPts val="0"/>
                        </a:spcAft>
                        <a:buFont typeface="+mj-lt"/>
                        <a:buNone/>
                      </a:pPr>
                      <a:r>
                        <a:rPr lang="en-US" sz="1600" dirty="0" smtClean="0">
                          <a:latin typeface="Arial"/>
                          <a:ea typeface="Times New Roman"/>
                          <a:cs typeface="Times New Roman"/>
                        </a:rPr>
                        <a:t>   Esterhuysen</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400" dirty="0" smtClean="0">
                          <a:latin typeface="Arial"/>
                          <a:ea typeface="Times New Roman"/>
                          <a:cs typeface="Times New Roman"/>
                        </a:rPr>
                        <a:t>Archaeology lecturer at Wits University</a:t>
                      </a:r>
                      <a:endParaRPr lang="en-ZA" sz="1400" dirty="0" smtClean="0">
                        <a:latin typeface="Times New Roman"/>
                        <a:ea typeface="Times New Roman"/>
                        <a:cs typeface="Times New Roman"/>
                      </a:endParaRPr>
                    </a:p>
                    <a:p>
                      <a:pPr algn="just">
                        <a:lnSpc>
                          <a:spcPct val="150000"/>
                        </a:lnSpc>
                        <a:spcAft>
                          <a:spcPts val="0"/>
                        </a:spcAft>
                      </a:pP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80">
                <a:tc>
                  <a:txBody>
                    <a:bodyPr/>
                    <a:lstStyle/>
                    <a:p>
                      <a:pPr algn="just">
                        <a:lnSpc>
                          <a:spcPct val="150000"/>
                        </a:lnSpc>
                        <a:spcAft>
                          <a:spcPts val="0"/>
                        </a:spcAft>
                      </a:pPr>
                      <a:r>
                        <a:rPr lang="en-US" sz="1600" dirty="0" smtClean="0">
                          <a:latin typeface="Arial"/>
                          <a:ea typeface="Times New Roman"/>
                          <a:cs typeface="Times New Roman"/>
                        </a:rPr>
                        <a:t>4. Mr </a:t>
                      </a:r>
                      <a:r>
                        <a:rPr lang="en-US" sz="1600" dirty="0">
                          <a:latin typeface="Arial"/>
                          <a:ea typeface="Times New Roman"/>
                          <a:cs typeface="Times New Roman"/>
                        </a:rPr>
                        <a:t>Jabulani Sithole </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400" dirty="0">
                          <a:latin typeface="Arial"/>
                          <a:ea typeface="Times New Roman"/>
                          <a:cs typeface="Times New Roman"/>
                        </a:rPr>
                        <a:t>History Lecturer at University of </a:t>
                      </a:r>
                      <a:r>
                        <a:rPr lang="en-US" sz="1400" dirty="0" err="1">
                          <a:latin typeface="Arial"/>
                          <a:ea typeface="Times New Roman"/>
                          <a:cs typeface="Times New Roman"/>
                        </a:rPr>
                        <a:t>KwaZulu</a:t>
                      </a:r>
                      <a:r>
                        <a:rPr lang="en-US" sz="1400" dirty="0">
                          <a:latin typeface="Arial"/>
                          <a:ea typeface="Times New Roman"/>
                          <a:cs typeface="Times New Roman"/>
                        </a:rPr>
                        <a:t>- Natal.</a:t>
                      </a: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4109">
                <a:tc>
                  <a:txBody>
                    <a:bodyPr/>
                    <a:lstStyle/>
                    <a:p>
                      <a:pPr algn="just">
                        <a:lnSpc>
                          <a:spcPct val="150000"/>
                        </a:lnSpc>
                        <a:spcAft>
                          <a:spcPts val="0"/>
                        </a:spcAft>
                      </a:pPr>
                      <a:r>
                        <a:rPr lang="en-US" sz="1600" dirty="0" smtClean="0">
                          <a:latin typeface="Arial"/>
                          <a:ea typeface="Times New Roman"/>
                          <a:cs typeface="Times New Roman"/>
                        </a:rPr>
                        <a:t>5. Dr </a:t>
                      </a:r>
                      <a:r>
                        <a:rPr lang="en-US" sz="1600" dirty="0">
                          <a:latin typeface="Arial"/>
                          <a:ea typeface="Times New Roman"/>
                          <a:cs typeface="Times New Roman"/>
                        </a:rPr>
                        <a:t>Luli Callinicos </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400" dirty="0">
                          <a:latin typeface="Arial"/>
                          <a:ea typeface="Times New Roman"/>
                          <a:cs typeface="Times New Roman"/>
                        </a:rPr>
                        <a:t>Heritage and History Consultant, Robben Island Museum Councilor and Board member of the National Institute for Humanities and Social Sciences.</a:t>
                      </a: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071">
                <a:tc>
                  <a:txBody>
                    <a:bodyPr/>
                    <a:lstStyle/>
                    <a:p>
                      <a:pPr algn="just">
                        <a:lnSpc>
                          <a:spcPct val="150000"/>
                        </a:lnSpc>
                        <a:spcAft>
                          <a:spcPts val="0"/>
                        </a:spcAft>
                      </a:pPr>
                      <a:r>
                        <a:rPr lang="en-US" sz="1600" dirty="0" smtClean="0">
                          <a:latin typeface="Arial"/>
                          <a:ea typeface="Times New Roman"/>
                          <a:cs typeface="Times New Roman"/>
                        </a:rPr>
                        <a:t>6. Dr </a:t>
                      </a:r>
                      <a:r>
                        <a:rPr lang="en-US" sz="1600" dirty="0">
                          <a:latin typeface="Arial"/>
                          <a:ea typeface="Times New Roman"/>
                          <a:cs typeface="Times New Roman"/>
                        </a:rPr>
                        <a:t>Gail Weldon</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400" dirty="0">
                          <a:latin typeface="Arial"/>
                          <a:ea typeface="Times New Roman"/>
                          <a:cs typeface="Times New Roman"/>
                        </a:rPr>
                        <a:t>Retired History Senior Curriculum Planner from Western Cape Education Department and Education Consultant </a:t>
                      </a: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80">
                <a:tc>
                  <a:txBody>
                    <a:bodyPr/>
                    <a:lstStyle/>
                    <a:p>
                      <a:pPr algn="just">
                        <a:lnSpc>
                          <a:spcPct val="150000"/>
                        </a:lnSpc>
                        <a:spcAft>
                          <a:spcPts val="0"/>
                        </a:spcAft>
                      </a:pPr>
                      <a:r>
                        <a:rPr lang="en-US" sz="1600" dirty="0" smtClean="0">
                          <a:latin typeface="Arial"/>
                          <a:ea typeface="Times New Roman"/>
                          <a:cs typeface="Times New Roman"/>
                        </a:rPr>
                        <a:t>7. Dr </a:t>
                      </a:r>
                      <a:r>
                        <a:rPr lang="en-US" sz="1600" dirty="0">
                          <a:latin typeface="Arial"/>
                          <a:ea typeface="Times New Roman"/>
                          <a:cs typeface="Times New Roman"/>
                        </a:rPr>
                        <a:t>Nomalanga Mkhize</a:t>
                      </a:r>
                      <a:endParaRPr lang="en-ZA" sz="16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US" sz="1400" dirty="0">
                          <a:latin typeface="Arial"/>
                          <a:ea typeface="Times New Roman"/>
                          <a:cs typeface="Times New Roman"/>
                        </a:rPr>
                        <a:t>History lecturer at Rhodes University</a:t>
                      </a:r>
                      <a:endParaRPr lang="en-ZA" sz="14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cstate="print"/>
          <a:stretch>
            <a:fillRect/>
          </a:stretch>
        </p:blipFill>
        <p:spPr>
          <a:xfrm>
            <a:off x="76200" y="6126162"/>
            <a:ext cx="1615480" cy="731837"/>
          </a:xfrm>
          <a:prstGeom prst="rect">
            <a:avLst/>
          </a:prstGeom>
        </p:spPr>
      </p:pic>
      <p:sp>
        <p:nvSpPr>
          <p:cNvPr id="7" name="Rectangle 6"/>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12</a:t>
            </a:fld>
            <a:endParaRPr lang="en-ZA" sz="1200" b="1" dirty="0">
              <a:solidFill>
                <a:srgbClr val="898989"/>
              </a:solidFill>
            </a:endParaRPr>
          </a:p>
        </p:txBody>
      </p:sp>
    </p:spTree>
    <p:extLst>
      <p:ext uri="{BB962C8B-B14F-4D97-AF65-F5344CB8AC3E}">
        <p14:creationId xmlns:p14="http://schemas.microsoft.com/office/powerpoint/2010/main" xmlns="" val="396683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Autofit/>
          </a:bodyPr>
          <a:lstStyle/>
          <a:p>
            <a:r>
              <a:rPr lang="en-US" sz="4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5</a:t>
            </a:r>
            <a:r>
              <a:rPr lang="en-US" sz="4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.1</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TERMS OF REFERENCE FOR THE MINISTERIAL TASK TEAM (MTT)</a:t>
            </a:r>
            <a:endParaRPr lang="en-ZA" sz="32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457200" y="1066800"/>
            <a:ext cx="8382000" cy="5059363"/>
          </a:xfrm>
        </p:spPr>
        <p:txBody>
          <a:bodyPr>
            <a:normAutofit lnSpcReduction="10000"/>
          </a:bodyPr>
          <a:lstStyle/>
          <a:p>
            <a:pPr>
              <a:buNone/>
            </a:pPr>
            <a:endParaRPr lang="en-ZA" sz="1800" dirty="0" smtClean="0"/>
          </a:p>
          <a:p>
            <a:pPr algn="just"/>
            <a:r>
              <a:rPr lang="en-US" sz="2400" dirty="0" smtClean="0">
                <a:latin typeface="Arial" panose="020B0604020202020204" pitchFamily="34" charset="0"/>
                <a:cs typeface="Arial" panose="020B0604020202020204" pitchFamily="34" charset="0"/>
              </a:rPr>
              <a:t>Conduct a research study on how best to implement the introduction of compulsory History in FET schools as part of citizenship located within Life Orientation;</a:t>
            </a:r>
          </a:p>
          <a:p>
            <a:pPr lvl="0" algn="just"/>
            <a:r>
              <a:rPr lang="en-US" sz="2400" dirty="0" smtClean="0">
                <a:latin typeface="Arial" panose="020B0604020202020204" pitchFamily="34" charset="0"/>
                <a:cs typeface="Arial" panose="020B0604020202020204" pitchFamily="34" charset="0"/>
              </a:rPr>
              <a:t>Strengthen the content of History in the Further Education and Training (FET) band;</a:t>
            </a:r>
          </a:p>
          <a:p>
            <a:pPr algn="just"/>
            <a:r>
              <a:rPr lang="en-US" sz="2400" dirty="0" smtClean="0">
                <a:latin typeface="Arial" panose="020B0604020202020204" pitchFamily="34" charset="0"/>
                <a:cs typeface="Arial" panose="020B0604020202020204" pitchFamily="34" charset="0"/>
              </a:rPr>
              <a:t>Review content in the General Education and Training band;</a:t>
            </a:r>
          </a:p>
          <a:p>
            <a:pPr algn="just"/>
            <a:r>
              <a:rPr lang="en-US" sz="2400" dirty="0" smtClean="0">
                <a:latin typeface="Arial" panose="020B0604020202020204" pitchFamily="34" charset="0"/>
                <a:cs typeface="Arial" panose="020B0604020202020204" pitchFamily="34" charset="0"/>
              </a:rPr>
              <a:t>Propose  Teacher Development Programmes in the area of Initial Professional Education and Training (IPET) and Continuous Professional Teacher Development (CPTD); </a:t>
            </a:r>
          </a:p>
          <a:p>
            <a:pPr lvl="0" algn="just"/>
            <a:r>
              <a:rPr lang="en-US" sz="2400" dirty="0" smtClean="0">
                <a:latin typeface="Arial" panose="020B0604020202020204" pitchFamily="34" charset="0"/>
                <a:cs typeface="Arial" panose="020B0604020202020204" pitchFamily="34" charset="0"/>
              </a:rPr>
              <a:t>Arrange public hearings on the findings and compile a report;</a:t>
            </a:r>
          </a:p>
          <a:p>
            <a:pPr lvl="0">
              <a:buNone/>
            </a:pPr>
            <a:endParaRPr lang="en-US" sz="1900" dirty="0" smtClean="0">
              <a:latin typeface="Arial" panose="020B0604020202020204" pitchFamily="34" charset="0"/>
              <a:cs typeface="Arial" panose="020B0604020202020204" pitchFamily="34" charset="0"/>
            </a:endParaRPr>
          </a:p>
          <a:p>
            <a:endParaRPr lang="en-ZA" sz="2300" dirty="0" smtClean="0"/>
          </a:p>
          <a:p>
            <a:endParaRPr lang="en-ZA" sz="2000" dirty="0" smtClean="0"/>
          </a:p>
          <a:p>
            <a:pPr>
              <a:buNone/>
            </a:pPr>
            <a:endParaRPr lang="en-ZA" sz="2200" dirty="0" smtClean="0"/>
          </a:p>
          <a:p>
            <a:pPr>
              <a:buNone/>
            </a:pPr>
            <a:endParaRPr lang="en-ZA" sz="2200" dirty="0" smtClean="0"/>
          </a:p>
          <a:p>
            <a:pPr lvl="0"/>
            <a:endParaRPr lang="en-ZA" sz="2000" dirty="0" smtClean="0"/>
          </a:p>
          <a:p>
            <a:endParaRPr lang="en-ZA" sz="2000" dirty="0"/>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13</a:t>
            </a:fld>
            <a:endParaRPr lang="en-ZA" sz="1200" b="1" dirty="0">
              <a:solidFill>
                <a:srgbClr val="898989"/>
              </a:solidFill>
            </a:endParaRPr>
          </a:p>
        </p:txBody>
      </p:sp>
    </p:spTree>
    <p:extLst>
      <p:ext uri="{BB962C8B-B14F-4D97-AF65-F5344CB8AC3E}">
        <p14:creationId xmlns:p14="http://schemas.microsoft.com/office/powerpoint/2010/main" xmlns="" val="71715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915400" cy="1098376"/>
          </a:xfrm>
        </p:spPr>
        <p:txBody>
          <a:bodyPr>
            <a:noAutofit/>
          </a:bodyPr>
          <a:lstStyle/>
          <a:p>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TERMS </a:t>
            </a:r>
            <a:r>
              <a:rPr lang="en-US" sz="32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OF REFERENCE FOR THE MINISTERIAL </a:t>
            </a:r>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TASK </a:t>
            </a:r>
            <a:r>
              <a:rPr lang="en-US" sz="32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TEAM (MTT</a:t>
            </a:r>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continued…</a:t>
            </a:r>
            <a:endParaRPr lang="en-ZA" sz="32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228600" y="1219200"/>
            <a:ext cx="8610600" cy="5105400"/>
          </a:xfrm>
        </p:spPr>
        <p:txBody>
          <a:bodyPr/>
          <a:lstStyle/>
          <a:p>
            <a:pPr lvl="0" algn="just"/>
            <a:r>
              <a:rPr lang="en-US" sz="2400" dirty="0" smtClean="0">
                <a:latin typeface="Arial" panose="020B0604020202020204" pitchFamily="34" charset="0"/>
                <a:cs typeface="Arial" panose="020B0604020202020204" pitchFamily="34" charset="0"/>
              </a:rPr>
              <a:t>Draft the implementation and management plan with clear time frames including;</a:t>
            </a:r>
            <a:endParaRPr lang="en-ZA" sz="2400" dirty="0" smtClean="0">
              <a:latin typeface="Arial" panose="020B0604020202020204" pitchFamily="34" charset="0"/>
              <a:cs typeface="Arial" panose="020B0604020202020204" pitchFamily="34" charset="0"/>
            </a:endParaRPr>
          </a:p>
          <a:p>
            <a:pPr lvl="1" algn="just">
              <a:buFont typeface="Wingdings" pitchFamily="2" charset="2"/>
              <a:buChar char="Ø"/>
            </a:pPr>
            <a:r>
              <a:rPr lang="en-US" sz="2400" dirty="0" smtClean="0">
                <a:latin typeface="Arial" panose="020B0604020202020204" pitchFamily="34" charset="0"/>
                <a:cs typeface="Arial" panose="020B0604020202020204" pitchFamily="34" charset="0"/>
              </a:rPr>
              <a:t>	alignment of the History textbooks according to the reviewed curriculum;</a:t>
            </a:r>
            <a:endParaRPr lang="en-ZA" sz="2400" dirty="0" smtClean="0">
              <a:latin typeface="Arial" panose="020B0604020202020204" pitchFamily="34" charset="0"/>
              <a:cs typeface="Arial" panose="020B0604020202020204" pitchFamily="34" charset="0"/>
            </a:endParaRPr>
          </a:p>
          <a:p>
            <a:pPr lvl="1" algn="just">
              <a:buFont typeface="Wingdings" pitchFamily="2" charset="2"/>
              <a:buChar char="Ø"/>
            </a:pPr>
            <a:r>
              <a:rPr lang="en-US" sz="2400" dirty="0" smtClean="0">
                <a:latin typeface="Arial" panose="020B0604020202020204" pitchFamily="34" charset="0"/>
                <a:cs typeface="Arial" panose="020B0604020202020204" pitchFamily="34" charset="0"/>
              </a:rPr>
              <a:t>	make recommendations on the key concerns relating to the introduction of compulsory History in the FET band, and the implications of these recommendations if implemented; and</a:t>
            </a:r>
            <a:endParaRPr lang="en-ZA" sz="2400" dirty="0" smtClean="0">
              <a:latin typeface="Arial" panose="020B0604020202020204" pitchFamily="34" charset="0"/>
              <a:cs typeface="Arial" panose="020B0604020202020204" pitchFamily="34" charset="0"/>
            </a:endParaRPr>
          </a:p>
          <a:p>
            <a:pPr lvl="1" algn="just">
              <a:buFont typeface="Wingdings" pitchFamily="2" charset="2"/>
              <a:buChar char="Ø"/>
            </a:pPr>
            <a:r>
              <a:rPr lang="en-US" sz="2400" dirty="0" smtClean="0">
                <a:latin typeface="Arial" panose="020B0604020202020204" pitchFamily="34" charset="0"/>
                <a:cs typeface="Arial" panose="020B0604020202020204" pitchFamily="34" charset="0"/>
              </a:rPr>
              <a:t>	make proposals for </a:t>
            </a:r>
            <a:r>
              <a:rPr lang="en-US" sz="2400" dirty="0" err="1" smtClean="0">
                <a:latin typeface="Arial" panose="020B0604020202020204" pitchFamily="34" charset="0"/>
                <a:cs typeface="Arial" panose="020B0604020202020204" pitchFamily="34" charset="0"/>
              </a:rPr>
              <a:t>gazetting</a:t>
            </a:r>
            <a:r>
              <a:rPr lang="en-US" sz="2400" dirty="0" smtClean="0">
                <a:latin typeface="Arial" panose="020B0604020202020204" pitchFamily="34" charset="0"/>
                <a:cs typeface="Arial" panose="020B0604020202020204" pitchFamily="34" charset="0"/>
              </a:rPr>
              <a:t> policy and regulations amendments emanating from this process.</a:t>
            </a:r>
          </a:p>
          <a:p>
            <a:pPr algn="just"/>
            <a:r>
              <a:rPr lang="en-US" sz="2400" dirty="0" smtClean="0">
                <a:latin typeface="Arial" panose="020B0604020202020204" pitchFamily="34" charset="0"/>
                <a:cs typeface="Arial" panose="020B0604020202020204" pitchFamily="34" charset="0"/>
              </a:rPr>
              <a:t>MTT to compile a final report and present to the Minister and Senior Management by December 2017.</a:t>
            </a:r>
            <a:endParaRPr lang="en-ZA"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14</a:t>
            </a:fld>
            <a:endParaRPr lang="en-ZA" sz="1200" b="1" dirty="0">
              <a:solidFill>
                <a:srgbClr val="898989"/>
              </a:solidFill>
            </a:endParaRPr>
          </a:p>
        </p:txBody>
      </p:sp>
    </p:spTree>
    <p:extLst>
      <p:ext uri="{BB962C8B-B14F-4D97-AF65-F5344CB8AC3E}">
        <p14:creationId xmlns:p14="http://schemas.microsoft.com/office/powerpoint/2010/main" xmlns="" val="571991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772400" cy="864096"/>
          </a:xfrm>
        </p:spPr>
        <p:txBody>
          <a:bodyPr>
            <a:noAutofit/>
          </a:bodyPr>
          <a:lstStyle/>
          <a:p>
            <a:r>
              <a:rPr lang="en-US"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5</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.2 </a:t>
            </a:r>
            <a:r>
              <a:rPr lang="en-US" sz="2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PROGRESS </a:t>
            </a:r>
            <a:r>
              <a:rPr lang="en-US" sz="2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REPORT ON THE WORK OF THE </a:t>
            </a:r>
            <a:r>
              <a:rPr lang="en-US" sz="2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MINISTERIAL TASK TEAM (MTT)</a:t>
            </a:r>
            <a:endParaRPr lang="en-ZA" sz="2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228600" y="1066800"/>
            <a:ext cx="8839200" cy="5105400"/>
          </a:xfrm>
        </p:spPr>
        <p:txBody>
          <a:bodyPr/>
          <a:lstStyle/>
          <a:p>
            <a:pPr algn="just"/>
            <a:r>
              <a:rPr lang="en-US" sz="2400" dirty="0" smtClean="0">
                <a:solidFill>
                  <a:schemeClr val="dk1"/>
                </a:solidFill>
                <a:latin typeface="Arial" panose="020B0604020202020204" pitchFamily="34" charset="0"/>
                <a:cs typeface="Arial" panose="020B0604020202020204" pitchFamily="34" charset="0"/>
              </a:rPr>
              <a:t>The </a:t>
            </a:r>
            <a:r>
              <a:rPr lang="en-US" sz="2400" dirty="0">
                <a:solidFill>
                  <a:schemeClr val="dk1"/>
                </a:solidFill>
                <a:latin typeface="Arial" panose="020B0604020202020204" pitchFamily="34" charset="0"/>
                <a:cs typeface="Arial" panose="020B0604020202020204" pitchFamily="34" charset="0"/>
              </a:rPr>
              <a:t>Ministerial Task Team (MTT) </a:t>
            </a:r>
            <a:r>
              <a:rPr lang="en-US" sz="2400" dirty="0" smtClean="0">
                <a:solidFill>
                  <a:schemeClr val="dk1"/>
                </a:solidFill>
                <a:latin typeface="Arial" panose="020B0604020202020204" pitchFamily="34" charset="0"/>
                <a:cs typeface="Arial" panose="020B0604020202020204" pitchFamily="34" charset="0"/>
              </a:rPr>
              <a:t>strengthened </a:t>
            </a:r>
            <a:r>
              <a:rPr lang="en-US" sz="2400" dirty="0">
                <a:solidFill>
                  <a:schemeClr val="dk1"/>
                </a:solidFill>
                <a:latin typeface="Arial" panose="020B0604020202020204" pitchFamily="34" charset="0"/>
                <a:cs typeface="Arial" panose="020B0604020202020204" pitchFamily="34" charset="0"/>
              </a:rPr>
              <a:t>the international comparative </a:t>
            </a:r>
            <a:r>
              <a:rPr lang="en-US" sz="2400" dirty="0" smtClean="0">
                <a:solidFill>
                  <a:schemeClr val="dk1"/>
                </a:solidFill>
                <a:latin typeface="Arial" panose="020B0604020202020204" pitchFamily="34" charset="0"/>
                <a:cs typeface="Arial" panose="020B0604020202020204" pitchFamily="34" charset="0"/>
              </a:rPr>
              <a:t>research done by DBE </a:t>
            </a:r>
            <a:r>
              <a:rPr lang="en-US" sz="2400" dirty="0">
                <a:solidFill>
                  <a:schemeClr val="dk1"/>
                </a:solidFill>
                <a:latin typeface="Arial" panose="020B0604020202020204" pitchFamily="34" charset="0"/>
                <a:cs typeface="Arial" panose="020B0604020202020204" pitchFamily="34" charset="0"/>
              </a:rPr>
              <a:t>with the addition of countries such China, India, Russia, Brazil, Nigeria, Rwanda and Zimbabwe.  </a:t>
            </a:r>
            <a:r>
              <a:rPr lang="en-US" sz="2400" b="1" dirty="0">
                <a:solidFill>
                  <a:schemeClr val="dk1"/>
                </a:solidFill>
                <a:latin typeface="Arial" panose="020B0604020202020204" pitchFamily="34" charset="0"/>
                <a:cs typeface="Arial" panose="020B0604020202020204" pitchFamily="34" charset="0"/>
              </a:rPr>
              <a:t>Draft report </a:t>
            </a:r>
            <a:r>
              <a:rPr lang="en-US" sz="2400" dirty="0">
                <a:solidFill>
                  <a:schemeClr val="dk1"/>
                </a:solidFill>
                <a:latin typeface="Arial" panose="020B0604020202020204" pitchFamily="34" charset="0"/>
                <a:cs typeface="Arial" panose="020B0604020202020204" pitchFamily="34" charset="0"/>
              </a:rPr>
              <a:t>compiled and </a:t>
            </a:r>
            <a:r>
              <a:rPr lang="en-US" sz="2400" b="1" dirty="0">
                <a:solidFill>
                  <a:schemeClr val="dk1"/>
                </a:solidFill>
                <a:latin typeface="Arial" panose="020B0604020202020204" pitchFamily="34" charset="0"/>
                <a:cs typeface="Arial" panose="020B0604020202020204" pitchFamily="34" charset="0"/>
              </a:rPr>
              <a:t>submitted</a:t>
            </a:r>
            <a:r>
              <a:rPr lang="en-US" sz="2400" dirty="0">
                <a:solidFill>
                  <a:schemeClr val="dk1"/>
                </a:solidFill>
                <a:latin typeface="Arial" panose="020B0604020202020204" pitchFamily="34" charset="0"/>
                <a:cs typeface="Arial" panose="020B0604020202020204" pitchFamily="34" charset="0"/>
              </a:rPr>
              <a:t> to the Minister on 17 March 2017</a:t>
            </a:r>
            <a:endParaRPr lang="en-GB" sz="2400" dirty="0">
              <a:solidFill>
                <a:schemeClr val="dk1"/>
              </a:solidFill>
              <a:latin typeface="Arial" panose="020B0604020202020204" pitchFamily="34" charset="0"/>
              <a:cs typeface="Arial" panose="020B0604020202020204" pitchFamily="34" charset="0"/>
            </a:endParaRPr>
          </a:p>
          <a:p>
            <a:pPr lvl="0" algn="just"/>
            <a:r>
              <a:rPr lang="en-US" sz="2400" dirty="0">
                <a:solidFill>
                  <a:schemeClr val="dk1"/>
                </a:solidFill>
                <a:latin typeface="Arial" panose="020B0604020202020204" pitchFamily="34" charset="0"/>
                <a:cs typeface="Arial" panose="020B0604020202020204" pitchFamily="34" charset="0"/>
              </a:rPr>
              <a:t>The MTT </a:t>
            </a:r>
            <a:r>
              <a:rPr lang="en-US" sz="2400" dirty="0" smtClean="0">
                <a:solidFill>
                  <a:schemeClr val="dk1"/>
                </a:solidFill>
                <a:latin typeface="Arial" panose="020B0604020202020204" pitchFamily="34" charset="0"/>
                <a:cs typeface="Arial" panose="020B0604020202020204" pitchFamily="34" charset="0"/>
              </a:rPr>
              <a:t>strengthening </a:t>
            </a:r>
            <a:r>
              <a:rPr lang="en-US" sz="2400" dirty="0">
                <a:solidFill>
                  <a:schemeClr val="dk1"/>
                </a:solidFill>
                <a:latin typeface="Arial" panose="020B0604020202020204" pitchFamily="34" charset="0"/>
                <a:cs typeface="Arial" panose="020B0604020202020204" pitchFamily="34" charset="0"/>
              </a:rPr>
              <a:t>of the History curriculum as contained in the GET and FET </a:t>
            </a:r>
            <a:r>
              <a:rPr lang="en-US" sz="2400" dirty="0" smtClean="0">
                <a:solidFill>
                  <a:schemeClr val="dk1"/>
                </a:solidFill>
                <a:latin typeface="Arial" panose="020B0604020202020204" pitchFamily="34" charset="0"/>
                <a:cs typeface="Arial" panose="020B0604020202020204" pitchFamily="34" charset="0"/>
              </a:rPr>
              <a:t>CAPS is in process.</a:t>
            </a:r>
            <a:r>
              <a:rPr lang="en-GB" sz="2400" dirty="0" smtClean="0">
                <a:solidFill>
                  <a:schemeClr val="dk1"/>
                </a:solidFill>
                <a:latin typeface="Arial" panose="020B0604020202020204" pitchFamily="34" charset="0"/>
                <a:cs typeface="Arial" panose="020B0604020202020204" pitchFamily="34" charset="0"/>
              </a:rPr>
              <a:t> </a:t>
            </a:r>
            <a:r>
              <a:rPr lang="en-GB" sz="2400" dirty="0">
                <a:solidFill>
                  <a:schemeClr val="dk1"/>
                </a:solidFill>
                <a:latin typeface="Arial" panose="020B0604020202020204" pitchFamily="34" charset="0"/>
                <a:cs typeface="Arial" panose="020B0604020202020204" pitchFamily="34" charset="0"/>
              </a:rPr>
              <a:t>Finished Grades 4-7</a:t>
            </a:r>
            <a:r>
              <a:rPr lang="en-GB" sz="2400" dirty="0" smtClean="0">
                <a:solidFill>
                  <a:schemeClr val="dk1"/>
                </a:solidFill>
                <a:latin typeface="Arial" panose="020B0604020202020204" pitchFamily="34" charset="0"/>
                <a:cs typeface="Arial" panose="020B0604020202020204" pitchFamily="34" charset="0"/>
              </a:rPr>
              <a:t>.</a:t>
            </a:r>
          </a:p>
          <a:p>
            <a:pPr algn="just"/>
            <a:r>
              <a:rPr lang="en-GB" sz="2400" dirty="0">
                <a:solidFill>
                  <a:schemeClr val="dk1"/>
                </a:solidFill>
                <a:latin typeface="Arial" panose="020B0604020202020204" pitchFamily="34" charset="0"/>
                <a:cs typeface="Arial" panose="020B0604020202020204" pitchFamily="34" charset="0"/>
              </a:rPr>
              <a:t>The MTT to investigate the two options and advise the Minister on the best option for implementation. </a:t>
            </a:r>
            <a:endParaRPr lang="en-ZA" sz="2400" dirty="0">
              <a:solidFill>
                <a:schemeClr val="dk1"/>
              </a:solidFill>
              <a:latin typeface="Arial" panose="020B0604020202020204" pitchFamily="34" charset="0"/>
              <a:cs typeface="Arial" panose="020B0604020202020204" pitchFamily="34" charset="0"/>
            </a:endParaRPr>
          </a:p>
          <a:p>
            <a:pPr marL="342900" lvl="1" indent="-342900" algn="just" eaLnBrk="1" fontAlgn="auto" hangingPunct="1">
              <a:spcBef>
                <a:spcPts val="0"/>
              </a:spcBef>
              <a:spcAft>
                <a:spcPts val="0"/>
              </a:spcAft>
              <a:buFont typeface="Arial" panose="020B0604020202020204" pitchFamily="34" charset="0"/>
              <a:buChar char="•"/>
              <a:defRPr/>
            </a:pPr>
            <a:r>
              <a:rPr lang="en-ZA" sz="2400" dirty="0">
                <a:solidFill>
                  <a:schemeClr val="dk1"/>
                </a:solidFill>
                <a:latin typeface="Arial" panose="020B0604020202020204" pitchFamily="34" charset="0"/>
                <a:cs typeface="Arial" panose="020B0604020202020204" pitchFamily="34" charset="0"/>
              </a:rPr>
              <a:t>DBE </a:t>
            </a:r>
            <a:r>
              <a:rPr lang="en-ZA" sz="2400" dirty="0" smtClean="0">
                <a:solidFill>
                  <a:schemeClr val="dk1"/>
                </a:solidFill>
                <a:latin typeface="Arial" panose="020B0604020202020204" pitchFamily="34" charset="0"/>
                <a:cs typeface="Arial" panose="020B0604020202020204" pitchFamily="34" charset="0"/>
              </a:rPr>
              <a:t>audited </a:t>
            </a:r>
            <a:r>
              <a:rPr lang="en-ZA" sz="2400" dirty="0">
                <a:solidFill>
                  <a:schemeClr val="dk1"/>
                </a:solidFill>
                <a:latin typeface="Arial" panose="020B0604020202020204" pitchFamily="34" charset="0"/>
                <a:cs typeface="Arial" panose="020B0604020202020204" pitchFamily="34" charset="0"/>
              </a:rPr>
              <a:t>schools offering </a:t>
            </a:r>
            <a:r>
              <a:rPr lang="en-ZA" sz="2400" dirty="0" smtClean="0">
                <a:solidFill>
                  <a:schemeClr val="dk1"/>
                </a:solidFill>
                <a:latin typeface="Arial" panose="020B0604020202020204" pitchFamily="34" charset="0"/>
                <a:cs typeface="Arial" panose="020B0604020202020204" pitchFamily="34" charset="0"/>
              </a:rPr>
              <a:t>History completed.  </a:t>
            </a:r>
            <a:endParaRPr lang="en-ZA" sz="2400" dirty="0">
              <a:solidFill>
                <a:schemeClr val="dk1"/>
              </a:solidFill>
              <a:latin typeface="Arial" panose="020B0604020202020204" pitchFamily="34" charset="0"/>
              <a:cs typeface="Arial" panose="020B0604020202020204" pitchFamily="34" charset="0"/>
            </a:endParaRPr>
          </a:p>
          <a:p>
            <a:pPr marL="342900" lvl="1" indent="-342900" algn="just" eaLnBrk="1" fontAlgn="auto" hangingPunct="1">
              <a:spcBef>
                <a:spcPts val="0"/>
              </a:spcBef>
              <a:spcAft>
                <a:spcPts val="0"/>
              </a:spcAft>
              <a:buFont typeface="Arial" panose="020B0604020202020204" pitchFamily="34" charset="0"/>
              <a:buChar char="•"/>
              <a:defRPr/>
            </a:pPr>
            <a:r>
              <a:rPr lang="en-ZA" sz="2400" dirty="0">
                <a:solidFill>
                  <a:schemeClr val="dk1"/>
                </a:solidFill>
                <a:latin typeface="Arial" panose="020B0604020202020204" pitchFamily="34" charset="0"/>
                <a:cs typeface="Arial" panose="020B0604020202020204" pitchFamily="34" charset="0"/>
              </a:rPr>
              <a:t>MTT to audit History trainee </a:t>
            </a:r>
            <a:r>
              <a:rPr lang="en-ZA" sz="2400" dirty="0" smtClean="0">
                <a:solidFill>
                  <a:schemeClr val="dk1"/>
                </a:solidFill>
                <a:latin typeface="Arial" panose="020B0604020202020204" pitchFamily="34" charset="0"/>
                <a:cs typeface="Arial" panose="020B0604020202020204" pitchFamily="34" charset="0"/>
              </a:rPr>
              <a:t>teachers.</a:t>
            </a:r>
            <a:endParaRPr lang="en-ZA" sz="2400" dirty="0">
              <a:solidFill>
                <a:schemeClr val="dk1"/>
              </a:solidFill>
              <a:latin typeface="Arial" panose="020B0604020202020204" pitchFamily="34" charset="0"/>
              <a:cs typeface="Arial" panose="020B0604020202020204" pitchFamily="34" charset="0"/>
            </a:endParaRPr>
          </a:p>
          <a:p>
            <a:pPr lvl="0"/>
            <a:endParaRPr lang="en-ZA" sz="2400" dirty="0" smtClean="0"/>
          </a:p>
          <a:p>
            <a:pPr lvl="1">
              <a:buFont typeface="Wingdings" pitchFamily="2" charset="2"/>
              <a:buChar char="Ø"/>
            </a:pPr>
            <a:endParaRPr lang="en-ZA" sz="2400"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
        <p:nvSpPr>
          <p:cNvPr id="7" name="Rectangle 6"/>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15</a:t>
            </a:fld>
            <a:endParaRPr lang="en-ZA" sz="1200" b="1" dirty="0">
              <a:solidFill>
                <a:srgbClr val="898989"/>
              </a:solidFill>
            </a:endParaRPr>
          </a:p>
        </p:txBody>
      </p:sp>
    </p:spTree>
    <p:extLst>
      <p:ext uri="{BB962C8B-B14F-4D97-AF65-F5344CB8AC3E}">
        <p14:creationId xmlns:p14="http://schemas.microsoft.com/office/powerpoint/2010/main" xmlns="" val="203996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169"/>
            <a:ext cx="8382000" cy="1143000"/>
          </a:xfrm>
        </p:spPr>
        <p:txBody>
          <a:bodyPr/>
          <a:lstStyle/>
          <a:p>
            <a:r>
              <a:rPr lang="en-US" sz="2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MINISTERIAL </a:t>
            </a:r>
            <a:r>
              <a:rPr lang="en-US" sz="2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TASK TEAM (MTT</a:t>
            </a:r>
            <a:r>
              <a:rPr lang="en-US" sz="2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ADDITIONAL  RESEARCH</a:t>
            </a:r>
            <a:endParaRPr lang="en-ZA" sz="28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73944215"/>
              </p:ext>
            </p:extLst>
          </p:nvPr>
        </p:nvGraphicFramePr>
        <p:xfrm>
          <a:off x="76200" y="1066800"/>
          <a:ext cx="8915400" cy="5087648"/>
        </p:xfrm>
        <a:graphic>
          <a:graphicData uri="http://schemas.openxmlformats.org/drawingml/2006/table">
            <a:tbl>
              <a:tblPr firstRow="1" bandRow="1">
                <a:tableStyleId>{93296810-A885-4BE3-A3E7-6D5BEEA58F35}</a:tableStyleId>
              </a:tblPr>
              <a:tblGrid>
                <a:gridCol w="1568450"/>
                <a:gridCol w="2228850"/>
                <a:gridCol w="5118100"/>
              </a:tblGrid>
              <a:tr h="607088">
                <a:tc>
                  <a:txBody>
                    <a:bodyPr/>
                    <a:lstStyle/>
                    <a:p>
                      <a:r>
                        <a:rPr lang="en-ZA" dirty="0" smtClean="0">
                          <a:solidFill>
                            <a:schemeClr val="tx1"/>
                          </a:solidFill>
                        </a:rPr>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solidFill>
                        </a:rPr>
                        <a:t>COMPULSORY?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solidFill>
                        </a:rPr>
                        <a:t>IF YES, UP TO WHAT GRADE?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baseline="0" dirty="0" smtClean="0">
                          <a:solidFill>
                            <a:schemeClr val="tx1"/>
                          </a:solidFill>
                          <a:latin typeface="Arial"/>
                        </a:rPr>
                        <a:t>Nigeria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b="0" i="0" u="none" strike="noStrike" baseline="0" dirty="0" smtClean="0">
                          <a:solidFill>
                            <a:schemeClr val="tx1"/>
                          </a:solidFill>
                          <a:latin typeface="Arial"/>
                        </a:rPr>
                        <a:t>No – Optional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baseline="0" dirty="0" smtClean="0">
                          <a:solidFill>
                            <a:schemeClr val="tx1"/>
                          </a:solidFill>
                          <a:latin typeface="Arial"/>
                        </a:rPr>
                        <a:t>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baseline="0" dirty="0" smtClean="0">
                          <a:solidFill>
                            <a:schemeClr val="tx1"/>
                          </a:solidFill>
                          <a:latin typeface="Arial"/>
                        </a:rPr>
                        <a:t>Zimbabwe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b="0" i="0" u="none" strike="noStrike" kern="1200" baseline="0" dirty="0" smtClean="0">
                          <a:solidFill>
                            <a:schemeClr val="tx1"/>
                          </a:solidFill>
                          <a:latin typeface="Arial"/>
                          <a:ea typeface="+mn-ea"/>
                          <a:cs typeface="+mn-cs"/>
                        </a:rPr>
                        <a:t>Yes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baseline="0" dirty="0" smtClean="0">
                          <a:solidFill>
                            <a:schemeClr val="tx1"/>
                          </a:solidFill>
                          <a:latin typeface="Arial"/>
                        </a:rPr>
                        <a:t>Up to O-level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baseline="0" dirty="0" smtClean="0">
                          <a:solidFill>
                            <a:schemeClr val="tx1"/>
                          </a:solidFill>
                          <a:latin typeface="Arial"/>
                        </a:rPr>
                        <a:t>Rwanda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b="0" i="0" u="none" strike="noStrike" kern="1200" baseline="0" dirty="0" smtClean="0">
                          <a:solidFill>
                            <a:schemeClr val="tx1"/>
                          </a:solidFill>
                          <a:latin typeface="Arial"/>
                          <a:ea typeface="+mn-ea"/>
                          <a:cs typeface="+mn-cs"/>
                        </a:rPr>
                        <a:t>Yes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baseline="0" dirty="0" smtClean="0">
                          <a:solidFill>
                            <a:schemeClr val="tx1"/>
                          </a:solidFill>
                          <a:latin typeface="Arial"/>
                        </a:rPr>
                        <a:t> Primary school and Lower seconda	</a:t>
                      </a:r>
                      <a:r>
                        <a:rPr lang="en-ZA" sz="1800" b="0" i="0" u="none" strike="noStrike" baseline="0" dirty="0" err="1" smtClean="0">
                          <a:solidFill>
                            <a:schemeClr val="tx1"/>
                          </a:solidFill>
                          <a:latin typeface="Arial"/>
                        </a:rPr>
                        <a:t>ry</a:t>
                      </a:r>
                      <a:endParaRPr lang="en-ZA" sz="1800" b="0" i="0" u="none" strike="noStrike" baseline="0" dirty="0" smtClean="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baseline="0" dirty="0" smtClean="0">
                          <a:solidFill>
                            <a:schemeClr val="tx1"/>
                          </a:solidFill>
                          <a:latin typeface="Arial"/>
                        </a:rPr>
                        <a:t>India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800" b="0" i="0" u="none" strike="noStrike" kern="1200" baseline="0" dirty="0" smtClean="0">
                          <a:solidFill>
                            <a:schemeClr val="tx1"/>
                          </a:solidFill>
                          <a:latin typeface="Arial"/>
                          <a:ea typeface="+mn-ea"/>
                          <a:cs typeface="+mn-cs"/>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baseline="0" dirty="0" smtClean="0">
                          <a:solidFill>
                            <a:schemeClr val="tx1"/>
                          </a:solidFill>
                          <a:latin typeface="Arial"/>
                        </a:rPr>
                        <a:t>Grade 6-9; then optional Grade 10-12.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kern="1200" baseline="0" dirty="0" smtClean="0">
                          <a:solidFill>
                            <a:schemeClr val="tx1"/>
                          </a:solidFill>
                          <a:latin typeface="Arial"/>
                          <a:ea typeface="+mn-ea"/>
                          <a:cs typeface="+mn-cs"/>
                        </a:rPr>
                        <a:t>Brazil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ZA" sz="1800" b="0" i="0" u="none" strike="noStrike" kern="1200" baseline="0" dirty="0" smtClean="0">
                          <a:solidFill>
                            <a:schemeClr val="tx1"/>
                          </a:solidFill>
                          <a:latin typeface="Arial"/>
                          <a:ea typeface="+mn-ea"/>
                          <a:cs typeface="+mn-cs"/>
                        </a:rPr>
                        <a:t>Yes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kern="1200" baseline="0" dirty="0" smtClean="0">
                          <a:solidFill>
                            <a:schemeClr val="tx1"/>
                          </a:solidFill>
                          <a:latin typeface="Arial"/>
                          <a:ea typeface="+mn-ea"/>
                          <a:cs typeface="+mn-cs"/>
                        </a:rPr>
                        <a:t>All school levels (primary and secondary levels) History is compulsory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kern="1200" baseline="0" dirty="0" smtClean="0">
                          <a:solidFill>
                            <a:schemeClr val="tx1"/>
                          </a:solidFill>
                          <a:latin typeface="Arial"/>
                          <a:ea typeface="+mn-ea"/>
                          <a:cs typeface="+mn-cs"/>
                        </a:rPr>
                        <a:t>Austria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ZA" sz="1800" b="0" i="0" u="none" strike="noStrike" kern="1200" baseline="0" dirty="0" smtClean="0">
                          <a:solidFill>
                            <a:schemeClr val="tx1"/>
                          </a:solidFill>
                          <a:latin typeface="Arial"/>
                          <a:ea typeface="+mn-ea"/>
                          <a:cs typeface="+mn-cs"/>
                        </a:rPr>
                        <a:t>Yes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kern="1200" baseline="0" dirty="0" smtClean="0">
                          <a:solidFill>
                            <a:schemeClr val="tx1"/>
                          </a:solidFill>
                          <a:latin typeface="Arial"/>
                          <a:ea typeface="+mn-ea"/>
                          <a:cs typeface="+mn-cs"/>
                        </a:rPr>
                        <a:t>Ages 10 to 14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ZA" sz="1800" b="1" i="0" u="none" strike="noStrike" kern="1200" baseline="0" dirty="0" smtClean="0">
                          <a:solidFill>
                            <a:schemeClr val="tx1"/>
                          </a:solidFill>
                          <a:latin typeface="Arial"/>
                          <a:ea typeface="+mn-ea"/>
                          <a:cs typeface="+mn-cs"/>
                        </a:rPr>
                        <a:t>China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ZA" sz="1800" b="0" i="0" u="none" strike="noStrike" kern="1200" baseline="0" dirty="0" smtClean="0">
                          <a:solidFill>
                            <a:schemeClr val="tx1"/>
                          </a:solidFill>
                          <a:latin typeface="Arial"/>
                          <a:ea typeface="+mn-ea"/>
                          <a:cs typeface="+mn-cs"/>
                        </a:rPr>
                        <a:t>Yes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800" b="0" i="0" u="none" strike="noStrike" kern="1200" baseline="0" dirty="0" smtClean="0">
                          <a:solidFill>
                            <a:schemeClr val="tx1"/>
                          </a:solidFill>
                          <a:latin typeface="Arial"/>
                          <a:ea typeface="+mn-ea"/>
                          <a:cs typeface="+mn-cs"/>
                        </a:rPr>
                        <a:t>9-year compulsory programme for History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7469391" y="6386899"/>
            <a:ext cx="341760" cy="276999"/>
          </a:xfrm>
          <a:prstGeom prst="rect">
            <a:avLst/>
          </a:prstGeom>
        </p:spPr>
        <p:txBody>
          <a:bodyPr wrap="none">
            <a:spAutoFit/>
          </a:bodyPr>
          <a:lstStyle/>
          <a:p>
            <a:fld id="{9DC7CBB9-8A01-486D-A115-199A907CBFA4}" type="slidenum">
              <a:rPr lang="en-ZA" sz="1200" b="1">
                <a:solidFill>
                  <a:srgbClr val="898989"/>
                </a:solidFill>
              </a:rPr>
              <a:pPr/>
              <a:t>16</a:t>
            </a:fld>
            <a:endParaRPr lang="en-ZA" sz="1200" dirty="0"/>
          </a:p>
        </p:txBody>
      </p:sp>
      <p:pic>
        <p:nvPicPr>
          <p:cNvPr id="5" name="Picture 4"/>
          <p:cNvPicPr>
            <a:picLocks noChangeAspect="1"/>
          </p:cNvPicPr>
          <p:nvPr/>
        </p:nvPicPr>
        <p:blipFill>
          <a:blip r:embed="rId2" cstate="print"/>
          <a:stretch>
            <a:fillRect/>
          </a:stretch>
        </p:blipFill>
        <p:spPr>
          <a:xfrm>
            <a:off x="0" y="6172200"/>
            <a:ext cx="1691680" cy="685800"/>
          </a:xfrm>
          <a:prstGeom prst="rect">
            <a:avLst/>
          </a:prstGeom>
        </p:spPr>
      </p:pic>
    </p:spTree>
    <p:extLst>
      <p:ext uri="{BB962C8B-B14F-4D97-AF65-F5344CB8AC3E}">
        <p14:creationId xmlns:p14="http://schemas.microsoft.com/office/powerpoint/2010/main" xmlns="" val="3725337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143000"/>
          </a:xfrm>
        </p:spPr>
        <p:txBody>
          <a:bodyPr/>
          <a:lstStyle/>
          <a:p>
            <a:r>
              <a:rPr lang="en-US" sz="2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MINISTERIAL TASK TEAM (MTT) RESEARCH</a:t>
            </a:r>
            <a:endParaRPr lang="en-ZA" sz="2800" dirty="0">
              <a:solidFill>
                <a:schemeClr val="accent2">
                  <a:lumMod val="75000"/>
                </a:schemeClr>
              </a:solidFill>
            </a:endParaRPr>
          </a:p>
        </p:txBody>
      </p:sp>
      <p:sp>
        <p:nvSpPr>
          <p:cNvPr id="3" name="Content Placeholder 2"/>
          <p:cNvSpPr>
            <a:spLocks noGrp="1"/>
          </p:cNvSpPr>
          <p:nvPr>
            <p:ph idx="1"/>
          </p:nvPr>
        </p:nvSpPr>
        <p:spPr>
          <a:xfrm>
            <a:off x="304800" y="990600"/>
            <a:ext cx="8610600" cy="4724400"/>
          </a:xfrm>
        </p:spPr>
        <p:txBody>
          <a:bodyPr/>
          <a:lstStyle/>
          <a:p>
            <a:pPr algn="just"/>
            <a:r>
              <a:rPr lang="en-ZA" sz="2400" b="1" dirty="0" smtClean="0">
                <a:latin typeface="Arial" panose="020B0604020202020204" pitchFamily="34" charset="0"/>
                <a:cs typeface="Arial" panose="020B0604020202020204" pitchFamily="34" charset="0"/>
              </a:rPr>
              <a:t>History</a:t>
            </a:r>
            <a:r>
              <a:rPr lang="en-ZA" sz="2400" dirty="0" smtClean="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has an important place in the school curricula across </a:t>
            </a:r>
            <a:r>
              <a:rPr lang="en-ZA" sz="2400" b="1" dirty="0">
                <a:latin typeface="Arial" panose="020B0604020202020204" pitchFamily="34" charset="0"/>
                <a:cs typeface="Arial" panose="020B0604020202020204" pitchFamily="34" charset="0"/>
              </a:rPr>
              <a:t>most parts </a:t>
            </a:r>
            <a:r>
              <a:rPr lang="en-ZA" sz="2400" dirty="0">
                <a:latin typeface="Arial" panose="020B0604020202020204" pitchFamily="34" charset="0"/>
                <a:cs typeface="Arial" panose="020B0604020202020204" pitchFamily="34" charset="0"/>
              </a:rPr>
              <a:t>of the world. </a:t>
            </a:r>
          </a:p>
          <a:p>
            <a:pPr algn="just"/>
            <a:r>
              <a:rPr lang="en-ZA" sz="2400" dirty="0" smtClean="0">
                <a:latin typeface="Arial" panose="020B0604020202020204" pitchFamily="34" charset="0"/>
                <a:cs typeface="Arial" panose="020B0604020202020204" pitchFamily="34" charset="0"/>
              </a:rPr>
              <a:t>There </a:t>
            </a:r>
            <a:r>
              <a:rPr lang="en-ZA" sz="2400" dirty="0">
                <a:latin typeface="Arial" panose="020B0604020202020204" pitchFamily="34" charset="0"/>
                <a:cs typeface="Arial" panose="020B0604020202020204" pitchFamily="34" charset="0"/>
              </a:rPr>
              <a:t>are </a:t>
            </a:r>
            <a:r>
              <a:rPr lang="en-ZA" sz="2400" b="1" dirty="0">
                <a:latin typeface="Arial" panose="020B0604020202020204" pitchFamily="34" charset="0"/>
                <a:cs typeface="Arial" panose="020B0604020202020204" pitchFamily="34" charset="0"/>
              </a:rPr>
              <a:t>variations</a:t>
            </a:r>
            <a:r>
              <a:rPr lang="en-ZA" sz="2400" dirty="0">
                <a:latin typeface="Arial" panose="020B0604020202020204" pitchFamily="34" charset="0"/>
                <a:cs typeface="Arial" panose="020B0604020202020204" pitchFamily="34" charset="0"/>
              </a:rPr>
              <a:t> about whether it is separate or integrated. </a:t>
            </a:r>
          </a:p>
          <a:p>
            <a:pPr algn="just"/>
            <a:r>
              <a:rPr lang="en-ZA" sz="2400" dirty="0" smtClean="0">
                <a:latin typeface="Arial" panose="020B0604020202020204" pitchFamily="34" charset="0"/>
                <a:cs typeface="Arial" panose="020B0604020202020204" pitchFamily="34" charset="0"/>
              </a:rPr>
              <a:t>In some </a:t>
            </a:r>
            <a:r>
              <a:rPr lang="en-ZA" sz="2400" dirty="0">
                <a:latin typeface="Arial" panose="020B0604020202020204" pitchFamily="34" charset="0"/>
                <a:cs typeface="Arial" panose="020B0604020202020204" pitchFamily="34" charset="0"/>
              </a:rPr>
              <a:t>countries History is offered as a </a:t>
            </a:r>
            <a:r>
              <a:rPr lang="en-ZA" sz="2400" b="1" dirty="0">
                <a:latin typeface="Arial" panose="020B0604020202020204" pitchFamily="34" charset="0"/>
                <a:cs typeface="Arial" panose="020B0604020202020204" pitchFamily="34" charset="0"/>
              </a:rPr>
              <a:t>compulsory</a:t>
            </a:r>
            <a:r>
              <a:rPr lang="en-ZA" sz="2400" dirty="0">
                <a:latin typeface="Arial" panose="020B0604020202020204" pitchFamily="34" charset="0"/>
                <a:cs typeface="Arial" panose="020B0604020202020204" pitchFamily="34" charset="0"/>
              </a:rPr>
              <a:t> subject (either as a </a:t>
            </a:r>
            <a:r>
              <a:rPr lang="en-ZA" sz="2400" b="1" dirty="0">
                <a:latin typeface="Arial" panose="020B0604020202020204" pitchFamily="34" charset="0"/>
                <a:cs typeface="Arial" panose="020B0604020202020204" pitchFamily="34" charset="0"/>
              </a:rPr>
              <a:t>distinct subject or integrated</a:t>
            </a:r>
            <a:r>
              <a:rPr lang="en-ZA" sz="2400" dirty="0">
                <a:latin typeface="Arial" panose="020B0604020202020204" pitchFamily="34" charset="0"/>
                <a:cs typeface="Arial" panose="020B0604020202020204" pitchFamily="34" charset="0"/>
              </a:rPr>
              <a:t>) up to Junior Secondary level (Grade 9 or age 14). </a:t>
            </a:r>
          </a:p>
          <a:p>
            <a:pPr algn="just"/>
            <a:r>
              <a:rPr lang="en-ZA" sz="2400" dirty="0" smtClean="0">
                <a:latin typeface="Arial" panose="020B0604020202020204" pitchFamily="34" charset="0"/>
                <a:cs typeface="Arial" panose="020B0604020202020204" pitchFamily="34" charset="0"/>
              </a:rPr>
              <a:t>In </a:t>
            </a:r>
            <a:r>
              <a:rPr lang="en-ZA" sz="2400" dirty="0">
                <a:latin typeface="Arial" panose="020B0604020202020204" pitchFamily="34" charset="0"/>
                <a:cs typeface="Arial" panose="020B0604020202020204" pitchFamily="34" charset="0"/>
              </a:rPr>
              <a:t>some countries History is compulsory up to the Upper Secondary school, but in the </a:t>
            </a:r>
            <a:r>
              <a:rPr lang="en-ZA" sz="2400" b="1" dirty="0">
                <a:latin typeface="Arial" panose="020B0604020202020204" pitchFamily="34" charset="0"/>
                <a:cs typeface="Arial" panose="020B0604020202020204" pitchFamily="34" charset="0"/>
              </a:rPr>
              <a:t>majority</a:t>
            </a:r>
            <a:r>
              <a:rPr lang="en-ZA" sz="2400" dirty="0">
                <a:latin typeface="Arial" panose="020B0604020202020204" pitchFamily="34" charset="0"/>
                <a:cs typeface="Arial" panose="020B0604020202020204" pitchFamily="34" charset="0"/>
              </a:rPr>
              <a:t> of countries it is offered as an </a:t>
            </a:r>
            <a:r>
              <a:rPr lang="en-ZA" sz="2400" b="1" dirty="0">
                <a:latin typeface="Arial" panose="020B0604020202020204" pitchFamily="34" charset="0"/>
                <a:cs typeface="Arial" panose="020B0604020202020204" pitchFamily="34" charset="0"/>
              </a:rPr>
              <a:t>elective or an option at the upper level</a:t>
            </a:r>
            <a:r>
              <a:rPr lang="en-ZA" sz="2400" dirty="0">
                <a:latin typeface="Arial" panose="020B0604020202020204" pitchFamily="34" charset="0"/>
                <a:cs typeface="Arial" panose="020B0604020202020204" pitchFamily="34" charset="0"/>
              </a:rPr>
              <a:t>, including South Africa. </a:t>
            </a:r>
          </a:p>
          <a:p>
            <a:endParaRPr lang="en-ZA" sz="2400" dirty="0"/>
          </a:p>
        </p:txBody>
      </p:sp>
      <p:sp>
        <p:nvSpPr>
          <p:cNvPr id="4" name="Rectangle 3"/>
          <p:cNvSpPr/>
          <p:nvPr/>
        </p:nvSpPr>
        <p:spPr>
          <a:xfrm>
            <a:off x="7469391" y="6386899"/>
            <a:ext cx="341760" cy="276999"/>
          </a:xfrm>
          <a:prstGeom prst="rect">
            <a:avLst/>
          </a:prstGeom>
        </p:spPr>
        <p:txBody>
          <a:bodyPr wrap="none">
            <a:spAutoFit/>
          </a:bodyPr>
          <a:lstStyle/>
          <a:p>
            <a:fld id="{9DC7CBB9-8A01-486D-A115-199A907CBFA4}" type="slidenum">
              <a:rPr lang="en-ZA" sz="1200" b="1">
                <a:solidFill>
                  <a:srgbClr val="898989"/>
                </a:solidFill>
              </a:rPr>
              <a:pPr/>
              <a:t>17</a:t>
            </a:fld>
            <a:endParaRPr lang="en-ZA" sz="1200"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3193682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001000" cy="945976"/>
          </a:xfrm>
        </p:spPr>
        <p:txBody>
          <a:bodyPr>
            <a:noAutofit/>
          </a:bodyPr>
          <a:lstStyle/>
          <a:p>
            <a:r>
              <a:rPr lang="en-US" sz="4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6</a:t>
            </a:r>
            <a:r>
              <a:rPr lang="en-US" sz="4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a:t>
            </a:r>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US" sz="36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ROUNDTABLE DISCUSSION</a:t>
            </a:r>
            <a:endParaRPr lang="en-ZA"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381000" y="1066800"/>
            <a:ext cx="8458200" cy="5105400"/>
          </a:xfrm>
        </p:spPr>
        <p:txBody>
          <a:bodyPr/>
          <a:lstStyle/>
          <a:p>
            <a:pPr algn="just"/>
            <a:r>
              <a:rPr lang="en-US" sz="2800" dirty="0" smtClean="0">
                <a:latin typeface="Arial" panose="020B0604020202020204" pitchFamily="34" charset="0"/>
                <a:cs typeface="Arial" panose="020B0604020202020204" pitchFamily="34" charset="0"/>
              </a:rPr>
              <a:t>The Roundtable discussion was held on </a:t>
            </a:r>
            <a:r>
              <a:rPr lang="en-US" sz="2800" b="1" dirty="0" smtClean="0">
                <a:latin typeface="Arial" panose="020B0604020202020204" pitchFamily="34" charset="0"/>
                <a:cs typeface="Arial" panose="020B0604020202020204" pitchFamily="34" charset="0"/>
              </a:rPr>
              <a:t>3 December 2015</a:t>
            </a:r>
            <a:r>
              <a:rPr lang="en-US" sz="2800" dirty="0" smtClean="0">
                <a:latin typeface="Arial" panose="020B0604020202020204" pitchFamily="34" charset="0"/>
                <a:cs typeface="Arial" panose="020B0604020202020204" pitchFamily="34" charset="0"/>
              </a:rPr>
              <a:t>;</a:t>
            </a:r>
          </a:p>
          <a:p>
            <a:pPr algn="just"/>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forum was attended by Teacher Unions, Higher Education Institutions, Non-Governmental Organisations, History and Life Orientation officials from provinces, officials </a:t>
            </a:r>
            <a:r>
              <a:rPr lang="en-US" sz="2800" dirty="0" smtClean="0">
                <a:latin typeface="Arial" panose="020B0604020202020204" pitchFamily="34" charset="0"/>
                <a:cs typeface="Arial" panose="020B0604020202020204" pitchFamily="34" charset="0"/>
              </a:rPr>
              <a:t>from </a:t>
            </a:r>
            <a:r>
              <a:rPr lang="en-US" sz="2800" dirty="0">
                <a:latin typeface="Arial" panose="020B0604020202020204" pitchFamily="34" charset="0"/>
                <a:cs typeface="Arial" panose="020B0604020202020204" pitchFamily="34" charset="0"/>
              </a:rPr>
              <a:t>other government departments, South African Society for History Teachers (SASHT), Museums, and representatives from other sectors in society who are interested in History education</a:t>
            </a:r>
            <a:r>
              <a:rPr lang="en-US" sz="2800" dirty="0" smtClean="0">
                <a:latin typeface="Arial" panose="020B0604020202020204" pitchFamily="34" charset="0"/>
                <a:cs typeface="Arial" panose="020B0604020202020204" pitchFamily="34" charset="0"/>
              </a:rPr>
              <a:t>.</a:t>
            </a:r>
            <a:endParaRPr lang="en-ZA" sz="2000" dirty="0"/>
          </a:p>
          <a:p>
            <a:pPr marL="0" indent="0">
              <a:buNone/>
            </a:pPr>
            <a:endParaRPr lang="en-US" sz="2400" dirty="0" smtClean="0"/>
          </a:p>
          <a:p>
            <a:pPr lvl="0"/>
            <a:endParaRPr lang="en-ZA" sz="2400" dirty="0" smtClean="0"/>
          </a:p>
          <a:p>
            <a:pPr lvl="1">
              <a:buFont typeface="Wingdings" pitchFamily="2" charset="2"/>
              <a:buChar char="Ø"/>
            </a:pPr>
            <a:endParaRPr lang="en-ZA" sz="2400" dirty="0"/>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18</a:t>
            </a:fld>
            <a:endParaRPr lang="en-ZA" sz="1200" b="1" dirty="0">
              <a:solidFill>
                <a:srgbClr val="898989"/>
              </a:solidFill>
            </a:endParaRPr>
          </a:p>
        </p:txBody>
      </p:sp>
    </p:spTree>
    <p:extLst>
      <p:ext uri="{BB962C8B-B14F-4D97-AF65-F5344CB8AC3E}">
        <p14:creationId xmlns:p14="http://schemas.microsoft.com/office/powerpoint/2010/main" xmlns="" val="1472619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64096"/>
          </a:xfrm>
        </p:spPr>
        <p:txBody>
          <a:bodyPr>
            <a:noAutofit/>
          </a:bodyPr>
          <a:lstStyle/>
          <a:p>
            <a:r>
              <a:rPr lang="en-US"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6</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.1</a:t>
            </a:r>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US"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OBJECTIVES</a:t>
            </a:r>
            <a:endParaRPr lang="en-ZA"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304800" y="762000"/>
            <a:ext cx="8686800" cy="5562600"/>
          </a:xfrm>
        </p:spPr>
        <p:txBody>
          <a:bodyPr/>
          <a:lstStyle/>
          <a:p>
            <a:pPr algn="just"/>
            <a:r>
              <a:rPr lang="en-US" sz="2500" dirty="0" smtClean="0">
                <a:latin typeface="Arial" panose="020B0604020202020204" pitchFamily="34" charset="0"/>
                <a:cs typeface="Arial" panose="020B0604020202020204" pitchFamily="34" charset="0"/>
              </a:rPr>
              <a:t>To </a:t>
            </a:r>
            <a:r>
              <a:rPr lang="en-US" sz="2500" b="1" dirty="0">
                <a:latin typeface="Arial" panose="020B0604020202020204" pitchFamily="34" charset="0"/>
                <a:cs typeface="Arial" panose="020B0604020202020204" pitchFamily="34" charset="0"/>
              </a:rPr>
              <a:t>share</a:t>
            </a:r>
            <a:r>
              <a:rPr lang="en-US" sz="2500" dirty="0">
                <a:latin typeface="Arial" panose="020B0604020202020204" pitchFamily="34" charset="0"/>
                <a:cs typeface="Arial" panose="020B0604020202020204" pitchFamily="34" charset="0"/>
              </a:rPr>
              <a:t> the </a:t>
            </a:r>
            <a:r>
              <a:rPr lang="en-US" sz="2500" b="1" dirty="0">
                <a:latin typeface="Arial" panose="020B0604020202020204" pitchFamily="34" charset="0"/>
                <a:cs typeface="Arial" panose="020B0604020202020204" pitchFamily="34" charset="0"/>
              </a:rPr>
              <a:t>strategic intention </a:t>
            </a:r>
            <a:r>
              <a:rPr lang="en-US" sz="2500" dirty="0">
                <a:latin typeface="Arial" panose="020B0604020202020204" pitchFamily="34" charset="0"/>
                <a:cs typeface="Arial" panose="020B0604020202020204" pitchFamily="34" charset="0"/>
              </a:rPr>
              <a:t>of government and the sector with stakeholders;</a:t>
            </a:r>
            <a:endParaRPr lang="en-ZA" sz="2500" dirty="0">
              <a:latin typeface="Arial" panose="020B0604020202020204" pitchFamily="34" charset="0"/>
              <a:cs typeface="Arial" panose="020B0604020202020204" pitchFamily="34" charset="0"/>
            </a:endParaRPr>
          </a:p>
          <a:p>
            <a:pPr algn="just"/>
            <a:r>
              <a:rPr lang="en-US" sz="2500" dirty="0">
                <a:latin typeface="Arial" panose="020B0604020202020204" pitchFamily="34" charset="0"/>
                <a:cs typeface="Arial" panose="020B0604020202020204" pitchFamily="34" charset="0"/>
              </a:rPr>
              <a:t>To </a:t>
            </a:r>
            <a:r>
              <a:rPr lang="en-US" sz="2500" b="1" dirty="0">
                <a:latin typeface="Arial" panose="020B0604020202020204" pitchFamily="34" charset="0"/>
                <a:cs typeface="Arial" panose="020B0604020202020204" pitchFamily="34" charset="0"/>
              </a:rPr>
              <a:t>reflect</a:t>
            </a:r>
            <a:r>
              <a:rPr lang="en-US" sz="2500" dirty="0">
                <a:latin typeface="Arial" panose="020B0604020202020204" pitchFamily="34" charset="0"/>
                <a:cs typeface="Arial" panose="020B0604020202020204" pitchFamily="34" charset="0"/>
              </a:rPr>
              <a:t> on the </a:t>
            </a:r>
            <a:r>
              <a:rPr lang="en-US" sz="2500" b="1" dirty="0">
                <a:latin typeface="Arial" panose="020B0604020202020204" pitchFamily="34" charset="0"/>
                <a:cs typeface="Arial" panose="020B0604020202020204" pitchFamily="34" charset="0"/>
              </a:rPr>
              <a:t>current offering </a:t>
            </a:r>
            <a:r>
              <a:rPr lang="en-US" sz="2500" dirty="0">
                <a:latin typeface="Arial" panose="020B0604020202020204" pitchFamily="34" charset="0"/>
                <a:cs typeface="Arial" panose="020B0604020202020204" pitchFamily="34" charset="0"/>
              </a:rPr>
              <a:t>of History as a subject in schools;</a:t>
            </a:r>
            <a:endParaRPr lang="en-ZA" sz="2500" dirty="0">
              <a:latin typeface="Arial" panose="020B0604020202020204" pitchFamily="34" charset="0"/>
              <a:cs typeface="Arial" panose="020B0604020202020204" pitchFamily="34" charset="0"/>
            </a:endParaRPr>
          </a:p>
          <a:p>
            <a:pPr algn="just"/>
            <a:r>
              <a:rPr lang="en-US" sz="2500" dirty="0">
                <a:latin typeface="Arial" panose="020B0604020202020204" pitchFamily="34" charset="0"/>
                <a:cs typeface="Arial" panose="020B0604020202020204" pitchFamily="34" charset="0"/>
              </a:rPr>
              <a:t>To create an </a:t>
            </a:r>
            <a:r>
              <a:rPr lang="en-US" sz="2500" b="1" dirty="0">
                <a:latin typeface="Arial" panose="020B0604020202020204" pitchFamily="34" charset="0"/>
                <a:cs typeface="Arial" panose="020B0604020202020204" pitchFamily="34" charset="0"/>
              </a:rPr>
              <a:t>opportunity</a:t>
            </a:r>
            <a:r>
              <a:rPr lang="en-US" sz="2500" dirty="0">
                <a:latin typeface="Arial" panose="020B0604020202020204" pitchFamily="34" charset="0"/>
                <a:cs typeface="Arial" panose="020B0604020202020204" pitchFamily="34" charset="0"/>
              </a:rPr>
              <a:t> to </a:t>
            </a:r>
            <a:r>
              <a:rPr lang="en-US" sz="2500" b="1" dirty="0">
                <a:latin typeface="Arial" panose="020B0604020202020204" pitchFamily="34" charset="0"/>
                <a:cs typeface="Arial" panose="020B0604020202020204" pitchFamily="34" charset="0"/>
              </a:rPr>
              <a:t>share</a:t>
            </a:r>
            <a:r>
              <a:rPr lang="en-US" sz="2500" dirty="0">
                <a:latin typeface="Arial" panose="020B0604020202020204" pitchFamily="34" charset="0"/>
                <a:cs typeface="Arial" panose="020B0604020202020204" pitchFamily="34" charset="0"/>
              </a:rPr>
              <a:t> information on international comparisons;</a:t>
            </a:r>
            <a:endParaRPr lang="en-ZA" sz="2500" dirty="0">
              <a:latin typeface="Arial" panose="020B0604020202020204" pitchFamily="34" charset="0"/>
              <a:cs typeface="Arial" panose="020B0604020202020204" pitchFamily="34" charset="0"/>
            </a:endParaRPr>
          </a:p>
          <a:p>
            <a:pPr algn="just"/>
            <a:r>
              <a:rPr lang="en-US" sz="2500" dirty="0">
                <a:latin typeface="Arial" panose="020B0604020202020204" pitchFamily="34" charset="0"/>
                <a:cs typeface="Arial" panose="020B0604020202020204" pitchFamily="34" charset="0"/>
              </a:rPr>
              <a:t>To </a:t>
            </a:r>
            <a:r>
              <a:rPr lang="en-US" sz="2500" b="1" dirty="0">
                <a:latin typeface="Arial" panose="020B0604020202020204" pitchFamily="34" charset="0"/>
                <a:cs typeface="Arial" panose="020B0604020202020204" pitchFamily="34" charset="0"/>
              </a:rPr>
              <a:t>generate ideas </a:t>
            </a:r>
            <a:r>
              <a:rPr lang="en-US" sz="2500" dirty="0">
                <a:latin typeface="Arial" panose="020B0604020202020204" pitchFamily="34" charset="0"/>
                <a:cs typeface="Arial" panose="020B0604020202020204" pitchFamily="34" charset="0"/>
              </a:rPr>
              <a:t>on ways to strengthen the offering of History in schools; </a:t>
            </a:r>
            <a:endParaRPr lang="en-ZA" sz="2500" dirty="0">
              <a:latin typeface="Arial" panose="020B0604020202020204" pitchFamily="34" charset="0"/>
              <a:cs typeface="Arial" panose="020B0604020202020204" pitchFamily="34" charset="0"/>
            </a:endParaRPr>
          </a:p>
          <a:p>
            <a:pPr algn="just"/>
            <a:r>
              <a:rPr lang="en-US" sz="2500" dirty="0">
                <a:latin typeface="Arial" panose="020B0604020202020204" pitchFamily="34" charset="0"/>
                <a:cs typeface="Arial" panose="020B0604020202020204" pitchFamily="34" charset="0"/>
              </a:rPr>
              <a:t>To </a:t>
            </a:r>
            <a:r>
              <a:rPr lang="en-US" sz="2500" b="1" dirty="0">
                <a:latin typeface="Arial" panose="020B0604020202020204" pitchFamily="34" charset="0"/>
                <a:cs typeface="Arial" panose="020B0604020202020204" pitchFamily="34" charset="0"/>
              </a:rPr>
              <a:t>contribute</a:t>
            </a:r>
            <a:r>
              <a:rPr lang="en-US" sz="2500" dirty="0">
                <a:latin typeface="Arial" panose="020B0604020202020204" pitchFamily="34" charset="0"/>
                <a:cs typeface="Arial" panose="020B0604020202020204" pitchFamily="34" charset="0"/>
              </a:rPr>
              <a:t> to the work of the </a:t>
            </a:r>
            <a:r>
              <a:rPr lang="en-US" sz="2500" b="1" dirty="0">
                <a:latin typeface="Arial" panose="020B0604020202020204" pitchFamily="34" charset="0"/>
                <a:cs typeface="Arial" panose="020B0604020202020204" pitchFamily="34" charset="0"/>
              </a:rPr>
              <a:t>History Ministerial Task Team</a:t>
            </a:r>
            <a:r>
              <a:rPr lang="en-US" sz="2500" dirty="0">
                <a:latin typeface="Arial" panose="020B0604020202020204" pitchFamily="34" charset="0"/>
                <a:cs typeface="Arial" panose="020B0604020202020204" pitchFamily="34" charset="0"/>
              </a:rPr>
              <a:t>; and </a:t>
            </a:r>
            <a:endParaRPr lang="en-ZA" sz="2500" dirty="0">
              <a:latin typeface="Arial" panose="020B0604020202020204" pitchFamily="34" charset="0"/>
              <a:cs typeface="Arial" panose="020B0604020202020204" pitchFamily="34" charset="0"/>
            </a:endParaRPr>
          </a:p>
          <a:p>
            <a:pPr algn="just"/>
            <a:r>
              <a:rPr lang="en-US" sz="2500" dirty="0">
                <a:latin typeface="Arial" panose="020B0604020202020204" pitchFamily="34" charset="0"/>
                <a:cs typeface="Arial" panose="020B0604020202020204" pitchFamily="34" charset="0"/>
              </a:rPr>
              <a:t>To </a:t>
            </a:r>
            <a:r>
              <a:rPr lang="en-US" sz="2500" b="1" dirty="0">
                <a:latin typeface="Arial" panose="020B0604020202020204" pitchFamily="34" charset="0"/>
                <a:cs typeface="Arial" panose="020B0604020202020204" pitchFamily="34" charset="0"/>
              </a:rPr>
              <a:t>reaffirm </a:t>
            </a:r>
            <a:r>
              <a:rPr lang="en-US" sz="2500" dirty="0">
                <a:latin typeface="Arial" panose="020B0604020202020204" pitchFamily="34" charset="0"/>
                <a:cs typeface="Arial" panose="020B0604020202020204" pitchFamily="34" charset="0"/>
              </a:rPr>
              <a:t>the role of </a:t>
            </a:r>
            <a:r>
              <a:rPr lang="en-US" sz="2500" b="1" dirty="0">
                <a:latin typeface="Arial" panose="020B0604020202020204" pitchFamily="34" charset="0"/>
                <a:cs typeface="Arial" panose="020B0604020202020204" pitchFamily="34" charset="0"/>
              </a:rPr>
              <a:t>monitoring, evaluation </a:t>
            </a:r>
            <a:r>
              <a:rPr lang="en-US" sz="2500" dirty="0">
                <a:latin typeface="Arial" panose="020B0604020202020204" pitchFamily="34" charset="0"/>
                <a:cs typeface="Arial" panose="020B0604020202020204" pitchFamily="34" charset="0"/>
              </a:rPr>
              <a:t>and </a:t>
            </a:r>
            <a:r>
              <a:rPr lang="en-US" sz="2500" b="1" dirty="0">
                <a:latin typeface="Arial" panose="020B0604020202020204" pitchFamily="34" charset="0"/>
                <a:cs typeface="Arial" panose="020B0604020202020204" pitchFamily="34" charset="0"/>
              </a:rPr>
              <a:t>research </a:t>
            </a:r>
            <a:r>
              <a:rPr lang="en-US" sz="2500" dirty="0">
                <a:latin typeface="Arial" panose="020B0604020202020204" pitchFamily="34" charset="0"/>
                <a:cs typeface="Arial" panose="020B0604020202020204" pitchFamily="34" charset="0"/>
              </a:rPr>
              <a:t>in measuring impact, tracking progress, and informing best practice.</a:t>
            </a:r>
            <a:endParaRPr lang="en-ZA" sz="2500" dirty="0">
              <a:latin typeface="Arial" panose="020B0604020202020204" pitchFamily="34" charset="0"/>
              <a:cs typeface="Arial" panose="020B0604020202020204" pitchFamily="34" charset="0"/>
            </a:endParaRPr>
          </a:p>
          <a:p>
            <a:endParaRPr lang="en-US" sz="2300" dirty="0" smtClean="0"/>
          </a:p>
          <a:p>
            <a:pPr lvl="0"/>
            <a:endParaRPr lang="en-ZA" sz="2400" dirty="0" smtClean="0"/>
          </a:p>
          <a:p>
            <a:pPr lvl="1">
              <a:buFont typeface="Wingdings" pitchFamily="2" charset="2"/>
              <a:buChar char="Ø"/>
            </a:pPr>
            <a:endParaRPr lang="en-ZA" sz="2400" dirty="0"/>
          </a:p>
        </p:txBody>
      </p:sp>
      <p:pic>
        <p:nvPicPr>
          <p:cNvPr id="4" name="Picture 3"/>
          <p:cNvPicPr>
            <a:picLocks noChangeAspect="1"/>
          </p:cNvPicPr>
          <p:nvPr/>
        </p:nvPicPr>
        <p:blipFill>
          <a:blip r:embed="rId2" cstate="print"/>
          <a:stretch>
            <a:fillRect/>
          </a:stretch>
        </p:blipFill>
        <p:spPr>
          <a:xfrm>
            <a:off x="0" y="6172200"/>
            <a:ext cx="1691680" cy="685800"/>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19</a:t>
            </a:fld>
            <a:endParaRPr lang="en-ZA" sz="1200" b="1" dirty="0">
              <a:solidFill>
                <a:srgbClr val="898989"/>
              </a:solidFill>
            </a:endParaRPr>
          </a:p>
        </p:txBody>
      </p:sp>
    </p:spTree>
    <p:extLst>
      <p:ext uri="{BB962C8B-B14F-4D97-AF65-F5344CB8AC3E}">
        <p14:creationId xmlns:p14="http://schemas.microsoft.com/office/powerpoint/2010/main" xmlns="" val="400863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62000"/>
          </a:xfrm>
        </p:spPr>
        <p:txBody>
          <a:bodyPr/>
          <a:lstStyle/>
          <a:p>
            <a:r>
              <a:rPr lang="en-ZA"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PRESENTATION OUTLINE</a:t>
            </a:r>
          </a:p>
        </p:txBody>
      </p:sp>
      <p:sp>
        <p:nvSpPr>
          <p:cNvPr id="3" name="Content Placeholder 2"/>
          <p:cNvSpPr>
            <a:spLocks noGrp="1"/>
          </p:cNvSpPr>
          <p:nvPr>
            <p:ph idx="1"/>
          </p:nvPr>
        </p:nvSpPr>
        <p:spPr>
          <a:xfrm>
            <a:off x="152400" y="685800"/>
            <a:ext cx="8610600" cy="5440357"/>
          </a:xfrm>
        </p:spPr>
        <p:txBody>
          <a:bodyPr/>
          <a:lstStyle/>
          <a:p>
            <a:pPr marL="457200" indent="-457200">
              <a:buFont typeface="+mj-lt"/>
              <a:buAutoNum type="arabicPeriod"/>
            </a:pPr>
            <a:r>
              <a:rPr lang="en-ZA" sz="2100" dirty="0" smtClean="0">
                <a:latin typeface="Arial" panose="020B0604020202020204" pitchFamily="34" charset="0"/>
                <a:cs typeface="Arial" panose="020B0604020202020204" pitchFamily="34" charset="0"/>
              </a:rPr>
              <a:t>Purpose</a:t>
            </a:r>
          </a:p>
          <a:p>
            <a:pPr marL="457200" indent="-457200">
              <a:buFont typeface="+mj-lt"/>
              <a:buAutoNum type="arabicPeriod"/>
            </a:pPr>
            <a:r>
              <a:rPr lang="en-ZA" sz="2100" dirty="0" smtClean="0">
                <a:latin typeface="Arial" panose="020B0604020202020204" pitchFamily="34" charset="0"/>
                <a:cs typeface="Arial" panose="020B0604020202020204" pitchFamily="34" charset="0"/>
              </a:rPr>
              <a:t>Introduction</a:t>
            </a:r>
          </a:p>
          <a:p>
            <a:pPr marL="457200" indent="-457200">
              <a:buFont typeface="+mj-lt"/>
              <a:buAutoNum type="arabicPeriod"/>
            </a:pPr>
            <a:r>
              <a:rPr lang="en-ZA" sz="2100" dirty="0">
                <a:latin typeface="Arial" panose="020B0604020202020204" pitchFamily="34" charset="0"/>
                <a:cs typeface="Arial" panose="020B0604020202020204" pitchFamily="34" charset="0"/>
              </a:rPr>
              <a:t>Problem </a:t>
            </a:r>
            <a:r>
              <a:rPr lang="en-ZA" sz="2100" dirty="0" smtClean="0">
                <a:latin typeface="Arial" panose="020B0604020202020204" pitchFamily="34" charset="0"/>
                <a:cs typeface="Arial" panose="020B0604020202020204" pitchFamily="34" charset="0"/>
              </a:rPr>
              <a:t>Statement</a:t>
            </a:r>
          </a:p>
          <a:p>
            <a:pPr marL="457200" indent="-457200">
              <a:buFont typeface="+mj-lt"/>
              <a:buAutoNum type="arabicPeriod"/>
            </a:pPr>
            <a:r>
              <a:rPr lang="en-ZA" sz="2100" dirty="0" smtClean="0">
                <a:latin typeface="Arial" panose="020B0604020202020204" pitchFamily="34" charset="0"/>
                <a:cs typeface="Arial" panose="020B0604020202020204" pitchFamily="34" charset="0"/>
              </a:rPr>
              <a:t>Background</a:t>
            </a:r>
            <a:endParaRPr lang="en-ZA" sz="2100" dirty="0">
              <a:latin typeface="Arial" panose="020B0604020202020204" pitchFamily="34" charset="0"/>
              <a:cs typeface="Arial" panose="020B0604020202020204" pitchFamily="34" charset="0"/>
            </a:endParaRPr>
          </a:p>
          <a:p>
            <a:pPr marL="457200" indent="-457200">
              <a:buFont typeface="+mj-lt"/>
              <a:buAutoNum type="arabicPeriod"/>
            </a:pPr>
            <a:r>
              <a:rPr lang="en-ZA" sz="2100" dirty="0" smtClean="0">
                <a:latin typeface="Arial" panose="020B0604020202020204" pitchFamily="34" charset="0"/>
                <a:cs typeface="Arial" panose="020B0604020202020204" pitchFamily="34" charset="0"/>
              </a:rPr>
              <a:t>Members </a:t>
            </a:r>
            <a:r>
              <a:rPr lang="en-ZA" sz="2100" dirty="0">
                <a:latin typeface="Arial" panose="020B0604020202020204" pitchFamily="34" charset="0"/>
                <a:cs typeface="Arial" panose="020B0604020202020204" pitchFamily="34" charset="0"/>
              </a:rPr>
              <a:t>of The Ministerial Task Team (MTT)</a:t>
            </a:r>
          </a:p>
          <a:p>
            <a:pPr marL="400050" lvl="1" indent="0">
              <a:buNone/>
            </a:pPr>
            <a:r>
              <a:rPr lang="en-ZA" sz="2100" dirty="0" smtClean="0">
                <a:latin typeface="Arial" panose="020B0604020202020204" pitchFamily="34" charset="0"/>
                <a:cs typeface="Arial" panose="020B0604020202020204" pitchFamily="34" charset="0"/>
              </a:rPr>
              <a:t>5.1 Terms of Reference for the MTT</a:t>
            </a:r>
          </a:p>
          <a:p>
            <a:pPr marL="400050" lvl="1" indent="0">
              <a:buNone/>
            </a:pPr>
            <a:r>
              <a:rPr lang="en-ZA" sz="2100" dirty="0" smtClean="0">
                <a:latin typeface="Arial" panose="020B0604020202020204" pitchFamily="34" charset="0"/>
                <a:cs typeface="Arial" panose="020B0604020202020204" pitchFamily="34" charset="0"/>
              </a:rPr>
              <a:t>5.2 Progress in the work of the MTT</a:t>
            </a:r>
          </a:p>
          <a:p>
            <a:pPr marL="0" indent="0">
              <a:buNone/>
            </a:pPr>
            <a:r>
              <a:rPr lang="en-ZA" sz="2100" dirty="0" smtClean="0">
                <a:latin typeface="Arial" panose="020B0604020202020204" pitchFamily="34" charset="0"/>
                <a:cs typeface="Arial" panose="020B0604020202020204" pitchFamily="34" charset="0"/>
              </a:rPr>
              <a:t>6. Roundtable Discussion</a:t>
            </a:r>
          </a:p>
          <a:p>
            <a:pPr marL="400050" lvl="1" indent="0">
              <a:buNone/>
            </a:pPr>
            <a:r>
              <a:rPr lang="en-ZA" sz="2100" dirty="0" smtClean="0">
                <a:latin typeface="Arial" panose="020B0604020202020204" pitchFamily="34" charset="0"/>
                <a:cs typeface="Arial" panose="020B0604020202020204" pitchFamily="34" charset="0"/>
              </a:rPr>
              <a:t>6.1 Objectives</a:t>
            </a:r>
          </a:p>
          <a:p>
            <a:pPr marL="400050" lvl="1" indent="0">
              <a:buNone/>
            </a:pPr>
            <a:r>
              <a:rPr lang="en-ZA" sz="2100" dirty="0" smtClean="0">
                <a:latin typeface="Arial" panose="020B0604020202020204" pitchFamily="34" charset="0"/>
                <a:cs typeface="Arial" panose="020B0604020202020204" pitchFamily="34" charset="0"/>
              </a:rPr>
              <a:t>6.2 Outcomes</a:t>
            </a:r>
          </a:p>
          <a:p>
            <a:pPr marL="400050" lvl="1" indent="0">
              <a:buNone/>
            </a:pPr>
            <a:r>
              <a:rPr lang="en-ZA" sz="2100" dirty="0" smtClean="0">
                <a:latin typeface="Arial" panose="020B0604020202020204" pitchFamily="34" charset="0"/>
                <a:cs typeface="Arial" panose="020B0604020202020204" pitchFamily="34" charset="0"/>
              </a:rPr>
              <a:t>6.3 Recommendations</a:t>
            </a:r>
          </a:p>
          <a:p>
            <a:pPr marL="400050" lvl="1" indent="0">
              <a:buNone/>
            </a:pPr>
            <a:r>
              <a:rPr lang="en-ZA" sz="2100" dirty="0" smtClean="0">
                <a:latin typeface="Arial" panose="020B0604020202020204" pitchFamily="34" charset="0"/>
                <a:cs typeface="Arial" panose="020B0604020202020204" pitchFamily="34" charset="0"/>
              </a:rPr>
              <a:t>6.4. Progress in Implementing recommendations</a:t>
            </a:r>
          </a:p>
          <a:p>
            <a:pPr marL="0" indent="0">
              <a:buNone/>
            </a:pPr>
            <a:r>
              <a:rPr lang="en-ZA" sz="2100" dirty="0" smtClean="0">
                <a:latin typeface="Arial" panose="020B0604020202020204" pitchFamily="34" charset="0"/>
                <a:cs typeface="Arial" panose="020B0604020202020204" pitchFamily="34" charset="0"/>
              </a:rPr>
              <a:t>7. Implementation Plan of the Activities of the MTT</a:t>
            </a:r>
          </a:p>
          <a:p>
            <a:pPr marL="0" indent="0">
              <a:buNone/>
            </a:pPr>
            <a:r>
              <a:rPr lang="en-ZA" sz="2100" dirty="0" smtClean="0">
                <a:latin typeface="Arial" panose="020B0604020202020204" pitchFamily="34" charset="0"/>
                <a:cs typeface="Arial" panose="020B0604020202020204" pitchFamily="34" charset="0"/>
              </a:rPr>
              <a:t>8. Recommendation</a:t>
            </a:r>
            <a:endParaRPr lang="en-ZA" sz="2100" dirty="0" smtClean="0"/>
          </a:p>
          <a:p>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a:t>
            </a:fld>
            <a:endParaRPr lang="en-ZA" sz="1200" b="1" dirty="0">
              <a:solidFill>
                <a:srgbClr val="898989"/>
              </a:solidFill>
            </a:endParaRPr>
          </a:p>
        </p:txBody>
      </p:sp>
    </p:spTree>
    <p:extLst>
      <p:ext uri="{BB962C8B-B14F-4D97-AF65-F5344CB8AC3E}">
        <p14:creationId xmlns:p14="http://schemas.microsoft.com/office/powerpoint/2010/main" xmlns="" val="2103856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229600" cy="914400"/>
          </a:xfrm>
        </p:spPr>
        <p:txBody>
          <a:bodyPr/>
          <a:lstStyle/>
          <a:p>
            <a:r>
              <a:rPr lang="en-US"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6</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.2 </a:t>
            </a:r>
            <a:r>
              <a:rPr lang="en-US"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OUTCOMES</a:t>
            </a:r>
            <a:endParaRPr lang="en-ZA"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228600" y="762000"/>
            <a:ext cx="8763000" cy="5259288"/>
          </a:xfrm>
        </p:spPr>
        <p:txBody>
          <a:bodyPr/>
          <a:lstStyle/>
          <a:p>
            <a:pPr lvl="0"/>
            <a:r>
              <a:rPr lang="en-GB" sz="2600" b="1" dirty="0" smtClean="0">
                <a:latin typeface="Arial" panose="020B0604020202020204" pitchFamily="34" charset="0"/>
                <a:cs typeface="Arial" panose="020B0604020202020204" pitchFamily="34" charset="0"/>
              </a:rPr>
              <a:t>Strategic </a:t>
            </a:r>
            <a:r>
              <a:rPr lang="en-GB" sz="2600" b="1" dirty="0">
                <a:latin typeface="Arial" panose="020B0604020202020204" pitchFamily="34" charset="0"/>
                <a:cs typeface="Arial" panose="020B0604020202020204" pitchFamily="34" charset="0"/>
              </a:rPr>
              <a:t>intention </a:t>
            </a:r>
            <a:r>
              <a:rPr lang="en-GB" sz="2600" dirty="0">
                <a:latin typeface="Arial" panose="020B0604020202020204" pitchFamily="34" charset="0"/>
                <a:cs typeface="Arial" panose="020B0604020202020204" pitchFamily="34" charset="0"/>
              </a:rPr>
              <a:t>of government and the sector with </a:t>
            </a:r>
            <a:r>
              <a:rPr lang="en-GB" sz="2600" dirty="0" smtClean="0">
                <a:latin typeface="Arial" panose="020B0604020202020204" pitchFamily="34" charset="0"/>
                <a:cs typeface="Arial" panose="020B0604020202020204" pitchFamily="34" charset="0"/>
              </a:rPr>
              <a:t>stakeholders shared;</a:t>
            </a:r>
            <a:endParaRPr lang="en-ZA" sz="2600" dirty="0">
              <a:latin typeface="Arial" panose="020B0604020202020204" pitchFamily="34" charset="0"/>
              <a:cs typeface="Arial" panose="020B0604020202020204" pitchFamily="34" charset="0"/>
            </a:endParaRPr>
          </a:p>
          <a:p>
            <a:pPr lvl="0" algn="just"/>
            <a:r>
              <a:rPr lang="en-GB" sz="2600" dirty="0" smtClean="0">
                <a:latin typeface="Arial" panose="020B0604020202020204" pitchFamily="34" charset="0"/>
                <a:cs typeface="Arial" panose="020B0604020202020204" pitchFamily="34" charset="0"/>
              </a:rPr>
              <a:t>The </a:t>
            </a:r>
            <a:r>
              <a:rPr lang="en-GB" sz="2600" b="1" dirty="0">
                <a:latin typeface="Arial" panose="020B0604020202020204" pitchFamily="34" charset="0"/>
                <a:cs typeface="Arial" panose="020B0604020202020204" pitchFamily="34" charset="0"/>
              </a:rPr>
              <a:t>current offering </a:t>
            </a:r>
            <a:r>
              <a:rPr lang="en-GB" sz="2600" dirty="0">
                <a:latin typeface="Arial" panose="020B0604020202020204" pitchFamily="34" charset="0"/>
                <a:cs typeface="Arial" panose="020B0604020202020204" pitchFamily="34" charset="0"/>
              </a:rPr>
              <a:t>of History as a subject in schools </a:t>
            </a:r>
            <a:r>
              <a:rPr lang="en-GB" sz="2600" dirty="0" smtClean="0">
                <a:latin typeface="Arial" panose="020B0604020202020204" pitchFamily="34" charset="0"/>
                <a:cs typeface="Arial" panose="020B0604020202020204" pitchFamily="34" charset="0"/>
              </a:rPr>
              <a:t>reflected </a:t>
            </a:r>
            <a:r>
              <a:rPr lang="en-GB" sz="2600" dirty="0">
                <a:latin typeface="Arial" panose="020B0604020202020204" pitchFamily="34" charset="0"/>
                <a:cs typeface="Arial" panose="020B0604020202020204" pitchFamily="34" charset="0"/>
              </a:rPr>
              <a:t>on;</a:t>
            </a:r>
            <a:endParaRPr lang="en-ZA" sz="2600" dirty="0">
              <a:latin typeface="Arial" panose="020B0604020202020204" pitchFamily="34" charset="0"/>
              <a:cs typeface="Arial" panose="020B0604020202020204" pitchFamily="34" charset="0"/>
            </a:endParaRPr>
          </a:p>
          <a:p>
            <a:pPr lvl="0" algn="just"/>
            <a:r>
              <a:rPr lang="en-GB" sz="2600" dirty="0" smtClean="0">
                <a:latin typeface="Arial" panose="020B0604020202020204" pitchFamily="34" charset="0"/>
                <a:cs typeface="Arial" panose="020B0604020202020204" pitchFamily="34" charset="0"/>
              </a:rPr>
              <a:t>An </a:t>
            </a:r>
            <a:r>
              <a:rPr lang="en-GB" sz="2600" dirty="0">
                <a:latin typeface="Arial" panose="020B0604020202020204" pitchFamily="34" charset="0"/>
                <a:cs typeface="Arial" panose="020B0604020202020204" pitchFamily="34" charset="0"/>
              </a:rPr>
              <a:t>opportunity to share information on </a:t>
            </a:r>
            <a:r>
              <a:rPr lang="en-GB" sz="2600" b="1" dirty="0">
                <a:latin typeface="Arial" panose="020B0604020202020204" pitchFamily="34" charset="0"/>
                <a:cs typeface="Arial" panose="020B0604020202020204" pitchFamily="34" charset="0"/>
              </a:rPr>
              <a:t>international </a:t>
            </a:r>
            <a:r>
              <a:rPr lang="en-GB" sz="2600" b="1" dirty="0" smtClean="0">
                <a:latin typeface="Arial" panose="020B0604020202020204" pitchFamily="34" charset="0"/>
                <a:cs typeface="Arial" panose="020B0604020202020204" pitchFamily="34" charset="0"/>
              </a:rPr>
              <a:t>comparisons</a:t>
            </a:r>
            <a:r>
              <a:rPr lang="en-GB" sz="2600" dirty="0" smtClean="0">
                <a:latin typeface="Arial" panose="020B0604020202020204" pitchFamily="34" charset="0"/>
                <a:cs typeface="Arial" panose="020B0604020202020204" pitchFamily="34" charset="0"/>
              </a:rPr>
              <a:t> created;</a:t>
            </a:r>
            <a:endParaRPr lang="en-ZA" sz="2600" dirty="0">
              <a:latin typeface="Arial" panose="020B0604020202020204" pitchFamily="34" charset="0"/>
              <a:cs typeface="Arial" panose="020B0604020202020204" pitchFamily="34" charset="0"/>
            </a:endParaRPr>
          </a:p>
          <a:p>
            <a:pPr lvl="0" algn="just"/>
            <a:r>
              <a:rPr lang="en-GB" sz="2600" dirty="0" smtClean="0">
                <a:latin typeface="Arial" panose="020B0604020202020204" pitchFamily="34" charset="0"/>
                <a:cs typeface="Arial" panose="020B0604020202020204" pitchFamily="34" charset="0"/>
              </a:rPr>
              <a:t>Ideas </a:t>
            </a:r>
            <a:r>
              <a:rPr lang="en-GB" sz="2600" dirty="0">
                <a:latin typeface="Arial" panose="020B0604020202020204" pitchFamily="34" charset="0"/>
                <a:cs typeface="Arial" panose="020B0604020202020204" pitchFamily="34" charset="0"/>
              </a:rPr>
              <a:t>on </a:t>
            </a:r>
            <a:r>
              <a:rPr lang="en-GB" sz="2600" b="1" dirty="0">
                <a:latin typeface="Arial" panose="020B0604020202020204" pitchFamily="34" charset="0"/>
                <a:cs typeface="Arial" panose="020B0604020202020204" pitchFamily="34" charset="0"/>
              </a:rPr>
              <a:t>ways to strengthen the offering</a:t>
            </a:r>
            <a:r>
              <a:rPr lang="en-GB" sz="2600" dirty="0">
                <a:latin typeface="Arial" panose="020B0604020202020204" pitchFamily="34" charset="0"/>
                <a:cs typeface="Arial" panose="020B0604020202020204" pitchFamily="34" charset="0"/>
              </a:rPr>
              <a:t> of History in schools </a:t>
            </a:r>
            <a:r>
              <a:rPr lang="en-GB" sz="2600" dirty="0" smtClean="0">
                <a:latin typeface="Arial" panose="020B0604020202020204" pitchFamily="34" charset="0"/>
                <a:cs typeface="Arial" panose="020B0604020202020204" pitchFamily="34" charset="0"/>
              </a:rPr>
              <a:t>generated;</a:t>
            </a:r>
            <a:endParaRPr lang="en-ZA" sz="2600" dirty="0">
              <a:latin typeface="Arial" panose="020B0604020202020204" pitchFamily="34" charset="0"/>
              <a:cs typeface="Arial" panose="020B0604020202020204" pitchFamily="34" charset="0"/>
            </a:endParaRPr>
          </a:p>
          <a:p>
            <a:pPr lvl="0" algn="just"/>
            <a:r>
              <a:rPr lang="en-GB" sz="2600" dirty="0" smtClean="0">
                <a:latin typeface="Arial" panose="020B0604020202020204" pitchFamily="34" charset="0"/>
                <a:cs typeface="Arial" panose="020B0604020202020204" pitchFamily="34" charset="0"/>
              </a:rPr>
              <a:t>Contributions made to </a:t>
            </a:r>
            <a:r>
              <a:rPr lang="en-GB" sz="2600" dirty="0">
                <a:latin typeface="Arial" panose="020B0604020202020204" pitchFamily="34" charset="0"/>
                <a:cs typeface="Arial" panose="020B0604020202020204" pitchFamily="34" charset="0"/>
              </a:rPr>
              <a:t>the </a:t>
            </a:r>
            <a:r>
              <a:rPr lang="en-GB" sz="2600" b="1" dirty="0">
                <a:latin typeface="Arial" panose="020B0604020202020204" pitchFamily="34" charset="0"/>
                <a:cs typeface="Arial" panose="020B0604020202020204" pitchFamily="34" charset="0"/>
              </a:rPr>
              <a:t>work of the History Ministerial Task Team</a:t>
            </a:r>
            <a:r>
              <a:rPr lang="en-GB" sz="2600" dirty="0">
                <a:latin typeface="Arial" panose="020B0604020202020204" pitchFamily="34" charset="0"/>
                <a:cs typeface="Arial" panose="020B0604020202020204" pitchFamily="34" charset="0"/>
              </a:rPr>
              <a:t>; and</a:t>
            </a:r>
            <a:endParaRPr lang="en-ZA" sz="2600" dirty="0">
              <a:latin typeface="Arial" panose="020B0604020202020204" pitchFamily="34" charset="0"/>
              <a:cs typeface="Arial" panose="020B0604020202020204" pitchFamily="34" charset="0"/>
            </a:endParaRPr>
          </a:p>
          <a:p>
            <a:pPr algn="just"/>
            <a:r>
              <a:rPr lang="en-ZA" sz="2600" dirty="0" smtClean="0">
                <a:latin typeface="Arial" panose="020B0604020202020204" pitchFamily="34" charset="0"/>
                <a:cs typeface="Arial" panose="020B0604020202020204" pitchFamily="34" charset="0"/>
              </a:rPr>
              <a:t>The </a:t>
            </a:r>
            <a:r>
              <a:rPr lang="en-ZA" sz="2600" dirty="0">
                <a:latin typeface="Arial" panose="020B0604020202020204" pitchFamily="34" charset="0"/>
                <a:cs typeface="Arial" panose="020B0604020202020204" pitchFamily="34" charset="0"/>
              </a:rPr>
              <a:t>role of </a:t>
            </a:r>
            <a:r>
              <a:rPr lang="en-ZA" sz="2600" b="1" dirty="0">
                <a:latin typeface="Arial" panose="020B0604020202020204" pitchFamily="34" charset="0"/>
                <a:cs typeface="Arial" panose="020B0604020202020204" pitchFamily="34" charset="0"/>
              </a:rPr>
              <a:t>monitoring, evaluation and </a:t>
            </a:r>
            <a:r>
              <a:rPr lang="en-ZA" sz="2600" b="1" dirty="0" smtClean="0">
                <a:latin typeface="Arial" panose="020B0604020202020204" pitchFamily="34" charset="0"/>
                <a:cs typeface="Arial" panose="020B0604020202020204" pitchFamily="34" charset="0"/>
              </a:rPr>
              <a:t>research </a:t>
            </a:r>
            <a:r>
              <a:rPr lang="en-ZA" sz="2600" dirty="0" smtClean="0">
                <a:latin typeface="Arial" panose="020B0604020202020204" pitchFamily="34" charset="0"/>
                <a:cs typeface="Arial" panose="020B0604020202020204" pitchFamily="34" charset="0"/>
              </a:rPr>
              <a:t>affirmed.</a:t>
            </a:r>
            <a:endParaRPr lang="en-ZA" sz="2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20</a:t>
            </a:fld>
            <a:endParaRPr lang="en-ZA" sz="1200" b="1" dirty="0">
              <a:solidFill>
                <a:srgbClr val="898989"/>
              </a:solidFill>
            </a:endParaRPr>
          </a:p>
        </p:txBody>
      </p:sp>
    </p:spTree>
    <p:extLst>
      <p:ext uri="{BB962C8B-B14F-4D97-AF65-F5344CB8AC3E}">
        <p14:creationId xmlns:p14="http://schemas.microsoft.com/office/powerpoint/2010/main" xmlns="" val="1250039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
            <a:ext cx="8229600" cy="864096"/>
          </a:xfrm>
        </p:spPr>
        <p:txBody>
          <a:bodyPr>
            <a:noAutofit/>
          </a:bodyPr>
          <a:lstStyle/>
          <a:p>
            <a:r>
              <a:rPr lang="en-US"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6</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.3</a:t>
            </a:r>
            <a:r>
              <a:rPr lang="en-US" sz="32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US" sz="36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RECOMMENDATIONS</a:t>
            </a:r>
            <a:endParaRPr lang="en-ZA"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228600" y="914400"/>
            <a:ext cx="8686800" cy="5334000"/>
          </a:xfrm>
        </p:spPr>
        <p:txBody>
          <a:bodyPr/>
          <a:lstStyle/>
          <a:p>
            <a:pPr lvl="0" algn="just"/>
            <a:r>
              <a:rPr lang="en-GB" sz="2400" b="1" dirty="0" smtClean="0">
                <a:solidFill>
                  <a:schemeClr val="dk1"/>
                </a:solidFill>
                <a:latin typeface="Arial" panose="020B0604020202020204" pitchFamily="34" charset="0"/>
                <a:cs typeface="Arial" panose="020B0604020202020204" pitchFamily="34" charset="0"/>
              </a:rPr>
              <a:t>Increase </a:t>
            </a:r>
            <a:r>
              <a:rPr lang="en-GB" sz="2400" b="1" dirty="0">
                <a:solidFill>
                  <a:schemeClr val="dk1"/>
                </a:solidFill>
                <a:latin typeface="Arial" panose="020B0604020202020204" pitchFamily="34" charset="0"/>
                <a:cs typeface="Arial" panose="020B0604020202020204" pitchFamily="34" charset="0"/>
              </a:rPr>
              <a:t>the scope </a:t>
            </a:r>
            <a:r>
              <a:rPr lang="en-GB" sz="2400" dirty="0">
                <a:solidFill>
                  <a:schemeClr val="dk1"/>
                </a:solidFill>
                <a:latin typeface="Arial" panose="020B0604020202020204" pitchFamily="34" charset="0"/>
                <a:cs typeface="Arial" panose="020B0604020202020204" pitchFamily="34" charset="0"/>
              </a:rPr>
              <a:t>of international comparative study to include Asia, Latin America and more African countries. </a:t>
            </a:r>
          </a:p>
          <a:p>
            <a:pPr marL="342900" lvl="1" indent="-342900" algn="just">
              <a:buFont typeface="Arial" pitchFamily="34" charset="0"/>
              <a:buChar char="•"/>
            </a:pPr>
            <a:r>
              <a:rPr lang="en-GB" sz="2400" b="1" dirty="0">
                <a:solidFill>
                  <a:schemeClr val="dk1"/>
                </a:solidFill>
                <a:latin typeface="Arial" panose="020B0604020202020204" pitchFamily="34" charset="0"/>
                <a:cs typeface="Arial" panose="020B0604020202020204" pitchFamily="34" charset="0"/>
              </a:rPr>
              <a:t>Review and strengthen </a:t>
            </a:r>
            <a:r>
              <a:rPr lang="en-GB" sz="2400" dirty="0">
                <a:solidFill>
                  <a:schemeClr val="dk1"/>
                </a:solidFill>
                <a:latin typeface="Arial" panose="020B0604020202020204" pitchFamily="34" charset="0"/>
                <a:cs typeface="Arial" panose="020B0604020202020204" pitchFamily="34" charset="0"/>
              </a:rPr>
              <a:t>History </a:t>
            </a:r>
            <a:r>
              <a:rPr lang="en-GB" sz="2400" b="1" dirty="0">
                <a:solidFill>
                  <a:schemeClr val="dk1"/>
                </a:solidFill>
                <a:latin typeface="Arial" panose="020B0604020202020204" pitchFamily="34" charset="0"/>
                <a:cs typeface="Arial" panose="020B0604020202020204" pitchFamily="34" charset="0"/>
              </a:rPr>
              <a:t>curriculum</a:t>
            </a:r>
            <a:r>
              <a:rPr lang="en-GB" sz="2400" dirty="0">
                <a:solidFill>
                  <a:schemeClr val="dk1"/>
                </a:solidFill>
                <a:latin typeface="Arial" panose="020B0604020202020204" pitchFamily="34" charset="0"/>
                <a:cs typeface="Arial" panose="020B0604020202020204" pitchFamily="34" charset="0"/>
              </a:rPr>
              <a:t> to address content related</a:t>
            </a:r>
            <a:r>
              <a:rPr lang="en-GB" sz="2400" b="1" dirty="0">
                <a:solidFill>
                  <a:schemeClr val="dk1"/>
                </a:solidFill>
                <a:latin typeface="Arial" panose="020B0604020202020204" pitchFamily="34" charset="0"/>
                <a:cs typeface="Arial" panose="020B0604020202020204" pitchFamily="34" charset="0"/>
              </a:rPr>
              <a:t> </a:t>
            </a:r>
            <a:r>
              <a:rPr lang="en-GB" sz="2400" dirty="0">
                <a:solidFill>
                  <a:schemeClr val="dk1"/>
                </a:solidFill>
                <a:latin typeface="Arial" panose="020B0604020202020204" pitchFamily="34" charset="0"/>
                <a:cs typeface="Arial" panose="020B0604020202020204" pitchFamily="34" charset="0"/>
              </a:rPr>
              <a:t>issues in </a:t>
            </a:r>
            <a:r>
              <a:rPr lang="en-GB" sz="2400" b="1" dirty="0">
                <a:solidFill>
                  <a:schemeClr val="dk1"/>
                </a:solidFill>
                <a:latin typeface="Arial" panose="020B0604020202020204" pitchFamily="34" charset="0"/>
                <a:cs typeface="Arial" panose="020B0604020202020204" pitchFamily="34" charset="0"/>
              </a:rPr>
              <a:t>GET and FET</a:t>
            </a:r>
            <a:r>
              <a:rPr lang="en-GB" sz="2400" dirty="0">
                <a:solidFill>
                  <a:schemeClr val="dk1"/>
                </a:solidFill>
                <a:latin typeface="Arial" panose="020B0604020202020204" pitchFamily="34" charset="0"/>
                <a:cs typeface="Arial" panose="020B0604020202020204" pitchFamily="34" charset="0"/>
              </a:rPr>
              <a:t>.</a:t>
            </a:r>
            <a:r>
              <a:rPr lang="en-GB" sz="2400" b="1" dirty="0">
                <a:solidFill>
                  <a:schemeClr val="dk1"/>
                </a:solidFill>
                <a:latin typeface="Arial" panose="020B0604020202020204" pitchFamily="34" charset="0"/>
                <a:cs typeface="Arial" panose="020B0604020202020204" pitchFamily="34" charset="0"/>
              </a:rPr>
              <a:t> </a:t>
            </a:r>
          </a:p>
          <a:p>
            <a:pPr marL="342900" lvl="1" indent="-342900" algn="just">
              <a:buFont typeface="Arial" pitchFamily="34" charset="0"/>
              <a:buChar char="•"/>
            </a:pPr>
            <a:r>
              <a:rPr lang="en-GB" sz="2400" dirty="0">
                <a:solidFill>
                  <a:schemeClr val="dk1"/>
                </a:solidFill>
                <a:latin typeface="Arial" panose="020B0604020202020204" pitchFamily="34" charset="0"/>
                <a:cs typeface="Arial" panose="020B0604020202020204" pitchFamily="34" charset="0"/>
              </a:rPr>
              <a:t>Whether History should be offered as a stand-alone discipline </a:t>
            </a:r>
            <a:r>
              <a:rPr lang="en-GB" sz="2400" b="1" dirty="0">
                <a:solidFill>
                  <a:schemeClr val="dk1"/>
                </a:solidFill>
                <a:latin typeface="Arial" panose="020B0604020202020204" pitchFamily="34" charset="0"/>
                <a:cs typeface="Arial" panose="020B0604020202020204" pitchFamily="34" charset="0"/>
              </a:rPr>
              <a:t>OR</a:t>
            </a:r>
            <a:r>
              <a:rPr lang="en-GB" sz="2400" dirty="0">
                <a:solidFill>
                  <a:schemeClr val="dk1"/>
                </a:solidFill>
                <a:latin typeface="Arial" panose="020B0604020202020204" pitchFamily="34" charset="0"/>
                <a:cs typeface="Arial" panose="020B0604020202020204" pitchFamily="34" charset="0"/>
              </a:rPr>
              <a:t> be integrated into Life Orientation because LO is already a compulsory subject and the opportunity exists already.</a:t>
            </a:r>
            <a:endParaRPr lang="en-ZA" sz="2400" dirty="0">
              <a:solidFill>
                <a:schemeClr val="dk1"/>
              </a:solidFill>
              <a:latin typeface="Arial" panose="020B0604020202020204" pitchFamily="34" charset="0"/>
              <a:cs typeface="Arial" panose="020B0604020202020204" pitchFamily="34" charset="0"/>
            </a:endParaRPr>
          </a:p>
          <a:p>
            <a:pPr marL="342900" lvl="1" indent="-342900" algn="just">
              <a:buFont typeface="Arial" pitchFamily="34" charset="0"/>
              <a:buChar char="•"/>
            </a:pPr>
            <a:r>
              <a:rPr lang="en-ZA" sz="2400" dirty="0">
                <a:solidFill>
                  <a:schemeClr val="dk1"/>
                </a:solidFill>
                <a:latin typeface="Arial" panose="020B0604020202020204" pitchFamily="34" charset="0"/>
                <a:cs typeface="Arial" panose="020B0604020202020204" pitchFamily="34" charset="0"/>
              </a:rPr>
              <a:t>Consider the issue of </a:t>
            </a:r>
            <a:r>
              <a:rPr lang="en-ZA" sz="2400" b="1" dirty="0">
                <a:solidFill>
                  <a:schemeClr val="dk1"/>
                </a:solidFill>
                <a:latin typeface="Arial" panose="020B0604020202020204" pitchFamily="34" charset="0"/>
                <a:cs typeface="Arial" panose="020B0604020202020204" pitchFamily="34" charset="0"/>
              </a:rPr>
              <a:t>demand-and-supply</a:t>
            </a:r>
            <a:r>
              <a:rPr lang="en-ZA" sz="2400" dirty="0">
                <a:solidFill>
                  <a:schemeClr val="dk1"/>
                </a:solidFill>
                <a:latin typeface="Arial" panose="020B0604020202020204" pitchFamily="34" charset="0"/>
                <a:cs typeface="Arial" panose="020B0604020202020204" pitchFamily="34" charset="0"/>
              </a:rPr>
              <a:t> (History teachers) if the subject is to be made compulsory. </a:t>
            </a:r>
          </a:p>
          <a:p>
            <a:pPr marL="342900" lvl="1" indent="-342900" algn="just">
              <a:buFont typeface="Arial" pitchFamily="34" charset="0"/>
              <a:buChar char="•"/>
            </a:pPr>
            <a:r>
              <a:rPr lang="en-ZA" sz="2400" dirty="0" smtClean="0">
                <a:solidFill>
                  <a:schemeClr val="dk1"/>
                </a:solidFill>
                <a:latin typeface="Arial" panose="020B0604020202020204" pitchFamily="34" charset="0"/>
                <a:cs typeface="Arial" panose="020B0604020202020204" pitchFamily="34" charset="0"/>
              </a:rPr>
              <a:t>Obtain funding </a:t>
            </a:r>
            <a:r>
              <a:rPr lang="en-ZA" sz="2400" dirty="0">
                <a:solidFill>
                  <a:schemeClr val="dk1"/>
                </a:solidFill>
                <a:latin typeface="Arial" panose="020B0604020202020204" pitchFamily="34" charset="0"/>
                <a:cs typeface="Arial" panose="020B0604020202020204" pitchFamily="34" charset="0"/>
              </a:rPr>
              <a:t>for History teachers regarding undergraduate studies (pre-service) and post-graduate studies (in-service training). </a:t>
            </a:r>
            <a:endParaRPr lang="en-ZA" sz="2000" dirty="0" smtClean="0">
              <a:solidFill>
                <a:srgbClr val="FF0000"/>
              </a:solidFill>
              <a:latin typeface="Arial" panose="020B0604020202020204" pitchFamily="34" charset="0"/>
              <a:cs typeface="Arial" panose="020B0604020202020204" pitchFamily="34" charset="0"/>
            </a:endParaRPr>
          </a:p>
          <a:p>
            <a:pPr lvl="1">
              <a:buFont typeface="Wingdings" pitchFamily="2" charset="2"/>
              <a:buChar char="Ø"/>
            </a:pPr>
            <a:endParaRPr lang="en-ZA" sz="2400" dirty="0"/>
          </a:p>
        </p:txBody>
      </p:sp>
      <p:pic>
        <p:nvPicPr>
          <p:cNvPr id="4" name="Picture 3"/>
          <p:cNvPicPr>
            <a:picLocks noChangeAspect="1"/>
          </p:cNvPicPr>
          <p:nvPr/>
        </p:nvPicPr>
        <p:blipFill>
          <a:blip r:embed="rId2" cstate="print"/>
          <a:stretch>
            <a:fillRect/>
          </a:stretch>
        </p:blipFill>
        <p:spPr>
          <a:xfrm>
            <a:off x="0" y="6096000"/>
            <a:ext cx="1691680" cy="762000"/>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21</a:t>
            </a:fld>
            <a:endParaRPr lang="en-ZA" sz="1200" b="1" dirty="0">
              <a:solidFill>
                <a:srgbClr val="898989"/>
              </a:solidFill>
            </a:endParaRPr>
          </a:p>
        </p:txBody>
      </p:sp>
    </p:spTree>
    <p:extLst>
      <p:ext uri="{BB962C8B-B14F-4D97-AF65-F5344CB8AC3E}">
        <p14:creationId xmlns:p14="http://schemas.microsoft.com/office/powerpoint/2010/main" xmlns="" val="245169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6</a:t>
            </a:r>
            <a:r>
              <a:rPr lang="en-ZA"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.4 </a:t>
            </a:r>
            <a:r>
              <a:rPr lang="en-ZA" sz="36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PROGRESS IN IMPLEMENTING RECOMMENDATIONS </a:t>
            </a:r>
            <a:endParaRPr lang="en-ZA" sz="36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p:txBody>
          <a:bodyPr/>
          <a:lstStyle/>
          <a:p>
            <a:pPr lvl="0" algn="just"/>
            <a:r>
              <a:rPr lang="en-US" dirty="0">
                <a:solidFill>
                  <a:schemeClr val="dk1"/>
                </a:solidFill>
                <a:latin typeface="Arial" panose="020B0604020202020204" pitchFamily="34" charset="0"/>
                <a:cs typeface="Arial" panose="020B0604020202020204" pitchFamily="34" charset="0"/>
              </a:rPr>
              <a:t>Comparative study conducted including  countries such as China, India, Russia, Brazil, Nigeria, Rwanda and Zimbabwe to the initial study; Draft report on findings compiled and submitted to the Minister on 17 March 2017;</a:t>
            </a:r>
            <a:endParaRPr lang="en-GB" dirty="0">
              <a:solidFill>
                <a:schemeClr val="dk1"/>
              </a:solidFill>
              <a:latin typeface="Arial" panose="020B0604020202020204" pitchFamily="34" charset="0"/>
              <a:cs typeface="Arial" panose="020B0604020202020204" pitchFamily="34" charset="0"/>
            </a:endParaRPr>
          </a:p>
          <a:p>
            <a:pPr algn="just"/>
            <a:r>
              <a:rPr lang="en-US" dirty="0">
                <a:solidFill>
                  <a:schemeClr val="dk1"/>
                </a:solidFill>
                <a:latin typeface="Arial" panose="020B0604020202020204" pitchFamily="34" charset="0"/>
                <a:cs typeface="Arial" panose="020B0604020202020204" pitchFamily="34" charset="0"/>
              </a:rPr>
              <a:t>Identify areas of weakness and strengthen content from Grade 4 – 12. Grade 4 – 7 curriculum revision completed;</a:t>
            </a:r>
          </a:p>
          <a:p>
            <a:endParaRPr lang="en-ZA" dirty="0"/>
          </a:p>
        </p:txBody>
      </p:sp>
      <p:pic>
        <p:nvPicPr>
          <p:cNvPr id="4" name="Picture 3"/>
          <p:cNvPicPr>
            <a:picLocks noChangeAspect="1"/>
          </p:cNvPicPr>
          <p:nvPr/>
        </p:nvPicPr>
        <p:blipFill>
          <a:blip r:embed="rId2" cstate="print"/>
          <a:stretch>
            <a:fillRect/>
          </a:stretch>
        </p:blipFill>
        <p:spPr>
          <a:xfrm>
            <a:off x="0" y="6308724"/>
            <a:ext cx="1691680" cy="549275"/>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22</a:t>
            </a:fld>
            <a:endParaRPr lang="en-ZA" sz="1200" b="1" dirty="0">
              <a:solidFill>
                <a:srgbClr val="898989"/>
              </a:solidFill>
            </a:endParaRPr>
          </a:p>
        </p:txBody>
      </p:sp>
    </p:spTree>
    <p:extLst>
      <p:ext uri="{BB962C8B-B14F-4D97-AF65-F5344CB8AC3E}">
        <p14:creationId xmlns:p14="http://schemas.microsoft.com/office/powerpoint/2010/main" xmlns="" val="2295194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lstStyle/>
          <a:p>
            <a:r>
              <a:rPr lang="en-ZA"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7</a:t>
            </a:r>
            <a:r>
              <a:rPr lang="en-ZA"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ZA" sz="36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IMPLEMENTATION  PLAN OF THE ACTIVITIES OF THE MTT</a:t>
            </a:r>
            <a:endParaRPr lang="en-ZA" sz="36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18385585"/>
              </p:ext>
            </p:extLst>
          </p:nvPr>
        </p:nvGraphicFramePr>
        <p:xfrm>
          <a:off x="304800" y="1371600"/>
          <a:ext cx="8534400" cy="4725385"/>
        </p:xfrm>
        <a:graphic>
          <a:graphicData uri="http://schemas.openxmlformats.org/drawingml/2006/table">
            <a:tbl>
              <a:tblPr firstRow="1" bandRow="1">
                <a:tableStyleId>{93296810-A885-4BE3-A3E7-6D5BEEA58F35}</a:tableStyleId>
              </a:tblPr>
              <a:tblGrid>
                <a:gridCol w="4876800"/>
                <a:gridCol w="1600200"/>
                <a:gridCol w="2057400"/>
              </a:tblGrid>
              <a:tr h="467680">
                <a:tc>
                  <a:txBody>
                    <a:bodyPr/>
                    <a:lstStyle/>
                    <a:p>
                      <a:pPr>
                        <a:spcAft>
                          <a:spcPts val="0"/>
                        </a:spcAft>
                      </a:pPr>
                      <a:r>
                        <a:rPr lang="en-ZA" sz="2000" dirty="0">
                          <a:solidFill>
                            <a:schemeClr val="bg1"/>
                          </a:solidFill>
                          <a:effectLst/>
                          <a:latin typeface="Arial"/>
                        </a:rPr>
                        <a:t>Activity </a:t>
                      </a:r>
                      <a:endParaRPr lang="en-ZA" sz="2000" dirty="0">
                        <a:solidFill>
                          <a:schemeClr val="bg1"/>
                        </a:solidFill>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2000" dirty="0">
                          <a:solidFill>
                            <a:schemeClr val="bg1"/>
                          </a:solidFill>
                          <a:effectLst/>
                          <a:latin typeface="Arial"/>
                        </a:rPr>
                        <a:t>Time Frame</a:t>
                      </a:r>
                      <a:endParaRPr lang="en-ZA" sz="2000" dirty="0">
                        <a:solidFill>
                          <a:schemeClr val="bg1"/>
                        </a:solidFill>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2000" dirty="0">
                          <a:solidFill>
                            <a:schemeClr val="bg1"/>
                          </a:solidFill>
                          <a:effectLst/>
                          <a:latin typeface="Arial"/>
                        </a:rPr>
                        <a:t>Responsibility</a:t>
                      </a:r>
                      <a:endParaRPr lang="en-ZA" sz="2000" dirty="0">
                        <a:solidFill>
                          <a:schemeClr val="bg1"/>
                        </a:solidFill>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7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400" kern="1200" dirty="0" smtClean="0">
                          <a:solidFill>
                            <a:schemeClr val="dk1"/>
                          </a:solidFill>
                          <a:latin typeface="Arial" panose="020B0604020202020204" pitchFamily="34" charset="0"/>
                          <a:ea typeface="+mn-ea"/>
                          <a:cs typeface="Arial" panose="020B0604020202020204" pitchFamily="34" charset="0"/>
                        </a:rPr>
                        <a:t>Complete curriculum revision for Grades 10-12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May –June 2017</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MTT</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446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ZA" sz="2200" dirty="0" smtClean="0">
                          <a:solidFill>
                            <a:schemeClr val="dk1"/>
                          </a:solidFill>
                          <a:latin typeface="Arial" panose="020B0604020202020204" pitchFamily="34" charset="0"/>
                          <a:cs typeface="Arial" panose="020B0604020202020204" pitchFamily="34" charset="0"/>
                        </a:rPr>
                        <a:t>Meet the National Institute of Human and Social Sciences (</a:t>
                      </a:r>
                      <a:r>
                        <a:rPr lang="en-ZA" sz="2200" b="1" dirty="0" smtClean="0">
                          <a:solidFill>
                            <a:schemeClr val="dk1"/>
                          </a:solidFill>
                          <a:latin typeface="Arial" panose="020B0604020202020204" pitchFamily="34" charset="0"/>
                          <a:cs typeface="Arial" panose="020B0604020202020204" pitchFamily="34" charset="0"/>
                        </a:rPr>
                        <a:t>NIHSS</a:t>
                      </a:r>
                      <a:r>
                        <a:rPr lang="en-ZA" sz="2200" dirty="0" smtClean="0">
                          <a:solidFill>
                            <a:schemeClr val="dk1"/>
                          </a:solidFill>
                          <a:latin typeface="Arial" panose="020B0604020202020204" pitchFamily="34" charset="0"/>
                          <a:cs typeface="Arial" panose="020B0604020202020204" pitchFamily="34" charset="0"/>
                        </a:rPr>
                        <a:t>) to request funding for  History teachers.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May 2017</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MTT</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2960">
                <a:tc>
                  <a:txBody>
                    <a:bodyPr/>
                    <a:lstStyle/>
                    <a:p>
                      <a:pPr algn="just"/>
                      <a:r>
                        <a:rPr lang="en-ZA" sz="2200" dirty="0" smtClean="0">
                          <a:solidFill>
                            <a:schemeClr val="dk1"/>
                          </a:solidFill>
                          <a:latin typeface="Arial" panose="020B0604020202020204" pitchFamily="34" charset="0"/>
                          <a:cs typeface="Arial" panose="020B0604020202020204" pitchFamily="34" charset="0"/>
                        </a:rPr>
                        <a:t>Audit History trainee teachers in the Higher Education Institutions (HEIs)</a:t>
                      </a:r>
                      <a:endParaRPr lang="en-ZA"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July 2017</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MTT</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4465">
                <a:tc>
                  <a:txBody>
                    <a:bodyPr/>
                    <a:lstStyle/>
                    <a:p>
                      <a:pPr algn="just"/>
                      <a:r>
                        <a:rPr lang="en-ZA" sz="2200" dirty="0" smtClean="0">
                          <a:solidFill>
                            <a:schemeClr val="dk1"/>
                          </a:solidFill>
                          <a:latin typeface="Arial" panose="020B0604020202020204" pitchFamily="34" charset="0"/>
                          <a:cs typeface="Arial" panose="020B0604020202020204" pitchFamily="34" charset="0"/>
                        </a:rPr>
                        <a:t>Convene provincial consultative meetings to share the strengthened GET &amp; FET curriculum for</a:t>
                      </a:r>
                      <a:r>
                        <a:rPr lang="en-ZA" sz="2200" baseline="0" dirty="0" smtClean="0">
                          <a:solidFill>
                            <a:schemeClr val="dk1"/>
                          </a:solidFill>
                          <a:latin typeface="Arial" panose="020B0604020202020204" pitchFamily="34" charset="0"/>
                          <a:cs typeface="Arial" panose="020B0604020202020204" pitchFamily="34" charset="0"/>
                        </a:rPr>
                        <a:t> public comments</a:t>
                      </a:r>
                      <a:endParaRPr lang="en-ZA"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July - August</a:t>
                      </a:r>
                      <a:r>
                        <a:rPr lang="en-ZA" sz="2000" baseline="0" dirty="0" smtClean="0">
                          <a:latin typeface="Arial" panose="020B0604020202020204" pitchFamily="34" charset="0"/>
                          <a:cs typeface="Arial" panose="020B0604020202020204" pitchFamily="34" charset="0"/>
                        </a:rPr>
                        <a:t> 2017</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MTT</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cstate="print"/>
          <a:stretch>
            <a:fillRect/>
          </a:stretch>
        </p:blipFill>
        <p:spPr>
          <a:xfrm>
            <a:off x="0" y="6248400"/>
            <a:ext cx="1691680" cy="609600"/>
          </a:xfrm>
          <a:prstGeom prst="rect">
            <a:avLst/>
          </a:prstGeom>
        </p:spPr>
      </p:pic>
      <p:sp>
        <p:nvSpPr>
          <p:cNvPr id="7" name="Rectangle 6"/>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23</a:t>
            </a:fld>
            <a:endParaRPr lang="en-ZA" sz="1200" b="1" dirty="0">
              <a:solidFill>
                <a:srgbClr val="898989"/>
              </a:solidFill>
            </a:endParaRPr>
          </a:p>
        </p:txBody>
      </p:sp>
    </p:spTree>
    <p:extLst>
      <p:ext uri="{BB962C8B-B14F-4D97-AF65-F5344CB8AC3E}">
        <p14:creationId xmlns:p14="http://schemas.microsoft.com/office/powerpoint/2010/main" xmlns="" val="493849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2400"/>
            <a:ext cx="8229600" cy="1143000"/>
          </a:xfrm>
        </p:spPr>
        <p:txBody>
          <a:bodyPr/>
          <a:lstStyle/>
          <a:p>
            <a:r>
              <a:rPr lang="en-ZA" sz="32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IMPLEMENTATION  PLAN OF THE ACTIVITIES OF THE MTT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60341554"/>
              </p:ext>
            </p:extLst>
          </p:nvPr>
        </p:nvGraphicFramePr>
        <p:xfrm>
          <a:off x="228600" y="1371600"/>
          <a:ext cx="8686799" cy="4572001"/>
        </p:xfrm>
        <a:graphic>
          <a:graphicData uri="http://schemas.openxmlformats.org/drawingml/2006/table">
            <a:tbl>
              <a:tblPr firstRow="1" bandRow="1">
                <a:tableStyleId>{93296810-A885-4BE3-A3E7-6D5BEEA58F35}</a:tableStyleId>
              </a:tblPr>
              <a:tblGrid>
                <a:gridCol w="4909930"/>
                <a:gridCol w="1837851"/>
                <a:gridCol w="1939018"/>
              </a:tblGrid>
              <a:tr h="576834">
                <a:tc>
                  <a:txBody>
                    <a:bodyPr/>
                    <a:lstStyle/>
                    <a:p>
                      <a:pPr>
                        <a:spcAft>
                          <a:spcPts val="0"/>
                        </a:spcAft>
                      </a:pPr>
                      <a:r>
                        <a:rPr lang="en-ZA" sz="1800" dirty="0">
                          <a:solidFill>
                            <a:schemeClr val="bg1"/>
                          </a:solidFill>
                          <a:effectLst/>
                          <a:latin typeface="Arial"/>
                        </a:rPr>
                        <a:t>Activity </a:t>
                      </a:r>
                      <a:endParaRPr lang="en-ZA" sz="1800" dirty="0">
                        <a:solidFill>
                          <a:schemeClr val="bg1"/>
                        </a:solidFill>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chemeClr val="bg1"/>
                          </a:solidFill>
                          <a:effectLst/>
                          <a:latin typeface="Arial"/>
                        </a:rPr>
                        <a:t>Time Frame</a:t>
                      </a:r>
                      <a:endParaRPr lang="en-ZA" sz="1800" dirty="0">
                        <a:solidFill>
                          <a:schemeClr val="bg1"/>
                        </a:solidFill>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800" dirty="0">
                          <a:solidFill>
                            <a:schemeClr val="bg1"/>
                          </a:solidFill>
                          <a:effectLst/>
                          <a:latin typeface="Arial"/>
                        </a:rPr>
                        <a:t>Responsibility</a:t>
                      </a:r>
                      <a:endParaRPr lang="en-ZA" sz="1800" dirty="0">
                        <a:solidFill>
                          <a:schemeClr val="bg1"/>
                        </a:solidFill>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dk1"/>
                          </a:solidFill>
                          <a:latin typeface="Arial" panose="020B0604020202020204" pitchFamily="34" charset="0"/>
                          <a:cs typeface="Arial" panose="020B0604020202020204" pitchFamily="34" charset="0"/>
                        </a:rPr>
                        <a:t>Release of the final Report to Minister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December 2017</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t>MTT</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660">
                <a:tc>
                  <a:txBody>
                    <a:bodyPr/>
                    <a:lstStyle/>
                    <a:p>
                      <a:pPr algn="just"/>
                      <a:r>
                        <a:rPr lang="en-ZA" sz="2000" dirty="0" smtClean="0">
                          <a:solidFill>
                            <a:schemeClr val="dk1"/>
                          </a:solidFill>
                          <a:latin typeface="Arial" panose="020B0604020202020204" pitchFamily="34" charset="0"/>
                          <a:cs typeface="Arial" panose="020B0604020202020204" pitchFamily="34" charset="0"/>
                        </a:rPr>
                        <a:t>To prepare a management response to the MTT recommendations and compile a draft  Action Plan for implementation</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baseline="0" dirty="0" smtClean="0">
                          <a:latin typeface="Arial" panose="020B0604020202020204" pitchFamily="34" charset="0"/>
                          <a:cs typeface="Arial" panose="020B0604020202020204" pitchFamily="34" charset="0"/>
                        </a:rPr>
                        <a:t>February - March 2018</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DBE</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660">
                <a:tc>
                  <a:txBody>
                    <a:bodyPr/>
                    <a:lstStyle/>
                    <a:p>
                      <a:pPr algn="just"/>
                      <a:r>
                        <a:rPr lang="en-ZA" sz="2000" dirty="0" smtClean="0">
                          <a:solidFill>
                            <a:schemeClr val="dk1"/>
                          </a:solidFill>
                          <a:latin typeface="Arial" panose="020B0604020202020204" pitchFamily="34" charset="0"/>
                          <a:cs typeface="Arial" panose="020B0604020202020204" pitchFamily="34" charset="0"/>
                        </a:rPr>
                        <a:t>Consultations to be effected at National  Subject Committee Meetings, TDCM, HEDCOM and final decisions by CEM</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April –</a:t>
                      </a:r>
                      <a:r>
                        <a:rPr lang="en-ZA" sz="2000" baseline="0" dirty="0" smtClean="0">
                          <a:latin typeface="Arial" panose="020B0604020202020204" pitchFamily="34" charset="0"/>
                          <a:cs typeface="Arial" panose="020B0604020202020204" pitchFamily="34" charset="0"/>
                        </a:rPr>
                        <a:t> May </a:t>
                      </a:r>
                      <a:r>
                        <a:rPr lang="en-ZA" sz="2000" dirty="0" smtClean="0">
                          <a:latin typeface="Arial" panose="020B0604020202020204" pitchFamily="34" charset="0"/>
                          <a:cs typeface="Arial" panose="020B0604020202020204" pitchFamily="34" charset="0"/>
                        </a:rPr>
                        <a:t>2018</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DBE</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66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dk1"/>
                          </a:solidFill>
                          <a:latin typeface="Arial" panose="020B0604020202020204" pitchFamily="34" charset="0"/>
                          <a:cs typeface="Arial" panose="020B0604020202020204" pitchFamily="34" charset="0"/>
                        </a:rPr>
                        <a:t>Preparation of the system to commence after CEM approval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latin typeface="Arial" panose="020B0604020202020204" pitchFamily="34" charset="0"/>
                          <a:cs typeface="Arial" panose="020B0604020202020204" pitchFamily="34" charset="0"/>
                        </a:rPr>
                        <a:t>June-September 2018</a:t>
                      </a:r>
                      <a:endParaRPr lang="en-ZA"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000" dirty="0" smtClean="0">
                          <a:solidFill>
                            <a:schemeClr val="dk1"/>
                          </a:solidFill>
                          <a:latin typeface="Arial" panose="020B0604020202020204" pitchFamily="34" charset="0"/>
                          <a:cs typeface="Arial" panose="020B0604020202020204" pitchFamily="34" charset="0"/>
                        </a:rPr>
                        <a:t>DBE</a:t>
                      </a:r>
                      <a:endParaRPr lang="en-Z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
        <p:nvSpPr>
          <p:cNvPr id="7" name="Rectangle 6"/>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24</a:t>
            </a:fld>
            <a:endParaRPr lang="en-ZA" sz="1200" b="1" dirty="0">
              <a:solidFill>
                <a:srgbClr val="898989"/>
              </a:solidFill>
            </a:endParaRPr>
          </a:p>
        </p:txBody>
      </p:sp>
    </p:spTree>
    <p:extLst>
      <p:ext uri="{BB962C8B-B14F-4D97-AF65-F5344CB8AC3E}">
        <p14:creationId xmlns:p14="http://schemas.microsoft.com/office/powerpoint/2010/main" xmlns="" val="119828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479376"/>
          </a:xfrm>
        </p:spPr>
        <p:txBody>
          <a:bodyPr>
            <a:noAutofit/>
          </a:bodyPr>
          <a:lstStyle/>
          <a:p>
            <a:r>
              <a:rPr lang="en-US" sz="4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8</a:t>
            </a:r>
            <a:r>
              <a:rPr lang="en-US" sz="4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a:t>
            </a:r>
            <a:r>
              <a:rPr lang="en-US" sz="3600" b="1" dirty="0" smtClean="0">
                <a:solidFill>
                  <a:schemeClr val="accent2">
                    <a:lumMod val="75000"/>
                  </a:schemeClr>
                </a:solidFill>
                <a:latin typeface="Aharoni" panose="02010803020104030203" pitchFamily="2" charset="-79"/>
                <a:cs typeface="Aharoni" panose="02010803020104030203" pitchFamily="2" charset="-79"/>
              </a:rPr>
              <a:t> RECOMMENDATION</a:t>
            </a:r>
            <a:endParaRPr lang="en-ZA" sz="3600" b="1" dirty="0">
              <a:solidFill>
                <a:schemeClr val="accent2">
                  <a:lumMod val="75000"/>
                </a:schemeClr>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28600" y="1295400"/>
            <a:ext cx="8458200" cy="4419600"/>
          </a:xfrm>
        </p:spPr>
        <p:txBody>
          <a:bodyPr/>
          <a:lstStyle/>
          <a:p>
            <a:pPr lvl="0" algn="just"/>
            <a:r>
              <a:rPr lang="en-ZA" sz="4000" dirty="0" smtClean="0">
                <a:latin typeface="Arial" panose="020B0604020202020204" pitchFamily="34" charset="0"/>
                <a:cs typeface="Arial" panose="020B0604020202020204" pitchFamily="34" charset="0"/>
              </a:rPr>
              <a:t>It </a:t>
            </a:r>
            <a:r>
              <a:rPr lang="en-ZA" sz="4000" dirty="0">
                <a:latin typeface="Arial" panose="020B0604020202020204" pitchFamily="34" charset="0"/>
                <a:cs typeface="Arial" panose="020B0604020202020204" pitchFamily="34" charset="0"/>
              </a:rPr>
              <a:t>is recommended that the </a:t>
            </a:r>
            <a:r>
              <a:rPr lang="en-ZA" sz="4000" b="1" dirty="0" smtClean="0">
                <a:latin typeface="Arial" panose="020B0604020202020204" pitchFamily="34" charset="0"/>
                <a:cs typeface="Arial" panose="020B0604020202020204" pitchFamily="34" charset="0"/>
              </a:rPr>
              <a:t>Portfolio Committee discusses</a:t>
            </a:r>
            <a:r>
              <a:rPr lang="en-ZA" sz="4000" dirty="0" smtClean="0">
                <a:latin typeface="Arial" panose="020B0604020202020204" pitchFamily="34" charset="0"/>
                <a:cs typeface="Arial" panose="020B0604020202020204" pitchFamily="34" charset="0"/>
              </a:rPr>
              <a:t> </a:t>
            </a:r>
            <a:r>
              <a:rPr lang="en-ZA" sz="4000" dirty="0">
                <a:latin typeface="Arial" panose="020B0604020202020204" pitchFamily="34" charset="0"/>
                <a:cs typeface="Arial" panose="020B0604020202020204" pitchFamily="34" charset="0"/>
              </a:rPr>
              <a:t>the </a:t>
            </a:r>
            <a:r>
              <a:rPr lang="en-ZA" sz="4000" dirty="0" smtClean="0">
                <a:latin typeface="Arial" panose="020B0604020202020204" pitchFamily="34" charset="0"/>
                <a:cs typeface="Arial" panose="020B0604020202020204" pitchFamily="34" charset="0"/>
              </a:rPr>
              <a:t>progress and </a:t>
            </a:r>
            <a:r>
              <a:rPr lang="en-ZA" sz="4000" b="1" dirty="0" smtClean="0">
                <a:latin typeface="Arial" panose="020B0604020202020204" pitchFamily="34" charset="0"/>
                <a:cs typeface="Arial" panose="020B0604020202020204" pitchFamily="34" charset="0"/>
              </a:rPr>
              <a:t>makes inputs </a:t>
            </a:r>
            <a:r>
              <a:rPr lang="en-ZA" sz="4000" dirty="0" smtClean="0">
                <a:latin typeface="Arial" panose="020B0604020202020204" pitchFamily="34" charset="0"/>
                <a:cs typeface="Arial" panose="020B0604020202020204" pitchFamily="34" charset="0"/>
              </a:rPr>
              <a:t>on proposals considering the offering </a:t>
            </a:r>
            <a:r>
              <a:rPr lang="en-ZA" sz="4000" dirty="0">
                <a:latin typeface="Arial" panose="020B0604020202020204" pitchFamily="34" charset="0"/>
                <a:cs typeface="Arial" panose="020B0604020202020204" pitchFamily="34" charset="0"/>
              </a:rPr>
              <a:t>of History </a:t>
            </a:r>
            <a:r>
              <a:rPr lang="en-ZA" sz="4000" dirty="0" smtClean="0">
                <a:latin typeface="Arial" panose="020B0604020202020204" pitchFamily="34" charset="0"/>
                <a:cs typeface="Arial" panose="020B0604020202020204" pitchFamily="34" charset="0"/>
              </a:rPr>
              <a:t>to all learners in the Further Education and Training Band. </a:t>
            </a:r>
            <a:endParaRPr lang="en-ZA"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25</a:t>
            </a:fld>
            <a:endParaRPr lang="en-ZA" sz="1200" b="1" dirty="0">
              <a:solidFill>
                <a:srgbClr val="898989"/>
              </a:solidFill>
            </a:endParaRPr>
          </a:p>
        </p:txBody>
      </p:sp>
    </p:spTree>
    <p:extLst>
      <p:ext uri="{BB962C8B-B14F-4D97-AF65-F5344CB8AC3E}">
        <p14:creationId xmlns:p14="http://schemas.microsoft.com/office/powerpoint/2010/main" xmlns="" val="1680725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40323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8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1. </a:t>
            </a:r>
            <a:r>
              <a:rPr lang="en-ZA"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PURPOSE</a:t>
            </a:r>
            <a:endParaRPr lang="en-ZA" dirty="0">
              <a:solidFill>
                <a:schemeClr val="accent2">
                  <a:lumMod val="75000"/>
                </a:schemeClr>
              </a:solidFill>
            </a:endParaRPr>
          </a:p>
        </p:txBody>
      </p:sp>
      <p:sp>
        <p:nvSpPr>
          <p:cNvPr id="3" name="Content Placeholder 2"/>
          <p:cNvSpPr>
            <a:spLocks noGrp="1"/>
          </p:cNvSpPr>
          <p:nvPr>
            <p:ph idx="1"/>
          </p:nvPr>
        </p:nvSpPr>
        <p:spPr>
          <a:xfrm>
            <a:off x="457200" y="1600200"/>
            <a:ext cx="8458200" cy="4343399"/>
          </a:xfrm>
        </p:spPr>
        <p:txBody>
          <a:bodyPr/>
          <a:lstStyle/>
          <a:p>
            <a:pPr marL="0" indent="0" algn="just">
              <a:buNone/>
            </a:pPr>
            <a:r>
              <a:rPr lang="en-ZA" sz="4400" dirty="0">
                <a:latin typeface="Arial" panose="020B0604020202020204" pitchFamily="34" charset="0"/>
                <a:cs typeface="Arial" panose="020B0604020202020204" pitchFamily="34" charset="0"/>
              </a:rPr>
              <a:t>To present a </a:t>
            </a:r>
            <a:r>
              <a:rPr lang="en-ZA" sz="4400" b="1" dirty="0">
                <a:latin typeface="Arial" panose="020B0604020202020204" pitchFamily="34" charset="0"/>
                <a:cs typeface="Arial" panose="020B0604020202020204" pitchFamily="34" charset="0"/>
              </a:rPr>
              <a:t>progress report</a:t>
            </a:r>
            <a:r>
              <a:rPr lang="en-ZA" sz="4400" dirty="0">
                <a:latin typeface="Arial" panose="020B0604020202020204" pitchFamily="34" charset="0"/>
                <a:cs typeface="Arial" panose="020B0604020202020204" pitchFamily="34" charset="0"/>
              </a:rPr>
              <a:t> </a:t>
            </a:r>
            <a:r>
              <a:rPr lang="en-ZA" sz="4400" dirty="0" smtClean="0">
                <a:latin typeface="Arial" panose="020B0604020202020204" pitchFamily="34" charset="0"/>
                <a:cs typeface="Arial" panose="020B0604020202020204" pitchFamily="34" charset="0"/>
              </a:rPr>
              <a:t>to the Portfolio Committee on efforts to consider offering </a:t>
            </a:r>
            <a:r>
              <a:rPr lang="en-ZA" sz="4400" b="1" dirty="0">
                <a:latin typeface="Arial" panose="020B0604020202020204" pitchFamily="34" charset="0"/>
                <a:cs typeface="Arial" panose="020B0604020202020204" pitchFamily="34" charset="0"/>
              </a:rPr>
              <a:t>History </a:t>
            </a:r>
            <a:r>
              <a:rPr lang="en-ZA" sz="4400" dirty="0" smtClean="0">
                <a:latin typeface="Arial" panose="020B0604020202020204" pitchFamily="34" charset="0"/>
                <a:cs typeface="Arial" panose="020B0604020202020204" pitchFamily="34" charset="0"/>
              </a:rPr>
              <a:t>at the Further </a:t>
            </a:r>
            <a:r>
              <a:rPr lang="en-ZA" sz="4400" dirty="0">
                <a:latin typeface="Arial" panose="020B0604020202020204" pitchFamily="34" charset="0"/>
                <a:cs typeface="Arial" panose="020B0604020202020204" pitchFamily="34" charset="0"/>
              </a:rPr>
              <a:t> </a:t>
            </a:r>
            <a:r>
              <a:rPr lang="en-ZA" sz="4400" dirty="0" smtClean="0">
                <a:latin typeface="Arial" panose="020B0604020202020204" pitchFamily="34" charset="0"/>
                <a:cs typeface="Arial" panose="020B0604020202020204" pitchFamily="34" charset="0"/>
              </a:rPr>
              <a:t>Education and Training Band </a:t>
            </a:r>
            <a:r>
              <a:rPr lang="en-ZA" sz="4400" b="1" dirty="0" smtClean="0">
                <a:latin typeface="Arial" panose="020B0604020202020204" pitchFamily="34" charset="0"/>
                <a:cs typeface="Arial" panose="020B0604020202020204" pitchFamily="34" charset="0"/>
              </a:rPr>
              <a:t>to all learners.</a:t>
            </a:r>
            <a:endParaRPr lang="en-ZA" b="1" dirty="0">
              <a:latin typeface="Arial" panose="020B0604020202020204" pitchFamily="34" charset="0"/>
              <a:cs typeface="Arial" panose="020B0604020202020204" pitchFamily="34" charset="0"/>
            </a:endParaRPr>
          </a:p>
          <a:p>
            <a:pPr marL="0" indent="0">
              <a:buNone/>
            </a:pPr>
            <a:r>
              <a:rPr lang="en-ZA" dirty="0" smtClean="0"/>
              <a:t>                                                                                                       </a:t>
            </a:r>
            <a:endParaRPr lang="en-ZA" dirty="0"/>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8" name="Rectangle 7"/>
          <p:cNvSpPr/>
          <p:nvPr/>
        </p:nvSpPr>
        <p:spPr>
          <a:xfrm flipH="1" flipV="1">
            <a:off x="4703607" y="3567500"/>
            <a:ext cx="3068793"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endParaRPr lang="en-ZA" sz="1200" b="1" dirty="0">
              <a:solidFill>
                <a:srgbClr val="898989"/>
              </a:solidFill>
            </a:endParaRPr>
          </a:p>
        </p:txBody>
      </p:sp>
      <p:sp>
        <p:nvSpPr>
          <p:cNvPr id="9" name="Rectangle 8"/>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3</a:t>
            </a:fld>
            <a:endParaRPr lang="en-ZA" sz="1200" b="1" dirty="0">
              <a:solidFill>
                <a:srgbClr val="898989"/>
              </a:solidFill>
            </a:endParaRPr>
          </a:p>
        </p:txBody>
      </p:sp>
    </p:spTree>
    <p:extLst>
      <p:ext uri="{BB962C8B-B14F-4D97-AF65-F5344CB8AC3E}">
        <p14:creationId xmlns:p14="http://schemas.microsoft.com/office/powerpoint/2010/main" xmlns="" val="3705821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417639"/>
          </a:xfrm>
        </p:spPr>
        <p:txBody>
          <a:bodyPr>
            <a:normAutofit fontScale="90000"/>
          </a:bodyPr>
          <a:lstStyle/>
          <a:p>
            <a:pPr lvl="0"/>
            <a:r>
              <a:rPr lang="en-GB" b="1" dirty="0" smtClean="0"/>
              <a:t/>
            </a:r>
            <a:br>
              <a:rPr lang="en-GB" b="1" dirty="0" smtClean="0"/>
            </a:br>
            <a:r>
              <a:rPr lang="en-GB" b="1" dirty="0" smtClean="0">
                <a:solidFill>
                  <a:schemeClr val="accent2">
                    <a:lumMod val="75000"/>
                  </a:schemeClr>
                </a:solidFill>
              </a:rPr>
              <a:t>2. INTRODUCTION</a:t>
            </a:r>
            <a:r>
              <a:rPr lang="en-GB" dirty="0">
                <a:solidFill>
                  <a:schemeClr val="accent2">
                    <a:lumMod val="75000"/>
                  </a:schemeClr>
                </a:solidFill>
              </a:rPr>
              <a:t/>
            </a:r>
            <a:br>
              <a:rPr lang="en-GB" dirty="0">
                <a:solidFill>
                  <a:schemeClr val="accent2">
                    <a:lumMod val="75000"/>
                  </a:schemeClr>
                </a:solidFill>
              </a:rPr>
            </a:br>
            <a:endParaRPr lang="en-GB" dirty="0">
              <a:solidFill>
                <a:schemeClr val="accent2">
                  <a:lumMod val="75000"/>
                </a:schemeClr>
              </a:solidFill>
            </a:endParaRPr>
          </a:p>
        </p:txBody>
      </p:sp>
      <p:sp>
        <p:nvSpPr>
          <p:cNvPr id="4" name="Content Placeholder 2"/>
          <p:cNvSpPr>
            <a:spLocks noGrp="1"/>
          </p:cNvSpPr>
          <p:nvPr>
            <p:ph idx="1"/>
          </p:nvPr>
        </p:nvSpPr>
        <p:spPr>
          <a:xfrm>
            <a:off x="251520" y="980728"/>
            <a:ext cx="8712968" cy="5616623"/>
          </a:xfrm>
        </p:spPr>
        <p:txBody>
          <a:bodyPr>
            <a:noAutofit/>
          </a:bodyPr>
          <a:lstStyle/>
          <a:p>
            <a:pPr marL="0" indent="0" algn="just">
              <a:buNone/>
            </a:pPr>
            <a:r>
              <a:rPr lang="en-ZA" sz="2800" i="1" dirty="0" smtClean="0"/>
              <a:t>“Expose learners to history, heritage and culture. History, heritage and culture are important for </a:t>
            </a:r>
            <a:r>
              <a:rPr lang="en-ZA" sz="2800" b="1" i="1" dirty="0" smtClean="0"/>
              <a:t>understanding</a:t>
            </a:r>
            <a:r>
              <a:rPr lang="en-ZA" sz="2800" i="1" dirty="0" smtClean="0"/>
              <a:t> the </a:t>
            </a:r>
            <a:r>
              <a:rPr lang="en-ZA" sz="2800" b="1" i="1" dirty="0" smtClean="0"/>
              <a:t>past</a:t>
            </a:r>
            <a:r>
              <a:rPr lang="en-ZA" sz="2800" i="1" dirty="0" smtClean="0"/>
              <a:t>, analysing the </a:t>
            </a:r>
            <a:r>
              <a:rPr lang="en-ZA" sz="2800" b="1" i="1" dirty="0" smtClean="0"/>
              <a:t>presen</a:t>
            </a:r>
            <a:r>
              <a:rPr lang="en-ZA" sz="2800" i="1" dirty="0" smtClean="0"/>
              <a:t>t and planning for the </a:t>
            </a:r>
            <a:r>
              <a:rPr lang="en-ZA" sz="2800" b="1" i="1" dirty="0" smtClean="0"/>
              <a:t>future</a:t>
            </a:r>
            <a:r>
              <a:rPr lang="en-ZA" sz="2800" i="1" dirty="0" smtClean="0"/>
              <a:t>. They foster social understanding and cohesion, which is important for social and economic stability and growth. The arts inspire </a:t>
            </a:r>
            <a:r>
              <a:rPr lang="en-ZA" sz="2800" b="1" i="1" dirty="0" smtClean="0"/>
              <a:t>creativity</a:t>
            </a:r>
            <a:r>
              <a:rPr lang="en-ZA" sz="2800" i="1" dirty="0" smtClean="0"/>
              <a:t> and </a:t>
            </a:r>
            <a:r>
              <a:rPr lang="en-ZA" sz="2800" b="1" i="1" dirty="0" smtClean="0"/>
              <a:t>innovation</a:t>
            </a:r>
            <a:r>
              <a:rPr lang="en-ZA" sz="2800" i="1" dirty="0" smtClean="0"/>
              <a:t> and also build social cohesion. A holistic education widens career path choices and develops audiences and consumers in different sectors of the economy. The Department of Arts and Culture and the Department of Basic Education are developing </a:t>
            </a:r>
            <a:r>
              <a:rPr lang="en-ZA" sz="2800" b="1" i="1" dirty="0" smtClean="0"/>
              <a:t>plans</a:t>
            </a:r>
            <a:r>
              <a:rPr lang="en-ZA" sz="2800" i="1" dirty="0" smtClean="0"/>
              <a:t> to revitalise arts and culture in schools.”</a:t>
            </a:r>
          </a:p>
          <a:p>
            <a:pPr marL="0" lvl="0" indent="0" algn="r">
              <a:spcBef>
                <a:spcPts val="0"/>
              </a:spcBef>
              <a:buNone/>
            </a:pPr>
            <a:endParaRPr lang="en-ZA" altLang="en-US" sz="1500" b="1" i="1" dirty="0" smtClean="0">
              <a:solidFill>
                <a:srgbClr val="000000"/>
              </a:solidFill>
            </a:endParaRPr>
          </a:p>
          <a:p>
            <a:pPr marL="0" lvl="0" indent="0" algn="r">
              <a:spcBef>
                <a:spcPts val="0"/>
              </a:spcBef>
              <a:buNone/>
            </a:pPr>
            <a:r>
              <a:rPr lang="en-ZA" altLang="en-US" sz="1500" b="1" i="1" dirty="0" smtClean="0">
                <a:solidFill>
                  <a:srgbClr val="000000"/>
                </a:solidFill>
              </a:rPr>
              <a:t>National </a:t>
            </a:r>
            <a:r>
              <a:rPr lang="en-ZA" altLang="en-US" sz="1500" b="1" i="1" dirty="0">
                <a:solidFill>
                  <a:srgbClr val="000000"/>
                </a:solidFill>
              </a:rPr>
              <a:t>Planning Commission: National Development Plan, November 2011)</a:t>
            </a:r>
          </a:p>
          <a:p>
            <a:pPr marL="0" indent="0" algn="just">
              <a:buNone/>
            </a:pPr>
            <a:endParaRPr lang="en-ZA" sz="2800" i="1" dirty="0" smtClean="0"/>
          </a:p>
        </p:txBody>
      </p:sp>
      <p:sp>
        <p:nvSpPr>
          <p:cNvPr id="5" name="Rectangle 4"/>
          <p:cNvSpPr/>
          <p:nvPr/>
        </p:nvSpPr>
        <p:spPr>
          <a:xfrm>
            <a:off x="8532440" y="93"/>
            <a:ext cx="301686" cy="369332"/>
          </a:xfrm>
          <a:prstGeom prst="rect">
            <a:avLst/>
          </a:prstGeom>
        </p:spPr>
        <p:txBody>
          <a:bodyPr wrap="none">
            <a:spAutoFit/>
          </a:bodyPr>
          <a:lstStyle/>
          <a:p>
            <a:fld id="{A59384DE-F186-4EEA-B53F-ABCA017EBDE0}" type="slidenum">
              <a:rPr lang="en-US">
                <a:solidFill>
                  <a:prstClr val="black"/>
                </a:solidFill>
              </a:rPr>
              <a:pPr/>
              <a:t>4</a:t>
            </a:fld>
            <a:endParaRPr lang="en-US" dirty="0">
              <a:solidFill>
                <a:prstClr val="black"/>
              </a:solidFill>
            </a:endParaRPr>
          </a:p>
        </p:txBody>
      </p:sp>
      <p:pic>
        <p:nvPicPr>
          <p:cNvPr id="7" name="Picture 6"/>
          <p:cNvPicPr>
            <a:picLocks noChangeAspect="1"/>
          </p:cNvPicPr>
          <p:nvPr/>
        </p:nvPicPr>
        <p:blipFill>
          <a:blip r:embed="rId2" cstate="print"/>
          <a:stretch>
            <a:fillRect/>
          </a:stretch>
        </p:blipFill>
        <p:spPr>
          <a:xfrm>
            <a:off x="0" y="6021288"/>
            <a:ext cx="1691680" cy="836712"/>
          </a:xfrm>
          <a:prstGeom prst="rect">
            <a:avLst/>
          </a:prstGeom>
        </p:spPr>
      </p:pic>
      <p:sp>
        <p:nvSpPr>
          <p:cNvPr id="8" name="Rectangle 7"/>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4</a:t>
            </a:fld>
            <a:endParaRPr lang="en-ZA" sz="1200" b="1" dirty="0">
              <a:solidFill>
                <a:srgbClr val="898989"/>
              </a:solidFill>
            </a:endParaRPr>
          </a:p>
        </p:txBody>
      </p:sp>
    </p:spTree>
    <p:extLst>
      <p:ext uri="{BB962C8B-B14F-4D97-AF65-F5344CB8AC3E}">
        <p14:creationId xmlns:p14="http://schemas.microsoft.com/office/powerpoint/2010/main" xmlns="" val="15217758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ZA" sz="48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3.</a:t>
            </a:r>
            <a:r>
              <a:rPr lang="en-ZA" sz="40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 </a:t>
            </a:r>
            <a:r>
              <a:rPr lang="en-ZA"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PROBLEM </a:t>
            </a:r>
            <a:r>
              <a:rPr lang="en-ZA" sz="40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STATEMENT</a:t>
            </a:r>
            <a:endParaRPr lang="en-ZA"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228600" y="1371600"/>
            <a:ext cx="8458200" cy="4876800"/>
          </a:xfrm>
        </p:spPr>
        <p:txBody>
          <a:bodyPr/>
          <a:lstStyle/>
          <a:p>
            <a:pPr algn="just"/>
            <a:r>
              <a:rPr lang="en-ZA" dirty="0" smtClean="0">
                <a:latin typeface="Arial" panose="020B0604020202020204" pitchFamily="34" charset="0"/>
                <a:cs typeface="Arial" panose="020B0604020202020204" pitchFamily="34" charset="0"/>
              </a:rPr>
              <a:t>History is </a:t>
            </a:r>
            <a:r>
              <a:rPr lang="en-ZA" dirty="0">
                <a:latin typeface="Arial" panose="020B0604020202020204" pitchFamily="34" charset="0"/>
                <a:cs typeface="Arial" panose="020B0604020202020204" pitchFamily="34" charset="0"/>
              </a:rPr>
              <a:t>regarded as </a:t>
            </a:r>
            <a:r>
              <a:rPr lang="en-ZA" dirty="0" smtClean="0">
                <a:latin typeface="Arial" panose="020B0604020202020204" pitchFamily="34" charset="0"/>
                <a:cs typeface="Arial" panose="020B0604020202020204" pitchFamily="34" charset="0"/>
              </a:rPr>
              <a:t>an important school </a:t>
            </a:r>
            <a:r>
              <a:rPr lang="en-ZA" dirty="0">
                <a:latin typeface="Arial" panose="020B0604020202020204" pitchFamily="34" charset="0"/>
                <a:cs typeface="Arial" panose="020B0604020202020204" pitchFamily="34" charset="0"/>
              </a:rPr>
              <a:t>subject </a:t>
            </a:r>
            <a:r>
              <a:rPr lang="en-ZA" dirty="0" smtClean="0">
                <a:latin typeface="Arial" panose="020B0604020202020204" pitchFamily="34" charset="0"/>
                <a:cs typeface="Arial" panose="020B0604020202020204" pitchFamily="34" charset="0"/>
              </a:rPr>
              <a:t> that is relevant </a:t>
            </a:r>
            <a:r>
              <a:rPr lang="en-ZA" dirty="0">
                <a:latin typeface="Arial" panose="020B0604020202020204" pitchFamily="34" charset="0"/>
                <a:cs typeface="Arial" panose="020B0604020202020204" pitchFamily="34" charset="0"/>
              </a:rPr>
              <a:t>in the lives of all South </a:t>
            </a:r>
            <a:r>
              <a:rPr lang="en-ZA" dirty="0" smtClean="0">
                <a:latin typeface="Arial" panose="020B0604020202020204" pitchFamily="34" charset="0"/>
                <a:cs typeface="Arial" panose="020B0604020202020204" pitchFamily="34" charset="0"/>
              </a:rPr>
              <a:t>Africans.</a:t>
            </a:r>
          </a:p>
          <a:p>
            <a:pPr marL="0" indent="0" algn="just">
              <a:buNone/>
            </a:pPr>
            <a:r>
              <a:rPr lang="en-ZA" dirty="0" smtClean="0">
                <a:latin typeface="Arial" panose="020B0604020202020204" pitchFamily="34" charset="0"/>
                <a:cs typeface="Arial" panose="020B0604020202020204" pitchFamily="34" charset="0"/>
              </a:rPr>
              <a:t> </a:t>
            </a:r>
          </a:p>
          <a:p>
            <a:pPr algn="just"/>
            <a:r>
              <a:rPr lang="en-ZA" dirty="0" smtClean="0">
                <a:latin typeface="Arial" panose="020B0604020202020204" pitchFamily="34" charset="0"/>
                <a:cs typeface="Arial" panose="020B0604020202020204" pitchFamily="34" charset="0"/>
              </a:rPr>
              <a:t>History is </a:t>
            </a:r>
            <a:r>
              <a:rPr lang="en-ZA" dirty="0">
                <a:latin typeface="Arial" panose="020B0604020202020204" pitchFamily="34" charset="0"/>
                <a:cs typeface="Arial" panose="020B0604020202020204" pitchFamily="34" charset="0"/>
              </a:rPr>
              <a:t>only compulsory in the General Education and Training (GET) </a:t>
            </a:r>
            <a:r>
              <a:rPr lang="en-ZA" dirty="0" smtClean="0">
                <a:latin typeface="Arial" panose="020B0604020202020204" pitchFamily="34" charset="0"/>
                <a:cs typeface="Arial" panose="020B0604020202020204" pitchFamily="34" charset="0"/>
              </a:rPr>
              <a:t>band (Grades 4-9); </a:t>
            </a:r>
            <a:r>
              <a:rPr lang="en-ZA" dirty="0">
                <a:latin typeface="Arial" panose="020B0604020202020204" pitchFamily="34" charset="0"/>
                <a:cs typeface="Arial" panose="020B0604020202020204" pitchFamily="34" charset="0"/>
              </a:rPr>
              <a:t>while it is an optional choice subject in Further Education and Training (FET) band, Grades 10-12. </a:t>
            </a:r>
          </a:p>
        </p:txBody>
      </p:sp>
      <p:pic>
        <p:nvPicPr>
          <p:cNvPr id="4" name="Picture 3"/>
          <p:cNvPicPr>
            <a:picLocks noChangeAspect="1"/>
          </p:cNvPicPr>
          <p:nvPr/>
        </p:nvPicPr>
        <p:blipFill>
          <a:blip r:embed="rId2" cstate="print"/>
          <a:stretch>
            <a:fillRect/>
          </a:stretch>
        </p:blipFill>
        <p:spPr>
          <a:xfrm>
            <a:off x="0" y="6248400"/>
            <a:ext cx="1691680" cy="609600"/>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5</a:t>
            </a:fld>
            <a:endParaRPr lang="en-ZA" sz="1200" b="1" dirty="0">
              <a:solidFill>
                <a:srgbClr val="898989"/>
              </a:solidFill>
            </a:endParaRPr>
          </a:p>
        </p:txBody>
      </p:sp>
    </p:spTree>
    <p:extLst>
      <p:ext uri="{BB962C8B-B14F-4D97-AF65-F5344CB8AC3E}">
        <p14:creationId xmlns:p14="http://schemas.microsoft.com/office/powerpoint/2010/main" xmlns="" val="1042725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lstStyle/>
          <a:p>
            <a:r>
              <a:rPr lang="en-ZA" sz="40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PROBLEM STATEMENT (continue…)</a:t>
            </a:r>
            <a:endParaRPr lang="en-ZA"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228600" y="1143000"/>
            <a:ext cx="8763000" cy="4878288"/>
          </a:xfrm>
        </p:spPr>
        <p:txBody>
          <a:bodyPr/>
          <a:lstStyle/>
          <a:p>
            <a:pPr marL="0" indent="0" algn="just">
              <a:buNone/>
            </a:pPr>
            <a:r>
              <a:rPr lang="en-ZA" sz="2400" dirty="0">
                <a:latin typeface="Arial" panose="020B0604020202020204" pitchFamily="34" charset="0"/>
                <a:cs typeface="Arial" panose="020B0604020202020204" pitchFamily="34" charset="0"/>
              </a:rPr>
              <a:t>This has posed serious challenges in that:</a:t>
            </a:r>
          </a:p>
          <a:p>
            <a:pPr lvl="0" algn="just">
              <a:lnSpc>
                <a:spcPct val="150000"/>
              </a:lnSpc>
            </a:pPr>
            <a:r>
              <a:rPr lang="en-ZA" sz="2400" dirty="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popularity of </a:t>
            </a:r>
            <a:r>
              <a:rPr lang="en-ZA" sz="2400" b="1" dirty="0" smtClean="0">
                <a:latin typeface="Arial" panose="020B0604020202020204" pitchFamily="34" charset="0"/>
                <a:cs typeface="Arial" panose="020B0604020202020204" pitchFamily="34" charset="0"/>
              </a:rPr>
              <a:t>History</a:t>
            </a:r>
            <a:r>
              <a:rPr lang="en-ZA" sz="2400" dirty="0" smtClean="0">
                <a:latin typeface="Arial" panose="020B0604020202020204" pitchFamily="34" charset="0"/>
                <a:cs typeface="Arial" panose="020B0604020202020204" pitchFamily="34" charset="0"/>
              </a:rPr>
              <a:t> as a preferred subject among </a:t>
            </a:r>
            <a:r>
              <a:rPr lang="en-ZA" sz="2400" dirty="0">
                <a:latin typeface="Arial" panose="020B0604020202020204" pitchFamily="34" charset="0"/>
                <a:cs typeface="Arial" panose="020B0604020202020204" pitchFamily="34" charset="0"/>
              </a:rPr>
              <a:t>learners and parents is </a:t>
            </a:r>
            <a:r>
              <a:rPr lang="en-ZA" sz="2400" b="1" dirty="0" smtClean="0">
                <a:latin typeface="Arial" panose="020B0604020202020204" pitchFamily="34" charset="0"/>
                <a:cs typeface="Arial" panose="020B0604020202020204" pitchFamily="34" charset="0"/>
              </a:rPr>
              <a:t>waning </a:t>
            </a:r>
            <a:r>
              <a:rPr lang="en-ZA" sz="2400" b="1" dirty="0">
                <a:latin typeface="Arial" panose="020B0604020202020204" pitchFamily="34" charset="0"/>
                <a:cs typeface="Arial" panose="020B0604020202020204" pitchFamily="34" charset="0"/>
              </a:rPr>
              <a:t>in some </a:t>
            </a:r>
            <a:r>
              <a:rPr lang="en-ZA" sz="2400" dirty="0">
                <a:latin typeface="Arial" panose="020B0604020202020204" pitchFamily="34" charset="0"/>
                <a:cs typeface="Arial" panose="020B0604020202020204" pitchFamily="34" charset="0"/>
              </a:rPr>
              <a:t>provinces; leading to the decline in the number of learners choosing to study the subject; </a:t>
            </a:r>
            <a:r>
              <a:rPr lang="en-ZA" sz="2400" dirty="0" smtClean="0">
                <a:latin typeface="Arial" panose="020B0604020202020204" pitchFamily="34" charset="0"/>
                <a:cs typeface="Arial" panose="020B0604020202020204" pitchFamily="34" charset="0"/>
              </a:rPr>
              <a:t>The number of </a:t>
            </a:r>
            <a:r>
              <a:rPr lang="en-ZA" sz="2400" b="1" dirty="0" smtClean="0">
                <a:latin typeface="Arial" panose="020B0604020202020204" pitchFamily="34" charset="0"/>
                <a:cs typeface="Arial" panose="020B0604020202020204" pitchFamily="34" charset="0"/>
              </a:rPr>
              <a:t>schools</a:t>
            </a:r>
            <a:r>
              <a:rPr lang="en-ZA" sz="2400" dirty="0" smtClean="0">
                <a:latin typeface="Arial" panose="020B0604020202020204" pitchFamily="34" charset="0"/>
                <a:cs typeface="Arial" panose="020B0604020202020204" pitchFamily="34" charset="0"/>
              </a:rPr>
              <a:t> declined from </a:t>
            </a:r>
            <a:r>
              <a:rPr lang="en-ZA" sz="2400" b="1" dirty="0" smtClean="0">
                <a:latin typeface="Arial" panose="020B0604020202020204" pitchFamily="34" charset="0"/>
                <a:cs typeface="Arial" panose="020B0604020202020204" pitchFamily="34" charset="0"/>
              </a:rPr>
              <a:t>3735 (2009)</a:t>
            </a:r>
            <a:r>
              <a:rPr lang="en-ZA" sz="2400" dirty="0" smtClean="0">
                <a:latin typeface="Arial" panose="020B0604020202020204" pitchFamily="34" charset="0"/>
                <a:cs typeface="Arial" panose="020B0604020202020204" pitchFamily="34" charset="0"/>
              </a:rPr>
              <a:t> to </a:t>
            </a:r>
            <a:r>
              <a:rPr lang="en-ZA" sz="2400" b="1" dirty="0" smtClean="0">
                <a:latin typeface="Arial" panose="020B0604020202020204" pitchFamily="34" charset="0"/>
                <a:cs typeface="Arial" panose="020B0604020202020204" pitchFamily="34" charset="0"/>
              </a:rPr>
              <a:t>3614</a:t>
            </a:r>
            <a:r>
              <a:rPr lang="en-ZA" sz="2400" dirty="0" smtClean="0">
                <a:latin typeface="Arial" panose="020B0604020202020204" pitchFamily="34" charset="0"/>
                <a:cs typeface="Arial" panose="020B0604020202020204" pitchFamily="34" charset="0"/>
              </a:rPr>
              <a:t> in 2016, out of a total of </a:t>
            </a:r>
            <a:r>
              <a:rPr lang="en-ZA" sz="2400" b="1" dirty="0" smtClean="0">
                <a:latin typeface="Arial" panose="020B0604020202020204" pitchFamily="34" charset="0"/>
                <a:cs typeface="Arial" panose="020B0604020202020204" pitchFamily="34" charset="0"/>
              </a:rPr>
              <a:t>6814 schools</a:t>
            </a:r>
            <a:r>
              <a:rPr lang="en-ZA" sz="2400" dirty="0" smtClean="0">
                <a:latin typeface="Arial" panose="020B0604020202020204" pitchFamily="34" charset="0"/>
                <a:cs typeface="Arial" panose="020B0604020202020204" pitchFamily="34" charset="0"/>
              </a:rPr>
              <a:t>.</a:t>
            </a:r>
          </a:p>
          <a:p>
            <a:pPr lvl="0" algn="just">
              <a:lnSpc>
                <a:spcPct val="150000"/>
              </a:lnSpc>
            </a:pPr>
            <a:r>
              <a:rPr lang="en-ZA" sz="2400" dirty="0" smtClean="0">
                <a:latin typeface="Arial" panose="020B0604020202020204" pitchFamily="34" charset="0"/>
                <a:cs typeface="Arial" panose="020B0604020202020204" pitchFamily="34" charset="0"/>
              </a:rPr>
              <a:t>In 2016 </a:t>
            </a:r>
            <a:r>
              <a:rPr lang="en-ZA" sz="2400" b="1" dirty="0" smtClean="0">
                <a:latin typeface="Arial" panose="020B0604020202020204" pitchFamily="34" charset="0"/>
                <a:cs typeface="Arial" panose="020B0604020202020204" pitchFamily="34" charset="0"/>
              </a:rPr>
              <a:t>157 589 </a:t>
            </a:r>
            <a:r>
              <a:rPr lang="en-ZA" sz="2400" dirty="0" smtClean="0">
                <a:latin typeface="Arial" panose="020B0604020202020204" pitchFamily="34" charset="0"/>
                <a:cs typeface="Arial" panose="020B0604020202020204" pitchFamily="34" charset="0"/>
              </a:rPr>
              <a:t>learners wrote History out of a total of      </a:t>
            </a:r>
            <a:r>
              <a:rPr lang="en-ZA" sz="2400" b="1" dirty="0" smtClean="0">
                <a:latin typeface="Arial" panose="020B0604020202020204" pitchFamily="34" charset="0"/>
                <a:cs typeface="Arial" panose="020B0604020202020204" pitchFamily="34" charset="0"/>
              </a:rPr>
              <a:t>610 178.</a:t>
            </a: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6</a:t>
            </a:fld>
            <a:endParaRPr lang="en-ZA" sz="1200" b="1" dirty="0">
              <a:solidFill>
                <a:srgbClr val="898989"/>
              </a:solidFill>
            </a:endParaRPr>
          </a:p>
        </p:txBody>
      </p:sp>
    </p:spTree>
    <p:extLst>
      <p:ext uri="{BB962C8B-B14F-4D97-AF65-F5344CB8AC3E}">
        <p14:creationId xmlns:p14="http://schemas.microsoft.com/office/powerpoint/2010/main" xmlns="" val="428331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152399"/>
            <a:ext cx="8501743" cy="1143391"/>
          </a:xfrm>
        </p:spPr>
        <p:txBody>
          <a:bodyPr/>
          <a:lstStyle/>
          <a:p>
            <a:r>
              <a:rPr lang="en-ZA" sz="4000" b="1" dirty="0" smtClean="0">
                <a:latin typeface="Arial" panose="020B0604020202020204" pitchFamily="34" charset="0"/>
                <a:cs typeface="Arial" panose="020B0604020202020204" pitchFamily="34" charset="0"/>
              </a:rPr>
              <a:t/>
            </a:r>
            <a:br>
              <a:rPr lang="en-ZA" sz="4000" b="1" dirty="0" smtClean="0">
                <a:latin typeface="Arial" panose="020B0604020202020204" pitchFamily="34" charset="0"/>
                <a:cs typeface="Arial" panose="020B0604020202020204" pitchFamily="34" charset="0"/>
              </a:rPr>
            </a:br>
            <a:r>
              <a:rPr lang="en-ZA" sz="3200" b="1" dirty="0" smtClean="0">
                <a:solidFill>
                  <a:schemeClr val="accent2">
                    <a:lumMod val="75000"/>
                  </a:schemeClr>
                </a:solidFill>
                <a:latin typeface="Arial" panose="020B0604020202020204" pitchFamily="34" charset="0"/>
                <a:cs typeface="Arial" panose="020B0604020202020204" pitchFamily="34" charset="0"/>
              </a:rPr>
              <a:t>YEAR ON YEAR COMPARISON : HISTORY LEARNER NUMBERS (2008 – 2016)</a:t>
            </a:r>
            <a:br>
              <a:rPr lang="en-ZA" sz="3200" b="1" dirty="0" smtClean="0">
                <a:solidFill>
                  <a:schemeClr val="accent2">
                    <a:lumMod val="75000"/>
                  </a:schemeClr>
                </a:solidFill>
                <a:latin typeface="Arial" panose="020B0604020202020204" pitchFamily="34" charset="0"/>
                <a:cs typeface="Arial" panose="020B0604020202020204" pitchFamily="34" charset="0"/>
              </a:rPr>
            </a:br>
            <a:endParaRPr lang="en-ZA" sz="4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53277868"/>
              </p:ext>
            </p:extLst>
          </p:nvPr>
        </p:nvGraphicFramePr>
        <p:xfrm>
          <a:off x="152400" y="1295793"/>
          <a:ext cx="8839200" cy="4842847"/>
        </p:xfrm>
        <a:graphic>
          <a:graphicData uri="http://schemas.openxmlformats.org/drawingml/2006/table">
            <a:tbl>
              <a:tblPr firstRow="1" bandRow="1">
                <a:tableStyleId>{93296810-A885-4BE3-A3E7-6D5BEEA58F35}</a:tableStyleId>
              </a:tblPr>
              <a:tblGrid>
                <a:gridCol w="1095122"/>
                <a:gridCol w="740594"/>
                <a:gridCol w="833013"/>
                <a:gridCol w="833013"/>
                <a:gridCol w="833013"/>
                <a:gridCol w="833013"/>
                <a:gridCol w="917858"/>
                <a:gridCol w="917858"/>
                <a:gridCol w="917858"/>
                <a:gridCol w="917858"/>
              </a:tblGrid>
              <a:tr h="382857">
                <a:tc>
                  <a:txBody>
                    <a:bodyPr/>
                    <a:lstStyle/>
                    <a:p>
                      <a:r>
                        <a:rPr lang="en-ZA" dirty="0" smtClean="0"/>
                        <a:t>Province</a:t>
                      </a:r>
                      <a:endParaRPr lang="en-ZA" dirty="0"/>
                    </a:p>
                  </a:txBody>
                  <a:tcPr/>
                </a:tc>
                <a:tc>
                  <a:txBody>
                    <a:bodyPr/>
                    <a:lstStyle/>
                    <a:p>
                      <a:r>
                        <a:rPr lang="en-ZA" dirty="0" smtClean="0"/>
                        <a:t>2008</a:t>
                      </a:r>
                      <a:endParaRPr lang="en-ZA" dirty="0"/>
                    </a:p>
                  </a:txBody>
                  <a:tcPr/>
                </a:tc>
                <a:tc>
                  <a:txBody>
                    <a:bodyPr/>
                    <a:lstStyle/>
                    <a:p>
                      <a:r>
                        <a:rPr lang="en-ZA" dirty="0" smtClean="0"/>
                        <a:t>2009</a:t>
                      </a:r>
                      <a:endParaRPr lang="en-ZA" dirty="0"/>
                    </a:p>
                  </a:txBody>
                  <a:tcPr/>
                </a:tc>
                <a:tc>
                  <a:txBody>
                    <a:bodyPr/>
                    <a:lstStyle/>
                    <a:p>
                      <a:r>
                        <a:rPr lang="en-ZA" dirty="0" smtClean="0"/>
                        <a:t>2010</a:t>
                      </a:r>
                      <a:endParaRPr lang="en-ZA" dirty="0"/>
                    </a:p>
                  </a:txBody>
                  <a:tcPr/>
                </a:tc>
                <a:tc>
                  <a:txBody>
                    <a:bodyPr/>
                    <a:lstStyle/>
                    <a:p>
                      <a:r>
                        <a:rPr lang="en-ZA" dirty="0" smtClean="0"/>
                        <a:t>2011</a:t>
                      </a:r>
                      <a:endParaRPr lang="en-ZA" dirty="0"/>
                    </a:p>
                  </a:txBody>
                  <a:tcPr/>
                </a:tc>
                <a:tc>
                  <a:txBody>
                    <a:bodyPr/>
                    <a:lstStyle/>
                    <a:p>
                      <a:r>
                        <a:rPr lang="en-ZA" dirty="0" smtClean="0"/>
                        <a:t>2012</a:t>
                      </a:r>
                      <a:endParaRPr lang="en-ZA" dirty="0"/>
                    </a:p>
                  </a:txBody>
                  <a:tcPr/>
                </a:tc>
                <a:tc>
                  <a:txBody>
                    <a:bodyPr/>
                    <a:lstStyle/>
                    <a:p>
                      <a:r>
                        <a:rPr lang="en-ZA" dirty="0" smtClean="0"/>
                        <a:t>2013</a:t>
                      </a:r>
                      <a:endParaRPr lang="en-ZA" dirty="0"/>
                    </a:p>
                  </a:txBody>
                  <a:tcPr/>
                </a:tc>
                <a:tc>
                  <a:txBody>
                    <a:bodyPr/>
                    <a:lstStyle/>
                    <a:p>
                      <a:r>
                        <a:rPr lang="en-ZA" dirty="0" smtClean="0"/>
                        <a:t>2014</a:t>
                      </a:r>
                      <a:endParaRPr lang="en-ZA" dirty="0"/>
                    </a:p>
                  </a:txBody>
                  <a:tcPr/>
                </a:tc>
                <a:tc>
                  <a:txBody>
                    <a:bodyPr/>
                    <a:lstStyle/>
                    <a:p>
                      <a:r>
                        <a:rPr lang="en-ZA" dirty="0" smtClean="0"/>
                        <a:t>2015</a:t>
                      </a:r>
                      <a:endParaRPr lang="en-ZA" dirty="0"/>
                    </a:p>
                  </a:txBody>
                  <a:tcPr/>
                </a:tc>
                <a:tc>
                  <a:txBody>
                    <a:bodyPr/>
                    <a:lstStyle/>
                    <a:p>
                      <a:r>
                        <a:rPr lang="en-ZA" dirty="0" smtClean="0"/>
                        <a:t>2016</a:t>
                      </a:r>
                      <a:endParaRPr lang="en-ZA" dirty="0"/>
                    </a:p>
                  </a:txBody>
                  <a:tcPr/>
                </a:tc>
              </a:tr>
              <a:tr h="445999">
                <a:tc>
                  <a:txBody>
                    <a:bodyPr/>
                    <a:lstStyle/>
                    <a:p>
                      <a:r>
                        <a:rPr lang="en-ZA" b="1" dirty="0" smtClean="0">
                          <a:latin typeface="Arial" panose="020B0604020202020204" pitchFamily="34" charset="0"/>
                          <a:cs typeface="Arial" panose="020B0604020202020204" pitchFamily="34" charset="0"/>
                        </a:rPr>
                        <a:t>EC</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12663</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12888</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12827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12802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14010</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15667</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15877</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23159</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23323</a:t>
                      </a:r>
                      <a:endParaRPr lang="en-ZA" sz="1400" b="1" dirty="0">
                        <a:latin typeface="Arial" panose="020B0604020202020204" pitchFamily="34" charset="0"/>
                        <a:cs typeface="Arial" panose="020B0604020202020204" pitchFamily="34" charset="0"/>
                      </a:endParaRPr>
                    </a:p>
                  </a:txBody>
                  <a:tcPr/>
                </a:tc>
              </a:tr>
              <a:tr h="445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latin typeface="Arial" panose="020B0604020202020204" pitchFamily="34" charset="0"/>
                          <a:cs typeface="Arial" panose="020B0604020202020204" pitchFamily="34" charset="0"/>
                        </a:rPr>
                        <a:t>FS</a:t>
                      </a: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3807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3097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3055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3237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3077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4235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4062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6175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4727</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latin typeface="Arial" panose="020B0604020202020204" pitchFamily="34" charset="0"/>
                          <a:cs typeface="Arial" panose="020B0604020202020204" pitchFamily="34" charset="0"/>
                        </a:rPr>
                        <a:t>KZN</a:t>
                      </a: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26615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22888</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20787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22147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24166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27325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31224</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40143</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41762</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b="1" dirty="0" smtClean="0">
                          <a:latin typeface="Arial" panose="020B0604020202020204" pitchFamily="34" charset="0"/>
                          <a:cs typeface="Arial" panose="020B0604020202020204" pitchFamily="34" charset="0"/>
                        </a:rPr>
                        <a:t>GP</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16310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14619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14921</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15622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18502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22483</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25319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30879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30573</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b="1" dirty="0" smtClean="0">
                          <a:latin typeface="Arial" panose="020B0604020202020204" pitchFamily="34" charset="0"/>
                          <a:cs typeface="Arial" panose="020B0604020202020204" pitchFamily="34" charset="0"/>
                        </a:rPr>
                        <a:t>LP</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14574</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13975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14027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10963</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11496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12200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11202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18527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19856</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b="1" dirty="0" smtClean="0">
                          <a:latin typeface="Arial" panose="020B0604020202020204" pitchFamily="34" charset="0"/>
                          <a:cs typeface="Arial" panose="020B0604020202020204" pitchFamily="34" charset="0"/>
                        </a:rPr>
                        <a:t>MP</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8846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7765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7376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5992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5769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5570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5386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7719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7879</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b="1" dirty="0" smtClean="0">
                          <a:latin typeface="Arial" panose="020B0604020202020204" pitchFamily="34" charset="0"/>
                          <a:cs typeface="Arial" panose="020B0604020202020204" pitchFamily="34" charset="0"/>
                        </a:rPr>
                        <a:t>NC</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2742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2542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2546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2980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2640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2922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2525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3087</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3782</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b="1" dirty="0" smtClean="0">
                          <a:latin typeface="Arial" panose="020B0604020202020204" pitchFamily="34" charset="0"/>
                          <a:cs typeface="Arial" panose="020B0604020202020204" pitchFamily="34" charset="0"/>
                        </a:rPr>
                        <a:t>NW</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4451</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4236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3866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4128</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4614</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5130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5386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6175</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8037</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b="1" dirty="0" smtClean="0">
                          <a:latin typeface="Arial" panose="020B0604020202020204" pitchFamily="34" charset="0"/>
                          <a:cs typeface="Arial" panose="020B0604020202020204" pitchFamily="34" charset="0"/>
                        </a:rPr>
                        <a:t>WC</a:t>
                      </a:r>
                      <a:endParaRPr lang="en-ZA" b="1" dirty="0">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9666</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10444</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10190</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10419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12214</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13511</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14819</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17292</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17650</a:t>
                      </a:r>
                      <a:endParaRPr lang="en-ZA" sz="1400" b="1" dirty="0">
                        <a:solidFill>
                          <a:schemeClr val="tx1"/>
                        </a:solidFill>
                        <a:latin typeface="Arial" panose="020B0604020202020204" pitchFamily="34" charset="0"/>
                        <a:cs typeface="Arial" panose="020B0604020202020204" pitchFamily="34" charset="0"/>
                      </a:endParaRPr>
                    </a:p>
                  </a:txBody>
                  <a:tcPr/>
                </a:tc>
              </a:tr>
              <a:tr h="445999">
                <a:tc>
                  <a:txBody>
                    <a:bodyPr/>
                    <a:lstStyle/>
                    <a:p>
                      <a:r>
                        <a:rPr lang="en-ZA" sz="1400" b="1" kern="1200" dirty="0" smtClean="0">
                          <a:solidFill>
                            <a:schemeClr val="dk1"/>
                          </a:solidFill>
                          <a:latin typeface="Arial" panose="020B0604020202020204" pitchFamily="34" charset="0"/>
                          <a:ea typeface="+mn-ea"/>
                          <a:cs typeface="Arial" panose="020B0604020202020204" pitchFamily="34" charset="0"/>
                        </a:rPr>
                        <a:t>NATIONAL </a:t>
                      </a:r>
                      <a:endParaRPr lang="en-ZA"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rtl="0" fontAlgn="t"/>
                      <a:r>
                        <a:rPr lang="en-ZA" sz="1400" b="1" i="0" u="none" strike="noStrike" dirty="0">
                          <a:solidFill>
                            <a:schemeClr val="tx1"/>
                          </a:solidFill>
                          <a:effectLst/>
                          <a:latin typeface="Arial"/>
                        </a:rPr>
                        <a:t>99 674</a:t>
                      </a:r>
                    </a:p>
                  </a:txBody>
                  <a:tcPr marL="7620" marR="7620" marT="7620" marB="0"/>
                </a:tc>
                <a:tc>
                  <a:txBody>
                    <a:bodyPr/>
                    <a:lstStyle/>
                    <a:p>
                      <a:pPr algn="ctr" rtl="0" fontAlgn="t"/>
                      <a:r>
                        <a:rPr lang="en-ZA" sz="1400" b="1" i="0" u="none" strike="noStrike" dirty="0">
                          <a:solidFill>
                            <a:schemeClr val="tx1"/>
                          </a:solidFill>
                          <a:effectLst/>
                          <a:latin typeface="Arial"/>
                        </a:rPr>
                        <a:t>92 454</a:t>
                      </a:r>
                    </a:p>
                  </a:txBody>
                  <a:tcPr marL="7620" marR="7620" marT="7620" marB="0"/>
                </a:tc>
                <a:tc>
                  <a:txBody>
                    <a:bodyPr/>
                    <a:lstStyle/>
                    <a:p>
                      <a:pPr algn="ctr" rtl="0" fontAlgn="t"/>
                      <a:r>
                        <a:rPr lang="en-ZA" sz="1400" b="1" i="0" u="none" strike="noStrike" dirty="0">
                          <a:solidFill>
                            <a:schemeClr val="tx1"/>
                          </a:solidFill>
                          <a:effectLst/>
                          <a:latin typeface="Arial"/>
                        </a:rPr>
                        <a:t>89 595</a:t>
                      </a:r>
                    </a:p>
                  </a:txBody>
                  <a:tcPr marL="7620" marR="7620" marT="7620" marB="0"/>
                </a:tc>
                <a:tc>
                  <a:txBody>
                    <a:bodyPr/>
                    <a:lstStyle/>
                    <a:p>
                      <a:pPr algn="ctr" rtl="0" fontAlgn="t"/>
                      <a:r>
                        <a:rPr lang="en-ZA" sz="1400" b="1" i="0" u="none" strike="noStrike" dirty="0">
                          <a:solidFill>
                            <a:schemeClr val="tx1"/>
                          </a:solidFill>
                          <a:effectLst/>
                          <a:latin typeface="Arial"/>
                        </a:rPr>
                        <a:t>88 290</a:t>
                      </a:r>
                    </a:p>
                  </a:txBody>
                  <a:tcPr marL="7620" marR="7620" marT="7620" marB="0"/>
                </a:tc>
                <a:tc>
                  <a:txBody>
                    <a:bodyPr/>
                    <a:lstStyle/>
                    <a:p>
                      <a:pPr algn="ctr" rtl="0" fontAlgn="t"/>
                      <a:r>
                        <a:rPr lang="en-ZA" sz="1400" b="1" i="0" u="none" strike="noStrike" dirty="0">
                          <a:solidFill>
                            <a:schemeClr val="tx1"/>
                          </a:solidFill>
                          <a:effectLst/>
                          <a:latin typeface="Arial"/>
                        </a:rPr>
                        <a:t>96 488</a:t>
                      </a:r>
                    </a:p>
                  </a:txBody>
                  <a:tcPr marL="7620" marR="7620" marT="7620" marB="0"/>
                </a:tc>
                <a:tc>
                  <a:txBody>
                    <a:bodyPr/>
                    <a:lstStyle/>
                    <a:p>
                      <a:pPr algn="ctr" rtl="0" fontAlgn="t"/>
                      <a:r>
                        <a:rPr lang="en-ZA" sz="1400" b="1" i="0" u="none" strike="noStrike" dirty="0">
                          <a:solidFill>
                            <a:schemeClr val="tx1"/>
                          </a:solidFill>
                          <a:effectLst/>
                          <a:latin typeface="Arial"/>
                        </a:rPr>
                        <a:t>109 043</a:t>
                      </a:r>
                    </a:p>
                  </a:txBody>
                  <a:tcPr marL="7620" marR="7620" marT="7620" marB="0"/>
                </a:tc>
                <a:tc>
                  <a:txBody>
                    <a:bodyPr/>
                    <a:lstStyle/>
                    <a:p>
                      <a:pPr algn="ctr" rtl="0" fontAlgn="t"/>
                      <a:r>
                        <a:rPr lang="en-ZA" sz="1400" b="1" i="0" u="none" strike="noStrike" dirty="0">
                          <a:solidFill>
                            <a:schemeClr val="tx1"/>
                          </a:solidFill>
                          <a:effectLst/>
                          <a:latin typeface="Arial"/>
                        </a:rPr>
                        <a:t>115 800</a:t>
                      </a:r>
                    </a:p>
                  </a:txBody>
                  <a:tcPr marL="7620" marR="7620" marT="7620" marB="0"/>
                </a:tc>
                <a:tc>
                  <a:txBody>
                    <a:bodyPr/>
                    <a:lstStyle/>
                    <a:p>
                      <a:pPr algn="ctr" rtl="0" fontAlgn="t"/>
                      <a:r>
                        <a:rPr lang="en-ZA" sz="1400" b="1" i="0" u="none" strike="noStrike" dirty="0">
                          <a:solidFill>
                            <a:schemeClr val="tx1"/>
                          </a:solidFill>
                          <a:effectLst/>
                          <a:latin typeface="Arial"/>
                        </a:rPr>
                        <a:t>153 156</a:t>
                      </a:r>
                    </a:p>
                  </a:txBody>
                  <a:tcPr marL="7620" marR="7620" marT="7620" marB="0"/>
                </a:tc>
                <a:tc>
                  <a:txBody>
                    <a:bodyPr/>
                    <a:lstStyle/>
                    <a:p>
                      <a:pPr algn="ctr" rtl="0" fontAlgn="t"/>
                      <a:r>
                        <a:rPr lang="en-ZA" sz="1400" b="1" i="0" u="none" strike="noStrike" dirty="0">
                          <a:solidFill>
                            <a:schemeClr val="tx1"/>
                          </a:solidFill>
                          <a:effectLst/>
                          <a:latin typeface="Arial"/>
                        </a:rPr>
                        <a:t>157 589</a:t>
                      </a:r>
                    </a:p>
                  </a:txBody>
                  <a:tcPr marL="7620" marR="7620" marT="7620" marB="0"/>
                </a:tc>
              </a:tr>
            </a:tbl>
          </a:graphicData>
        </a:graphic>
      </p:graphicFrame>
      <p:sp>
        <p:nvSpPr>
          <p:cNvPr id="5" name="Rectangle 4"/>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7</a:t>
            </a:fld>
            <a:endParaRPr lang="en-ZA" sz="1200" b="1" dirty="0">
              <a:solidFill>
                <a:srgbClr val="898989"/>
              </a:solidFill>
            </a:endParaRPr>
          </a:p>
        </p:txBody>
      </p:sp>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3908574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lstStyle/>
          <a:p>
            <a:r>
              <a:rPr lang="en-ZA" sz="4000"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PROBLEM STATEMENT (continue…)</a:t>
            </a:r>
            <a:endParaRPr lang="en-ZA" sz="40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endParaRPr>
          </a:p>
        </p:txBody>
      </p:sp>
      <p:sp>
        <p:nvSpPr>
          <p:cNvPr id="3" name="Content Placeholder 2"/>
          <p:cNvSpPr>
            <a:spLocks noGrp="1"/>
          </p:cNvSpPr>
          <p:nvPr>
            <p:ph idx="1"/>
          </p:nvPr>
        </p:nvSpPr>
        <p:spPr>
          <a:xfrm>
            <a:off x="179696" y="1164609"/>
            <a:ext cx="8763000" cy="4953000"/>
          </a:xfrm>
        </p:spPr>
        <p:txBody>
          <a:bodyPr/>
          <a:lstStyle/>
          <a:p>
            <a:pPr algn="just">
              <a:lnSpc>
                <a:spcPct val="150000"/>
              </a:lnSpc>
            </a:pPr>
            <a:r>
              <a:rPr lang="en-ZA" sz="2400" dirty="0">
                <a:latin typeface="Arial" panose="020B0604020202020204" pitchFamily="34" charset="0"/>
                <a:cs typeface="Arial" panose="020B0604020202020204" pitchFamily="34" charset="0"/>
              </a:rPr>
              <a:t>the </a:t>
            </a:r>
            <a:r>
              <a:rPr lang="en-ZA" sz="2400" b="1" dirty="0" smtClean="0">
                <a:latin typeface="Arial" panose="020B0604020202020204" pitchFamily="34" charset="0"/>
                <a:cs typeface="Arial" panose="020B0604020202020204" pitchFamily="34" charset="0"/>
              </a:rPr>
              <a:t>unsatisfactory rate of increase </a:t>
            </a:r>
            <a:r>
              <a:rPr lang="en-ZA" sz="2400" dirty="0" smtClean="0">
                <a:latin typeface="Arial" panose="020B0604020202020204" pitchFamily="34" charset="0"/>
                <a:cs typeface="Arial" panose="020B0604020202020204" pitchFamily="34" charset="0"/>
              </a:rPr>
              <a:t>in history subject enrolment </a:t>
            </a:r>
            <a:r>
              <a:rPr lang="en-ZA" sz="2400" dirty="0">
                <a:latin typeface="Arial" panose="020B0604020202020204" pitchFamily="34" charset="0"/>
                <a:cs typeface="Arial" panose="020B0604020202020204" pitchFamily="34" charset="0"/>
              </a:rPr>
              <a:t>meant that young people will know very little of their country and the society in which they live; </a:t>
            </a:r>
          </a:p>
          <a:p>
            <a:pPr lvl="0" algn="just">
              <a:lnSpc>
                <a:spcPct val="150000"/>
              </a:lnSpc>
            </a:pPr>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youth will lose a sense of </a:t>
            </a:r>
            <a:r>
              <a:rPr lang="en-ZA" sz="2400" b="1" dirty="0">
                <a:latin typeface="Arial" panose="020B0604020202020204" pitchFamily="34" charset="0"/>
                <a:cs typeface="Arial" panose="020B0604020202020204" pitchFamily="34" charset="0"/>
              </a:rPr>
              <a:t>nationalism, patriotism </a:t>
            </a:r>
            <a:r>
              <a:rPr lang="en-ZA" sz="2400" dirty="0">
                <a:latin typeface="Arial" panose="020B0604020202020204" pitchFamily="34" charset="0"/>
                <a:cs typeface="Arial" panose="020B0604020202020204" pitchFamily="34" charset="0"/>
              </a:rPr>
              <a:t>and </a:t>
            </a:r>
            <a:r>
              <a:rPr lang="en-ZA" sz="2400" b="1" dirty="0">
                <a:latin typeface="Arial" panose="020B0604020202020204" pitchFamily="34" charset="0"/>
                <a:cs typeface="Arial" panose="020B0604020202020204" pitchFamily="34" charset="0"/>
              </a:rPr>
              <a:t>national unity </a:t>
            </a:r>
            <a:r>
              <a:rPr lang="en-ZA" sz="2400" dirty="0">
                <a:latin typeface="Arial" panose="020B0604020202020204" pitchFamily="34" charset="0"/>
                <a:cs typeface="Arial" panose="020B0604020202020204" pitchFamily="34" charset="0"/>
              </a:rPr>
              <a:t>derived through the study of </a:t>
            </a:r>
            <a:r>
              <a:rPr lang="en-ZA" sz="2400" dirty="0" smtClean="0">
                <a:latin typeface="Arial" panose="020B0604020202020204" pitchFamily="34" charset="0"/>
                <a:cs typeface="Arial" panose="020B0604020202020204" pitchFamily="34" charset="0"/>
              </a:rPr>
              <a:t>History; and </a:t>
            </a:r>
          </a:p>
          <a:p>
            <a:pPr lvl="0" algn="just">
              <a:lnSpc>
                <a:spcPct val="150000"/>
              </a:lnSpc>
            </a:pPr>
            <a:r>
              <a:rPr lang="en-ZA" sz="2400" dirty="0" smtClean="0">
                <a:latin typeface="Arial" panose="020B0604020202020204" pitchFamily="34" charset="0"/>
                <a:cs typeface="Arial" panose="020B0604020202020204" pitchFamily="34" charset="0"/>
              </a:rPr>
              <a:t>unable </a:t>
            </a:r>
            <a:r>
              <a:rPr lang="en-ZA" sz="2400" dirty="0">
                <a:latin typeface="Arial" panose="020B0604020202020204" pitchFamily="34" charset="0"/>
                <a:cs typeface="Arial" panose="020B0604020202020204" pitchFamily="34" charset="0"/>
              </a:rPr>
              <a:t>to appreciate the historical struggles and contributions of many to obtain in South Africa to establish the first Democratic Government.</a:t>
            </a:r>
          </a:p>
          <a:p>
            <a:pPr lvl="0"/>
            <a:endParaRPr lang="en-ZA" sz="2800" dirty="0"/>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
        <p:nvSpPr>
          <p:cNvPr id="6" name="Rectangle 5"/>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8</a:t>
            </a:fld>
            <a:endParaRPr lang="en-ZA" sz="1200" b="1" dirty="0">
              <a:solidFill>
                <a:srgbClr val="898989"/>
              </a:solidFill>
            </a:endParaRPr>
          </a:p>
        </p:txBody>
      </p:sp>
    </p:spTree>
    <p:extLst>
      <p:ext uri="{BB962C8B-B14F-4D97-AF65-F5344CB8AC3E}">
        <p14:creationId xmlns:p14="http://schemas.microsoft.com/office/powerpoint/2010/main" xmlns="" val="2140145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chemeClr val="accent2">
                    <a:lumMod val="75000"/>
                  </a:schemeClr>
                </a:solidFill>
                <a:latin typeface="Aharoni" panose="02010803020104030203" pitchFamily="2" charset="-79"/>
                <a:ea typeface="Times New Roman" pitchFamily="18" charset="0"/>
                <a:cs typeface="Aharoni" panose="02010803020104030203" pitchFamily="2" charset="-79"/>
              </a:rPr>
              <a:t>4. </a:t>
            </a: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BACKGROUND: </a:t>
            </a:r>
            <a:b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br>
            <a:r>
              <a:rPr lang="en-US" b="1" dirty="0" smtClean="0">
                <a:solidFill>
                  <a:schemeClr val="accent2">
                    <a:lumMod val="75000"/>
                  </a:schemeClr>
                </a:solidFill>
                <a:latin typeface="Aharoni" panose="02010803020104030203" pitchFamily="2" charset="-79"/>
                <a:ea typeface="Times New Roman" pitchFamily="18" charset="0"/>
                <a:cs typeface="Aharoni" panose="02010803020104030203" pitchFamily="2" charset="-79"/>
              </a:rPr>
              <a:t>DBE DESKTOP RESEARCH</a:t>
            </a:r>
            <a:endParaRPr lang="en-ZA" dirty="0"/>
          </a:p>
        </p:txBody>
      </p:sp>
      <p:sp>
        <p:nvSpPr>
          <p:cNvPr id="3" name="Content Placeholder 2"/>
          <p:cNvSpPr>
            <a:spLocks noGrp="1"/>
          </p:cNvSpPr>
          <p:nvPr>
            <p:ph idx="1"/>
          </p:nvPr>
        </p:nvSpPr>
        <p:spPr>
          <a:xfrm>
            <a:off x="228600" y="1600201"/>
            <a:ext cx="8610600" cy="4191000"/>
          </a:xfrm>
        </p:spPr>
        <p:txBody>
          <a:bodyPr/>
          <a:lstStyle/>
          <a:p>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research looked at the implementation of History in African and European countries;</a:t>
            </a:r>
          </a:p>
          <a:p>
            <a:r>
              <a:rPr lang="en-GB" sz="2400" dirty="0">
                <a:latin typeface="Arial" panose="020B0604020202020204" pitchFamily="34" charset="0"/>
                <a:cs typeface="Arial" panose="020B0604020202020204" pitchFamily="34" charset="0"/>
              </a:rPr>
              <a:t>The research focused on the following questions:</a:t>
            </a:r>
            <a:endParaRPr lang="en-ZA" sz="2400" dirty="0">
              <a:latin typeface="Arial" panose="020B0604020202020204" pitchFamily="34" charset="0"/>
              <a:cs typeface="Arial" panose="020B0604020202020204" pitchFamily="34" charset="0"/>
            </a:endParaRPr>
          </a:p>
          <a:p>
            <a:pPr lvl="1">
              <a:lnSpc>
                <a:spcPct val="150000"/>
              </a:lnSpc>
            </a:pPr>
            <a:r>
              <a:rPr lang="en-ZA" sz="2000" dirty="0">
                <a:latin typeface="Arial" panose="020B0604020202020204" pitchFamily="34" charset="0"/>
                <a:cs typeface="Arial" panose="020B0604020202020204" pitchFamily="34" charset="0"/>
              </a:rPr>
              <a:t>When is the study of History </a:t>
            </a:r>
            <a:r>
              <a:rPr lang="en-ZA" sz="2000" dirty="0" smtClean="0">
                <a:latin typeface="Arial" panose="020B0604020202020204" pitchFamily="34" charset="0"/>
                <a:cs typeface="Arial" panose="020B0604020202020204" pitchFamily="34" charset="0"/>
              </a:rPr>
              <a:t>compulsory? </a:t>
            </a:r>
            <a:r>
              <a:rPr lang="en-ZA" sz="2000" dirty="0">
                <a:latin typeface="Arial" panose="020B0604020202020204" pitchFamily="34" charset="0"/>
                <a:cs typeface="Arial" panose="020B0604020202020204" pitchFamily="34" charset="0"/>
              </a:rPr>
              <a:t>                   </a:t>
            </a:r>
          </a:p>
          <a:p>
            <a:pPr lvl="1">
              <a:lnSpc>
                <a:spcPct val="150000"/>
              </a:lnSpc>
            </a:pPr>
            <a:r>
              <a:rPr lang="en-ZA" sz="2000" dirty="0">
                <a:latin typeface="Arial" panose="020B0604020202020204" pitchFamily="34" charset="0"/>
                <a:cs typeface="Arial" panose="020B0604020202020204" pitchFamily="34" charset="0"/>
              </a:rPr>
              <a:t>What is the status of History in the curriculum, e.g. is it compulsory or optional, taught as part of a wider subject such as Humanities or Social Science or as a stand-alone subject?</a:t>
            </a:r>
          </a:p>
          <a:p>
            <a:pPr lvl="1">
              <a:lnSpc>
                <a:spcPct val="150000"/>
              </a:lnSpc>
            </a:pPr>
            <a:r>
              <a:rPr lang="en-ZA" sz="2000" dirty="0">
                <a:latin typeface="Arial" panose="020B0604020202020204" pitchFamily="34" charset="0"/>
                <a:cs typeface="Arial" panose="020B0604020202020204" pitchFamily="34" charset="0"/>
              </a:rPr>
              <a:t>What content is actually taught?</a:t>
            </a:r>
          </a:p>
          <a:p>
            <a:pPr marL="0" indent="0">
              <a:buNone/>
            </a:pPr>
            <a:endParaRPr lang="en-ZA" dirty="0"/>
          </a:p>
        </p:txBody>
      </p:sp>
      <p:sp>
        <p:nvSpPr>
          <p:cNvPr id="4" name="Rectangle 3"/>
          <p:cNvSpPr/>
          <p:nvPr/>
        </p:nvSpPr>
        <p:spPr>
          <a:xfrm>
            <a:off x="7391400" y="6439644"/>
            <a:ext cx="26321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fld id="{9DC7CBB9-8A01-486D-A115-199A907CBFA4}" type="slidenum">
              <a:rPr lang="en-ZA" sz="1200" b="1">
                <a:solidFill>
                  <a:srgbClr val="898989"/>
                </a:solidFill>
              </a:rPr>
              <a:pPr lvl="0" algn="r"/>
              <a:t>9</a:t>
            </a:fld>
            <a:endParaRPr lang="en-ZA" sz="1200" b="1" dirty="0">
              <a:solidFill>
                <a:srgbClr val="898989"/>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232329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1910</Words>
  <Application>Microsoft Office PowerPoint</Application>
  <PresentationFormat>On-screen Show (4:3)</PresentationFormat>
  <Paragraphs>352</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New DBE Presentation template</vt:lpstr>
      <vt:lpstr>1_New DBE Presentation template</vt:lpstr>
      <vt:lpstr> PROGRESS ON THE PLANS TO CONSIDER OFFERING HISTORY AS A COMPULSORY SUBJECT </vt:lpstr>
      <vt:lpstr>PRESENTATION OUTLINE</vt:lpstr>
      <vt:lpstr>1. PURPOSE</vt:lpstr>
      <vt:lpstr> 2. INTRODUCTION </vt:lpstr>
      <vt:lpstr>3. PROBLEM STATEMENT</vt:lpstr>
      <vt:lpstr>PROBLEM STATEMENT (continue…)</vt:lpstr>
      <vt:lpstr> YEAR ON YEAR COMPARISON : HISTORY LEARNER NUMBERS (2008 – 2016) </vt:lpstr>
      <vt:lpstr>PROBLEM STATEMENT (continue…)</vt:lpstr>
      <vt:lpstr>4. BACKGROUND:  DBE DESKTOP RESEARCH</vt:lpstr>
      <vt:lpstr>DBE DESKTOP RESEARCH</vt:lpstr>
      <vt:lpstr>DBE DESKTOP RESEARCH</vt:lpstr>
      <vt:lpstr>5. MINISTERIAL TASK TEAM</vt:lpstr>
      <vt:lpstr>5.1 TERMS OF REFERENCE FOR THE MINISTERIAL TASK TEAM (MTT)</vt:lpstr>
      <vt:lpstr>TERMS OF REFERENCE FOR THE MINISTERIAL TASK TEAM (MTT) continued…</vt:lpstr>
      <vt:lpstr>5.2 PROGRESS REPORT ON THE WORK OF THE MINISTERIAL TASK TEAM (MTT)</vt:lpstr>
      <vt:lpstr>MINISTERIAL TASK TEAM (MTT) ADDITIONAL  RESEARCH</vt:lpstr>
      <vt:lpstr>MINISTERIAL TASK TEAM (MTT) RESEARCH</vt:lpstr>
      <vt:lpstr>6. ROUNDTABLE DISCUSSION</vt:lpstr>
      <vt:lpstr>6.1 OBJECTIVES</vt:lpstr>
      <vt:lpstr>6.2 OUTCOMES</vt:lpstr>
      <vt:lpstr>6.3 RECOMMENDATIONS</vt:lpstr>
      <vt:lpstr>6.4 PROGRESS IN IMPLEMENTING RECOMMENDATIONS </vt:lpstr>
      <vt:lpstr>7. IMPLEMENTATION  PLAN OF THE ACTIVITIES OF THE MTT</vt:lpstr>
      <vt:lpstr>IMPLEMENTATION  PLAN OF THE ACTIVITIES OF THE MTT</vt:lpstr>
      <vt:lpstr>8. RECOMMENDATION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ROUNDTABLES</dc:title>
  <dc:creator>Weston.C</dc:creator>
  <cp:lastModifiedBy>PUMZA</cp:lastModifiedBy>
  <cp:revision>143</cp:revision>
  <cp:lastPrinted>2017-05-22T14:39:32Z</cp:lastPrinted>
  <dcterms:created xsi:type="dcterms:W3CDTF">2006-08-16T00:00:00Z</dcterms:created>
  <dcterms:modified xsi:type="dcterms:W3CDTF">2017-06-27T12:52:23Z</dcterms:modified>
</cp:coreProperties>
</file>