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handoutMasterIdLst>
    <p:handoutMasterId r:id="rId26"/>
  </p:handoutMasterIdLst>
  <p:sldIdLst>
    <p:sldId id="389" r:id="rId5"/>
    <p:sldId id="397" r:id="rId6"/>
    <p:sldId id="379" r:id="rId7"/>
    <p:sldId id="381" r:id="rId8"/>
    <p:sldId id="378" r:id="rId9"/>
    <p:sldId id="398" r:id="rId10"/>
    <p:sldId id="382" r:id="rId11"/>
    <p:sldId id="384" r:id="rId12"/>
    <p:sldId id="385" r:id="rId13"/>
    <p:sldId id="386" r:id="rId14"/>
    <p:sldId id="383" r:id="rId15"/>
    <p:sldId id="374" r:id="rId16"/>
    <p:sldId id="400" r:id="rId17"/>
    <p:sldId id="391" r:id="rId18"/>
    <p:sldId id="392" r:id="rId19"/>
    <p:sldId id="372" r:id="rId20"/>
    <p:sldId id="387" r:id="rId21"/>
    <p:sldId id="390" r:id="rId22"/>
    <p:sldId id="399" r:id="rId23"/>
    <p:sldId id="394" r:id="rId24"/>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00"/>
    <a:srgbClr val="464653"/>
    <a:srgbClr val="A4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027" autoAdjust="0"/>
    <p:restoredTop sz="87420" autoAdjust="0"/>
  </p:normalViewPr>
  <p:slideViewPr>
    <p:cSldViewPr>
      <p:cViewPr varScale="1">
        <p:scale>
          <a:sx n="101" d="100"/>
          <a:sy n="101" d="100"/>
        </p:scale>
        <p:origin x="-191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964" y="-126"/>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Office_Excel_Worksheet8.xlsx"/><Relationship Id="rId1" Type="http://schemas.openxmlformats.org/officeDocument/2006/relationships/themeOverride" Target="../theme/themeOverride1.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layout/>
      <c:txPr>
        <a:bodyPr/>
        <a:lstStyle/>
        <a:p>
          <a:pPr>
            <a:defRPr sz="2000" baseline="0">
              <a:latin typeface="Arial Narrow" panose="020B0606020202030204" pitchFamily="34" charset="0"/>
              <a:cs typeface="Arial" panose="020B0604020202020204" pitchFamily="34" charset="0"/>
            </a:defRPr>
          </a:pPr>
          <a:endParaRPr lang="en-US"/>
        </a:p>
      </c:txPr>
    </c:title>
    <c:plotArea>
      <c:layout/>
      <c:pieChart>
        <c:varyColors val="1"/>
        <c:ser>
          <c:idx val="0"/>
          <c:order val="0"/>
          <c:tx>
            <c:strRef>
              <c:f>Sheet1!$B$1</c:f>
              <c:strCache>
                <c:ptCount val="1"/>
                <c:pt idx="0">
                  <c:v>Available Budget</c:v>
                </c:pt>
              </c:strCache>
            </c:strRef>
          </c:tx>
          <c:dPt>
            <c:idx val="0"/>
            <c:spPr>
              <a:solidFill>
                <a:srgbClr val="C00000"/>
              </a:solidFill>
            </c:spPr>
          </c:dPt>
          <c:dPt>
            <c:idx val="1"/>
            <c:spPr>
              <a:solidFill>
                <a:schemeClr val="tx1">
                  <a:lumMod val="50000"/>
                  <a:lumOff val="50000"/>
                </a:schemeClr>
              </a:solidFill>
            </c:spPr>
          </c:dPt>
          <c:dPt>
            <c:idx val="2"/>
            <c:spPr>
              <a:solidFill>
                <a:schemeClr val="bg1">
                  <a:lumMod val="75000"/>
                </a:schemeClr>
              </a:solidFill>
            </c:spPr>
          </c:dPt>
          <c:dPt>
            <c:idx val="3"/>
            <c:spPr>
              <a:solidFill>
                <a:schemeClr val="tx1"/>
              </a:solidFill>
            </c:spPr>
          </c:dPt>
          <c:dLbls>
            <c:dLbl>
              <c:idx val="0"/>
              <c:spPr/>
              <c:txPr>
                <a:bodyPr/>
                <a:lstStyle/>
                <a:p>
                  <a:pPr>
                    <a:defRPr>
                      <a:solidFill>
                        <a:schemeClr val="bg1"/>
                      </a:solidFill>
                    </a:defRPr>
                  </a:pPr>
                  <a:endParaRPr lang="en-US"/>
                </a:p>
              </c:txPr>
            </c:dLbl>
            <c:dLbl>
              <c:idx val="3"/>
              <c:layout>
                <c:manualLayout>
                  <c:x val="4.7147294661561805E-2"/>
                  <c:y val="-1.3649644276780518E-2"/>
                </c:manualLayout>
              </c:layout>
              <c:showVal val="1"/>
              <c:extLst>
                <c:ext xmlns:c15="http://schemas.microsoft.com/office/drawing/2012/chart" uri="{CE6537A1-D6FC-4f65-9D91-7224C49458BB}">
                  <c15:layout/>
                </c:ext>
              </c:extLst>
            </c:dLbl>
            <c:spPr>
              <a:noFill/>
              <a:ln>
                <a:noFill/>
              </a:ln>
              <a:effectLst/>
            </c:spPr>
            <c:showVal val="1"/>
            <c:showLeaderLines val="1"/>
            <c:extLst>
              <c:ext xmlns:c15="http://schemas.microsoft.com/office/drawing/2012/chart" uri="{CE6537A1-D6FC-4f65-9D91-7224C49458BB}">
                <c15:layout/>
              </c:ext>
            </c:extLst>
          </c:dLbls>
          <c:cat>
            <c:strRef>
              <c:f>Sheet1!$A$2:$A$5</c:f>
              <c:strCache>
                <c:ptCount val="4"/>
                <c:pt idx="0">
                  <c:v>Current payments</c:v>
                </c:pt>
                <c:pt idx="1">
                  <c:v>Transfers and subsidies</c:v>
                </c:pt>
                <c:pt idx="2">
                  <c:v>Payment for capital assets</c:v>
                </c:pt>
                <c:pt idx="3">
                  <c:v>Payment for Financial Assets</c:v>
                </c:pt>
              </c:strCache>
            </c:strRef>
          </c:cat>
          <c:val>
            <c:numRef>
              <c:f>Sheet1!$B$2:$B$5</c:f>
              <c:numCache>
                <c:formatCode>0%</c:formatCode>
                <c:ptCount val="4"/>
                <c:pt idx="0">
                  <c:v>0.28919334261802637</c:v>
                </c:pt>
                <c:pt idx="1">
                  <c:v>0.68390424079057521</c:v>
                </c:pt>
                <c:pt idx="2">
                  <c:v>2.0104669854654818E-2</c:v>
                </c:pt>
                <c:pt idx="3">
                  <c:v>6.7977467367436898E-3</c:v>
                </c:pt>
              </c:numCache>
            </c:numRef>
          </c:val>
        </c:ser>
        <c:ser>
          <c:idx val="1"/>
          <c:order val="1"/>
          <c:tx>
            <c:strRef>
              <c:f>Sheet1!$C$1</c:f>
              <c:strCache>
                <c:ptCount val="1"/>
                <c:pt idx="0">
                  <c:v>Column1</c:v>
                </c:pt>
              </c:strCache>
            </c:strRef>
          </c:tx>
          <c:cat>
            <c:strRef>
              <c:f>Sheet1!$A$2:$A$5</c:f>
              <c:strCache>
                <c:ptCount val="4"/>
                <c:pt idx="0">
                  <c:v>Current payments</c:v>
                </c:pt>
                <c:pt idx="1">
                  <c:v>Transfers and subsidies</c:v>
                </c:pt>
                <c:pt idx="2">
                  <c:v>Payment for capital assets</c:v>
                </c:pt>
                <c:pt idx="3">
                  <c:v>Payment for Financial Assets</c:v>
                </c:pt>
              </c:strCache>
            </c:strRef>
          </c:cat>
          <c:val>
            <c:numRef>
              <c:f>Sheet1!$C$2:$C$5</c:f>
              <c:numCache>
                <c:formatCode>General</c:formatCode>
                <c:ptCount val="4"/>
                <c:pt idx="0">
                  <c:v>0</c:v>
                </c:pt>
                <c:pt idx="1">
                  <c:v>0</c:v>
                </c:pt>
                <c:pt idx="2">
                  <c:v>0</c:v>
                </c:pt>
                <c:pt idx="3">
                  <c:v>0</c:v>
                </c:pt>
              </c:numCache>
            </c:numRef>
          </c:val>
        </c:ser>
        <c:dLbls/>
        <c:firstSliceAng val="0"/>
      </c:pieChart>
    </c:plotArea>
    <c:legend>
      <c:legendPos val="r"/>
      <c:layout>
        <c:manualLayout>
          <c:xMode val="edge"/>
          <c:yMode val="edge"/>
          <c:x val="0.1168695091659767"/>
          <c:y val="0.78795473073904354"/>
          <c:w val="0.73916436521652151"/>
          <c:h val="0.2095697394738841"/>
        </c:manualLayout>
      </c:layout>
      <c:txPr>
        <a:bodyPr/>
        <a:lstStyle/>
        <a:p>
          <a:pPr>
            <a:defRPr sz="1600">
              <a:latin typeface="Arial Narrow" panose="020B0606020202030204" pitchFamily="34" charset="0"/>
            </a:defRPr>
          </a:pPr>
          <a:endParaRPr lang="en-US"/>
        </a:p>
      </c:txPr>
    </c:legend>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layout>
        <c:manualLayout>
          <c:xMode val="edge"/>
          <c:yMode val="edge"/>
          <c:x val="0.16277967717089548"/>
          <c:y val="0.1877813504823152"/>
        </c:manualLayout>
      </c:layout>
      <c:txPr>
        <a:bodyPr/>
        <a:lstStyle/>
        <a:p>
          <a:pPr>
            <a:defRPr sz="1750" baseline="0"/>
          </a:pPr>
          <a:endParaRPr lang="en-US"/>
        </a:p>
      </c:txPr>
    </c:title>
    <c:plotArea>
      <c:layout/>
      <c:pieChart>
        <c:varyColors val="1"/>
        <c:ser>
          <c:idx val="0"/>
          <c:order val="0"/>
          <c:tx>
            <c:strRef>
              <c:f>Sheet1!$B$1</c:f>
              <c:strCache>
                <c:ptCount val="1"/>
                <c:pt idx="0">
                  <c:v>Current payments</c:v>
                </c:pt>
              </c:strCache>
            </c:strRef>
          </c:tx>
          <c:dPt>
            <c:idx val="0"/>
          </c:dPt>
          <c:dPt>
            <c:idx val="1"/>
          </c:dPt>
          <c:dLbls>
            <c:dLbl>
              <c:idx val="2"/>
              <c:delete val="1"/>
              <c:extLst>
                <c:ext xmlns:c15="http://schemas.microsoft.com/office/drawing/2012/chart" uri="{CE6537A1-D6FC-4f65-9D91-7224C49458BB}"/>
              </c:extLst>
            </c:dLbl>
            <c:spPr>
              <a:noFill/>
              <a:ln>
                <a:noFill/>
              </a:ln>
              <a:effectLst/>
            </c:spPr>
            <c:showVal val="1"/>
            <c:showLeaderLines val="1"/>
            <c:extLst>
              <c:ext xmlns:c15="http://schemas.microsoft.com/office/drawing/2012/chart" uri="{CE6537A1-D6FC-4f65-9D91-7224C49458BB}">
                <c15:layout/>
              </c:ext>
            </c:extLst>
          </c:dLbls>
          <c:cat>
            <c:strRef>
              <c:f>Sheet1!$A$2:$A$4</c:f>
              <c:strCache>
                <c:ptCount val="3"/>
                <c:pt idx="0">
                  <c:v>Compensation of employees</c:v>
                </c:pt>
                <c:pt idx="1">
                  <c:v>Goods and services</c:v>
                </c:pt>
                <c:pt idx="2">
                  <c:v>Interest on rent and land</c:v>
                </c:pt>
              </c:strCache>
            </c:strRef>
          </c:cat>
          <c:val>
            <c:numRef>
              <c:f>Sheet1!$B$2:$B$4</c:f>
              <c:numCache>
                <c:formatCode>0%</c:formatCode>
                <c:ptCount val="3"/>
                <c:pt idx="0">
                  <c:v>0.69000000000000006</c:v>
                </c:pt>
                <c:pt idx="1">
                  <c:v>0.31000000000000005</c:v>
                </c:pt>
                <c:pt idx="2">
                  <c:v>4.7777700855579223E-4</c:v>
                </c:pt>
              </c:numCache>
            </c:numRef>
          </c:val>
        </c:ser>
        <c:dLbls/>
        <c:firstSliceAng val="0"/>
      </c:pieChart>
    </c:plotArea>
    <c:legend>
      <c:legendPos val="r"/>
      <c:legendEntry>
        <c:idx val="2"/>
        <c:delete val="1"/>
      </c:legendEntry>
      <c:layout>
        <c:manualLayout>
          <c:xMode val="edge"/>
          <c:yMode val="edge"/>
          <c:x val="0.41613901710562035"/>
          <c:y val="0.79807377775527244"/>
          <c:w val="0.54163719682822897"/>
          <c:h val="0.20192622224472745"/>
        </c:manualLayout>
      </c:layout>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0.10656515682358994"/>
          <c:y val="1.7935860233985305E-2"/>
          <c:w val="0.7716352381749555"/>
          <c:h val="0.88507091490775969"/>
        </c:manualLayout>
      </c:layout>
      <c:barChart>
        <c:barDir val="col"/>
        <c:grouping val="clustered"/>
        <c:ser>
          <c:idx val="0"/>
          <c:order val="0"/>
          <c:tx>
            <c:strRef>
              <c:f>Sheet1!$B$1</c:f>
              <c:strCache>
                <c:ptCount val="1"/>
                <c:pt idx="0">
                  <c:v>Available Budget</c:v>
                </c:pt>
              </c:strCache>
            </c:strRef>
          </c:tx>
          <c:spPr>
            <a:solidFill>
              <a:schemeClr val="bg1">
                <a:lumMod val="65000"/>
              </a:schemeClr>
            </a:solidFill>
          </c:spPr>
          <c:dLbls>
            <c:dLbl>
              <c:idx val="3"/>
              <c:layout>
                <c:manualLayout>
                  <c:x val="-1.4236987169522534E-2"/>
                  <c:y val="-1.924028643282058E-2"/>
                </c:manualLayout>
              </c:layout>
              <c:showVal val="1"/>
              <c:extLst>
                <c:ext xmlns:c15="http://schemas.microsoft.com/office/drawing/2012/chart" uri="{CE6537A1-D6FC-4f65-9D91-7224C49458BB}">
                  <c15:layout/>
                </c:ext>
              </c:extLst>
            </c:dLbl>
            <c:dLbl>
              <c:idx val="4"/>
              <c:layout>
                <c:manualLayout>
                  <c:x val="-2.5310199412484507E-2"/>
                  <c:y val="-1.28268576218804E-2"/>
                </c:manualLayout>
              </c:layout>
              <c:showVal val="1"/>
              <c:extLst>
                <c:ext xmlns:c15="http://schemas.microsoft.com/office/drawing/2012/chart" uri="{CE6537A1-D6FC-4f65-9D91-7224C49458BB}">
                  <c15:layout/>
                </c:ext>
              </c:extLst>
            </c:dLbl>
            <c:spPr>
              <a:noFill/>
              <a:ln>
                <a:noFill/>
              </a:ln>
              <a:effectLst/>
            </c:spPr>
            <c:txPr>
              <a:bodyPr/>
              <a:lstStyle/>
              <a:p>
                <a:pPr algn="ctr">
                  <a:defRPr lang="en-ZA" sz="800" b="0" i="0" u="none" strike="noStrike" kern="1200" baseline="0">
                    <a:solidFill>
                      <a:prstClr val="black"/>
                    </a:solidFill>
                    <a:latin typeface="+mn-lt"/>
                    <a:ea typeface="+mn-ea"/>
                    <a:cs typeface="+mn-cs"/>
                  </a:defRPr>
                </a:pPr>
                <a:endParaRPr lang="en-US"/>
              </a:p>
            </c:txPr>
            <c:showVal val="1"/>
            <c:extLst>
              <c:ext xmlns:c15="http://schemas.microsoft.com/office/drawing/2012/chart" uri="{CE6537A1-D6FC-4f65-9D91-7224C49458BB}">
                <c15:layout/>
                <c15:showLeaderLines val="0"/>
              </c:ext>
            </c:extLst>
          </c:dLbls>
          <c:cat>
            <c:strRef>
              <c:f>Sheet1!$A$2:$A$7</c:f>
              <c:strCache>
                <c:ptCount val="6"/>
                <c:pt idx="0">
                  <c:v>Compensation of employees</c:v>
                </c:pt>
                <c:pt idx="1">
                  <c:v>Goods and services</c:v>
                </c:pt>
                <c:pt idx="2">
                  <c:v>Interest on rent and land</c:v>
                </c:pt>
                <c:pt idx="3">
                  <c:v>Transfers and subsidies</c:v>
                </c:pt>
                <c:pt idx="4">
                  <c:v>Payments for capital assets</c:v>
                </c:pt>
                <c:pt idx="5">
                  <c:v>Payments for financial assets</c:v>
                </c:pt>
              </c:strCache>
            </c:strRef>
          </c:cat>
          <c:val>
            <c:numRef>
              <c:f>Sheet1!$B$2:$B$7</c:f>
              <c:numCache>
                <c:formatCode>_ * #,##0.0_ ;_ * \-#,##0.0_ ;_ * "-"??_ ;_ @_ </c:formatCode>
                <c:ptCount val="6"/>
                <c:pt idx="0">
                  <c:v>144816.20000000001</c:v>
                </c:pt>
                <c:pt idx="1">
                  <c:v>64730.2</c:v>
                </c:pt>
                <c:pt idx="2">
                  <c:v>98.8</c:v>
                </c:pt>
                <c:pt idx="3">
                  <c:v>493359.8</c:v>
                </c:pt>
                <c:pt idx="4">
                  <c:v>15218.4</c:v>
                </c:pt>
                <c:pt idx="5">
                  <c:v>4774.2</c:v>
                </c:pt>
              </c:numCache>
            </c:numRef>
          </c:val>
        </c:ser>
        <c:ser>
          <c:idx val="1"/>
          <c:order val="1"/>
          <c:tx>
            <c:strRef>
              <c:f>Sheet1!$C$1</c:f>
              <c:strCache>
                <c:ptCount val="1"/>
                <c:pt idx="0">
                  <c:v>Actual expenditure</c:v>
                </c:pt>
              </c:strCache>
            </c:strRef>
          </c:tx>
          <c:spPr>
            <a:solidFill>
              <a:srgbClr val="A40000"/>
            </a:solidFill>
          </c:spPr>
          <c:dLbls>
            <c:dLbl>
              <c:idx val="0"/>
              <c:layout>
                <c:manualLayout>
                  <c:x val="1.8982649559363383E-2"/>
                  <c:y val="9.6201432164103005E-3"/>
                </c:manualLayout>
              </c:layout>
              <c:showVal val="1"/>
              <c:extLst>
                <c:ext xmlns:c15="http://schemas.microsoft.com/office/drawing/2012/chart" uri="{CE6537A1-D6FC-4f65-9D91-7224C49458BB}">
                  <c15:layout/>
                </c:ext>
              </c:extLst>
            </c:dLbl>
            <c:dLbl>
              <c:idx val="1"/>
              <c:layout>
                <c:manualLayout>
                  <c:x val="2.8473974339045072E-2"/>
                  <c:y val="6.4134288109401992E-3"/>
                </c:manualLayout>
              </c:layout>
              <c:showVal val="1"/>
              <c:extLst>
                <c:ext xmlns:c15="http://schemas.microsoft.com/office/drawing/2012/chart" uri="{CE6537A1-D6FC-4f65-9D91-7224C49458BB}">
                  <c15:layout/>
                </c:ext>
              </c:extLst>
            </c:dLbl>
            <c:dLbl>
              <c:idx val="3"/>
              <c:layout>
                <c:manualLayout>
                  <c:x val="2.2146424485923945E-2"/>
                  <c:y val="-3.2067144054700996E-3"/>
                </c:manualLayout>
              </c:layout>
              <c:showVal val="1"/>
              <c:extLst>
                <c:ext xmlns:c15="http://schemas.microsoft.com/office/drawing/2012/chart" uri="{CE6537A1-D6FC-4f65-9D91-7224C49458BB}">
                  <c15:layout/>
                </c:ext>
              </c:extLst>
            </c:dLbl>
            <c:dLbl>
              <c:idx val="5"/>
              <c:layout>
                <c:manualLayout>
                  <c:x val="2.5310199412484507E-2"/>
                  <c:y val="-3.2067144054700996E-3"/>
                </c:manualLayout>
              </c:layout>
              <c:showVal val="1"/>
              <c:extLst>
                <c:ext xmlns:c15="http://schemas.microsoft.com/office/drawing/2012/chart" uri="{CE6537A1-D6FC-4f65-9D91-7224C49458BB}">
                  <c15:layout/>
                </c:ext>
              </c:extLst>
            </c:dLbl>
            <c:spPr>
              <a:noFill/>
              <a:ln>
                <a:noFill/>
              </a:ln>
              <a:effectLst/>
            </c:spPr>
            <c:txPr>
              <a:bodyPr/>
              <a:lstStyle/>
              <a:p>
                <a:pPr>
                  <a:defRPr sz="700" baseline="0"/>
                </a:pPr>
                <a:endParaRPr lang="en-US"/>
              </a:p>
            </c:txPr>
            <c:showVal val="1"/>
            <c:extLst>
              <c:ext xmlns:c15="http://schemas.microsoft.com/office/drawing/2012/chart" uri="{CE6537A1-D6FC-4f65-9D91-7224C49458BB}">
                <c15:layout/>
                <c15:showLeaderLines val="0"/>
              </c:ext>
            </c:extLst>
          </c:dLbls>
          <c:cat>
            <c:strRef>
              <c:f>Sheet1!$A$2:$A$7</c:f>
              <c:strCache>
                <c:ptCount val="6"/>
                <c:pt idx="0">
                  <c:v>Compensation of employees</c:v>
                </c:pt>
                <c:pt idx="1">
                  <c:v>Goods and services</c:v>
                </c:pt>
                <c:pt idx="2">
                  <c:v>Interest on rent and land</c:v>
                </c:pt>
                <c:pt idx="3">
                  <c:v>Transfers and subsidies</c:v>
                </c:pt>
                <c:pt idx="4">
                  <c:v>Payments for capital assets</c:v>
                </c:pt>
                <c:pt idx="5">
                  <c:v>Payments for financial assets</c:v>
                </c:pt>
              </c:strCache>
            </c:strRef>
          </c:cat>
          <c:val>
            <c:numRef>
              <c:f>Sheet1!$C$2:$C$7</c:f>
              <c:numCache>
                <c:formatCode>_ * #,##0.0_ ;_ * \-#,##0.0_ ;_ * "-"??_ ;_ @_ </c:formatCode>
                <c:ptCount val="6"/>
                <c:pt idx="0">
                  <c:v>142998.6</c:v>
                </c:pt>
                <c:pt idx="1">
                  <c:v>62379.199999999997</c:v>
                </c:pt>
                <c:pt idx="2">
                  <c:v>116.3</c:v>
                </c:pt>
                <c:pt idx="3">
                  <c:v>489629.5</c:v>
                </c:pt>
                <c:pt idx="4">
                  <c:v>14378.9</c:v>
                </c:pt>
                <c:pt idx="5">
                  <c:v>4826.3</c:v>
                </c:pt>
              </c:numCache>
            </c:numRef>
          </c:val>
        </c:ser>
        <c:dLbls/>
        <c:axId val="68742528"/>
        <c:axId val="69014656"/>
      </c:barChart>
      <c:catAx>
        <c:axId val="68742528"/>
        <c:scaling>
          <c:orientation val="minMax"/>
        </c:scaling>
        <c:axPos val="b"/>
        <c:numFmt formatCode="General" sourceLinked="0"/>
        <c:majorTickMark val="none"/>
        <c:tickLblPos val="nextTo"/>
        <c:spPr>
          <a:ln>
            <a:solidFill>
              <a:schemeClr val="tx1"/>
            </a:solidFill>
          </a:ln>
        </c:spPr>
        <c:txPr>
          <a:bodyPr/>
          <a:lstStyle/>
          <a:p>
            <a:pPr>
              <a:defRPr sz="1000" baseline="0">
                <a:latin typeface="Arial Narrow" panose="020B0606020202030204" pitchFamily="34" charset="0"/>
              </a:defRPr>
            </a:pPr>
            <a:endParaRPr lang="en-US"/>
          </a:p>
        </c:txPr>
        <c:crossAx val="69014656"/>
        <c:crosses val="autoZero"/>
        <c:auto val="1"/>
        <c:lblAlgn val="ctr"/>
        <c:lblOffset val="100"/>
      </c:catAx>
      <c:valAx>
        <c:axId val="69014656"/>
        <c:scaling>
          <c:orientation val="minMax"/>
        </c:scaling>
        <c:axPos val="l"/>
        <c:title>
          <c:tx>
            <c:rich>
              <a:bodyPr rot="-5400000" vert="horz"/>
              <a:lstStyle/>
              <a:p>
                <a:pPr>
                  <a:defRPr sz="1200" baseline="0">
                    <a:latin typeface="Arial Narrow" panose="020B0606020202030204" pitchFamily="34" charset="0"/>
                  </a:defRPr>
                </a:pPr>
                <a:r>
                  <a:rPr lang="en-ZA" sz="1200" baseline="0" dirty="0" smtClean="0">
                    <a:latin typeface="Arial Narrow" panose="020B0606020202030204" pitchFamily="34" charset="0"/>
                  </a:rPr>
                  <a:t>R million</a:t>
                </a:r>
              </a:p>
            </c:rich>
          </c:tx>
          <c:layout/>
        </c:title>
        <c:numFmt formatCode="_ * #,##0.0_ ;_ * \-#,##0.0_ ;_ * &quot;-&quot;??_ ;_ @_ " sourceLinked="1"/>
        <c:majorTickMark val="none"/>
        <c:tickLblPos val="nextTo"/>
        <c:spPr>
          <a:ln>
            <a:solidFill>
              <a:schemeClr val="tx1"/>
            </a:solidFill>
          </a:ln>
        </c:spPr>
        <c:txPr>
          <a:bodyPr/>
          <a:lstStyle/>
          <a:p>
            <a:pPr>
              <a:defRPr sz="1000" baseline="0">
                <a:latin typeface="Arial Narrow" panose="020B0606020202030204" pitchFamily="34" charset="0"/>
              </a:defRPr>
            </a:pPr>
            <a:endParaRPr lang="en-US"/>
          </a:p>
        </c:txPr>
        <c:crossAx val="68742528"/>
        <c:crosses val="autoZero"/>
        <c:crossBetween val="between"/>
      </c:valAx>
    </c:plotArea>
    <c:legend>
      <c:legendPos val="r"/>
      <c:layout>
        <c:manualLayout>
          <c:xMode val="edge"/>
          <c:yMode val="edge"/>
          <c:x val="0.65300028000653687"/>
          <c:y val="0.22611988498453095"/>
          <c:w val="0.32482601729065297"/>
          <c:h val="0.10663966629970405"/>
        </c:manualLayout>
      </c:layout>
      <c:txPr>
        <a:bodyPr/>
        <a:lstStyle/>
        <a:p>
          <a:pPr>
            <a:defRPr lang="en-ZA" sz="1200" b="0" i="0" u="none" strike="noStrike" kern="1200" baseline="0">
              <a:solidFill>
                <a:prstClr val="black"/>
              </a:solidFill>
              <a:latin typeface="Arial Narrow" panose="020B0606020202030204" pitchFamily="34" charset="0"/>
              <a:ea typeface="+mn-ea"/>
              <a:cs typeface="+mn-cs"/>
            </a:defRPr>
          </a:pPr>
          <a:endParaRPr lang="en-US"/>
        </a:p>
      </c:txPr>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0.13246616830240396"/>
          <c:y val="2.6631917441271972E-2"/>
          <c:w val="0.72889867931109587"/>
          <c:h val="0.88308150946191155"/>
        </c:manualLayout>
      </c:layout>
      <c:barChart>
        <c:barDir val="col"/>
        <c:grouping val="clustered"/>
        <c:ser>
          <c:idx val="0"/>
          <c:order val="0"/>
          <c:tx>
            <c:strRef>
              <c:f>Sheet1!$B$1</c:f>
              <c:strCache>
                <c:ptCount val="1"/>
                <c:pt idx="0">
                  <c:v>Available budget</c:v>
                </c:pt>
              </c:strCache>
            </c:strRef>
          </c:tx>
          <c:spPr>
            <a:solidFill>
              <a:schemeClr val="bg1">
                <a:lumMod val="65000"/>
              </a:schemeClr>
            </a:solidFill>
          </c:spPr>
          <c:dLbls>
            <c:spPr>
              <a:noFill/>
              <a:ln>
                <a:noFill/>
              </a:ln>
              <a:effectLst/>
            </c:spPr>
            <c:showVal val="1"/>
            <c:extLst>
              <c:ext xmlns:c15="http://schemas.microsoft.com/office/drawing/2012/chart" uri="{CE6537A1-D6FC-4f65-9D91-7224C49458BB}">
                <c15:layout/>
                <c15:showLeaderLines val="0"/>
              </c:ext>
            </c:extLst>
          </c:dLbls>
          <c:cat>
            <c:strRef>
              <c:f>Sheet1!$A$2:$A$3</c:f>
              <c:strCache>
                <c:ptCount val="2"/>
                <c:pt idx="0">
                  <c:v>Health</c:v>
                </c:pt>
                <c:pt idx="1">
                  <c:v>Social Development</c:v>
                </c:pt>
              </c:strCache>
            </c:strRef>
          </c:cat>
          <c:val>
            <c:numRef>
              <c:f>Sheet1!$B$2:$B$3</c:f>
              <c:numCache>
                <c:formatCode>_ * #,##0_ ;_ * \-#,##0_ ;_ * "-"??_ ;_ @_ </c:formatCode>
                <c:ptCount val="2"/>
                <c:pt idx="0">
                  <c:v>38597.4</c:v>
                </c:pt>
                <c:pt idx="1">
                  <c:v>147933.20000000001</c:v>
                </c:pt>
              </c:numCache>
            </c:numRef>
          </c:val>
        </c:ser>
        <c:ser>
          <c:idx val="1"/>
          <c:order val="1"/>
          <c:tx>
            <c:strRef>
              <c:f>Sheet1!$C$1</c:f>
              <c:strCache>
                <c:ptCount val="1"/>
                <c:pt idx="0">
                  <c:v>Actual expenditure</c:v>
                </c:pt>
              </c:strCache>
            </c:strRef>
          </c:tx>
          <c:spPr>
            <a:solidFill>
              <a:srgbClr val="A40000"/>
            </a:solidFill>
          </c:spPr>
          <c:dLbls>
            <c:spPr>
              <a:noFill/>
              <a:ln>
                <a:noFill/>
              </a:ln>
              <a:effectLst/>
            </c:spPr>
            <c:txPr>
              <a:bodyPr/>
              <a:lstStyle/>
              <a:p>
                <a:pPr algn="ctr">
                  <a:defRPr/>
                </a:pPr>
                <a:endParaRPr lang="en-US"/>
              </a:p>
            </c:txPr>
            <c:showVal val="1"/>
            <c:extLst>
              <c:ext xmlns:c15="http://schemas.microsoft.com/office/drawing/2012/chart" uri="{CE6537A1-D6FC-4f65-9D91-7224C49458BB}">
                <c15:layout/>
                <c15:showLeaderLines val="0"/>
              </c:ext>
            </c:extLst>
          </c:dLbls>
          <c:cat>
            <c:strRef>
              <c:f>Sheet1!$A$2:$A$3</c:f>
              <c:strCache>
                <c:ptCount val="2"/>
                <c:pt idx="0">
                  <c:v>Health</c:v>
                </c:pt>
                <c:pt idx="1">
                  <c:v>Social Development</c:v>
                </c:pt>
              </c:strCache>
            </c:strRef>
          </c:cat>
          <c:val>
            <c:numRef>
              <c:f>Sheet1!$C$2:$C$3</c:f>
              <c:numCache>
                <c:formatCode>_ * #,##0_ ;_ * \-#,##0_ ;_ * "-"??_ ;_ @_ </c:formatCode>
                <c:ptCount val="2"/>
                <c:pt idx="0">
                  <c:v>38471.1</c:v>
                </c:pt>
                <c:pt idx="1">
                  <c:v>147331.1</c:v>
                </c:pt>
              </c:numCache>
            </c:numRef>
          </c:val>
        </c:ser>
        <c:dLbls/>
        <c:axId val="69144576"/>
        <c:axId val="69146112"/>
      </c:barChart>
      <c:catAx>
        <c:axId val="69144576"/>
        <c:scaling>
          <c:orientation val="minMax"/>
        </c:scaling>
        <c:axPos val="b"/>
        <c:numFmt formatCode="General" sourceLinked="0"/>
        <c:majorTickMark val="none"/>
        <c:tickLblPos val="nextTo"/>
        <c:spPr>
          <a:ln>
            <a:solidFill>
              <a:schemeClr val="tx1"/>
            </a:solidFill>
          </a:ln>
        </c:spPr>
        <c:crossAx val="69146112"/>
        <c:crosses val="autoZero"/>
        <c:auto val="1"/>
        <c:lblAlgn val="ctr"/>
        <c:lblOffset val="100"/>
      </c:catAx>
      <c:valAx>
        <c:axId val="69146112"/>
        <c:scaling>
          <c:orientation val="minMax"/>
        </c:scaling>
        <c:axPos val="l"/>
        <c:title>
          <c:tx>
            <c:rich>
              <a:bodyPr rot="-5400000" vert="horz"/>
              <a:lstStyle/>
              <a:p>
                <a:pPr>
                  <a:defRPr/>
                </a:pPr>
                <a:r>
                  <a:rPr lang="en-ZA" dirty="0"/>
                  <a:t>R million</a:t>
                </a:r>
              </a:p>
            </c:rich>
          </c:tx>
          <c:layout/>
        </c:title>
        <c:numFmt formatCode="_ * #,##0_ ;_ * \-#,##0_ ;_ * &quot;-&quot;??_ ;_ @_ " sourceLinked="1"/>
        <c:majorTickMark val="none"/>
        <c:tickLblPos val="nextTo"/>
        <c:spPr>
          <a:ln>
            <a:solidFill>
              <a:schemeClr val="tx1"/>
            </a:solidFill>
          </a:ln>
        </c:spPr>
        <c:crossAx val="69144576"/>
        <c:crosses val="autoZero"/>
        <c:crossBetween val="between"/>
      </c:valAx>
    </c:plotArea>
    <c:legend>
      <c:legendPos val="r"/>
      <c:layout>
        <c:manualLayout>
          <c:xMode val="edge"/>
          <c:yMode val="edge"/>
          <c:x val="0.19282629019035699"/>
          <c:y val="0.17090979061700892"/>
          <c:w val="0.25740663195114571"/>
          <c:h val="0.12816591914167966"/>
        </c:manualLayout>
      </c:layout>
    </c:legend>
    <c:plotVisOnly val="1"/>
    <c:dispBlanksAs val="gap"/>
  </c:chart>
  <c:txPr>
    <a:bodyPr/>
    <a:lstStyle/>
    <a:p>
      <a:pPr>
        <a:defRPr sz="1200" baseline="0">
          <a:latin typeface="Arial Narrow" panose="020B0606020202030204"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0.13229768153980756"/>
          <c:y val="3.6160721067422845E-2"/>
          <c:w val="0.82417082239720041"/>
          <c:h val="0.82801083626604566"/>
        </c:manualLayout>
      </c:layout>
      <c:barChart>
        <c:barDir val="col"/>
        <c:grouping val="clustered"/>
        <c:ser>
          <c:idx val="0"/>
          <c:order val="0"/>
          <c:tx>
            <c:strRef>
              <c:f>Sheet1!$B$1</c:f>
              <c:strCache>
                <c:ptCount val="1"/>
                <c:pt idx="0">
                  <c:v>Available budget </c:v>
                </c:pt>
              </c:strCache>
            </c:strRef>
          </c:tx>
          <c:spPr>
            <a:solidFill>
              <a:schemeClr val="bg1">
                <a:lumMod val="65000"/>
              </a:schemeClr>
            </a:solidFill>
          </c:spPr>
          <c:dLbls>
            <c:spPr>
              <a:noFill/>
              <a:ln>
                <a:noFill/>
              </a:ln>
              <a:effectLst/>
            </c:spPr>
            <c:txPr>
              <a:bodyPr/>
              <a:lstStyle/>
              <a:p>
                <a:pPr>
                  <a:defRPr sz="800" baseline="0"/>
                </a:pPr>
                <a:endParaRPr lang="en-US"/>
              </a:p>
            </c:txPr>
            <c:showVal val="1"/>
            <c:extLst>
              <c:ext xmlns:c15="http://schemas.microsoft.com/office/drawing/2012/chart" uri="{CE6537A1-D6FC-4f65-9D91-7224C49458BB}">
                <c15:layout/>
                <c15:showLeaderLines val="0"/>
              </c:ext>
            </c:extLst>
          </c:dLbls>
          <c:cat>
            <c:strRef>
              <c:f>Sheet1!$A$2:$A$4</c:f>
              <c:strCache>
                <c:ptCount val="3"/>
                <c:pt idx="0">
                  <c:v>Basic Edu</c:v>
                </c:pt>
                <c:pt idx="1">
                  <c:v>Labour</c:v>
                </c:pt>
                <c:pt idx="2">
                  <c:v>Arts &amp; Culture</c:v>
                </c:pt>
              </c:strCache>
            </c:strRef>
          </c:cat>
          <c:val>
            <c:numRef>
              <c:f>Sheet1!$B$2:$B$4</c:f>
              <c:numCache>
                <c:formatCode>_ * #,##0_ ;_ * \-#,##0_ ;_ * "-"??_ ;_ @_ </c:formatCode>
                <c:ptCount val="3"/>
                <c:pt idx="0">
                  <c:v>22413.5</c:v>
                </c:pt>
                <c:pt idx="1">
                  <c:v>2842.9</c:v>
                </c:pt>
                <c:pt idx="2">
                  <c:v>4062.6</c:v>
                </c:pt>
              </c:numCache>
            </c:numRef>
          </c:val>
        </c:ser>
        <c:ser>
          <c:idx val="1"/>
          <c:order val="1"/>
          <c:tx>
            <c:strRef>
              <c:f>Sheet1!$C$1</c:f>
              <c:strCache>
                <c:ptCount val="1"/>
                <c:pt idx="0">
                  <c:v>Actual expenditure</c:v>
                </c:pt>
              </c:strCache>
            </c:strRef>
          </c:tx>
          <c:spPr>
            <a:solidFill>
              <a:srgbClr val="A40000"/>
            </a:solidFill>
          </c:spPr>
          <c:dLbls>
            <c:spPr>
              <a:noFill/>
              <a:ln>
                <a:noFill/>
              </a:ln>
              <a:effectLst/>
            </c:spPr>
            <c:txPr>
              <a:bodyPr/>
              <a:lstStyle/>
              <a:p>
                <a:pPr algn="ctr">
                  <a:defRPr lang="en-ZA" sz="800" b="0" i="0" u="none" strike="noStrike" kern="1200" baseline="0">
                    <a:solidFill>
                      <a:prstClr val="black"/>
                    </a:solidFill>
                    <a:latin typeface="+mn-lt"/>
                    <a:ea typeface="+mn-ea"/>
                    <a:cs typeface="+mn-cs"/>
                  </a:defRPr>
                </a:pPr>
                <a:endParaRPr lang="en-US"/>
              </a:p>
            </c:txPr>
            <c:showVal val="1"/>
            <c:extLst>
              <c:ext xmlns:c15="http://schemas.microsoft.com/office/drawing/2012/chart" uri="{CE6537A1-D6FC-4f65-9D91-7224C49458BB}">
                <c15:layout/>
                <c15:showLeaderLines val="0"/>
              </c:ext>
            </c:extLst>
          </c:dLbls>
          <c:cat>
            <c:strRef>
              <c:f>Sheet1!$A$2:$A$4</c:f>
              <c:strCache>
                <c:ptCount val="3"/>
                <c:pt idx="0">
                  <c:v>Basic Edu</c:v>
                </c:pt>
                <c:pt idx="1">
                  <c:v>Labour</c:v>
                </c:pt>
                <c:pt idx="2">
                  <c:v>Arts &amp; Culture</c:v>
                </c:pt>
              </c:strCache>
            </c:strRef>
          </c:cat>
          <c:val>
            <c:numRef>
              <c:f>Sheet1!$C$2:$C$4</c:f>
              <c:numCache>
                <c:formatCode>_ * #,##0_ ;_ * \-#,##0_ ;_ * "-"??_ ;_ @_ </c:formatCode>
                <c:ptCount val="3"/>
                <c:pt idx="0">
                  <c:v>21468.7</c:v>
                </c:pt>
                <c:pt idx="1">
                  <c:v>2761.6</c:v>
                </c:pt>
                <c:pt idx="2">
                  <c:v>3958</c:v>
                </c:pt>
              </c:numCache>
            </c:numRef>
          </c:val>
        </c:ser>
        <c:dLbls/>
        <c:axId val="69280128"/>
        <c:axId val="69281664"/>
      </c:barChart>
      <c:catAx>
        <c:axId val="69280128"/>
        <c:scaling>
          <c:orientation val="minMax"/>
        </c:scaling>
        <c:axPos val="b"/>
        <c:numFmt formatCode="General" sourceLinked="0"/>
        <c:majorTickMark val="none"/>
        <c:tickLblPos val="nextTo"/>
        <c:txPr>
          <a:bodyPr/>
          <a:lstStyle/>
          <a:p>
            <a:pPr>
              <a:defRPr sz="1600">
                <a:latin typeface="Arial Narrow" panose="020B0606020202030204" pitchFamily="34" charset="0"/>
              </a:defRPr>
            </a:pPr>
            <a:endParaRPr lang="en-US"/>
          </a:p>
        </c:txPr>
        <c:crossAx val="69281664"/>
        <c:crosses val="autoZero"/>
        <c:auto val="1"/>
        <c:lblAlgn val="ctr"/>
        <c:lblOffset val="100"/>
      </c:catAx>
      <c:valAx>
        <c:axId val="69281664"/>
        <c:scaling>
          <c:orientation val="minMax"/>
        </c:scaling>
        <c:axPos val="l"/>
        <c:majorGridlines>
          <c:spPr>
            <a:ln>
              <a:noFill/>
            </a:ln>
          </c:spPr>
        </c:majorGridlines>
        <c:title>
          <c:tx>
            <c:rich>
              <a:bodyPr rot="-5400000" vert="horz"/>
              <a:lstStyle/>
              <a:p>
                <a:pPr>
                  <a:defRPr sz="1600">
                    <a:latin typeface="Arial Narrow" panose="020B0606020202030204" pitchFamily="34" charset="0"/>
                  </a:defRPr>
                </a:pPr>
                <a:r>
                  <a:rPr lang="en-ZA" sz="1600" dirty="0" smtClean="0">
                    <a:latin typeface="Arial Narrow" panose="020B0606020202030204" pitchFamily="34" charset="0"/>
                  </a:rPr>
                  <a:t>R million</a:t>
                </a:r>
                <a:endParaRPr lang="en-ZA" sz="1600" dirty="0">
                  <a:latin typeface="Arial Narrow" panose="020B0606020202030204" pitchFamily="34" charset="0"/>
                </a:endParaRPr>
              </a:p>
            </c:rich>
          </c:tx>
          <c:layout/>
        </c:title>
        <c:numFmt formatCode="_ * #,##0_ ;_ * \-#,##0_ ;_ * &quot;-&quot;??_ ;_ @_ " sourceLinked="1"/>
        <c:majorTickMark val="none"/>
        <c:tickLblPos val="nextTo"/>
        <c:txPr>
          <a:bodyPr/>
          <a:lstStyle/>
          <a:p>
            <a:pPr>
              <a:defRPr sz="1200" baseline="0">
                <a:latin typeface="Arial Narrow" panose="020B0606020202030204" pitchFamily="34" charset="0"/>
              </a:defRPr>
            </a:pPr>
            <a:endParaRPr lang="en-US"/>
          </a:p>
        </c:txPr>
        <c:crossAx val="69280128"/>
        <c:crosses val="autoZero"/>
        <c:crossBetween val="between"/>
      </c:valAx>
    </c:plotArea>
    <c:legend>
      <c:legendPos val="r"/>
      <c:layout>
        <c:manualLayout>
          <c:xMode val="edge"/>
          <c:yMode val="edge"/>
          <c:x val="0.49119072615923015"/>
          <c:y val="0.14330222548547994"/>
          <c:w val="0.33797594050743662"/>
          <c:h val="8.5742613363040232E-2"/>
        </c:manualLayout>
      </c:layout>
      <c:txPr>
        <a:bodyPr/>
        <a:lstStyle/>
        <a:p>
          <a:pPr>
            <a:defRPr lang="en-ZA" sz="1200" b="0" i="0" u="none" strike="noStrike" kern="1200" baseline="0">
              <a:solidFill>
                <a:prstClr val="black"/>
              </a:solidFill>
              <a:latin typeface="Arial Narrow" panose="020B0606020202030204" pitchFamily="34" charset="0"/>
              <a:ea typeface="+mn-ea"/>
              <a:cs typeface="+mn-cs"/>
            </a:defRPr>
          </a:pPr>
          <a:endParaRPr lang="en-US"/>
        </a:p>
      </c:txPr>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6.8209257305356111E-2"/>
          <c:y val="1.7479200951971034E-2"/>
          <c:w val="0.80902878149514545"/>
          <c:h val="0.82801083626604566"/>
        </c:manualLayout>
      </c:layout>
      <c:barChart>
        <c:barDir val="col"/>
        <c:grouping val="clustered"/>
        <c:ser>
          <c:idx val="0"/>
          <c:order val="0"/>
          <c:tx>
            <c:strRef>
              <c:f>Sheet1!$B$1</c:f>
              <c:strCache>
                <c:ptCount val="1"/>
                <c:pt idx="0">
                  <c:v>Available budget</c:v>
                </c:pt>
              </c:strCache>
            </c:strRef>
          </c:tx>
          <c:spPr>
            <a:solidFill>
              <a:schemeClr val="bg1">
                <a:lumMod val="65000"/>
              </a:schemeClr>
            </a:solidFill>
          </c:spPr>
          <c:dLbls>
            <c:spPr>
              <a:noFill/>
              <a:ln>
                <a:noFill/>
              </a:ln>
              <a:effectLst/>
            </c:spPr>
            <c:txPr>
              <a:bodyPr/>
              <a:lstStyle/>
              <a:p>
                <a:pPr>
                  <a:defRPr sz="800" baseline="0"/>
                </a:pPr>
                <a:endParaRPr lang="en-US"/>
              </a:p>
            </c:txPr>
            <c:showVal val="1"/>
            <c:extLst>
              <c:ext xmlns:c15="http://schemas.microsoft.com/office/drawing/2012/chart" uri="{CE6537A1-D6FC-4f65-9D91-7224C49458BB}">
                <c15:layout/>
                <c15:showLeaderLines val="0"/>
              </c:ext>
            </c:extLst>
          </c:dLbls>
          <c:cat>
            <c:strRef>
              <c:f>Sheet1!$A$2:$A$5</c:f>
              <c:strCache>
                <c:ptCount val="3"/>
                <c:pt idx="0">
                  <c:v>DIRCO</c:v>
                </c:pt>
                <c:pt idx="1">
                  <c:v>Nation Treasury</c:v>
                </c:pt>
                <c:pt idx="2">
                  <c:v>Statistics SA</c:v>
                </c:pt>
              </c:strCache>
            </c:strRef>
          </c:cat>
          <c:val>
            <c:numRef>
              <c:f>Sheet1!$B$2:$B$5</c:f>
              <c:numCache>
                <c:formatCode>_ * #,##0_ ;_ * \-#,##0_ ;_ * "-"??_ ;_ @_ </c:formatCode>
                <c:ptCount val="3"/>
                <c:pt idx="0">
                  <c:v>6838.2</c:v>
                </c:pt>
                <c:pt idx="1">
                  <c:v>28471.4</c:v>
                </c:pt>
                <c:pt idx="2">
                  <c:v>2538.1</c:v>
                </c:pt>
              </c:numCache>
            </c:numRef>
          </c:val>
        </c:ser>
        <c:ser>
          <c:idx val="1"/>
          <c:order val="1"/>
          <c:tx>
            <c:strRef>
              <c:f>Sheet1!$C$1</c:f>
              <c:strCache>
                <c:ptCount val="1"/>
                <c:pt idx="0">
                  <c:v>Actual expenditure</c:v>
                </c:pt>
              </c:strCache>
            </c:strRef>
          </c:tx>
          <c:spPr>
            <a:solidFill>
              <a:srgbClr val="A40000"/>
            </a:solidFill>
          </c:spPr>
          <c:dLbls>
            <c:spPr>
              <a:noFill/>
              <a:ln>
                <a:noFill/>
              </a:ln>
              <a:effectLst/>
            </c:spPr>
            <c:txPr>
              <a:bodyPr/>
              <a:lstStyle/>
              <a:p>
                <a:pPr>
                  <a:defRPr sz="800" baseline="0"/>
                </a:pPr>
                <a:endParaRPr lang="en-US"/>
              </a:p>
            </c:txPr>
            <c:showVal val="1"/>
            <c:extLst>
              <c:ext xmlns:c15="http://schemas.microsoft.com/office/drawing/2012/chart" uri="{CE6537A1-D6FC-4f65-9D91-7224C49458BB}">
                <c15:layout/>
                <c15:showLeaderLines val="0"/>
              </c:ext>
            </c:extLst>
          </c:dLbls>
          <c:cat>
            <c:strRef>
              <c:f>Sheet1!$A$2:$A$5</c:f>
              <c:strCache>
                <c:ptCount val="3"/>
                <c:pt idx="0">
                  <c:v>DIRCO</c:v>
                </c:pt>
                <c:pt idx="1">
                  <c:v>Nation Treasury</c:v>
                </c:pt>
                <c:pt idx="2">
                  <c:v>Statistics SA</c:v>
                </c:pt>
              </c:strCache>
            </c:strRef>
          </c:cat>
          <c:val>
            <c:numRef>
              <c:f>Sheet1!$C$2:$C$5</c:f>
              <c:numCache>
                <c:formatCode>_ * #,##0_ ;_ * \-#,##0_ ;_ * "-"??_ ;_ @_ </c:formatCode>
                <c:ptCount val="3"/>
                <c:pt idx="0">
                  <c:v>6500</c:v>
                </c:pt>
                <c:pt idx="1">
                  <c:v>28218.799999999996</c:v>
                </c:pt>
                <c:pt idx="2">
                  <c:v>2448.3000000000002</c:v>
                </c:pt>
              </c:numCache>
            </c:numRef>
          </c:val>
        </c:ser>
        <c:dLbls/>
        <c:axId val="72181248"/>
        <c:axId val="72182784"/>
      </c:barChart>
      <c:catAx>
        <c:axId val="72181248"/>
        <c:scaling>
          <c:orientation val="minMax"/>
        </c:scaling>
        <c:axPos val="b"/>
        <c:numFmt formatCode="General" sourceLinked="0"/>
        <c:majorTickMark val="none"/>
        <c:tickLblPos val="nextTo"/>
        <c:spPr>
          <a:noFill/>
          <a:ln>
            <a:solidFill>
              <a:schemeClr val="tx1"/>
            </a:solidFill>
          </a:ln>
        </c:spPr>
        <c:txPr>
          <a:bodyPr/>
          <a:lstStyle/>
          <a:p>
            <a:pPr>
              <a:defRPr sz="1600">
                <a:latin typeface="Arial Narrow" panose="020B0606020202030204" pitchFamily="34" charset="0"/>
              </a:defRPr>
            </a:pPr>
            <a:endParaRPr lang="en-US"/>
          </a:p>
        </c:txPr>
        <c:crossAx val="72182784"/>
        <c:crosses val="autoZero"/>
        <c:auto val="1"/>
        <c:lblAlgn val="ctr"/>
        <c:lblOffset val="100"/>
      </c:catAx>
      <c:valAx>
        <c:axId val="72182784"/>
        <c:scaling>
          <c:orientation val="minMax"/>
        </c:scaling>
        <c:axPos val="l"/>
        <c:title>
          <c:tx>
            <c:rich>
              <a:bodyPr rot="-5400000" vert="horz"/>
              <a:lstStyle/>
              <a:p>
                <a:pPr>
                  <a:defRPr sz="1600">
                    <a:latin typeface="Arial Narrow" panose="020B0606020202030204" pitchFamily="34" charset="0"/>
                  </a:defRPr>
                </a:pPr>
                <a:r>
                  <a:rPr lang="en-ZA" sz="1600" dirty="0" smtClean="0">
                    <a:latin typeface="Arial Narrow" panose="020B0606020202030204" pitchFamily="34" charset="0"/>
                  </a:rPr>
                  <a:t>R million</a:t>
                </a:r>
                <a:endParaRPr lang="en-ZA" sz="1600" dirty="0">
                  <a:latin typeface="Arial Narrow" panose="020B0606020202030204" pitchFamily="34" charset="0"/>
                </a:endParaRPr>
              </a:p>
            </c:rich>
          </c:tx>
        </c:title>
        <c:numFmt formatCode="_ * #,##0_ ;_ * \-#,##0_ ;_ * &quot;-&quot;??_ ;_ @_ " sourceLinked="1"/>
        <c:majorTickMark val="none"/>
        <c:tickLblPos val="nextTo"/>
        <c:spPr>
          <a:ln>
            <a:solidFill>
              <a:schemeClr val="tx1"/>
            </a:solidFill>
          </a:ln>
        </c:spPr>
        <c:txPr>
          <a:bodyPr/>
          <a:lstStyle/>
          <a:p>
            <a:pPr>
              <a:defRPr sz="1200" baseline="0">
                <a:latin typeface="Arial Narrow" panose="020B0606020202030204" pitchFamily="34" charset="0"/>
              </a:defRPr>
            </a:pPr>
            <a:endParaRPr lang="en-US"/>
          </a:p>
        </c:txPr>
        <c:crossAx val="72181248"/>
        <c:crosses val="autoZero"/>
        <c:crossBetween val="between"/>
      </c:valAx>
    </c:plotArea>
    <c:legend>
      <c:legendPos val="r"/>
      <c:layout>
        <c:manualLayout>
          <c:xMode val="edge"/>
          <c:yMode val="edge"/>
          <c:x val="0.55935929307784304"/>
          <c:y val="7.3848849279692111E-2"/>
          <c:w val="0.3631169398986086"/>
          <c:h val="7.4257386636959771E-2"/>
        </c:manualLayout>
      </c:layout>
      <c:txPr>
        <a:bodyPr/>
        <a:lstStyle/>
        <a:p>
          <a:pPr>
            <a:defRPr sz="1200" b="1" baseline="0">
              <a:latin typeface="Arial Narrow" panose="020B0606020202030204" pitchFamily="34" charset="0"/>
            </a:defRPr>
          </a:pPr>
          <a:endParaRPr lang="en-US"/>
        </a:p>
      </c:txPr>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0.13229768153980756"/>
          <c:y val="3.6160721067422845E-2"/>
          <c:w val="0.82417082239720041"/>
          <c:h val="0.82801083626604566"/>
        </c:manualLayout>
      </c:layout>
      <c:barChart>
        <c:barDir val="col"/>
        <c:grouping val="clustered"/>
        <c:ser>
          <c:idx val="0"/>
          <c:order val="0"/>
          <c:tx>
            <c:strRef>
              <c:f>Sheet1!$B$1</c:f>
              <c:strCache>
                <c:ptCount val="1"/>
                <c:pt idx="0">
                  <c:v>Available budget</c:v>
                </c:pt>
              </c:strCache>
            </c:strRef>
          </c:tx>
          <c:spPr>
            <a:solidFill>
              <a:schemeClr val="bg1">
                <a:lumMod val="65000"/>
              </a:schemeClr>
            </a:solidFill>
          </c:spPr>
          <c:dLbls>
            <c:spPr>
              <a:noFill/>
              <a:ln>
                <a:noFill/>
              </a:ln>
              <a:effectLst/>
            </c:spPr>
            <c:txPr>
              <a:bodyPr/>
              <a:lstStyle/>
              <a:p>
                <a:pPr>
                  <a:defRPr sz="800" baseline="0"/>
                </a:pPr>
                <a:endParaRPr lang="en-US"/>
              </a:p>
            </c:txPr>
            <c:showVal val="1"/>
            <c:extLst>
              <c:ext xmlns:c15="http://schemas.microsoft.com/office/drawing/2012/chart" uri="{CE6537A1-D6FC-4f65-9D91-7224C49458BB}">
                <c15:layout/>
                <c15:showLeaderLines val="0"/>
              </c:ext>
            </c:extLst>
          </c:dLbls>
          <c:cat>
            <c:strRef>
              <c:f>Sheet1!$A$2:$A$3</c:f>
              <c:strCache>
                <c:ptCount val="2"/>
                <c:pt idx="0">
                  <c:v>DSBD</c:v>
                </c:pt>
                <c:pt idx="1">
                  <c:v>Tourism</c:v>
                </c:pt>
              </c:strCache>
            </c:strRef>
          </c:cat>
          <c:val>
            <c:numRef>
              <c:f>Sheet1!$B$2:$B$3</c:f>
              <c:numCache>
                <c:formatCode>_ * #,##0_ ;_ * \-#,##0_ ;_ * "-"??_ ;_ @_ </c:formatCode>
                <c:ptCount val="2"/>
                <c:pt idx="0">
                  <c:v>1318.4</c:v>
                </c:pt>
                <c:pt idx="1">
                  <c:v>2009.5</c:v>
                </c:pt>
              </c:numCache>
            </c:numRef>
          </c:val>
        </c:ser>
        <c:ser>
          <c:idx val="1"/>
          <c:order val="1"/>
          <c:tx>
            <c:strRef>
              <c:f>Sheet1!$C$1</c:f>
              <c:strCache>
                <c:ptCount val="1"/>
                <c:pt idx="0">
                  <c:v>Actual expenditure</c:v>
                </c:pt>
              </c:strCache>
            </c:strRef>
          </c:tx>
          <c:spPr>
            <a:solidFill>
              <a:srgbClr val="A40000"/>
            </a:solidFill>
          </c:spPr>
          <c:dLbls>
            <c:spPr>
              <a:noFill/>
              <a:ln>
                <a:noFill/>
              </a:ln>
              <a:effectLst/>
            </c:spPr>
            <c:txPr>
              <a:bodyPr/>
              <a:lstStyle/>
              <a:p>
                <a:pPr algn="ctr">
                  <a:defRPr lang="en-ZA" sz="800" b="0" i="0" u="none" strike="noStrike" kern="1200" baseline="0">
                    <a:solidFill>
                      <a:prstClr val="black"/>
                    </a:solidFill>
                    <a:latin typeface="+mn-lt"/>
                    <a:ea typeface="+mn-ea"/>
                    <a:cs typeface="+mn-cs"/>
                  </a:defRPr>
                </a:pPr>
                <a:endParaRPr lang="en-US"/>
              </a:p>
            </c:txPr>
            <c:showVal val="1"/>
            <c:extLst>
              <c:ext xmlns:c15="http://schemas.microsoft.com/office/drawing/2012/chart" uri="{CE6537A1-D6FC-4f65-9D91-7224C49458BB}">
                <c15:layout/>
                <c15:showLeaderLines val="0"/>
              </c:ext>
            </c:extLst>
          </c:dLbls>
          <c:cat>
            <c:strRef>
              <c:f>Sheet1!$A$2:$A$3</c:f>
              <c:strCache>
                <c:ptCount val="2"/>
                <c:pt idx="0">
                  <c:v>DSBD</c:v>
                </c:pt>
                <c:pt idx="1">
                  <c:v>Tourism</c:v>
                </c:pt>
              </c:strCache>
            </c:strRef>
          </c:cat>
          <c:val>
            <c:numRef>
              <c:f>Sheet1!$C$2:$C$3</c:f>
              <c:numCache>
                <c:formatCode>_ * #,##0_ ;_ * \-#,##0_ ;_ * "-"??_ ;_ @_ </c:formatCode>
                <c:ptCount val="2"/>
                <c:pt idx="0">
                  <c:v>1197.5</c:v>
                </c:pt>
                <c:pt idx="1">
                  <c:v>1921.1</c:v>
                </c:pt>
              </c:numCache>
            </c:numRef>
          </c:val>
        </c:ser>
        <c:dLbls/>
        <c:axId val="70836224"/>
        <c:axId val="70837760"/>
      </c:barChart>
      <c:catAx>
        <c:axId val="70836224"/>
        <c:scaling>
          <c:orientation val="minMax"/>
        </c:scaling>
        <c:axPos val="b"/>
        <c:numFmt formatCode="General" sourceLinked="0"/>
        <c:majorTickMark val="none"/>
        <c:tickLblPos val="nextTo"/>
        <c:txPr>
          <a:bodyPr/>
          <a:lstStyle/>
          <a:p>
            <a:pPr>
              <a:defRPr sz="1600">
                <a:latin typeface="Arial Narrow" panose="020B0606020202030204" pitchFamily="34" charset="0"/>
              </a:defRPr>
            </a:pPr>
            <a:endParaRPr lang="en-US"/>
          </a:p>
        </c:txPr>
        <c:crossAx val="70837760"/>
        <c:crosses val="autoZero"/>
        <c:auto val="1"/>
        <c:lblAlgn val="ctr"/>
        <c:lblOffset val="100"/>
      </c:catAx>
      <c:valAx>
        <c:axId val="70837760"/>
        <c:scaling>
          <c:orientation val="minMax"/>
        </c:scaling>
        <c:axPos val="l"/>
        <c:majorGridlines>
          <c:spPr>
            <a:ln>
              <a:noFill/>
            </a:ln>
          </c:spPr>
        </c:majorGridlines>
        <c:title>
          <c:tx>
            <c:rich>
              <a:bodyPr rot="-5400000" vert="horz"/>
              <a:lstStyle/>
              <a:p>
                <a:pPr>
                  <a:defRPr sz="1200" baseline="0">
                    <a:latin typeface="Arial Narrow" panose="020B0606020202030204" pitchFamily="34" charset="0"/>
                  </a:defRPr>
                </a:pPr>
                <a:r>
                  <a:rPr lang="en-ZA" sz="1200" baseline="0" dirty="0" smtClean="0">
                    <a:latin typeface="Arial Narrow" panose="020B0606020202030204" pitchFamily="34" charset="0"/>
                  </a:rPr>
                  <a:t>R million</a:t>
                </a:r>
                <a:endParaRPr lang="en-ZA" sz="1200" baseline="0" dirty="0">
                  <a:latin typeface="Arial Narrow" panose="020B0606020202030204" pitchFamily="34" charset="0"/>
                </a:endParaRPr>
              </a:p>
            </c:rich>
          </c:tx>
        </c:title>
        <c:numFmt formatCode="_ * #,##0_ ;_ * \-#,##0_ ;_ * &quot;-&quot;??_ ;_ @_ " sourceLinked="1"/>
        <c:majorTickMark val="none"/>
        <c:tickLblPos val="nextTo"/>
        <c:txPr>
          <a:bodyPr/>
          <a:lstStyle/>
          <a:p>
            <a:pPr>
              <a:defRPr sz="1200" baseline="0">
                <a:latin typeface="Arial Narrow" panose="020B0606020202030204" pitchFamily="34" charset="0"/>
              </a:defRPr>
            </a:pPr>
            <a:endParaRPr lang="en-US"/>
          </a:p>
        </c:txPr>
        <c:crossAx val="70836224"/>
        <c:crosses val="autoZero"/>
        <c:crossBetween val="between"/>
      </c:valAx>
    </c:plotArea>
    <c:legend>
      <c:legendPos val="r"/>
      <c:layout>
        <c:manualLayout>
          <c:xMode val="edge"/>
          <c:yMode val="edge"/>
          <c:x val="0.30230183727034138"/>
          <c:y val="6.8704154745930085E-2"/>
          <c:w val="0.32269816272965895"/>
          <c:h val="8.8314960629921252E-2"/>
        </c:manualLayout>
      </c:layout>
      <c:txPr>
        <a:bodyPr/>
        <a:lstStyle/>
        <a:p>
          <a:pPr>
            <a:defRPr lang="en-ZA" sz="1200" b="0" i="0" u="none" strike="noStrike" kern="1200" baseline="0">
              <a:solidFill>
                <a:prstClr val="black"/>
              </a:solidFill>
              <a:latin typeface="Arial Narrow" panose="020B0606020202030204" pitchFamily="34" charset="0"/>
              <a:ea typeface="+mn-ea"/>
              <a:cs typeface="+mn-cs"/>
            </a:defRPr>
          </a:pPr>
          <a:endParaRPr lang="en-US"/>
        </a:p>
      </c:txPr>
    </c:legend>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plotArea>
      <c:layout>
        <c:manualLayout>
          <c:layoutTarget val="inner"/>
          <c:xMode val="edge"/>
          <c:yMode val="edge"/>
          <c:x val="0.12288790463692038"/>
          <c:y val="3.8733068334303872E-2"/>
          <c:w val="0.7387179571303587"/>
          <c:h val="0.87522637162316141"/>
        </c:manualLayout>
      </c:layout>
      <c:barChart>
        <c:barDir val="col"/>
        <c:grouping val="clustered"/>
        <c:dLbls/>
        <c:axId val="71022080"/>
        <c:axId val="72193536"/>
      </c:barChart>
      <c:catAx>
        <c:axId val="71022080"/>
        <c:scaling>
          <c:orientation val="minMax"/>
        </c:scaling>
        <c:axPos val="b"/>
        <c:majorTickMark val="none"/>
        <c:tickLblPos val="nextTo"/>
        <c:spPr>
          <a:ln>
            <a:solidFill>
              <a:schemeClr val="tx1"/>
            </a:solidFill>
          </a:ln>
        </c:spPr>
        <c:crossAx val="72193536"/>
        <c:crosses val="autoZero"/>
        <c:auto val="1"/>
        <c:lblAlgn val="ctr"/>
        <c:lblOffset val="100"/>
      </c:catAx>
      <c:valAx>
        <c:axId val="72193536"/>
        <c:scaling>
          <c:orientation val="minMax"/>
        </c:scaling>
        <c:axPos val="l"/>
        <c:title>
          <c:tx>
            <c:rich>
              <a:bodyPr rot="-5400000" vert="horz"/>
              <a:lstStyle/>
              <a:p>
                <a:pPr>
                  <a:defRPr/>
                </a:pPr>
                <a:r>
                  <a:rPr lang="en-ZA" dirty="0"/>
                  <a:t>R million</a:t>
                </a:r>
              </a:p>
            </c:rich>
          </c:tx>
        </c:title>
        <c:numFmt formatCode="_ * #\,##0_ ;_ * \-#\,##0_ ;_ * &quot;-&quot;??_ ;_ @_ " sourceLinked="1"/>
        <c:majorTickMark val="none"/>
        <c:tickLblPos val="nextTo"/>
        <c:spPr>
          <a:ln>
            <a:solidFill>
              <a:schemeClr val="tx1"/>
            </a:solidFill>
          </a:ln>
        </c:spPr>
        <c:crossAx val="71022080"/>
        <c:crosses val="autoZero"/>
        <c:crossBetween val="between"/>
      </c:valAx>
      <c:spPr>
        <a:noFill/>
        <a:ln w="25400">
          <a:noFill/>
        </a:ln>
      </c:spPr>
    </c:plotArea>
    <c:legend>
      <c:legendPos val="r"/>
      <c:layout>
        <c:manualLayout>
          <c:xMode val="edge"/>
          <c:yMode val="edge"/>
          <c:x val="0.49257961504811898"/>
          <c:y val="4.040833481023879E-2"/>
          <c:w val="0.11333773621987993"/>
          <c:h val="0.18082421753232081"/>
        </c:manualLayout>
      </c:layout>
    </c:legend>
    <c:plotVisOnly val="1"/>
    <c:dispBlanksAs val="gap"/>
  </c:chart>
  <c:txPr>
    <a:bodyPr/>
    <a:lstStyle/>
    <a:p>
      <a:pPr>
        <a:defRPr sz="1600">
          <a:latin typeface="Arial Narrow" panose="020B0606020202030204" pitchFamily="34" charset="0"/>
        </a:defRPr>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n-ZA"/>
  <c:chart>
    <c:plotArea>
      <c:layout/>
      <c:barChart>
        <c:barDir val="col"/>
        <c:grouping val="clustered"/>
        <c:ser>
          <c:idx val="0"/>
          <c:order val="0"/>
          <c:tx>
            <c:strRef>
              <c:f>Sheet1!$C$1</c:f>
              <c:strCache>
                <c:ptCount val="1"/>
                <c:pt idx="0">
                  <c:v>Available budget</c:v>
                </c:pt>
              </c:strCache>
            </c:strRef>
          </c:tx>
          <c:spPr>
            <a:solidFill>
              <a:schemeClr val="bg1">
                <a:lumMod val="65000"/>
              </a:schemeClr>
            </a:solidFill>
          </c:spPr>
          <c:dLbls>
            <c:spPr>
              <a:noFill/>
              <a:ln>
                <a:noFill/>
              </a:ln>
              <a:effectLst/>
            </c:spPr>
            <c:txPr>
              <a:bodyPr/>
              <a:lstStyle/>
              <a:p>
                <a:pPr>
                  <a:defRPr sz="900" baseline="0"/>
                </a:pPr>
                <a:endParaRPr lang="en-US"/>
              </a:p>
            </c:txPr>
            <c:showVal val="1"/>
            <c:extLst>
              <c:ext xmlns:c15="http://schemas.microsoft.com/office/drawing/2012/chart" uri="{CE6537A1-D6FC-4f65-9D91-7224C49458BB}">
                <c15:layout/>
                <c15:showLeaderLines val="0"/>
              </c:ext>
            </c:extLst>
          </c:dLbls>
          <c:cat>
            <c:strRef>
              <c:f>Sheet1!$B$2:$B$5</c:f>
              <c:strCache>
                <c:ptCount val="4"/>
                <c:pt idx="0">
                  <c:v>COGTA</c:v>
                </c:pt>
                <c:pt idx="1">
                  <c:v>DTPS</c:v>
                </c:pt>
                <c:pt idx="2">
                  <c:v>Transport</c:v>
                </c:pt>
                <c:pt idx="3">
                  <c:v>DWS</c:v>
                </c:pt>
              </c:strCache>
            </c:strRef>
          </c:cat>
          <c:val>
            <c:numRef>
              <c:f>Sheet1!$C$2:$C$5</c:f>
              <c:numCache>
                <c:formatCode>_ * #,##0_ ;_ * \-#,##0_ ;_ * "-"??_ ;_ @_ </c:formatCode>
                <c:ptCount val="4"/>
                <c:pt idx="0">
                  <c:v>73021.899999999994</c:v>
                </c:pt>
                <c:pt idx="1">
                  <c:v>2417.4</c:v>
                </c:pt>
                <c:pt idx="2">
                  <c:v>56285.9</c:v>
                </c:pt>
                <c:pt idx="3">
                  <c:v>15524.6</c:v>
                </c:pt>
              </c:numCache>
            </c:numRef>
          </c:val>
        </c:ser>
        <c:ser>
          <c:idx val="1"/>
          <c:order val="1"/>
          <c:tx>
            <c:strRef>
              <c:f>Sheet1!$D$1</c:f>
              <c:strCache>
                <c:ptCount val="1"/>
                <c:pt idx="0">
                  <c:v>Actual expenditure</c:v>
                </c:pt>
              </c:strCache>
            </c:strRef>
          </c:tx>
          <c:spPr>
            <a:solidFill>
              <a:srgbClr val="A40000"/>
            </a:solidFill>
          </c:spPr>
          <c:dLbls>
            <c:spPr>
              <a:noFill/>
              <a:ln>
                <a:noFill/>
              </a:ln>
              <a:effectLst/>
            </c:spPr>
            <c:txPr>
              <a:bodyPr/>
              <a:lstStyle/>
              <a:p>
                <a:pPr algn="ctr">
                  <a:defRPr sz="900" baseline="0"/>
                </a:pPr>
                <a:endParaRPr lang="en-US"/>
              </a:p>
            </c:txPr>
            <c:showVal val="1"/>
            <c:extLst>
              <c:ext xmlns:c15="http://schemas.microsoft.com/office/drawing/2012/chart" uri="{CE6537A1-D6FC-4f65-9D91-7224C49458BB}">
                <c15:layout/>
                <c15:showLeaderLines val="0"/>
              </c:ext>
            </c:extLst>
          </c:dLbls>
          <c:cat>
            <c:strRef>
              <c:f>Sheet1!$B$2:$B$5</c:f>
              <c:strCache>
                <c:ptCount val="4"/>
                <c:pt idx="0">
                  <c:v>COGTA</c:v>
                </c:pt>
                <c:pt idx="1">
                  <c:v>DTPS</c:v>
                </c:pt>
                <c:pt idx="2">
                  <c:v>Transport</c:v>
                </c:pt>
                <c:pt idx="3">
                  <c:v>DWS</c:v>
                </c:pt>
              </c:strCache>
            </c:strRef>
          </c:cat>
          <c:val>
            <c:numRef>
              <c:f>Sheet1!$D$2:$D$5</c:f>
              <c:numCache>
                <c:formatCode>_ * #,##0_ ;_ * \-#,##0_ ;_ * "-"??_ ;_ @_ </c:formatCode>
                <c:ptCount val="4"/>
                <c:pt idx="0">
                  <c:v>69844</c:v>
                </c:pt>
                <c:pt idx="1">
                  <c:v>2075.6999999999998</c:v>
                </c:pt>
                <c:pt idx="2">
                  <c:v>56312</c:v>
                </c:pt>
                <c:pt idx="3">
                  <c:v>15543.5</c:v>
                </c:pt>
              </c:numCache>
            </c:numRef>
          </c:val>
        </c:ser>
        <c:dLbls/>
        <c:axId val="78910208"/>
        <c:axId val="78911744"/>
      </c:barChart>
      <c:catAx>
        <c:axId val="78910208"/>
        <c:scaling>
          <c:orientation val="minMax"/>
        </c:scaling>
        <c:axPos val="b"/>
        <c:numFmt formatCode="General" sourceLinked="0"/>
        <c:majorTickMark val="none"/>
        <c:tickLblPos val="nextTo"/>
        <c:spPr>
          <a:ln>
            <a:solidFill>
              <a:schemeClr val="tx1"/>
            </a:solidFill>
          </a:ln>
        </c:spPr>
        <c:crossAx val="78911744"/>
        <c:crosses val="autoZero"/>
        <c:auto val="1"/>
        <c:lblAlgn val="ctr"/>
        <c:lblOffset val="100"/>
      </c:catAx>
      <c:valAx>
        <c:axId val="78911744"/>
        <c:scaling>
          <c:orientation val="minMax"/>
        </c:scaling>
        <c:axPos val="l"/>
        <c:title>
          <c:tx>
            <c:rich>
              <a:bodyPr rot="-5400000" vert="horz"/>
              <a:lstStyle/>
              <a:p>
                <a:pPr>
                  <a:defRPr/>
                </a:pPr>
                <a:r>
                  <a:rPr lang="en-ZA" dirty="0"/>
                  <a:t>R million</a:t>
                </a:r>
              </a:p>
            </c:rich>
          </c:tx>
          <c:layout>
            <c:manualLayout>
              <c:xMode val="edge"/>
              <c:yMode val="edge"/>
              <c:x val="1.3888888888888894E-3"/>
              <c:y val="0.35133316708229434"/>
            </c:manualLayout>
          </c:layout>
        </c:title>
        <c:numFmt formatCode="#,##0_);\(#,##0\)" sourceLinked="0"/>
        <c:majorTickMark val="none"/>
        <c:tickLblPos val="nextTo"/>
        <c:spPr>
          <a:ln>
            <a:solidFill>
              <a:schemeClr val="tx1"/>
            </a:solidFill>
          </a:ln>
        </c:spPr>
        <c:txPr>
          <a:bodyPr/>
          <a:lstStyle/>
          <a:p>
            <a:pPr>
              <a:defRPr sz="1200" baseline="0"/>
            </a:pPr>
            <a:endParaRPr lang="en-US"/>
          </a:p>
        </c:txPr>
        <c:crossAx val="78910208"/>
        <c:crosses val="autoZero"/>
        <c:crossBetween val="between"/>
      </c:valAx>
    </c:plotArea>
    <c:legend>
      <c:legendPos val="r"/>
      <c:layout>
        <c:manualLayout>
          <c:xMode val="edge"/>
          <c:yMode val="edge"/>
          <c:x val="0.49413650584108776"/>
          <c:y val="8.9534496167092609E-2"/>
          <c:w val="0.4366900409758393"/>
          <c:h val="0.12794159234832497"/>
        </c:manualLayout>
      </c:layout>
    </c:legend>
    <c:plotVisOnly val="1"/>
    <c:dispBlanksAs val="gap"/>
  </c:chart>
  <c:txPr>
    <a:bodyPr/>
    <a:lstStyle/>
    <a:p>
      <a:pPr>
        <a:defRPr sz="1600" baseline="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024" cy="497047"/>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7890" y="2"/>
            <a:ext cx="2945024" cy="497047"/>
          </a:xfrm>
          <a:prstGeom prst="rect">
            <a:avLst/>
          </a:prstGeom>
        </p:spPr>
        <p:txBody>
          <a:bodyPr vert="horz" lIns="91440" tIns="45720" rIns="91440" bIns="45720" rtlCol="0"/>
          <a:lstStyle>
            <a:lvl1pPr algn="r">
              <a:defRPr sz="1200"/>
            </a:lvl1pPr>
          </a:lstStyle>
          <a:p>
            <a:fld id="{E3074A41-391B-43C2-909C-62ACB6238E56}" type="datetimeFigureOut">
              <a:rPr lang="en-ZA" smtClean="0"/>
              <a:pPr/>
              <a:t>2017/06/23</a:t>
            </a:fld>
            <a:endParaRPr lang="en-ZA" dirty="0"/>
          </a:p>
        </p:txBody>
      </p:sp>
      <p:sp>
        <p:nvSpPr>
          <p:cNvPr id="4" name="Footer Placeholder 3"/>
          <p:cNvSpPr>
            <a:spLocks noGrp="1"/>
          </p:cNvSpPr>
          <p:nvPr>
            <p:ph type="ftr" sz="quarter" idx="2"/>
          </p:nvPr>
        </p:nvSpPr>
        <p:spPr>
          <a:xfrm>
            <a:off x="0" y="9432767"/>
            <a:ext cx="2945024" cy="49704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7890" y="9432767"/>
            <a:ext cx="2945024" cy="497047"/>
          </a:xfrm>
          <a:prstGeom prst="rect">
            <a:avLst/>
          </a:prstGeom>
        </p:spPr>
        <p:txBody>
          <a:bodyPr vert="horz" lIns="91440" tIns="45720" rIns="91440" bIns="45720" rtlCol="0" anchor="b"/>
          <a:lstStyle>
            <a:lvl1pPr algn="r">
              <a:defRPr sz="1200"/>
            </a:lvl1pPr>
          </a:lstStyle>
          <a:p>
            <a:fld id="{A3D83691-1CC8-451E-9B3C-8F00E6948F07}" type="slidenum">
              <a:rPr lang="en-ZA" smtClean="0"/>
              <a:pPr/>
              <a:t>‹#›</a:t>
            </a:fld>
            <a:endParaRPr lang="en-ZA" dirty="0"/>
          </a:p>
        </p:txBody>
      </p:sp>
    </p:spTree>
    <p:extLst>
      <p:ext uri="{BB962C8B-B14F-4D97-AF65-F5344CB8AC3E}">
        <p14:creationId xmlns:p14="http://schemas.microsoft.com/office/powerpoint/2010/main" xmlns="" val="686856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024" cy="497047"/>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7890" y="2"/>
            <a:ext cx="2945024" cy="497047"/>
          </a:xfrm>
          <a:prstGeom prst="rect">
            <a:avLst/>
          </a:prstGeom>
        </p:spPr>
        <p:txBody>
          <a:bodyPr vert="horz" lIns="91440" tIns="45720" rIns="91440" bIns="45720" rtlCol="0"/>
          <a:lstStyle>
            <a:lvl1pPr algn="r">
              <a:defRPr sz="1200"/>
            </a:lvl1pPr>
          </a:lstStyle>
          <a:p>
            <a:fld id="{635547E9-A2C7-4574-9234-664852BB52C1}" type="datetimeFigureOut">
              <a:rPr lang="en-ZA" smtClean="0"/>
              <a:pPr/>
              <a:t>2017/06/23</a:t>
            </a:fld>
            <a:endParaRPr lang="en-ZA"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134" y="4717972"/>
            <a:ext cx="5436235" cy="44686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2767"/>
            <a:ext cx="2945024" cy="49704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7890" y="9432767"/>
            <a:ext cx="2945024" cy="497047"/>
          </a:xfrm>
          <a:prstGeom prst="rect">
            <a:avLst/>
          </a:prstGeom>
        </p:spPr>
        <p:txBody>
          <a:bodyPr vert="horz" lIns="91440" tIns="45720" rIns="91440" bIns="45720" rtlCol="0" anchor="b"/>
          <a:lstStyle>
            <a:lvl1pPr algn="r">
              <a:defRPr sz="1200"/>
            </a:lvl1pPr>
          </a:lstStyle>
          <a:p>
            <a:fld id="{3FEABFA2-97C8-40B8-8F69-8B6977342FEA}" type="slidenum">
              <a:rPr lang="en-ZA" smtClean="0"/>
              <a:pPr/>
              <a:t>‹#›</a:t>
            </a:fld>
            <a:endParaRPr lang="en-ZA" dirty="0"/>
          </a:p>
        </p:txBody>
      </p:sp>
    </p:spTree>
    <p:extLst>
      <p:ext uri="{BB962C8B-B14F-4D97-AF65-F5344CB8AC3E}">
        <p14:creationId xmlns:p14="http://schemas.microsoft.com/office/powerpoint/2010/main" xmlns="" val="1199485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C02DF075-5B36-429E-8144-C4C9091B86EE}" type="slidenum">
              <a:rPr lang="en-US" smtClean="0"/>
              <a:pPr/>
              <a:t>1</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xmlns="" val="56454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FEABFA2-97C8-40B8-8F69-8B6977342FEA}" type="slidenum">
              <a:rPr lang="en-ZA" smtClean="0"/>
              <a:pPr/>
              <a:t>5</a:t>
            </a:fld>
            <a:endParaRPr lang="en-ZA" dirty="0"/>
          </a:p>
        </p:txBody>
      </p:sp>
    </p:spTree>
    <p:extLst>
      <p:ext uri="{BB962C8B-B14F-4D97-AF65-F5344CB8AC3E}">
        <p14:creationId xmlns:p14="http://schemas.microsoft.com/office/powerpoint/2010/main" xmlns="" val="282098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FEABFA2-97C8-40B8-8F69-8B6977342FEA}" type="slidenum">
              <a:rPr lang="en-ZA" smtClean="0"/>
              <a:pPr/>
              <a:t>7</a:t>
            </a:fld>
            <a:endParaRPr lang="en-ZA" dirty="0"/>
          </a:p>
        </p:txBody>
      </p:sp>
    </p:spTree>
    <p:extLst>
      <p:ext uri="{BB962C8B-B14F-4D97-AF65-F5344CB8AC3E}">
        <p14:creationId xmlns:p14="http://schemas.microsoft.com/office/powerpoint/2010/main" xmlns="" val="3912648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300">
                <a:solidFill>
                  <a:schemeClr val="tx1"/>
                </a:solidFill>
                <a:latin typeface="Arial" pitchFamily="34" charset="0"/>
                <a:ea typeface="ＭＳ Ｐゴシック" pitchFamily="34" charset="-128"/>
              </a:defRPr>
            </a:lvl1pPr>
            <a:lvl2pPr marL="714569" indent="-274834">
              <a:defRPr sz="2300">
                <a:solidFill>
                  <a:schemeClr val="tx1"/>
                </a:solidFill>
                <a:latin typeface="Arial" pitchFamily="34" charset="0"/>
                <a:ea typeface="ＭＳ Ｐゴシック" pitchFamily="34" charset="-128"/>
              </a:defRPr>
            </a:lvl2pPr>
            <a:lvl3pPr marL="1099337" indent="-219867">
              <a:defRPr sz="2300">
                <a:solidFill>
                  <a:schemeClr val="tx1"/>
                </a:solidFill>
                <a:latin typeface="Arial" pitchFamily="34" charset="0"/>
                <a:ea typeface="ＭＳ Ｐゴシック" pitchFamily="34" charset="-128"/>
              </a:defRPr>
            </a:lvl3pPr>
            <a:lvl4pPr marL="1539072" indent="-219867">
              <a:defRPr sz="2300">
                <a:solidFill>
                  <a:schemeClr val="tx1"/>
                </a:solidFill>
                <a:latin typeface="Arial" pitchFamily="34" charset="0"/>
                <a:ea typeface="ＭＳ Ｐゴシック" pitchFamily="34" charset="-128"/>
              </a:defRPr>
            </a:lvl4pPr>
            <a:lvl5pPr marL="1978807" indent="-219867">
              <a:defRPr sz="2300">
                <a:solidFill>
                  <a:schemeClr val="tx1"/>
                </a:solidFill>
                <a:latin typeface="Arial" pitchFamily="34" charset="0"/>
                <a:ea typeface="ＭＳ Ｐゴシック" pitchFamily="34" charset="-128"/>
              </a:defRPr>
            </a:lvl5pPr>
            <a:lvl6pPr marL="2418542" indent="-219867"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58277" indent="-219867"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98012" indent="-219867"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737747" indent="-219867"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fld id="{BAE45261-F5DD-41EA-99C9-DBB6C9E87166}" type="slidenum">
              <a:rPr lang="en-US" altLang="en-US" sz="1300"/>
              <a:pPr/>
              <a:t>11</a:t>
            </a:fld>
            <a:endParaRPr lang="en-US" altLang="en-US" sz="1300"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630686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300">
                <a:solidFill>
                  <a:schemeClr val="tx1"/>
                </a:solidFill>
                <a:latin typeface="Arial" pitchFamily="34" charset="0"/>
                <a:ea typeface="ＭＳ Ｐゴシック" pitchFamily="34" charset="-128"/>
              </a:defRPr>
            </a:lvl1pPr>
            <a:lvl2pPr marL="714569" indent="-274834">
              <a:defRPr sz="2300">
                <a:solidFill>
                  <a:schemeClr val="tx1"/>
                </a:solidFill>
                <a:latin typeface="Arial" pitchFamily="34" charset="0"/>
                <a:ea typeface="ＭＳ Ｐゴシック" pitchFamily="34" charset="-128"/>
              </a:defRPr>
            </a:lvl2pPr>
            <a:lvl3pPr marL="1099337" indent="-219867">
              <a:defRPr sz="2300">
                <a:solidFill>
                  <a:schemeClr val="tx1"/>
                </a:solidFill>
                <a:latin typeface="Arial" pitchFamily="34" charset="0"/>
                <a:ea typeface="ＭＳ Ｐゴシック" pitchFamily="34" charset="-128"/>
              </a:defRPr>
            </a:lvl3pPr>
            <a:lvl4pPr marL="1539072" indent="-219867">
              <a:defRPr sz="2300">
                <a:solidFill>
                  <a:schemeClr val="tx1"/>
                </a:solidFill>
                <a:latin typeface="Arial" pitchFamily="34" charset="0"/>
                <a:ea typeface="ＭＳ Ｐゴシック" pitchFamily="34" charset="-128"/>
              </a:defRPr>
            </a:lvl4pPr>
            <a:lvl5pPr marL="1978807" indent="-219867">
              <a:defRPr sz="2300">
                <a:solidFill>
                  <a:schemeClr val="tx1"/>
                </a:solidFill>
                <a:latin typeface="Arial" pitchFamily="34" charset="0"/>
                <a:ea typeface="ＭＳ Ｐゴシック" pitchFamily="34" charset="-128"/>
              </a:defRPr>
            </a:lvl5pPr>
            <a:lvl6pPr marL="2418542" indent="-219867"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58277" indent="-219867"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98012" indent="-219867"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737747" indent="-219867"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fld id="{BAE45261-F5DD-41EA-99C9-DBB6C9E87166}" type="slidenum">
              <a:rPr lang="en-US" altLang="en-US" sz="1300"/>
              <a:pPr/>
              <a:t>12</a:t>
            </a:fld>
            <a:endParaRPr lang="en-US" altLang="en-US" sz="1300"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1329719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300">
                <a:solidFill>
                  <a:schemeClr val="tx1"/>
                </a:solidFill>
                <a:latin typeface="Arial" pitchFamily="34" charset="0"/>
                <a:ea typeface="ＭＳ Ｐゴシック" pitchFamily="34" charset="-128"/>
              </a:defRPr>
            </a:lvl1pPr>
            <a:lvl2pPr marL="714569" indent="-274834">
              <a:defRPr sz="2300">
                <a:solidFill>
                  <a:schemeClr val="tx1"/>
                </a:solidFill>
                <a:latin typeface="Arial" pitchFamily="34" charset="0"/>
                <a:ea typeface="ＭＳ Ｐゴシック" pitchFamily="34" charset="-128"/>
              </a:defRPr>
            </a:lvl2pPr>
            <a:lvl3pPr marL="1099337" indent="-219867">
              <a:defRPr sz="2300">
                <a:solidFill>
                  <a:schemeClr val="tx1"/>
                </a:solidFill>
                <a:latin typeface="Arial" pitchFamily="34" charset="0"/>
                <a:ea typeface="ＭＳ Ｐゴシック" pitchFamily="34" charset="-128"/>
              </a:defRPr>
            </a:lvl3pPr>
            <a:lvl4pPr marL="1539072" indent="-219867">
              <a:defRPr sz="2300">
                <a:solidFill>
                  <a:schemeClr val="tx1"/>
                </a:solidFill>
                <a:latin typeface="Arial" pitchFamily="34" charset="0"/>
                <a:ea typeface="ＭＳ Ｐゴシック" pitchFamily="34" charset="-128"/>
              </a:defRPr>
            </a:lvl4pPr>
            <a:lvl5pPr marL="1978807" indent="-219867">
              <a:defRPr sz="2300">
                <a:solidFill>
                  <a:schemeClr val="tx1"/>
                </a:solidFill>
                <a:latin typeface="Arial" pitchFamily="34" charset="0"/>
                <a:ea typeface="ＭＳ Ｐゴシック" pitchFamily="34" charset="-128"/>
              </a:defRPr>
            </a:lvl5pPr>
            <a:lvl6pPr marL="2418542" indent="-219867"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58277" indent="-219867"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98012" indent="-219867"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737747" indent="-219867"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fld id="{BAE45261-F5DD-41EA-99C9-DBB6C9E87166}" type="slidenum">
              <a:rPr lang="en-US" altLang="en-US" sz="1300"/>
              <a:pPr/>
              <a:t>13</a:t>
            </a:fld>
            <a:endParaRPr lang="en-US" altLang="en-US" sz="1300"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3946159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300">
                <a:solidFill>
                  <a:schemeClr val="tx1"/>
                </a:solidFill>
                <a:latin typeface="Arial" pitchFamily="34" charset="0"/>
                <a:ea typeface="ＭＳ Ｐゴシック" pitchFamily="34" charset="-128"/>
              </a:defRPr>
            </a:lvl1pPr>
            <a:lvl2pPr marL="714569" indent="-274834">
              <a:defRPr sz="2300">
                <a:solidFill>
                  <a:schemeClr val="tx1"/>
                </a:solidFill>
                <a:latin typeface="Arial" pitchFamily="34" charset="0"/>
                <a:ea typeface="ＭＳ Ｐゴシック" pitchFamily="34" charset="-128"/>
              </a:defRPr>
            </a:lvl2pPr>
            <a:lvl3pPr marL="1099337" indent="-219867">
              <a:defRPr sz="2300">
                <a:solidFill>
                  <a:schemeClr val="tx1"/>
                </a:solidFill>
                <a:latin typeface="Arial" pitchFamily="34" charset="0"/>
                <a:ea typeface="ＭＳ Ｐゴシック" pitchFamily="34" charset="-128"/>
              </a:defRPr>
            </a:lvl3pPr>
            <a:lvl4pPr marL="1539072" indent="-219867">
              <a:defRPr sz="2300">
                <a:solidFill>
                  <a:schemeClr val="tx1"/>
                </a:solidFill>
                <a:latin typeface="Arial" pitchFamily="34" charset="0"/>
                <a:ea typeface="ＭＳ Ｐゴシック" pitchFamily="34" charset="-128"/>
              </a:defRPr>
            </a:lvl4pPr>
            <a:lvl5pPr marL="1978807" indent="-219867">
              <a:defRPr sz="2300">
                <a:solidFill>
                  <a:schemeClr val="tx1"/>
                </a:solidFill>
                <a:latin typeface="Arial" pitchFamily="34" charset="0"/>
                <a:ea typeface="ＭＳ Ｐゴシック" pitchFamily="34" charset="-128"/>
              </a:defRPr>
            </a:lvl5pPr>
            <a:lvl6pPr marL="2418542" indent="-219867"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58277" indent="-219867"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98012" indent="-219867"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737747" indent="-219867"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fld id="{BAE45261-F5DD-41EA-99C9-DBB6C9E87166}" type="slidenum">
              <a:rPr lang="en-US" altLang="en-US" sz="1300"/>
              <a:pPr/>
              <a:t>15</a:t>
            </a:fld>
            <a:endParaRPr lang="en-US" altLang="en-US" sz="1300"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2887380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FEABFA2-97C8-40B8-8F69-8B6977342FEA}" type="slidenum">
              <a:rPr lang="en-ZA" smtClean="0"/>
              <a:pPr/>
              <a:t>16</a:t>
            </a:fld>
            <a:endParaRPr lang="en-ZA" dirty="0"/>
          </a:p>
        </p:txBody>
      </p:sp>
    </p:spTree>
    <p:extLst>
      <p:ext uri="{BB962C8B-B14F-4D97-AF65-F5344CB8AC3E}">
        <p14:creationId xmlns:p14="http://schemas.microsoft.com/office/powerpoint/2010/main" xmlns="" val="317607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142999" y="3648075"/>
            <a:ext cx="7077075" cy="1280160"/>
          </a:xfrm>
        </p:spPr>
        <p:txBody>
          <a:bodyPr anchor="t" anchorCtr="0"/>
          <a:lstStyle>
            <a:lvl1pPr algn="r">
              <a:defRPr sz="3200">
                <a:solidFill>
                  <a:schemeClr val="tx1"/>
                </a:solidFill>
                <a:latin typeface="Arial" pitchFamily="34" charset="0"/>
                <a:cs typeface="Arial" pitchFamily="34" charset="0"/>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Arial" pitchFamily="34" charset="0"/>
                <a:ea typeface="+mj-ea"/>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eaLnBrk="1" latinLnBrk="0" hangingPunct="1"/>
            <a:fld id="{ACDF6120-F1F0-4C60-9FE9-39AC71A9C79D}" type="datetimeFigureOut">
              <a:rPr lang="en-US" smtClean="0"/>
              <a:pPr eaLnBrk="1" latinLnBrk="0" hangingPunct="1"/>
              <a:t>6/23/2017</a:t>
            </a:fld>
            <a:endParaRPr lang="en-US" sz="1600" dirty="0"/>
          </a:p>
        </p:txBody>
      </p:sp>
      <p:sp>
        <p:nvSpPr>
          <p:cNvPr id="17" name="Footer Placeholder 16"/>
          <p:cNvSpPr>
            <a:spLocks noGrp="1"/>
          </p:cNvSpPr>
          <p:nvPr>
            <p:ph type="ftr" sz="quarter" idx="11"/>
          </p:nvPr>
        </p:nvSpPr>
        <p:spPr>
          <a:xfrm>
            <a:off x="2267744" y="6519624"/>
            <a:ext cx="4105624" cy="365760"/>
          </a:xfrm>
        </p:spPr>
        <p:txBody>
          <a:bodyPr/>
          <a:lstStyle/>
          <a:p>
            <a:r>
              <a:rPr lang="en-US" dirty="0" smtClean="0"/>
              <a:t>National Treasury – Expenditure Q3 – 2015/16</a:t>
            </a:r>
          </a:p>
          <a:p>
            <a:endParaRPr lang="en-US" dirty="0"/>
          </a:p>
        </p:txBody>
      </p:sp>
      <p:sp>
        <p:nvSpPr>
          <p:cNvPr id="29" name="Slide Number Placeholder 28"/>
          <p:cNvSpPr>
            <a:spLocks noGrp="1"/>
          </p:cNvSpPr>
          <p:nvPr>
            <p:ph type="sldNum" sz="quarter" idx="12"/>
          </p:nvPr>
        </p:nvSpPr>
        <p:spPr>
          <a:xfrm>
            <a:off x="40432" y="649224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6/23/2017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6/23/2017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3200">
                <a:solidFill>
                  <a:srgbClr val="464653"/>
                </a:solidFill>
                <a:latin typeface="Arial" pitchFamily="34" charset="0"/>
                <a:cs typeface="Arial" pitchFamily="34" charset="0"/>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6/23/2017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0" y="1219200"/>
            <a:ext cx="9144000" cy="4937760"/>
          </a:xfrm>
        </p:spPr>
        <p:txBody>
          <a:bodyPr>
            <a:normAutofit/>
          </a:bodyPr>
          <a:lstStyle>
            <a:lvl1pPr>
              <a:defRPr sz="1700">
                <a:latin typeface="Arial" pitchFamily="34" charset="0"/>
                <a:cs typeface="Arial" pitchFamily="34" charset="0"/>
              </a:defRPr>
            </a:lvl1pPr>
            <a:lvl2pPr>
              <a:defRPr sz="1700">
                <a:latin typeface="Arial" pitchFamily="34" charset="0"/>
                <a:cs typeface="Arial" pitchFamily="34" charset="0"/>
              </a:defRPr>
            </a:lvl2pPr>
            <a:lvl3pPr>
              <a:defRPr sz="1700">
                <a:latin typeface="Arial" pitchFamily="34" charset="0"/>
                <a:cs typeface="Arial" pitchFamily="34" charset="0"/>
              </a:defRPr>
            </a:lvl3pPr>
            <a:lvl4pPr>
              <a:defRPr sz="1700">
                <a:latin typeface="Arial" pitchFamily="34" charset="0"/>
                <a:cs typeface="Arial" pitchFamily="34" charset="0"/>
              </a:defRPr>
            </a:lvl4pPr>
            <a:lvl5pPr>
              <a:defRPr sz="1700">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ctr" anchorCtr="0">
            <a:normAutofit/>
          </a:bodyPr>
          <a:lstStyle>
            <a:lvl1pPr marL="0" indent="0" algn="r">
              <a:buNone/>
              <a:defRPr sz="2000">
                <a:solidFill>
                  <a:schemeClr val="tx1">
                    <a:tint val="75000"/>
                  </a:schemeClr>
                </a:solidFill>
                <a:latin typeface="Arial" pitchFamily="34" charset="0"/>
                <a:cs typeface="Arial"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eaLnBrk="1" latinLnBrk="0" hangingPunct="1"/>
            <a:fld id="{ACDF6120-F1F0-4C60-9FE9-39AC71A9C79D}" type="datetimeFigureOut">
              <a:rPr lang="en-US" smtClean="0"/>
              <a:pPr eaLnBrk="1" latinLnBrk="0" hangingPunct="1"/>
              <a:t>6/23/2017</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26712" y="649224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chor="ctr"/>
          <a:lstStyle/>
          <a:p>
            <a:r>
              <a:rPr kumimoji="0" lang="en-US" dirty="0" smtClean="0"/>
              <a:t>Click to edit Master title style</a:t>
            </a:r>
            <a:endParaRPr kumimoji="0" lang="en-US" dirty="0"/>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6/23/2017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9" name="Content Placeholder 8"/>
          <p:cNvSpPr>
            <a:spLocks noGrp="1"/>
          </p:cNvSpPr>
          <p:nvPr>
            <p:ph sz="quarter" idx="1"/>
          </p:nvPr>
        </p:nvSpPr>
        <p:spPr>
          <a:xfrm>
            <a:off x="0" y="1219200"/>
            <a:ext cx="4498848" cy="4937760"/>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511802" cy="4937760"/>
          </a:xfrm>
        </p:spPr>
        <p:txBody>
          <a:bodyPr>
            <a:normAutofit/>
          </a:bodyPr>
          <a:lstStyle>
            <a:lvl1pPr>
              <a:defRPr sz="1800"/>
            </a:lvl1pPr>
            <a:lvl2pPr>
              <a:defRPr sz="18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0" y="1285875"/>
            <a:ext cx="4497388" cy="685800"/>
          </a:xfrm>
          <a:noFill/>
          <a:ln>
            <a:noFill/>
          </a:ln>
        </p:spPr>
        <p:txBody>
          <a:bodyPr lIns="91440" anchor="ctr" anchorCtr="0">
            <a:noAutofit/>
          </a:bodyPr>
          <a:lstStyle>
            <a:lvl1pPr marL="0" indent="0">
              <a:buNone/>
              <a:defRPr sz="2400" b="1">
                <a:solidFill>
                  <a:schemeClr val="accent2"/>
                </a:solidFill>
                <a:latin typeface="Arial" pitchFamily="34" charset="0"/>
                <a:cs typeface="Arial"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648200" y="1295400"/>
            <a:ext cx="4495800" cy="685800"/>
          </a:xfrm>
          <a:noFill/>
          <a:ln>
            <a:noFill/>
          </a:ln>
        </p:spPr>
        <p:txBody>
          <a:bodyPr lIns="91440" anchor="ctr" anchorCtr="0"/>
          <a:lstStyle>
            <a:lvl1pPr marL="0" indent="0">
              <a:buNone/>
              <a:defRPr sz="2400" b="1">
                <a:solidFill>
                  <a:schemeClr val="accent2"/>
                </a:solidFill>
                <a:latin typeface="Arial" pitchFamily="34" charset="0"/>
                <a:cs typeface="Arial"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7" name="Date Placeholder 6"/>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6/23/2017</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11" name="Content Placeholder 10"/>
          <p:cNvSpPr>
            <a:spLocks noGrp="1"/>
          </p:cNvSpPr>
          <p:nvPr>
            <p:ph sz="quarter" idx="2"/>
          </p:nvPr>
        </p:nvSpPr>
        <p:spPr>
          <a:xfrm>
            <a:off x="0" y="2133600"/>
            <a:ext cx="4495800" cy="4038600"/>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648200" y="2133600"/>
            <a:ext cx="4495800" cy="4038600"/>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6/23/2017</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6/23/2017</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6/23/2017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6/23/2017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0" y="0"/>
            <a:ext cx="9144000" cy="11430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0" y="1219200"/>
            <a:ext cx="9144000" cy="4910328"/>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eaLnBrk="1" latinLnBrk="0" hangingPunct="1"/>
            <a:fld id="{ACDF6120-F1F0-4C60-9FE9-39AC71A9C79D}" type="datetimeFigureOut">
              <a:rPr lang="en-US" smtClean="0"/>
              <a:pPr eaLnBrk="1" latinLnBrk="0" hangingPunct="1"/>
              <a:t>6/23/2017</a:t>
            </a:fld>
            <a:endParaRPr lang="en-US" sz="1400" dirty="0">
              <a:solidFill>
                <a:schemeClr val="tx2"/>
              </a:solidFill>
            </a:endParaRPr>
          </a:p>
        </p:txBody>
      </p:sp>
      <p:sp>
        <p:nvSpPr>
          <p:cNvPr id="3" name="Footer Placeholder 2"/>
          <p:cNvSpPr>
            <a:spLocks noGrp="1"/>
          </p:cNvSpPr>
          <p:nvPr>
            <p:ph type="ftr" sz="quarter" idx="3"/>
          </p:nvPr>
        </p:nvSpPr>
        <p:spPr>
          <a:xfrm>
            <a:off x="2483768" y="6519624"/>
            <a:ext cx="3920080" cy="365760"/>
          </a:xfrm>
          <a:prstGeom prst="rect">
            <a:avLst/>
          </a:prstGeom>
        </p:spPr>
        <p:txBody>
          <a:bodyPr vert="horz"/>
          <a:lstStyle>
            <a:lvl1pPr algn="l" eaLnBrk="1" latinLnBrk="0" hangingPunct="1">
              <a:defRPr kumimoji="0" sz="1400">
                <a:solidFill>
                  <a:schemeClr val="tx2"/>
                </a:solidFill>
              </a:defRPr>
            </a:lvl1pPr>
          </a:lstStyle>
          <a:p>
            <a:r>
              <a:rPr lang="en-US" dirty="0" smtClean="0"/>
              <a:t>National Treasury – Expenditure 2015/16</a:t>
            </a:r>
            <a:endParaRPr lang="en-US" dirty="0"/>
          </a:p>
        </p:txBody>
      </p:sp>
      <p:sp>
        <p:nvSpPr>
          <p:cNvPr id="23" name="Slide Number Placeholder 22"/>
          <p:cNvSpPr>
            <a:spLocks noGrp="1"/>
          </p:cNvSpPr>
          <p:nvPr>
            <p:ph type="sldNum" sz="quarter" idx="4"/>
          </p:nvPr>
        </p:nvSpPr>
        <p:spPr>
          <a:xfrm>
            <a:off x="70520" y="6485492"/>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26854" y="6353175"/>
            <a:ext cx="9117146"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26854" y="1143000"/>
            <a:ext cx="9117146"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3000" kern="1200">
          <a:solidFill>
            <a:schemeClr val="tx2"/>
          </a:solidFill>
          <a:latin typeface="Arial" pitchFamily="34" charset="0"/>
          <a:ea typeface="+mj-ea"/>
          <a:cs typeface="Arial" pitchFamily="34" charset="0"/>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Powerpoint Presentation3"/>
          <p:cNvPicPr>
            <a:picLocks noChangeAspect="1" noChangeArrowheads="1"/>
          </p:cNvPicPr>
          <p:nvPr/>
        </p:nvPicPr>
        <p:blipFill>
          <a:blip r:embed="rId3" cstate="print"/>
          <a:srcRect/>
          <a:stretch>
            <a:fillRect/>
          </a:stretch>
        </p:blipFill>
        <p:spPr bwMode="auto">
          <a:xfrm>
            <a:off x="0" y="0"/>
            <a:ext cx="9177338" cy="6891338"/>
          </a:xfrm>
          <a:prstGeom prst="rect">
            <a:avLst/>
          </a:prstGeom>
          <a:noFill/>
          <a:ln w="9525">
            <a:noFill/>
            <a:miter lim="800000"/>
            <a:headEnd/>
            <a:tailEnd/>
          </a:ln>
        </p:spPr>
      </p:pic>
      <p:sp>
        <p:nvSpPr>
          <p:cNvPr id="13315" name="Rectangle 12"/>
          <p:cNvSpPr>
            <a:spLocks noGrp="1" noChangeArrowheads="1"/>
          </p:cNvSpPr>
          <p:nvPr>
            <p:ph type="ctrTitle"/>
          </p:nvPr>
        </p:nvSpPr>
        <p:spPr>
          <a:xfrm>
            <a:off x="618331" y="2636912"/>
            <a:ext cx="7940675" cy="1027113"/>
          </a:xfrm>
          <a:noFill/>
        </p:spPr>
        <p:txBody>
          <a:bodyPr/>
          <a:lstStyle/>
          <a:p>
            <a:r>
              <a:rPr lang="en-US" sz="2500" b="1" dirty="0" smtClean="0"/>
              <a:t>2016/17 Spending Outcome </a:t>
            </a:r>
            <a:endParaRPr lang="en-US" dirty="0" smtClean="0"/>
          </a:p>
        </p:txBody>
      </p:sp>
      <p:sp>
        <p:nvSpPr>
          <p:cNvPr id="13316" name="Rectangle 13"/>
          <p:cNvSpPr>
            <a:spLocks noGrp="1" noChangeArrowheads="1"/>
          </p:cNvSpPr>
          <p:nvPr>
            <p:ph type="subTitle" idx="1"/>
          </p:nvPr>
        </p:nvSpPr>
        <p:spPr>
          <a:xfrm>
            <a:off x="930275" y="4130675"/>
            <a:ext cx="7543800" cy="341313"/>
          </a:xfrm>
          <a:noFill/>
        </p:spPr>
        <p:txBody>
          <a:bodyPr/>
          <a:lstStyle/>
          <a:p>
            <a:r>
              <a:rPr lang="en-US" sz="1400" b="1" i="1" dirty="0" smtClean="0">
                <a:solidFill>
                  <a:schemeClr val="bg1"/>
                </a:solidFill>
              </a:rPr>
              <a:t>STANDING </a:t>
            </a:r>
            <a:r>
              <a:rPr lang="en-US" sz="1400" b="1" i="1" dirty="0" smtClean="0">
                <a:solidFill>
                  <a:schemeClr val="bg1"/>
                </a:solidFill>
                <a:ea typeface="Osaka" pitchFamily="1" charset="-128"/>
              </a:rPr>
              <a:t>COMMITTEE</a:t>
            </a:r>
            <a:r>
              <a:rPr lang="en-US" sz="1400" b="1" i="1" dirty="0" smtClean="0">
                <a:solidFill>
                  <a:schemeClr val="bg1"/>
                </a:solidFill>
              </a:rPr>
              <a:t> ON APPROPRIATIONS</a:t>
            </a:r>
            <a:endParaRPr lang="en-ZA" sz="1400" b="1" i="1" dirty="0" smtClean="0">
              <a:solidFill>
                <a:schemeClr val="bg1"/>
              </a:solidFill>
            </a:endParaRPr>
          </a:p>
        </p:txBody>
      </p:sp>
      <p:sp>
        <p:nvSpPr>
          <p:cNvPr id="13317" name="Rectangle 14"/>
          <p:cNvSpPr>
            <a:spLocks noChangeArrowheads="1"/>
          </p:cNvSpPr>
          <p:nvPr/>
        </p:nvSpPr>
        <p:spPr bwMode="auto">
          <a:xfrm>
            <a:off x="777875" y="4548188"/>
            <a:ext cx="7696200" cy="304800"/>
          </a:xfrm>
          <a:prstGeom prst="rect">
            <a:avLst/>
          </a:prstGeom>
          <a:noFill/>
          <a:ln w="9525">
            <a:noFill/>
            <a:miter lim="800000"/>
            <a:headEnd/>
            <a:tailEnd/>
          </a:ln>
        </p:spPr>
        <p:txBody>
          <a:bodyPr/>
          <a:lstStyle/>
          <a:p>
            <a:pPr algn="r">
              <a:spcBef>
                <a:spcPct val="20000"/>
              </a:spcBef>
            </a:pPr>
            <a:r>
              <a:rPr lang="en-US" sz="1000" dirty="0" smtClean="0">
                <a:solidFill>
                  <a:schemeClr val="bg1"/>
                </a:solidFill>
                <a:ea typeface="Osaka" pitchFamily="1" charset="-128"/>
              </a:rPr>
              <a:t> National </a:t>
            </a:r>
            <a:r>
              <a:rPr lang="en-US" sz="1000" dirty="0">
                <a:solidFill>
                  <a:schemeClr val="bg1"/>
                </a:solidFill>
                <a:ea typeface="Osaka" pitchFamily="1" charset="-128"/>
              </a:rPr>
              <a:t>Treasury</a:t>
            </a:r>
            <a:r>
              <a:rPr lang="en-US" sz="1000" b="1" dirty="0">
                <a:solidFill>
                  <a:schemeClr val="bg1"/>
                </a:solidFill>
                <a:ea typeface="Osaka" pitchFamily="1" charset="-128"/>
              </a:rPr>
              <a:t>    |  </a:t>
            </a:r>
            <a:r>
              <a:rPr lang="en-US" sz="1000" b="1" dirty="0" smtClean="0">
                <a:solidFill>
                  <a:schemeClr val="bg1"/>
                </a:solidFill>
                <a:ea typeface="Osaka" pitchFamily="1" charset="-128"/>
              </a:rPr>
              <a:t>21 June </a:t>
            </a:r>
            <a:r>
              <a:rPr lang="en-US" sz="1000" dirty="0" smtClean="0">
                <a:solidFill>
                  <a:schemeClr val="bg1"/>
                </a:solidFill>
                <a:ea typeface="Osaka" pitchFamily="1" charset="-128"/>
              </a:rPr>
              <a:t>2017</a:t>
            </a:r>
            <a:endParaRPr lang="en-US" sz="1000" dirty="0">
              <a:solidFill>
                <a:schemeClr val="bg1"/>
              </a:solidFill>
              <a:ea typeface="Osaka" pitchFamily="1" charset="-128"/>
            </a:endParaRPr>
          </a:p>
        </p:txBody>
      </p:sp>
    </p:spTree>
    <p:extLst>
      <p:ext uri="{BB962C8B-B14F-4D97-AF65-F5344CB8AC3E}">
        <p14:creationId xmlns:p14="http://schemas.microsoft.com/office/powerpoint/2010/main" xmlns="" val="2586182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124744"/>
          </a:xfrm>
        </p:spPr>
        <p:txBody>
          <a:bodyPr>
            <a:normAutofit/>
          </a:bodyPr>
          <a:lstStyle/>
          <a:p>
            <a:r>
              <a:rPr lang="en-US" sz="3000" b="1" dirty="0">
                <a:solidFill>
                  <a:srgbClr val="C00000"/>
                </a:solidFill>
              </a:rPr>
              <a:t>Education and related </a:t>
            </a:r>
            <a:r>
              <a:rPr lang="en-US" sz="3000" b="1" dirty="0" smtClean="0">
                <a:solidFill>
                  <a:srgbClr val="C00000"/>
                </a:solidFill>
              </a:rPr>
              <a:t>departments (2)</a:t>
            </a:r>
            <a:endParaRPr lang="en-US" sz="3000" b="1" dirty="0">
              <a:solidFill>
                <a:srgbClr val="C00000"/>
              </a:solidFill>
            </a:endParaRPr>
          </a:p>
        </p:txBody>
      </p:sp>
      <p:sp>
        <p:nvSpPr>
          <p:cNvPr id="2" name="Content Placeholder 1"/>
          <p:cNvSpPr>
            <a:spLocks noGrp="1"/>
          </p:cNvSpPr>
          <p:nvPr>
            <p:ph sz="quarter" idx="1"/>
          </p:nvPr>
        </p:nvSpPr>
        <p:spPr>
          <a:xfrm>
            <a:off x="35496" y="1196752"/>
            <a:ext cx="9036496" cy="5328592"/>
          </a:xfrm>
        </p:spPr>
        <p:txBody>
          <a:bodyPr>
            <a:normAutofit fontScale="92500" lnSpcReduction="10000"/>
          </a:bodyPr>
          <a:lstStyle/>
          <a:p>
            <a:pPr marL="0" indent="0">
              <a:buNone/>
            </a:pPr>
            <a:r>
              <a:rPr lang="en-ZA" sz="1900" b="1" dirty="0"/>
              <a:t>Labour</a:t>
            </a:r>
          </a:p>
          <a:p>
            <a:pPr algn="just">
              <a:buClrTx/>
              <a:buSzPct val="100000"/>
              <a:buFont typeface="Arial" panose="020B0604020202020204" pitchFamily="34" charset="0"/>
              <a:buChar char="•"/>
            </a:pPr>
            <a:r>
              <a:rPr lang="en-ZA" sz="1800" dirty="0">
                <a:ea typeface="Osaka"/>
              </a:rPr>
              <a:t>Underspent by R89.7 million or 3.2 per cent, </a:t>
            </a:r>
            <a:r>
              <a:rPr lang="en-GB" sz="1800" dirty="0">
                <a:ea typeface="Osaka"/>
              </a:rPr>
              <a:t>on compensation of employees (</a:t>
            </a:r>
            <a:r>
              <a:rPr lang="en-ZA" sz="1800" dirty="0">
                <a:ea typeface="Osaka"/>
              </a:rPr>
              <a:t>due to delays in filling of positions) </a:t>
            </a:r>
            <a:r>
              <a:rPr lang="en-GB" sz="1800" dirty="0">
                <a:ea typeface="Osaka"/>
              </a:rPr>
              <a:t>and goods and services mainly in the Administration and Inspection and Enforcement Services programmes</a:t>
            </a:r>
          </a:p>
          <a:p>
            <a:pPr>
              <a:buFont typeface="Arial" panose="020B0604020202020204" pitchFamily="34" charset="0"/>
              <a:buChar char="•"/>
            </a:pPr>
            <a:endParaRPr lang="en-ZA" sz="1800" b="1" dirty="0" smtClean="0"/>
          </a:p>
          <a:p>
            <a:pPr marL="0" indent="0">
              <a:buNone/>
            </a:pPr>
            <a:r>
              <a:rPr lang="en-ZA" sz="1900" b="1" dirty="0"/>
              <a:t>Arts and Culture</a:t>
            </a:r>
          </a:p>
          <a:p>
            <a:pPr algn="just">
              <a:buClrTx/>
              <a:buSzPct val="100000"/>
              <a:buFont typeface="Arial" panose="020B0604020202020204" pitchFamily="34" charset="0"/>
              <a:buChar char="•"/>
            </a:pPr>
            <a:r>
              <a:rPr lang="en-ZA" sz="1800" dirty="0">
                <a:ea typeface="Osaka"/>
              </a:rPr>
              <a:t>Spent R104.6 million or 2.6 per cent lower than projected, mainly under programmes 2 and 3:</a:t>
            </a:r>
          </a:p>
          <a:p>
            <a:pPr algn="just">
              <a:buClrTx/>
              <a:buSzPct val="100000"/>
              <a:buFont typeface="Arial" panose="020B0604020202020204" pitchFamily="34" charset="0"/>
              <a:buChar char="•"/>
            </a:pPr>
            <a:r>
              <a:rPr lang="en-GB" sz="1800" i="1" dirty="0" smtClean="0">
                <a:ea typeface="Osaka"/>
              </a:rPr>
              <a:t>Programme </a:t>
            </a:r>
            <a:r>
              <a:rPr lang="en-GB" sz="1800" i="1" dirty="0">
                <a:ea typeface="Osaka"/>
              </a:rPr>
              <a:t>2: </a:t>
            </a:r>
            <a:r>
              <a:rPr lang="en-GB" sz="1800" dirty="0">
                <a:ea typeface="Osaka"/>
              </a:rPr>
              <a:t>Institutional Governance - due to contractual challenges between the Department of Public Works and the Department of Arts and Culture regarding the implementation of the National Archives (under Capital Works projects) heating, ventilation and air conditioning (HVAC) project; as well as the pending investigation into whether the National Heroes Acre statues project by the </a:t>
            </a:r>
            <a:r>
              <a:rPr lang="en-ZA" sz="1800" dirty="0">
                <a:ea typeface="Osaka"/>
              </a:rPr>
              <a:t>National Heritage Company was funded twice, by the Department of Arts and Culture and the National Lotteries Commission.</a:t>
            </a:r>
          </a:p>
          <a:p>
            <a:pPr algn="just">
              <a:buClrTx/>
              <a:buSzPct val="100000"/>
              <a:buFont typeface="Arial" panose="020B0604020202020204" pitchFamily="34" charset="0"/>
              <a:buChar char="•"/>
            </a:pPr>
            <a:r>
              <a:rPr lang="en-ZA" sz="1800" i="1" dirty="0" smtClean="0">
                <a:ea typeface="Osaka"/>
              </a:rPr>
              <a:t>Programme </a:t>
            </a:r>
            <a:r>
              <a:rPr lang="en-ZA" sz="1800" i="1" dirty="0">
                <a:ea typeface="Osaka"/>
              </a:rPr>
              <a:t>3</a:t>
            </a:r>
            <a:r>
              <a:rPr lang="en-ZA" sz="1800" dirty="0">
                <a:ea typeface="Osaka"/>
              </a:rPr>
              <a:t>: Arts and Culture Promotion and Development  - delays in the provision of documents for the upgrading of Community Arts Centres such as business plans, quotations, and memoranda of agreement by the relevant owners of these community art centres</a:t>
            </a:r>
          </a:p>
        </p:txBody>
      </p:sp>
      <p:sp>
        <p:nvSpPr>
          <p:cNvPr id="5"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11</a:t>
            </a:r>
            <a:endParaRPr lang="en-US" sz="1400" b="0" dirty="0">
              <a:solidFill>
                <a:srgbClr val="000000"/>
              </a:solidFill>
              <a:latin typeface="Arial"/>
            </a:endParaRPr>
          </a:p>
        </p:txBody>
      </p:sp>
    </p:spTree>
    <p:extLst>
      <p:ext uri="{BB962C8B-B14F-4D97-AF65-F5344CB8AC3E}">
        <p14:creationId xmlns:p14="http://schemas.microsoft.com/office/powerpoint/2010/main" xmlns="" val="482698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C00000"/>
                </a:solidFill>
              </a:rPr>
              <a:t>Administrative Services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471179419"/>
              </p:ext>
            </p:extLst>
          </p:nvPr>
        </p:nvGraphicFramePr>
        <p:xfrm>
          <a:off x="107504" y="1412776"/>
          <a:ext cx="8855968" cy="4937125"/>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19</a:t>
            </a:r>
            <a:endParaRPr lang="en-US" sz="1400" b="0" dirty="0">
              <a:solidFill>
                <a:srgbClr val="000000"/>
              </a:solidFill>
              <a:latin typeface="Arial"/>
            </a:endParaRPr>
          </a:p>
        </p:txBody>
      </p:sp>
    </p:spTree>
    <p:extLst>
      <p:ext uri="{BB962C8B-B14F-4D97-AF65-F5344CB8AC3E}">
        <p14:creationId xmlns:p14="http://schemas.microsoft.com/office/powerpoint/2010/main" xmlns="" val="273039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normAutofit/>
          </a:bodyPr>
          <a:lstStyle/>
          <a:p>
            <a:r>
              <a:rPr lang="en-US" sz="3000" b="1" dirty="0">
                <a:solidFill>
                  <a:srgbClr val="C00000"/>
                </a:solidFill>
              </a:rPr>
              <a:t>Administrative Services </a:t>
            </a:r>
            <a:r>
              <a:rPr lang="en-US" sz="3000" b="1" dirty="0" smtClean="0">
                <a:solidFill>
                  <a:srgbClr val="C00000"/>
                </a:solidFill>
              </a:rPr>
              <a:t>(2)</a:t>
            </a:r>
            <a:endParaRPr lang="en-US" sz="3000" b="1" dirty="0">
              <a:solidFill>
                <a:srgbClr val="C00000"/>
              </a:solidFill>
            </a:endParaRPr>
          </a:p>
        </p:txBody>
      </p:sp>
      <p:sp>
        <p:nvSpPr>
          <p:cNvPr id="3" name="Content Placeholder 2"/>
          <p:cNvSpPr>
            <a:spLocks noGrp="1"/>
          </p:cNvSpPr>
          <p:nvPr>
            <p:ph sz="quarter" idx="1"/>
          </p:nvPr>
        </p:nvSpPr>
        <p:spPr>
          <a:xfrm>
            <a:off x="0" y="1196752"/>
            <a:ext cx="9151118" cy="5544616"/>
          </a:xfrm>
        </p:spPr>
        <p:txBody>
          <a:bodyPr>
            <a:normAutofit/>
          </a:bodyPr>
          <a:lstStyle/>
          <a:p>
            <a:pPr marL="0" indent="0">
              <a:buNone/>
            </a:pPr>
            <a:r>
              <a:rPr lang="en-ZA" sz="1800" b="1" dirty="0"/>
              <a:t>DIRCO</a:t>
            </a:r>
          </a:p>
          <a:p>
            <a:pPr lvl="0" algn="just">
              <a:buClrTx/>
              <a:buSzPct val="100000"/>
              <a:buFont typeface="Arial" panose="020B0604020202020204" pitchFamily="34" charset="0"/>
              <a:buChar char="•"/>
            </a:pPr>
            <a:r>
              <a:rPr lang="en-GB" dirty="0">
                <a:ea typeface="Osaka"/>
              </a:rPr>
              <a:t>Underspent by R338.4 million or 4.9 per cent mainly under Programmes 2 and 3, due to cost containment measures that the department has implemented in missions abroad in relation to rentals where the department managed to negotiate a zero increase in office and residence leases in missions</a:t>
            </a:r>
          </a:p>
          <a:p>
            <a:pPr lvl="0" algn="just">
              <a:buClrTx/>
              <a:buSzPct val="100000"/>
              <a:buFont typeface="Arial" panose="020B0604020202020204" pitchFamily="34" charset="0"/>
              <a:buChar char="•"/>
            </a:pPr>
            <a:endParaRPr lang="en-GB" sz="1800" dirty="0"/>
          </a:p>
          <a:p>
            <a:pPr>
              <a:buClrTx/>
              <a:buSzPct val="100000"/>
              <a:buFont typeface="Arial" panose="020B0604020202020204" pitchFamily="34" charset="0"/>
              <a:buChar char="•"/>
            </a:pPr>
            <a:r>
              <a:rPr lang="en-GB" dirty="0"/>
              <a:t>Overspent on its Programmes 1 and </a:t>
            </a:r>
            <a:r>
              <a:rPr lang="en-GB" dirty="0" smtClean="0"/>
              <a:t>4:</a:t>
            </a:r>
          </a:p>
          <a:p>
            <a:pPr lvl="1">
              <a:buClrTx/>
              <a:buSzPct val="100000"/>
              <a:buFont typeface="Arial" panose="020B0604020202020204" pitchFamily="34" charset="0"/>
              <a:buChar char="•"/>
            </a:pPr>
            <a:r>
              <a:rPr lang="en-GB" dirty="0">
                <a:solidFill>
                  <a:schemeClr val="tx1"/>
                </a:solidFill>
                <a:ea typeface="Osaka"/>
              </a:rPr>
              <a:t>Programme 1: Administration - </a:t>
            </a:r>
            <a:r>
              <a:rPr lang="en-US" dirty="0">
                <a:solidFill>
                  <a:schemeClr val="tx1"/>
                </a:solidFill>
                <a:ea typeface="Osaka"/>
              </a:rPr>
              <a:t>due to </a:t>
            </a:r>
            <a:r>
              <a:rPr lang="en-US" dirty="0" smtClean="0">
                <a:solidFill>
                  <a:schemeClr val="tx1"/>
                </a:solidFill>
                <a:ea typeface="Osaka"/>
              </a:rPr>
              <a:t>consultants (business </a:t>
            </a:r>
            <a:r>
              <a:rPr lang="en-US" dirty="0">
                <a:solidFill>
                  <a:schemeClr val="tx1"/>
                </a:solidFill>
                <a:ea typeface="Osaka"/>
              </a:rPr>
              <a:t>and advisory </a:t>
            </a:r>
            <a:r>
              <a:rPr lang="en-US" dirty="0" smtClean="0">
                <a:solidFill>
                  <a:schemeClr val="tx1"/>
                </a:solidFill>
                <a:ea typeface="Osaka"/>
              </a:rPr>
              <a:t>services: </a:t>
            </a:r>
            <a:r>
              <a:rPr lang="en-US" dirty="0">
                <a:solidFill>
                  <a:schemeClr val="tx1"/>
                </a:solidFill>
                <a:ea typeface="Osaka"/>
              </a:rPr>
              <a:t>agency and support  outsourced </a:t>
            </a:r>
            <a:r>
              <a:rPr lang="en-US" dirty="0" smtClean="0">
                <a:solidFill>
                  <a:schemeClr val="tx1"/>
                </a:solidFill>
                <a:ea typeface="Osaka"/>
              </a:rPr>
              <a:t>services) </a:t>
            </a:r>
            <a:r>
              <a:rPr lang="en-ZA" dirty="0" smtClean="0">
                <a:solidFill>
                  <a:schemeClr val="tx1"/>
                </a:solidFill>
                <a:ea typeface="Osaka"/>
              </a:rPr>
              <a:t>who </a:t>
            </a:r>
            <a:r>
              <a:rPr lang="en-ZA" dirty="0">
                <a:solidFill>
                  <a:schemeClr val="tx1"/>
                </a:solidFill>
                <a:ea typeface="Osaka"/>
              </a:rPr>
              <a:t>have been appointed to oversee </a:t>
            </a:r>
            <a:r>
              <a:rPr lang="en-ZA" dirty="0" smtClean="0">
                <a:solidFill>
                  <a:schemeClr val="tx1"/>
                </a:solidFill>
                <a:ea typeface="Osaka"/>
              </a:rPr>
              <a:t>about 40 maintenance </a:t>
            </a:r>
            <a:r>
              <a:rPr lang="en-ZA" dirty="0">
                <a:solidFill>
                  <a:schemeClr val="tx1"/>
                </a:solidFill>
                <a:ea typeface="Osaka"/>
              </a:rPr>
              <a:t>and construction or refurbishment projects abroad.</a:t>
            </a:r>
          </a:p>
          <a:p>
            <a:pPr lvl="1">
              <a:buClrTx/>
              <a:buSzPct val="100000"/>
              <a:buFont typeface="Arial" panose="020B0604020202020204" pitchFamily="34" charset="0"/>
              <a:buChar char="•"/>
            </a:pPr>
            <a:r>
              <a:rPr lang="en-GB" dirty="0" smtClean="0">
                <a:solidFill>
                  <a:schemeClr val="tx1"/>
                </a:solidFill>
                <a:ea typeface="ＭＳ Ｐゴシック" pitchFamily="34" charset="-128"/>
              </a:rPr>
              <a:t>Programme </a:t>
            </a:r>
            <a:r>
              <a:rPr lang="en-GB" dirty="0">
                <a:solidFill>
                  <a:schemeClr val="tx1"/>
                </a:solidFill>
                <a:ea typeface="ＭＳ Ｐゴシック" pitchFamily="34" charset="-128"/>
              </a:rPr>
              <a:t>4: Public Diplomacy </a:t>
            </a:r>
            <a:r>
              <a:rPr lang="en-ZA" dirty="0">
                <a:solidFill>
                  <a:schemeClr val="tx1"/>
                </a:solidFill>
                <a:ea typeface="ＭＳ Ｐゴシック" pitchFamily="34" charset="-128"/>
              </a:rPr>
              <a:t>and Protocol Services</a:t>
            </a:r>
            <a:r>
              <a:rPr lang="en-GB" dirty="0">
                <a:solidFill>
                  <a:schemeClr val="tx1"/>
                </a:solidFill>
                <a:ea typeface="ＭＳ Ｐゴシック" pitchFamily="34" charset="-128"/>
              </a:rPr>
              <a:t> - due to</a:t>
            </a:r>
            <a:r>
              <a:rPr lang="en-GB" dirty="0">
                <a:solidFill>
                  <a:srgbClr val="FF0000"/>
                </a:solidFill>
                <a:ea typeface="ＭＳ Ｐゴシック" pitchFamily="34" charset="-128"/>
              </a:rPr>
              <a:t> </a:t>
            </a:r>
            <a:r>
              <a:rPr lang="en-GB" dirty="0" smtClean="0">
                <a:solidFill>
                  <a:schemeClr val="tx1"/>
                </a:solidFill>
                <a:ea typeface="ＭＳ Ｐゴシック" pitchFamily="34" charset="-128"/>
              </a:rPr>
              <a:t>the</a:t>
            </a:r>
            <a:r>
              <a:rPr lang="en-GB" dirty="0" smtClean="0">
                <a:solidFill>
                  <a:srgbClr val="FF0000"/>
                </a:solidFill>
                <a:ea typeface="ＭＳ Ｐゴシック" pitchFamily="34" charset="-128"/>
              </a:rPr>
              <a:t> </a:t>
            </a:r>
            <a:r>
              <a:rPr lang="en-GB" dirty="0" smtClean="0">
                <a:solidFill>
                  <a:schemeClr val="tx1"/>
                </a:solidFill>
                <a:ea typeface="ＭＳ Ｐゴシック" pitchFamily="34" charset="-128"/>
              </a:rPr>
              <a:t>increased </a:t>
            </a:r>
            <a:r>
              <a:rPr lang="en-GB" dirty="0">
                <a:solidFill>
                  <a:schemeClr val="tx1"/>
                </a:solidFill>
                <a:ea typeface="ＭＳ Ｐゴシック" pitchFamily="34" charset="-128"/>
              </a:rPr>
              <a:t>number of incoming and outgoing State visits</a:t>
            </a:r>
          </a:p>
          <a:p>
            <a:pPr marL="0" indent="0">
              <a:buSzPct val="100000"/>
              <a:buNone/>
            </a:pPr>
            <a:endParaRPr lang="en-GB" sz="1800" b="1" dirty="0" smtClean="0"/>
          </a:p>
          <a:p>
            <a:pPr algn="just">
              <a:buSzPct val="100000"/>
              <a:buFont typeface="Arial" panose="020B0604020202020204" pitchFamily="34" charset="0"/>
              <a:buChar char="•"/>
            </a:pPr>
            <a:endParaRPr lang="en-GB" sz="1800" dirty="0"/>
          </a:p>
          <a:p>
            <a:pPr>
              <a:buFont typeface="Arial" panose="020B0604020202020204" pitchFamily="34" charset="0"/>
              <a:buChar char="•"/>
            </a:pPr>
            <a:endParaRPr lang="en-ZA" sz="1800" dirty="0"/>
          </a:p>
          <a:p>
            <a:pPr marL="0" indent="0">
              <a:buNone/>
            </a:pPr>
            <a:endParaRPr lang="en-ZA" sz="1800" dirty="0"/>
          </a:p>
          <a:p>
            <a:pPr algn="just">
              <a:buFont typeface="Arial" panose="020B0604020202020204" pitchFamily="34" charset="0"/>
              <a:buChar char="•"/>
            </a:pPr>
            <a:endParaRPr lang="en-ZA" sz="1800" dirty="0"/>
          </a:p>
        </p:txBody>
      </p:sp>
      <p:sp>
        <p:nvSpPr>
          <p:cNvPr id="4"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20</a:t>
            </a:r>
            <a:endParaRPr lang="en-US" sz="1400" b="0" dirty="0">
              <a:solidFill>
                <a:srgbClr val="000000"/>
              </a:solidFill>
              <a:latin typeface="Arial"/>
            </a:endParaRPr>
          </a:p>
        </p:txBody>
      </p:sp>
    </p:spTree>
    <p:extLst>
      <p:ext uri="{BB962C8B-B14F-4D97-AF65-F5344CB8AC3E}">
        <p14:creationId xmlns:p14="http://schemas.microsoft.com/office/powerpoint/2010/main" xmlns="" val="1775560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normAutofit/>
          </a:bodyPr>
          <a:lstStyle/>
          <a:p>
            <a:r>
              <a:rPr lang="en-US" sz="3000" b="1" dirty="0">
                <a:solidFill>
                  <a:srgbClr val="C00000"/>
                </a:solidFill>
              </a:rPr>
              <a:t>Administrative Services </a:t>
            </a:r>
            <a:r>
              <a:rPr lang="en-US" sz="3000" b="1" dirty="0" smtClean="0">
                <a:solidFill>
                  <a:srgbClr val="C00000"/>
                </a:solidFill>
              </a:rPr>
              <a:t>(3)</a:t>
            </a:r>
            <a:endParaRPr lang="en-US" sz="3000" b="1" dirty="0">
              <a:solidFill>
                <a:srgbClr val="C00000"/>
              </a:solidFill>
            </a:endParaRPr>
          </a:p>
        </p:txBody>
      </p:sp>
      <p:sp>
        <p:nvSpPr>
          <p:cNvPr id="3" name="Content Placeholder 2"/>
          <p:cNvSpPr>
            <a:spLocks noGrp="1"/>
          </p:cNvSpPr>
          <p:nvPr>
            <p:ph sz="quarter" idx="1"/>
          </p:nvPr>
        </p:nvSpPr>
        <p:spPr>
          <a:xfrm>
            <a:off x="0" y="1196752"/>
            <a:ext cx="9151118" cy="5544616"/>
          </a:xfrm>
        </p:spPr>
        <p:txBody>
          <a:bodyPr>
            <a:normAutofit/>
          </a:bodyPr>
          <a:lstStyle/>
          <a:p>
            <a:pPr marL="0" indent="0">
              <a:buNone/>
            </a:pPr>
            <a:r>
              <a:rPr lang="en-GB" sz="1800" b="1" dirty="0"/>
              <a:t>National Treasury</a:t>
            </a:r>
            <a:endParaRPr lang="en-ZA" sz="1800" b="1" dirty="0"/>
          </a:p>
          <a:p>
            <a:pPr algn="just">
              <a:buClrTx/>
              <a:buSzPct val="100000"/>
              <a:buFont typeface="Arial" panose="020B0604020202020204" pitchFamily="34" charset="0"/>
              <a:buChar char="•"/>
            </a:pPr>
            <a:r>
              <a:rPr lang="en-GB" dirty="0">
                <a:ea typeface="Osaka"/>
              </a:rPr>
              <a:t>Underspent by R252.6 million or 0.9 per cent, mainly due to </a:t>
            </a:r>
            <a:r>
              <a:rPr lang="en-GB" dirty="0" smtClean="0">
                <a:ea typeface="Osaka"/>
              </a:rPr>
              <a:t>slow disbursement in the Jobs </a:t>
            </a:r>
            <a:r>
              <a:rPr lang="en-GB" dirty="0">
                <a:ea typeface="Osaka"/>
              </a:rPr>
              <a:t>Fund and the withholding of </a:t>
            </a:r>
            <a:r>
              <a:rPr lang="en-GB" dirty="0" smtClean="0">
                <a:ea typeface="Osaka"/>
              </a:rPr>
              <a:t>funds from the Neighbourhood Partnership Development Grant </a:t>
            </a:r>
            <a:r>
              <a:rPr lang="en-ZA" dirty="0" smtClean="0">
                <a:ea typeface="Osaka"/>
              </a:rPr>
              <a:t>to </a:t>
            </a:r>
            <a:r>
              <a:rPr lang="en-ZA" dirty="0">
                <a:ea typeface="Osaka"/>
              </a:rPr>
              <a:t>the Mbombela municipality as it did not spend all the funds transferred in November 2016</a:t>
            </a:r>
            <a:r>
              <a:rPr lang="en-GB" dirty="0">
                <a:ea typeface="Osaka"/>
              </a:rPr>
              <a:t>, all under the </a:t>
            </a:r>
            <a:r>
              <a:rPr lang="en-GB" i="1" dirty="0">
                <a:ea typeface="Osaka"/>
              </a:rPr>
              <a:t>Programme: </a:t>
            </a:r>
            <a:r>
              <a:rPr lang="en-ZA" i="1" dirty="0">
                <a:ea typeface="Osaka"/>
              </a:rPr>
              <a:t>Technical Support and Development Finance</a:t>
            </a:r>
            <a:endParaRPr lang="en-GB" i="1" dirty="0">
              <a:ea typeface="Osaka"/>
            </a:endParaRPr>
          </a:p>
          <a:p>
            <a:pPr>
              <a:buSzPct val="100000"/>
              <a:buFont typeface="Arial" panose="020B0604020202020204" pitchFamily="34" charset="0"/>
              <a:buChar char="•"/>
            </a:pPr>
            <a:endParaRPr lang="en-GB" dirty="0" smtClean="0"/>
          </a:p>
          <a:p>
            <a:pPr marL="0" indent="0">
              <a:buSzPct val="100000"/>
              <a:buNone/>
            </a:pPr>
            <a:r>
              <a:rPr lang="en-GB" sz="1800" b="1" dirty="0"/>
              <a:t>Statistics South Africa</a:t>
            </a:r>
          </a:p>
          <a:p>
            <a:pPr algn="just">
              <a:buClrTx/>
              <a:buSzPct val="100000"/>
              <a:buFont typeface="Arial" panose="020B0604020202020204" pitchFamily="34" charset="0"/>
              <a:buChar char="•"/>
            </a:pPr>
            <a:r>
              <a:rPr lang="en-GB" dirty="0"/>
              <a:t>Underspent by R89.8 million or 3.5 per cent, mainly </a:t>
            </a:r>
            <a:r>
              <a:rPr lang="en-ZA" dirty="0"/>
              <a:t>due to vacant funded positions, unitary fee and capital contribution payments </a:t>
            </a:r>
            <a:r>
              <a:rPr lang="en-ZA" dirty="0" smtClean="0"/>
              <a:t>which </a:t>
            </a:r>
            <a:r>
              <a:rPr lang="en-ZA" dirty="0"/>
              <a:t>were withheld as a result of incomplete items upon occupation of the </a:t>
            </a:r>
            <a:r>
              <a:rPr lang="en-ZA" dirty="0" smtClean="0"/>
              <a:t>building under </a:t>
            </a:r>
            <a:r>
              <a:rPr lang="en-ZA" i="1" dirty="0" smtClean="0"/>
              <a:t>Programme 1: Administration.</a:t>
            </a:r>
            <a:endParaRPr lang="en-ZA" i="1" dirty="0"/>
          </a:p>
          <a:p>
            <a:pPr algn="just">
              <a:buClrTx/>
              <a:buSzPct val="100000"/>
              <a:buFont typeface="Arial" panose="020B0604020202020204" pitchFamily="34" charset="0"/>
              <a:buChar char="•"/>
            </a:pPr>
            <a:r>
              <a:rPr lang="en-ZA" dirty="0" smtClean="0">
                <a:solidFill>
                  <a:schemeClr val="tx1"/>
                </a:solidFill>
                <a:ea typeface="ＭＳ Ｐゴシック" pitchFamily="34" charset="-128"/>
              </a:rPr>
              <a:t>Overspent </a:t>
            </a:r>
            <a:r>
              <a:rPr lang="en-ZA" dirty="0">
                <a:solidFill>
                  <a:schemeClr val="tx1"/>
                </a:solidFill>
                <a:ea typeface="ＭＳ Ｐゴシック" pitchFamily="34" charset="-128"/>
              </a:rPr>
              <a:t>on </a:t>
            </a:r>
            <a:r>
              <a:rPr lang="en-ZA" i="1" dirty="0">
                <a:solidFill>
                  <a:schemeClr val="tx1"/>
                </a:solidFill>
                <a:ea typeface="ＭＳ Ｐゴシック" pitchFamily="34" charset="-128"/>
              </a:rPr>
              <a:t>Programme 6: Statistical Collection and Outreach</a:t>
            </a:r>
            <a:r>
              <a:rPr lang="en-ZA" dirty="0">
                <a:solidFill>
                  <a:schemeClr val="tx1"/>
                </a:solidFill>
                <a:ea typeface="ＭＳ Ｐゴシック" pitchFamily="34" charset="-128"/>
              </a:rPr>
              <a:t> mainly due to the appointment of contract staff for data collection for the Quarterly Labour Force Survey and Continuous Data Collection in the Gauteng Provincial office due to the implementation of the new Master Sample</a:t>
            </a:r>
          </a:p>
          <a:p>
            <a:pPr marL="504000" lvl="1" algn="just">
              <a:buFont typeface="Arial" panose="020B0604020202020204" pitchFamily="34" charset="0"/>
              <a:buChar char="-"/>
            </a:pPr>
            <a:endParaRPr lang="en-GB" dirty="0">
              <a:solidFill>
                <a:schemeClr val="tx1"/>
              </a:solidFill>
              <a:ea typeface="ＭＳ Ｐゴシック" pitchFamily="34" charset="-128"/>
            </a:endParaRPr>
          </a:p>
          <a:p>
            <a:pPr algn="just">
              <a:buFont typeface="Arial" panose="020B0604020202020204" pitchFamily="34" charset="0"/>
              <a:buChar char="•"/>
            </a:pPr>
            <a:endParaRPr lang="en-GB" dirty="0"/>
          </a:p>
          <a:p>
            <a:pPr>
              <a:buFont typeface="Arial" panose="020B0604020202020204" pitchFamily="34" charset="0"/>
              <a:buChar char="•"/>
            </a:pPr>
            <a:endParaRPr lang="en-ZA" dirty="0"/>
          </a:p>
          <a:p>
            <a:pPr marL="0" indent="0">
              <a:buNone/>
            </a:pPr>
            <a:endParaRPr lang="en-ZA" dirty="0"/>
          </a:p>
          <a:p>
            <a:pPr algn="just">
              <a:buFont typeface="Arial" panose="020B0604020202020204" pitchFamily="34" charset="0"/>
              <a:buChar char="•"/>
            </a:pPr>
            <a:endParaRPr lang="en-ZA" dirty="0"/>
          </a:p>
        </p:txBody>
      </p:sp>
      <p:sp>
        <p:nvSpPr>
          <p:cNvPr id="4"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20</a:t>
            </a:r>
            <a:endParaRPr lang="en-US" sz="1400" b="0" dirty="0">
              <a:solidFill>
                <a:srgbClr val="000000"/>
              </a:solidFill>
              <a:latin typeface="Arial"/>
            </a:endParaRPr>
          </a:p>
        </p:txBody>
      </p:sp>
    </p:spTree>
    <p:extLst>
      <p:ext uri="{BB962C8B-B14F-4D97-AF65-F5344CB8AC3E}">
        <p14:creationId xmlns:p14="http://schemas.microsoft.com/office/powerpoint/2010/main" xmlns="" val="3219657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000" b="1" dirty="0">
                <a:solidFill>
                  <a:srgbClr val="C00000"/>
                </a:solidFill>
              </a:rPr>
              <a:t>Economic Services</a:t>
            </a:r>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xmlns="" val="170583579"/>
              </p:ext>
            </p:extLst>
          </p:nvPr>
        </p:nvGraphicFramePr>
        <p:xfrm>
          <a:off x="0" y="1219200"/>
          <a:ext cx="9144000" cy="4937125"/>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12</a:t>
            </a:r>
            <a:endParaRPr lang="en-US" sz="1400" b="0" dirty="0">
              <a:solidFill>
                <a:srgbClr val="000000"/>
              </a:solidFill>
              <a:latin typeface="Arial"/>
            </a:endParaRPr>
          </a:p>
        </p:txBody>
      </p:sp>
    </p:spTree>
    <p:extLst>
      <p:ext uri="{BB962C8B-B14F-4D97-AF65-F5344CB8AC3E}">
        <p14:creationId xmlns:p14="http://schemas.microsoft.com/office/powerpoint/2010/main" xmlns="" val="2748585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Content Placeholder 2"/>
          <p:cNvSpPr txBox="1">
            <a:spLocks/>
          </p:cNvSpPr>
          <p:nvPr/>
        </p:nvSpPr>
        <p:spPr bwMode="auto">
          <a:xfrm>
            <a:off x="0" y="1196751"/>
            <a:ext cx="9144000" cy="54774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indent="0" algn="just">
              <a:spcBef>
                <a:spcPts val="600"/>
              </a:spcBef>
              <a:buClr>
                <a:schemeClr val="accent1"/>
              </a:buClr>
              <a:buSzPct val="76000"/>
            </a:pPr>
            <a:r>
              <a:rPr lang="en-US" sz="1800" b="1" dirty="0">
                <a:ea typeface="+mn-ea"/>
                <a:cs typeface="Arial" pitchFamily="34" charset="0"/>
              </a:rPr>
              <a:t>Correctional Services</a:t>
            </a:r>
          </a:p>
          <a:p>
            <a:pPr marL="342900" lvl="1" indent="-342900" algn="just">
              <a:spcBef>
                <a:spcPct val="20000"/>
              </a:spcBef>
              <a:buSzPct val="100000"/>
              <a:buFontTx/>
              <a:buChar char="•"/>
            </a:pPr>
            <a:r>
              <a:rPr lang="en-US" sz="1700" dirty="0">
                <a:ea typeface="Osaka"/>
                <a:cs typeface="Arial" pitchFamily="34" charset="0"/>
              </a:rPr>
              <a:t>Overspent by R5.4 million or 0.03 per cent of available budget mainly due to:</a:t>
            </a:r>
          </a:p>
          <a:p>
            <a:pPr marL="711200" lvl="1" indent="-347663" algn="just">
              <a:spcBef>
                <a:spcPts val="500"/>
              </a:spcBef>
              <a:buSzPct val="100000"/>
              <a:buFont typeface="Arial" panose="020B0604020202020204" pitchFamily="34" charset="0"/>
              <a:buChar char="-"/>
            </a:pPr>
            <a:r>
              <a:rPr lang="en-GB" sz="1700" dirty="0"/>
              <a:t>higher than anticipated expenditure on goods and services items such as fuel and vehicle repairs for fleet services</a:t>
            </a:r>
            <a:r>
              <a:rPr lang="en-US" sz="1700" dirty="0"/>
              <a:t> </a:t>
            </a:r>
          </a:p>
          <a:p>
            <a:pPr marL="711200" lvl="1" indent="-347663" algn="just">
              <a:spcBef>
                <a:spcPts val="500"/>
              </a:spcBef>
              <a:buSzPct val="100000"/>
              <a:buFont typeface="Arial" panose="020B0604020202020204" pitchFamily="34" charset="0"/>
              <a:buChar char="-"/>
            </a:pPr>
            <a:r>
              <a:rPr lang="en-GB" sz="1700" dirty="0"/>
              <a:t>higher expenditure on agency and support/outsourced services (outsourced food service contracts) and food and food supplies as affected by continuous increases in food prices</a:t>
            </a:r>
            <a:r>
              <a:rPr lang="en-GB" sz="1700" dirty="0" smtClean="0"/>
              <a:t>.</a:t>
            </a:r>
            <a:endParaRPr lang="en-US" sz="1800" dirty="0">
              <a:ea typeface="Osaka"/>
              <a:cs typeface="Arial" panose="020B0604020202020204" pitchFamily="34" charset="0"/>
            </a:endParaRPr>
          </a:p>
          <a:p>
            <a:pPr marL="0" indent="0" algn="just">
              <a:spcBef>
                <a:spcPct val="20000"/>
              </a:spcBef>
            </a:pPr>
            <a:endParaRPr lang="en-US" sz="1600" dirty="0">
              <a:ea typeface="Osaka"/>
              <a:cs typeface="Arial" panose="020B0604020202020204" pitchFamily="34" charset="0"/>
            </a:endParaRPr>
          </a:p>
        </p:txBody>
      </p:sp>
      <p:sp>
        <p:nvSpPr>
          <p:cNvPr id="2" name="Title 1"/>
          <p:cNvSpPr>
            <a:spLocks noGrp="1"/>
          </p:cNvSpPr>
          <p:nvPr>
            <p:ph type="title"/>
          </p:nvPr>
        </p:nvSpPr>
        <p:spPr>
          <a:xfrm>
            <a:off x="0" y="0"/>
            <a:ext cx="9144000" cy="1124744"/>
          </a:xfrm>
        </p:spPr>
        <p:txBody>
          <a:bodyPr>
            <a:normAutofit/>
          </a:bodyPr>
          <a:lstStyle/>
          <a:p>
            <a:r>
              <a:rPr lang="en-US" sz="3000" b="1" dirty="0">
                <a:solidFill>
                  <a:srgbClr val="C00000"/>
                </a:solidFill>
              </a:rPr>
              <a:t>Justice, Crime Prevention and Security</a:t>
            </a:r>
          </a:p>
        </p:txBody>
      </p:sp>
      <p:sp>
        <p:nvSpPr>
          <p:cNvPr id="7"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17</a:t>
            </a:r>
            <a:endParaRPr lang="en-US" sz="1400" b="0" dirty="0">
              <a:solidFill>
                <a:srgbClr val="000000"/>
              </a:solidFill>
              <a:latin typeface="Arial"/>
            </a:endParaRPr>
          </a:p>
        </p:txBody>
      </p:sp>
    </p:spTree>
    <p:extLst>
      <p:ext uri="{BB962C8B-B14F-4D97-AF65-F5344CB8AC3E}">
        <p14:creationId xmlns:p14="http://schemas.microsoft.com/office/powerpoint/2010/main" xmlns="" val="761576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124744"/>
          </a:xfrm>
        </p:spPr>
        <p:txBody>
          <a:bodyPr>
            <a:normAutofit/>
          </a:bodyPr>
          <a:lstStyle/>
          <a:p>
            <a:r>
              <a:rPr lang="en-US" sz="3000" b="1" dirty="0">
                <a:solidFill>
                  <a:srgbClr val="C00000"/>
                </a:solidFill>
              </a:rPr>
              <a:t>Economic </a:t>
            </a:r>
            <a:r>
              <a:rPr lang="en-US" sz="3000" b="1" dirty="0" smtClean="0">
                <a:solidFill>
                  <a:srgbClr val="C00000"/>
                </a:solidFill>
              </a:rPr>
              <a:t>Services (2)</a:t>
            </a:r>
            <a:endParaRPr lang="en-US" sz="3000" b="1" dirty="0">
              <a:solidFill>
                <a:srgbClr val="C00000"/>
              </a:solidFill>
            </a:endParaRPr>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xmlns="" val="601690378"/>
              </p:ext>
            </p:extLst>
          </p:nvPr>
        </p:nvGraphicFramePr>
        <p:xfrm>
          <a:off x="0" y="692696"/>
          <a:ext cx="7956376"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p:cNvSpPr txBox="1">
            <a:spLocks/>
          </p:cNvSpPr>
          <p:nvPr/>
        </p:nvSpPr>
        <p:spPr bwMode="auto">
          <a:xfrm>
            <a:off x="-2817" y="1124744"/>
            <a:ext cx="9144000" cy="55446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274320" lvl="1" indent="-274320" algn="just">
              <a:lnSpc>
                <a:spcPct val="80000"/>
              </a:lnSpc>
              <a:spcBef>
                <a:spcPts val="600"/>
              </a:spcBef>
              <a:buClr>
                <a:schemeClr val="tx1"/>
              </a:buClr>
              <a:buSzPct val="100000"/>
              <a:buFont typeface="Arial" panose="020B0604020202020204" pitchFamily="34" charset="0"/>
              <a:buChar char="•"/>
            </a:pPr>
            <a:r>
              <a:rPr lang="en-ZA" sz="1700" dirty="0" smtClean="0">
                <a:ea typeface="Osaka"/>
                <a:cs typeface="Arial" pitchFamily="34" charset="0"/>
              </a:rPr>
              <a:t>Except </a:t>
            </a:r>
            <a:r>
              <a:rPr lang="en-ZA" sz="1700" dirty="0">
                <a:ea typeface="Osaka"/>
                <a:cs typeface="Arial" pitchFamily="34" charset="0"/>
              </a:rPr>
              <a:t>for Small Business Development and Tourism, the Votes in this function spent on average 99.3 per cent of the available budget</a:t>
            </a:r>
          </a:p>
          <a:p>
            <a:pPr marL="0" lvl="1" indent="0">
              <a:lnSpc>
                <a:spcPct val="80000"/>
              </a:lnSpc>
              <a:spcBef>
                <a:spcPts val="600"/>
              </a:spcBef>
              <a:buClr>
                <a:schemeClr val="tx1"/>
              </a:buClr>
              <a:buSzPct val="76000"/>
            </a:pPr>
            <a:endParaRPr lang="en-ZA" sz="1800" b="1" dirty="0" smtClean="0">
              <a:ea typeface="+mn-ea"/>
              <a:cs typeface="Arial" pitchFamily="34" charset="0"/>
            </a:endParaRPr>
          </a:p>
          <a:p>
            <a:pPr marL="0" lvl="1" indent="0">
              <a:lnSpc>
                <a:spcPct val="80000"/>
              </a:lnSpc>
              <a:spcBef>
                <a:spcPts val="600"/>
              </a:spcBef>
              <a:buClr>
                <a:schemeClr val="tx1"/>
              </a:buClr>
              <a:buSzPct val="76000"/>
            </a:pPr>
            <a:r>
              <a:rPr lang="en-ZA" sz="1800" b="1" dirty="0" smtClean="0">
                <a:ea typeface="+mn-ea"/>
                <a:cs typeface="Arial" pitchFamily="34" charset="0"/>
              </a:rPr>
              <a:t>Small </a:t>
            </a:r>
            <a:r>
              <a:rPr lang="en-ZA" sz="1800" b="1" dirty="0">
                <a:ea typeface="+mn-ea"/>
                <a:cs typeface="Arial" pitchFamily="34" charset="0"/>
              </a:rPr>
              <a:t>Business Development</a:t>
            </a:r>
          </a:p>
          <a:p>
            <a:pPr marL="274320" lvl="1" indent="-274320" algn="just">
              <a:spcBef>
                <a:spcPts val="600"/>
              </a:spcBef>
              <a:buClr>
                <a:schemeClr val="tx1"/>
              </a:buClr>
              <a:buSzPct val="100000"/>
              <a:buFont typeface="Arial" panose="020B0604020202020204" pitchFamily="34" charset="0"/>
              <a:buChar char="•"/>
            </a:pPr>
            <a:r>
              <a:rPr lang="en-ZA" sz="1700" dirty="0">
                <a:ea typeface="Osaka"/>
                <a:cs typeface="Arial" pitchFamily="34" charset="0"/>
              </a:rPr>
              <a:t>Underspent by R120.9 million or 10.2 per cent, mainly under</a:t>
            </a:r>
            <a:r>
              <a:rPr lang="en-ZA" sz="1700" i="1" dirty="0">
                <a:ea typeface="Osaka"/>
                <a:cs typeface="Arial" pitchFamily="34" charset="0"/>
              </a:rPr>
              <a:t> </a:t>
            </a:r>
            <a:r>
              <a:rPr lang="en-GB" sz="1700" i="1" dirty="0">
                <a:ea typeface="Osaka"/>
                <a:cs typeface="Arial" pitchFamily="34" charset="0"/>
              </a:rPr>
              <a:t>Programme 3: SMMEs and Cooperative Programme Design and Support</a:t>
            </a:r>
            <a:r>
              <a:rPr lang="en-GB" sz="1700" dirty="0">
                <a:ea typeface="Osaka"/>
                <a:cs typeface="Arial" pitchFamily="34" charset="0"/>
              </a:rPr>
              <a:t> </a:t>
            </a:r>
            <a:r>
              <a:rPr lang="en-GB" sz="1700" dirty="0" smtClean="0">
                <a:ea typeface="Osaka"/>
                <a:cs typeface="Arial" pitchFamily="34" charset="0"/>
              </a:rPr>
              <a:t>due to:</a:t>
            </a:r>
            <a:endParaRPr lang="en-GB" sz="1700" dirty="0">
              <a:ea typeface="Osaka"/>
              <a:cs typeface="Arial" pitchFamily="34" charset="0"/>
            </a:endParaRPr>
          </a:p>
          <a:p>
            <a:pPr marL="503238" lvl="1" indent="-241300" algn="just">
              <a:spcBef>
                <a:spcPts val="500"/>
              </a:spcBef>
              <a:buClr>
                <a:schemeClr val="tx1"/>
              </a:buClr>
              <a:buSzPct val="100000"/>
              <a:buFont typeface="Arial" panose="020B0604020202020204" pitchFamily="34" charset="0"/>
              <a:buChar char="-"/>
            </a:pPr>
            <a:r>
              <a:rPr lang="en-GB" sz="1700" dirty="0"/>
              <a:t>delays in buying equipment, machinery and tools for trained </a:t>
            </a:r>
            <a:r>
              <a:rPr lang="en-GB" sz="1700" dirty="0" smtClean="0"/>
              <a:t>and/or </a:t>
            </a:r>
            <a:r>
              <a:rPr lang="en-GB" sz="1700" dirty="0"/>
              <a:t>qualifying informal traders</a:t>
            </a:r>
          </a:p>
          <a:p>
            <a:pPr marL="503238" lvl="1" indent="-241300" algn="just">
              <a:spcBef>
                <a:spcPts val="500"/>
              </a:spcBef>
              <a:buClr>
                <a:schemeClr val="tx1"/>
              </a:buClr>
              <a:buSzPct val="100000"/>
              <a:buFont typeface="Arial" panose="020B0604020202020204" pitchFamily="34" charset="0"/>
              <a:buChar char="-"/>
            </a:pPr>
            <a:r>
              <a:rPr lang="en-GB" sz="1700" dirty="0"/>
              <a:t>late appointment of the adjudicating committee in the Enterprise Incubation Programme</a:t>
            </a:r>
          </a:p>
          <a:p>
            <a:pPr marL="503238" lvl="1" indent="-241300" algn="just">
              <a:spcBef>
                <a:spcPts val="500"/>
              </a:spcBef>
              <a:buClr>
                <a:schemeClr val="tx1"/>
              </a:buClr>
              <a:buSzPct val="100000"/>
              <a:buFont typeface="Arial" panose="020B0604020202020204" pitchFamily="34" charset="0"/>
              <a:buChar char="-"/>
            </a:pPr>
            <a:r>
              <a:rPr lang="en-GB" sz="1700" dirty="0"/>
              <a:t>low disbursement as a result of few applications received and processed than anticipated </a:t>
            </a:r>
            <a:endParaRPr lang="en-ZA" sz="1700" dirty="0"/>
          </a:p>
          <a:p>
            <a:pPr marL="0" lvl="1" indent="0">
              <a:lnSpc>
                <a:spcPct val="80000"/>
              </a:lnSpc>
              <a:spcBef>
                <a:spcPts val="600"/>
              </a:spcBef>
              <a:buClr>
                <a:schemeClr val="tx1"/>
              </a:buClr>
              <a:buSzPct val="76000"/>
            </a:pPr>
            <a:endParaRPr lang="en-ZA" sz="1800" b="1" dirty="0" smtClean="0">
              <a:ea typeface="+mn-ea"/>
              <a:cs typeface="Arial" pitchFamily="34" charset="0"/>
            </a:endParaRPr>
          </a:p>
          <a:p>
            <a:pPr marL="0" lvl="1" indent="0">
              <a:lnSpc>
                <a:spcPct val="80000"/>
              </a:lnSpc>
              <a:spcBef>
                <a:spcPts val="600"/>
              </a:spcBef>
              <a:buClr>
                <a:schemeClr val="tx1"/>
              </a:buClr>
              <a:buSzPct val="76000"/>
            </a:pPr>
            <a:r>
              <a:rPr lang="en-ZA" sz="1800" b="1" dirty="0" smtClean="0">
                <a:ea typeface="+mn-ea"/>
                <a:cs typeface="Arial" pitchFamily="34" charset="0"/>
              </a:rPr>
              <a:t>Tourism</a:t>
            </a:r>
            <a:endParaRPr lang="en-ZA" sz="1800" b="1" dirty="0">
              <a:ea typeface="+mn-ea"/>
              <a:cs typeface="Arial" pitchFamily="34" charset="0"/>
            </a:endParaRPr>
          </a:p>
          <a:p>
            <a:pPr marL="274320" lvl="0" indent="-274320" algn="just">
              <a:spcBef>
                <a:spcPts val="600"/>
              </a:spcBef>
              <a:buClr>
                <a:schemeClr val="tx1"/>
              </a:buClr>
              <a:buSzPct val="100000"/>
              <a:buFont typeface="Arial" panose="020B0604020202020204" pitchFamily="34" charset="0"/>
              <a:buChar char="•"/>
            </a:pPr>
            <a:r>
              <a:rPr lang="en-ZA" sz="1700" dirty="0">
                <a:ea typeface="Osaka"/>
                <a:cs typeface="Arial" pitchFamily="34" charset="0"/>
              </a:rPr>
              <a:t>Underspent by R88.4 million or </a:t>
            </a:r>
            <a:r>
              <a:rPr lang="en-ZA" sz="1700" dirty="0" smtClean="0">
                <a:ea typeface="Osaka"/>
                <a:cs typeface="Arial" pitchFamily="34" charset="0"/>
              </a:rPr>
              <a:t>4.4 </a:t>
            </a:r>
            <a:r>
              <a:rPr lang="en-ZA" sz="1700" dirty="0">
                <a:ea typeface="Osaka"/>
                <a:cs typeface="Arial" pitchFamily="34" charset="0"/>
              </a:rPr>
              <a:t>per cent lower mainly under programmes 2 and 4:</a:t>
            </a:r>
          </a:p>
          <a:p>
            <a:pPr marL="274320" indent="-274320" algn="just">
              <a:spcBef>
                <a:spcPts val="600"/>
              </a:spcBef>
              <a:buClr>
                <a:schemeClr val="tx1"/>
              </a:buClr>
              <a:buSzPct val="100000"/>
              <a:buFont typeface="Arial" panose="020B0604020202020204" pitchFamily="34" charset="0"/>
              <a:buChar char="•"/>
            </a:pPr>
            <a:r>
              <a:rPr lang="en-ZA" sz="1700" i="1" dirty="0">
                <a:ea typeface="Osaka"/>
                <a:cs typeface="Arial" pitchFamily="34" charset="0"/>
              </a:rPr>
              <a:t>Programme 2: </a:t>
            </a:r>
            <a:r>
              <a:rPr lang="en-GB" sz="1700" i="1" dirty="0">
                <a:ea typeface="Osaka"/>
                <a:cs typeface="Arial" pitchFamily="34" charset="0"/>
              </a:rPr>
              <a:t>Policy and Knowledge Services </a:t>
            </a:r>
            <a:r>
              <a:rPr lang="en-GB" sz="1700" dirty="0">
                <a:ea typeface="Osaka"/>
                <a:cs typeface="Arial" pitchFamily="34" charset="0"/>
              </a:rPr>
              <a:t>- delays in the implementation of the Tourism Incentive Programme projects</a:t>
            </a:r>
            <a:endParaRPr lang="en-ZA" sz="1700" dirty="0">
              <a:ea typeface="Osaka"/>
              <a:cs typeface="Arial" pitchFamily="34" charset="0"/>
            </a:endParaRPr>
          </a:p>
          <a:p>
            <a:pPr marL="274320" indent="-274320" algn="just">
              <a:spcBef>
                <a:spcPts val="600"/>
              </a:spcBef>
              <a:buClr>
                <a:schemeClr val="tx1"/>
              </a:buClr>
              <a:buSzPct val="100000"/>
              <a:buFont typeface="Arial" panose="020B0604020202020204" pitchFamily="34" charset="0"/>
              <a:buChar char="•"/>
            </a:pPr>
            <a:r>
              <a:rPr lang="en-ZA" sz="1700" i="1" dirty="0" smtClean="0">
                <a:ea typeface="Osaka"/>
                <a:cs typeface="Arial" pitchFamily="34" charset="0"/>
              </a:rPr>
              <a:t>Programme </a:t>
            </a:r>
            <a:r>
              <a:rPr lang="en-ZA" sz="1700" i="1" dirty="0">
                <a:ea typeface="Osaka"/>
                <a:cs typeface="Arial" pitchFamily="34" charset="0"/>
              </a:rPr>
              <a:t>4: </a:t>
            </a:r>
            <a:r>
              <a:rPr lang="en-GB" sz="1700" i="1" dirty="0">
                <a:ea typeface="Osaka"/>
                <a:cs typeface="Arial" pitchFamily="34" charset="0"/>
              </a:rPr>
              <a:t>Domestic Tourism</a:t>
            </a:r>
            <a:r>
              <a:rPr lang="en-GB" sz="1700" dirty="0">
                <a:ea typeface="Osaka"/>
                <a:cs typeface="Arial" pitchFamily="34" charset="0"/>
              </a:rPr>
              <a:t> - due to non approval of funds allocated to the Expanded Public Works Programme Incentive by the Department of Public Works for spending</a:t>
            </a:r>
            <a:endParaRPr lang="en-ZA" sz="1700" dirty="0">
              <a:ea typeface="Osaka"/>
              <a:cs typeface="Arial" pitchFamily="34" charset="0"/>
            </a:endParaRPr>
          </a:p>
          <a:p>
            <a:pPr marL="0" lvl="1" indent="0">
              <a:lnSpc>
                <a:spcPct val="80000"/>
              </a:lnSpc>
              <a:spcBef>
                <a:spcPts val="600"/>
              </a:spcBef>
              <a:buClr>
                <a:schemeClr val="accent1"/>
              </a:buClr>
              <a:buSzPct val="76000"/>
            </a:pPr>
            <a:endParaRPr lang="en-ZA" sz="1800" dirty="0">
              <a:solidFill>
                <a:prstClr val="black"/>
              </a:solidFill>
              <a:cs typeface="Arial" panose="020B0604020202020204" pitchFamily="34" charset="0"/>
            </a:endParaRPr>
          </a:p>
          <a:p>
            <a:pPr marL="274320" indent="-274320" algn="just">
              <a:lnSpc>
                <a:spcPct val="80000"/>
              </a:lnSpc>
              <a:spcBef>
                <a:spcPts val="600"/>
              </a:spcBef>
              <a:buClr>
                <a:srgbClr val="727CA3"/>
              </a:buClr>
              <a:buSzPct val="76000"/>
              <a:buFont typeface="Arial" panose="020B0604020202020204" pitchFamily="34" charset="0"/>
              <a:buChar char="•"/>
            </a:pPr>
            <a:endParaRPr lang="en-ZA" sz="1800" dirty="0">
              <a:solidFill>
                <a:prstClr val="black"/>
              </a:solidFill>
              <a:ea typeface="+mn-ea"/>
              <a:cs typeface="Arial" panose="020B0604020202020204" pitchFamily="34" charset="0"/>
            </a:endParaRPr>
          </a:p>
        </p:txBody>
      </p:sp>
      <p:sp>
        <p:nvSpPr>
          <p:cNvPr id="5"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13</a:t>
            </a:r>
            <a:endParaRPr lang="en-US" sz="1400" b="0" dirty="0">
              <a:solidFill>
                <a:srgbClr val="000000"/>
              </a:solidFill>
              <a:latin typeface="Arial"/>
            </a:endParaRPr>
          </a:p>
        </p:txBody>
      </p:sp>
    </p:spTree>
    <p:extLst>
      <p:ext uri="{BB962C8B-B14F-4D97-AF65-F5344CB8AC3E}">
        <p14:creationId xmlns:p14="http://schemas.microsoft.com/office/powerpoint/2010/main" xmlns="" val="1341426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4246081878"/>
              </p:ext>
            </p:extLst>
          </p:nvPr>
        </p:nvGraphicFramePr>
        <p:xfrm>
          <a:off x="323528" y="1268760"/>
          <a:ext cx="8568952"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a:spLocks noGrp="1"/>
          </p:cNvSpPr>
          <p:nvPr>
            <p:ph type="title"/>
          </p:nvPr>
        </p:nvSpPr>
        <p:spPr/>
        <p:txBody>
          <a:bodyPr>
            <a:normAutofit/>
          </a:bodyPr>
          <a:lstStyle/>
          <a:p>
            <a:r>
              <a:rPr lang="en-US" sz="3000" b="1" dirty="0">
                <a:solidFill>
                  <a:srgbClr val="C00000"/>
                </a:solidFill>
              </a:rPr>
              <a:t>Urban Development and Infrastructure </a:t>
            </a:r>
          </a:p>
        </p:txBody>
      </p:sp>
      <p:sp>
        <p:nvSpPr>
          <p:cNvPr id="6"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14</a:t>
            </a:r>
            <a:endParaRPr lang="en-US" sz="1400" b="0" dirty="0">
              <a:solidFill>
                <a:srgbClr val="000000"/>
              </a:solidFill>
              <a:latin typeface="Arial"/>
            </a:endParaRPr>
          </a:p>
        </p:txBody>
      </p:sp>
    </p:spTree>
    <p:extLst>
      <p:ext uri="{BB962C8B-B14F-4D97-AF65-F5344CB8AC3E}">
        <p14:creationId xmlns:p14="http://schemas.microsoft.com/office/powerpoint/2010/main" xmlns="" val="3019607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124744"/>
          </a:xfrm>
        </p:spPr>
        <p:txBody>
          <a:bodyPr>
            <a:normAutofit/>
          </a:bodyPr>
          <a:lstStyle/>
          <a:p>
            <a:r>
              <a:rPr lang="en-US" sz="3000" b="1" dirty="0">
                <a:solidFill>
                  <a:srgbClr val="C00000"/>
                </a:solidFill>
              </a:rPr>
              <a:t>Urban Development and Infrastructure </a:t>
            </a:r>
            <a:r>
              <a:rPr lang="en-US" sz="3000" b="1" dirty="0" smtClean="0">
                <a:solidFill>
                  <a:srgbClr val="C00000"/>
                </a:solidFill>
              </a:rPr>
              <a:t>(2) </a:t>
            </a:r>
            <a:endParaRPr lang="en-US" sz="3000" b="1" dirty="0">
              <a:solidFill>
                <a:srgbClr val="C00000"/>
              </a:solidFill>
            </a:endParaRPr>
          </a:p>
        </p:txBody>
      </p:sp>
      <p:sp>
        <p:nvSpPr>
          <p:cNvPr id="2" name="Content Placeholder 1"/>
          <p:cNvSpPr>
            <a:spLocks noGrp="1"/>
          </p:cNvSpPr>
          <p:nvPr>
            <p:ph sz="quarter" idx="1"/>
          </p:nvPr>
        </p:nvSpPr>
        <p:spPr>
          <a:xfrm>
            <a:off x="0" y="1196752"/>
            <a:ext cx="9144000" cy="5112568"/>
          </a:xfrm>
        </p:spPr>
        <p:txBody>
          <a:bodyPr>
            <a:noAutofit/>
          </a:bodyPr>
          <a:lstStyle/>
          <a:p>
            <a:pPr marL="0" lvl="1" indent="0">
              <a:lnSpc>
                <a:spcPct val="80000"/>
              </a:lnSpc>
              <a:spcBef>
                <a:spcPts val="600"/>
              </a:spcBef>
              <a:buClr>
                <a:schemeClr val="accent1"/>
              </a:buClr>
              <a:buNone/>
            </a:pPr>
            <a:r>
              <a:rPr lang="en-ZA" sz="1800" b="1" dirty="0">
                <a:solidFill>
                  <a:schemeClr val="tx1"/>
                </a:solidFill>
              </a:rPr>
              <a:t>COGTA</a:t>
            </a:r>
          </a:p>
          <a:p>
            <a:pPr marL="274320" lvl="1" algn="just">
              <a:spcBef>
                <a:spcPts val="600"/>
              </a:spcBef>
              <a:buClrTx/>
              <a:buSzPct val="100000"/>
              <a:buFont typeface="Arial" panose="020B0604020202020204" pitchFamily="34" charset="0"/>
              <a:buChar char="•"/>
            </a:pPr>
            <a:r>
              <a:rPr lang="en-US" dirty="0">
                <a:solidFill>
                  <a:schemeClr val="tx1"/>
                </a:solidFill>
                <a:ea typeface="Osaka"/>
              </a:rPr>
              <a:t>Underspent by R3.2 billion or 4.4 per cent mainly due to:</a:t>
            </a:r>
          </a:p>
          <a:p>
            <a:pPr marL="503238" lvl="1" indent="-241300" algn="just">
              <a:buClrTx/>
              <a:buSzPct val="100000"/>
              <a:buFont typeface="Arial" panose="020B0604020202020204" pitchFamily="34" charset="0"/>
              <a:buChar char="-"/>
            </a:pPr>
            <a:r>
              <a:rPr lang="en-GB" dirty="0">
                <a:solidFill>
                  <a:schemeClr val="tx1"/>
                </a:solidFill>
                <a:ea typeface="ＭＳ Ｐゴシック" pitchFamily="34" charset="-128"/>
                <a:cs typeface="+mn-cs"/>
              </a:rPr>
              <a:t>slower than expected expenditure on the Municipal Systems Improvement Grant under programme 3 which could not be spent due to delays in the submission of invoices by service providers</a:t>
            </a:r>
          </a:p>
          <a:p>
            <a:pPr marL="503238" lvl="1" indent="-241300" algn="just">
              <a:buClrTx/>
              <a:buSzPct val="100000"/>
              <a:buFont typeface="Arial" panose="020B0604020202020204" pitchFamily="34" charset="0"/>
              <a:buChar char="-"/>
            </a:pPr>
            <a:r>
              <a:rPr lang="en-GB" dirty="0">
                <a:solidFill>
                  <a:schemeClr val="tx1"/>
                </a:solidFill>
                <a:ea typeface="ＭＳ Ｐゴシック" pitchFamily="34" charset="-128"/>
                <a:cs typeface="+mn-cs"/>
              </a:rPr>
              <a:t>Disaster Relief Grant which can only be paid out after the declaration of a disaster</a:t>
            </a:r>
          </a:p>
          <a:p>
            <a:pPr marL="503238" lvl="1" indent="-241300" algn="just">
              <a:buClrTx/>
              <a:buSzPct val="100000"/>
              <a:buFont typeface="Arial" panose="020B0604020202020204" pitchFamily="34" charset="0"/>
              <a:buChar char="-"/>
            </a:pPr>
            <a:r>
              <a:rPr lang="en-GB" dirty="0">
                <a:solidFill>
                  <a:schemeClr val="tx1"/>
                </a:solidFill>
                <a:ea typeface="ＭＳ Ｐゴシック" pitchFamily="34" charset="-128"/>
                <a:cs typeface="+mn-cs"/>
              </a:rPr>
              <a:t>Local government equitable share that was not transferred due to offsets against the conditional grants as a result of non-compliance with the Division of Revenue Act</a:t>
            </a:r>
          </a:p>
          <a:p>
            <a:pPr marL="229680" lvl="1" indent="0" algn="just">
              <a:buClrTx/>
              <a:buSzPct val="100000"/>
              <a:buNone/>
            </a:pPr>
            <a:endParaRPr lang="en-GB" sz="1600" dirty="0" smtClean="0">
              <a:solidFill>
                <a:schemeClr val="tx1"/>
              </a:solidFill>
            </a:endParaRPr>
          </a:p>
          <a:p>
            <a:pPr marL="0" lvl="1" indent="0">
              <a:lnSpc>
                <a:spcPct val="80000"/>
              </a:lnSpc>
              <a:spcBef>
                <a:spcPts val="600"/>
              </a:spcBef>
              <a:buClrTx/>
              <a:buSzPct val="100000"/>
              <a:buNone/>
            </a:pPr>
            <a:r>
              <a:rPr lang="en-GB" sz="1800" b="1" dirty="0">
                <a:solidFill>
                  <a:schemeClr val="tx1"/>
                </a:solidFill>
              </a:rPr>
              <a:t>Telecommunications and Postal Services</a:t>
            </a:r>
          </a:p>
          <a:p>
            <a:pPr marL="274320" lvl="1" algn="just">
              <a:spcBef>
                <a:spcPts val="600"/>
              </a:spcBef>
              <a:buClrTx/>
              <a:buSzPct val="100000"/>
              <a:buFont typeface="Arial" panose="020B0604020202020204" pitchFamily="34" charset="0"/>
              <a:buChar char="•"/>
            </a:pPr>
            <a:r>
              <a:rPr lang="en-GB" dirty="0">
                <a:solidFill>
                  <a:schemeClr val="tx1"/>
                </a:solidFill>
                <a:ea typeface="Osaka"/>
              </a:rPr>
              <a:t>Underspent by R341.7 or 14.1 per cent mainly under Programme 5</a:t>
            </a:r>
          </a:p>
          <a:p>
            <a:pPr marL="503238" lvl="1" indent="-241300" algn="just">
              <a:buClrTx/>
              <a:buSzPct val="100000"/>
              <a:buFont typeface="Arial" panose="020B0604020202020204" pitchFamily="34" charset="0"/>
              <a:buChar char="-"/>
            </a:pPr>
            <a:r>
              <a:rPr lang="en-GB" i="1" dirty="0" smtClean="0">
                <a:solidFill>
                  <a:schemeClr val="tx1"/>
                </a:solidFill>
                <a:ea typeface="ＭＳ Ｐゴシック" pitchFamily="34" charset="-128"/>
                <a:cs typeface="+mn-cs"/>
              </a:rPr>
              <a:t>Programme </a:t>
            </a:r>
            <a:r>
              <a:rPr lang="en-GB" i="1" dirty="0">
                <a:solidFill>
                  <a:schemeClr val="tx1"/>
                </a:solidFill>
                <a:ea typeface="ＭＳ Ｐゴシック" pitchFamily="34" charset="-128"/>
                <a:cs typeface="+mn-cs"/>
              </a:rPr>
              <a:t>5: </a:t>
            </a:r>
            <a:r>
              <a:rPr lang="en-ZA" i="1" dirty="0">
                <a:solidFill>
                  <a:schemeClr val="tx1"/>
                </a:solidFill>
                <a:ea typeface="ＭＳ Ｐゴシック" pitchFamily="34" charset="-128"/>
                <a:cs typeface="+mn-cs"/>
              </a:rPr>
              <a:t>ICT Infrastructure Support </a:t>
            </a:r>
            <a:r>
              <a:rPr lang="en-ZA" dirty="0">
                <a:solidFill>
                  <a:schemeClr val="tx1"/>
                </a:solidFill>
                <a:ea typeface="ＭＳ Ｐゴシック" pitchFamily="34" charset="-128"/>
                <a:cs typeface="+mn-cs"/>
              </a:rPr>
              <a:t>– underspending under </a:t>
            </a:r>
            <a:r>
              <a:rPr lang="en-GB" dirty="0" smtClean="0">
                <a:solidFill>
                  <a:schemeClr val="tx1"/>
                </a:solidFill>
                <a:ea typeface="ＭＳ Ｐゴシック" pitchFamily="34" charset="-128"/>
                <a:cs typeface="+mn-cs"/>
              </a:rPr>
              <a:t>consultants</a:t>
            </a:r>
            <a:r>
              <a:rPr lang="en-GB" dirty="0">
                <a:solidFill>
                  <a:schemeClr val="tx1"/>
                </a:solidFill>
                <a:ea typeface="ＭＳ Ｐゴシック" pitchFamily="34" charset="-128"/>
                <a:cs typeface="+mn-cs"/>
              </a:rPr>
              <a:t>: Business and Advisory Services and Agency and Support for the Broadband project due to the tender being cancelled and </a:t>
            </a:r>
            <a:r>
              <a:rPr lang="en-GB" dirty="0" smtClean="0">
                <a:solidFill>
                  <a:schemeClr val="tx1"/>
                </a:solidFill>
                <a:ea typeface="ＭＳ Ｐゴシック" pitchFamily="34" charset="-128"/>
                <a:cs typeface="+mn-cs"/>
              </a:rPr>
              <a:t>hence no </a:t>
            </a:r>
            <a:r>
              <a:rPr lang="en-GB" dirty="0">
                <a:solidFill>
                  <a:schemeClr val="tx1"/>
                </a:solidFill>
                <a:ea typeface="ＭＳ Ｐゴシック" pitchFamily="34" charset="-128"/>
                <a:cs typeface="+mn-cs"/>
              </a:rPr>
              <a:t>service providers were appointed </a:t>
            </a:r>
          </a:p>
        </p:txBody>
      </p:sp>
      <p:sp>
        <p:nvSpPr>
          <p:cNvPr id="5"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15</a:t>
            </a:r>
            <a:endParaRPr lang="en-US" sz="1400" b="0" dirty="0">
              <a:solidFill>
                <a:srgbClr val="000000"/>
              </a:solidFill>
              <a:latin typeface="Arial"/>
            </a:endParaRPr>
          </a:p>
        </p:txBody>
      </p:sp>
    </p:spTree>
    <p:extLst>
      <p:ext uri="{BB962C8B-B14F-4D97-AF65-F5344CB8AC3E}">
        <p14:creationId xmlns:p14="http://schemas.microsoft.com/office/powerpoint/2010/main" xmlns="" val="1052966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124744"/>
          </a:xfrm>
        </p:spPr>
        <p:txBody>
          <a:bodyPr>
            <a:normAutofit/>
          </a:bodyPr>
          <a:lstStyle/>
          <a:p>
            <a:r>
              <a:rPr lang="en-US" sz="3000" b="1" dirty="0">
                <a:solidFill>
                  <a:srgbClr val="C00000"/>
                </a:solidFill>
              </a:rPr>
              <a:t>Urban Development and Infrastructure </a:t>
            </a:r>
            <a:r>
              <a:rPr lang="en-US" sz="3000" b="1" dirty="0" smtClean="0">
                <a:solidFill>
                  <a:srgbClr val="C00000"/>
                </a:solidFill>
              </a:rPr>
              <a:t>(3) </a:t>
            </a:r>
            <a:endParaRPr lang="en-US" sz="3000" b="1" dirty="0">
              <a:solidFill>
                <a:srgbClr val="C00000"/>
              </a:solidFill>
            </a:endParaRPr>
          </a:p>
        </p:txBody>
      </p:sp>
      <p:sp>
        <p:nvSpPr>
          <p:cNvPr id="2" name="Content Placeholder 1"/>
          <p:cNvSpPr>
            <a:spLocks noGrp="1"/>
          </p:cNvSpPr>
          <p:nvPr>
            <p:ph sz="quarter" idx="1"/>
          </p:nvPr>
        </p:nvSpPr>
        <p:spPr>
          <a:xfrm>
            <a:off x="0" y="1196752"/>
            <a:ext cx="9144000" cy="5328592"/>
          </a:xfrm>
        </p:spPr>
        <p:txBody>
          <a:bodyPr>
            <a:noAutofit/>
          </a:bodyPr>
          <a:lstStyle/>
          <a:p>
            <a:pPr marL="0" lvl="1" indent="0">
              <a:spcBef>
                <a:spcPts val="600"/>
              </a:spcBef>
              <a:buClr>
                <a:schemeClr val="accent1"/>
              </a:buClr>
              <a:buNone/>
            </a:pPr>
            <a:r>
              <a:rPr lang="en-GB" sz="1800" b="1" dirty="0">
                <a:solidFill>
                  <a:schemeClr val="tx1"/>
                </a:solidFill>
              </a:rPr>
              <a:t>Transport</a:t>
            </a:r>
            <a:endParaRPr lang="en-US" sz="1800" b="1" dirty="0">
              <a:solidFill>
                <a:schemeClr val="tx1"/>
              </a:solidFill>
            </a:endParaRPr>
          </a:p>
          <a:p>
            <a:pPr marL="274320" lvl="1" algn="just">
              <a:spcBef>
                <a:spcPts val="600"/>
              </a:spcBef>
              <a:buClrTx/>
              <a:buSzPct val="100000"/>
              <a:buFont typeface="Arial" panose="020B0604020202020204" pitchFamily="34" charset="0"/>
              <a:buChar char="•"/>
            </a:pPr>
            <a:r>
              <a:rPr lang="en-ZA" dirty="0">
                <a:solidFill>
                  <a:schemeClr val="tx1"/>
                </a:solidFill>
                <a:ea typeface="Osaka"/>
              </a:rPr>
              <a:t>Overspent by R25.9 million or 0.05 per cent, mainly due to expenditure related to payments made for the operations and maintenance of the Electronic National Traffic Information System (eNaTIS) under Programme 4: Road Transport</a:t>
            </a:r>
          </a:p>
          <a:p>
            <a:pPr marL="0" lvl="1" indent="0" algn="just">
              <a:spcBef>
                <a:spcPts val="600"/>
              </a:spcBef>
              <a:buClrTx/>
              <a:buSzPct val="100000"/>
              <a:buNone/>
            </a:pPr>
            <a:r>
              <a:rPr lang="en-ZA" sz="1800" dirty="0" smtClean="0">
                <a:solidFill>
                  <a:prstClr val="black"/>
                </a:solidFill>
              </a:rPr>
              <a:t> </a:t>
            </a:r>
            <a:endParaRPr lang="en-ZA" sz="1600" b="1" dirty="0" smtClean="0">
              <a:solidFill>
                <a:schemeClr val="tx1"/>
              </a:solidFill>
            </a:endParaRPr>
          </a:p>
          <a:p>
            <a:pPr marL="0" lvl="1" indent="0">
              <a:spcBef>
                <a:spcPts val="600"/>
              </a:spcBef>
              <a:buClrTx/>
              <a:buSzPct val="100000"/>
              <a:buNone/>
            </a:pPr>
            <a:r>
              <a:rPr lang="en-ZA" sz="1800" b="1" dirty="0">
                <a:solidFill>
                  <a:schemeClr val="tx1"/>
                </a:solidFill>
              </a:rPr>
              <a:t>DWS</a:t>
            </a:r>
          </a:p>
          <a:p>
            <a:pPr marL="274320" lvl="1" algn="just">
              <a:spcBef>
                <a:spcPts val="600"/>
              </a:spcBef>
              <a:buClrTx/>
              <a:buSzPct val="100000"/>
              <a:buFont typeface="Arial" panose="020B0604020202020204" pitchFamily="34" charset="0"/>
              <a:buChar char="•"/>
            </a:pPr>
            <a:r>
              <a:rPr lang="en-US" dirty="0">
                <a:solidFill>
                  <a:schemeClr val="tx1"/>
                </a:solidFill>
                <a:ea typeface="Osaka"/>
              </a:rPr>
              <a:t>Overspent by R18.9 million or 0.1 per cent mainly under programmes 3 and 4:</a:t>
            </a:r>
          </a:p>
          <a:p>
            <a:pPr marL="503238" lvl="1" indent="-241300" algn="just">
              <a:buClrTx/>
              <a:buSzPct val="100000"/>
              <a:buFont typeface="Arial" panose="020B0604020202020204" pitchFamily="34" charset="0"/>
              <a:buChar char="-"/>
            </a:pPr>
            <a:r>
              <a:rPr lang="en-GB" dirty="0">
                <a:solidFill>
                  <a:schemeClr val="tx1"/>
                </a:solidFill>
                <a:ea typeface="ＭＳ Ｐゴシック" pitchFamily="34" charset="-128"/>
                <a:cs typeface="+mn-cs"/>
              </a:rPr>
              <a:t>Programme 3: Water Infrastructure Development  - overspent by R19.8 million due to overspending for water </a:t>
            </a:r>
            <a:r>
              <a:rPr lang="en-GB" dirty="0" smtClean="0">
                <a:solidFill>
                  <a:schemeClr val="tx1"/>
                </a:solidFill>
                <a:ea typeface="ＭＳ Ｐゴシック" pitchFamily="34" charset="-128"/>
                <a:cs typeface="+mn-cs"/>
              </a:rPr>
              <a:t>tinkering for </a:t>
            </a:r>
            <a:r>
              <a:rPr lang="en-GB" dirty="0">
                <a:solidFill>
                  <a:schemeClr val="tx1"/>
                </a:solidFill>
                <a:ea typeface="ＭＳ Ｐゴシック" pitchFamily="34" charset="-128"/>
                <a:cs typeface="+mn-cs"/>
              </a:rPr>
              <a:t>drought related interventions, operations and maintenance related interventions </a:t>
            </a:r>
          </a:p>
          <a:p>
            <a:pPr marL="503238" lvl="1" indent="-241300" algn="just">
              <a:buClrTx/>
              <a:buSzPct val="100000"/>
              <a:buFont typeface="Arial" panose="020B0604020202020204" pitchFamily="34" charset="0"/>
              <a:buChar char="-"/>
            </a:pPr>
            <a:r>
              <a:rPr lang="en-GB" dirty="0">
                <a:solidFill>
                  <a:schemeClr val="tx1"/>
                </a:solidFill>
                <a:ea typeface="ＭＳ Ｐゴシック" pitchFamily="34" charset="-128"/>
                <a:cs typeface="+mn-cs"/>
              </a:rPr>
              <a:t>Programme 4: Water and Sanitation Services – overspent by R290.7 million </a:t>
            </a:r>
            <a:r>
              <a:rPr lang="en-ZA" dirty="0">
                <a:solidFill>
                  <a:schemeClr val="tx1"/>
                </a:solidFill>
                <a:ea typeface="ＭＳ Ｐゴシック" pitchFamily="34" charset="-128"/>
                <a:cs typeface="+mn-cs"/>
              </a:rPr>
              <a:t>due to higher </a:t>
            </a:r>
            <a:r>
              <a:rPr lang="en-GB" dirty="0">
                <a:solidFill>
                  <a:schemeClr val="tx1"/>
                </a:solidFill>
                <a:ea typeface="ＭＳ Ｐゴシック" pitchFamily="34" charset="-128"/>
                <a:cs typeface="+mn-cs"/>
              </a:rPr>
              <a:t>expenditure </a:t>
            </a:r>
            <a:r>
              <a:rPr lang="en-GB" dirty="0" smtClean="0">
                <a:solidFill>
                  <a:schemeClr val="tx1"/>
                </a:solidFill>
                <a:ea typeface="ＭＳ Ｐゴシック" pitchFamily="34" charset="-128"/>
                <a:cs typeface="+mn-cs"/>
              </a:rPr>
              <a:t>for the </a:t>
            </a:r>
            <a:r>
              <a:rPr lang="en-GB" dirty="0">
                <a:solidFill>
                  <a:schemeClr val="tx1"/>
                </a:solidFill>
                <a:ea typeface="ＭＳ Ｐゴシック" pitchFamily="34" charset="-128"/>
                <a:cs typeface="+mn-cs"/>
              </a:rPr>
              <a:t>Bucket Eradication Programme (BEP)</a:t>
            </a:r>
            <a:endParaRPr lang="en-ZA" dirty="0">
              <a:solidFill>
                <a:schemeClr val="tx1"/>
              </a:solidFill>
              <a:ea typeface="ＭＳ Ｐゴシック" pitchFamily="34" charset="-128"/>
              <a:cs typeface="+mn-cs"/>
            </a:endParaRPr>
          </a:p>
        </p:txBody>
      </p:sp>
      <p:sp>
        <p:nvSpPr>
          <p:cNvPr id="5"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15</a:t>
            </a:r>
            <a:endParaRPr lang="en-US" sz="1400" b="0" dirty="0">
              <a:solidFill>
                <a:srgbClr val="000000"/>
              </a:solidFill>
              <a:latin typeface="Arial"/>
            </a:endParaRPr>
          </a:p>
        </p:txBody>
      </p:sp>
    </p:spTree>
    <p:extLst>
      <p:ext uri="{BB962C8B-B14F-4D97-AF65-F5344CB8AC3E}">
        <p14:creationId xmlns:p14="http://schemas.microsoft.com/office/powerpoint/2010/main" xmlns="" val="3932642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000" b="1" dirty="0" smtClean="0">
                <a:solidFill>
                  <a:srgbClr val="C00000"/>
                </a:solidFill>
              </a:rPr>
              <a:t>Contents</a:t>
            </a:r>
            <a:endParaRPr lang="en-US" sz="3000" b="1" dirty="0">
              <a:solidFill>
                <a:srgbClr val="C00000"/>
              </a:solidFill>
            </a:endParaRPr>
          </a:p>
        </p:txBody>
      </p:sp>
      <p:sp>
        <p:nvSpPr>
          <p:cNvPr id="6" name="Content Placeholder 2"/>
          <p:cNvSpPr txBox="1">
            <a:spLocks/>
          </p:cNvSpPr>
          <p:nvPr/>
        </p:nvSpPr>
        <p:spPr bwMode="auto">
          <a:xfrm>
            <a:off x="-21796" y="1196752"/>
            <a:ext cx="9165796" cy="4608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spcBef>
                <a:spcPct val="20000"/>
              </a:spcBef>
              <a:spcAft>
                <a:spcPts val="1200"/>
              </a:spcAft>
              <a:buFontTx/>
              <a:buChar char="•"/>
            </a:pPr>
            <a:r>
              <a:rPr lang="en-GB" dirty="0" smtClean="0"/>
              <a:t>Summary of 2016/17 voted expenditure</a:t>
            </a:r>
          </a:p>
          <a:p>
            <a:pPr algn="just">
              <a:spcBef>
                <a:spcPct val="20000"/>
              </a:spcBef>
              <a:spcAft>
                <a:spcPts val="1200"/>
              </a:spcAft>
              <a:buFontTx/>
              <a:buChar char="•"/>
            </a:pPr>
            <a:r>
              <a:rPr lang="en-GB" dirty="0" smtClean="0"/>
              <a:t>Preliminary spending outcome by vote</a:t>
            </a:r>
          </a:p>
          <a:p>
            <a:pPr algn="just">
              <a:spcBef>
                <a:spcPct val="20000"/>
              </a:spcBef>
              <a:spcAft>
                <a:spcPts val="1200"/>
              </a:spcAft>
              <a:buFontTx/>
              <a:buChar char="•"/>
            </a:pPr>
            <a:r>
              <a:rPr lang="en-GB" dirty="0"/>
              <a:t>Preliminary </a:t>
            </a:r>
            <a:r>
              <a:rPr lang="en-GB" dirty="0" smtClean="0"/>
              <a:t>spending outcome by economic classification</a:t>
            </a:r>
            <a:endParaRPr lang="en-GB" dirty="0"/>
          </a:p>
          <a:p>
            <a:pPr algn="just">
              <a:spcBef>
                <a:spcPct val="20000"/>
              </a:spcBef>
              <a:spcAft>
                <a:spcPts val="1200"/>
              </a:spcAft>
              <a:buFontTx/>
              <a:buChar char="•"/>
            </a:pPr>
            <a:r>
              <a:rPr lang="en-GB" dirty="0"/>
              <a:t>Preliminary </a:t>
            </a:r>
            <a:r>
              <a:rPr lang="en-GB" dirty="0" smtClean="0"/>
              <a:t>s</a:t>
            </a:r>
            <a:r>
              <a:rPr lang="en-US" dirty="0" smtClean="0"/>
              <a:t>pending </a:t>
            </a:r>
            <a:r>
              <a:rPr lang="en-US" dirty="0"/>
              <a:t>o</a:t>
            </a:r>
            <a:r>
              <a:rPr lang="en-US" dirty="0" smtClean="0"/>
              <a:t>utcome by functional groups</a:t>
            </a:r>
          </a:p>
          <a:p>
            <a:pPr algn="just">
              <a:spcBef>
                <a:spcPct val="20000"/>
              </a:spcBef>
              <a:spcAft>
                <a:spcPts val="1200"/>
              </a:spcAft>
              <a:buFontTx/>
              <a:buChar char="•"/>
            </a:pPr>
            <a:endParaRPr lang="en-GB" dirty="0"/>
          </a:p>
        </p:txBody>
      </p:sp>
      <p:sp>
        <p:nvSpPr>
          <p:cNvPr id="5" name="Slide Number Placeholder 3"/>
          <p:cNvSpPr>
            <a:spLocks noGrp="1"/>
          </p:cNvSpPr>
          <p:nvPr>
            <p:ph type="sldNum" sz="quarter" idx="12"/>
          </p:nvPr>
        </p:nvSpPr>
        <p:spPr>
          <a:xfrm>
            <a:off x="70520" y="6485492"/>
            <a:ext cx="1981200" cy="365760"/>
          </a:xfrm>
        </p:spPr>
        <p:txBody>
          <a:bodyPr/>
          <a:lstStyle/>
          <a:p>
            <a:pPr>
              <a:defRPr/>
            </a:pPr>
            <a:r>
              <a:rPr lang="en-US" dirty="0">
                <a:solidFill>
                  <a:srgbClr val="000000"/>
                </a:solidFill>
                <a:latin typeface="Arial"/>
              </a:rPr>
              <a:t>2</a:t>
            </a:r>
            <a:r>
              <a:rPr lang="en-US" sz="1400" b="0" dirty="0" smtClean="0">
                <a:solidFill>
                  <a:srgbClr val="000000"/>
                </a:solidFill>
                <a:latin typeface="Arial"/>
              </a:rPr>
              <a:t> </a:t>
            </a:r>
            <a:endParaRPr lang="en-US" sz="1400" b="0" dirty="0">
              <a:solidFill>
                <a:srgbClr val="000000"/>
              </a:solidFill>
              <a:latin typeface="Arial"/>
            </a:endParaRPr>
          </a:p>
        </p:txBody>
      </p:sp>
    </p:spTree>
    <p:extLst>
      <p:ext uri="{BB962C8B-B14F-4D97-AF65-F5344CB8AC3E}">
        <p14:creationId xmlns:p14="http://schemas.microsoft.com/office/powerpoint/2010/main" xmlns="" val="679655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8520" y="2564904"/>
            <a:ext cx="9144000" cy="2439928"/>
          </a:xfrm>
        </p:spPr>
        <p:txBody>
          <a:bodyPr>
            <a:normAutofit/>
          </a:bodyPr>
          <a:lstStyle/>
          <a:p>
            <a:pPr marL="0" indent="0" algn="ctr">
              <a:buNone/>
            </a:pPr>
            <a:r>
              <a:rPr lang="en-US" sz="4000" b="1" dirty="0">
                <a:solidFill>
                  <a:srgbClr val="C00000"/>
                </a:solidFill>
              </a:rPr>
              <a:t>Thank you</a:t>
            </a:r>
            <a:endParaRPr lang="en-ZA" sz="4000" dirty="0"/>
          </a:p>
          <a:p>
            <a:pPr marL="0" indent="0" algn="ctr">
              <a:buNone/>
            </a:pPr>
            <a:endParaRPr lang="en-ZA" sz="4000" dirty="0"/>
          </a:p>
        </p:txBody>
      </p:sp>
    </p:spTree>
    <p:extLst>
      <p:ext uri="{BB962C8B-B14F-4D97-AF65-F5344CB8AC3E}">
        <p14:creationId xmlns:p14="http://schemas.microsoft.com/office/powerpoint/2010/main" xmlns="" val="4002786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b="1" dirty="0">
                <a:solidFill>
                  <a:srgbClr val="C00000"/>
                </a:solidFill>
              </a:rPr>
              <a:t>Summary of 2016/17 Voted Expenditure </a:t>
            </a: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xmlns="" val="2020124854"/>
              </p:ext>
            </p:extLst>
          </p:nvPr>
        </p:nvGraphicFramePr>
        <p:xfrm>
          <a:off x="0" y="1124744"/>
          <a:ext cx="4498975" cy="49371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quarter" idx="2"/>
            <p:extLst>
              <p:ext uri="{D42A27DB-BD31-4B8C-83A1-F6EECF244321}">
                <p14:modId xmlns:p14="http://schemas.microsoft.com/office/powerpoint/2010/main" xmlns="" val="960278739"/>
              </p:ext>
            </p:extLst>
          </p:nvPr>
        </p:nvGraphicFramePr>
        <p:xfrm>
          <a:off x="4632325" y="1412776"/>
          <a:ext cx="4511675" cy="4937125"/>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3</a:t>
            </a:r>
            <a:endParaRPr lang="en-US" sz="1400" b="0" dirty="0">
              <a:solidFill>
                <a:srgbClr val="000000"/>
              </a:solidFill>
              <a:latin typeface="Arial"/>
            </a:endParaRPr>
          </a:p>
        </p:txBody>
      </p:sp>
      <p:cxnSp>
        <p:nvCxnSpPr>
          <p:cNvPr id="11" name="Straight Arrow Connector 10"/>
          <p:cNvCxnSpPr/>
          <p:nvPr/>
        </p:nvCxnSpPr>
        <p:spPr>
          <a:xfrm>
            <a:off x="2699792" y="3284984"/>
            <a:ext cx="216024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37216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000" b="1" dirty="0">
                <a:solidFill>
                  <a:srgbClr val="C00000"/>
                </a:solidFill>
              </a:rPr>
              <a:t>Preliminary spending Outcome by Vote </a:t>
            </a:r>
          </a:p>
        </p:txBody>
      </p:sp>
      <p:sp>
        <p:nvSpPr>
          <p:cNvPr id="6" name="Content Placeholder 2"/>
          <p:cNvSpPr txBox="1">
            <a:spLocks/>
          </p:cNvSpPr>
          <p:nvPr/>
        </p:nvSpPr>
        <p:spPr bwMode="auto">
          <a:xfrm>
            <a:off x="10142" y="1196752"/>
            <a:ext cx="9133858" cy="52565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spcBef>
                <a:spcPct val="20000"/>
              </a:spcBef>
              <a:spcAft>
                <a:spcPts val="600"/>
              </a:spcAft>
              <a:buFontTx/>
              <a:buChar char="•"/>
            </a:pPr>
            <a:r>
              <a:rPr lang="en-US" sz="1700" dirty="0" smtClean="0">
                <a:ea typeface="Osaka"/>
                <a:cs typeface="Arial" panose="020B0604020202020204" pitchFamily="34" charset="0"/>
              </a:rPr>
              <a:t>At 31 March 2017, departments </a:t>
            </a:r>
            <a:r>
              <a:rPr lang="en-US" sz="1700" dirty="0">
                <a:ea typeface="Osaka"/>
                <a:cs typeface="Arial" panose="020B0604020202020204" pitchFamily="34" charset="0"/>
              </a:rPr>
              <a:t>spent </a:t>
            </a:r>
            <a:r>
              <a:rPr lang="en-ZA" sz="1700" dirty="0" smtClean="0"/>
              <a:t>R714.6 </a:t>
            </a:r>
            <a:r>
              <a:rPr lang="en-ZA" sz="1700" dirty="0"/>
              <a:t>billion </a:t>
            </a:r>
            <a:r>
              <a:rPr lang="en-ZA" sz="1700" dirty="0" smtClean="0"/>
              <a:t>or 98.8 per cent of </a:t>
            </a:r>
            <a:r>
              <a:rPr lang="en-ZA" sz="1700" dirty="0"/>
              <a:t>the available budget of R723.1 </a:t>
            </a:r>
            <a:r>
              <a:rPr lang="en-ZA" sz="1700" dirty="0" smtClean="0"/>
              <a:t>billion</a:t>
            </a:r>
          </a:p>
          <a:p>
            <a:pPr algn="just">
              <a:spcBef>
                <a:spcPct val="20000"/>
              </a:spcBef>
              <a:spcAft>
                <a:spcPts val="600"/>
              </a:spcAft>
              <a:buFontTx/>
              <a:buChar char="•"/>
            </a:pPr>
            <a:r>
              <a:rPr lang="en-ZA" sz="1700" dirty="0" smtClean="0">
                <a:ea typeface="Osaka"/>
                <a:cs typeface="Arial" panose="020B0604020202020204" pitchFamily="34" charset="0"/>
              </a:rPr>
              <a:t>Total </a:t>
            </a:r>
            <a:r>
              <a:rPr lang="en-ZA" sz="1700" dirty="0">
                <a:ea typeface="Osaka"/>
                <a:cs typeface="Arial" panose="020B0604020202020204" pitchFamily="34" charset="0"/>
              </a:rPr>
              <a:t>underspending of R4.2 billion or 1.2 per cent (2015/16 underspending </a:t>
            </a:r>
            <a:r>
              <a:rPr lang="en-ZA" sz="1700" dirty="0" smtClean="0">
                <a:ea typeface="Osaka"/>
                <a:cs typeface="Arial" panose="020B0604020202020204" pitchFamily="34" charset="0"/>
              </a:rPr>
              <a:t>was R6.5 billion or  1 per cent</a:t>
            </a:r>
            <a:r>
              <a:rPr lang="en-ZA" sz="1700" dirty="0">
                <a:ea typeface="Osaka"/>
                <a:cs typeface="Arial" panose="020B0604020202020204" pitchFamily="34" charset="0"/>
              </a:rPr>
              <a:t>)</a:t>
            </a:r>
            <a:endParaRPr lang="en-US" sz="1700" dirty="0">
              <a:ea typeface="Osaka"/>
              <a:cs typeface="Arial" panose="020B0604020202020204" pitchFamily="34" charset="0"/>
            </a:endParaRPr>
          </a:p>
          <a:p>
            <a:pPr algn="just">
              <a:spcBef>
                <a:spcPct val="20000"/>
              </a:spcBef>
              <a:spcAft>
                <a:spcPts val="600"/>
              </a:spcAft>
              <a:buFontTx/>
              <a:buChar char="•"/>
            </a:pPr>
            <a:r>
              <a:rPr lang="en-US" sz="1700" dirty="0">
                <a:ea typeface="Osaka"/>
                <a:cs typeface="Arial" panose="020B0604020202020204" pitchFamily="34" charset="0"/>
              </a:rPr>
              <a:t>Departments that significantly underspent their available budgets include:</a:t>
            </a:r>
          </a:p>
          <a:p>
            <a:pPr marL="623888" lvl="0" indent="-260350" algn="just">
              <a:spcBef>
                <a:spcPct val="20000"/>
              </a:spcBef>
              <a:buFont typeface="Arial" panose="020B0604020202020204" pitchFamily="34" charset="0"/>
              <a:buChar char="-"/>
            </a:pPr>
            <a:r>
              <a:rPr lang="en-GB" sz="1700" dirty="0" smtClean="0"/>
              <a:t>Cooperative </a:t>
            </a:r>
            <a:r>
              <a:rPr lang="en-GB" sz="1700" dirty="0"/>
              <a:t>Governance and Traditional Affairs </a:t>
            </a:r>
            <a:r>
              <a:rPr lang="en-GB" sz="1700" dirty="0" smtClean="0"/>
              <a:t>(R3.2 </a:t>
            </a:r>
            <a:r>
              <a:rPr lang="en-GB" sz="1700" dirty="0"/>
              <a:t>billion or 4.4 per </a:t>
            </a:r>
            <a:r>
              <a:rPr lang="en-GB" sz="1700" dirty="0" smtClean="0"/>
              <a:t>cent)</a:t>
            </a:r>
            <a:endParaRPr lang="en-ZA" sz="1700" dirty="0"/>
          </a:p>
          <a:p>
            <a:pPr marL="623888" lvl="0" indent="-260350" algn="just">
              <a:spcBef>
                <a:spcPct val="20000"/>
              </a:spcBef>
              <a:buFont typeface="Arial" panose="020B0604020202020204" pitchFamily="34" charset="0"/>
              <a:buChar char="-"/>
            </a:pPr>
            <a:r>
              <a:rPr lang="en-GB" sz="1700" dirty="0"/>
              <a:t>Basic Education </a:t>
            </a:r>
            <a:r>
              <a:rPr lang="en-GB" sz="1700" dirty="0" smtClean="0"/>
              <a:t>(R944.7 </a:t>
            </a:r>
            <a:r>
              <a:rPr lang="en-GB" sz="1700" dirty="0"/>
              <a:t>million or 4.2 per </a:t>
            </a:r>
            <a:r>
              <a:rPr lang="en-GB" sz="1700" dirty="0" smtClean="0"/>
              <a:t>cent)</a:t>
            </a:r>
            <a:endParaRPr lang="en-ZA" sz="1700" dirty="0"/>
          </a:p>
          <a:p>
            <a:pPr marL="623888" lvl="0" indent="-260350" algn="just">
              <a:spcBef>
                <a:spcPct val="20000"/>
              </a:spcBef>
              <a:buFont typeface="Arial" panose="020B0604020202020204" pitchFamily="34" charset="0"/>
              <a:buChar char="-"/>
            </a:pPr>
            <a:r>
              <a:rPr lang="en-GB" sz="1700" dirty="0"/>
              <a:t>Social Development </a:t>
            </a:r>
            <a:r>
              <a:rPr lang="en-GB" sz="1700" dirty="0" smtClean="0"/>
              <a:t>(R602.1million </a:t>
            </a:r>
            <a:r>
              <a:rPr lang="en-GB" sz="1700" dirty="0"/>
              <a:t>or 0.4 per </a:t>
            </a:r>
            <a:r>
              <a:rPr lang="en-GB" sz="1700" dirty="0" smtClean="0"/>
              <a:t>cent)</a:t>
            </a:r>
            <a:endParaRPr lang="en-ZA" sz="1700" dirty="0"/>
          </a:p>
          <a:p>
            <a:pPr marL="623888" lvl="0" indent="-260350" algn="just">
              <a:spcBef>
                <a:spcPct val="20000"/>
              </a:spcBef>
              <a:buFont typeface="Arial" panose="020B0604020202020204" pitchFamily="34" charset="0"/>
              <a:buChar char="-"/>
            </a:pPr>
            <a:r>
              <a:rPr lang="en-GB" sz="1700" dirty="0"/>
              <a:t>Telecommunication and Postal Services </a:t>
            </a:r>
            <a:r>
              <a:rPr lang="en-GB" sz="1700" dirty="0" smtClean="0"/>
              <a:t>(R341.7 </a:t>
            </a:r>
            <a:r>
              <a:rPr lang="en-GB" sz="1700" dirty="0"/>
              <a:t>million or 14.1 per </a:t>
            </a:r>
            <a:r>
              <a:rPr lang="en-GB" sz="1700" dirty="0" smtClean="0"/>
              <a:t>cent)</a:t>
            </a:r>
          </a:p>
          <a:p>
            <a:pPr marL="623888" lvl="0" indent="-260350" algn="just">
              <a:lnSpc>
                <a:spcPct val="150000"/>
              </a:lnSpc>
              <a:spcBef>
                <a:spcPct val="20000"/>
              </a:spcBef>
              <a:buFont typeface="Arial" panose="020B0604020202020204" pitchFamily="34" charset="0"/>
              <a:buChar char="-"/>
            </a:pPr>
            <a:r>
              <a:rPr lang="en-GB" sz="1700" dirty="0" smtClean="0"/>
              <a:t>International </a:t>
            </a:r>
            <a:r>
              <a:rPr lang="en-GB" sz="1700" dirty="0"/>
              <a:t>Relations and Cooperation </a:t>
            </a:r>
            <a:r>
              <a:rPr lang="en-GB" sz="1700" dirty="0" smtClean="0"/>
              <a:t>(R338.4 </a:t>
            </a:r>
            <a:r>
              <a:rPr lang="en-GB" sz="1700" dirty="0"/>
              <a:t>million or 4.9 per </a:t>
            </a:r>
            <a:r>
              <a:rPr lang="en-GB" sz="1700" dirty="0" smtClean="0"/>
              <a:t>cent)</a:t>
            </a:r>
            <a:r>
              <a:rPr lang="en-ZA" sz="1700" dirty="0" smtClean="0"/>
              <a:t> </a:t>
            </a:r>
            <a:endParaRPr lang="en-ZA" sz="1700" dirty="0"/>
          </a:p>
          <a:p>
            <a:pPr algn="just">
              <a:lnSpc>
                <a:spcPct val="150000"/>
              </a:lnSpc>
              <a:spcBef>
                <a:spcPct val="20000"/>
              </a:spcBef>
              <a:spcAft>
                <a:spcPts val="600"/>
              </a:spcAft>
              <a:buFontTx/>
              <a:buChar char="•"/>
            </a:pPr>
            <a:r>
              <a:rPr lang="en-US" sz="1700" dirty="0" smtClean="0">
                <a:ea typeface="Osaka"/>
                <a:cs typeface="Arial" panose="020B0604020202020204" pitchFamily="34" charset="0"/>
              </a:rPr>
              <a:t>Departments </a:t>
            </a:r>
            <a:r>
              <a:rPr lang="en-US" sz="1700" dirty="0">
                <a:ea typeface="Osaka"/>
                <a:cs typeface="Arial" panose="020B0604020202020204" pitchFamily="34" charset="0"/>
              </a:rPr>
              <a:t>that overspent their available budgets include:</a:t>
            </a:r>
          </a:p>
          <a:p>
            <a:pPr marL="623888" indent="-260350" algn="just">
              <a:spcBef>
                <a:spcPct val="20000"/>
              </a:spcBef>
              <a:buFont typeface="Arial" panose="020B0604020202020204" pitchFamily="34" charset="0"/>
              <a:buChar char="-"/>
            </a:pPr>
            <a:r>
              <a:rPr lang="en-ZA" sz="1700" dirty="0"/>
              <a:t>Transport (R25.9 million or 0.05 per </a:t>
            </a:r>
            <a:r>
              <a:rPr lang="en-ZA" sz="1700" dirty="0" smtClean="0"/>
              <a:t>cent) </a:t>
            </a:r>
            <a:endParaRPr lang="en-ZA" sz="1700" dirty="0"/>
          </a:p>
          <a:p>
            <a:pPr marL="623888" indent="-260350" algn="just">
              <a:spcBef>
                <a:spcPct val="20000"/>
              </a:spcBef>
              <a:buFont typeface="Arial" panose="020B0604020202020204" pitchFamily="34" charset="0"/>
              <a:buChar char="-"/>
            </a:pPr>
            <a:r>
              <a:rPr lang="en-ZA" sz="1700" dirty="0"/>
              <a:t>Water and Sanitation (R18.9 million or 0.1 of per cent) </a:t>
            </a:r>
          </a:p>
          <a:p>
            <a:pPr marL="623888" indent="-260350" algn="just">
              <a:spcBef>
                <a:spcPct val="20000"/>
              </a:spcBef>
              <a:buFont typeface="Arial" panose="020B0604020202020204" pitchFamily="34" charset="0"/>
              <a:buChar char="-"/>
            </a:pPr>
            <a:r>
              <a:rPr lang="en-ZA" sz="1700" dirty="0"/>
              <a:t>Correctional Services (R5.4 million or 0.03 per cent</a:t>
            </a:r>
            <a:r>
              <a:rPr lang="en-ZA" sz="1700" dirty="0" smtClean="0"/>
              <a:t>)</a:t>
            </a:r>
          </a:p>
          <a:p>
            <a:pPr marL="182250" indent="0" algn="just">
              <a:spcBef>
                <a:spcPct val="20000"/>
              </a:spcBef>
            </a:pPr>
            <a:endParaRPr lang="en-US" sz="1700" dirty="0"/>
          </a:p>
        </p:txBody>
      </p:sp>
      <p:sp>
        <p:nvSpPr>
          <p:cNvPr id="5" name="Slide Number Placeholder 3"/>
          <p:cNvSpPr>
            <a:spLocks noGrp="1"/>
          </p:cNvSpPr>
          <p:nvPr>
            <p:ph type="sldNum" sz="quarter" idx="12"/>
          </p:nvPr>
        </p:nvSpPr>
        <p:spPr>
          <a:xfrm>
            <a:off x="70520" y="6485492"/>
            <a:ext cx="1981200" cy="365760"/>
          </a:xfrm>
        </p:spPr>
        <p:txBody>
          <a:bodyPr/>
          <a:lstStyle/>
          <a:p>
            <a:pPr>
              <a:defRPr/>
            </a:pPr>
            <a:r>
              <a:rPr lang="en-US" sz="1400" b="0" dirty="0" smtClean="0">
                <a:solidFill>
                  <a:srgbClr val="000000"/>
                </a:solidFill>
                <a:latin typeface="Arial"/>
              </a:rPr>
              <a:t>5 </a:t>
            </a:r>
            <a:endParaRPr lang="en-US" sz="1400" b="0" dirty="0">
              <a:solidFill>
                <a:srgbClr val="000000"/>
              </a:solidFill>
              <a:latin typeface="Arial"/>
            </a:endParaRPr>
          </a:p>
        </p:txBody>
      </p:sp>
    </p:spTree>
    <p:extLst>
      <p:ext uri="{BB962C8B-B14F-4D97-AF65-F5344CB8AC3E}">
        <p14:creationId xmlns:p14="http://schemas.microsoft.com/office/powerpoint/2010/main" xmlns="" val="16409145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124744"/>
          </a:xfrm>
        </p:spPr>
        <p:txBody>
          <a:bodyPr>
            <a:normAutofit/>
          </a:bodyPr>
          <a:lstStyle/>
          <a:p>
            <a:r>
              <a:rPr lang="en-US" sz="3000" b="1" dirty="0">
                <a:solidFill>
                  <a:srgbClr val="C00000"/>
                </a:solidFill>
              </a:rPr>
              <a:t>Preliminary spending Outcome by Economic classification</a:t>
            </a:r>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xmlns="" val="3145900032"/>
              </p:ext>
            </p:extLst>
          </p:nvPr>
        </p:nvGraphicFramePr>
        <p:xfrm>
          <a:off x="395536" y="1141036"/>
          <a:ext cx="8028384"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p:cNvSpPr txBox="1">
            <a:spLocks/>
          </p:cNvSpPr>
          <p:nvPr/>
        </p:nvSpPr>
        <p:spPr bwMode="auto">
          <a:xfrm>
            <a:off x="0" y="4859479"/>
            <a:ext cx="9114957" cy="1844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spcBef>
                <a:spcPct val="20000"/>
              </a:spcBef>
              <a:buFontTx/>
              <a:buChar char="•"/>
            </a:pPr>
            <a:r>
              <a:rPr lang="en-US" sz="1600" dirty="0" smtClean="0">
                <a:ea typeface="Osaka"/>
                <a:cs typeface="Arial" panose="020B0604020202020204" pitchFamily="34" charset="0"/>
              </a:rPr>
              <a:t>Spent 98.7 per cent on CoE with underspending of R1.8 billion or 2.3 per cent of available budget</a:t>
            </a:r>
          </a:p>
          <a:p>
            <a:pPr algn="just">
              <a:spcBef>
                <a:spcPct val="20000"/>
              </a:spcBef>
              <a:buFontTx/>
              <a:buChar char="•"/>
            </a:pPr>
            <a:r>
              <a:rPr lang="en-US" sz="1600" dirty="0" smtClean="0">
                <a:ea typeface="Osaka"/>
                <a:cs typeface="Arial" panose="020B0604020202020204" pitchFamily="34" charset="0"/>
              </a:rPr>
              <a:t>Departments spent</a:t>
            </a:r>
            <a:r>
              <a:rPr lang="en-US" sz="1600" dirty="0" smtClean="0">
                <a:solidFill>
                  <a:srgbClr val="FF0000"/>
                </a:solidFill>
                <a:ea typeface="Osaka"/>
                <a:cs typeface="Arial" panose="020B0604020202020204" pitchFamily="34" charset="0"/>
              </a:rPr>
              <a:t> </a:t>
            </a:r>
            <a:r>
              <a:rPr lang="en-US" sz="1600" dirty="0" smtClean="0">
                <a:ea typeface="Osaka"/>
                <a:cs typeface="Arial" panose="020B0604020202020204" pitchFamily="34" charset="0"/>
              </a:rPr>
              <a:t>R15.6 billion or 2.8 per cent less than available budgets on G&amp;S</a:t>
            </a:r>
          </a:p>
          <a:p>
            <a:pPr algn="just">
              <a:spcBef>
                <a:spcPct val="20000"/>
              </a:spcBef>
              <a:buFontTx/>
              <a:buChar char="•"/>
            </a:pPr>
            <a:r>
              <a:rPr lang="en-US" sz="1600" dirty="0">
                <a:ea typeface="Osaka"/>
                <a:cs typeface="Arial" panose="020B0604020202020204" pitchFamily="34" charset="0"/>
              </a:rPr>
              <a:t>Departments spent</a:t>
            </a:r>
            <a:r>
              <a:rPr lang="en-US" sz="1600" dirty="0">
                <a:solidFill>
                  <a:srgbClr val="FF0000"/>
                </a:solidFill>
                <a:ea typeface="Osaka"/>
                <a:cs typeface="Arial" panose="020B0604020202020204" pitchFamily="34" charset="0"/>
              </a:rPr>
              <a:t> </a:t>
            </a:r>
            <a:r>
              <a:rPr lang="en-US" sz="1600" dirty="0" smtClean="0">
                <a:ea typeface="Osaka"/>
                <a:cs typeface="Arial" panose="020B0604020202020204" pitchFamily="34" charset="0"/>
              </a:rPr>
              <a:t>R839.5 million </a:t>
            </a:r>
            <a:r>
              <a:rPr lang="en-US" sz="1600" dirty="0">
                <a:ea typeface="Osaka"/>
                <a:cs typeface="Arial" panose="020B0604020202020204" pitchFamily="34" charset="0"/>
              </a:rPr>
              <a:t>or </a:t>
            </a:r>
            <a:r>
              <a:rPr lang="en-US" sz="1600" dirty="0" smtClean="0">
                <a:ea typeface="Osaka"/>
                <a:cs typeface="Arial" panose="020B0604020202020204" pitchFamily="34" charset="0"/>
              </a:rPr>
              <a:t>5.5 per </a:t>
            </a:r>
            <a:r>
              <a:rPr lang="en-US" sz="1600" dirty="0">
                <a:ea typeface="Osaka"/>
                <a:cs typeface="Arial" panose="020B0604020202020204" pitchFamily="34" charset="0"/>
              </a:rPr>
              <a:t>cent less than available budgets on </a:t>
            </a:r>
            <a:r>
              <a:rPr lang="en-US" sz="1600" dirty="0" smtClean="0">
                <a:ea typeface="Osaka"/>
                <a:cs typeface="Arial" panose="020B0604020202020204" pitchFamily="34" charset="0"/>
              </a:rPr>
              <a:t>payments for capital assets</a:t>
            </a:r>
            <a:endParaRPr lang="en-US" sz="1600" dirty="0">
              <a:ea typeface="Osaka"/>
              <a:cs typeface="Arial" panose="020B0604020202020204" pitchFamily="34" charset="0"/>
            </a:endParaRPr>
          </a:p>
          <a:p>
            <a:pPr algn="just">
              <a:spcBef>
                <a:spcPct val="20000"/>
              </a:spcBef>
              <a:buFontTx/>
              <a:buChar char="•"/>
            </a:pPr>
            <a:r>
              <a:rPr lang="en-US" sz="1600" dirty="0" smtClean="0">
                <a:ea typeface="Osaka"/>
                <a:cs typeface="Arial" panose="020B0604020202020204" pitchFamily="34" charset="0"/>
              </a:rPr>
              <a:t>Overspent on payments for financial assets by R52.1 million or 1.1 per cent more than the  available budget for capital assets </a:t>
            </a:r>
          </a:p>
        </p:txBody>
      </p:sp>
      <p:sp>
        <p:nvSpPr>
          <p:cNvPr id="5" name="Slide Number Placeholder 3"/>
          <p:cNvSpPr>
            <a:spLocks noGrp="1"/>
          </p:cNvSpPr>
          <p:nvPr>
            <p:ph type="sldNum" sz="quarter" idx="12"/>
          </p:nvPr>
        </p:nvSpPr>
        <p:spPr>
          <a:xfrm>
            <a:off x="70520" y="6485492"/>
            <a:ext cx="1981200" cy="365760"/>
          </a:xfrm>
        </p:spPr>
        <p:txBody>
          <a:bodyPr/>
          <a:lstStyle/>
          <a:p>
            <a:pPr>
              <a:defRPr/>
            </a:pPr>
            <a:r>
              <a:rPr lang="en-US" dirty="0" smtClean="0">
                <a:solidFill>
                  <a:srgbClr val="000000"/>
                </a:solidFill>
                <a:latin typeface="Arial"/>
              </a:rPr>
              <a:t>6</a:t>
            </a:r>
            <a:endParaRPr lang="en-US" sz="1400" b="0" dirty="0">
              <a:solidFill>
                <a:srgbClr val="000000"/>
              </a:solidFill>
              <a:latin typeface="Arial"/>
            </a:endParaRPr>
          </a:p>
        </p:txBody>
      </p:sp>
    </p:spTree>
    <p:extLst>
      <p:ext uri="{BB962C8B-B14F-4D97-AF65-F5344CB8AC3E}">
        <p14:creationId xmlns:p14="http://schemas.microsoft.com/office/powerpoint/2010/main" xmlns="" val="515669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000" b="1" dirty="0">
                <a:solidFill>
                  <a:srgbClr val="C00000"/>
                </a:solidFill>
              </a:rPr>
              <a:t>Preliminary spending outcome by functional group</a:t>
            </a:r>
          </a:p>
        </p:txBody>
      </p:sp>
      <p:sp>
        <p:nvSpPr>
          <p:cNvPr id="6" name="Content Placeholder 2"/>
          <p:cNvSpPr txBox="1">
            <a:spLocks/>
          </p:cNvSpPr>
          <p:nvPr/>
        </p:nvSpPr>
        <p:spPr bwMode="auto">
          <a:xfrm>
            <a:off x="0" y="1196752"/>
            <a:ext cx="9144000" cy="51125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spcBef>
                <a:spcPct val="20000"/>
              </a:spcBef>
              <a:spcAft>
                <a:spcPts val="600"/>
              </a:spcAft>
              <a:buFontTx/>
              <a:buChar char="•"/>
            </a:pPr>
            <a:r>
              <a:rPr lang="en-US" sz="1700" dirty="0">
                <a:ea typeface="Osaka"/>
                <a:cs typeface="Arial" panose="020B0604020202020204" pitchFamily="34" charset="0"/>
              </a:rPr>
              <a:t>Spending outcome of selected departments </a:t>
            </a:r>
            <a:r>
              <a:rPr lang="en-US" sz="1700" dirty="0" smtClean="0">
                <a:ea typeface="Osaka"/>
                <a:cs typeface="Arial" panose="020B0604020202020204" pitchFamily="34" charset="0"/>
              </a:rPr>
              <a:t>per functional group based </a:t>
            </a:r>
            <a:r>
              <a:rPr lang="en-US" sz="1700" dirty="0">
                <a:ea typeface="Osaka"/>
                <a:cs typeface="Arial" panose="020B0604020202020204" pitchFamily="34" charset="0"/>
              </a:rPr>
              <a:t>on </a:t>
            </a:r>
            <a:r>
              <a:rPr lang="en-US" sz="1700" dirty="0" smtClean="0">
                <a:ea typeface="Osaka"/>
                <a:cs typeface="Arial" panose="020B0604020202020204" pitchFamily="34" charset="0"/>
              </a:rPr>
              <a:t>amounts and/or percentage </a:t>
            </a:r>
            <a:r>
              <a:rPr lang="en-US" sz="1700" dirty="0">
                <a:ea typeface="Osaka"/>
                <a:cs typeface="Arial" panose="020B0604020202020204" pitchFamily="34" charset="0"/>
              </a:rPr>
              <a:t>of lower and higher spending compared to projected </a:t>
            </a:r>
            <a:r>
              <a:rPr lang="en-US" sz="1700" dirty="0" smtClean="0">
                <a:ea typeface="Osaka"/>
                <a:cs typeface="Arial" panose="020B0604020202020204" pitchFamily="34" charset="0"/>
              </a:rPr>
              <a:t>expenditure. The following slides contain details of spending outcomes by functional groups:</a:t>
            </a:r>
          </a:p>
          <a:p>
            <a:pPr marL="623888" indent="-260350" algn="just">
              <a:spcBef>
                <a:spcPct val="20000"/>
              </a:spcBef>
              <a:spcAft>
                <a:spcPts val="600"/>
              </a:spcAft>
              <a:buFont typeface="Arial" panose="020B0604020202020204" pitchFamily="34" charset="0"/>
              <a:buChar char="-"/>
            </a:pPr>
            <a:r>
              <a:rPr lang="en-US" sz="1700" dirty="0"/>
              <a:t>Health and Social Development</a:t>
            </a:r>
          </a:p>
          <a:p>
            <a:pPr marL="623888" indent="-260350" algn="just">
              <a:spcBef>
                <a:spcPct val="20000"/>
              </a:spcBef>
              <a:spcAft>
                <a:spcPts val="600"/>
              </a:spcAft>
              <a:buFont typeface="Arial" panose="020B0604020202020204" pitchFamily="34" charset="0"/>
              <a:buChar char="-"/>
            </a:pPr>
            <a:r>
              <a:rPr lang="en-US" sz="1700" dirty="0"/>
              <a:t>Education and related departments</a:t>
            </a:r>
          </a:p>
          <a:p>
            <a:pPr marL="623888" indent="-260350" algn="just">
              <a:spcBef>
                <a:spcPct val="20000"/>
              </a:spcBef>
              <a:spcAft>
                <a:spcPts val="600"/>
              </a:spcAft>
              <a:buFont typeface="Arial" panose="020B0604020202020204" pitchFamily="34" charset="0"/>
              <a:buChar char="-"/>
            </a:pPr>
            <a:r>
              <a:rPr lang="en-US" sz="1700" dirty="0" smtClean="0"/>
              <a:t>Administrative </a:t>
            </a:r>
            <a:r>
              <a:rPr lang="en-US" sz="1700" dirty="0"/>
              <a:t>Services</a:t>
            </a:r>
          </a:p>
          <a:p>
            <a:pPr marL="623888" indent="-260350" algn="just">
              <a:spcBef>
                <a:spcPct val="20000"/>
              </a:spcBef>
              <a:spcAft>
                <a:spcPts val="600"/>
              </a:spcAft>
              <a:buFont typeface="Arial" panose="020B0604020202020204" pitchFamily="34" charset="0"/>
              <a:buChar char="-"/>
            </a:pPr>
            <a:r>
              <a:rPr lang="en-US" sz="1700" dirty="0"/>
              <a:t>Justice, Crime Prevention and Security</a:t>
            </a:r>
          </a:p>
          <a:p>
            <a:pPr marL="623888" indent="-260350" algn="just">
              <a:spcBef>
                <a:spcPct val="20000"/>
              </a:spcBef>
              <a:spcAft>
                <a:spcPts val="600"/>
              </a:spcAft>
              <a:buFont typeface="Arial" panose="020B0604020202020204" pitchFamily="34" charset="0"/>
              <a:buChar char="-"/>
            </a:pPr>
            <a:r>
              <a:rPr lang="en-US" sz="1700" dirty="0" smtClean="0"/>
              <a:t>Economic </a:t>
            </a:r>
            <a:r>
              <a:rPr lang="en-US" sz="1700" dirty="0"/>
              <a:t>Services</a:t>
            </a:r>
          </a:p>
          <a:p>
            <a:pPr marL="623888" indent="-260350" algn="just">
              <a:spcBef>
                <a:spcPct val="20000"/>
              </a:spcBef>
              <a:spcAft>
                <a:spcPts val="600"/>
              </a:spcAft>
              <a:buFont typeface="Arial" panose="020B0604020202020204" pitchFamily="34" charset="0"/>
              <a:buChar char="-"/>
            </a:pPr>
            <a:r>
              <a:rPr lang="en-US" sz="1700" dirty="0"/>
              <a:t>Urban Development and Infrastructure </a:t>
            </a:r>
          </a:p>
          <a:p>
            <a:pPr algn="just">
              <a:spcBef>
                <a:spcPct val="20000"/>
              </a:spcBef>
              <a:spcAft>
                <a:spcPts val="1200"/>
              </a:spcAft>
              <a:buFontTx/>
              <a:buChar char="•"/>
            </a:pPr>
            <a:endParaRPr lang="en-GB" sz="1700" dirty="0"/>
          </a:p>
        </p:txBody>
      </p:sp>
      <p:sp>
        <p:nvSpPr>
          <p:cNvPr id="5" name="Slide Number Placeholder 3"/>
          <p:cNvSpPr>
            <a:spLocks noGrp="1"/>
          </p:cNvSpPr>
          <p:nvPr>
            <p:ph type="sldNum" sz="quarter" idx="12"/>
          </p:nvPr>
        </p:nvSpPr>
        <p:spPr>
          <a:xfrm>
            <a:off x="70520" y="6485492"/>
            <a:ext cx="1981200" cy="365760"/>
          </a:xfrm>
        </p:spPr>
        <p:txBody>
          <a:bodyPr/>
          <a:lstStyle/>
          <a:p>
            <a:pPr>
              <a:defRPr/>
            </a:pPr>
            <a:r>
              <a:rPr lang="en-US" dirty="0" smtClean="0">
                <a:solidFill>
                  <a:srgbClr val="000000"/>
                </a:solidFill>
                <a:latin typeface="Arial"/>
              </a:rPr>
              <a:t>7</a:t>
            </a:r>
            <a:r>
              <a:rPr lang="en-US" sz="1400" b="0" dirty="0" smtClean="0">
                <a:solidFill>
                  <a:srgbClr val="000000"/>
                </a:solidFill>
                <a:latin typeface="Arial"/>
              </a:rPr>
              <a:t> </a:t>
            </a:r>
            <a:endParaRPr lang="en-US" sz="1400" b="0" dirty="0">
              <a:solidFill>
                <a:srgbClr val="000000"/>
              </a:solidFill>
              <a:latin typeface="Arial"/>
            </a:endParaRPr>
          </a:p>
        </p:txBody>
      </p:sp>
    </p:spTree>
    <p:extLst>
      <p:ext uri="{BB962C8B-B14F-4D97-AF65-F5344CB8AC3E}">
        <p14:creationId xmlns:p14="http://schemas.microsoft.com/office/powerpoint/2010/main" xmlns="" val="388285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000" b="1" dirty="0">
                <a:solidFill>
                  <a:srgbClr val="C00000"/>
                </a:solidFill>
              </a:rPr>
              <a:t>Health and Social Development</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2260231364"/>
              </p:ext>
            </p:extLst>
          </p:nvPr>
        </p:nvGraphicFramePr>
        <p:xfrm>
          <a:off x="35091" y="1149674"/>
          <a:ext cx="9036496" cy="3088637"/>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p:cNvSpPr txBox="1">
            <a:spLocks/>
          </p:cNvSpPr>
          <p:nvPr/>
        </p:nvSpPr>
        <p:spPr bwMode="auto">
          <a:xfrm>
            <a:off x="0" y="4238311"/>
            <a:ext cx="9144000" cy="23590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spcBef>
                <a:spcPct val="20000"/>
              </a:spcBef>
              <a:spcAft>
                <a:spcPts val="600"/>
              </a:spcAft>
              <a:buFontTx/>
              <a:buChar char="•"/>
            </a:pPr>
            <a:r>
              <a:rPr lang="en-US" sz="1550" dirty="0"/>
              <a:t>Health spent </a:t>
            </a:r>
            <a:r>
              <a:rPr lang="en-US" sz="1550" dirty="0" smtClean="0"/>
              <a:t>99.7 per cent of its available budget. Marginal underspending </a:t>
            </a:r>
            <a:r>
              <a:rPr lang="en-ZA" sz="1550" dirty="0" smtClean="0"/>
              <a:t>mainly due to; (1) slow spending under the goods and services component of the </a:t>
            </a:r>
            <a:r>
              <a:rPr lang="en-GB" sz="1550" dirty="0" smtClean="0"/>
              <a:t>indirect </a:t>
            </a:r>
            <a:r>
              <a:rPr lang="en-GB" sz="1550" dirty="0"/>
              <a:t>National Health Insurance: Health Facility Revitalisation Grant </a:t>
            </a:r>
            <a:r>
              <a:rPr lang="en-ZA" sz="1550" dirty="0" smtClean="0"/>
              <a:t>(2) supply chain challenges with procurement of condoms under the HIV and AIDS, Tuberculosis, and Maternal and Child Health programme and (3) due to delays in the recruitment of Port Health Services officials under the Primary Health Care programme.</a:t>
            </a:r>
          </a:p>
          <a:p>
            <a:pPr algn="just">
              <a:spcBef>
                <a:spcPct val="20000"/>
              </a:spcBef>
              <a:buFontTx/>
              <a:buChar char="•"/>
            </a:pPr>
            <a:r>
              <a:rPr lang="en-US" sz="1550" dirty="0" smtClean="0"/>
              <a:t>Social </a:t>
            </a:r>
            <a:r>
              <a:rPr lang="en-US" sz="1550" dirty="0"/>
              <a:t>Development spent </a:t>
            </a:r>
            <a:r>
              <a:rPr lang="en-US" sz="1550" dirty="0" smtClean="0"/>
              <a:t>99.6 per cent of its available budget, </a:t>
            </a:r>
            <a:r>
              <a:rPr lang="en-ZA" sz="1550" dirty="0" smtClean="0"/>
              <a:t>mainly within </a:t>
            </a:r>
            <a:r>
              <a:rPr lang="en-ZA" sz="1550" dirty="0"/>
              <a:t>the Social Assistance </a:t>
            </a:r>
            <a:r>
              <a:rPr lang="en-ZA" sz="1550" dirty="0" smtClean="0"/>
              <a:t>programme. Underspending mainly due to slow spending on the old age grant as a result of lower than anticipated number of beneficiaries taking up the grant.</a:t>
            </a:r>
          </a:p>
        </p:txBody>
      </p:sp>
      <p:sp>
        <p:nvSpPr>
          <p:cNvPr id="7" name="Slide Number Placeholder 3"/>
          <p:cNvSpPr>
            <a:spLocks noGrp="1"/>
          </p:cNvSpPr>
          <p:nvPr>
            <p:ph type="sldNum" sz="quarter" idx="12"/>
          </p:nvPr>
        </p:nvSpPr>
        <p:spPr>
          <a:xfrm>
            <a:off x="70520" y="6485492"/>
            <a:ext cx="1981200" cy="365760"/>
          </a:xfrm>
        </p:spPr>
        <p:txBody>
          <a:bodyPr/>
          <a:lstStyle/>
          <a:p>
            <a:pPr>
              <a:defRPr/>
            </a:pPr>
            <a:r>
              <a:rPr lang="en-US" dirty="0">
                <a:solidFill>
                  <a:srgbClr val="000000"/>
                </a:solidFill>
                <a:latin typeface="Arial"/>
              </a:rPr>
              <a:t>8</a:t>
            </a:r>
            <a:endParaRPr lang="en-US" sz="1400" b="0" dirty="0">
              <a:solidFill>
                <a:srgbClr val="000000"/>
              </a:solidFill>
              <a:latin typeface="Arial"/>
            </a:endParaRPr>
          </a:p>
        </p:txBody>
      </p:sp>
    </p:spTree>
    <p:extLst>
      <p:ext uri="{BB962C8B-B14F-4D97-AF65-F5344CB8AC3E}">
        <p14:creationId xmlns:p14="http://schemas.microsoft.com/office/powerpoint/2010/main" xmlns="" val="748771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000" b="1" dirty="0">
                <a:solidFill>
                  <a:srgbClr val="C00000"/>
                </a:solidFill>
              </a:rPr>
              <a:t>Education and related departments</a:t>
            </a:r>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xmlns="" val="4022639319"/>
              </p:ext>
            </p:extLst>
          </p:nvPr>
        </p:nvGraphicFramePr>
        <p:xfrm>
          <a:off x="0" y="1219200"/>
          <a:ext cx="9144000" cy="4937125"/>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3"/>
          <p:cNvSpPr>
            <a:spLocks noGrp="1"/>
          </p:cNvSpPr>
          <p:nvPr>
            <p:ph type="sldNum" sz="quarter" idx="12"/>
          </p:nvPr>
        </p:nvSpPr>
        <p:spPr>
          <a:xfrm>
            <a:off x="70520" y="6485492"/>
            <a:ext cx="1981200" cy="365760"/>
          </a:xfrm>
        </p:spPr>
        <p:txBody>
          <a:bodyPr/>
          <a:lstStyle/>
          <a:p>
            <a:pPr>
              <a:defRPr/>
            </a:pPr>
            <a:r>
              <a:rPr lang="en-US" dirty="0">
                <a:solidFill>
                  <a:srgbClr val="000000"/>
                </a:solidFill>
                <a:latin typeface="Arial"/>
              </a:rPr>
              <a:t>9</a:t>
            </a:r>
            <a:endParaRPr lang="en-US" sz="1400" b="0" dirty="0">
              <a:solidFill>
                <a:srgbClr val="000000"/>
              </a:solidFill>
              <a:latin typeface="Arial"/>
            </a:endParaRPr>
          </a:p>
        </p:txBody>
      </p:sp>
    </p:spTree>
    <p:extLst>
      <p:ext uri="{BB962C8B-B14F-4D97-AF65-F5344CB8AC3E}">
        <p14:creationId xmlns:p14="http://schemas.microsoft.com/office/powerpoint/2010/main" xmlns="" val="1556914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000" b="1" dirty="0">
                <a:solidFill>
                  <a:srgbClr val="C00000"/>
                </a:solidFill>
              </a:rPr>
              <a:t>Education and related departments</a:t>
            </a:r>
          </a:p>
        </p:txBody>
      </p:sp>
      <p:sp>
        <p:nvSpPr>
          <p:cNvPr id="2" name="Content Placeholder 1"/>
          <p:cNvSpPr>
            <a:spLocks noGrp="1"/>
          </p:cNvSpPr>
          <p:nvPr>
            <p:ph sz="quarter" idx="1"/>
          </p:nvPr>
        </p:nvSpPr>
        <p:spPr>
          <a:xfrm>
            <a:off x="0" y="1124744"/>
            <a:ext cx="9144000" cy="5032216"/>
          </a:xfrm>
        </p:spPr>
        <p:txBody>
          <a:bodyPr>
            <a:noAutofit/>
          </a:bodyPr>
          <a:lstStyle/>
          <a:p>
            <a:pPr marL="0" indent="0">
              <a:buNone/>
            </a:pPr>
            <a:r>
              <a:rPr lang="en-ZA" sz="1800" b="1" dirty="0" smtClean="0"/>
              <a:t>Basic Education</a:t>
            </a:r>
          </a:p>
          <a:p>
            <a:pPr algn="just">
              <a:buClrTx/>
              <a:buSzPct val="100000"/>
              <a:buFont typeface="Arial" panose="020B0604020202020204" pitchFamily="34" charset="0"/>
              <a:buChar char="•"/>
            </a:pPr>
            <a:r>
              <a:rPr lang="en-GB" dirty="0" smtClean="0">
                <a:ea typeface="Osaka"/>
              </a:rPr>
              <a:t>Underspent </a:t>
            </a:r>
            <a:r>
              <a:rPr lang="en-GB" dirty="0">
                <a:ea typeface="Osaka"/>
              </a:rPr>
              <a:t>by R944.7 million or 4.2 per cent </a:t>
            </a:r>
            <a:r>
              <a:rPr lang="en-GB" dirty="0" smtClean="0">
                <a:ea typeface="Osaka"/>
              </a:rPr>
              <a:t>mainly under </a:t>
            </a:r>
            <a:r>
              <a:rPr lang="en-GB" dirty="0">
                <a:ea typeface="Osaka"/>
              </a:rPr>
              <a:t>programmes 2 and  4:</a:t>
            </a:r>
          </a:p>
          <a:p>
            <a:pPr marL="536575" lvl="1" indent="-274638" algn="just">
              <a:spcBef>
                <a:spcPct val="20000"/>
              </a:spcBef>
              <a:spcAft>
                <a:spcPts val="600"/>
              </a:spcAft>
              <a:buClrTx/>
              <a:buSzPct val="100000"/>
              <a:buFont typeface="Arial" panose="020B0604020202020204" pitchFamily="34" charset="0"/>
              <a:buChar char="-"/>
            </a:pPr>
            <a:r>
              <a:rPr lang="en-GB" i="1" dirty="0">
                <a:solidFill>
                  <a:schemeClr val="tx1"/>
                </a:solidFill>
                <a:ea typeface="ＭＳ Ｐゴシック" pitchFamily="34" charset="-128"/>
                <a:cs typeface="+mn-cs"/>
              </a:rPr>
              <a:t>Programme 2:</a:t>
            </a:r>
            <a:r>
              <a:rPr lang="en-GB" dirty="0">
                <a:solidFill>
                  <a:schemeClr val="tx1"/>
                </a:solidFill>
                <a:ea typeface="ＭＳ Ｐゴシック" pitchFamily="34" charset="-128"/>
                <a:cs typeface="+mn-cs"/>
              </a:rPr>
              <a:t> </a:t>
            </a:r>
            <a:r>
              <a:rPr lang="en-ZA" dirty="0">
                <a:solidFill>
                  <a:schemeClr val="tx1"/>
                </a:solidFill>
                <a:ea typeface="ＭＳ Ｐゴシック" pitchFamily="34" charset="-128"/>
                <a:cs typeface="+mn-cs"/>
              </a:rPr>
              <a:t>Curriculum Policy, Support and Monitoring</a:t>
            </a:r>
            <a:r>
              <a:rPr lang="en-GB" dirty="0">
                <a:solidFill>
                  <a:schemeClr val="tx1"/>
                </a:solidFill>
                <a:ea typeface="ＭＳ Ｐゴシック" pitchFamily="34" charset="-128"/>
                <a:cs typeface="+mn-cs"/>
              </a:rPr>
              <a:t> </a:t>
            </a:r>
            <a:r>
              <a:rPr lang="en-GB" dirty="0" smtClean="0">
                <a:solidFill>
                  <a:schemeClr val="tx1"/>
                </a:solidFill>
                <a:ea typeface="ＭＳ Ｐゴシック" pitchFamily="34" charset="-128"/>
                <a:cs typeface="+mn-cs"/>
              </a:rPr>
              <a:t>(R51.3 million)- in </a:t>
            </a:r>
            <a:r>
              <a:rPr lang="en-GB" dirty="0">
                <a:solidFill>
                  <a:schemeClr val="tx1"/>
                </a:solidFill>
                <a:ea typeface="ＭＳ Ｐゴシック" pitchFamily="34" charset="-128"/>
                <a:cs typeface="+mn-cs"/>
              </a:rPr>
              <a:t>the implementation of the Kha Ri Gude programme </a:t>
            </a:r>
            <a:r>
              <a:rPr lang="en-GB" dirty="0" smtClean="0">
                <a:solidFill>
                  <a:schemeClr val="tx1"/>
                </a:solidFill>
                <a:ea typeface="ＭＳ Ｐゴシック" pitchFamily="34" charset="-128"/>
                <a:cs typeface="+mn-cs"/>
              </a:rPr>
              <a:t>in which there was delays in </a:t>
            </a:r>
            <a:r>
              <a:rPr lang="en-GB" dirty="0">
                <a:solidFill>
                  <a:schemeClr val="tx1"/>
                </a:solidFill>
                <a:ea typeface="ＭＳ Ｐゴシック" pitchFamily="34" charset="-128"/>
                <a:cs typeface="+mn-cs"/>
              </a:rPr>
              <a:t>receiving invoices for the payment of stipends for volunteer trainers, the workbooks project where some posts were left unfilled as certain workbooks did not require re-development</a:t>
            </a:r>
          </a:p>
          <a:p>
            <a:pPr marL="536575" lvl="1" indent="-274638" algn="just">
              <a:spcBef>
                <a:spcPct val="20000"/>
              </a:spcBef>
              <a:spcAft>
                <a:spcPts val="600"/>
              </a:spcAft>
              <a:buClrTx/>
              <a:buSzPct val="100000"/>
              <a:buFont typeface="Arial" panose="020B0604020202020204" pitchFamily="34" charset="0"/>
              <a:buChar char="-"/>
            </a:pPr>
            <a:r>
              <a:rPr lang="en-GB" i="1" dirty="0">
                <a:solidFill>
                  <a:schemeClr val="tx1"/>
                </a:solidFill>
                <a:ea typeface="ＭＳ Ｐゴシック" pitchFamily="34" charset="-128"/>
                <a:cs typeface="+mn-cs"/>
              </a:rPr>
              <a:t>Programme 4: </a:t>
            </a:r>
            <a:r>
              <a:rPr lang="en-ZA" i="1" dirty="0">
                <a:solidFill>
                  <a:schemeClr val="tx1"/>
                </a:solidFill>
                <a:ea typeface="ＭＳ Ｐゴシック" pitchFamily="34" charset="-128"/>
                <a:cs typeface="+mn-cs"/>
              </a:rPr>
              <a:t>Planning, Information and </a:t>
            </a:r>
            <a:r>
              <a:rPr lang="en-ZA" i="1" dirty="0" smtClean="0">
                <a:solidFill>
                  <a:schemeClr val="tx1"/>
                </a:solidFill>
                <a:ea typeface="ＭＳ Ｐゴシック" pitchFamily="34" charset="-128"/>
                <a:cs typeface="+mn-cs"/>
              </a:rPr>
              <a:t>Assessment </a:t>
            </a:r>
            <a:r>
              <a:rPr lang="en-ZA" dirty="0" smtClean="0">
                <a:solidFill>
                  <a:schemeClr val="tx1"/>
                </a:solidFill>
                <a:ea typeface="ＭＳ Ｐゴシック" pitchFamily="34" charset="-128"/>
                <a:cs typeface="+mn-cs"/>
              </a:rPr>
              <a:t>(R893.4 million)</a:t>
            </a:r>
            <a:r>
              <a:rPr lang="en-GB" dirty="0" smtClean="0">
                <a:solidFill>
                  <a:schemeClr val="tx1"/>
                </a:solidFill>
                <a:ea typeface="ＭＳ Ｐゴシック" pitchFamily="34" charset="-128"/>
                <a:cs typeface="+mn-cs"/>
              </a:rPr>
              <a:t> – in the Schools Infrastructure Backlogs Grants due </a:t>
            </a:r>
            <a:r>
              <a:rPr lang="en-GB" dirty="0">
                <a:solidFill>
                  <a:schemeClr val="tx1"/>
                </a:solidFill>
                <a:ea typeface="ＭＳ Ｐゴシック" pitchFamily="34" charset="-128"/>
                <a:cs typeface="+mn-cs"/>
              </a:rPr>
              <a:t>to delays in finalising the merger and rationalisation of schools in the Eastern Cape, and delays in reappointing contractors where the services of non-performing contractors were terminated. The underspending is also reflected under </a:t>
            </a:r>
            <a:r>
              <a:rPr lang="en-GB" i="1" dirty="0">
                <a:solidFill>
                  <a:schemeClr val="tx1"/>
                </a:solidFill>
                <a:ea typeface="ＭＳ Ｐゴシック" pitchFamily="34" charset="-128"/>
                <a:cs typeface="+mn-cs"/>
              </a:rPr>
              <a:t>payments for capital assets</a:t>
            </a:r>
            <a:r>
              <a:rPr lang="en-GB" dirty="0" smtClean="0">
                <a:solidFill>
                  <a:schemeClr val="tx1"/>
                </a:solidFill>
                <a:ea typeface="ＭＳ Ｐゴシック" pitchFamily="34" charset="-128"/>
                <a:cs typeface="+mn-cs"/>
              </a:rPr>
              <a:t>.</a:t>
            </a:r>
            <a:endParaRPr lang="en-GB" dirty="0">
              <a:solidFill>
                <a:schemeClr val="tx1"/>
              </a:solidFill>
              <a:ea typeface="ＭＳ Ｐゴシック" pitchFamily="34" charset="-128"/>
              <a:cs typeface="+mn-cs"/>
            </a:endParaRPr>
          </a:p>
        </p:txBody>
      </p:sp>
      <p:sp>
        <p:nvSpPr>
          <p:cNvPr id="5" name="Slide Number Placeholder 3"/>
          <p:cNvSpPr>
            <a:spLocks noGrp="1"/>
          </p:cNvSpPr>
          <p:nvPr>
            <p:ph type="sldNum" sz="quarter" idx="12"/>
          </p:nvPr>
        </p:nvSpPr>
        <p:spPr>
          <a:xfrm>
            <a:off x="70520" y="6485492"/>
            <a:ext cx="1981200" cy="365760"/>
          </a:xfrm>
        </p:spPr>
        <p:txBody>
          <a:bodyPr/>
          <a:lstStyle/>
          <a:p>
            <a:pPr>
              <a:defRPr/>
            </a:pPr>
            <a:r>
              <a:rPr lang="en-US" dirty="0" smtClean="0">
                <a:solidFill>
                  <a:srgbClr val="000000"/>
                </a:solidFill>
                <a:latin typeface="Arial"/>
              </a:rPr>
              <a:t>10</a:t>
            </a:r>
            <a:endParaRPr lang="en-US" sz="1400" b="0" dirty="0">
              <a:solidFill>
                <a:srgbClr val="000000"/>
              </a:solidFill>
              <a:latin typeface="Arial"/>
            </a:endParaRPr>
          </a:p>
        </p:txBody>
      </p:sp>
    </p:spTree>
    <p:extLst>
      <p:ext uri="{BB962C8B-B14F-4D97-AF65-F5344CB8AC3E}">
        <p14:creationId xmlns:p14="http://schemas.microsoft.com/office/powerpoint/2010/main" xmlns="" val="188171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C34F5577F148488C51EFD8568DA8AF" ma:contentTypeVersion="2" ma:contentTypeDescription="Create a new document." ma:contentTypeScope="" ma:versionID="3752ec8482a001eae302ee3c1ae84b54">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B62B27-A819-446B-A660-38E23A8447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ADBF353-8124-4A08-9797-29294B9110BD}">
  <ds:schemaRefs>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http://www.w3.org/XML/1998/namespace"/>
    <ds:schemaRef ds:uri="http://purl.org/dc/elements/1.1/"/>
  </ds:schemaRefs>
</ds:datastoreItem>
</file>

<file path=customXml/itemProps3.xml><?xml version="1.0" encoding="utf-8"?>
<ds:datastoreItem xmlns:ds="http://schemas.openxmlformats.org/officeDocument/2006/customXml" ds:itemID="{06A853F0-AC38-4D0A-ADC0-C1E3226352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9865</TotalTime>
  <Words>1606</Words>
  <Application>Microsoft Office PowerPoint</Application>
  <PresentationFormat>On-screen Show (4:3)</PresentationFormat>
  <Paragraphs>155</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Origin</vt:lpstr>
      <vt:lpstr>2016/17 Spending Outcome </vt:lpstr>
      <vt:lpstr>Contents</vt:lpstr>
      <vt:lpstr>Summary of 2016/17 Voted Expenditure </vt:lpstr>
      <vt:lpstr>Preliminary spending Outcome by Vote </vt:lpstr>
      <vt:lpstr>Preliminary spending Outcome by Economic classification</vt:lpstr>
      <vt:lpstr>Preliminary spending outcome by functional group</vt:lpstr>
      <vt:lpstr>Health and Social Development</vt:lpstr>
      <vt:lpstr>Education and related departments</vt:lpstr>
      <vt:lpstr>Education and related departments</vt:lpstr>
      <vt:lpstr>Education and related departments (2)</vt:lpstr>
      <vt:lpstr>Administrative Services</vt:lpstr>
      <vt:lpstr>Administrative Services (2)</vt:lpstr>
      <vt:lpstr>Administrative Services (3)</vt:lpstr>
      <vt:lpstr>Economic Services</vt:lpstr>
      <vt:lpstr>Justice, Crime Prevention and Security</vt:lpstr>
      <vt:lpstr>Economic Services (2)</vt:lpstr>
      <vt:lpstr>Urban Development and Infrastructure </vt:lpstr>
      <vt:lpstr>Urban Development and Infrastructure (2) </vt:lpstr>
      <vt:lpstr>Urban Development and Infrastructure (3) </vt:lpstr>
      <vt:lpstr>Slide 20</vt:lpstr>
    </vt:vector>
  </TitlesOfParts>
  <Company>Treasury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Q3 Expenditure 14/15</dc:title>
  <dc:creator>4539</dc:creator>
  <cp:lastModifiedBy>PUMZA</cp:lastModifiedBy>
  <cp:revision>757</cp:revision>
  <cp:lastPrinted>2017-06-20T11:03:18Z</cp:lastPrinted>
  <dcterms:created xsi:type="dcterms:W3CDTF">2012-08-27T15:14:18Z</dcterms:created>
  <dcterms:modified xsi:type="dcterms:W3CDTF">2017-06-23T08:34:17Z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0x01010046C34F5577F148488C51EFD8568DA8AF</vt:lpwstr>
  </property>
</Properties>
</file>