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17"/>
  </p:notesMasterIdLst>
  <p:handoutMasterIdLst>
    <p:handoutMasterId r:id="rId18"/>
  </p:handoutMasterIdLst>
  <p:sldIdLst>
    <p:sldId id="300" r:id="rId4"/>
    <p:sldId id="302" r:id="rId5"/>
    <p:sldId id="324" r:id="rId6"/>
    <p:sldId id="325" r:id="rId7"/>
    <p:sldId id="328" r:id="rId8"/>
    <p:sldId id="342" r:id="rId9"/>
    <p:sldId id="344" r:id="rId10"/>
    <p:sldId id="329" r:id="rId11"/>
    <p:sldId id="334" r:id="rId12"/>
    <p:sldId id="335" r:id="rId13"/>
    <p:sldId id="345" r:id="rId14"/>
    <p:sldId id="333" r:id="rId15"/>
    <p:sldId id="308" r:id="rId16"/>
  </p:sldIdLst>
  <p:sldSz cx="9144000" cy="6858000" type="screen4x3"/>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671C"/>
    <a:srgbClr val="EF4718"/>
    <a:srgbClr val="005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9846" autoAdjust="0"/>
  </p:normalViewPr>
  <p:slideViewPr>
    <p:cSldViewPr snapToObjects="1">
      <p:cViewPr varScale="1">
        <p:scale>
          <a:sx n="63" d="100"/>
          <a:sy n="63" d="100"/>
        </p:scale>
        <p:origin x="4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2017-06-21</a:t>
            </a:fld>
            <a:endParaRPr lang="en-ZA" altLang="en-US" dirty="0"/>
          </a:p>
        </p:txBody>
      </p:sp>
      <p:sp>
        <p:nvSpPr>
          <p:cNvPr id="4" name="Footer Placeholder 3"/>
          <p:cNvSpPr>
            <a:spLocks noGrp="1"/>
          </p:cNvSpPr>
          <p:nvPr>
            <p:ph type="ftr" sz="quarter" idx="2"/>
          </p:nvPr>
        </p:nvSpPr>
        <p:spPr>
          <a:xfrm>
            <a:off x="0" y="9429671"/>
            <a:ext cx="2946400" cy="496966"/>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849688" y="9429671"/>
            <a:ext cx="2946400" cy="49696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849688" y="0"/>
            <a:ext cx="2946400" cy="496967"/>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2017-06-21</a:t>
            </a:fld>
            <a:endParaRPr lang="en-ZA" alt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ZA" noProof="0" dirty="0" smtClean="0"/>
          </a:p>
        </p:txBody>
      </p:sp>
      <p:sp>
        <p:nvSpPr>
          <p:cNvPr id="5" name="Notes Placeholder 4"/>
          <p:cNvSpPr>
            <a:spLocks noGrp="1"/>
          </p:cNvSpPr>
          <p:nvPr>
            <p:ph type="body" sz="quarter" idx="3"/>
          </p:nvPr>
        </p:nvSpPr>
        <p:spPr>
          <a:xfrm>
            <a:off x="679450" y="4777552"/>
            <a:ext cx="5438775" cy="3909050"/>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endParaRPr lang="en-ZA" altLang="en-US" noProof="0" smtClean="0"/>
          </a:p>
        </p:txBody>
      </p:sp>
      <p:sp>
        <p:nvSpPr>
          <p:cNvPr id="6" name="Footer Placeholder 5"/>
          <p:cNvSpPr>
            <a:spLocks noGrp="1"/>
          </p:cNvSpPr>
          <p:nvPr>
            <p:ph type="ftr" sz="quarter" idx="4"/>
          </p:nvPr>
        </p:nvSpPr>
        <p:spPr>
          <a:xfrm>
            <a:off x="0" y="9431258"/>
            <a:ext cx="2946400" cy="49696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849688" y="9431258"/>
            <a:ext cx="2946400" cy="49696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2950" indent="-285750">
              <a:defRPr>
                <a:solidFill>
                  <a:schemeClr val="tx1"/>
                </a:solidFill>
                <a:latin typeface="Arial" panose="020B0604020202020204" pitchFamily="34" charset="0"/>
                <a:ea typeface="ＭＳ Ｐゴシック" pitchFamily="34" charset="-128"/>
              </a:defRPr>
            </a:lvl2pPr>
            <a:lvl3pPr marL="1143000" indent="-228600">
              <a:defRPr>
                <a:solidFill>
                  <a:schemeClr val="tx1"/>
                </a:solidFill>
                <a:latin typeface="Arial" panose="020B0604020202020204" pitchFamily="34" charset="0"/>
                <a:ea typeface="ＭＳ Ｐゴシック" pitchFamily="34" charset="-128"/>
              </a:defRPr>
            </a:lvl3pPr>
            <a:lvl4pPr marL="1600200" indent="-228600">
              <a:defRPr>
                <a:solidFill>
                  <a:schemeClr val="tx1"/>
                </a:solidFill>
                <a:latin typeface="Arial" panose="020B0604020202020204" pitchFamily="34" charset="0"/>
                <a:ea typeface="ＭＳ Ｐゴシック" pitchFamily="34" charset="-128"/>
              </a:defRPr>
            </a:lvl4pPr>
            <a:lvl5pPr marL="2057400" indent="-228600">
              <a:defRPr>
                <a:solidFill>
                  <a:schemeClr val="tx1"/>
                </a:solidFill>
                <a:latin typeface="Arial" panose="020B0604020202020204"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smtClean="0"/>
          </a:p>
        </p:txBody>
      </p:sp>
    </p:spTree>
    <p:extLst>
      <p:ext uri="{BB962C8B-B14F-4D97-AF65-F5344CB8AC3E}">
        <p14:creationId xmlns:p14="http://schemas.microsoft.com/office/powerpoint/2010/main" val="3368791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PRESENTATION TITLE</a:t>
            </a:r>
            <a:endParaRPr lang="en-US" dirty="0"/>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Enter Meeting and Presenter</a:t>
            </a:r>
            <a:endParaRPr lang="en-US" dirty="0"/>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t>6/21/2017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smtClean="0"/>
              <a:t>Click to enter Date</a:t>
            </a:r>
            <a:endParaRPr lang="en-ZA" dirty="0"/>
          </a:p>
        </p:txBody>
      </p:sp>
    </p:spTree>
    <p:extLst>
      <p:ext uri="{BB962C8B-B14F-4D97-AF65-F5344CB8AC3E}">
        <p14:creationId xmlns:p14="http://schemas.microsoft.com/office/powerpoint/2010/main"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6/21/2017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smtClean="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endPar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171040"/>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t>6/21/2017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t>6/21/2017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t>6/21/2017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t>6/21/2017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t>6/21/2017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t>6/21/2017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smtClean="0">
              <a:solidFill>
                <a:srgbClr val="F9671C"/>
              </a:solidFill>
            </a:endParaRPr>
          </a:p>
          <a:p>
            <a:pPr algn="ctr"/>
            <a:r>
              <a:rPr lang="en-ZA" sz="2400" b="1" dirty="0" smtClean="0">
                <a:solidFill>
                  <a:srgbClr val="F9671C"/>
                </a:solidFill>
              </a:rPr>
              <a:t>Presentation Outline</a:t>
            </a:r>
          </a:p>
          <a:p>
            <a:pPr algn="ctr"/>
            <a:endParaRPr lang="en-ZA" sz="2400" b="1" dirty="0" smtClean="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t>6/21/2017</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t>6/21/2017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t>6/21/2017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t>6/21/2017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smtClean="0"/>
              <a:t>Click to enter Heading</a:t>
            </a:r>
            <a:endParaRPr lang="en-US" dirty="0"/>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t>6/21/2017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t>6/21/2017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t>6/21/2017</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ZA" dirty="0"/>
              <a:t>An update on the disasters in the Western Cape</a:t>
            </a:r>
          </a:p>
        </p:txBody>
      </p:sp>
      <p:sp>
        <p:nvSpPr>
          <p:cNvPr id="8" name="Subtitle 7"/>
          <p:cNvSpPr>
            <a:spLocks noGrp="1"/>
          </p:cNvSpPr>
          <p:nvPr>
            <p:ph type="subTitle" idx="1"/>
          </p:nvPr>
        </p:nvSpPr>
        <p:spPr>
          <a:xfrm>
            <a:off x="-12824" y="2708920"/>
            <a:ext cx="4656832" cy="1728192"/>
          </a:xfrm>
        </p:spPr>
        <p:txBody>
          <a:bodyPr/>
          <a:lstStyle/>
          <a:p>
            <a:r>
              <a:rPr lang="en-ZA" dirty="0" smtClean="0"/>
              <a:t>MS ANE BRUWER</a:t>
            </a:r>
          </a:p>
          <a:p>
            <a:r>
              <a:rPr lang="en-ZA" dirty="0" smtClean="0"/>
              <a:t>ACTING DEPUTY DIRECTOR-GENERAL (HEAD): NATIONAL DISASTER MANAGEMENT CENTRE</a:t>
            </a:r>
            <a:endParaRPr lang="en-ZA" dirty="0"/>
          </a:p>
        </p:txBody>
      </p:sp>
      <p:sp>
        <p:nvSpPr>
          <p:cNvPr id="9" name="Content Placeholder 8"/>
          <p:cNvSpPr>
            <a:spLocks noGrp="1"/>
          </p:cNvSpPr>
          <p:nvPr>
            <p:ph sz="quarter" idx="13"/>
          </p:nvPr>
        </p:nvSpPr>
        <p:spPr/>
        <p:txBody>
          <a:bodyPr/>
          <a:lstStyle/>
          <a:p>
            <a:r>
              <a:rPr lang="en-ZA" dirty="0" smtClean="0"/>
              <a:t>21 JUNE 2017</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69"/>
          </a:xfrm>
        </p:spPr>
        <p:txBody>
          <a:bodyPr/>
          <a:lstStyle/>
          <a:p>
            <a:r>
              <a:rPr lang="en-ZA" dirty="0"/>
              <a:t>National government intervention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10</a:t>
            </a:fld>
            <a:endParaRPr lang="en-US" altLang="en-US" dirty="0"/>
          </a:p>
        </p:txBody>
      </p:sp>
      <p:sp>
        <p:nvSpPr>
          <p:cNvPr id="4" name="Content Placeholder 3"/>
          <p:cNvSpPr>
            <a:spLocks noGrp="1"/>
          </p:cNvSpPr>
          <p:nvPr>
            <p:ph sz="quarter" idx="13"/>
          </p:nvPr>
        </p:nvSpPr>
        <p:spPr>
          <a:xfrm>
            <a:off x="323528" y="1293739"/>
            <a:ext cx="8496944" cy="5062609"/>
          </a:xfrm>
        </p:spPr>
        <p:txBody>
          <a:bodyPr/>
          <a:lstStyle/>
          <a:p>
            <a:pPr algn="just"/>
            <a:r>
              <a:rPr lang="en-ZA" b="1" dirty="0"/>
              <a:t>National government will assist the province through</a:t>
            </a:r>
            <a:r>
              <a:rPr lang="en-ZA" dirty="0"/>
              <a:t>: </a:t>
            </a:r>
            <a:endParaRPr lang="en-ZA" dirty="0" smtClean="0"/>
          </a:p>
          <a:p>
            <a:pPr marL="0" indent="0" algn="just">
              <a:buNone/>
            </a:pPr>
            <a:endParaRPr lang="en-ZA" dirty="0" smtClean="0"/>
          </a:p>
          <a:p>
            <a:pPr algn="just">
              <a:buFont typeface="Wingdings" panose="05000000000000000000" pitchFamily="2" charset="2"/>
              <a:buChar char="ü"/>
            </a:pPr>
            <a:r>
              <a:rPr lang="en-ZA" dirty="0" smtClean="0"/>
              <a:t>Ongoing </a:t>
            </a:r>
            <a:r>
              <a:rPr lang="en-ZA" dirty="0"/>
              <a:t>monitoring and support to the province regarding relief  and </a:t>
            </a:r>
            <a:r>
              <a:rPr lang="en-ZA" dirty="0" smtClean="0"/>
              <a:t> mop-up operations. Community </a:t>
            </a:r>
            <a:r>
              <a:rPr lang="en-ZA" dirty="0"/>
              <a:t>Works Programme (CWP</a:t>
            </a:r>
            <a:r>
              <a:rPr lang="en-ZA" dirty="0" smtClean="0"/>
              <a:t>) will support these operations. </a:t>
            </a:r>
          </a:p>
          <a:p>
            <a:pPr marL="0" indent="0" algn="just">
              <a:buNone/>
            </a:pPr>
            <a:endParaRPr lang="en-ZA" dirty="0"/>
          </a:p>
          <a:p>
            <a:pPr algn="just">
              <a:buFont typeface="Wingdings" panose="05000000000000000000" pitchFamily="2" charset="2"/>
              <a:buChar char="ü"/>
            </a:pPr>
            <a:r>
              <a:rPr lang="en-ZA" dirty="0" smtClean="0"/>
              <a:t>Damage </a:t>
            </a:r>
            <a:r>
              <a:rPr lang="en-ZA" dirty="0"/>
              <a:t>assessments and verification by the NDMC</a:t>
            </a:r>
            <a:r>
              <a:rPr lang="en-ZA" dirty="0" smtClean="0"/>
              <a:t>;</a:t>
            </a:r>
          </a:p>
          <a:p>
            <a:pPr marL="0" indent="0" algn="just">
              <a:buNone/>
            </a:pPr>
            <a:endParaRPr lang="en-ZA" dirty="0"/>
          </a:p>
          <a:p>
            <a:pPr algn="just">
              <a:buFont typeface="Wingdings" panose="05000000000000000000" pitchFamily="2" charset="2"/>
              <a:buChar char="ü"/>
            </a:pPr>
            <a:r>
              <a:rPr lang="en-ZA" dirty="0" smtClean="0"/>
              <a:t>Support </a:t>
            </a:r>
            <a:r>
              <a:rPr lang="en-ZA" dirty="0"/>
              <a:t>emergency repairs to critical infrastructure through NDMC grant funding</a:t>
            </a:r>
            <a:r>
              <a:rPr lang="en-ZA" dirty="0" smtClean="0"/>
              <a:t>;</a:t>
            </a:r>
          </a:p>
          <a:p>
            <a:pPr marL="0" indent="0" algn="just">
              <a:buNone/>
            </a:pPr>
            <a:endParaRPr lang="en-ZA" dirty="0"/>
          </a:p>
          <a:p>
            <a:pPr algn="just">
              <a:buFont typeface="Wingdings" panose="05000000000000000000" pitchFamily="2" charset="2"/>
              <a:buChar char="ü"/>
            </a:pPr>
            <a:r>
              <a:rPr lang="en-ZA" dirty="0" smtClean="0"/>
              <a:t>Ongoing </a:t>
            </a:r>
            <a:r>
              <a:rPr lang="en-ZA" dirty="0"/>
              <a:t>support to humanitarian operations</a:t>
            </a:r>
            <a:r>
              <a:rPr lang="en-ZA" dirty="0" smtClean="0"/>
              <a:t>;</a:t>
            </a:r>
          </a:p>
          <a:p>
            <a:pPr marL="0" indent="0" algn="just">
              <a:buNone/>
            </a:pPr>
            <a:endParaRPr lang="en-ZA" dirty="0"/>
          </a:p>
          <a:p>
            <a:pPr algn="just">
              <a:buFont typeface="Wingdings" panose="05000000000000000000" pitchFamily="2" charset="2"/>
              <a:buChar char="ü"/>
            </a:pPr>
            <a:r>
              <a:rPr lang="en-ZA" dirty="0" smtClean="0"/>
              <a:t>Support </a:t>
            </a:r>
            <a:r>
              <a:rPr lang="en-ZA" dirty="0"/>
              <a:t>and expedite disaster declaration and classification processes</a:t>
            </a:r>
            <a:r>
              <a:rPr lang="en-ZA" dirty="0" smtClean="0"/>
              <a:t>;</a:t>
            </a:r>
          </a:p>
          <a:p>
            <a:pPr algn="just">
              <a:buFont typeface="Wingdings" panose="05000000000000000000" pitchFamily="2" charset="2"/>
              <a:buChar char="ü"/>
            </a:pPr>
            <a:endParaRPr lang="en-ZA" dirty="0"/>
          </a:p>
          <a:p>
            <a:pPr algn="just">
              <a:buFont typeface="Wingdings" panose="05000000000000000000" pitchFamily="2" charset="2"/>
              <a:buChar char="ü"/>
            </a:pPr>
            <a:endParaRPr lang="en-ZA" dirty="0"/>
          </a:p>
          <a:p>
            <a:pPr algn="just"/>
            <a:endParaRPr lang="en-ZA" dirty="0"/>
          </a:p>
          <a:p>
            <a:pPr marL="0" indent="0" algn="just">
              <a:buNone/>
            </a:pPr>
            <a:r>
              <a:rPr lang="en-ZA" dirty="0" smtClean="0"/>
              <a:t> </a:t>
            </a:r>
            <a:endParaRPr lang="en-ZA" dirty="0"/>
          </a:p>
          <a:p>
            <a:pPr algn="just"/>
            <a:endParaRPr lang="en-ZA" dirty="0"/>
          </a:p>
        </p:txBody>
      </p:sp>
    </p:spTree>
    <p:extLst>
      <p:ext uri="{BB962C8B-B14F-4D97-AF65-F5344CB8AC3E}">
        <p14:creationId xmlns:p14="http://schemas.microsoft.com/office/powerpoint/2010/main" val="461766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5602"/>
          </a:xfrm>
        </p:spPr>
        <p:txBody>
          <a:bodyPr/>
          <a:lstStyle/>
          <a:p>
            <a:r>
              <a:rPr lang="en-ZA" dirty="0"/>
              <a:t>National government intervention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11</a:t>
            </a:fld>
            <a:endParaRPr lang="en-US" altLang="en-US" dirty="0"/>
          </a:p>
        </p:txBody>
      </p:sp>
      <p:sp>
        <p:nvSpPr>
          <p:cNvPr id="4" name="Content Placeholder 3"/>
          <p:cNvSpPr>
            <a:spLocks noGrp="1"/>
          </p:cNvSpPr>
          <p:nvPr>
            <p:ph sz="quarter" idx="13"/>
          </p:nvPr>
        </p:nvSpPr>
        <p:spPr>
          <a:xfrm>
            <a:off x="323528" y="1052737"/>
            <a:ext cx="8496944" cy="5303612"/>
          </a:xfrm>
        </p:spPr>
        <p:txBody>
          <a:bodyPr/>
          <a:lstStyle/>
          <a:p>
            <a:pPr algn="just"/>
            <a:r>
              <a:rPr lang="en-ZA" b="1" dirty="0"/>
              <a:t>National government will assist the province through</a:t>
            </a:r>
            <a:r>
              <a:rPr lang="en-ZA" dirty="0"/>
              <a:t>: </a:t>
            </a:r>
            <a:endParaRPr lang="en-ZA" dirty="0" smtClean="0"/>
          </a:p>
          <a:p>
            <a:pPr algn="just">
              <a:buFont typeface="Wingdings" panose="05000000000000000000" pitchFamily="2" charset="2"/>
              <a:buChar char="ü"/>
            </a:pPr>
            <a:r>
              <a:rPr lang="en-ZA" dirty="0" smtClean="0"/>
              <a:t>The </a:t>
            </a:r>
            <a:r>
              <a:rPr lang="en-ZA" dirty="0"/>
              <a:t>provision of aerial support to the province for firefighting in mitigating against further risks within the province</a:t>
            </a:r>
            <a:r>
              <a:rPr lang="en-ZA" dirty="0" smtClean="0"/>
              <a:t>.</a:t>
            </a:r>
          </a:p>
          <a:p>
            <a:pPr marL="0" indent="0" algn="just">
              <a:buNone/>
            </a:pPr>
            <a:endParaRPr lang="en-ZA" dirty="0"/>
          </a:p>
          <a:p>
            <a:pPr algn="just">
              <a:buFont typeface="Wingdings" panose="05000000000000000000" pitchFamily="2" charset="2"/>
              <a:buChar char="ü"/>
            </a:pPr>
            <a:r>
              <a:rPr lang="en-ZA" dirty="0" smtClean="0"/>
              <a:t>The </a:t>
            </a:r>
            <a:r>
              <a:rPr lang="en-ZA" dirty="0"/>
              <a:t>regular weather forecast by SAWS and the dissemination of </a:t>
            </a:r>
            <a:r>
              <a:rPr lang="en-ZA" dirty="0" smtClean="0"/>
              <a:t>weather updates </a:t>
            </a:r>
            <a:r>
              <a:rPr lang="en-ZA" dirty="0"/>
              <a:t>for precautionary measures and informed decision-making  by the </a:t>
            </a:r>
            <a:r>
              <a:rPr lang="en-ZA" dirty="0" smtClean="0"/>
              <a:t>Communities;</a:t>
            </a:r>
          </a:p>
          <a:p>
            <a:pPr marL="0" indent="0" algn="just">
              <a:buNone/>
            </a:pPr>
            <a:endParaRPr lang="en-ZA" dirty="0"/>
          </a:p>
          <a:p>
            <a:pPr algn="just">
              <a:buFont typeface="Wingdings" panose="05000000000000000000" pitchFamily="2" charset="2"/>
              <a:buChar char="ü"/>
            </a:pPr>
            <a:r>
              <a:rPr lang="en-ZA" dirty="0" smtClean="0"/>
              <a:t>Municipal </a:t>
            </a:r>
            <a:r>
              <a:rPr lang="en-ZA" dirty="0"/>
              <a:t>Infrastructure Support Agent (MISA) will Provide technical (engineering related) advice to the municipality and other role players</a:t>
            </a:r>
            <a:r>
              <a:rPr lang="en-ZA" dirty="0" smtClean="0"/>
              <a:t>;</a:t>
            </a:r>
          </a:p>
          <a:p>
            <a:pPr marL="0" indent="0" algn="just">
              <a:buNone/>
            </a:pPr>
            <a:endParaRPr lang="en-ZA" dirty="0"/>
          </a:p>
          <a:p>
            <a:pPr algn="just">
              <a:buFont typeface="Wingdings" panose="05000000000000000000" pitchFamily="2" charset="2"/>
              <a:buChar char="ü"/>
            </a:pPr>
            <a:r>
              <a:rPr lang="en-ZA" dirty="0" smtClean="0"/>
              <a:t>MISA </a:t>
            </a:r>
            <a:r>
              <a:rPr lang="en-ZA" dirty="0"/>
              <a:t>will provide project management support where required, </a:t>
            </a:r>
            <a:r>
              <a:rPr lang="en-ZA" dirty="0" smtClean="0"/>
              <a:t>and</a:t>
            </a:r>
          </a:p>
          <a:p>
            <a:pPr marL="0" indent="0" algn="just">
              <a:buNone/>
            </a:pPr>
            <a:endParaRPr lang="en-ZA" dirty="0"/>
          </a:p>
          <a:p>
            <a:pPr algn="just">
              <a:buFont typeface="Wingdings" panose="05000000000000000000" pitchFamily="2" charset="2"/>
              <a:buChar char="ü"/>
            </a:pPr>
            <a:r>
              <a:rPr lang="en-ZA" dirty="0" smtClean="0"/>
              <a:t>Ongoing </a:t>
            </a:r>
            <a:r>
              <a:rPr lang="en-ZA" dirty="0"/>
              <a:t>psycho-social support to communities, volunteers and emergency responsders. </a:t>
            </a:r>
          </a:p>
          <a:p>
            <a:pPr algn="just">
              <a:buFont typeface="Wingdings" panose="05000000000000000000" pitchFamily="2" charset="2"/>
              <a:buChar char="ü"/>
            </a:pPr>
            <a:endParaRPr lang="en-ZA" dirty="0"/>
          </a:p>
          <a:p>
            <a:pPr algn="just">
              <a:buFont typeface="Wingdings" panose="05000000000000000000" pitchFamily="2" charset="2"/>
              <a:buChar char="ü"/>
            </a:pPr>
            <a:endParaRPr lang="en-ZA" dirty="0"/>
          </a:p>
          <a:p>
            <a:pPr algn="just"/>
            <a:endParaRPr lang="en-ZA" dirty="0"/>
          </a:p>
          <a:p>
            <a:pPr marL="0" indent="0" algn="just">
              <a:buNone/>
            </a:pPr>
            <a:r>
              <a:rPr lang="en-ZA" dirty="0" smtClean="0"/>
              <a:t> </a:t>
            </a:r>
            <a:endParaRPr lang="en-ZA" dirty="0"/>
          </a:p>
          <a:p>
            <a:pPr algn="just"/>
            <a:endParaRPr lang="en-ZA" dirty="0"/>
          </a:p>
        </p:txBody>
      </p:sp>
    </p:spTree>
    <p:extLst>
      <p:ext uri="{BB962C8B-B14F-4D97-AF65-F5344CB8AC3E}">
        <p14:creationId xmlns:p14="http://schemas.microsoft.com/office/powerpoint/2010/main" val="3160831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69"/>
          </a:xfrm>
        </p:spPr>
        <p:txBody>
          <a:bodyPr/>
          <a:lstStyle/>
          <a:p>
            <a:r>
              <a:rPr lang="en-ZA" dirty="0" smtClean="0"/>
              <a:t>Conclusions </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12</a:t>
            </a:fld>
            <a:endParaRPr lang="en-US" altLang="en-US" dirty="0"/>
          </a:p>
        </p:txBody>
      </p:sp>
      <p:sp>
        <p:nvSpPr>
          <p:cNvPr id="4" name="Content Placeholder 3"/>
          <p:cNvSpPr>
            <a:spLocks noGrp="1"/>
          </p:cNvSpPr>
          <p:nvPr>
            <p:ph sz="quarter" idx="13"/>
          </p:nvPr>
        </p:nvSpPr>
        <p:spPr>
          <a:xfrm>
            <a:off x="323528" y="1102695"/>
            <a:ext cx="8496944" cy="5062609"/>
          </a:xfrm>
        </p:spPr>
        <p:txBody>
          <a:bodyPr/>
          <a:lstStyle/>
          <a:p>
            <a:pPr algn="just"/>
            <a:r>
              <a:rPr lang="en-ZA" dirty="0" smtClean="0"/>
              <a:t>The coordinated and integrated response of the Western Cape Provincial Disaster Management Centre must be commended. </a:t>
            </a:r>
          </a:p>
          <a:p>
            <a:pPr marL="0" indent="0" algn="just">
              <a:buNone/>
            </a:pPr>
            <a:endParaRPr lang="en-ZA" dirty="0" smtClean="0"/>
          </a:p>
          <a:p>
            <a:pPr marL="0" indent="0" algn="just">
              <a:buNone/>
            </a:pPr>
            <a:endParaRPr lang="en-ZA" dirty="0"/>
          </a:p>
          <a:p>
            <a:pPr algn="just"/>
            <a:r>
              <a:rPr lang="en-ZA" dirty="0"/>
              <a:t>The NDMC </a:t>
            </a:r>
            <a:r>
              <a:rPr lang="en-ZA" dirty="0" smtClean="0"/>
              <a:t>will work with the WC Province to assess and verify the damages. </a:t>
            </a:r>
          </a:p>
          <a:p>
            <a:pPr marL="0" indent="0" algn="just">
              <a:buNone/>
            </a:pPr>
            <a:endParaRPr lang="en-ZA" dirty="0"/>
          </a:p>
          <a:p>
            <a:pPr marL="0" indent="0" algn="just">
              <a:buNone/>
            </a:pPr>
            <a:endParaRPr lang="en-ZA" dirty="0"/>
          </a:p>
          <a:p>
            <a:pPr algn="just"/>
            <a:r>
              <a:rPr lang="en-ZA" dirty="0" smtClean="0"/>
              <a:t>The NDMC will support </a:t>
            </a:r>
            <a:r>
              <a:rPr lang="en-ZA" dirty="0"/>
              <a:t>emergency repairs to critical infrastructure </a:t>
            </a:r>
            <a:r>
              <a:rPr lang="en-ZA" dirty="0" smtClean="0"/>
              <a:t>through its </a:t>
            </a:r>
            <a:r>
              <a:rPr lang="en-ZA" smtClean="0"/>
              <a:t>grant </a:t>
            </a:r>
            <a:r>
              <a:rPr lang="en-ZA"/>
              <a:t>funding once a request has been tabled by the WC </a:t>
            </a:r>
            <a:r>
              <a:rPr lang="en-ZA" smtClean="0"/>
              <a:t>Province. </a:t>
            </a:r>
            <a:endParaRPr lang="en-ZA" dirty="0" smtClean="0"/>
          </a:p>
          <a:p>
            <a:pPr marL="0" indent="0" algn="just">
              <a:buNone/>
            </a:pPr>
            <a:endParaRPr lang="en-ZA" dirty="0"/>
          </a:p>
          <a:p>
            <a:pPr algn="just"/>
            <a:r>
              <a:rPr lang="en-ZA" dirty="0" smtClean="0"/>
              <a:t>All key sector departments are expected to contribute to the recovery and reconstruction initiatives through their respective funding frameworks. </a:t>
            </a:r>
            <a:endParaRPr lang="en-ZA" dirty="0"/>
          </a:p>
        </p:txBody>
      </p:sp>
    </p:spTree>
    <p:extLst>
      <p:ext uri="{BB962C8B-B14F-4D97-AF65-F5344CB8AC3E}">
        <p14:creationId xmlns:p14="http://schemas.microsoft.com/office/powerpoint/2010/main" val="3774964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87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63488"/>
          </a:xfrm>
        </p:spPr>
        <p:txBody>
          <a:bodyPr/>
          <a:lstStyle/>
          <a:p>
            <a:r>
              <a:rPr lang="en-ZA" dirty="0" smtClean="0"/>
              <a:t>Outline of presentation </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4" name="Content Placeholder 3"/>
          <p:cNvSpPr>
            <a:spLocks noGrp="1"/>
          </p:cNvSpPr>
          <p:nvPr>
            <p:ph sz="quarter" idx="13"/>
          </p:nvPr>
        </p:nvSpPr>
        <p:spPr>
          <a:xfrm>
            <a:off x="323529" y="1124744"/>
            <a:ext cx="8668418" cy="5400600"/>
          </a:xfrm>
        </p:spPr>
        <p:txBody>
          <a:bodyPr/>
          <a:lstStyle/>
          <a:p>
            <a:pPr algn="just"/>
            <a:r>
              <a:rPr lang="en-ZA" dirty="0" smtClean="0"/>
              <a:t>Purpose</a:t>
            </a:r>
          </a:p>
          <a:p>
            <a:pPr marL="0" indent="0" algn="just">
              <a:buNone/>
            </a:pPr>
            <a:endParaRPr lang="en-ZA" dirty="0" smtClean="0"/>
          </a:p>
          <a:p>
            <a:pPr algn="just"/>
            <a:r>
              <a:rPr lang="en-ZA" dirty="0" smtClean="0"/>
              <a:t>Background and overview of the situation </a:t>
            </a:r>
          </a:p>
          <a:p>
            <a:pPr marL="0" indent="0" algn="just">
              <a:buNone/>
            </a:pPr>
            <a:endParaRPr lang="en-ZA" dirty="0" smtClean="0"/>
          </a:p>
          <a:p>
            <a:pPr algn="just"/>
            <a:r>
              <a:rPr lang="en-ZA" dirty="0" smtClean="0"/>
              <a:t>Veldfires in Eden District</a:t>
            </a:r>
          </a:p>
          <a:p>
            <a:pPr marL="0" indent="0" algn="just">
              <a:buNone/>
            </a:pPr>
            <a:endParaRPr lang="en-ZA" dirty="0" smtClean="0"/>
          </a:p>
          <a:p>
            <a:pPr algn="just"/>
            <a:r>
              <a:rPr lang="en-ZA" dirty="0" smtClean="0"/>
              <a:t>Support provided by national government departments</a:t>
            </a:r>
          </a:p>
          <a:p>
            <a:pPr marL="0" indent="0" algn="just">
              <a:buNone/>
            </a:pPr>
            <a:endParaRPr lang="en-ZA" dirty="0" smtClean="0"/>
          </a:p>
          <a:p>
            <a:pPr algn="just"/>
            <a:r>
              <a:rPr lang="en-ZA" dirty="0"/>
              <a:t>A </a:t>
            </a:r>
            <a:r>
              <a:rPr lang="en-ZA" dirty="0" smtClean="0"/>
              <a:t>high level summary of the damages and losses associated with severe weather and veldfires from preliminary assessments</a:t>
            </a:r>
          </a:p>
          <a:p>
            <a:pPr marL="0" indent="0" algn="just">
              <a:buNone/>
            </a:pPr>
            <a:endParaRPr lang="en-ZA" dirty="0" smtClean="0"/>
          </a:p>
          <a:p>
            <a:pPr algn="just"/>
            <a:r>
              <a:rPr lang="en-ZA" dirty="0" smtClean="0"/>
              <a:t>National government intervention </a:t>
            </a:r>
          </a:p>
          <a:p>
            <a:pPr algn="just"/>
            <a:endParaRPr lang="en-ZA" dirty="0"/>
          </a:p>
          <a:p>
            <a:pPr algn="just"/>
            <a:r>
              <a:rPr lang="en-ZA" dirty="0" smtClean="0"/>
              <a:t>Concluding remarks </a:t>
            </a:r>
          </a:p>
          <a:p>
            <a:pPr algn="just"/>
            <a:endParaRPr lang="en-ZA" dirty="0"/>
          </a:p>
        </p:txBody>
      </p:sp>
    </p:spTree>
    <p:extLst>
      <p:ext uri="{BB962C8B-B14F-4D97-AF65-F5344CB8AC3E}">
        <p14:creationId xmlns:p14="http://schemas.microsoft.com/office/powerpoint/2010/main" val="1903273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69"/>
          </a:xfrm>
        </p:spPr>
        <p:txBody>
          <a:bodyPr/>
          <a:lstStyle/>
          <a:p>
            <a:r>
              <a:rPr lang="en-ZA" dirty="0" smtClean="0"/>
              <a:t>Purpose </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395536" y="1293740"/>
            <a:ext cx="8280920" cy="4871564"/>
          </a:xfrm>
        </p:spPr>
        <p:txBody>
          <a:bodyPr/>
          <a:lstStyle/>
          <a:p>
            <a:pPr algn="just"/>
            <a:r>
              <a:rPr lang="en-ZA" dirty="0"/>
              <a:t>To provide briefing notes for Portfolio Committee on </a:t>
            </a:r>
            <a:r>
              <a:rPr lang="en-ZA" dirty="0" smtClean="0"/>
              <a:t>Cooperative Governance and Traditional Affairs </a:t>
            </a:r>
            <a:r>
              <a:rPr lang="en-ZA" dirty="0"/>
              <a:t>regarding the disasters in the Western Cape Province</a:t>
            </a:r>
            <a:r>
              <a:rPr lang="en-ZA" dirty="0" smtClean="0"/>
              <a:t>.</a:t>
            </a:r>
          </a:p>
          <a:p>
            <a:pPr marL="0" indent="0" algn="just">
              <a:buNone/>
            </a:pPr>
            <a:endParaRPr lang="en-ZA" dirty="0" smtClean="0"/>
          </a:p>
          <a:p>
            <a:pPr marL="0" indent="0" algn="just">
              <a:buNone/>
            </a:pPr>
            <a:endParaRPr lang="en-ZA" dirty="0" smtClean="0"/>
          </a:p>
          <a:p>
            <a:pPr algn="just"/>
            <a:r>
              <a:rPr lang="en-ZA" dirty="0" smtClean="0"/>
              <a:t>To outline the support provided by </a:t>
            </a:r>
            <a:r>
              <a:rPr lang="en-ZA" dirty="0"/>
              <a:t>N</a:t>
            </a:r>
            <a:r>
              <a:rPr lang="en-ZA" dirty="0" smtClean="0"/>
              <a:t>ational </a:t>
            </a:r>
            <a:r>
              <a:rPr lang="en-ZA" dirty="0"/>
              <a:t>D</a:t>
            </a:r>
            <a:r>
              <a:rPr lang="en-ZA" dirty="0" smtClean="0"/>
              <a:t>epartments in responding to these disasters. </a:t>
            </a:r>
          </a:p>
          <a:p>
            <a:pPr algn="just"/>
            <a:endParaRPr lang="en-ZA" dirty="0"/>
          </a:p>
          <a:p>
            <a:pPr algn="just"/>
            <a:endParaRPr lang="en-ZA" dirty="0" smtClean="0"/>
          </a:p>
          <a:p>
            <a:pPr marL="0" indent="0" algn="just">
              <a:buNone/>
            </a:pPr>
            <a:endParaRPr lang="en-ZA" dirty="0" smtClean="0"/>
          </a:p>
          <a:p>
            <a:pPr algn="just"/>
            <a:r>
              <a:rPr lang="en-ZA" dirty="0" smtClean="0"/>
              <a:t>To outline key measures that National Departments will put in place in supporting relief, recovery, rehabilitation and reconstruction initiatives</a:t>
            </a:r>
            <a:endParaRPr lang="en-ZA" dirty="0"/>
          </a:p>
          <a:p>
            <a:pPr algn="just"/>
            <a:endParaRPr lang="en-ZA" dirty="0" smtClean="0"/>
          </a:p>
        </p:txBody>
      </p:sp>
    </p:spTree>
    <p:extLst>
      <p:ext uri="{BB962C8B-B14F-4D97-AF65-F5344CB8AC3E}">
        <p14:creationId xmlns:p14="http://schemas.microsoft.com/office/powerpoint/2010/main" val="618255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15602"/>
          </a:xfrm>
        </p:spPr>
        <p:txBody>
          <a:bodyPr/>
          <a:lstStyle/>
          <a:p>
            <a:r>
              <a:rPr lang="en-ZA" dirty="0"/>
              <a:t>Background and overview of the situation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4</a:t>
            </a:fld>
            <a:endParaRPr lang="en-US" altLang="en-US" dirty="0"/>
          </a:p>
        </p:txBody>
      </p:sp>
      <p:sp>
        <p:nvSpPr>
          <p:cNvPr id="4" name="Content Placeholder 3"/>
          <p:cNvSpPr>
            <a:spLocks noGrp="1"/>
          </p:cNvSpPr>
          <p:nvPr>
            <p:ph sz="quarter" idx="13"/>
          </p:nvPr>
        </p:nvSpPr>
        <p:spPr>
          <a:xfrm>
            <a:off x="323528" y="980728"/>
            <a:ext cx="8496944" cy="5544616"/>
          </a:xfrm>
        </p:spPr>
        <p:txBody>
          <a:bodyPr/>
          <a:lstStyle/>
          <a:p>
            <a:pPr marL="0" indent="0" algn="ctr">
              <a:buNone/>
            </a:pPr>
            <a:r>
              <a:rPr lang="en-ZA" b="1" u="sng" dirty="0" smtClean="0"/>
              <a:t>Storms and severe weather</a:t>
            </a:r>
          </a:p>
          <a:p>
            <a:pPr algn="just"/>
            <a:r>
              <a:rPr lang="en-ZA" dirty="0" smtClean="0"/>
              <a:t>South African Weather Services (SAWS) predicted cold fronts that were experienced in the Western Cape (WC) Province. </a:t>
            </a:r>
          </a:p>
          <a:p>
            <a:pPr algn="just"/>
            <a:r>
              <a:rPr lang="en-ZA" dirty="0" smtClean="0"/>
              <a:t>In summary, SAWS predicted the following –</a:t>
            </a:r>
          </a:p>
          <a:p>
            <a:pPr algn="just">
              <a:buFont typeface="Wingdings" panose="05000000000000000000" pitchFamily="2" charset="2"/>
              <a:buChar char="ü"/>
            </a:pPr>
            <a:r>
              <a:rPr lang="en-ZA" dirty="0"/>
              <a:t> </a:t>
            </a:r>
            <a:r>
              <a:rPr lang="en-ZA" dirty="0" smtClean="0"/>
              <a:t>Intense </a:t>
            </a:r>
            <a:r>
              <a:rPr lang="en-ZA" dirty="0"/>
              <a:t>Cold Front to affect WC;</a:t>
            </a:r>
          </a:p>
          <a:p>
            <a:pPr algn="just">
              <a:buFont typeface="Wingdings" panose="05000000000000000000" pitchFamily="2" charset="2"/>
              <a:buChar char="ü"/>
            </a:pPr>
            <a:r>
              <a:rPr lang="en-ZA" dirty="0" smtClean="0"/>
              <a:t>Sustained </a:t>
            </a:r>
            <a:r>
              <a:rPr lang="en-ZA" dirty="0"/>
              <a:t>Gale Force Winds – All Coastal Areas;</a:t>
            </a:r>
          </a:p>
          <a:p>
            <a:pPr algn="just">
              <a:buFont typeface="Wingdings" panose="05000000000000000000" pitchFamily="2" charset="2"/>
              <a:buChar char="ü"/>
            </a:pPr>
            <a:r>
              <a:rPr lang="en-ZA" dirty="0" smtClean="0"/>
              <a:t>Very </a:t>
            </a:r>
            <a:r>
              <a:rPr lang="en-ZA" dirty="0"/>
              <a:t>High &amp; Rough Sea Conditions/Possible Storm Surges;</a:t>
            </a:r>
          </a:p>
          <a:p>
            <a:pPr algn="just">
              <a:buFont typeface="Wingdings" panose="05000000000000000000" pitchFamily="2" charset="2"/>
              <a:buChar char="ü"/>
            </a:pPr>
            <a:r>
              <a:rPr lang="en-ZA" dirty="0" smtClean="0"/>
              <a:t>Considerable </a:t>
            </a:r>
            <a:r>
              <a:rPr lang="en-ZA" dirty="0"/>
              <a:t>Rainfall, and </a:t>
            </a:r>
          </a:p>
          <a:p>
            <a:pPr algn="just">
              <a:buFont typeface="Wingdings" panose="05000000000000000000" pitchFamily="2" charset="2"/>
              <a:buChar char="ü"/>
            </a:pPr>
            <a:r>
              <a:rPr lang="en-ZA" dirty="0" smtClean="0"/>
              <a:t>Snowfalls</a:t>
            </a:r>
            <a:r>
              <a:rPr lang="en-ZA" dirty="0"/>
              <a:t>. </a:t>
            </a:r>
          </a:p>
          <a:p>
            <a:pPr algn="just"/>
            <a:r>
              <a:rPr lang="en-ZA" dirty="0"/>
              <a:t>The WC Provincial Disaster Management Centre (PDMC) disseminated </a:t>
            </a:r>
            <a:r>
              <a:rPr lang="en-ZA" dirty="0" smtClean="0"/>
              <a:t>early warnings to </a:t>
            </a:r>
            <a:r>
              <a:rPr lang="en-ZA" dirty="0"/>
              <a:t>disaster management </a:t>
            </a:r>
            <a:r>
              <a:rPr lang="en-ZA" dirty="0" smtClean="0"/>
              <a:t>key </a:t>
            </a:r>
            <a:r>
              <a:rPr lang="en-ZA" dirty="0"/>
              <a:t>role players </a:t>
            </a:r>
            <a:r>
              <a:rPr lang="en-ZA" dirty="0" smtClean="0"/>
              <a:t>and to </a:t>
            </a:r>
            <a:r>
              <a:rPr lang="en-ZA" dirty="0"/>
              <a:t>the general public. </a:t>
            </a:r>
            <a:endParaRPr lang="en-ZA" dirty="0" smtClean="0"/>
          </a:p>
          <a:p>
            <a:pPr algn="just"/>
            <a:r>
              <a:rPr lang="en-ZA" dirty="0"/>
              <a:t>Following </a:t>
            </a:r>
            <a:r>
              <a:rPr lang="en-ZA" dirty="0" smtClean="0"/>
              <a:t>engagements with the leadership of the province, a </a:t>
            </a:r>
            <a:r>
              <a:rPr lang="en-ZA" dirty="0"/>
              <a:t>decision </a:t>
            </a:r>
            <a:r>
              <a:rPr lang="en-ZA" dirty="0" smtClean="0"/>
              <a:t>was made to </a:t>
            </a:r>
            <a:r>
              <a:rPr lang="en-ZA" dirty="0"/>
              <a:t>close all schools on 07 June 2017 in order to </a:t>
            </a:r>
            <a:r>
              <a:rPr lang="en-ZA" dirty="0" smtClean="0"/>
              <a:t>reduce </a:t>
            </a:r>
            <a:r>
              <a:rPr lang="en-ZA" dirty="0"/>
              <a:t>possible loss of lives and injuries as well as to reduce traffic congestion which may hamper emergency operations efforts. </a:t>
            </a:r>
            <a:endParaRPr lang="en-ZA" dirty="0" smtClean="0"/>
          </a:p>
          <a:p>
            <a:pPr algn="just"/>
            <a:endParaRPr lang="en-ZA" dirty="0"/>
          </a:p>
        </p:txBody>
      </p:sp>
    </p:spTree>
    <p:extLst>
      <p:ext uri="{BB962C8B-B14F-4D97-AF65-F5344CB8AC3E}">
        <p14:creationId xmlns:p14="http://schemas.microsoft.com/office/powerpoint/2010/main" val="3919564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69"/>
          </a:xfrm>
        </p:spPr>
        <p:txBody>
          <a:bodyPr/>
          <a:lstStyle/>
          <a:p>
            <a:r>
              <a:rPr lang="en-ZA" dirty="0"/>
              <a:t>Background and overview of the situation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5</a:t>
            </a:fld>
            <a:endParaRPr lang="en-US" altLang="en-US" dirty="0"/>
          </a:p>
        </p:txBody>
      </p:sp>
      <p:sp>
        <p:nvSpPr>
          <p:cNvPr id="4" name="Content Placeholder 3"/>
          <p:cNvSpPr>
            <a:spLocks noGrp="1"/>
          </p:cNvSpPr>
          <p:nvPr>
            <p:ph sz="quarter" idx="13"/>
          </p:nvPr>
        </p:nvSpPr>
        <p:spPr>
          <a:xfrm>
            <a:off x="323528" y="1293740"/>
            <a:ext cx="8496944" cy="4871564"/>
          </a:xfrm>
        </p:spPr>
        <p:txBody>
          <a:bodyPr/>
          <a:lstStyle/>
          <a:p>
            <a:pPr algn="just"/>
            <a:r>
              <a:rPr lang="en-ZA" dirty="0"/>
              <a:t>The PDMC activated its Joint Operations to monitor the effects of the severe weather and all key role players were involved in the operations. </a:t>
            </a:r>
            <a:endParaRPr lang="en-ZA" dirty="0" smtClean="0"/>
          </a:p>
          <a:p>
            <a:pPr algn="just"/>
            <a:r>
              <a:rPr lang="en-ZA" dirty="0"/>
              <a:t>The Joint Operations Committee identified the following three incident priorities</a:t>
            </a:r>
            <a:r>
              <a:rPr lang="en-ZA" dirty="0" smtClean="0"/>
              <a:t>:</a:t>
            </a:r>
          </a:p>
          <a:p>
            <a:pPr algn="just">
              <a:buFont typeface="Wingdings" panose="05000000000000000000" pitchFamily="2" charset="2"/>
              <a:buChar char="ü"/>
            </a:pPr>
            <a:r>
              <a:rPr lang="en-ZA" dirty="0"/>
              <a:t> </a:t>
            </a:r>
            <a:r>
              <a:rPr lang="en-ZA" dirty="0" smtClean="0"/>
              <a:t>Provide </a:t>
            </a:r>
            <a:r>
              <a:rPr lang="en-ZA" dirty="0"/>
              <a:t>for Safety &amp; Welfare of Public &amp; Response Personnel;</a:t>
            </a:r>
          </a:p>
          <a:p>
            <a:pPr algn="just">
              <a:buFont typeface="Wingdings" panose="05000000000000000000" pitchFamily="2" charset="2"/>
              <a:buChar char="ü"/>
            </a:pPr>
            <a:r>
              <a:rPr lang="en-ZA" dirty="0"/>
              <a:t> </a:t>
            </a:r>
            <a:r>
              <a:rPr lang="en-ZA" dirty="0" smtClean="0"/>
              <a:t>Maximise </a:t>
            </a:r>
            <a:r>
              <a:rPr lang="en-ZA" dirty="0"/>
              <a:t>the Protection of Public Health &amp; Welfare; and</a:t>
            </a:r>
          </a:p>
          <a:p>
            <a:pPr algn="just">
              <a:buFont typeface="Wingdings" panose="05000000000000000000" pitchFamily="2" charset="2"/>
              <a:buChar char="ü"/>
            </a:pPr>
            <a:r>
              <a:rPr lang="en-ZA" dirty="0"/>
              <a:t> </a:t>
            </a:r>
            <a:r>
              <a:rPr lang="en-ZA" dirty="0" smtClean="0"/>
              <a:t>Ensure </a:t>
            </a:r>
            <a:r>
              <a:rPr lang="en-ZA" dirty="0"/>
              <a:t>stability of Critical Infrastructure. </a:t>
            </a:r>
          </a:p>
          <a:p>
            <a:pPr algn="just"/>
            <a:r>
              <a:rPr lang="en-ZA" dirty="0"/>
              <a:t>The storm made landfall on 07 June 2017 and resulted in damages (roofs blown off, damage to informal structures, uprooted trees, damage to schools and other critical infrastructure) across the province. </a:t>
            </a:r>
            <a:endParaRPr lang="en-ZA" dirty="0" smtClean="0"/>
          </a:p>
          <a:p>
            <a:pPr algn="just"/>
            <a:r>
              <a:rPr lang="en-ZA" dirty="0" smtClean="0"/>
              <a:t>A </a:t>
            </a:r>
            <a:r>
              <a:rPr lang="en-ZA" dirty="0"/>
              <a:t>total of five </a:t>
            </a:r>
            <a:r>
              <a:rPr lang="en-ZA" dirty="0" smtClean="0"/>
              <a:t>(5) people </a:t>
            </a:r>
            <a:r>
              <a:rPr lang="en-ZA" dirty="0"/>
              <a:t>lost their lives due to the storms. All evacuated residents who were housed in temporary shelter have returned to their homes except in Cape Town: Hout Bay Imizamo Yethu where 70 families are still housed in temporary accommodation and receiving relief.</a:t>
            </a:r>
          </a:p>
        </p:txBody>
      </p:sp>
    </p:spTree>
    <p:extLst>
      <p:ext uri="{BB962C8B-B14F-4D97-AF65-F5344CB8AC3E}">
        <p14:creationId xmlns:p14="http://schemas.microsoft.com/office/powerpoint/2010/main" val="466901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69"/>
          </a:xfrm>
        </p:spPr>
        <p:txBody>
          <a:bodyPr/>
          <a:lstStyle/>
          <a:p>
            <a:r>
              <a:rPr lang="en-ZA" dirty="0"/>
              <a:t>Background and overview of the situation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6</a:t>
            </a:fld>
            <a:endParaRPr lang="en-US" altLang="en-US" dirty="0"/>
          </a:p>
        </p:txBody>
      </p:sp>
      <p:sp>
        <p:nvSpPr>
          <p:cNvPr id="4" name="Content Placeholder 3"/>
          <p:cNvSpPr>
            <a:spLocks noGrp="1"/>
          </p:cNvSpPr>
          <p:nvPr>
            <p:ph sz="quarter" idx="13"/>
          </p:nvPr>
        </p:nvSpPr>
        <p:spPr>
          <a:xfrm>
            <a:off x="323528" y="1102695"/>
            <a:ext cx="8496944" cy="5253654"/>
          </a:xfrm>
        </p:spPr>
        <p:txBody>
          <a:bodyPr/>
          <a:lstStyle/>
          <a:p>
            <a:pPr marL="0" indent="0" algn="ctr">
              <a:buNone/>
            </a:pPr>
            <a:r>
              <a:rPr lang="en-ZA" b="1" u="sng" dirty="0" smtClean="0"/>
              <a:t>Veldfires in Eden District</a:t>
            </a:r>
          </a:p>
          <a:p>
            <a:pPr algn="just"/>
            <a:r>
              <a:rPr lang="en-ZA" dirty="0"/>
              <a:t>The Knysna veldfires began the evening of June 6, 2017 and by June 07, consisted of 26 fires. These fires were fanned towards residential areas by strong winds from a cyclone to the west. The towns of Belvidere, Brendon-on-Sea, and Rheenendal were evacuated after news that a family of three passed away in the fire on June 6. </a:t>
            </a:r>
            <a:endParaRPr lang="en-ZA" dirty="0" smtClean="0"/>
          </a:p>
          <a:p>
            <a:pPr algn="just"/>
            <a:r>
              <a:rPr lang="en-ZA" dirty="0" smtClean="0"/>
              <a:t>Go- </a:t>
            </a:r>
            <a:r>
              <a:rPr lang="en-ZA" dirty="0"/>
              <a:t>George Bus Service was activated to assist with evacuations. In total, 408 formal houses/ structures and 200 informal dwellings were destroyed by the veldfires in the Knysna Municipality. </a:t>
            </a:r>
            <a:endParaRPr lang="en-ZA" dirty="0" smtClean="0"/>
          </a:p>
          <a:p>
            <a:pPr algn="just"/>
            <a:r>
              <a:rPr lang="en-ZA" dirty="0" smtClean="0"/>
              <a:t>A </a:t>
            </a:r>
            <a:r>
              <a:rPr lang="en-ZA" dirty="0"/>
              <a:t>further 27 buildings were destroyed in the Bitou Local Municipality. </a:t>
            </a:r>
            <a:endParaRPr lang="en-ZA" dirty="0" smtClean="0"/>
          </a:p>
          <a:p>
            <a:pPr algn="just"/>
            <a:r>
              <a:rPr lang="en-ZA" dirty="0"/>
              <a:t>The Knysna Hospital was also evacuated and a Medical Command Post and Treatment Area was established. In total, six </a:t>
            </a:r>
            <a:r>
              <a:rPr lang="en-ZA" dirty="0" smtClean="0"/>
              <a:t>(6) people </a:t>
            </a:r>
            <a:r>
              <a:rPr lang="en-ZA" dirty="0"/>
              <a:t>lost their lives as a result of veldfires and another person suffered a heart attack while running away from the fires in Knysna. Another person died as a result of these fires in Bitou Local Municipality. </a:t>
            </a:r>
            <a:r>
              <a:rPr lang="en-ZA" dirty="0" smtClean="0"/>
              <a:t>A Total of Seven (7) people lost their lives in the Eden District Municipality. </a:t>
            </a:r>
            <a:endParaRPr lang="en-ZA" dirty="0"/>
          </a:p>
        </p:txBody>
      </p:sp>
    </p:spTree>
    <p:extLst>
      <p:ext uri="{BB962C8B-B14F-4D97-AF65-F5344CB8AC3E}">
        <p14:creationId xmlns:p14="http://schemas.microsoft.com/office/powerpoint/2010/main" val="1584093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69"/>
          </a:xfrm>
        </p:spPr>
        <p:txBody>
          <a:bodyPr/>
          <a:lstStyle/>
          <a:p>
            <a:r>
              <a:rPr lang="en-ZA" dirty="0"/>
              <a:t>Background and overview of the situation </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solidFill>
                  <a:prstClr val="black"/>
                </a:solidFill>
              </a:rPr>
              <a:pPr>
                <a:defRPr/>
              </a:pPr>
              <a:t>7</a:t>
            </a:fld>
            <a:endParaRPr lang="en-US" altLang="en-US" dirty="0">
              <a:solidFill>
                <a:prstClr val="black"/>
              </a:solidFill>
            </a:endParaRPr>
          </a:p>
        </p:txBody>
      </p:sp>
      <p:sp>
        <p:nvSpPr>
          <p:cNvPr id="4" name="Content Placeholder 3"/>
          <p:cNvSpPr>
            <a:spLocks noGrp="1"/>
          </p:cNvSpPr>
          <p:nvPr>
            <p:ph sz="quarter" idx="13"/>
          </p:nvPr>
        </p:nvSpPr>
        <p:spPr>
          <a:xfrm>
            <a:off x="323528" y="1102695"/>
            <a:ext cx="8496944" cy="5253654"/>
          </a:xfrm>
        </p:spPr>
        <p:txBody>
          <a:bodyPr/>
          <a:lstStyle/>
          <a:p>
            <a:pPr marL="0" indent="0" algn="ctr">
              <a:buNone/>
            </a:pPr>
            <a:r>
              <a:rPr lang="en-ZA" b="1" u="sng" dirty="0" smtClean="0"/>
              <a:t>Veldfires in Eden District</a:t>
            </a:r>
          </a:p>
          <a:p>
            <a:pPr algn="just"/>
            <a:r>
              <a:rPr lang="en-ZA" dirty="0"/>
              <a:t>These veldfires are regarded as one of the largest operational deployment of fire fighting resources and personnel in a single incident in South Africa’s history as shown in the table below</a:t>
            </a:r>
            <a:r>
              <a:rPr lang="en-ZA" dirty="0" smtClean="0"/>
              <a:t>:</a:t>
            </a:r>
          </a:p>
          <a:p>
            <a:pPr marL="0" indent="0" algn="just">
              <a:buNone/>
            </a:pPr>
            <a:endParaRPr lang="en-ZA" dirty="0" smtClean="0"/>
          </a:p>
          <a:p>
            <a:pPr marL="0" indent="0" algn="just">
              <a:buNone/>
            </a:pPr>
            <a:endParaRPr lang="en-ZA" dirty="0"/>
          </a:p>
          <a:p>
            <a:pPr marL="0" indent="0" algn="just">
              <a:buNone/>
            </a:pPr>
            <a:endParaRPr lang="en-ZA" dirty="0" smtClean="0"/>
          </a:p>
          <a:p>
            <a:pPr marL="0" indent="0" algn="just">
              <a:buNone/>
            </a:pPr>
            <a:endParaRPr lang="en-ZA" dirty="0"/>
          </a:p>
          <a:p>
            <a:pPr marL="0" indent="0" algn="just">
              <a:buNone/>
            </a:pPr>
            <a:endParaRPr lang="en-ZA" dirty="0" smtClean="0"/>
          </a:p>
          <a:p>
            <a:pPr marL="0" indent="0" algn="just">
              <a:buNone/>
            </a:pPr>
            <a:endParaRPr lang="en-ZA" dirty="0"/>
          </a:p>
          <a:p>
            <a:pPr marL="0" indent="0" algn="just">
              <a:buNone/>
            </a:pPr>
            <a:endParaRPr lang="en-ZA" dirty="0" smtClean="0"/>
          </a:p>
          <a:p>
            <a:pPr marL="0" indent="0" algn="just">
              <a:buNone/>
            </a:pPr>
            <a:endParaRPr lang="en-ZA" dirty="0"/>
          </a:p>
          <a:p>
            <a:pPr marL="0" indent="0" algn="just">
              <a:buNone/>
            </a:pPr>
            <a:endParaRPr lang="en-ZA" dirty="0" smtClean="0"/>
          </a:p>
          <a:p>
            <a:pPr algn="just"/>
            <a:r>
              <a:rPr lang="en-ZA" dirty="0" smtClean="0"/>
              <a:t>Currently, veldfires have been extinguished within the Eden District. </a:t>
            </a:r>
            <a:endParaRPr lang="en-ZA" dirty="0"/>
          </a:p>
        </p:txBody>
      </p:sp>
      <p:graphicFrame>
        <p:nvGraphicFramePr>
          <p:cNvPr id="6" name="Table 5"/>
          <p:cNvGraphicFramePr>
            <a:graphicFrameLocks noGrp="1"/>
          </p:cNvGraphicFramePr>
          <p:nvPr/>
        </p:nvGraphicFramePr>
        <p:xfrm>
          <a:off x="683567" y="2646204"/>
          <a:ext cx="7992888" cy="2799019"/>
        </p:xfrm>
        <a:graphic>
          <a:graphicData uri="http://schemas.openxmlformats.org/drawingml/2006/table">
            <a:tbl>
              <a:tblPr firstRow="1" firstCol="1" bandRow="1"/>
              <a:tblGrid>
                <a:gridCol w="1222125"/>
                <a:gridCol w="1974645"/>
                <a:gridCol w="1598385"/>
                <a:gridCol w="1598385"/>
                <a:gridCol w="1599348"/>
              </a:tblGrid>
              <a:tr h="884039">
                <a:tc>
                  <a:txBody>
                    <a:bodyPr/>
                    <a:lstStyle/>
                    <a:p>
                      <a:pPr algn="just">
                        <a:lnSpc>
                          <a:spcPct val="150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Days</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Command</a:t>
                      </a:r>
                      <a:r>
                        <a:rPr lang="en-ZA" sz="1200" b="0"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Staff</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Fire</a:t>
                      </a:r>
                      <a:r>
                        <a:rPr lang="en-ZA" sz="1200" b="0"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Fighters</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Vehicles</a:t>
                      </a:r>
                      <a:r>
                        <a:rPr lang="en-ZA" sz="1200" b="0"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(Fire</a:t>
                      </a:r>
                      <a:r>
                        <a:rPr lang="en-ZA" sz="1200" b="1" dirty="0">
                          <a:effectLst/>
                          <a:latin typeface="Arial" panose="020B0604020202020204" pitchFamily="34" charset="0"/>
                          <a:ea typeface="Times New Roman" panose="02020603050405020304" pitchFamily="18" charset="0"/>
                          <a:cs typeface="Arial" panose="020B0604020202020204" pitchFamily="34" charset="0"/>
                        </a:rPr>
                        <a:t>)</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Busses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96">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7 June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48</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632</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60</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12</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96">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8 June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49</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633</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62</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12</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96">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9 June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50</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650</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62</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14</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96">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10 June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84</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871</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79</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a:effectLst/>
                          <a:latin typeface="Arial" panose="020B0604020202020204" pitchFamily="34" charset="0"/>
                          <a:ea typeface="Times New Roman" panose="02020603050405020304" pitchFamily="18" charset="0"/>
                          <a:cs typeface="Arial" panose="020B0604020202020204" pitchFamily="34" charset="0"/>
                        </a:rPr>
                        <a:t>17</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996">
                <a:tc>
                  <a:txBody>
                    <a:bodyPr/>
                    <a:lstStyle/>
                    <a:p>
                      <a:pPr algn="just">
                        <a:lnSpc>
                          <a:spcPct val="150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11 June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88</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920</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a:effectLst/>
                          <a:latin typeface="Arial" panose="020B0604020202020204" pitchFamily="34" charset="0"/>
                          <a:ea typeface="Times New Roman" panose="02020603050405020304" pitchFamily="18" charset="0"/>
                          <a:cs typeface="Arial" panose="020B0604020202020204" pitchFamily="34" charset="0"/>
                        </a:rPr>
                        <a:t>78</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ZA" sz="1200" b="1" dirty="0">
                          <a:effectLst/>
                          <a:latin typeface="Arial" panose="020B0604020202020204" pitchFamily="34" charset="0"/>
                          <a:ea typeface="Times New Roman" panose="02020603050405020304" pitchFamily="18" charset="0"/>
                          <a:cs typeface="Arial" panose="020B0604020202020204" pitchFamily="34" charset="0"/>
                        </a:rPr>
                        <a:t>19</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86802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720080"/>
          </a:xfrm>
        </p:spPr>
        <p:txBody>
          <a:bodyPr/>
          <a:lstStyle/>
          <a:p>
            <a:r>
              <a:rPr lang="en-ZA" dirty="0"/>
              <a:t>Support provided by </a:t>
            </a:r>
            <a:r>
              <a:rPr lang="en-ZA" dirty="0" smtClean="0"/>
              <a:t>National Government Departments</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8</a:t>
            </a:fld>
            <a:endParaRPr lang="en-US" altLang="en-US" dirty="0"/>
          </a:p>
        </p:txBody>
      </p:sp>
      <p:sp>
        <p:nvSpPr>
          <p:cNvPr id="4" name="Content Placeholder 3"/>
          <p:cNvSpPr>
            <a:spLocks noGrp="1"/>
          </p:cNvSpPr>
          <p:nvPr>
            <p:ph sz="quarter" idx="13"/>
          </p:nvPr>
        </p:nvSpPr>
        <p:spPr>
          <a:xfrm>
            <a:off x="310649" y="1196752"/>
            <a:ext cx="8496944" cy="5661248"/>
          </a:xfrm>
        </p:spPr>
        <p:txBody>
          <a:bodyPr/>
          <a:lstStyle/>
          <a:p>
            <a:pPr algn="just"/>
            <a:r>
              <a:rPr lang="en-ZA" sz="1800" dirty="0"/>
              <a:t>The National Disaster Management Centre (NDMC) located within the Department of Cooperative Governance and Traditional Affairs (COGTA) is responsible for managing disasters in the country. </a:t>
            </a:r>
            <a:endParaRPr lang="en-ZA" sz="1800" dirty="0" smtClean="0"/>
          </a:p>
          <a:p>
            <a:pPr algn="just"/>
            <a:r>
              <a:rPr lang="en-ZA" sz="1800" dirty="0" smtClean="0"/>
              <a:t>COGTA </a:t>
            </a:r>
            <a:r>
              <a:rPr lang="en-ZA" sz="1800" dirty="0"/>
              <a:t>and the NDMC coordinated the national </a:t>
            </a:r>
            <a:r>
              <a:rPr lang="en-ZA" sz="1800" dirty="0" smtClean="0"/>
              <a:t>response. Several </a:t>
            </a:r>
            <a:r>
              <a:rPr lang="en-ZA" sz="1800" dirty="0"/>
              <a:t>meetings of the National Joint Operations and Intelligence Structure (NATJOINTS) Priority Committee on Disaster Management were convened and co-chaired by the NDMC and the SAPS to coordinate support to the WC PDMC. In summary, the NATJOINTS supported through the following:</a:t>
            </a:r>
          </a:p>
          <a:p>
            <a:pPr algn="just">
              <a:buFont typeface="Wingdings" panose="05000000000000000000" pitchFamily="2" charset="2"/>
              <a:buChar char="ü"/>
            </a:pPr>
            <a:r>
              <a:rPr lang="en-ZA" sz="1800" dirty="0"/>
              <a:t> </a:t>
            </a:r>
            <a:r>
              <a:rPr lang="en-ZA" sz="1800" dirty="0" smtClean="0"/>
              <a:t>Dissemination </a:t>
            </a:r>
            <a:r>
              <a:rPr lang="en-ZA" sz="1800" dirty="0"/>
              <a:t>of early warnings and regular communication to the public. NDMC held interviews with the media to provide updates as well as communicate the conditions to the </a:t>
            </a:r>
            <a:r>
              <a:rPr lang="en-ZA" sz="1800" dirty="0" smtClean="0"/>
              <a:t>public. COGTA </a:t>
            </a:r>
            <a:r>
              <a:rPr lang="en-ZA" sz="1800" dirty="0"/>
              <a:t>issues media statements regularly for precautionary measures and to ensure that communities are informed;</a:t>
            </a:r>
          </a:p>
          <a:p>
            <a:pPr algn="just">
              <a:buFont typeface="Wingdings" panose="05000000000000000000" pitchFamily="2" charset="2"/>
              <a:buChar char="ü"/>
            </a:pPr>
            <a:r>
              <a:rPr lang="en-ZA" sz="1800" dirty="0" smtClean="0"/>
              <a:t>Activation </a:t>
            </a:r>
            <a:r>
              <a:rPr lang="en-ZA" sz="1800" dirty="0"/>
              <a:t>of aerial resources by the South African National Defence Force (SANDF) i.e. Six Oryx’s and two BK117s to support veldfire fighting efforts in the Eden District. Additional firefighting resources were also deployed by the SANDF; and </a:t>
            </a:r>
          </a:p>
          <a:p>
            <a:pPr algn="just">
              <a:buFont typeface="Wingdings" panose="05000000000000000000" pitchFamily="2" charset="2"/>
              <a:buChar char="ü"/>
            </a:pPr>
            <a:r>
              <a:rPr lang="en-ZA" sz="1800" dirty="0" smtClean="0"/>
              <a:t>Deployment </a:t>
            </a:r>
            <a:r>
              <a:rPr lang="en-ZA" sz="1800" dirty="0"/>
              <a:t>of NDMC officials to support with coordination especially in the Eastern Cape areas affected by the veldfires. </a:t>
            </a:r>
          </a:p>
          <a:p>
            <a:pPr algn="just">
              <a:buFont typeface="Wingdings" panose="05000000000000000000" pitchFamily="2" charset="2"/>
              <a:buChar char="ü"/>
            </a:pPr>
            <a:endParaRPr lang="en-ZA" dirty="0" smtClean="0"/>
          </a:p>
          <a:p>
            <a:pPr marL="0" indent="0" algn="just">
              <a:buNone/>
            </a:pPr>
            <a:endParaRPr lang="en-ZA" dirty="0"/>
          </a:p>
        </p:txBody>
      </p:sp>
    </p:spTree>
    <p:extLst>
      <p:ext uri="{BB962C8B-B14F-4D97-AF65-F5344CB8AC3E}">
        <p14:creationId xmlns:p14="http://schemas.microsoft.com/office/powerpoint/2010/main" val="170477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720080"/>
          </a:xfrm>
        </p:spPr>
        <p:txBody>
          <a:bodyPr/>
          <a:lstStyle/>
          <a:p>
            <a:pPr algn="just"/>
            <a:r>
              <a:rPr lang="en-ZA" sz="1800" dirty="0" smtClean="0"/>
              <a:t>SUMMARY </a:t>
            </a:r>
            <a:r>
              <a:rPr lang="en-ZA" sz="1800" dirty="0"/>
              <a:t>OF </a:t>
            </a:r>
            <a:r>
              <a:rPr lang="en-ZA" sz="1800" dirty="0" smtClean="0"/>
              <a:t>DAMAGES </a:t>
            </a:r>
            <a:r>
              <a:rPr lang="en-ZA" sz="1800" dirty="0"/>
              <a:t>AND LOSSES ASSOCIATED WITH SEVERE WEATHER AND VELDFIRES FROM PRELIMINARY ASSESSMENTS</a:t>
            </a:r>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9</a:t>
            </a:fld>
            <a:endParaRPr lang="en-US" alt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454841165"/>
              </p:ext>
            </p:extLst>
          </p:nvPr>
        </p:nvGraphicFramePr>
        <p:xfrm>
          <a:off x="395536" y="980728"/>
          <a:ext cx="8280919" cy="5472607"/>
        </p:xfrm>
        <a:graphic>
          <a:graphicData uri="http://schemas.openxmlformats.org/drawingml/2006/table">
            <a:tbl>
              <a:tblPr firstRow="1" firstCol="1" bandRow="1"/>
              <a:tblGrid>
                <a:gridCol w="2796068"/>
                <a:gridCol w="3204868"/>
                <a:gridCol w="2279983"/>
              </a:tblGrid>
              <a:tr h="706327">
                <a:tc>
                  <a:txBody>
                    <a:bodyPr/>
                    <a:lstStyle/>
                    <a:p>
                      <a:pPr algn="just">
                        <a:lnSpc>
                          <a:spcPct val="150000"/>
                        </a:lnSpc>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Affected Institution/ sector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b="1" u="sng">
                          <a:effectLst/>
                          <a:latin typeface="Arial" panose="020B0604020202020204" pitchFamily="34" charset="0"/>
                          <a:ea typeface="Times New Roman" panose="02020603050405020304" pitchFamily="18" charset="0"/>
                          <a:cs typeface="Arial" panose="020B0604020202020204" pitchFamily="34" charset="0"/>
                        </a:rPr>
                        <a:t> Damages/ Losses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b="1" u="sng">
                          <a:effectLst/>
                          <a:latin typeface="Arial" panose="020B0604020202020204" pitchFamily="34" charset="0"/>
                          <a:ea typeface="Times New Roman" panose="02020603050405020304" pitchFamily="18" charset="0"/>
                          <a:cs typeface="Arial" panose="020B0604020202020204" pitchFamily="34" charset="0"/>
                        </a:rPr>
                        <a:t>Estimated costs from Preliminary Assessments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458">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Department of Education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Schools - 152</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Hostel - 1</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R129 million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9">
                <a:tc rowSpan="2">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Department of Health</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Swartland Hospital </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R129 million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589">
                <a:tc vMerge="1">
                  <a:txBody>
                    <a:bodyPr/>
                    <a:lstStyle/>
                    <a:p>
                      <a:endParaRPr lang="en-ZA"/>
                    </a:p>
                  </a:txBody>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Health Facilities – 25 </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R1.25 million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295">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Department of Agriculture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Fencing, fodder</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R10 million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9">
                <a:tc rowSpan="2">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Department of Environmental Affairs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Nature Reserves – 2</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R3 million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886">
                <a:tc vMerge="1">
                  <a:txBody>
                    <a:bodyPr/>
                    <a:lstStyle/>
                    <a:p>
                      <a:endParaRPr lang="en-ZA"/>
                    </a:p>
                  </a:txBody>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Environment – 14 000 hectares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ZA"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9">
                <a:tc rowSpan="3">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Department of Human Settlements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Formal Houses 408 </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Insurance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29">
                <a:tc vMerge="1">
                  <a:txBody>
                    <a:bodyPr/>
                    <a:lstStyle/>
                    <a:p>
                      <a:endParaRPr lang="en-ZA"/>
                    </a:p>
                  </a:txBody>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(408 - Knysna) (20 – Bitou) </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925">
                <a:tc vMerge="1">
                  <a:txBody>
                    <a:bodyPr/>
                    <a:lstStyle/>
                    <a:p>
                      <a:endParaRPr lang="en-ZA"/>
                    </a:p>
                  </a:txBody>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Informal houses (200)</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R3 million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458">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Department of Public Works and Transport (Roads)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Road signage/ Road reserve/ surface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R5 million</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458">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Department of Local Government (Municipalities)</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Municipal infrastructure</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R5.7 million </a:t>
                      </a:r>
                      <a:endParaRPr lang="en-ZA"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295">
                <a:tc gridSpan="2">
                  <a:txBody>
                    <a:bodyPr/>
                    <a:lstStyle/>
                    <a:p>
                      <a:pPr algn="just">
                        <a:lnSpc>
                          <a:spcPct val="150000"/>
                        </a:lnSpc>
                        <a:spcAft>
                          <a:spcPts val="0"/>
                        </a:spcAft>
                      </a:pPr>
                      <a:r>
                        <a:rPr lang="en-GB" sz="1400" b="1">
                          <a:effectLst/>
                          <a:latin typeface="Arial" panose="020B0604020202020204" pitchFamily="34" charset="0"/>
                          <a:ea typeface="Times New Roman" panose="02020603050405020304" pitchFamily="18" charset="0"/>
                          <a:cs typeface="Arial" panose="020B0604020202020204" pitchFamily="34" charset="0"/>
                        </a:rPr>
                        <a:t>Estimated Total</a:t>
                      </a:r>
                      <a:endParaRPr lang="en-ZA" sz="140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a:txBody>
                    <a:bodyPr/>
                    <a:lstStyle/>
                    <a:p>
                      <a:pPr algn="just">
                        <a:lnSpc>
                          <a:spcPct val="150000"/>
                        </a:lnSpc>
                        <a:spcAft>
                          <a:spcPts val="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R285 950 000</a:t>
                      </a:r>
                      <a:endParaRPr lang="en-ZA"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78546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schemas.microsoft.com/office/2006/metadata/propertie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22178</TotalTime>
  <Words>1305</Words>
  <Application>Microsoft Office PowerPoint</Application>
  <PresentationFormat>On-screen Show (4:3)</PresentationFormat>
  <Paragraphs>190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Calibri</vt:lpstr>
      <vt:lpstr>Calibri Light</vt:lpstr>
      <vt:lpstr>Times New Roman</vt:lpstr>
      <vt:lpstr>Wingdings</vt:lpstr>
      <vt:lpstr>Office Theme</vt:lpstr>
      <vt:lpstr>An update on the disasters in the Western Cape</vt:lpstr>
      <vt:lpstr>Outline of presentation </vt:lpstr>
      <vt:lpstr>Purpose </vt:lpstr>
      <vt:lpstr>Background and overview of the situation </vt:lpstr>
      <vt:lpstr>Background and overview of the situation </vt:lpstr>
      <vt:lpstr>Background and overview of the situation </vt:lpstr>
      <vt:lpstr>Background and overview of the situation </vt:lpstr>
      <vt:lpstr>Support provided by National Government Departments</vt:lpstr>
      <vt:lpstr>SUMMARY OF DAMAGES AND LOSSES ASSOCIATED WITH SEVERE WEATHER AND VELDFIRES FROM PRELIMINARY ASSESSMENTS</vt:lpstr>
      <vt:lpstr>National government intervention </vt:lpstr>
      <vt:lpstr>National government intervention </vt:lpstr>
      <vt:lpstr>Conclusions </vt:lpstr>
      <vt:lpstr>PowerPoint Presentation</vt:lpstr>
    </vt:vector>
  </TitlesOfParts>
  <Company>Crome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Shereen Cassiem</cp:lastModifiedBy>
  <cp:revision>656</cp:revision>
  <cp:lastPrinted>2017-06-19T13:42:07Z</cp:lastPrinted>
  <dcterms:created xsi:type="dcterms:W3CDTF">2011-07-14T18:52:25Z</dcterms:created>
  <dcterms:modified xsi:type="dcterms:W3CDTF">2017-06-21T10:15:59Z</dcterms:modified>
</cp:coreProperties>
</file>