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tags/tag2.xml" ContentType="application/vnd.openxmlformats-officedocument.presentationml.tags+xml"/>
  <Override PartName="/ppt/notesSlides/notesSlide2.xml" ContentType="application/vnd.openxmlformats-officedocument.presentationml.notesSlide+xml"/>
  <Override PartName="/ppt/charts/chart2.xml" ContentType="application/vnd.openxmlformats-officedocument.drawingml.chart+xml"/>
  <Override PartName="/ppt/tags/tag3.xml" ContentType="application/vnd.openxmlformats-officedocument.presentationml.tags+xml"/>
  <Override PartName="/ppt/notesSlides/notesSlide3.xml" ContentType="application/vnd.openxmlformats-officedocument.presentationml.notesSlide+xml"/>
  <Override PartName="/ppt/charts/chart3.xml" ContentType="application/vnd.openxmlformats-officedocument.drawingml.chart+xml"/>
  <Override PartName="/ppt/tags/tag4.xml" ContentType="application/vnd.openxmlformats-officedocument.presentationml.tags+xml"/>
  <Override PartName="/ppt/notesSlides/notesSlide4.xml" ContentType="application/vnd.openxmlformats-officedocument.presentationml.notesSlide+xml"/>
  <Override PartName="/ppt/charts/chart4.xml" ContentType="application/vnd.openxmlformats-officedocument.drawingml.chart+xml"/>
  <Override PartName="/ppt/tags/tag5.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handoutMasterIdLst>
    <p:handoutMasterId r:id="rId47"/>
  </p:handoutMasterIdLst>
  <p:sldIdLst>
    <p:sldId id="434" r:id="rId2"/>
    <p:sldId id="396" r:id="rId3"/>
    <p:sldId id="569" r:id="rId4"/>
    <p:sldId id="397" r:id="rId5"/>
    <p:sldId id="571" r:id="rId6"/>
    <p:sldId id="572" r:id="rId7"/>
    <p:sldId id="573" r:id="rId8"/>
    <p:sldId id="574" r:id="rId9"/>
    <p:sldId id="520" r:id="rId10"/>
    <p:sldId id="578" r:id="rId11"/>
    <p:sldId id="579" r:id="rId12"/>
    <p:sldId id="580" r:id="rId13"/>
    <p:sldId id="474" r:id="rId14"/>
    <p:sldId id="476" r:id="rId15"/>
    <p:sldId id="482" r:id="rId16"/>
    <p:sldId id="483" r:id="rId17"/>
    <p:sldId id="484" r:id="rId18"/>
    <p:sldId id="552" r:id="rId19"/>
    <p:sldId id="513" r:id="rId20"/>
    <p:sldId id="514" r:id="rId21"/>
    <p:sldId id="553" r:id="rId22"/>
    <p:sldId id="516" r:id="rId23"/>
    <p:sldId id="565" r:id="rId24"/>
    <p:sldId id="554" r:id="rId25"/>
    <p:sldId id="587" r:id="rId26"/>
    <p:sldId id="543" r:id="rId27"/>
    <p:sldId id="567" r:id="rId28"/>
    <p:sldId id="582" r:id="rId29"/>
    <p:sldId id="542" r:id="rId30"/>
    <p:sldId id="590" r:id="rId31"/>
    <p:sldId id="591" r:id="rId32"/>
    <p:sldId id="592" r:id="rId33"/>
    <p:sldId id="593" r:id="rId34"/>
    <p:sldId id="583" r:id="rId35"/>
    <p:sldId id="585" r:id="rId36"/>
    <p:sldId id="545" r:id="rId37"/>
    <p:sldId id="559" r:id="rId38"/>
    <p:sldId id="560" r:id="rId39"/>
    <p:sldId id="561" r:id="rId40"/>
    <p:sldId id="436" r:id="rId41"/>
    <p:sldId id="588" r:id="rId42"/>
    <p:sldId id="589" r:id="rId43"/>
    <p:sldId id="594" r:id="rId44"/>
    <p:sldId id="432" r:id="rId45"/>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8" autoAdjust="0"/>
    <p:restoredTop sz="90409" autoAdjust="0"/>
  </p:normalViewPr>
  <p:slideViewPr>
    <p:cSldViewPr>
      <p:cViewPr>
        <p:scale>
          <a:sx n="89" d="100"/>
          <a:sy n="89" d="100"/>
        </p:scale>
        <p:origin x="-834" y="846"/>
      </p:cViewPr>
      <p:guideLst>
        <p:guide orient="horz" pos="2160"/>
        <p:guide pos="2880"/>
      </p:guideLst>
    </p:cSldViewPr>
  </p:slideViewPr>
  <p:outlineViewPr>
    <p:cViewPr>
      <p:scale>
        <a:sx n="33" d="100"/>
        <a:sy n="33" d="100"/>
      </p:scale>
      <p:origin x="0" y="288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1" d="100"/>
          <a:sy n="51" d="100"/>
        </p:scale>
        <p:origin x="-2994"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omkhize\Documents\DATA\WSP\CHIETA%202016%20DATA\CHIETA%20SSP%20Update\SSP%20Update%20Chapter%201%20with%202016%20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omkhize\Documents\DATA\WSP\CHIETA%202016%20DATA\CHIETA%20SSP%20Update\SSP%20Update%20Chapter%201%20with%202016%20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omkhize\Documents\DATA\WSP\CHIETA%202016%20DATA\CHIETA%20SSP%20Update\SSP%20Update%20Chapter%201%20with%202016%20dat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omkhize\Documents\DATA\WSP\CHIETA%202016%20DATA\CHIETA%20SSP%20Update\SSP%20Update%20Chapter%201%20with%202016%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11011094099348692"/>
          <c:y val="3.7264534084997532E-2"/>
          <c:w val="0.86365449110527848"/>
          <c:h val="0.8395491818162919"/>
        </c:manualLayout>
      </c:layout>
      <c:bar3DChart>
        <c:barDir val="col"/>
        <c:grouping val="clustered"/>
        <c:varyColors val="0"/>
        <c:ser>
          <c:idx val="0"/>
          <c:order val="0"/>
          <c:tx>
            <c:strRef>
              <c:f>'Figure 2-1 Data'!$B$2</c:f>
              <c:strCache>
                <c:ptCount val="1"/>
                <c:pt idx="0">
                  <c:v>N</c:v>
                </c:pt>
              </c:strCache>
            </c:strRef>
          </c:tx>
          <c:invertIfNegative val="0"/>
          <c:cat>
            <c:strRef>
              <c:f>'Figure 2-1 Data'!$A$3:$A$7</c:f>
              <c:strCache>
                <c:ptCount val="5"/>
                <c:pt idx="0">
                  <c:v>2011/2012</c:v>
                </c:pt>
                <c:pt idx="1">
                  <c:v>2012/2013</c:v>
                </c:pt>
                <c:pt idx="2">
                  <c:v>2013/2014</c:v>
                </c:pt>
                <c:pt idx="3">
                  <c:v>2014/2015</c:v>
                </c:pt>
                <c:pt idx="4">
                  <c:v>2015/2016</c:v>
                </c:pt>
              </c:strCache>
            </c:strRef>
          </c:cat>
          <c:val>
            <c:numRef>
              <c:f>'Figure 2-1 Data'!$B$3:$B$7</c:f>
              <c:numCache>
                <c:formatCode>#,##0</c:formatCode>
                <c:ptCount val="5"/>
                <c:pt idx="0">
                  <c:v>1542</c:v>
                </c:pt>
                <c:pt idx="1">
                  <c:v>1785</c:v>
                </c:pt>
                <c:pt idx="2">
                  <c:v>1921</c:v>
                </c:pt>
                <c:pt idx="3">
                  <c:v>2010</c:v>
                </c:pt>
                <c:pt idx="4" formatCode="General">
                  <c:v>2180</c:v>
                </c:pt>
              </c:numCache>
            </c:numRef>
          </c:val>
        </c:ser>
        <c:dLbls>
          <c:showLegendKey val="0"/>
          <c:showVal val="0"/>
          <c:showCatName val="0"/>
          <c:showSerName val="0"/>
          <c:showPercent val="0"/>
          <c:showBubbleSize val="0"/>
        </c:dLbls>
        <c:gapWidth val="150"/>
        <c:shape val="box"/>
        <c:axId val="67177856"/>
        <c:axId val="78324864"/>
        <c:axId val="0"/>
      </c:bar3DChart>
      <c:catAx>
        <c:axId val="67177856"/>
        <c:scaling>
          <c:orientation val="minMax"/>
        </c:scaling>
        <c:delete val="0"/>
        <c:axPos val="b"/>
        <c:majorTickMark val="none"/>
        <c:minorTickMark val="none"/>
        <c:tickLblPos val="nextTo"/>
        <c:crossAx val="78324864"/>
        <c:crosses val="autoZero"/>
        <c:auto val="1"/>
        <c:lblAlgn val="ctr"/>
        <c:lblOffset val="100"/>
        <c:noMultiLvlLbl val="0"/>
      </c:catAx>
      <c:valAx>
        <c:axId val="78324864"/>
        <c:scaling>
          <c:orientation val="minMax"/>
        </c:scaling>
        <c:delete val="0"/>
        <c:axPos val="l"/>
        <c:majorGridlines/>
        <c:title>
          <c:tx>
            <c:rich>
              <a:bodyPr/>
              <a:lstStyle/>
              <a:p>
                <a:pPr>
                  <a:defRPr/>
                </a:pPr>
                <a:r>
                  <a:rPr lang="en-ZA"/>
                  <a:t>Number of organisations</a:t>
                </a:r>
              </a:p>
              <a:p>
                <a:pPr>
                  <a:defRPr/>
                </a:pPr>
                <a:endParaRPr lang="en-ZA"/>
              </a:p>
            </c:rich>
          </c:tx>
          <c:layout>
            <c:manualLayout>
              <c:xMode val="edge"/>
              <c:yMode val="edge"/>
              <c:x val="0"/>
              <c:y val="0.15266559350472367"/>
            </c:manualLayout>
          </c:layout>
          <c:overlay val="0"/>
        </c:title>
        <c:numFmt formatCode="#,##0" sourceLinked="1"/>
        <c:majorTickMark val="none"/>
        <c:minorTickMark val="none"/>
        <c:tickLblPos val="nextTo"/>
        <c:crossAx val="67177856"/>
        <c:crosses val="autoZero"/>
        <c:crossBetween val="between"/>
      </c:valAx>
      <c:dTable>
        <c:showHorzBorder val="1"/>
        <c:showVertBorder val="1"/>
        <c:showOutline val="1"/>
        <c:showKeys val="1"/>
      </c:dTable>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'Figure 3-1 Data'!$B$1</c:f>
              <c:strCache>
                <c:ptCount val="1"/>
                <c:pt idx="0">
                  <c:v>Number of employees</c:v>
                </c:pt>
              </c:strCache>
            </c:strRef>
          </c:tx>
          <c:invertIfNegative val="0"/>
          <c:cat>
            <c:numRef>
              <c:f>'Figure 3-1 Data'!$A$2:$A$6</c:f>
              <c:numCache>
                <c:formatCode>General</c:formatCode>
                <c:ptCount val="5"/>
                <c:pt idx="0">
                  <c:v>2012</c:v>
                </c:pt>
                <c:pt idx="1">
                  <c:v>2013</c:v>
                </c:pt>
                <c:pt idx="2">
                  <c:v>2014</c:v>
                </c:pt>
                <c:pt idx="3">
                  <c:v>2015</c:v>
                </c:pt>
                <c:pt idx="4">
                  <c:v>2016</c:v>
                </c:pt>
              </c:numCache>
            </c:numRef>
          </c:cat>
          <c:val>
            <c:numRef>
              <c:f>'Figure 3-1 Data'!$B$2:$B$6</c:f>
              <c:numCache>
                <c:formatCode>#,##0</c:formatCode>
                <c:ptCount val="5"/>
                <c:pt idx="0">
                  <c:v>156078</c:v>
                </c:pt>
                <c:pt idx="1">
                  <c:v>156548</c:v>
                </c:pt>
                <c:pt idx="2">
                  <c:v>157992</c:v>
                </c:pt>
                <c:pt idx="3">
                  <c:v>160309.10899247546</c:v>
                </c:pt>
                <c:pt idx="4" formatCode="_-* #,##0_-;\-* #,##0_-;_-* &quot;-&quot;??_-;_-@_-">
                  <c:v>165781.72759968799</c:v>
                </c:pt>
              </c:numCache>
            </c:numRef>
          </c:val>
        </c:ser>
        <c:dLbls>
          <c:showLegendKey val="0"/>
          <c:showVal val="0"/>
          <c:showCatName val="0"/>
          <c:showSerName val="0"/>
          <c:showPercent val="0"/>
          <c:showBubbleSize val="0"/>
        </c:dLbls>
        <c:gapWidth val="150"/>
        <c:shape val="box"/>
        <c:axId val="78372224"/>
        <c:axId val="78476416"/>
        <c:axId val="0"/>
      </c:bar3DChart>
      <c:catAx>
        <c:axId val="78372224"/>
        <c:scaling>
          <c:orientation val="minMax"/>
        </c:scaling>
        <c:delete val="0"/>
        <c:axPos val="b"/>
        <c:numFmt formatCode="General" sourceLinked="1"/>
        <c:majorTickMark val="none"/>
        <c:minorTickMark val="none"/>
        <c:tickLblPos val="nextTo"/>
        <c:crossAx val="78476416"/>
        <c:crosses val="autoZero"/>
        <c:auto val="1"/>
        <c:lblAlgn val="ctr"/>
        <c:lblOffset val="100"/>
        <c:noMultiLvlLbl val="0"/>
      </c:catAx>
      <c:valAx>
        <c:axId val="78476416"/>
        <c:scaling>
          <c:orientation val="minMax"/>
          <c:max val="160000"/>
          <c:min val="100000"/>
        </c:scaling>
        <c:delete val="0"/>
        <c:axPos val="l"/>
        <c:majorGridlines/>
        <c:title>
          <c:tx>
            <c:rich>
              <a:bodyPr/>
              <a:lstStyle/>
              <a:p>
                <a:pPr>
                  <a:defRPr/>
                </a:pPr>
                <a:r>
                  <a:rPr lang="en-ZA"/>
                  <a:t>Number of employees</a:t>
                </a:r>
              </a:p>
            </c:rich>
          </c:tx>
          <c:overlay val="0"/>
        </c:title>
        <c:numFmt formatCode="#,##0" sourceLinked="1"/>
        <c:majorTickMark val="none"/>
        <c:minorTickMark val="none"/>
        <c:tickLblPos val="nextTo"/>
        <c:crossAx val="78372224"/>
        <c:crosses val="autoZero"/>
        <c:crossBetween val="between"/>
      </c:valAx>
      <c:dTable>
        <c:showHorzBorder val="1"/>
        <c:showVertBorder val="1"/>
        <c:showOutline val="1"/>
        <c:showKeys val="1"/>
      </c:dTable>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'Figure 3-6  Data'!$A$17</c:f>
              <c:strCache>
                <c:ptCount val="1"/>
                <c:pt idx="0">
                  <c:v>African</c:v>
                </c:pt>
              </c:strCache>
            </c:strRef>
          </c:tx>
          <c:invertIfNegative val="0"/>
          <c:cat>
            <c:numRef>
              <c:f>'Figure 3-6  Data'!$B$16:$F$16</c:f>
              <c:numCache>
                <c:formatCode>General</c:formatCode>
                <c:ptCount val="5"/>
                <c:pt idx="0">
                  <c:v>2012</c:v>
                </c:pt>
                <c:pt idx="1">
                  <c:v>2013</c:v>
                </c:pt>
                <c:pt idx="2">
                  <c:v>2014</c:v>
                </c:pt>
                <c:pt idx="3">
                  <c:v>2015</c:v>
                </c:pt>
                <c:pt idx="4">
                  <c:v>2016</c:v>
                </c:pt>
              </c:numCache>
            </c:numRef>
          </c:cat>
          <c:val>
            <c:numRef>
              <c:f>'Figure 3-6  Data'!$B$17:$F$17</c:f>
              <c:numCache>
                <c:formatCode>#,##0</c:formatCode>
                <c:ptCount val="5"/>
                <c:pt idx="0">
                  <c:v>53.262055902940084</c:v>
                </c:pt>
                <c:pt idx="1">
                  <c:v>53.996305198358826</c:v>
                </c:pt>
                <c:pt idx="2">
                  <c:v>54.26262010469587</c:v>
                </c:pt>
                <c:pt idx="3">
                  <c:v>55.770431431433096</c:v>
                </c:pt>
                <c:pt idx="4" formatCode="0">
                  <c:v>56.937203365718872</c:v>
                </c:pt>
              </c:numCache>
            </c:numRef>
          </c:val>
        </c:ser>
        <c:ser>
          <c:idx val="1"/>
          <c:order val="1"/>
          <c:tx>
            <c:strRef>
              <c:f>'Figure 3-6  Data'!$A$18</c:f>
              <c:strCache>
                <c:ptCount val="1"/>
                <c:pt idx="0">
                  <c:v>Coloured</c:v>
                </c:pt>
              </c:strCache>
            </c:strRef>
          </c:tx>
          <c:invertIfNegative val="0"/>
          <c:cat>
            <c:numRef>
              <c:f>'Figure 3-6  Data'!$B$16:$F$16</c:f>
              <c:numCache>
                <c:formatCode>General</c:formatCode>
                <c:ptCount val="5"/>
                <c:pt idx="0">
                  <c:v>2012</c:v>
                </c:pt>
                <c:pt idx="1">
                  <c:v>2013</c:v>
                </c:pt>
                <c:pt idx="2">
                  <c:v>2014</c:v>
                </c:pt>
                <c:pt idx="3">
                  <c:v>2015</c:v>
                </c:pt>
                <c:pt idx="4">
                  <c:v>2016</c:v>
                </c:pt>
              </c:numCache>
            </c:numRef>
          </c:cat>
          <c:val>
            <c:numRef>
              <c:f>'Figure 3-6  Data'!$B$18:$F$18</c:f>
              <c:numCache>
                <c:formatCode>#,##0</c:formatCode>
                <c:ptCount val="5"/>
                <c:pt idx="0">
                  <c:v>10.637341382780132</c:v>
                </c:pt>
                <c:pt idx="1">
                  <c:v>11.131801735666839</c:v>
                </c:pt>
                <c:pt idx="2">
                  <c:v>11.212399251524765</c:v>
                </c:pt>
                <c:pt idx="3">
                  <c:v>11.254458720800269</c:v>
                </c:pt>
                <c:pt idx="4" formatCode="0">
                  <c:v>11.002752759060805</c:v>
                </c:pt>
              </c:numCache>
            </c:numRef>
          </c:val>
        </c:ser>
        <c:ser>
          <c:idx val="2"/>
          <c:order val="2"/>
          <c:tx>
            <c:strRef>
              <c:f>'Figure 3-6  Data'!$A$19</c:f>
              <c:strCache>
                <c:ptCount val="1"/>
                <c:pt idx="0">
                  <c:v>Indian</c:v>
                </c:pt>
              </c:strCache>
            </c:strRef>
          </c:tx>
          <c:invertIfNegative val="0"/>
          <c:cat>
            <c:numRef>
              <c:f>'Figure 3-6  Data'!$B$16:$F$16</c:f>
              <c:numCache>
                <c:formatCode>General</c:formatCode>
                <c:ptCount val="5"/>
                <c:pt idx="0">
                  <c:v>2012</c:v>
                </c:pt>
                <c:pt idx="1">
                  <c:v>2013</c:v>
                </c:pt>
                <c:pt idx="2">
                  <c:v>2014</c:v>
                </c:pt>
                <c:pt idx="3">
                  <c:v>2015</c:v>
                </c:pt>
                <c:pt idx="4">
                  <c:v>2016</c:v>
                </c:pt>
              </c:numCache>
            </c:numRef>
          </c:cat>
          <c:val>
            <c:numRef>
              <c:f>'Figure 3-6  Data'!$B$19:$F$19</c:f>
              <c:numCache>
                <c:formatCode>#,##0</c:formatCode>
                <c:ptCount val="5"/>
                <c:pt idx="0">
                  <c:v>8.7860637738670011</c:v>
                </c:pt>
                <c:pt idx="1">
                  <c:v>7.8409626998112341</c:v>
                </c:pt>
                <c:pt idx="2">
                  <c:v>8.3922686660572783</c:v>
                </c:pt>
                <c:pt idx="3">
                  <c:v>8.0374615470121977</c:v>
                </c:pt>
                <c:pt idx="4" formatCode="0">
                  <c:v>8.9020382990468097</c:v>
                </c:pt>
              </c:numCache>
            </c:numRef>
          </c:val>
        </c:ser>
        <c:ser>
          <c:idx val="3"/>
          <c:order val="3"/>
          <c:tx>
            <c:strRef>
              <c:f>'Figure 3-6  Data'!$A$20</c:f>
              <c:strCache>
                <c:ptCount val="1"/>
                <c:pt idx="0">
                  <c:v>White</c:v>
                </c:pt>
              </c:strCache>
            </c:strRef>
          </c:tx>
          <c:invertIfNegative val="0"/>
          <c:cat>
            <c:numRef>
              <c:f>'Figure 3-6  Data'!$B$16:$F$16</c:f>
              <c:numCache>
                <c:formatCode>General</c:formatCode>
                <c:ptCount val="5"/>
                <c:pt idx="0">
                  <c:v>2012</c:v>
                </c:pt>
                <c:pt idx="1">
                  <c:v>2013</c:v>
                </c:pt>
                <c:pt idx="2">
                  <c:v>2014</c:v>
                </c:pt>
                <c:pt idx="3">
                  <c:v>2015</c:v>
                </c:pt>
                <c:pt idx="4">
                  <c:v>2016</c:v>
                </c:pt>
              </c:numCache>
            </c:numRef>
          </c:cat>
          <c:val>
            <c:numRef>
              <c:f>'Figure 3-6  Data'!$B$20:$F$20</c:f>
              <c:numCache>
                <c:formatCode>#,##0</c:formatCode>
                <c:ptCount val="5"/>
                <c:pt idx="0">
                  <c:v>27.314538940412771</c:v>
                </c:pt>
                <c:pt idx="1">
                  <c:v>27.030930366163091</c:v>
                </c:pt>
                <c:pt idx="2">
                  <c:v>26.132711977722078</c:v>
                </c:pt>
                <c:pt idx="3">
                  <c:v>24.937648300754436</c:v>
                </c:pt>
                <c:pt idx="4" formatCode="0">
                  <c:v>23.158005576173512</c:v>
                </c:pt>
              </c:numCache>
            </c:numRef>
          </c:val>
        </c:ser>
        <c:dLbls>
          <c:showLegendKey val="0"/>
          <c:showVal val="0"/>
          <c:showCatName val="0"/>
          <c:showSerName val="0"/>
          <c:showPercent val="0"/>
          <c:showBubbleSize val="0"/>
        </c:dLbls>
        <c:gapWidth val="95"/>
        <c:gapDepth val="95"/>
        <c:shape val="box"/>
        <c:axId val="78812288"/>
        <c:axId val="78813824"/>
        <c:axId val="0"/>
      </c:bar3DChart>
      <c:catAx>
        <c:axId val="78812288"/>
        <c:scaling>
          <c:orientation val="minMax"/>
        </c:scaling>
        <c:delete val="0"/>
        <c:axPos val="b"/>
        <c:numFmt formatCode="General" sourceLinked="1"/>
        <c:majorTickMark val="none"/>
        <c:minorTickMark val="none"/>
        <c:tickLblPos val="nextTo"/>
        <c:crossAx val="78813824"/>
        <c:crosses val="autoZero"/>
        <c:auto val="1"/>
        <c:lblAlgn val="ctr"/>
        <c:lblOffset val="100"/>
        <c:noMultiLvlLbl val="0"/>
      </c:catAx>
      <c:valAx>
        <c:axId val="78813824"/>
        <c:scaling>
          <c:orientation val="minMax"/>
        </c:scaling>
        <c:delete val="0"/>
        <c:axPos val="l"/>
        <c:majorGridlines/>
        <c:title>
          <c:tx>
            <c:rich>
              <a:bodyPr/>
              <a:lstStyle/>
              <a:p>
                <a:pPr>
                  <a:defRPr/>
                </a:pPr>
                <a:r>
                  <a:rPr lang="en-ZA"/>
                  <a:t>Percentage</a:t>
                </a:r>
              </a:p>
            </c:rich>
          </c:tx>
          <c:overlay val="0"/>
        </c:title>
        <c:numFmt formatCode="#,##0" sourceLinked="1"/>
        <c:majorTickMark val="none"/>
        <c:minorTickMark val="none"/>
        <c:tickLblPos val="nextTo"/>
        <c:crossAx val="78812288"/>
        <c:crosses val="autoZero"/>
        <c:crossBetween val="between"/>
      </c:valAx>
      <c:dTable>
        <c:showHorzBorder val="1"/>
        <c:showVertBorder val="1"/>
        <c:showOutline val="1"/>
        <c:showKeys val="1"/>
      </c:dTable>
    </c:plotArea>
    <c:plotVisOnly val="1"/>
    <c:dispBlanksAs val="gap"/>
    <c:showDLblsOverMax val="0"/>
  </c:chart>
  <c:txPr>
    <a:bodyPr/>
    <a:lstStyle/>
    <a:p>
      <a:pPr>
        <a:defRPr sz="1100" baseline="0">
          <a:latin typeface="Calibri"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'Figure 3-7 Data'!$A$9</c:f>
              <c:strCache>
                <c:ptCount val="1"/>
                <c:pt idx="0">
                  <c:v>Female</c:v>
                </c:pt>
              </c:strCache>
            </c:strRef>
          </c:tx>
          <c:invertIfNegative val="0"/>
          <c:cat>
            <c:numRef>
              <c:f>'Figure 3-7 Data'!$B$8:$F$8</c:f>
              <c:numCache>
                <c:formatCode>General</c:formatCode>
                <c:ptCount val="5"/>
                <c:pt idx="0">
                  <c:v>2012</c:v>
                </c:pt>
                <c:pt idx="1">
                  <c:v>2013</c:v>
                </c:pt>
                <c:pt idx="2">
                  <c:v>2014</c:v>
                </c:pt>
                <c:pt idx="3">
                  <c:v>2015</c:v>
                </c:pt>
                <c:pt idx="4">
                  <c:v>2016</c:v>
                </c:pt>
              </c:numCache>
            </c:numRef>
          </c:cat>
          <c:val>
            <c:numRef>
              <c:f>'Figure 3-7 Data'!$B$9:$F$9</c:f>
              <c:numCache>
                <c:formatCode>#,##0</c:formatCode>
                <c:ptCount val="5"/>
                <c:pt idx="0" formatCode="0">
                  <c:v>31.364621693668948</c:v>
                </c:pt>
                <c:pt idx="1">
                  <c:v>31.51049085516998</c:v>
                </c:pt>
                <c:pt idx="2">
                  <c:v>31.791611064214415</c:v>
                </c:pt>
                <c:pt idx="3" formatCode="0">
                  <c:v>33.584120291941375</c:v>
                </c:pt>
                <c:pt idx="4" formatCode="0">
                  <c:v>31.508914809334026</c:v>
                </c:pt>
              </c:numCache>
            </c:numRef>
          </c:val>
        </c:ser>
        <c:ser>
          <c:idx val="1"/>
          <c:order val="1"/>
          <c:tx>
            <c:strRef>
              <c:f>'Figure 3-7 Data'!$A$10</c:f>
              <c:strCache>
                <c:ptCount val="1"/>
                <c:pt idx="0">
                  <c:v>Male</c:v>
                </c:pt>
              </c:strCache>
            </c:strRef>
          </c:tx>
          <c:invertIfNegative val="0"/>
          <c:cat>
            <c:numRef>
              <c:f>'Figure 3-7 Data'!$B$8:$F$8</c:f>
              <c:numCache>
                <c:formatCode>General</c:formatCode>
                <c:ptCount val="5"/>
                <c:pt idx="0">
                  <c:v>2012</c:v>
                </c:pt>
                <c:pt idx="1">
                  <c:v>2013</c:v>
                </c:pt>
                <c:pt idx="2">
                  <c:v>2014</c:v>
                </c:pt>
                <c:pt idx="3">
                  <c:v>2015</c:v>
                </c:pt>
                <c:pt idx="4">
                  <c:v>2016</c:v>
                </c:pt>
              </c:numCache>
            </c:numRef>
          </c:cat>
          <c:val>
            <c:numRef>
              <c:f>'Figure 3-7 Data'!$B$10:$F$10</c:f>
              <c:numCache>
                <c:formatCode>#,##0</c:formatCode>
                <c:ptCount val="5"/>
                <c:pt idx="0" formatCode="0">
                  <c:v>68.635378306331049</c:v>
                </c:pt>
                <c:pt idx="1">
                  <c:v>68.489509144830024</c:v>
                </c:pt>
                <c:pt idx="2">
                  <c:v>68.208388935785578</c:v>
                </c:pt>
                <c:pt idx="3" formatCode="0">
                  <c:v>66.415879708058625</c:v>
                </c:pt>
                <c:pt idx="4" formatCode="0">
                  <c:v>68.491085190665984</c:v>
                </c:pt>
              </c:numCache>
            </c:numRef>
          </c:val>
        </c:ser>
        <c:dLbls>
          <c:showLegendKey val="0"/>
          <c:showVal val="0"/>
          <c:showCatName val="0"/>
          <c:showSerName val="0"/>
          <c:showPercent val="0"/>
          <c:showBubbleSize val="0"/>
        </c:dLbls>
        <c:gapWidth val="95"/>
        <c:gapDepth val="95"/>
        <c:shape val="box"/>
        <c:axId val="78967936"/>
        <c:axId val="78969472"/>
        <c:axId val="0"/>
      </c:bar3DChart>
      <c:catAx>
        <c:axId val="78967936"/>
        <c:scaling>
          <c:orientation val="minMax"/>
        </c:scaling>
        <c:delete val="0"/>
        <c:axPos val="b"/>
        <c:numFmt formatCode="General" sourceLinked="1"/>
        <c:majorTickMark val="none"/>
        <c:minorTickMark val="none"/>
        <c:tickLblPos val="nextTo"/>
        <c:crossAx val="78969472"/>
        <c:crosses val="autoZero"/>
        <c:auto val="1"/>
        <c:lblAlgn val="ctr"/>
        <c:lblOffset val="100"/>
        <c:noMultiLvlLbl val="0"/>
      </c:catAx>
      <c:valAx>
        <c:axId val="78969472"/>
        <c:scaling>
          <c:orientation val="minMax"/>
        </c:scaling>
        <c:delete val="0"/>
        <c:axPos val="l"/>
        <c:majorGridlines/>
        <c:title>
          <c:tx>
            <c:rich>
              <a:bodyPr/>
              <a:lstStyle/>
              <a:p>
                <a:pPr>
                  <a:defRPr/>
                </a:pPr>
                <a:r>
                  <a:rPr lang="en-ZA"/>
                  <a:t>Percentage</a:t>
                </a:r>
              </a:p>
              <a:p>
                <a:pPr>
                  <a:defRPr/>
                </a:pPr>
                <a:endParaRPr lang="en-ZA"/>
              </a:p>
            </c:rich>
          </c:tx>
          <c:overlay val="0"/>
        </c:title>
        <c:numFmt formatCode="0" sourceLinked="1"/>
        <c:majorTickMark val="none"/>
        <c:minorTickMark val="none"/>
        <c:tickLblPos val="nextTo"/>
        <c:crossAx val="78967936"/>
        <c:crosses val="autoZero"/>
        <c:crossBetween val="between"/>
      </c:valAx>
      <c:dTable>
        <c:showHorzBorder val="1"/>
        <c:showVertBorder val="1"/>
        <c:showOutline val="1"/>
        <c:showKeys val="1"/>
      </c:dTable>
    </c:plotArea>
    <c:plotVisOnly val="1"/>
    <c:dispBlanksAs val="gap"/>
    <c:showDLblsOverMax val="0"/>
  </c:chart>
  <c:txPr>
    <a:bodyPr/>
    <a:lstStyle/>
    <a:p>
      <a:pPr>
        <a:defRPr sz="1100" baseline="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411"/>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0444" y="0"/>
            <a:ext cx="2945659" cy="496411"/>
          </a:xfrm>
          <a:prstGeom prst="rect">
            <a:avLst/>
          </a:prstGeom>
        </p:spPr>
        <p:txBody>
          <a:bodyPr vert="horz" lIns="91440" tIns="45720" rIns="91440" bIns="45720" rtlCol="0"/>
          <a:lstStyle>
            <a:lvl1pPr algn="r">
              <a:defRPr sz="1200"/>
            </a:lvl1pPr>
          </a:lstStyle>
          <a:p>
            <a:fld id="{C8EF0656-E72C-400C-859D-0DF2B43D0EC1}" type="datetimeFigureOut">
              <a:rPr lang="en-ZA" smtClean="0"/>
              <a:t>2017/06/21</a:t>
            </a:fld>
            <a:endParaRPr lang="en-ZA" dirty="0"/>
          </a:p>
        </p:txBody>
      </p:sp>
      <p:sp>
        <p:nvSpPr>
          <p:cNvPr id="4" name="Footer Placeholder 3"/>
          <p:cNvSpPr>
            <a:spLocks noGrp="1"/>
          </p:cNvSpPr>
          <p:nvPr>
            <p:ph type="ftr" sz="quarter" idx="2"/>
          </p:nvPr>
        </p:nvSpPr>
        <p:spPr>
          <a:xfrm>
            <a:off x="1" y="9430091"/>
            <a:ext cx="2945659" cy="496411"/>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4" y="9430091"/>
            <a:ext cx="2945659" cy="496411"/>
          </a:xfrm>
          <a:prstGeom prst="rect">
            <a:avLst/>
          </a:prstGeom>
        </p:spPr>
        <p:txBody>
          <a:bodyPr vert="horz" lIns="91440" tIns="45720" rIns="91440" bIns="45720" rtlCol="0" anchor="b"/>
          <a:lstStyle>
            <a:lvl1pPr algn="r">
              <a:defRPr sz="1200"/>
            </a:lvl1pPr>
          </a:lstStyle>
          <a:p>
            <a:fld id="{25B1F254-AFD3-40D9-8F98-598E2F8B6C42}" type="slidenum">
              <a:rPr lang="en-ZA" smtClean="0"/>
              <a:t>‹#›</a:t>
            </a:fld>
            <a:endParaRPr lang="en-ZA" dirty="0"/>
          </a:p>
        </p:txBody>
      </p:sp>
    </p:spTree>
    <p:extLst>
      <p:ext uri="{BB962C8B-B14F-4D97-AF65-F5344CB8AC3E}">
        <p14:creationId xmlns:p14="http://schemas.microsoft.com/office/powerpoint/2010/main" val="35634889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1" y="0"/>
            <a:ext cx="2945659" cy="496411"/>
          </a:xfrm>
          <a:prstGeom prst="rect">
            <a:avLst/>
          </a:prstGeom>
          <a:noFill/>
          <a:ln>
            <a:noFill/>
          </a:ln>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ZA" sz="1200" b="0" i="0" u="none" strike="noStrike" kern="1200" cap="none" spc="0" baseline="0">
                <a:solidFill>
                  <a:srgbClr val="000000"/>
                </a:solidFill>
                <a:uFillTx/>
                <a:latin typeface="Calibri"/>
              </a:defRPr>
            </a:lvl1pPr>
          </a:lstStyle>
          <a:p>
            <a:pPr lvl="0"/>
            <a:endParaRPr lang="en-ZA" dirty="0"/>
          </a:p>
        </p:txBody>
      </p:sp>
      <p:sp>
        <p:nvSpPr>
          <p:cNvPr id="3" name="Date Placeholder 2"/>
          <p:cNvSpPr txBox="1">
            <a:spLocks noGrp="1"/>
          </p:cNvSpPr>
          <p:nvPr>
            <p:ph type="dt" idx="1"/>
          </p:nvPr>
        </p:nvSpPr>
        <p:spPr>
          <a:xfrm>
            <a:off x="3850439" y="0"/>
            <a:ext cx="2945659" cy="496411"/>
          </a:xfrm>
          <a:prstGeom prst="rect">
            <a:avLst/>
          </a:prstGeom>
          <a:noFill/>
          <a:ln>
            <a:noFill/>
          </a:ln>
        </p:spPr>
        <p:txBody>
          <a:bodyPr vert="horz" wrap="square" lIns="91440" tIns="45720" rIns="91440" bIns="45720" anchor="t" anchorCtr="0" compatLnSpc="1"/>
          <a:lstStyle>
            <a:lvl1pPr marL="0" marR="0" lvl="0" indent="0" algn="r" defTabSz="914400" rtl="0" fontAlgn="auto" hangingPunct="1">
              <a:lnSpc>
                <a:spcPct val="100000"/>
              </a:lnSpc>
              <a:spcBef>
                <a:spcPts val="0"/>
              </a:spcBef>
              <a:spcAft>
                <a:spcPts val="0"/>
              </a:spcAft>
              <a:buNone/>
              <a:tabLst/>
              <a:defRPr lang="en-ZA" sz="1200" b="0" i="0" u="none" strike="noStrike" kern="1200" cap="none" spc="0" baseline="0">
                <a:solidFill>
                  <a:srgbClr val="000000"/>
                </a:solidFill>
                <a:uFillTx/>
                <a:latin typeface="Calibri"/>
              </a:defRPr>
            </a:lvl1pPr>
          </a:lstStyle>
          <a:p>
            <a:pPr lvl="0"/>
            <a:fld id="{024B1BBA-1D1D-46B8-BFC9-5CFD38CEB9D2}" type="datetime1">
              <a:rPr lang="en-ZA"/>
              <a:pPr lvl="0"/>
              <a:t>2017/06/21</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679768" y="4715908"/>
            <a:ext cx="5438140" cy="4467701"/>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txBox="1">
            <a:spLocks noGrp="1"/>
          </p:cNvSpPr>
          <p:nvPr>
            <p:ph type="ftr" sz="quarter" idx="4"/>
          </p:nvPr>
        </p:nvSpPr>
        <p:spPr>
          <a:xfrm>
            <a:off x="1" y="9430085"/>
            <a:ext cx="2945659" cy="496411"/>
          </a:xfrm>
          <a:prstGeom prst="rect">
            <a:avLst/>
          </a:prstGeom>
          <a:noFill/>
          <a:ln>
            <a:noFill/>
          </a:ln>
        </p:spPr>
        <p:txBody>
          <a:bodyPr vert="horz" wrap="square" lIns="91440" tIns="45720" rIns="91440" bIns="45720" anchor="b" anchorCtr="0" compatLnSpc="1"/>
          <a:lstStyle>
            <a:lvl1pPr marL="0" marR="0" lvl="0" indent="0" algn="l" defTabSz="914400" rtl="0" fontAlgn="auto" hangingPunct="1">
              <a:lnSpc>
                <a:spcPct val="100000"/>
              </a:lnSpc>
              <a:spcBef>
                <a:spcPts val="0"/>
              </a:spcBef>
              <a:spcAft>
                <a:spcPts val="0"/>
              </a:spcAft>
              <a:buNone/>
              <a:tabLst/>
              <a:defRPr lang="en-ZA" sz="1200" b="0" i="0" u="none" strike="noStrike" kern="1200" cap="none" spc="0" baseline="0">
                <a:solidFill>
                  <a:srgbClr val="000000"/>
                </a:solidFill>
                <a:uFillTx/>
                <a:latin typeface="Calibri"/>
              </a:defRPr>
            </a:lvl1pPr>
          </a:lstStyle>
          <a:p>
            <a:pPr lvl="0"/>
            <a:endParaRPr lang="en-ZA" dirty="0"/>
          </a:p>
        </p:txBody>
      </p:sp>
      <p:sp>
        <p:nvSpPr>
          <p:cNvPr id="7" name="Slide Number Placeholder 6"/>
          <p:cNvSpPr txBox="1">
            <a:spLocks noGrp="1"/>
          </p:cNvSpPr>
          <p:nvPr>
            <p:ph type="sldNum" sz="quarter" idx="5"/>
          </p:nvPr>
        </p:nvSpPr>
        <p:spPr>
          <a:xfrm>
            <a:off x="3850439" y="9430085"/>
            <a:ext cx="2945659" cy="496411"/>
          </a:xfrm>
          <a:prstGeom prst="rect">
            <a:avLst/>
          </a:prstGeom>
          <a:noFill/>
          <a:ln>
            <a:noFill/>
          </a:ln>
        </p:spPr>
        <p:txBody>
          <a:bodyPr vert="horz" wrap="square" lIns="91440" tIns="45720" rIns="91440" bIns="45720" anchor="b" anchorCtr="0" compatLnSpc="1"/>
          <a:lstStyle>
            <a:lvl1pPr marL="0" marR="0" lvl="0" indent="0" algn="r" defTabSz="914400" rtl="0" fontAlgn="auto" hangingPunct="1">
              <a:lnSpc>
                <a:spcPct val="100000"/>
              </a:lnSpc>
              <a:spcBef>
                <a:spcPts val="0"/>
              </a:spcBef>
              <a:spcAft>
                <a:spcPts val="0"/>
              </a:spcAft>
              <a:buNone/>
              <a:tabLst/>
              <a:defRPr lang="en-ZA" sz="1200" b="0" i="0" u="none" strike="noStrike" kern="1200" cap="none" spc="0" baseline="0">
                <a:solidFill>
                  <a:srgbClr val="000000"/>
                </a:solidFill>
                <a:uFillTx/>
                <a:latin typeface="Calibri"/>
              </a:defRPr>
            </a:lvl1pPr>
          </a:lstStyle>
          <a:p>
            <a:pPr lvl="0"/>
            <a:fld id="{F1B10C1F-4FFD-4D08-9E45-542E2DB0DFA4}" type="slidenum">
              <a:t>‹#›</a:t>
            </a:fld>
            <a:endParaRPr lang="en-ZA" dirty="0"/>
          </a:p>
        </p:txBody>
      </p:sp>
    </p:spTree>
    <p:extLst>
      <p:ext uri="{BB962C8B-B14F-4D97-AF65-F5344CB8AC3E}">
        <p14:creationId xmlns:p14="http://schemas.microsoft.com/office/powerpoint/2010/main" val="461104514"/>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D607EBEC-7424-4C42-8B19-6B03AE8F1E22}" type="slidenum">
              <a:rPr lang="en-US" altLang="en-US" smtClean="0"/>
              <a:pPr eaLnBrk="1" hangingPunct="1">
                <a:spcBef>
                  <a:spcPct val="0"/>
                </a:spcBef>
              </a:pPr>
              <a:t>13</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lvl="0"/>
            <a:fld id="{F1B10C1F-4FFD-4D08-9E45-542E2DB0DFA4}" type="slidenum">
              <a:rPr lang="en-ZA" smtClean="0"/>
              <a:t>23</a:t>
            </a:fld>
            <a:endParaRPr lang="en-ZA"/>
          </a:p>
        </p:txBody>
      </p:sp>
    </p:spTree>
    <p:extLst>
      <p:ext uri="{BB962C8B-B14F-4D97-AF65-F5344CB8AC3E}">
        <p14:creationId xmlns:p14="http://schemas.microsoft.com/office/powerpoint/2010/main" val="34986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lvl="0"/>
            <a:fld id="{F1B10C1F-4FFD-4D08-9E45-542E2DB0DFA4}" type="slidenum">
              <a:rPr lang="en-ZA" smtClean="0"/>
              <a:t>24</a:t>
            </a:fld>
            <a:endParaRPr lang="en-ZA"/>
          </a:p>
        </p:txBody>
      </p:sp>
    </p:spTree>
    <p:extLst>
      <p:ext uri="{BB962C8B-B14F-4D97-AF65-F5344CB8AC3E}">
        <p14:creationId xmlns:p14="http://schemas.microsoft.com/office/powerpoint/2010/main" val="349861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1B10C1F-4FFD-4D08-9E45-542E2DB0DFA4}" type="slidenum">
              <a:rPr lang="en-ZA" smtClean="0">
                <a:solidFill>
                  <a:prstClr val="black"/>
                </a:solidFill>
              </a:rPr>
              <a:pPr/>
              <a:t>26</a:t>
            </a:fld>
            <a:endParaRPr lang="en-ZA">
              <a:solidFill>
                <a:prstClr val="black"/>
              </a:solidFill>
            </a:endParaRPr>
          </a:p>
        </p:txBody>
      </p:sp>
    </p:spTree>
    <p:extLst>
      <p:ext uri="{BB962C8B-B14F-4D97-AF65-F5344CB8AC3E}">
        <p14:creationId xmlns:p14="http://schemas.microsoft.com/office/powerpoint/2010/main" val="34986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42DE11D-DE68-401B-AE33-796CCB4F7ED4}" type="slidenum">
              <a:rPr lang="en-US" altLang="en-US" smtClean="0"/>
              <a:pPr eaLnBrk="1" hangingPunct="1">
                <a:spcBef>
                  <a:spcPct val="0"/>
                </a:spcBef>
              </a:pPr>
              <a:t>14</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42DE11D-DE68-401B-AE33-796CCB4F7ED4}" type="slidenum">
              <a:rPr lang="en-US" altLang="en-US" smtClean="0"/>
              <a:pPr eaLnBrk="1" hangingPunct="1">
                <a:spcBef>
                  <a:spcPct val="0"/>
                </a:spcBef>
              </a:pPr>
              <a:t>15</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42DE11D-DE68-401B-AE33-796CCB4F7ED4}" type="slidenum">
              <a:rPr lang="en-US" altLang="en-US" smtClean="0"/>
              <a:pPr eaLnBrk="1" hangingPunct="1">
                <a:spcBef>
                  <a:spcPct val="0"/>
                </a:spcBef>
              </a:pPr>
              <a:t>16</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42DE11D-DE68-401B-AE33-796CCB4F7ED4}" type="slidenum">
              <a:rPr lang="en-US" altLang="en-US" smtClean="0"/>
              <a:pPr eaLnBrk="1" hangingPunct="1">
                <a:spcBef>
                  <a:spcPct val="0"/>
                </a:spcBef>
              </a:pPr>
              <a:t>17</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lvl="0"/>
            <a:fld id="{F1B10C1F-4FFD-4D08-9E45-542E2DB0DFA4}" type="slidenum">
              <a:rPr lang="en-ZA" smtClean="0"/>
              <a:t>19</a:t>
            </a:fld>
            <a:endParaRPr lang="en-ZA" dirty="0"/>
          </a:p>
        </p:txBody>
      </p:sp>
    </p:spTree>
    <p:extLst>
      <p:ext uri="{BB962C8B-B14F-4D97-AF65-F5344CB8AC3E}">
        <p14:creationId xmlns:p14="http://schemas.microsoft.com/office/powerpoint/2010/main" val="34986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lvl="0"/>
            <a:fld id="{F1B10C1F-4FFD-4D08-9E45-542E2DB0DFA4}" type="slidenum">
              <a:rPr lang="en-ZA" smtClean="0"/>
              <a:t>20</a:t>
            </a:fld>
            <a:endParaRPr lang="en-ZA" dirty="0"/>
          </a:p>
        </p:txBody>
      </p:sp>
    </p:spTree>
    <p:extLst>
      <p:ext uri="{BB962C8B-B14F-4D97-AF65-F5344CB8AC3E}">
        <p14:creationId xmlns:p14="http://schemas.microsoft.com/office/powerpoint/2010/main" val="34986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lvl="0"/>
            <a:fld id="{F1B10C1F-4FFD-4D08-9E45-542E2DB0DFA4}" type="slidenum">
              <a:rPr lang="en-ZA" smtClean="0"/>
              <a:t>21</a:t>
            </a:fld>
            <a:endParaRPr lang="en-ZA" dirty="0"/>
          </a:p>
        </p:txBody>
      </p:sp>
    </p:spTree>
    <p:extLst>
      <p:ext uri="{BB962C8B-B14F-4D97-AF65-F5344CB8AC3E}">
        <p14:creationId xmlns:p14="http://schemas.microsoft.com/office/powerpoint/2010/main" val="34986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lvl="0"/>
            <a:fld id="{F1B10C1F-4FFD-4D08-9E45-542E2DB0DFA4}" type="slidenum">
              <a:rPr lang="en-ZA" smtClean="0"/>
              <a:t>22</a:t>
            </a:fld>
            <a:endParaRPr lang="en-ZA" dirty="0"/>
          </a:p>
        </p:txBody>
      </p:sp>
    </p:spTree>
    <p:extLst>
      <p:ext uri="{BB962C8B-B14F-4D97-AF65-F5344CB8AC3E}">
        <p14:creationId xmlns:p14="http://schemas.microsoft.com/office/powerpoint/2010/main" val="34986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endParaRPr lang="en-ZA"/>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endParaRPr lang="en-ZA"/>
          </a:p>
        </p:txBody>
      </p:sp>
      <p:sp>
        <p:nvSpPr>
          <p:cNvPr id="4" name="Date Placeholder 3"/>
          <p:cNvSpPr txBox="1">
            <a:spLocks noGrp="1"/>
          </p:cNvSpPr>
          <p:nvPr>
            <p:ph type="dt" sz="half" idx="7"/>
          </p:nvPr>
        </p:nvSpPr>
        <p:spPr/>
        <p:txBody>
          <a:bodyPr/>
          <a:lstStyle>
            <a:lvl1pPr>
              <a:defRPr/>
            </a:lvl1pPr>
          </a:lstStyle>
          <a:p>
            <a:fld id="{7E9F750B-709D-444C-88DE-12407AE6317D}" type="datetime1">
              <a:rPr lang="en-US"/>
              <a:pPr/>
              <a:t>6/21/2017</a:t>
            </a:fld>
            <a:endParaRPr dirty="0"/>
          </a:p>
        </p:txBody>
      </p:sp>
      <p:sp>
        <p:nvSpPr>
          <p:cNvPr id="5" name="Footer Placeholder 4"/>
          <p:cNvSpPr txBox="1">
            <a:spLocks noGrp="1"/>
          </p:cNvSpPr>
          <p:nvPr>
            <p:ph type="ftr" sz="quarter" idx="9"/>
          </p:nvPr>
        </p:nvSpPr>
        <p:spPr/>
        <p:txBody>
          <a:bodyPr/>
          <a:lstStyle>
            <a:lvl1pPr>
              <a:defRPr/>
            </a:lvl1pPr>
          </a:lstStyle>
          <a:p>
            <a:endParaRPr dirty="0"/>
          </a:p>
        </p:txBody>
      </p:sp>
      <p:sp>
        <p:nvSpPr>
          <p:cNvPr id="6" name="Slide Number Placeholder 5"/>
          <p:cNvSpPr txBox="1">
            <a:spLocks noGrp="1"/>
          </p:cNvSpPr>
          <p:nvPr>
            <p:ph type="sldNum" sz="quarter" idx="8"/>
          </p:nvPr>
        </p:nvSpPr>
        <p:spPr/>
        <p:txBody>
          <a:bodyPr/>
          <a:lstStyle>
            <a:lvl1pPr>
              <a:defRPr/>
            </a:lvl1pPr>
          </a:lstStyle>
          <a:p>
            <a:fld id="{600463D6-F204-43AF-A3B9-C3890BD247B1}" type="slidenum">
              <a:rPr/>
              <a:pPr/>
              <a:t>‹#›</a:t>
            </a:fld>
            <a:endParaRPr dirty="0"/>
          </a:p>
        </p:txBody>
      </p:sp>
    </p:spTree>
    <p:extLst>
      <p:ext uri="{BB962C8B-B14F-4D97-AF65-F5344CB8AC3E}">
        <p14:creationId xmlns:p14="http://schemas.microsoft.com/office/powerpoint/2010/main" val="38920590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txBox="1">
            <a:spLocks noGrp="1"/>
          </p:cNvSpPr>
          <p:nvPr>
            <p:ph type="dt" sz="half" idx="7"/>
          </p:nvPr>
        </p:nvSpPr>
        <p:spPr/>
        <p:txBody>
          <a:bodyPr/>
          <a:lstStyle>
            <a:lvl1pPr>
              <a:defRPr/>
            </a:lvl1pPr>
          </a:lstStyle>
          <a:p>
            <a:fld id="{659E6ED6-C29C-464F-AB34-109D6C6F947B}" type="datetime1">
              <a:rPr lang="en-US"/>
              <a:pPr/>
              <a:t>6/21/2017</a:t>
            </a:fld>
            <a:endParaRPr dirty="0"/>
          </a:p>
        </p:txBody>
      </p:sp>
      <p:sp>
        <p:nvSpPr>
          <p:cNvPr id="5" name="Footer Placeholder 4"/>
          <p:cNvSpPr txBox="1">
            <a:spLocks noGrp="1"/>
          </p:cNvSpPr>
          <p:nvPr>
            <p:ph type="ftr" sz="quarter" idx="9"/>
          </p:nvPr>
        </p:nvSpPr>
        <p:spPr/>
        <p:txBody>
          <a:bodyPr/>
          <a:lstStyle>
            <a:lvl1pPr>
              <a:defRPr/>
            </a:lvl1pPr>
          </a:lstStyle>
          <a:p>
            <a:endParaRPr dirty="0"/>
          </a:p>
        </p:txBody>
      </p:sp>
      <p:sp>
        <p:nvSpPr>
          <p:cNvPr id="6" name="Slide Number Placeholder 5"/>
          <p:cNvSpPr txBox="1">
            <a:spLocks noGrp="1"/>
          </p:cNvSpPr>
          <p:nvPr>
            <p:ph type="sldNum" sz="quarter" idx="8"/>
          </p:nvPr>
        </p:nvSpPr>
        <p:spPr/>
        <p:txBody>
          <a:bodyPr/>
          <a:lstStyle>
            <a:lvl1pPr>
              <a:defRPr/>
            </a:lvl1pPr>
          </a:lstStyle>
          <a:p>
            <a:fld id="{AA8F3E8F-925A-4D99-B8D9-48062BFE85C4}" type="slidenum">
              <a:rPr/>
              <a:pPr/>
              <a:t>‹#›</a:t>
            </a:fld>
            <a:endParaRPr dirty="0"/>
          </a:p>
        </p:txBody>
      </p:sp>
    </p:spTree>
    <p:extLst>
      <p:ext uri="{BB962C8B-B14F-4D97-AF65-F5344CB8AC3E}">
        <p14:creationId xmlns:p14="http://schemas.microsoft.com/office/powerpoint/2010/main" val="35401911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endParaRPr lang="en-ZA"/>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txBox="1">
            <a:spLocks noGrp="1"/>
          </p:cNvSpPr>
          <p:nvPr>
            <p:ph type="dt" sz="half" idx="7"/>
          </p:nvPr>
        </p:nvSpPr>
        <p:spPr/>
        <p:txBody>
          <a:bodyPr/>
          <a:lstStyle>
            <a:lvl1pPr>
              <a:defRPr/>
            </a:lvl1pPr>
          </a:lstStyle>
          <a:p>
            <a:fld id="{E8630656-4B11-43A9-A5B1-827FCFF01125}" type="datetime1">
              <a:rPr lang="en-US"/>
              <a:pPr/>
              <a:t>6/21/2017</a:t>
            </a:fld>
            <a:endParaRPr dirty="0"/>
          </a:p>
        </p:txBody>
      </p:sp>
      <p:sp>
        <p:nvSpPr>
          <p:cNvPr id="5" name="Footer Placeholder 4"/>
          <p:cNvSpPr txBox="1">
            <a:spLocks noGrp="1"/>
          </p:cNvSpPr>
          <p:nvPr>
            <p:ph type="ftr" sz="quarter" idx="9"/>
          </p:nvPr>
        </p:nvSpPr>
        <p:spPr/>
        <p:txBody>
          <a:bodyPr/>
          <a:lstStyle>
            <a:lvl1pPr>
              <a:defRPr/>
            </a:lvl1pPr>
          </a:lstStyle>
          <a:p>
            <a:endParaRPr dirty="0"/>
          </a:p>
        </p:txBody>
      </p:sp>
      <p:sp>
        <p:nvSpPr>
          <p:cNvPr id="6" name="Slide Number Placeholder 5"/>
          <p:cNvSpPr txBox="1">
            <a:spLocks noGrp="1"/>
          </p:cNvSpPr>
          <p:nvPr>
            <p:ph type="sldNum" sz="quarter" idx="8"/>
          </p:nvPr>
        </p:nvSpPr>
        <p:spPr/>
        <p:txBody>
          <a:bodyPr/>
          <a:lstStyle>
            <a:lvl1pPr>
              <a:defRPr/>
            </a:lvl1pPr>
          </a:lstStyle>
          <a:p>
            <a:fld id="{0E6AB154-9F22-4ECB-AA43-5689F20C698E}" type="slidenum">
              <a:rPr/>
              <a:pPr/>
              <a:t>‹#›</a:t>
            </a:fld>
            <a:endParaRPr dirty="0"/>
          </a:p>
        </p:txBody>
      </p:sp>
    </p:spTree>
    <p:extLst>
      <p:ext uri="{BB962C8B-B14F-4D97-AF65-F5344CB8AC3E}">
        <p14:creationId xmlns:p14="http://schemas.microsoft.com/office/powerpoint/2010/main" val="34505977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1412776"/>
            <a:ext cx="8229600" cy="710952"/>
          </a:xfrm>
        </p:spPr>
        <p:txBody>
          <a:bodyPr/>
          <a:lstStyle>
            <a:lvl1pPr>
              <a:defRPr sz="3200" cap="small" baseline="0"/>
            </a:lvl1pPr>
          </a:lstStyle>
          <a:p>
            <a:pPr lvl="0"/>
            <a:r>
              <a:rPr lang="en-US" dirty="0"/>
              <a:t>Click to edit Master title style</a:t>
            </a:r>
            <a:endParaRPr lang="en-ZA" dirty="0"/>
          </a:p>
        </p:txBody>
      </p:sp>
      <p:sp>
        <p:nvSpPr>
          <p:cNvPr id="3" name="Content Placeholder 2"/>
          <p:cNvSpPr txBox="1">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p:cNvSpPr txBox="1">
            <a:spLocks noGrp="1"/>
          </p:cNvSpPr>
          <p:nvPr>
            <p:ph type="dt" sz="half" idx="7"/>
          </p:nvPr>
        </p:nvSpPr>
        <p:spPr/>
        <p:txBody>
          <a:bodyPr/>
          <a:lstStyle>
            <a:lvl1pPr>
              <a:defRPr/>
            </a:lvl1pPr>
          </a:lstStyle>
          <a:p>
            <a:fld id="{59767190-9D4D-458D-A303-08A5842816F5}" type="datetime1">
              <a:rPr lang="en-US"/>
              <a:pPr/>
              <a:t>6/21/2017</a:t>
            </a:fld>
            <a:endParaRPr dirty="0"/>
          </a:p>
        </p:txBody>
      </p:sp>
      <p:sp>
        <p:nvSpPr>
          <p:cNvPr id="5" name="Footer Placeholder 4"/>
          <p:cNvSpPr txBox="1">
            <a:spLocks noGrp="1"/>
          </p:cNvSpPr>
          <p:nvPr>
            <p:ph type="ftr" sz="quarter" idx="9"/>
          </p:nvPr>
        </p:nvSpPr>
        <p:spPr/>
        <p:txBody>
          <a:bodyPr/>
          <a:lstStyle>
            <a:lvl1pPr>
              <a:defRPr/>
            </a:lvl1pPr>
          </a:lstStyle>
          <a:p>
            <a:endParaRPr dirty="0"/>
          </a:p>
        </p:txBody>
      </p:sp>
      <p:sp>
        <p:nvSpPr>
          <p:cNvPr id="6" name="Slide Number Placeholder 5"/>
          <p:cNvSpPr txBox="1">
            <a:spLocks noGrp="1"/>
          </p:cNvSpPr>
          <p:nvPr>
            <p:ph type="sldNum" sz="quarter" idx="8"/>
          </p:nvPr>
        </p:nvSpPr>
        <p:spPr/>
        <p:txBody>
          <a:bodyPr/>
          <a:lstStyle>
            <a:lvl1pPr>
              <a:defRPr/>
            </a:lvl1pPr>
          </a:lstStyle>
          <a:p>
            <a:fld id="{1AA6D14B-7005-4822-BFF4-55372A2CBF5A}" type="slidenum">
              <a:rPr/>
              <a:pPr/>
              <a:t>‹#›</a:t>
            </a:fld>
            <a:endParaRPr dirty="0"/>
          </a:p>
        </p:txBody>
      </p:sp>
    </p:spTree>
    <p:extLst>
      <p:ext uri="{BB962C8B-B14F-4D97-AF65-F5344CB8AC3E}">
        <p14:creationId xmlns:p14="http://schemas.microsoft.com/office/powerpoint/2010/main" val="3743870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endParaRPr lang="en-ZA"/>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fld id="{5C316892-AB1D-45BA-A63F-B9948CAC4553}" type="datetime1">
              <a:rPr lang="en-US"/>
              <a:pPr/>
              <a:t>6/21/2017</a:t>
            </a:fld>
            <a:endParaRPr dirty="0"/>
          </a:p>
        </p:txBody>
      </p:sp>
      <p:sp>
        <p:nvSpPr>
          <p:cNvPr id="5" name="Footer Placeholder 4"/>
          <p:cNvSpPr txBox="1">
            <a:spLocks noGrp="1"/>
          </p:cNvSpPr>
          <p:nvPr>
            <p:ph type="ftr" sz="quarter" idx="9"/>
          </p:nvPr>
        </p:nvSpPr>
        <p:spPr/>
        <p:txBody>
          <a:bodyPr/>
          <a:lstStyle>
            <a:lvl1pPr>
              <a:defRPr/>
            </a:lvl1pPr>
          </a:lstStyle>
          <a:p>
            <a:endParaRPr dirty="0"/>
          </a:p>
        </p:txBody>
      </p:sp>
      <p:sp>
        <p:nvSpPr>
          <p:cNvPr id="6" name="Slide Number Placeholder 5"/>
          <p:cNvSpPr txBox="1">
            <a:spLocks noGrp="1"/>
          </p:cNvSpPr>
          <p:nvPr>
            <p:ph type="sldNum" sz="quarter" idx="8"/>
          </p:nvPr>
        </p:nvSpPr>
        <p:spPr/>
        <p:txBody>
          <a:bodyPr/>
          <a:lstStyle>
            <a:lvl1pPr>
              <a:defRPr/>
            </a:lvl1pPr>
          </a:lstStyle>
          <a:p>
            <a:fld id="{01E23CF2-2513-44C5-A6C5-304AA5C14E7F}" type="slidenum">
              <a:rPr/>
              <a:pPr/>
              <a:t>‹#›</a:t>
            </a:fld>
            <a:endParaRPr dirty="0"/>
          </a:p>
        </p:txBody>
      </p:sp>
    </p:spTree>
    <p:extLst>
      <p:ext uri="{BB962C8B-B14F-4D97-AF65-F5344CB8AC3E}">
        <p14:creationId xmlns:p14="http://schemas.microsoft.com/office/powerpoint/2010/main" val="39371717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txBox="1">
            <a:spLocks noGrp="1"/>
          </p:cNvSpPr>
          <p:nvPr>
            <p:ph type="dt" sz="half" idx="7"/>
          </p:nvPr>
        </p:nvSpPr>
        <p:spPr/>
        <p:txBody>
          <a:bodyPr/>
          <a:lstStyle>
            <a:lvl1pPr>
              <a:defRPr/>
            </a:lvl1pPr>
          </a:lstStyle>
          <a:p>
            <a:fld id="{56C97714-FD91-493E-81FB-2CB2B4AF131F}" type="datetime1">
              <a:rPr lang="en-US"/>
              <a:pPr/>
              <a:t>6/21/2017</a:t>
            </a:fld>
            <a:endParaRPr dirty="0"/>
          </a:p>
        </p:txBody>
      </p:sp>
      <p:sp>
        <p:nvSpPr>
          <p:cNvPr id="6" name="Footer Placeholder 5"/>
          <p:cNvSpPr txBox="1">
            <a:spLocks noGrp="1"/>
          </p:cNvSpPr>
          <p:nvPr>
            <p:ph type="ftr" sz="quarter" idx="9"/>
          </p:nvPr>
        </p:nvSpPr>
        <p:spPr/>
        <p:txBody>
          <a:bodyPr/>
          <a:lstStyle>
            <a:lvl1pPr>
              <a:defRPr/>
            </a:lvl1pPr>
          </a:lstStyle>
          <a:p>
            <a:endParaRPr dirty="0"/>
          </a:p>
        </p:txBody>
      </p:sp>
      <p:sp>
        <p:nvSpPr>
          <p:cNvPr id="7" name="Slide Number Placeholder 6"/>
          <p:cNvSpPr txBox="1">
            <a:spLocks noGrp="1"/>
          </p:cNvSpPr>
          <p:nvPr>
            <p:ph type="sldNum" sz="quarter" idx="8"/>
          </p:nvPr>
        </p:nvSpPr>
        <p:spPr/>
        <p:txBody>
          <a:bodyPr/>
          <a:lstStyle>
            <a:lvl1pPr>
              <a:defRPr/>
            </a:lvl1pPr>
          </a:lstStyle>
          <a:p>
            <a:fld id="{34EDC642-7324-4B58-BD4A-5E7E13D05B82}" type="slidenum">
              <a:rPr/>
              <a:pPr/>
              <a:t>‹#›</a:t>
            </a:fld>
            <a:endParaRPr dirty="0"/>
          </a:p>
        </p:txBody>
      </p:sp>
    </p:spTree>
    <p:extLst>
      <p:ext uri="{BB962C8B-B14F-4D97-AF65-F5344CB8AC3E}">
        <p14:creationId xmlns:p14="http://schemas.microsoft.com/office/powerpoint/2010/main" val="18462739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txBox="1">
            <a:spLocks noGrp="1"/>
          </p:cNvSpPr>
          <p:nvPr>
            <p:ph type="dt" sz="half" idx="7"/>
          </p:nvPr>
        </p:nvSpPr>
        <p:spPr/>
        <p:txBody>
          <a:bodyPr/>
          <a:lstStyle>
            <a:lvl1pPr>
              <a:defRPr/>
            </a:lvl1pPr>
          </a:lstStyle>
          <a:p>
            <a:fld id="{92D302E8-56FF-442F-BDA5-6790CA6F59AB}" type="datetime1">
              <a:rPr lang="en-US"/>
              <a:pPr/>
              <a:t>6/21/2017</a:t>
            </a:fld>
            <a:endParaRPr dirty="0"/>
          </a:p>
        </p:txBody>
      </p:sp>
      <p:sp>
        <p:nvSpPr>
          <p:cNvPr id="8" name="Footer Placeholder 7"/>
          <p:cNvSpPr txBox="1">
            <a:spLocks noGrp="1"/>
          </p:cNvSpPr>
          <p:nvPr>
            <p:ph type="ftr" sz="quarter" idx="9"/>
          </p:nvPr>
        </p:nvSpPr>
        <p:spPr/>
        <p:txBody>
          <a:bodyPr/>
          <a:lstStyle>
            <a:lvl1pPr>
              <a:defRPr/>
            </a:lvl1pPr>
          </a:lstStyle>
          <a:p>
            <a:endParaRPr dirty="0"/>
          </a:p>
        </p:txBody>
      </p:sp>
      <p:sp>
        <p:nvSpPr>
          <p:cNvPr id="9" name="Slide Number Placeholder 8"/>
          <p:cNvSpPr txBox="1">
            <a:spLocks noGrp="1"/>
          </p:cNvSpPr>
          <p:nvPr>
            <p:ph type="sldNum" sz="quarter" idx="8"/>
          </p:nvPr>
        </p:nvSpPr>
        <p:spPr/>
        <p:txBody>
          <a:bodyPr/>
          <a:lstStyle>
            <a:lvl1pPr>
              <a:defRPr/>
            </a:lvl1pPr>
          </a:lstStyle>
          <a:p>
            <a:fld id="{10447D9E-748A-4C96-8486-74E1BF8DE0B0}" type="slidenum">
              <a:rPr/>
              <a:pPr/>
              <a:t>‹#›</a:t>
            </a:fld>
            <a:endParaRPr dirty="0"/>
          </a:p>
        </p:txBody>
      </p:sp>
    </p:spTree>
    <p:extLst>
      <p:ext uri="{BB962C8B-B14F-4D97-AF65-F5344CB8AC3E}">
        <p14:creationId xmlns:p14="http://schemas.microsoft.com/office/powerpoint/2010/main" val="15570001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Date Placeholder 2"/>
          <p:cNvSpPr txBox="1">
            <a:spLocks noGrp="1"/>
          </p:cNvSpPr>
          <p:nvPr>
            <p:ph type="dt" sz="half" idx="7"/>
          </p:nvPr>
        </p:nvSpPr>
        <p:spPr/>
        <p:txBody>
          <a:bodyPr/>
          <a:lstStyle>
            <a:lvl1pPr>
              <a:defRPr/>
            </a:lvl1pPr>
          </a:lstStyle>
          <a:p>
            <a:fld id="{515B13C7-BB52-4605-984A-3EBF28ECF72F}" type="datetime1">
              <a:rPr lang="en-US"/>
              <a:pPr/>
              <a:t>6/21/2017</a:t>
            </a:fld>
            <a:endParaRPr dirty="0"/>
          </a:p>
        </p:txBody>
      </p:sp>
      <p:sp>
        <p:nvSpPr>
          <p:cNvPr id="4" name="Footer Placeholder 3"/>
          <p:cNvSpPr txBox="1">
            <a:spLocks noGrp="1"/>
          </p:cNvSpPr>
          <p:nvPr>
            <p:ph type="ftr" sz="quarter" idx="9"/>
          </p:nvPr>
        </p:nvSpPr>
        <p:spPr/>
        <p:txBody>
          <a:bodyPr/>
          <a:lstStyle>
            <a:lvl1pPr>
              <a:defRPr/>
            </a:lvl1pPr>
          </a:lstStyle>
          <a:p>
            <a:endParaRPr dirty="0"/>
          </a:p>
        </p:txBody>
      </p:sp>
      <p:sp>
        <p:nvSpPr>
          <p:cNvPr id="5" name="Slide Number Placeholder 4"/>
          <p:cNvSpPr txBox="1">
            <a:spLocks noGrp="1"/>
          </p:cNvSpPr>
          <p:nvPr>
            <p:ph type="sldNum" sz="quarter" idx="8"/>
          </p:nvPr>
        </p:nvSpPr>
        <p:spPr/>
        <p:txBody>
          <a:bodyPr/>
          <a:lstStyle>
            <a:lvl1pPr>
              <a:defRPr/>
            </a:lvl1pPr>
          </a:lstStyle>
          <a:p>
            <a:fld id="{3D56D7E4-1DF5-48DF-AC50-E7B5C658CF09}" type="slidenum">
              <a:rPr/>
              <a:pPr/>
              <a:t>‹#›</a:t>
            </a:fld>
            <a:endParaRPr dirty="0"/>
          </a:p>
        </p:txBody>
      </p:sp>
    </p:spTree>
    <p:extLst>
      <p:ext uri="{BB962C8B-B14F-4D97-AF65-F5344CB8AC3E}">
        <p14:creationId xmlns:p14="http://schemas.microsoft.com/office/powerpoint/2010/main" val="6974052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fld id="{543B95D8-C0AF-425F-A926-2F5C564EE804}" type="datetime1">
              <a:rPr lang="en-US"/>
              <a:pPr/>
              <a:t>6/21/2017</a:t>
            </a:fld>
            <a:endParaRPr dirty="0"/>
          </a:p>
        </p:txBody>
      </p:sp>
      <p:sp>
        <p:nvSpPr>
          <p:cNvPr id="3" name="Footer Placeholder 2"/>
          <p:cNvSpPr txBox="1">
            <a:spLocks noGrp="1"/>
          </p:cNvSpPr>
          <p:nvPr>
            <p:ph type="ftr" sz="quarter" idx="9"/>
          </p:nvPr>
        </p:nvSpPr>
        <p:spPr/>
        <p:txBody>
          <a:bodyPr/>
          <a:lstStyle>
            <a:lvl1pPr>
              <a:defRPr/>
            </a:lvl1pPr>
          </a:lstStyle>
          <a:p>
            <a:endParaRPr dirty="0"/>
          </a:p>
        </p:txBody>
      </p:sp>
      <p:sp>
        <p:nvSpPr>
          <p:cNvPr id="4" name="Slide Number Placeholder 3"/>
          <p:cNvSpPr txBox="1">
            <a:spLocks noGrp="1"/>
          </p:cNvSpPr>
          <p:nvPr>
            <p:ph type="sldNum" sz="quarter" idx="8"/>
          </p:nvPr>
        </p:nvSpPr>
        <p:spPr/>
        <p:txBody>
          <a:bodyPr/>
          <a:lstStyle>
            <a:lvl1pPr>
              <a:defRPr/>
            </a:lvl1pPr>
          </a:lstStyle>
          <a:p>
            <a:fld id="{1FEF513A-2D4F-4D0E-9E31-E12183A3E4E9}" type="slidenum">
              <a:rPr/>
              <a:pPr/>
              <a:t>‹#›</a:t>
            </a:fld>
            <a:endParaRPr dirty="0"/>
          </a:p>
        </p:txBody>
      </p:sp>
    </p:spTree>
    <p:extLst>
      <p:ext uri="{BB962C8B-B14F-4D97-AF65-F5344CB8AC3E}">
        <p14:creationId xmlns:p14="http://schemas.microsoft.com/office/powerpoint/2010/main" val="6500616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endParaRPr lang="en-ZA"/>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fld id="{D1637E46-C5C5-4287-91D4-0F87B213C95B}" type="datetime1">
              <a:rPr lang="en-US"/>
              <a:pPr/>
              <a:t>6/21/2017</a:t>
            </a:fld>
            <a:endParaRPr dirty="0"/>
          </a:p>
        </p:txBody>
      </p:sp>
      <p:sp>
        <p:nvSpPr>
          <p:cNvPr id="6" name="Footer Placeholder 5"/>
          <p:cNvSpPr txBox="1">
            <a:spLocks noGrp="1"/>
          </p:cNvSpPr>
          <p:nvPr>
            <p:ph type="ftr" sz="quarter" idx="9"/>
          </p:nvPr>
        </p:nvSpPr>
        <p:spPr/>
        <p:txBody>
          <a:bodyPr/>
          <a:lstStyle>
            <a:lvl1pPr>
              <a:defRPr/>
            </a:lvl1pPr>
          </a:lstStyle>
          <a:p>
            <a:endParaRPr dirty="0"/>
          </a:p>
        </p:txBody>
      </p:sp>
      <p:sp>
        <p:nvSpPr>
          <p:cNvPr id="7" name="Slide Number Placeholder 6"/>
          <p:cNvSpPr txBox="1">
            <a:spLocks noGrp="1"/>
          </p:cNvSpPr>
          <p:nvPr>
            <p:ph type="sldNum" sz="quarter" idx="8"/>
          </p:nvPr>
        </p:nvSpPr>
        <p:spPr/>
        <p:txBody>
          <a:bodyPr/>
          <a:lstStyle>
            <a:lvl1pPr>
              <a:defRPr/>
            </a:lvl1pPr>
          </a:lstStyle>
          <a:p>
            <a:fld id="{030B6D74-6D0D-4FC0-9960-0A5E1AFBEB24}" type="slidenum">
              <a:rPr/>
              <a:pPr/>
              <a:t>‹#›</a:t>
            </a:fld>
            <a:endParaRPr dirty="0"/>
          </a:p>
        </p:txBody>
      </p:sp>
    </p:spTree>
    <p:extLst>
      <p:ext uri="{BB962C8B-B14F-4D97-AF65-F5344CB8AC3E}">
        <p14:creationId xmlns:p14="http://schemas.microsoft.com/office/powerpoint/2010/main" val="41409135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endParaRPr lang="en-ZA"/>
          </a:p>
        </p:txBody>
      </p:sp>
      <p:sp>
        <p:nvSpPr>
          <p:cNvPr id="3" name="Picture Placeholder 2"/>
          <p:cNvSpPr txBox="1">
            <a:spLocks noGrp="1"/>
          </p:cNvSpPr>
          <p:nvPr>
            <p:ph type="pic" idx="1"/>
          </p:nvPr>
        </p:nvSpPr>
        <p:spPr>
          <a:xfrm>
            <a:off x="1792288" y="612776"/>
            <a:ext cx="5486400" cy="4114800"/>
          </a:xfrm>
        </p:spPr>
        <p:txBody>
          <a:bodyPr/>
          <a:lstStyle>
            <a:lvl1pPr marL="0" indent="0">
              <a:buNone/>
              <a:defRPr lang="en-ZA"/>
            </a:lvl1pPr>
          </a:lstStyle>
          <a:p>
            <a:pPr lvl="0"/>
            <a:endParaRPr lang="en-ZA" dirty="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fld id="{25A0B399-0F05-40FB-BEC9-EDCE9CCF25F7}" type="datetime1">
              <a:rPr lang="en-US"/>
              <a:pPr/>
              <a:t>6/21/2017</a:t>
            </a:fld>
            <a:endParaRPr dirty="0"/>
          </a:p>
        </p:txBody>
      </p:sp>
      <p:sp>
        <p:nvSpPr>
          <p:cNvPr id="6" name="Footer Placeholder 5"/>
          <p:cNvSpPr txBox="1">
            <a:spLocks noGrp="1"/>
          </p:cNvSpPr>
          <p:nvPr>
            <p:ph type="ftr" sz="quarter" idx="9"/>
          </p:nvPr>
        </p:nvSpPr>
        <p:spPr/>
        <p:txBody>
          <a:bodyPr/>
          <a:lstStyle>
            <a:lvl1pPr>
              <a:defRPr/>
            </a:lvl1pPr>
          </a:lstStyle>
          <a:p>
            <a:endParaRPr dirty="0"/>
          </a:p>
        </p:txBody>
      </p:sp>
      <p:sp>
        <p:nvSpPr>
          <p:cNvPr id="7" name="Slide Number Placeholder 6"/>
          <p:cNvSpPr txBox="1">
            <a:spLocks noGrp="1"/>
          </p:cNvSpPr>
          <p:nvPr>
            <p:ph type="sldNum" sz="quarter" idx="8"/>
          </p:nvPr>
        </p:nvSpPr>
        <p:spPr/>
        <p:txBody>
          <a:bodyPr/>
          <a:lstStyle>
            <a:lvl1pPr>
              <a:defRPr/>
            </a:lvl1pPr>
          </a:lstStyle>
          <a:p>
            <a:fld id="{4DD7BD3B-E571-4084-9702-3F1F1CD408F3}" type="slidenum">
              <a:rPr/>
              <a:pPr/>
              <a:t>‹#›</a:t>
            </a:fld>
            <a:endParaRPr dirty="0"/>
          </a:p>
        </p:txBody>
      </p:sp>
    </p:spTree>
    <p:extLst>
      <p:ext uri="{BB962C8B-B14F-4D97-AF65-F5344CB8AC3E}">
        <p14:creationId xmlns:p14="http://schemas.microsoft.com/office/powerpoint/2010/main" val="37926091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457200" y="980728"/>
            <a:ext cx="8229600" cy="1143000"/>
          </a:xfrm>
          <a:prstGeom prst="rect">
            <a:avLst/>
          </a:prstGeom>
          <a:noFill/>
          <a:ln>
            <a:noFill/>
          </a:ln>
        </p:spPr>
        <p:txBody>
          <a:bodyPr vert="horz" wrap="square" lIns="91440" tIns="45720" rIns="91440" bIns="45720" anchor="ctr" anchorCtr="1" compatLnSpc="1"/>
          <a:lstStyle/>
          <a:p>
            <a:pPr lvl="0"/>
            <a:r>
              <a:rPr lang="en-US" dirty="0"/>
              <a:t>Click to edit Master title style</a:t>
            </a:r>
            <a:endParaRPr lang="en-ZA" dirty="0"/>
          </a:p>
        </p:txBody>
      </p:sp>
      <p:sp>
        <p:nvSpPr>
          <p:cNvPr id="3" name="Text Placeholder 2"/>
          <p:cNvSpPr txBox="1">
            <a:spLocks noGrp="1"/>
          </p:cNvSpPr>
          <p:nvPr>
            <p:ph type="body" idx="1"/>
          </p:nvPr>
        </p:nvSpPr>
        <p:spPr>
          <a:xfrm>
            <a:off x="457200" y="2132856"/>
            <a:ext cx="8229600" cy="3993303"/>
          </a:xfrm>
          <a:prstGeom prst="rect">
            <a:avLst/>
          </a:prstGeom>
          <a:noFill/>
          <a:ln>
            <a:noFill/>
          </a:ln>
        </p:spPr>
        <p:txBody>
          <a:bodyPr vert="horz" wrap="square" lIns="91440" tIns="45720" rIns="91440" bIns="45720" anchor="t" anchorCtr="0" compatLnSpc="1"/>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ZA" sz="1200" b="0" i="0" u="none" strike="noStrike" kern="1200" cap="none" spc="0" baseline="0">
                <a:solidFill>
                  <a:srgbClr val="898989"/>
                </a:solidFill>
                <a:uFillTx/>
                <a:latin typeface="Calibri"/>
              </a:defRPr>
            </a:lvl1pPr>
          </a:lstStyle>
          <a:p>
            <a:fld id="{381FCA7C-2DE5-48EB-9C3D-2EDEB1F3D43B}" type="datetime1">
              <a:rPr lang="en-US"/>
              <a:pPr/>
              <a:t>6/21/2017</a:t>
            </a:fld>
            <a:endParaRPr dirty="0"/>
          </a:p>
        </p:txBody>
      </p:sp>
      <p:sp>
        <p:nvSpPr>
          <p:cNvPr id="5" name="Footer Placeholder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ZA" sz="1200" b="0" i="0" u="none" strike="noStrike" kern="1200" cap="none" spc="0" baseline="0">
                <a:solidFill>
                  <a:srgbClr val="898989"/>
                </a:solidFill>
                <a:uFillTx/>
                <a:latin typeface="Calibri"/>
              </a:defRPr>
            </a:lvl1pPr>
          </a:lstStyle>
          <a:p>
            <a:endParaRPr dirty="0"/>
          </a:p>
        </p:txBody>
      </p:sp>
      <p:sp>
        <p:nvSpPr>
          <p:cNvPr id="6" name="Slide Number Placehold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ZA" sz="1200" b="0" i="0" u="none" strike="noStrike" kern="1200" cap="none" spc="0" baseline="0">
                <a:solidFill>
                  <a:srgbClr val="898989"/>
                </a:solidFill>
                <a:uFillTx/>
                <a:latin typeface="Calibri"/>
              </a:defRPr>
            </a:lvl1pPr>
          </a:lstStyle>
          <a:p>
            <a:fld id="{2CB017D7-6AAA-47A6-92B6-747C16C5CF0F}" type="slidenum">
              <a:rPr/>
              <a:pPr/>
              <a:t>‹#›</a:t>
            </a:fld>
            <a:endParaRPr dirty="0"/>
          </a:p>
        </p:txBody>
      </p:sp>
      <p:sp>
        <p:nvSpPr>
          <p:cNvPr id="7" name="Rectangle 3"/>
          <p:cNvSpPr>
            <a:spLocks noChangeArrowheads="1"/>
          </p:cNvSpPr>
          <p:nvPr userDrawn="1"/>
        </p:nvSpPr>
        <p:spPr bwMode="auto">
          <a:xfrm>
            <a:off x="0" y="0"/>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ZA" kern="0" dirty="0" smtClean="0">
              <a:solidFill>
                <a:sysClr val="windowText" lastClr="000000"/>
              </a:solidFill>
            </a:endParaRPr>
          </a:p>
        </p:txBody>
      </p:sp>
      <p:sp>
        <p:nvSpPr>
          <p:cNvPr id="8" name="TextBox 4"/>
          <p:cNvSpPr txBox="1">
            <a:spLocks noChangeArrowheads="1"/>
          </p:cNvSpPr>
          <p:nvPr userDrawn="1"/>
        </p:nvSpPr>
        <p:spPr bwMode="auto">
          <a:xfrm>
            <a:off x="285750" y="188913"/>
            <a:ext cx="8858250" cy="304800"/>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eaLnBrk="0" fontAlgn="base" hangingPunct="0">
              <a:spcBef>
                <a:spcPct val="0"/>
              </a:spcBef>
              <a:spcAft>
                <a:spcPct val="0"/>
              </a:spcAft>
              <a:defRPr sz="2800">
                <a:solidFill>
                  <a:schemeClr val="tx1"/>
                </a:solidFill>
                <a:latin typeface="Arial" charset="0"/>
                <a:cs typeface="Arial" charset="0"/>
              </a:defRPr>
            </a:lvl6pPr>
            <a:lvl7pPr marL="2971800" indent="-228600" eaLnBrk="0" fontAlgn="base" hangingPunct="0">
              <a:spcBef>
                <a:spcPct val="0"/>
              </a:spcBef>
              <a:spcAft>
                <a:spcPct val="0"/>
              </a:spcAft>
              <a:defRPr sz="2800">
                <a:solidFill>
                  <a:schemeClr val="tx1"/>
                </a:solidFill>
                <a:latin typeface="Arial" charset="0"/>
                <a:cs typeface="Arial" charset="0"/>
              </a:defRPr>
            </a:lvl7pPr>
            <a:lvl8pPr marL="3429000" indent="-228600" eaLnBrk="0" fontAlgn="base" hangingPunct="0">
              <a:spcBef>
                <a:spcPct val="0"/>
              </a:spcBef>
              <a:spcAft>
                <a:spcPct val="0"/>
              </a:spcAft>
              <a:defRPr sz="2800">
                <a:solidFill>
                  <a:schemeClr val="tx1"/>
                </a:solidFill>
                <a:latin typeface="Arial" charset="0"/>
                <a:cs typeface="Arial" charset="0"/>
              </a:defRPr>
            </a:lvl8pPr>
            <a:lvl9pPr marL="3886200" indent="-228600" eaLnBrk="0" fontAlgn="base" hangingPunct="0">
              <a:spcBef>
                <a:spcPct val="0"/>
              </a:spcBef>
              <a:spcAft>
                <a:spcPct val="0"/>
              </a:spcAft>
              <a:defRPr sz="2800">
                <a:solidFill>
                  <a:schemeClr val="tx1"/>
                </a:solidFill>
                <a:latin typeface="Arial" charset="0"/>
                <a:cs typeface="Arial" charset="0"/>
              </a:defRPr>
            </a:lvl9pPr>
          </a:lstStyle>
          <a:p>
            <a:pPr algn="ctr" eaLnBrk="1" hangingPunct="1">
              <a:defRPr/>
            </a:pPr>
            <a:r>
              <a:rPr lang="en-GB" sz="1400" b="1" i="1" kern="0" dirty="0" smtClean="0">
                <a:solidFill>
                  <a:srgbClr val="FFC000"/>
                </a:solidFill>
              </a:rPr>
              <a:t>CHIETA, The Catalyst for Enhanced Skills, Economic Growth and Employability</a:t>
            </a:r>
          </a:p>
        </p:txBody>
      </p:sp>
      <p:pic>
        <p:nvPicPr>
          <p:cNvPr id="9" name="Picture 5"/>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79389" y="493714"/>
            <a:ext cx="1584300" cy="48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61995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txStyles>
    <p:titleStyle>
      <a:lvl1pPr marL="0" marR="0" lvl="0" indent="0" algn="ctr" defTabSz="914400" rtl="0" fontAlgn="auto" hangingPunct="1">
        <a:lnSpc>
          <a:spcPct val="100000"/>
        </a:lnSpc>
        <a:spcBef>
          <a:spcPts val="0"/>
        </a:spcBef>
        <a:spcAft>
          <a:spcPts val="0"/>
        </a:spcAft>
        <a:buNone/>
        <a:tabLst/>
        <a:defRPr lang="en-US" sz="4400" b="0" i="0" u="none" strike="noStrike" kern="1200" cap="none" spc="0" baseline="0">
          <a:solidFill>
            <a:srgbClr val="7030A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en-US" sz="3200" b="0" i="0" u="none" strike="noStrike" kern="1200" cap="none" spc="0" baseline="0">
          <a:solidFill>
            <a:schemeClr val="tx2"/>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en-US" sz="2800" b="0" i="0" u="none" strike="noStrike" kern="1200" cap="none" spc="0" baseline="0">
          <a:solidFill>
            <a:srgbClr val="7030A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en-US" sz="2400" b="0" i="0" u="none" strike="noStrike" kern="1200" cap="none" spc="0" baseline="0">
          <a:solidFill>
            <a:srgbClr val="7030A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7030A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7030A0"/>
          </a:solidFill>
          <a:uFillTx/>
          <a:latin typeface="Calibri"/>
        </a:defRPr>
      </a:lvl5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chart" Target="../charts/chart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chart" Target="../charts/chart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chart" Target="../charts/chart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539552" y="1196752"/>
            <a:ext cx="8208912" cy="5300886"/>
            <a:chOff x="0" y="0"/>
            <a:chExt cx="6830291" cy="9670472"/>
          </a:xfrm>
        </p:grpSpPr>
        <p:pic>
          <p:nvPicPr>
            <p:cNvPr id="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30291" cy="9670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2"/>
            <p:cNvSpPr txBox="1">
              <a:spLocks noChangeArrowheads="1"/>
            </p:cNvSpPr>
            <p:nvPr/>
          </p:nvSpPr>
          <p:spPr bwMode="auto">
            <a:xfrm>
              <a:off x="0" y="6954982"/>
              <a:ext cx="6830291" cy="1427018"/>
            </a:xfrm>
            <a:prstGeom prst="rect">
              <a:avLst/>
            </a:prstGeom>
            <a:solidFill>
              <a:srgbClr val="FFFFFF"/>
            </a:solidFill>
            <a:ln w="25400">
              <a:solidFill>
                <a:srgbClr val="7030A0"/>
              </a:solidFill>
              <a:miter lim="800000"/>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endParaRPr lang="en-GB" altLang="en-US" sz="1400" b="1" dirty="0" smtClean="0">
                <a:latin typeface="Calibri" panose="020F0502020204030204" pitchFamily="34" charset="0"/>
              </a:endParaRPr>
            </a:p>
            <a:p>
              <a:pPr algn="ctr" eaLnBrk="1" hangingPunct="1">
                <a:spcBef>
                  <a:spcPct val="0"/>
                </a:spcBef>
                <a:buFontTx/>
                <a:buNone/>
              </a:pPr>
              <a:r>
                <a:rPr lang="en-GB" altLang="en-US" sz="1400" b="1" dirty="0" smtClean="0">
                  <a:latin typeface="Calibri" panose="020F0502020204030204" pitchFamily="34" charset="0"/>
                </a:rPr>
                <a:t>PRESENTATION  TO PORTFOLIO COMMITTEE ON HIGHER EDUCATION &amp; TRAINING ON 21 JUNE 2017 </a:t>
              </a:r>
            </a:p>
            <a:p>
              <a:pPr algn="ctr" eaLnBrk="1" hangingPunct="1">
                <a:spcBef>
                  <a:spcPct val="0"/>
                </a:spcBef>
                <a:buFontTx/>
                <a:buNone/>
              </a:pPr>
              <a:r>
                <a:rPr lang="en-GB" altLang="en-US" sz="1400" b="1" dirty="0" smtClean="0">
                  <a:latin typeface="Calibri" panose="020F0502020204030204" pitchFamily="34" charset="0"/>
                </a:rPr>
                <a:t>CHIETA </a:t>
              </a:r>
              <a:r>
                <a:rPr lang="en-GB" altLang="en-US" sz="1400" b="1" dirty="0">
                  <a:latin typeface="Calibri" panose="020F0502020204030204" pitchFamily="34" charset="0"/>
                </a:rPr>
                <a:t>STRATEGIC PLAN </a:t>
              </a:r>
              <a:r>
                <a:rPr lang="en-GB" altLang="en-US" sz="1400" b="1" dirty="0" smtClean="0">
                  <a:latin typeface="Calibri" panose="020F0502020204030204" pitchFamily="34" charset="0"/>
                </a:rPr>
                <a:t>2015/16 </a:t>
              </a:r>
              <a:r>
                <a:rPr lang="en-GB" altLang="en-US" sz="1400" b="1" dirty="0">
                  <a:latin typeface="Calibri" panose="020F0502020204030204" pitchFamily="34" charset="0"/>
                </a:rPr>
                <a:t>TO </a:t>
              </a:r>
              <a:r>
                <a:rPr lang="en-GB" altLang="en-US" sz="1400" b="1" dirty="0" smtClean="0">
                  <a:latin typeface="Calibri" panose="020F0502020204030204" pitchFamily="34" charset="0"/>
                </a:rPr>
                <a:t>2019/20 </a:t>
              </a:r>
              <a:r>
                <a:rPr lang="en-GB" altLang="en-US" sz="1400" b="1" dirty="0">
                  <a:latin typeface="Calibri" panose="020F0502020204030204" pitchFamily="34" charset="0"/>
                </a:rPr>
                <a:t>AND </a:t>
              </a:r>
              <a:r>
                <a:rPr lang="en-GB" altLang="en-US" sz="1400" b="1" dirty="0" smtClean="0">
                  <a:latin typeface="Calibri" panose="020F0502020204030204" pitchFamily="34" charset="0"/>
                </a:rPr>
                <a:t>ANNUAL PERFORMANCE PLAN(APP) 2017/18</a:t>
              </a:r>
            </a:p>
            <a:p>
              <a:pPr algn="ctr" eaLnBrk="1" hangingPunct="1">
                <a:spcBef>
                  <a:spcPct val="0"/>
                </a:spcBef>
                <a:buFontTx/>
                <a:buNone/>
              </a:pPr>
              <a:r>
                <a:rPr lang="en-GB" altLang="en-US" sz="1400" b="1" dirty="0" smtClean="0">
                  <a:latin typeface="Calibri" panose="020F0502020204030204" pitchFamily="34" charset="0"/>
                </a:rPr>
                <a:t>  </a:t>
              </a:r>
              <a:endParaRPr lang="en-GB" altLang="en-US" sz="1400" b="1" dirty="0">
                <a:latin typeface="Calibri" panose="020F0502020204030204" pitchFamily="34" charset="0"/>
              </a:endParaRPr>
            </a:p>
          </p:txBody>
        </p:sp>
      </p:grpSp>
    </p:spTree>
    <p:extLst>
      <p:ext uri="{BB962C8B-B14F-4D97-AF65-F5344CB8AC3E}">
        <p14:creationId xmlns:p14="http://schemas.microsoft.com/office/powerpoint/2010/main" val="2958735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268760"/>
            <a:ext cx="8229600" cy="710952"/>
          </a:xfrm>
        </p:spPr>
        <p:txBody>
          <a:bodyPr/>
          <a:lstStyle/>
          <a:p>
            <a:pPr marL="342900" lvl="1" indent="-342900"/>
            <a:r>
              <a:rPr lang="en-ZA" altLang="en-US" sz="1600" b="1" dirty="0" smtClean="0">
                <a:solidFill>
                  <a:schemeClr val="accent1">
                    <a:lumMod val="75000"/>
                  </a:schemeClr>
                </a:solidFill>
                <a:latin typeface="+mn-lt"/>
              </a:rPr>
              <a:t>NINE ECONOMIC SECTORS WITHIN SOUTH AFRICAN CHEMICAL INDUSTRY</a:t>
            </a:r>
            <a:br>
              <a:rPr lang="en-ZA" altLang="en-US" sz="1600" b="1" dirty="0" smtClean="0">
                <a:solidFill>
                  <a:schemeClr val="accent1">
                    <a:lumMod val="75000"/>
                  </a:schemeClr>
                </a:solidFill>
                <a:latin typeface="+mn-lt"/>
              </a:rPr>
            </a:br>
            <a:endParaRPr lang="en-ZA" sz="1600" b="1" dirty="0">
              <a:solidFill>
                <a:schemeClr val="accent1">
                  <a:lumMod val="75000"/>
                </a:schemeClr>
              </a:solidFill>
              <a:latin typeface="+mn-lt"/>
              <a:ea typeface="+mj-ea"/>
              <a:cs typeface="+mj-cs"/>
            </a:endParaRPr>
          </a:p>
        </p:txBody>
      </p:sp>
      <p:sp>
        <p:nvSpPr>
          <p:cNvPr id="2" name="Content Placeholder 1"/>
          <p:cNvSpPr>
            <a:spLocks noGrp="1"/>
          </p:cNvSpPr>
          <p:nvPr>
            <p:ph idx="1"/>
          </p:nvPr>
        </p:nvSpPr>
        <p:spPr>
          <a:xfrm>
            <a:off x="539552" y="1772816"/>
            <a:ext cx="8229600" cy="3993303"/>
          </a:xfrm>
        </p:spPr>
        <p:txBody>
          <a:bodyPr/>
          <a:lstStyle/>
          <a:p>
            <a:pPr>
              <a:spcBef>
                <a:spcPct val="50000"/>
              </a:spcBef>
              <a:buSzPct val="120000"/>
            </a:pPr>
            <a:r>
              <a:rPr lang="en-ZA" altLang="en-US" sz="1800" dirty="0" smtClean="0">
                <a:latin typeface="+mn-lt"/>
                <a:cs typeface="Arial" panose="020B0604020202020204" pitchFamily="34" charset="0"/>
              </a:rPr>
              <a:t>Petroleum</a:t>
            </a:r>
            <a:endParaRPr lang="en-ZA" altLang="en-US" sz="1800" dirty="0">
              <a:latin typeface="+mn-lt"/>
              <a:cs typeface="Arial" panose="020B0604020202020204" pitchFamily="34" charset="0"/>
            </a:endParaRPr>
          </a:p>
          <a:p>
            <a:pPr>
              <a:spcBef>
                <a:spcPct val="50000"/>
              </a:spcBef>
              <a:buSzPct val="120000"/>
            </a:pPr>
            <a:r>
              <a:rPr lang="en-ZA" altLang="en-US" sz="1800" dirty="0" smtClean="0">
                <a:latin typeface="+mn-lt"/>
                <a:cs typeface="Arial" panose="020B0604020202020204" pitchFamily="34" charset="0"/>
              </a:rPr>
              <a:t>Base Chemicals </a:t>
            </a:r>
            <a:endParaRPr lang="en-ZA" altLang="en-US" sz="1800" dirty="0">
              <a:latin typeface="+mn-lt"/>
              <a:cs typeface="Arial" panose="020B0604020202020204" pitchFamily="34" charset="0"/>
            </a:endParaRPr>
          </a:p>
          <a:p>
            <a:pPr>
              <a:spcBef>
                <a:spcPct val="50000"/>
              </a:spcBef>
              <a:buSzPct val="120000"/>
            </a:pPr>
            <a:r>
              <a:rPr lang="en-ZA" altLang="en-US" sz="1800" dirty="0" smtClean="0">
                <a:latin typeface="+mn-lt"/>
                <a:cs typeface="Arial" panose="020B0604020202020204" pitchFamily="34" charset="0"/>
              </a:rPr>
              <a:t>Speciality Chemicals</a:t>
            </a:r>
            <a:endParaRPr lang="en-ZA" altLang="en-US" sz="1800" dirty="0">
              <a:latin typeface="+mn-lt"/>
              <a:cs typeface="Arial" panose="020B0604020202020204" pitchFamily="34" charset="0"/>
            </a:endParaRPr>
          </a:p>
          <a:p>
            <a:pPr>
              <a:spcBef>
                <a:spcPct val="50000"/>
              </a:spcBef>
              <a:buSzPct val="120000"/>
            </a:pPr>
            <a:r>
              <a:rPr lang="en-ZA" altLang="en-US" sz="1800" dirty="0" smtClean="0">
                <a:latin typeface="+mn-lt"/>
                <a:cs typeface="Arial" panose="020B0604020202020204" pitchFamily="34" charset="0"/>
              </a:rPr>
              <a:t>Surface Coatings</a:t>
            </a:r>
          </a:p>
          <a:p>
            <a:pPr>
              <a:spcBef>
                <a:spcPct val="50000"/>
              </a:spcBef>
              <a:buSzPct val="120000"/>
            </a:pPr>
            <a:r>
              <a:rPr lang="en-ZA" altLang="en-US" sz="1800" dirty="0" smtClean="0">
                <a:latin typeface="+mn-lt"/>
                <a:cs typeface="Arial" panose="020B0604020202020204" pitchFamily="34" charset="0"/>
              </a:rPr>
              <a:t>Fast Moving Consumer Goods</a:t>
            </a:r>
          </a:p>
          <a:p>
            <a:pPr>
              <a:spcBef>
                <a:spcPct val="50000"/>
              </a:spcBef>
              <a:buSzPct val="120000"/>
            </a:pPr>
            <a:r>
              <a:rPr lang="en-ZA" altLang="en-US" sz="1800" dirty="0" smtClean="0">
                <a:latin typeface="+mn-lt"/>
                <a:cs typeface="Arial" panose="020B0604020202020204" pitchFamily="34" charset="0"/>
              </a:rPr>
              <a:t>Pharmaceuticals</a:t>
            </a:r>
          </a:p>
          <a:p>
            <a:pPr>
              <a:spcBef>
                <a:spcPct val="50000"/>
              </a:spcBef>
              <a:buSzPct val="120000"/>
            </a:pPr>
            <a:r>
              <a:rPr lang="en-ZA" altLang="en-US" sz="1800" dirty="0" smtClean="0">
                <a:latin typeface="+mn-lt"/>
                <a:cs typeface="Arial" panose="020B0604020202020204" pitchFamily="34" charset="0"/>
              </a:rPr>
              <a:t>Explosives </a:t>
            </a:r>
          </a:p>
          <a:p>
            <a:pPr>
              <a:spcBef>
                <a:spcPct val="50000"/>
              </a:spcBef>
              <a:buSzPct val="120000"/>
            </a:pPr>
            <a:r>
              <a:rPr lang="en-ZA" altLang="en-US" sz="1800" dirty="0" smtClean="0">
                <a:latin typeface="+mn-lt"/>
                <a:cs typeface="Arial" panose="020B0604020202020204" pitchFamily="34" charset="0"/>
              </a:rPr>
              <a:t>Fertilisers</a:t>
            </a:r>
          </a:p>
          <a:p>
            <a:pPr>
              <a:spcBef>
                <a:spcPct val="50000"/>
              </a:spcBef>
              <a:buSzPct val="120000"/>
            </a:pPr>
            <a:r>
              <a:rPr lang="en-ZA" altLang="en-US" sz="1800" dirty="0" smtClean="0">
                <a:latin typeface="+mn-lt"/>
                <a:cs typeface="Arial" panose="020B0604020202020204" pitchFamily="34" charset="0"/>
              </a:rPr>
              <a:t>Glass</a:t>
            </a:r>
            <a:endParaRPr lang="en-ZA" altLang="en-US" sz="1800" dirty="0">
              <a:latin typeface="+mn-lt"/>
              <a:cs typeface="Arial" panose="020B0604020202020204" pitchFamily="34" charset="0"/>
            </a:endParaRPr>
          </a:p>
          <a:p>
            <a:pPr marL="0" indent="0">
              <a:buNone/>
            </a:pPr>
            <a:endParaRPr lang="en-ZA" dirty="0">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defRPr/>
            </a:pPr>
            <a:endParaRPr lang="en-ZA" altLang="en-US" sz="2800" kern="0" dirty="0" smtClean="0">
              <a:solidFill>
                <a:srgbClr val="000000"/>
              </a:solidFill>
            </a:endParaRPr>
          </a:p>
        </p:txBody>
      </p:sp>
    </p:spTree>
    <p:extLst>
      <p:ext uri="{BB962C8B-B14F-4D97-AF65-F5344CB8AC3E}">
        <p14:creationId xmlns:p14="http://schemas.microsoft.com/office/powerpoint/2010/main" val="39967525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764704"/>
            <a:ext cx="8229600" cy="710952"/>
          </a:xfrm>
        </p:spPr>
        <p:txBody>
          <a:bodyPr/>
          <a:lstStyle/>
          <a:p>
            <a:pPr marL="342900" lvl="1" indent="-342900"/>
            <a:r>
              <a:rPr lang="en-ZA" altLang="en-US" sz="1600" b="1" dirty="0" smtClean="0">
                <a:solidFill>
                  <a:schemeClr val="accent1">
                    <a:lumMod val="75000"/>
                  </a:schemeClr>
                </a:solidFill>
                <a:latin typeface="+mn-lt"/>
              </a:rPr>
              <a:t>SITUATIONAL ANALYSIS CONTINUED</a:t>
            </a:r>
            <a:br>
              <a:rPr lang="en-ZA" altLang="en-US" sz="1600" b="1" dirty="0" smtClean="0">
                <a:solidFill>
                  <a:schemeClr val="accent1">
                    <a:lumMod val="75000"/>
                  </a:schemeClr>
                </a:solidFill>
                <a:latin typeface="+mn-lt"/>
              </a:rPr>
            </a:br>
            <a:endParaRPr lang="en-ZA" sz="1600" b="1" dirty="0">
              <a:solidFill>
                <a:schemeClr val="accent1">
                  <a:lumMod val="75000"/>
                </a:schemeClr>
              </a:solidFill>
              <a:latin typeface="+mn-lt"/>
              <a:ea typeface="+mj-ea"/>
              <a:cs typeface="+mj-cs"/>
            </a:endParaRPr>
          </a:p>
        </p:txBody>
      </p:sp>
      <p:sp>
        <p:nvSpPr>
          <p:cNvPr id="2" name="Content Placeholder 1"/>
          <p:cNvSpPr>
            <a:spLocks noGrp="1"/>
          </p:cNvSpPr>
          <p:nvPr>
            <p:ph idx="1"/>
          </p:nvPr>
        </p:nvSpPr>
        <p:spPr>
          <a:xfrm>
            <a:off x="683568" y="1268760"/>
            <a:ext cx="8229600" cy="3993303"/>
          </a:xfrm>
        </p:spPr>
        <p:txBody>
          <a:bodyPr/>
          <a:lstStyle/>
          <a:p>
            <a:pPr>
              <a:spcBef>
                <a:spcPct val="50000"/>
              </a:spcBef>
              <a:buSzPct val="120000"/>
            </a:pPr>
            <a:r>
              <a:rPr lang="en-ZA" altLang="en-US" sz="1800" dirty="0" smtClean="0">
                <a:latin typeface="+mn-lt"/>
                <a:cs typeface="Arial" panose="020B0604020202020204" pitchFamily="34" charset="0"/>
              </a:rPr>
              <a:t>SA Chemcial Industry plays a critical role in SA economy – contribue 25% of SA  Manufacturing production and 3,5% of GDP </a:t>
            </a:r>
          </a:p>
          <a:p>
            <a:pPr>
              <a:spcBef>
                <a:spcPct val="50000"/>
              </a:spcBef>
              <a:buSzPct val="120000"/>
            </a:pPr>
            <a:r>
              <a:rPr lang="en-ZA" altLang="en-US" sz="1800" dirty="0" smtClean="0">
                <a:latin typeface="+mn-lt"/>
                <a:cs typeface="Arial" panose="020B0604020202020204" pitchFamily="34" charset="0"/>
              </a:rPr>
              <a:t>Contribute to 1.1% of total employment in SA</a:t>
            </a:r>
            <a:endParaRPr lang="en-ZA" altLang="en-US" sz="1800" dirty="0">
              <a:latin typeface="+mn-lt"/>
              <a:cs typeface="Arial" panose="020B0604020202020204" pitchFamily="34" charset="0"/>
            </a:endParaRPr>
          </a:p>
          <a:p>
            <a:pPr>
              <a:spcBef>
                <a:spcPct val="50000"/>
              </a:spcBef>
              <a:buSzPct val="120000"/>
            </a:pPr>
            <a:r>
              <a:rPr lang="en-ZA" altLang="en-US" sz="1800" dirty="0" smtClean="0">
                <a:latin typeface="+mn-lt"/>
                <a:cs typeface="Arial" panose="020B0604020202020204" pitchFamily="34" charset="0"/>
              </a:rPr>
              <a:t>2180 levy paying companies</a:t>
            </a:r>
            <a:endParaRPr lang="en-ZA" altLang="en-US" sz="1800" dirty="0">
              <a:latin typeface="+mn-lt"/>
              <a:cs typeface="Arial" panose="020B0604020202020204" pitchFamily="34" charset="0"/>
            </a:endParaRPr>
          </a:p>
          <a:p>
            <a:pPr>
              <a:spcBef>
                <a:spcPct val="50000"/>
              </a:spcBef>
              <a:buSzPct val="120000"/>
            </a:pPr>
            <a:r>
              <a:rPr lang="en-ZA" altLang="en-US" sz="1800" dirty="0" smtClean="0">
                <a:latin typeface="+mn-lt"/>
                <a:cs typeface="Arial" panose="020B0604020202020204" pitchFamily="34" charset="0"/>
              </a:rPr>
              <a:t>Petroleum Sector contributes 40 % of levies paid and only comprose 12% of employment</a:t>
            </a:r>
          </a:p>
          <a:p>
            <a:pPr>
              <a:spcBef>
                <a:spcPct val="50000"/>
              </a:spcBef>
              <a:buSzPct val="120000"/>
            </a:pPr>
            <a:r>
              <a:rPr lang="en-ZA" altLang="en-US" sz="1800" dirty="0" smtClean="0">
                <a:latin typeface="+mn-lt"/>
                <a:cs typeface="Arial" panose="020B0604020202020204" pitchFamily="34" charset="0"/>
              </a:rPr>
              <a:t>81% of companies in sector is small, 16% as medium and 3%  large </a:t>
            </a:r>
          </a:p>
          <a:p>
            <a:pPr>
              <a:spcBef>
                <a:spcPct val="50000"/>
              </a:spcBef>
              <a:buSzPct val="120000"/>
            </a:pPr>
            <a:r>
              <a:rPr lang="en-ZA" altLang="en-US" sz="1800" dirty="0" smtClean="0">
                <a:latin typeface="+mn-lt"/>
                <a:cs typeface="Arial" panose="020B0604020202020204" pitchFamily="34" charset="0"/>
              </a:rPr>
              <a:t>Net importer and almost double that of exports and Industry is capital intensive</a:t>
            </a:r>
          </a:p>
          <a:p>
            <a:pPr>
              <a:spcBef>
                <a:spcPct val="50000"/>
              </a:spcBef>
              <a:buSzPct val="120000"/>
            </a:pPr>
            <a:r>
              <a:rPr lang="en-ZA" altLang="en-US" sz="1800" dirty="0" smtClean="0">
                <a:latin typeface="+mn-lt"/>
                <a:cs typeface="Arial" panose="020B0604020202020204" pitchFamily="34" charset="0"/>
              </a:rPr>
              <a:t>Sector is also effected by economic growth, cost of raw material, exchange rates, compliance costs etc </a:t>
            </a:r>
          </a:p>
          <a:p>
            <a:pPr>
              <a:spcBef>
                <a:spcPct val="50000"/>
              </a:spcBef>
              <a:buSzPct val="120000"/>
            </a:pPr>
            <a:r>
              <a:rPr lang="en-ZA" altLang="en-US" sz="1800" dirty="0" smtClean="0">
                <a:latin typeface="+mn-lt"/>
                <a:cs typeface="Arial" panose="020B0604020202020204" pitchFamily="34" charset="0"/>
              </a:rPr>
              <a:t>Net employment growth in 2016 of over 5000 workers with seven of the economic sectors reporting growth in employment figures</a:t>
            </a:r>
          </a:p>
          <a:p>
            <a:pPr>
              <a:spcBef>
                <a:spcPct val="50000"/>
              </a:spcBef>
              <a:buSzPct val="120000"/>
            </a:pPr>
            <a:r>
              <a:rPr lang="en-ZA" altLang="en-US" sz="1800" dirty="0" smtClean="0">
                <a:latin typeface="+mn-lt"/>
                <a:cs typeface="Arial" panose="020B0604020202020204" pitchFamily="34" charset="0"/>
              </a:rPr>
              <a:t>Industruy employes 799 different occupations</a:t>
            </a:r>
            <a:endParaRPr lang="en-ZA" altLang="en-US" sz="1800" dirty="0">
              <a:latin typeface="+mn-lt"/>
              <a:cs typeface="Arial" panose="020B0604020202020204" pitchFamily="34" charset="0"/>
            </a:endParaRPr>
          </a:p>
          <a:p>
            <a:pPr marL="0" indent="0">
              <a:buNone/>
            </a:pPr>
            <a:endParaRPr lang="en-ZA" dirty="0">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defRPr/>
            </a:pPr>
            <a:endParaRPr lang="en-ZA" altLang="en-US" sz="2800" kern="0" dirty="0" smtClean="0">
              <a:solidFill>
                <a:srgbClr val="000000"/>
              </a:solidFill>
            </a:endParaRPr>
          </a:p>
        </p:txBody>
      </p:sp>
    </p:spTree>
    <p:extLst>
      <p:ext uri="{BB962C8B-B14F-4D97-AF65-F5344CB8AC3E}">
        <p14:creationId xmlns:p14="http://schemas.microsoft.com/office/powerpoint/2010/main" val="42002309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764704"/>
            <a:ext cx="8229600" cy="710952"/>
          </a:xfrm>
        </p:spPr>
        <p:txBody>
          <a:bodyPr/>
          <a:lstStyle/>
          <a:p>
            <a:pPr marL="342900" lvl="1" indent="-342900"/>
            <a:r>
              <a:rPr lang="en-ZA" altLang="en-US" sz="1600" b="1" dirty="0" smtClean="0">
                <a:solidFill>
                  <a:schemeClr val="accent1">
                    <a:lumMod val="75000"/>
                  </a:schemeClr>
                </a:solidFill>
                <a:latin typeface="+mn-lt"/>
              </a:rPr>
              <a:t>SITUATIONAL ANALYSIS CONTINUED</a:t>
            </a:r>
            <a:br>
              <a:rPr lang="en-ZA" altLang="en-US" sz="1600" b="1" dirty="0" smtClean="0">
                <a:solidFill>
                  <a:schemeClr val="accent1">
                    <a:lumMod val="75000"/>
                  </a:schemeClr>
                </a:solidFill>
                <a:latin typeface="+mn-lt"/>
              </a:rPr>
            </a:br>
            <a:endParaRPr lang="en-ZA" sz="1600" b="1" dirty="0">
              <a:solidFill>
                <a:schemeClr val="accent1">
                  <a:lumMod val="75000"/>
                </a:schemeClr>
              </a:solidFill>
              <a:latin typeface="+mn-lt"/>
              <a:ea typeface="+mj-ea"/>
              <a:cs typeface="+mj-cs"/>
            </a:endParaRPr>
          </a:p>
        </p:txBody>
      </p:sp>
      <p:sp>
        <p:nvSpPr>
          <p:cNvPr id="2" name="Content Placeholder 1"/>
          <p:cNvSpPr>
            <a:spLocks noGrp="1"/>
          </p:cNvSpPr>
          <p:nvPr>
            <p:ph idx="1"/>
          </p:nvPr>
        </p:nvSpPr>
        <p:spPr>
          <a:xfrm>
            <a:off x="683568" y="1268760"/>
            <a:ext cx="8229600" cy="3993303"/>
          </a:xfrm>
        </p:spPr>
        <p:txBody>
          <a:bodyPr/>
          <a:lstStyle/>
          <a:p>
            <a:pPr>
              <a:spcBef>
                <a:spcPct val="50000"/>
              </a:spcBef>
              <a:buSzPct val="120000"/>
            </a:pPr>
            <a:r>
              <a:rPr lang="en-ZA" altLang="en-US" sz="1800" dirty="0" smtClean="0">
                <a:latin typeface="+mn-lt"/>
                <a:cs typeface="Arial" panose="020B0604020202020204" pitchFamily="34" charset="0"/>
              </a:rPr>
              <a:t>Skills Requirements for the Industry has changed  gradually over the last few decades where the demand for semi and unsklilled workers declined and need for highly skilled workers increased</a:t>
            </a:r>
          </a:p>
          <a:p>
            <a:pPr>
              <a:spcBef>
                <a:spcPct val="50000"/>
              </a:spcBef>
              <a:buSzPct val="120000"/>
            </a:pPr>
            <a:r>
              <a:rPr lang="en-ZA" altLang="en-US" sz="1800" dirty="0" smtClean="0">
                <a:latin typeface="+mn-lt"/>
                <a:cs typeface="Arial" panose="020B0604020202020204" pitchFamily="34" charset="0"/>
              </a:rPr>
              <a:t>In terms of supply 38% of the Industry employees have HET qualifications (NQF 5 to 10) and  44% have NQF 4  qualification- highly educated sector</a:t>
            </a:r>
          </a:p>
          <a:p>
            <a:pPr>
              <a:spcBef>
                <a:spcPct val="50000"/>
              </a:spcBef>
              <a:buSzPct val="120000"/>
            </a:pPr>
            <a:r>
              <a:rPr lang="en-ZA" altLang="en-US" sz="1800" dirty="0" smtClean="0">
                <a:latin typeface="+mn-lt"/>
                <a:cs typeface="Arial" panose="020B0604020202020204" pitchFamily="34" charset="0"/>
              </a:rPr>
              <a:t>Skills Development needs also to be articluated within ever changing technology development and innovation </a:t>
            </a:r>
          </a:p>
          <a:p>
            <a:pPr>
              <a:spcBef>
                <a:spcPct val="50000"/>
              </a:spcBef>
              <a:buSzPct val="120000"/>
            </a:pPr>
            <a:r>
              <a:rPr lang="en-ZA" altLang="en-US" sz="1800" dirty="0" smtClean="0">
                <a:latin typeface="+mn-lt"/>
                <a:cs typeface="Arial" panose="020B0604020202020204" pitchFamily="34" charset="0"/>
              </a:rPr>
              <a:t>SMME’s support needed towards competitiveness and sustainability in Chemical Manufacturing </a:t>
            </a:r>
          </a:p>
          <a:p>
            <a:pPr>
              <a:spcBef>
                <a:spcPct val="50000"/>
              </a:spcBef>
              <a:buSzPct val="120000"/>
            </a:pPr>
            <a:r>
              <a:rPr lang="en-ZA" altLang="en-US" sz="1800" dirty="0" smtClean="0">
                <a:latin typeface="+mn-lt"/>
                <a:cs typeface="Arial" panose="020B0604020202020204" pitchFamily="34" charset="0"/>
              </a:rPr>
              <a:t>Green Skills requirements in support of green occupations</a:t>
            </a:r>
          </a:p>
          <a:p>
            <a:pPr>
              <a:spcBef>
                <a:spcPct val="50000"/>
              </a:spcBef>
              <a:buSzPct val="120000"/>
            </a:pPr>
            <a:r>
              <a:rPr lang="en-ZA" altLang="en-US" sz="1800" dirty="0" smtClean="0">
                <a:latin typeface="+mn-lt"/>
                <a:cs typeface="Arial" panose="020B0604020202020204" pitchFamily="34" charset="0"/>
              </a:rPr>
              <a:t>Despite current economic situation the need to retain medium to long term perspectives on skills development in areas such as shale gas for increased capacity on occupations such as drilling engineers, geophysicists and geochemists </a:t>
            </a:r>
            <a:endParaRPr lang="en-ZA" altLang="en-US" sz="1800" dirty="0">
              <a:latin typeface="+mn-lt"/>
              <a:cs typeface="Arial" panose="020B0604020202020204" pitchFamily="34" charset="0"/>
            </a:endParaRPr>
          </a:p>
          <a:p>
            <a:pPr marL="0" indent="0">
              <a:buNone/>
            </a:pPr>
            <a:endParaRPr lang="en-ZA" dirty="0">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defRPr/>
            </a:pPr>
            <a:endParaRPr lang="en-ZA" altLang="en-US" sz="2800" kern="0" dirty="0" smtClean="0">
              <a:solidFill>
                <a:srgbClr val="000000"/>
              </a:solidFill>
            </a:endParaRPr>
          </a:p>
        </p:txBody>
      </p:sp>
    </p:spTree>
    <p:extLst>
      <p:ext uri="{BB962C8B-B14F-4D97-AF65-F5344CB8AC3E}">
        <p14:creationId xmlns:p14="http://schemas.microsoft.com/office/powerpoint/2010/main" val="40879934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828675" y="890588"/>
            <a:ext cx="2303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ZA" altLang="en-US" sz="2400">
              <a:latin typeface="Times New Roman" pitchFamily="18" charset="0"/>
            </a:endParaRPr>
          </a:p>
        </p:txBody>
      </p:sp>
      <p:sp>
        <p:nvSpPr>
          <p:cNvPr id="20483" name="Rectangle 3"/>
          <p:cNvSpPr>
            <a:spLocks noChangeArrowheads="1"/>
          </p:cNvSpPr>
          <p:nvPr/>
        </p:nvSpPr>
        <p:spPr bwMode="auto">
          <a:xfrm>
            <a:off x="66675" y="0"/>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ZA" altLang="en-US" sz="2800"/>
          </a:p>
        </p:txBody>
      </p:sp>
      <p:sp>
        <p:nvSpPr>
          <p:cNvPr id="20484" name="TextBox 4"/>
          <p:cNvSpPr txBox="1">
            <a:spLocks noChangeArrowheads="1"/>
          </p:cNvSpPr>
          <p:nvPr/>
        </p:nvSpPr>
        <p:spPr bwMode="auto">
          <a:xfrm>
            <a:off x="285750" y="188913"/>
            <a:ext cx="8858250" cy="304800"/>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en-US" sz="1400" b="1" i="1">
                <a:solidFill>
                  <a:srgbClr val="FFC000"/>
                </a:solidFill>
              </a:rPr>
              <a:t>CHIETA, The Catalyst for Enhanced Skills, Economic Growth and Employability</a:t>
            </a:r>
          </a:p>
        </p:txBody>
      </p:sp>
      <p:sp>
        <p:nvSpPr>
          <p:cNvPr id="20485" name="Title 5"/>
          <p:cNvSpPr>
            <a:spLocks noGrp="1"/>
          </p:cNvSpPr>
          <p:nvPr>
            <p:ph type="title"/>
          </p:nvPr>
        </p:nvSpPr>
        <p:spPr>
          <a:xfrm>
            <a:off x="457200" y="548680"/>
            <a:ext cx="8229600" cy="794321"/>
          </a:xfrm>
        </p:spPr>
        <p:txBody>
          <a:bodyPr/>
          <a:lstStyle/>
          <a:p>
            <a:r>
              <a:rPr lang="en-ZA" altLang="en-US" sz="3600" b="1" dirty="0" smtClean="0">
                <a:solidFill>
                  <a:srgbClr val="990099"/>
                </a:solidFill>
              </a:rPr>
              <a:t>Employer Profile</a:t>
            </a:r>
          </a:p>
        </p:txBody>
      </p:sp>
      <p:sp>
        <p:nvSpPr>
          <p:cNvPr id="2" name="Rectangle 1"/>
          <p:cNvSpPr/>
          <p:nvPr/>
        </p:nvSpPr>
        <p:spPr>
          <a:xfrm>
            <a:off x="846138" y="6381328"/>
            <a:ext cx="4572000" cy="338554"/>
          </a:xfrm>
          <a:prstGeom prst="rect">
            <a:avLst/>
          </a:prstGeom>
        </p:spPr>
        <p:txBody>
          <a:bodyPr>
            <a:spAutoFit/>
          </a:bodyPr>
          <a:lstStyle/>
          <a:p>
            <a:pPr algn="just" eaLnBrk="0" hangingPunct="0"/>
            <a:r>
              <a:rPr lang="en-ZA" sz="1600" dirty="0" smtClean="0">
                <a:latin typeface="Calibri" pitchFamily="34" charset="0"/>
                <a:ea typeface="Calibri" pitchFamily="34" charset="0"/>
                <a:cs typeface="Arial" pitchFamily="34" charset="0"/>
              </a:rPr>
              <a:t>Source</a:t>
            </a:r>
            <a:r>
              <a:rPr lang="en-ZA" sz="1600" dirty="0">
                <a:latin typeface="Calibri" pitchFamily="34" charset="0"/>
                <a:ea typeface="Calibri" pitchFamily="34" charset="0"/>
                <a:cs typeface="Arial" pitchFamily="34" charset="0"/>
              </a:rPr>
              <a:t>: CHIETA data system, extracted June </a:t>
            </a:r>
            <a:r>
              <a:rPr lang="en-ZA" sz="1600" dirty="0" smtClean="0">
                <a:latin typeface="Calibri" pitchFamily="34" charset="0"/>
                <a:ea typeface="Calibri" pitchFamily="34" charset="0"/>
                <a:cs typeface="Arial" pitchFamily="34" charset="0"/>
              </a:rPr>
              <a:t>2016</a:t>
            </a:r>
            <a:endParaRPr lang="en-GB" sz="1600" dirty="0">
              <a:latin typeface="Calibri" pitchFamily="34" charset="0"/>
              <a:ea typeface="Calibri" pitchFamily="34" charset="0"/>
              <a:cs typeface="Arial" pitchFamily="34" charset="0"/>
            </a:endParaRPr>
          </a:p>
        </p:txBody>
      </p:sp>
      <p:sp>
        <p:nvSpPr>
          <p:cNvPr id="8" name="Rectangle 7"/>
          <p:cNvSpPr/>
          <p:nvPr/>
        </p:nvSpPr>
        <p:spPr>
          <a:xfrm>
            <a:off x="1619672" y="1268760"/>
            <a:ext cx="6552728" cy="369332"/>
          </a:xfrm>
          <a:prstGeom prst="rect">
            <a:avLst/>
          </a:prstGeom>
        </p:spPr>
        <p:txBody>
          <a:bodyPr wrap="square">
            <a:spAutoFit/>
          </a:bodyPr>
          <a:lstStyle/>
          <a:p>
            <a:pPr algn="ctr" eaLnBrk="0" hangingPunct="0"/>
            <a:r>
              <a:rPr lang="en-ZA" sz="1800" b="1" dirty="0" smtClean="0">
                <a:latin typeface="Calibri" panose="020F0502020204030204" pitchFamily="34" charset="0"/>
              </a:rPr>
              <a:t>Levy-paying organisations</a:t>
            </a:r>
            <a:r>
              <a:rPr lang="en-ZA" sz="1800" b="1" dirty="0" smtClean="0">
                <a:latin typeface="Calibri" pitchFamily="34" charset="0"/>
                <a:ea typeface="Calibri" pitchFamily="34" charset="0"/>
                <a:cs typeface="Arial" pitchFamily="34" charset="0"/>
              </a:rPr>
              <a:t>: 2015/2016</a:t>
            </a:r>
            <a:endParaRPr lang="en-GB" sz="1800" b="1" dirty="0" smtClean="0">
              <a:latin typeface="Calibri" pitchFamily="34" charset="0"/>
              <a:ea typeface="Calibri" pitchFamily="34" charset="0"/>
              <a:cs typeface="Arial" pitchFamily="34" charset="0"/>
            </a:endParaRPr>
          </a:p>
        </p:txBody>
      </p:sp>
      <p:graphicFrame>
        <p:nvGraphicFramePr>
          <p:cNvPr id="10" name="Content Placeholder 4"/>
          <p:cNvGraphicFramePr>
            <a:graphicFrameLocks noGrp="1"/>
          </p:cNvGraphicFramePr>
          <p:nvPr>
            <p:ph idx="1"/>
            <p:extLst>
              <p:ext uri="{D42A27DB-BD31-4B8C-83A1-F6EECF244321}">
                <p14:modId xmlns:p14="http://schemas.microsoft.com/office/powerpoint/2010/main" val="2671305000"/>
              </p:ext>
            </p:extLst>
          </p:nvPr>
        </p:nvGraphicFramePr>
        <p:xfrm>
          <a:off x="395536" y="2133600"/>
          <a:ext cx="8291264" cy="3992563"/>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101551498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828675" y="890588"/>
            <a:ext cx="2303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ZA" altLang="en-US" sz="2400">
              <a:latin typeface="Times New Roman" pitchFamily="18" charset="0"/>
            </a:endParaRPr>
          </a:p>
        </p:txBody>
      </p:sp>
      <p:sp>
        <p:nvSpPr>
          <p:cNvPr id="22531" name="Rectangle 3"/>
          <p:cNvSpPr>
            <a:spLocks noChangeArrowheads="1"/>
          </p:cNvSpPr>
          <p:nvPr/>
        </p:nvSpPr>
        <p:spPr bwMode="auto">
          <a:xfrm>
            <a:off x="0" y="0"/>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ZA" altLang="en-US" sz="2800"/>
          </a:p>
        </p:txBody>
      </p:sp>
      <p:sp>
        <p:nvSpPr>
          <p:cNvPr id="22532" name="TextBox 4"/>
          <p:cNvSpPr txBox="1">
            <a:spLocks noChangeArrowheads="1"/>
          </p:cNvSpPr>
          <p:nvPr/>
        </p:nvSpPr>
        <p:spPr bwMode="auto">
          <a:xfrm>
            <a:off x="285750" y="188913"/>
            <a:ext cx="8858250" cy="304800"/>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en-US" sz="1400" b="1" i="1">
                <a:solidFill>
                  <a:srgbClr val="FFC000"/>
                </a:solidFill>
              </a:rPr>
              <a:t>CHIETA, The Catalyst for Enhanced Skills, Economic Growth and Employability</a:t>
            </a:r>
          </a:p>
        </p:txBody>
      </p:sp>
      <p:sp>
        <p:nvSpPr>
          <p:cNvPr id="22533" name="Title 1"/>
          <p:cNvSpPr>
            <a:spLocks noGrp="1"/>
          </p:cNvSpPr>
          <p:nvPr>
            <p:ph type="title"/>
          </p:nvPr>
        </p:nvSpPr>
        <p:spPr>
          <a:xfrm>
            <a:off x="457200" y="493713"/>
            <a:ext cx="8229600" cy="710952"/>
          </a:xfrm>
        </p:spPr>
        <p:txBody>
          <a:bodyPr/>
          <a:lstStyle/>
          <a:p>
            <a:pPr lvl="2"/>
            <a:r>
              <a:rPr lang="en-GB" altLang="en-US" sz="3600" b="1" dirty="0" smtClean="0" bmk="_Toc421463042">
                <a:solidFill>
                  <a:srgbClr val="990099"/>
                </a:solidFill>
                <a:latin typeface="+mj-lt"/>
                <a:ea typeface="+mj-ea"/>
                <a:cs typeface="+mj-cs"/>
              </a:rPr>
              <a:t>Labour Market Profile</a:t>
            </a:r>
            <a:endParaRPr lang="en-ZA" altLang="en-US" sz="3600" b="1" dirty="0">
              <a:solidFill>
                <a:srgbClr val="990099"/>
              </a:solidFill>
              <a:latin typeface="+mj-lt"/>
              <a:ea typeface="+mj-ea"/>
              <a:cs typeface="+mj-cs"/>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753301810"/>
              </p:ext>
            </p:extLst>
          </p:nvPr>
        </p:nvGraphicFramePr>
        <p:xfrm>
          <a:off x="539552" y="6237312"/>
          <a:ext cx="3840480" cy="513474"/>
        </p:xfrm>
        <a:graphic>
          <a:graphicData uri="http://schemas.openxmlformats.org/drawingml/2006/table">
            <a:tbl>
              <a:tblPr firstRow="1" firstCol="1" bandRow="1"/>
              <a:tblGrid>
                <a:gridCol w="3840480"/>
              </a:tblGrid>
              <a:tr h="269634">
                <a:tc>
                  <a:txBody>
                    <a:bodyPr/>
                    <a:lstStyle/>
                    <a:p>
                      <a:pPr algn="just">
                        <a:spcAft>
                          <a:spcPts val="0"/>
                        </a:spcAft>
                      </a:pPr>
                      <a:endParaRPr lang="en-ZA" sz="1600" dirty="0">
                        <a:effectLst/>
                        <a:latin typeface="Calibri"/>
                        <a:ea typeface="Times New Roman"/>
                        <a:cs typeface="Times New Roman"/>
                      </a:endParaRPr>
                    </a:p>
                  </a:txBody>
                  <a:tcPr marL="68580" marR="68580" marT="0" marB="0">
                    <a:lnL>
                      <a:noFill/>
                    </a:lnL>
                    <a:lnR>
                      <a:noFill/>
                    </a:lnR>
                    <a:lnT>
                      <a:noFill/>
                    </a:lnT>
                    <a:lnB>
                      <a:noFill/>
                    </a:lnB>
                  </a:tcPr>
                </a:tc>
              </a:tr>
              <a:tr h="115558">
                <a:tc>
                  <a:txBody>
                    <a:bodyPr/>
                    <a:lstStyle/>
                    <a:p>
                      <a:pPr algn="just">
                        <a:spcAft>
                          <a:spcPts val="0"/>
                        </a:spcAft>
                      </a:pPr>
                      <a:r>
                        <a:rPr lang="en-GB" sz="1600" dirty="0">
                          <a:effectLst/>
                          <a:latin typeface="Calibri"/>
                          <a:ea typeface="Times New Roman"/>
                          <a:cs typeface="Times New Roman"/>
                        </a:rPr>
                        <a:t>Source: CHIETA data system, June </a:t>
                      </a:r>
                      <a:r>
                        <a:rPr lang="en-GB" sz="1600" dirty="0" smtClean="0">
                          <a:effectLst/>
                          <a:latin typeface="Calibri"/>
                          <a:ea typeface="Times New Roman"/>
                          <a:cs typeface="Times New Roman"/>
                        </a:rPr>
                        <a:t>2016</a:t>
                      </a:r>
                      <a:endParaRPr lang="en-GB" sz="1600" dirty="0">
                        <a:effectLst/>
                        <a:latin typeface="Calibri"/>
                        <a:ea typeface="Calibri"/>
                        <a:cs typeface="Times New Roman"/>
                      </a:endParaRPr>
                    </a:p>
                  </a:txBody>
                  <a:tcPr marL="68580" marR="68580" marT="0" marB="0">
                    <a:lnL>
                      <a:noFill/>
                    </a:lnL>
                    <a:lnR>
                      <a:noFill/>
                    </a:lnR>
                    <a:lnT>
                      <a:noFill/>
                    </a:lnT>
                    <a:lnB>
                      <a:noFill/>
                    </a:lnB>
                  </a:tcPr>
                </a:tc>
              </a:tr>
            </a:tbl>
          </a:graphicData>
        </a:graphic>
      </p:graphicFrame>
      <p:graphicFrame>
        <p:nvGraphicFramePr>
          <p:cNvPr id="8" name="Content Placeholder 1"/>
          <p:cNvGraphicFramePr>
            <a:graphicFrameLocks/>
          </p:cNvGraphicFramePr>
          <p:nvPr>
            <p:extLst>
              <p:ext uri="{D42A27DB-BD31-4B8C-83A1-F6EECF244321}">
                <p14:modId xmlns:p14="http://schemas.microsoft.com/office/powerpoint/2010/main" val="3486721139"/>
              </p:ext>
            </p:extLst>
          </p:nvPr>
        </p:nvGraphicFramePr>
        <p:xfrm>
          <a:off x="1690538" y="1084356"/>
          <a:ext cx="6553869" cy="1005840"/>
        </p:xfrm>
        <a:graphic>
          <a:graphicData uri="http://schemas.openxmlformats.org/drawingml/2006/table">
            <a:tbl>
              <a:tblPr firstRow="1" firstCol="1" bandRow="1"/>
              <a:tblGrid>
                <a:gridCol w="6553869"/>
              </a:tblGrid>
              <a:tr h="559937">
                <a:tc>
                  <a:txBody>
                    <a:bodyPr/>
                    <a:lstStyle/>
                    <a:p>
                      <a:pPr algn="just">
                        <a:spcAft>
                          <a:spcPts val="0"/>
                        </a:spcAft>
                      </a:pPr>
                      <a:endParaRPr lang="en-ZA" sz="900" dirty="0">
                        <a:effectLst/>
                        <a:latin typeface="Calibri"/>
                        <a:ea typeface="Times New Roman"/>
                        <a:cs typeface="Times New Roman"/>
                      </a:endParaRPr>
                    </a:p>
                    <a:p>
                      <a:pPr algn="ctr">
                        <a:spcAft>
                          <a:spcPts val="0"/>
                        </a:spcAft>
                      </a:pPr>
                      <a:r>
                        <a:rPr lang="en-ZA" sz="2400" b="1" dirty="0" smtClean="0">
                          <a:solidFill>
                            <a:schemeClr val="tx1"/>
                          </a:solidFill>
                          <a:effectLst/>
                          <a:latin typeface="Calibri"/>
                          <a:ea typeface="Times New Roman"/>
                          <a:cs typeface="Times New Roman"/>
                        </a:rPr>
                        <a:t>Estimate </a:t>
                      </a:r>
                      <a:r>
                        <a:rPr lang="en-ZA" sz="2400" b="1" dirty="0">
                          <a:solidFill>
                            <a:schemeClr val="tx1"/>
                          </a:solidFill>
                          <a:effectLst/>
                          <a:latin typeface="Calibri"/>
                          <a:ea typeface="Times New Roman"/>
                          <a:cs typeface="Times New Roman"/>
                        </a:rPr>
                        <a:t>of total employment in the Chemical Sector: </a:t>
                      </a:r>
                      <a:r>
                        <a:rPr lang="en-ZA" sz="2400" b="1" dirty="0" smtClean="0">
                          <a:solidFill>
                            <a:schemeClr val="tx1"/>
                          </a:solidFill>
                          <a:effectLst/>
                          <a:latin typeface="Calibri"/>
                          <a:ea typeface="Times New Roman"/>
                          <a:cs typeface="Times New Roman"/>
                        </a:rPr>
                        <a:t>2012-2016</a:t>
                      </a:r>
                      <a:endParaRPr lang="en-GB" sz="2400" b="1" dirty="0">
                        <a:solidFill>
                          <a:schemeClr val="tx1"/>
                        </a:solidFill>
                        <a:effectLst/>
                        <a:latin typeface="Calibri"/>
                        <a:ea typeface="Calibri"/>
                        <a:cs typeface="Times New Roman"/>
                      </a:endParaRPr>
                    </a:p>
                  </a:txBody>
                  <a:tcPr marL="68580" marR="68580" marT="0" marB="0">
                    <a:lnL>
                      <a:noFill/>
                    </a:lnL>
                    <a:lnR>
                      <a:noFill/>
                    </a:lnR>
                    <a:lnT>
                      <a:noFill/>
                    </a:lnT>
                    <a:lnB>
                      <a:noFill/>
                    </a:lnB>
                  </a:tcPr>
                </a:tc>
              </a:tr>
              <a:tr h="111987">
                <a:tc>
                  <a:txBody>
                    <a:bodyPr/>
                    <a:lstStyle/>
                    <a:p>
                      <a:pPr algn="just">
                        <a:spcAft>
                          <a:spcPts val="0"/>
                        </a:spcAft>
                      </a:pPr>
                      <a:endParaRPr lang="en-GB" sz="900" dirty="0">
                        <a:effectLst/>
                        <a:latin typeface="Calibri"/>
                        <a:ea typeface="Calibri"/>
                        <a:cs typeface="Times New Roman"/>
                      </a:endParaRPr>
                    </a:p>
                  </a:txBody>
                  <a:tcPr marL="68580" marR="68580" marT="0" marB="0">
                    <a:lnL>
                      <a:noFill/>
                    </a:lnL>
                    <a:lnR>
                      <a:noFill/>
                    </a:lnR>
                    <a:lnT>
                      <a:noFill/>
                    </a:lnT>
                    <a:lnB>
                      <a:noFill/>
                    </a:lnB>
                  </a:tcPr>
                </a:tc>
              </a:tr>
            </a:tbl>
          </a:graphicData>
        </a:graphic>
      </p:graphicFrame>
      <p:graphicFrame>
        <p:nvGraphicFramePr>
          <p:cNvPr id="10" name="Chart 9"/>
          <p:cNvGraphicFramePr>
            <a:graphicFrameLocks noGrp="1"/>
          </p:cNvGraphicFramePr>
          <p:nvPr>
            <p:extLst>
              <p:ext uri="{D42A27DB-BD31-4B8C-83A1-F6EECF244321}">
                <p14:modId xmlns:p14="http://schemas.microsoft.com/office/powerpoint/2010/main" val="3216912502"/>
              </p:ext>
            </p:extLst>
          </p:nvPr>
        </p:nvGraphicFramePr>
        <p:xfrm>
          <a:off x="376647" y="1844824"/>
          <a:ext cx="8390706" cy="4392488"/>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300818515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828675" y="890588"/>
            <a:ext cx="2303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ZA" altLang="en-US" sz="2400">
              <a:latin typeface="Times New Roman" pitchFamily="18" charset="0"/>
            </a:endParaRPr>
          </a:p>
        </p:txBody>
      </p:sp>
      <p:sp>
        <p:nvSpPr>
          <p:cNvPr id="22531" name="Rectangle 3"/>
          <p:cNvSpPr>
            <a:spLocks noChangeArrowheads="1"/>
          </p:cNvSpPr>
          <p:nvPr/>
        </p:nvSpPr>
        <p:spPr bwMode="auto">
          <a:xfrm>
            <a:off x="0" y="0"/>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ZA" altLang="en-US" sz="2800"/>
          </a:p>
        </p:txBody>
      </p:sp>
      <p:sp>
        <p:nvSpPr>
          <p:cNvPr id="22532" name="TextBox 4"/>
          <p:cNvSpPr txBox="1">
            <a:spLocks noChangeArrowheads="1"/>
          </p:cNvSpPr>
          <p:nvPr/>
        </p:nvSpPr>
        <p:spPr bwMode="auto">
          <a:xfrm>
            <a:off x="285750" y="188913"/>
            <a:ext cx="8858250" cy="304800"/>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en-US" sz="1400" b="1" i="1">
                <a:solidFill>
                  <a:srgbClr val="FFC000"/>
                </a:solidFill>
              </a:rPr>
              <a:t>CHIETA, The Catalyst for Enhanced Skills, Economic Growth and Employability</a:t>
            </a:r>
          </a:p>
        </p:txBody>
      </p:sp>
      <p:sp>
        <p:nvSpPr>
          <p:cNvPr id="22533" name="Title 1"/>
          <p:cNvSpPr>
            <a:spLocks noGrp="1"/>
          </p:cNvSpPr>
          <p:nvPr>
            <p:ph type="title"/>
          </p:nvPr>
        </p:nvSpPr>
        <p:spPr>
          <a:xfrm>
            <a:off x="457200" y="493713"/>
            <a:ext cx="8229600" cy="710952"/>
          </a:xfrm>
        </p:spPr>
        <p:txBody>
          <a:bodyPr/>
          <a:lstStyle/>
          <a:p>
            <a:pPr lvl="2"/>
            <a:r>
              <a:rPr lang="en-GB" altLang="en-US" sz="3600" b="1" dirty="0" smtClean="0" bmk="_Toc421463042">
                <a:solidFill>
                  <a:srgbClr val="990099"/>
                </a:solidFill>
                <a:latin typeface="+mj-lt"/>
                <a:ea typeface="+mj-ea"/>
                <a:cs typeface="+mj-cs"/>
              </a:rPr>
              <a:t>Labour Market Profile</a:t>
            </a:r>
            <a:endParaRPr lang="en-ZA" altLang="en-US" sz="3600" b="1" dirty="0">
              <a:solidFill>
                <a:srgbClr val="990099"/>
              </a:solidFill>
              <a:latin typeface="+mj-lt"/>
              <a:ea typeface="+mj-ea"/>
              <a:cs typeface="+mj-cs"/>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403529249"/>
              </p:ext>
            </p:extLst>
          </p:nvPr>
        </p:nvGraphicFramePr>
        <p:xfrm>
          <a:off x="539552" y="6237312"/>
          <a:ext cx="3840480" cy="513474"/>
        </p:xfrm>
        <a:graphic>
          <a:graphicData uri="http://schemas.openxmlformats.org/drawingml/2006/table">
            <a:tbl>
              <a:tblPr firstRow="1" firstCol="1" bandRow="1"/>
              <a:tblGrid>
                <a:gridCol w="3840480"/>
              </a:tblGrid>
              <a:tr h="269634">
                <a:tc>
                  <a:txBody>
                    <a:bodyPr/>
                    <a:lstStyle/>
                    <a:p>
                      <a:pPr algn="just">
                        <a:spcAft>
                          <a:spcPts val="0"/>
                        </a:spcAft>
                      </a:pPr>
                      <a:endParaRPr lang="en-ZA" sz="1600" dirty="0">
                        <a:effectLst/>
                        <a:latin typeface="Calibri"/>
                        <a:ea typeface="Times New Roman"/>
                        <a:cs typeface="Times New Roman"/>
                      </a:endParaRPr>
                    </a:p>
                  </a:txBody>
                  <a:tcPr marL="68580" marR="68580" marT="0" marB="0">
                    <a:lnL>
                      <a:noFill/>
                    </a:lnL>
                    <a:lnR>
                      <a:noFill/>
                    </a:lnR>
                    <a:lnT>
                      <a:noFill/>
                    </a:lnT>
                    <a:lnB>
                      <a:noFill/>
                    </a:lnB>
                  </a:tcPr>
                </a:tc>
              </a:tr>
              <a:tr h="115558">
                <a:tc>
                  <a:txBody>
                    <a:bodyPr/>
                    <a:lstStyle/>
                    <a:p>
                      <a:pPr algn="just">
                        <a:spcAft>
                          <a:spcPts val="0"/>
                        </a:spcAft>
                      </a:pPr>
                      <a:r>
                        <a:rPr lang="en-GB" sz="1600" dirty="0">
                          <a:effectLst/>
                          <a:latin typeface="Calibri"/>
                          <a:ea typeface="Times New Roman"/>
                          <a:cs typeface="Times New Roman"/>
                        </a:rPr>
                        <a:t>Source: CHIETA data system, June </a:t>
                      </a:r>
                      <a:r>
                        <a:rPr lang="en-GB" sz="1600" dirty="0" smtClean="0">
                          <a:effectLst/>
                          <a:latin typeface="Calibri"/>
                          <a:ea typeface="Times New Roman"/>
                          <a:cs typeface="Times New Roman"/>
                        </a:rPr>
                        <a:t>2016</a:t>
                      </a:r>
                      <a:endParaRPr lang="en-GB" sz="1600" dirty="0">
                        <a:effectLst/>
                        <a:latin typeface="Calibri"/>
                        <a:ea typeface="Calibri"/>
                        <a:cs typeface="Times New Roman"/>
                      </a:endParaRPr>
                    </a:p>
                  </a:txBody>
                  <a:tcPr marL="68580" marR="68580" marT="0" marB="0">
                    <a:lnL>
                      <a:noFill/>
                    </a:lnL>
                    <a:lnR>
                      <a:noFill/>
                    </a:lnR>
                    <a:lnT>
                      <a:noFill/>
                    </a:lnT>
                    <a:lnB>
                      <a:noFill/>
                    </a:lnB>
                  </a:tcPr>
                </a:tc>
              </a:tr>
            </a:tbl>
          </a:graphicData>
        </a:graphic>
      </p:graphicFrame>
      <p:graphicFrame>
        <p:nvGraphicFramePr>
          <p:cNvPr id="8" name="Content Placeholder 1"/>
          <p:cNvGraphicFramePr>
            <a:graphicFrameLocks/>
          </p:cNvGraphicFramePr>
          <p:nvPr>
            <p:extLst>
              <p:ext uri="{D42A27DB-BD31-4B8C-83A1-F6EECF244321}">
                <p14:modId xmlns:p14="http://schemas.microsoft.com/office/powerpoint/2010/main" val="1562691490"/>
              </p:ext>
            </p:extLst>
          </p:nvPr>
        </p:nvGraphicFramePr>
        <p:xfrm>
          <a:off x="1690538" y="1084356"/>
          <a:ext cx="6553869" cy="1005840"/>
        </p:xfrm>
        <a:graphic>
          <a:graphicData uri="http://schemas.openxmlformats.org/drawingml/2006/table">
            <a:tbl>
              <a:tblPr firstRow="1" firstCol="1" bandRow="1"/>
              <a:tblGrid>
                <a:gridCol w="6553869"/>
              </a:tblGrid>
              <a:tr h="559937">
                <a:tc>
                  <a:txBody>
                    <a:bodyPr/>
                    <a:lstStyle/>
                    <a:p>
                      <a:pPr algn="just">
                        <a:spcAft>
                          <a:spcPts val="0"/>
                        </a:spcAft>
                      </a:pPr>
                      <a:endParaRPr lang="en-ZA" sz="900" dirty="0" smtClean="0">
                        <a:effectLst/>
                        <a:latin typeface="Calibri"/>
                        <a:ea typeface="Times New Roman"/>
                        <a:cs typeface="Times New Roman"/>
                      </a:endParaRPr>
                    </a:p>
                    <a:p>
                      <a:pPr algn="ctr" eaLnBrk="0" hangingPunct="0"/>
                      <a:r>
                        <a:rPr lang="en-ZA" sz="2400" b="1" dirty="0" smtClean="0">
                          <a:latin typeface="Calibri" panose="020F0502020204030204" pitchFamily="34" charset="0"/>
                        </a:rPr>
                        <a:t>Race</a:t>
                      </a:r>
                      <a:r>
                        <a:rPr lang="en-ZA" sz="2400" b="1" baseline="0" dirty="0" smtClean="0">
                          <a:latin typeface="Calibri" panose="020F0502020204030204" pitchFamily="34" charset="0"/>
                        </a:rPr>
                        <a:t> </a:t>
                      </a:r>
                      <a:r>
                        <a:rPr lang="en-ZA" sz="2400" b="1" dirty="0" smtClean="0">
                          <a:latin typeface="Calibri" panose="020F0502020204030204" pitchFamily="34" charset="0"/>
                        </a:rPr>
                        <a:t>distribution of </a:t>
                      </a:r>
                      <a:r>
                        <a:rPr lang="en-ZA" sz="2400" b="1" dirty="0" smtClean="0">
                          <a:solidFill>
                            <a:schemeClr val="tx1"/>
                          </a:solidFill>
                          <a:effectLst/>
                          <a:latin typeface="+mn-lt"/>
                          <a:ea typeface="Times New Roman"/>
                          <a:cs typeface="Times New Roman"/>
                        </a:rPr>
                        <a:t>employment in the Chemical Sector</a:t>
                      </a:r>
                      <a:r>
                        <a:rPr lang="en-ZA" sz="2400" b="1" dirty="0" smtClean="0">
                          <a:latin typeface="Calibri" pitchFamily="34" charset="0"/>
                          <a:ea typeface="Calibri" pitchFamily="34" charset="0"/>
                          <a:cs typeface="Arial" pitchFamily="34" charset="0"/>
                        </a:rPr>
                        <a:t>: 2012 – 2016</a:t>
                      </a:r>
                      <a:endParaRPr lang="en-GB" sz="2400" b="1" dirty="0" smtClean="0">
                        <a:latin typeface="Calibri" pitchFamily="34" charset="0"/>
                        <a:ea typeface="Calibri" pitchFamily="34" charset="0"/>
                        <a:cs typeface="Arial" pitchFamily="34" charset="0"/>
                      </a:endParaRPr>
                    </a:p>
                  </a:txBody>
                  <a:tcPr marL="68580" marR="68580" marT="0" marB="0">
                    <a:lnL>
                      <a:noFill/>
                    </a:lnL>
                    <a:lnR>
                      <a:noFill/>
                    </a:lnR>
                    <a:lnT>
                      <a:noFill/>
                    </a:lnT>
                    <a:lnB>
                      <a:noFill/>
                    </a:lnB>
                  </a:tcPr>
                </a:tc>
              </a:tr>
              <a:tr h="111987">
                <a:tc>
                  <a:txBody>
                    <a:bodyPr/>
                    <a:lstStyle/>
                    <a:p>
                      <a:pPr algn="just">
                        <a:spcAft>
                          <a:spcPts val="0"/>
                        </a:spcAft>
                      </a:pPr>
                      <a:endParaRPr lang="en-GB" sz="900" dirty="0">
                        <a:effectLst/>
                        <a:latin typeface="Calibri"/>
                        <a:ea typeface="Calibri"/>
                        <a:cs typeface="Times New Roman"/>
                      </a:endParaRPr>
                    </a:p>
                  </a:txBody>
                  <a:tcPr marL="68580" marR="68580" marT="0" marB="0">
                    <a:lnL>
                      <a:noFill/>
                    </a:lnL>
                    <a:lnR>
                      <a:noFill/>
                    </a:lnR>
                    <a:lnT>
                      <a:noFill/>
                    </a:lnT>
                    <a:lnB>
                      <a:noFill/>
                    </a:lnB>
                  </a:tcPr>
                </a:tc>
              </a:tr>
            </a:tbl>
          </a:graphicData>
        </a:graphic>
      </p:graphicFrame>
      <p:graphicFrame>
        <p:nvGraphicFramePr>
          <p:cNvPr id="10" name="Chart 9"/>
          <p:cNvGraphicFramePr>
            <a:graphicFrameLocks noGrp="1"/>
          </p:cNvGraphicFramePr>
          <p:nvPr>
            <p:extLst>
              <p:ext uri="{D42A27DB-BD31-4B8C-83A1-F6EECF244321}">
                <p14:modId xmlns:p14="http://schemas.microsoft.com/office/powerpoint/2010/main" val="2097384920"/>
              </p:ext>
            </p:extLst>
          </p:nvPr>
        </p:nvGraphicFramePr>
        <p:xfrm>
          <a:off x="107504" y="1916832"/>
          <a:ext cx="8928992" cy="4392488"/>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259628632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828675" y="890588"/>
            <a:ext cx="2303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ZA" altLang="en-US" sz="2400">
              <a:latin typeface="Times New Roman" pitchFamily="18" charset="0"/>
            </a:endParaRPr>
          </a:p>
        </p:txBody>
      </p:sp>
      <p:sp>
        <p:nvSpPr>
          <p:cNvPr id="22531" name="Rectangle 3"/>
          <p:cNvSpPr>
            <a:spLocks noChangeArrowheads="1"/>
          </p:cNvSpPr>
          <p:nvPr/>
        </p:nvSpPr>
        <p:spPr bwMode="auto">
          <a:xfrm>
            <a:off x="0" y="0"/>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ZA" altLang="en-US" sz="2800"/>
          </a:p>
        </p:txBody>
      </p:sp>
      <p:sp>
        <p:nvSpPr>
          <p:cNvPr id="22532" name="TextBox 4"/>
          <p:cNvSpPr txBox="1">
            <a:spLocks noChangeArrowheads="1"/>
          </p:cNvSpPr>
          <p:nvPr/>
        </p:nvSpPr>
        <p:spPr bwMode="auto">
          <a:xfrm>
            <a:off x="285750" y="188913"/>
            <a:ext cx="8858250" cy="304800"/>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en-US" sz="1400" b="1" i="1">
                <a:solidFill>
                  <a:srgbClr val="FFC000"/>
                </a:solidFill>
              </a:rPr>
              <a:t>CHIETA, The Catalyst for Enhanced Skills, Economic Growth and Employability</a:t>
            </a:r>
          </a:p>
        </p:txBody>
      </p:sp>
      <p:sp>
        <p:nvSpPr>
          <p:cNvPr id="22533" name="Title 1"/>
          <p:cNvSpPr>
            <a:spLocks noGrp="1"/>
          </p:cNvSpPr>
          <p:nvPr>
            <p:ph type="title"/>
          </p:nvPr>
        </p:nvSpPr>
        <p:spPr>
          <a:xfrm>
            <a:off x="457200" y="493713"/>
            <a:ext cx="8229600" cy="710952"/>
          </a:xfrm>
        </p:spPr>
        <p:txBody>
          <a:bodyPr/>
          <a:lstStyle/>
          <a:p>
            <a:pPr lvl="2"/>
            <a:r>
              <a:rPr lang="en-GB" altLang="en-US" sz="3600" b="1" dirty="0" smtClean="0" bmk="_Toc421463042">
                <a:solidFill>
                  <a:srgbClr val="990099"/>
                </a:solidFill>
                <a:latin typeface="+mj-lt"/>
                <a:ea typeface="+mj-ea"/>
                <a:cs typeface="+mj-cs"/>
              </a:rPr>
              <a:t>Labour Market Profile</a:t>
            </a:r>
            <a:endParaRPr lang="en-ZA" altLang="en-US" sz="3600" b="1" dirty="0">
              <a:solidFill>
                <a:srgbClr val="990099"/>
              </a:solidFill>
              <a:latin typeface="+mj-lt"/>
              <a:ea typeface="+mj-ea"/>
              <a:cs typeface="+mj-cs"/>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729711705"/>
              </p:ext>
            </p:extLst>
          </p:nvPr>
        </p:nvGraphicFramePr>
        <p:xfrm>
          <a:off x="539552" y="6237312"/>
          <a:ext cx="3840480" cy="513474"/>
        </p:xfrm>
        <a:graphic>
          <a:graphicData uri="http://schemas.openxmlformats.org/drawingml/2006/table">
            <a:tbl>
              <a:tblPr firstRow="1" firstCol="1" bandRow="1"/>
              <a:tblGrid>
                <a:gridCol w="3840480"/>
              </a:tblGrid>
              <a:tr h="269634">
                <a:tc>
                  <a:txBody>
                    <a:bodyPr/>
                    <a:lstStyle/>
                    <a:p>
                      <a:pPr algn="just">
                        <a:spcAft>
                          <a:spcPts val="0"/>
                        </a:spcAft>
                      </a:pPr>
                      <a:endParaRPr lang="en-ZA" sz="1600" dirty="0">
                        <a:effectLst/>
                        <a:latin typeface="Calibri"/>
                        <a:ea typeface="Times New Roman"/>
                        <a:cs typeface="Times New Roman"/>
                      </a:endParaRPr>
                    </a:p>
                  </a:txBody>
                  <a:tcPr marL="68580" marR="68580" marT="0" marB="0">
                    <a:lnL>
                      <a:noFill/>
                    </a:lnL>
                    <a:lnR>
                      <a:noFill/>
                    </a:lnR>
                    <a:lnT>
                      <a:noFill/>
                    </a:lnT>
                    <a:lnB>
                      <a:noFill/>
                    </a:lnB>
                  </a:tcPr>
                </a:tc>
              </a:tr>
              <a:tr h="115558">
                <a:tc>
                  <a:txBody>
                    <a:bodyPr/>
                    <a:lstStyle/>
                    <a:p>
                      <a:pPr algn="just">
                        <a:spcAft>
                          <a:spcPts val="0"/>
                        </a:spcAft>
                      </a:pPr>
                      <a:r>
                        <a:rPr lang="en-GB" sz="1600" dirty="0">
                          <a:effectLst/>
                          <a:latin typeface="Calibri"/>
                          <a:ea typeface="Times New Roman"/>
                          <a:cs typeface="Times New Roman"/>
                        </a:rPr>
                        <a:t>Source: CHIETA data system, June </a:t>
                      </a:r>
                      <a:r>
                        <a:rPr lang="en-GB" sz="1600" dirty="0" smtClean="0">
                          <a:effectLst/>
                          <a:latin typeface="Calibri"/>
                          <a:ea typeface="Times New Roman"/>
                          <a:cs typeface="Times New Roman"/>
                        </a:rPr>
                        <a:t>2016</a:t>
                      </a:r>
                      <a:endParaRPr lang="en-GB" sz="1600" dirty="0">
                        <a:effectLst/>
                        <a:latin typeface="Calibri"/>
                        <a:ea typeface="Calibri"/>
                        <a:cs typeface="Times New Roman"/>
                      </a:endParaRPr>
                    </a:p>
                  </a:txBody>
                  <a:tcPr marL="68580" marR="68580" marT="0" marB="0">
                    <a:lnL>
                      <a:noFill/>
                    </a:lnL>
                    <a:lnR>
                      <a:noFill/>
                    </a:lnR>
                    <a:lnT>
                      <a:noFill/>
                    </a:lnT>
                    <a:lnB>
                      <a:noFill/>
                    </a:lnB>
                  </a:tcPr>
                </a:tc>
              </a:tr>
            </a:tbl>
          </a:graphicData>
        </a:graphic>
      </p:graphicFrame>
      <p:graphicFrame>
        <p:nvGraphicFramePr>
          <p:cNvPr id="8" name="Content Placeholder 1"/>
          <p:cNvGraphicFramePr>
            <a:graphicFrameLocks/>
          </p:cNvGraphicFramePr>
          <p:nvPr>
            <p:extLst>
              <p:ext uri="{D42A27DB-BD31-4B8C-83A1-F6EECF244321}">
                <p14:modId xmlns:p14="http://schemas.microsoft.com/office/powerpoint/2010/main" val="532163823"/>
              </p:ext>
            </p:extLst>
          </p:nvPr>
        </p:nvGraphicFramePr>
        <p:xfrm>
          <a:off x="1690538" y="1084356"/>
          <a:ext cx="6553869" cy="1005840"/>
        </p:xfrm>
        <a:graphic>
          <a:graphicData uri="http://schemas.openxmlformats.org/drawingml/2006/table">
            <a:tbl>
              <a:tblPr firstRow="1" firstCol="1" bandRow="1"/>
              <a:tblGrid>
                <a:gridCol w="6553869"/>
              </a:tblGrid>
              <a:tr h="559937">
                <a:tc>
                  <a:txBody>
                    <a:bodyPr/>
                    <a:lstStyle/>
                    <a:p>
                      <a:pPr algn="just">
                        <a:spcAft>
                          <a:spcPts val="0"/>
                        </a:spcAft>
                      </a:pPr>
                      <a:endParaRPr lang="en-ZA" sz="900" dirty="0" smtClean="0">
                        <a:effectLst/>
                        <a:latin typeface="Calibri"/>
                        <a:ea typeface="Times New Roman"/>
                        <a:cs typeface="Times New Roman"/>
                      </a:endParaRPr>
                    </a:p>
                    <a:p>
                      <a:pPr algn="ctr" eaLnBrk="0" hangingPunct="0"/>
                      <a:r>
                        <a:rPr lang="en-ZA" sz="2400" b="1" baseline="0" dirty="0" smtClean="0">
                          <a:latin typeface="Calibri" panose="020F0502020204030204" pitchFamily="34" charset="0"/>
                        </a:rPr>
                        <a:t>Gender </a:t>
                      </a:r>
                      <a:r>
                        <a:rPr lang="en-ZA" sz="2400" b="1" dirty="0" smtClean="0">
                          <a:latin typeface="Calibri" panose="020F0502020204030204" pitchFamily="34" charset="0"/>
                        </a:rPr>
                        <a:t>distribution of </a:t>
                      </a:r>
                      <a:r>
                        <a:rPr lang="en-ZA" sz="2400" b="1" dirty="0" smtClean="0">
                          <a:solidFill>
                            <a:schemeClr val="tx1"/>
                          </a:solidFill>
                          <a:effectLst/>
                          <a:latin typeface="+mn-lt"/>
                          <a:ea typeface="Times New Roman"/>
                          <a:cs typeface="Times New Roman"/>
                        </a:rPr>
                        <a:t>employment in the Chemical Sector</a:t>
                      </a:r>
                      <a:r>
                        <a:rPr lang="en-ZA" sz="2400" b="1" dirty="0" smtClean="0">
                          <a:latin typeface="Calibri" pitchFamily="34" charset="0"/>
                          <a:ea typeface="Calibri" pitchFamily="34" charset="0"/>
                          <a:cs typeface="Arial" pitchFamily="34" charset="0"/>
                        </a:rPr>
                        <a:t>: 2012 – 2016</a:t>
                      </a:r>
                      <a:endParaRPr lang="en-GB" sz="2400" b="1" dirty="0" smtClean="0">
                        <a:latin typeface="Calibri" pitchFamily="34" charset="0"/>
                        <a:ea typeface="Calibri" pitchFamily="34" charset="0"/>
                        <a:cs typeface="Arial" pitchFamily="34" charset="0"/>
                      </a:endParaRPr>
                    </a:p>
                  </a:txBody>
                  <a:tcPr marL="68580" marR="68580" marT="0" marB="0">
                    <a:lnL>
                      <a:noFill/>
                    </a:lnL>
                    <a:lnR>
                      <a:noFill/>
                    </a:lnR>
                    <a:lnT>
                      <a:noFill/>
                    </a:lnT>
                    <a:lnB>
                      <a:noFill/>
                    </a:lnB>
                  </a:tcPr>
                </a:tc>
              </a:tr>
              <a:tr h="111987">
                <a:tc>
                  <a:txBody>
                    <a:bodyPr/>
                    <a:lstStyle/>
                    <a:p>
                      <a:pPr algn="just">
                        <a:spcAft>
                          <a:spcPts val="0"/>
                        </a:spcAft>
                      </a:pPr>
                      <a:endParaRPr lang="en-GB" sz="900" dirty="0">
                        <a:effectLst/>
                        <a:latin typeface="Calibri"/>
                        <a:ea typeface="Calibri"/>
                        <a:cs typeface="Times New Roman"/>
                      </a:endParaRPr>
                    </a:p>
                  </a:txBody>
                  <a:tcPr marL="68580" marR="68580" marT="0" marB="0">
                    <a:lnL>
                      <a:noFill/>
                    </a:lnL>
                    <a:lnR>
                      <a:noFill/>
                    </a:lnR>
                    <a:lnT>
                      <a:noFill/>
                    </a:lnT>
                    <a:lnB>
                      <a:noFill/>
                    </a:lnB>
                  </a:tcPr>
                </a:tc>
              </a:tr>
            </a:tbl>
          </a:graphicData>
        </a:graphic>
      </p:graphicFrame>
      <p:graphicFrame>
        <p:nvGraphicFramePr>
          <p:cNvPr id="9" name="Chart 8"/>
          <p:cNvGraphicFramePr>
            <a:graphicFrameLocks noGrp="1"/>
          </p:cNvGraphicFramePr>
          <p:nvPr>
            <p:extLst>
              <p:ext uri="{D42A27DB-BD31-4B8C-83A1-F6EECF244321}">
                <p14:modId xmlns:p14="http://schemas.microsoft.com/office/powerpoint/2010/main" val="558754127"/>
              </p:ext>
            </p:extLst>
          </p:nvPr>
        </p:nvGraphicFramePr>
        <p:xfrm>
          <a:off x="-69850" y="1916832"/>
          <a:ext cx="9283700" cy="4534768"/>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398376397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828675" y="890588"/>
            <a:ext cx="2303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ZA" altLang="en-US" sz="2400">
              <a:latin typeface="Times New Roman" pitchFamily="18" charset="0"/>
            </a:endParaRPr>
          </a:p>
        </p:txBody>
      </p:sp>
      <p:sp>
        <p:nvSpPr>
          <p:cNvPr id="22531" name="Rectangle 3"/>
          <p:cNvSpPr>
            <a:spLocks noChangeArrowheads="1"/>
          </p:cNvSpPr>
          <p:nvPr/>
        </p:nvSpPr>
        <p:spPr bwMode="auto">
          <a:xfrm>
            <a:off x="0" y="0"/>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ZA" altLang="en-US" sz="2800"/>
          </a:p>
        </p:txBody>
      </p:sp>
      <p:sp>
        <p:nvSpPr>
          <p:cNvPr id="22532" name="TextBox 4"/>
          <p:cNvSpPr txBox="1">
            <a:spLocks noChangeArrowheads="1"/>
          </p:cNvSpPr>
          <p:nvPr/>
        </p:nvSpPr>
        <p:spPr bwMode="auto">
          <a:xfrm>
            <a:off x="285750" y="188913"/>
            <a:ext cx="8858250" cy="304800"/>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en-US" sz="1400" b="1" i="1">
                <a:solidFill>
                  <a:srgbClr val="FFC000"/>
                </a:solidFill>
              </a:rPr>
              <a:t>CHIETA, The Catalyst for Enhanced Skills, Economic Growth and Employability</a:t>
            </a:r>
          </a:p>
        </p:txBody>
      </p:sp>
      <p:sp>
        <p:nvSpPr>
          <p:cNvPr id="22533" name="Title 1"/>
          <p:cNvSpPr>
            <a:spLocks noGrp="1"/>
          </p:cNvSpPr>
          <p:nvPr>
            <p:ph type="title"/>
          </p:nvPr>
        </p:nvSpPr>
        <p:spPr>
          <a:xfrm>
            <a:off x="457200" y="493713"/>
            <a:ext cx="8229600" cy="710952"/>
          </a:xfrm>
        </p:spPr>
        <p:txBody>
          <a:bodyPr/>
          <a:lstStyle/>
          <a:p>
            <a:pPr lvl="2"/>
            <a:r>
              <a:rPr lang="en-GB" altLang="en-US" sz="3600" b="1" dirty="0" smtClean="0" bmk="_Toc421463042">
                <a:solidFill>
                  <a:srgbClr val="990099"/>
                </a:solidFill>
                <a:latin typeface="+mj-lt"/>
                <a:ea typeface="+mj-ea"/>
                <a:cs typeface="+mj-cs"/>
              </a:rPr>
              <a:t>Labour Market Profile</a:t>
            </a:r>
            <a:endParaRPr lang="en-ZA" altLang="en-US" sz="3600" b="1" dirty="0">
              <a:solidFill>
                <a:srgbClr val="990099"/>
              </a:solidFill>
              <a:latin typeface="+mj-lt"/>
              <a:ea typeface="+mj-ea"/>
              <a:cs typeface="+mj-cs"/>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966782221"/>
              </p:ext>
            </p:extLst>
          </p:nvPr>
        </p:nvGraphicFramePr>
        <p:xfrm>
          <a:off x="539552" y="6237312"/>
          <a:ext cx="3840480" cy="513474"/>
        </p:xfrm>
        <a:graphic>
          <a:graphicData uri="http://schemas.openxmlformats.org/drawingml/2006/table">
            <a:tbl>
              <a:tblPr firstRow="1" firstCol="1" bandRow="1"/>
              <a:tblGrid>
                <a:gridCol w="3840480"/>
              </a:tblGrid>
              <a:tr h="269634">
                <a:tc>
                  <a:txBody>
                    <a:bodyPr/>
                    <a:lstStyle/>
                    <a:p>
                      <a:pPr algn="just">
                        <a:spcAft>
                          <a:spcPts val="0"/>
                        </a:spcAft>
                      </a:pPr>
                      <a:endParaRPr lang="en-ZA" sz="1600" dirty="0">
                        <a:effectLst/>
                        <a:latin typeface="Calibri"/>
                        <a:ea typeface="Times New Roman"/>
                        <a:cs typeface="Times New Roman"/>
                      </a:endParaRPr>
                    </a:p>
                  </a:txBody>
                  <a:tcPr marL="68580" marR="68580" marT="0" marB="0">
                    <a:lnL>
                      <a:noFill/>
                    </a:lnL>
                    <a:lnR>
                      <a:noFill/>
                    </a:lnR>
                    <a:lnT>
                      <a:noFill/>
                    </a:lnT>
                    <a:lnB>
                      <a:noFill/>
                    </a:lnB>
                  </a:tcPr>
                </a:tc>
              </a:tr>
              <a:tr h="115558">
                <a:tc>
                  <a:txBody>
                    <a:bodyPr/>
                    <a:lstStyle/>
                    <a:p>
                      <a:pPr algn="just">
                        <a:spcAft>
                          <a:spcPts val="0"/>
                        </a:spcAft>
                      </a:pPr>
                      <a:r>
                        <a:rPr lang="en-GB" sz="1600" dirty="0">
                          <a:effectLst/>
                          <a:latin typeface="Calibri"/>
                          <a:ea typeface="Times New Roman"/>
                          <a:cs typeface="Times New Roman"/>
                        </a:rPr>
                        <a:t>Source: CHIETA data system, June </a:t>
                      </a:r>
                      <a:r>
                        <a:rPr lang="en-GB" sz="1600" dirty="0" smtClean="0">
                          <a:effectLst/>
                          <a:latin typeface="Calibri"/>
                          <a:ea typeface="Times New Roman"/>
                          <a:cs typeface="Times New Roman"/>
                        </a:rPr>
                        <a:t>2016</a:t>
                      </a:r>
                      <a:endParaRPr lang="en-GB" sz="1600" dirty="0">
                        <a:effectLst/>
                        <a:latin typeface="Calibri"/>
                        <a:ea typeface="Calibri"/>
                        <a:cs typeface="Times New Roman"/>
                      </a:endParaRPr>
                    </a:p>
                  </a:txBody>
                  <a:tcPr marL="68580" marR="68580" marT="0" marB="0">
                    <a:lnL>
                      <a:noFill/>
                    </a:lnL>
                    <a:lnR>
                      <a:noFill/>
                    </a:lnR>
                    <a:lnT>
                      <a:noFill/>
                    </a:lnT>
                    <a:lnB>
                      <a:noFill/>
                    </a:lnB>
                  </a:tcPr>
                </a:tc>
              </a:tr>
            </a:tbl>
          </a:graphicData>
        </a:graphic>
      </p:graphicFrame>
      <p:graphicFrame>
        <p:nvGraphicFramePr>
          <p:cNvPr id="8" name="Content Placeholder 1"/>
          <p:cNvGraphicFramePr>
            <a:graphicFrameLocks/>
          </p:cNvGraphicFramePr>
          <p:nvPr>
            <p:extLst>
              <p:ext uri="{D42A27DB-BD31-4B8C-83A1-F6EECF244321}">
                <p14:modId xmlns:p14="http://schemas.microsoft.com/office/powerpoint/2010/main" val="2596292944"/>
              </p:ext>
            </p:extLst>
          </p:nvPr>
        </p:nvGraphicFramePr>
        <p:xfrm>
          <a:off x="1115616" y="1125880"/>
          <a:ext cx="7128791" cy="502920"/>
        </p:xfrm>
        <a:graphic>
          <a:graphicData uri="http://schemas.openxmlformats.org/drawingml/2006/table">
            <a:tbl>
              <a:tblPr firstRow="1" firstCol="1" bandRow="1"/>
              <a:tblGrid>
                <a:gridCol w="7128791"/>
              </a:tblGrid>
              <a:tr h="304823">
                <a:tc>
                  <a:txBody>
                    <a:bodyPr/>
                    <a:lstStyle/>
                    <a:p>
                      <a:pPr algn="ctr" eaLnBrk="0" hangingPunct="0"/>
                      <a:r>
                        <a:rPr lang="en-ZA" sz="2400" b="1" baseline="0" dirty="0" smtClean="0">
                          <a:latin typeface="Calibri" panose="020F0502020204030204" pitchFamily="34" charset="0"/>
                        </a:rPr>
                        <a:t>Disabled workers </a:t>
                      </a:r>
                      <a:r>
                        <a:rPr lang="en-ZA" sz="2400" b="1" dirty="0" smtClean="0">
                          <a:solidFill>
                            <a:schemeClr val="tx1"/>
                          </a:solidFill>
                          <a:effectLst/>
                          <a:latin typeface="+mn-lt"/>
                          <a:ea typeface="Times New Roman"/>
                          <a:cs typeface="Times New Roman"/>
                        </a:rPr>
                        <a:t>in the Chemical Sector</a:t>
                      </a:r>
                      <a:r>
                        <a:rPr lang="en-ZA" sz="2400" b="1" dirty="0" smtClean="0">
                          <a:latin typeface="Calibri" pitchFamily="34" charset="0"/>
                          <a:ea typeface="Calibri" pitchFamily="34" charset="0"/>
                          <a:cs typeface="Arial" pitchFamily="34" charset="0"/>
                        </a:rPr>
                        <a:t>: 2012 – 2016</a:t>
                      </a:r>
                      <a:endParaRPr lang="en-GB" sz="2400" b="1" dirty="0" smtClean="0">
                        <a:latin typeface="Calibri" pitchFamily="34" charset="0"/>
                        <a:ea typeface="Calibri" pitchFamily="34" charset="0"/>
                        <a:cs typeface="Arial" pitchFamily="34" charset="0"/>
                      </a:endParaRPr>
                    </a:p>
                  </a:txBody>
                  <a:tcPr marL="68580" marR="68580" marT="0" marB="0">
                    <a:lnL>
                      <a:noFill/>
                    </a:lnL>
                    <a:lnR>
                      <a:noFill/>
                    </a:lnR>
                    <a:lnT>
                      <a:noFill/>
                    </a:lnT>
                    <a:lnB>
                      <a:noFill/>
                    </a:lnB>
                  </a:tcPr>
                </a:tc>
              </a:tr>
              <a:tr h="95604">
                <a:tc>
                  <a:txBody>
                    <a:bodyPr/>
                    <a:lstStyle/>
                    <a:p>
                      <a:pPr algn="just">
                        <a:spcAft>
                          <a:spcPts val="0"/>
                        </a:spcAft>
                      </a:pPr>
                      <a:endParaRPr lang="en-GB" sz="900" dirty="0">
                        <a:effectLst/>
                        <a:latin typeface="Calibri"/>
                        <a:ea typeface="Calibri"/>
                        <a:cs typeface="Times New Roman"/>
                      </a:endParaRPr>
                    </a:p>
                  </a:txBody>
                  <a:tcPr marL="68580" marR="68580" marT="0" marB="0">
                    <a:lnL>
                      <a:noFill/>
                    </a:lnL>
                    <a:lnR>
                      <a:noFill/>
                    </a:lnR>
                    <a:lnT>
                      <a:noFill/>
                    </a:lnT>
                    <a:lnB>
                      <a:noFill/>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069323362"/>
              </p:ext>
            </p:extLst>
          </p:nvPr>
        </p:nvGraphicFramePr>
        <p:xfrm>
          <a:off x="285748" y="1628799"/>
          <a:ext cx="8606731" cy="4680520"/>
        </p:xfrm>
        <a:graphic>
          <a:graphicData uri="http://schemas.openxmlformats.org/drawingml/2006/table">
            <a:tbl>
              <a:tblPr firstRow="1" firstCol="1" lastRow="1" bandCol="1">
                <a:tableStyleId>{00A15C55-8517-42AA-B614-E9B94910E393}</a:tableStyleId>
              </a:tblPr>
              <a:tblGrid>
                <a:gridCol w="1144630"/>
                <a:gridCol w="1144630"/>
                <a:gridCol w="603761"/>
                <a:gridCol w="603761"/>
                <a:gridCol w="603761"/>
                <a:gridCol w="704386"/>
                <a:gridCol w="704386"/>
                <a:gridCol w="603761"/>
                <a:gridCol w="632060"/>
                <a:gridCol w="628917"/>
                <a:gridCol w="628917"/>
                <a:gridCol w="603761"/>
              </a:tblGrid>
              <a:tr h="181391">
                <a:tc rowSpan="2" gridSpan="2">
                  <a:txBody>
                    <a:bodyPr/>
                    <a:lstStyle/>
                    <a:p>
                      <a:pPr algn="ctr" fontAlgn="ctr"/>
                      <a:r>
                        <a:rPr lang="en-ZA" sz="1050" u="none" strike="noStrike" dirty="0">
                          <a:effectLst/>
                        </a:rPr>
                        <a:t>Disabled workers </a:t>
                      </a:r>
                      <a:endParaRPr lang="en-ZA" sz="1050" b="1" i="0" u="none" strike="noStrike" dirty="0">
                        <a:solidFill>
                          <a:srgbClr val="000000"/>
                        </a:solidFill>
                        <a:effectLst/>
                        <a:latin typeface="Calibri"/>
                      </a:endParaRPr>
                    </a:p>
                  </a:txBody>
                  <a:tcPr marL="0" marR="0" marT="0" marB="0" anchor="ctr"/>
                </a:tc>
                <a:tc rowSpan="2" hMerge="1">
                  <a:txBody>
                    <a:bodyPr/>
                    <a:lstStyle/>
                    <a:p>
                      <a:endParaRPr lang="en-ZA"/>
                    </a:p>
                  </a:txBody>
                  <a:tcPr/>
                </a:tc>
                <a:tc gridSpan="2">
                  <a:txBody>
                    <a:bodyPr/>
                    <a:lstStyle/>
                    <a:p>
                      <a:pPr algn="ctr" fontAlgn="ctr"/>
                      <a:r>
                        <a:rPr lang="en-ZA" sz="1050" u="none" strike="noStrike">
                          <a:effectLst/>
                        </a:rPr>
                        <a:t>2012</a:t>
                      </a:r>
                      <a:endParaRPr lang="en-ZA" sz="1050" b="1" i="0" u="none" strike="noStrike">
                        <a:solidFill>
                          <a:srgbClr val="000000"/>
                        </a:solidFill>
                        <a:effectLst/>
                        <a:latin typeface="Calibri"/>
                      </a:endParaRPr>
                    </a:p>
                  </a:txBody>
                  <a:tcPr marL="0" marR="0" marT="0" marB="0" anchor="ctr"/>
                </a:tc>
                <a:tc hMerge="1">
                  <a:txBody>
                    <a:bodyPr/>
                    <a:lstStyle/>
                    <a:p>
                      <a:endParaRPr lang="en-ZA"/>
                    </a:p>
                  </a:txBody>
                  <a:tcPr/>
                </a:tc>
                <a:tc gridSpan="2">
                  <a:txBody>
                    <a:bodyPr/>
                    <a:lstStyle/>
                    <a:p>
                      <a:pPr algn="ctr" fontAlgn="ctr"/>
                      <a:r>
                        <a:rPr lang="en-ZA" sz="1050" u="none" strike="noStrike">
                          <a:effectLst/>
                        </a:rPr>
                        <a:t>2013</a:t>
                      </a:r>
                      <a:endParaRPr lang="en-ZA" sz="1050" b="1" i="0" u="none" strike="noStrike">
                        <a:solidFill>
                          <a:srgbClr val="000000"/>
                        </a:solidFill>
                        <a:effectLst/>
                        <a:latin typeface="Calibri"/>
                      </a:endParaRPr>
                    </a:p>
                  </a:txBody>
                  <a:tcPr marL="0" marR="0" marT="0" marB="0" anchor="ctr"/>
                </a:tc>
                <a:tc hMerge="1">
                  <a:txBody>
                    <a:bodyPr/>
                    <a:lstStyle/>
                    <a:p>
                      <a:endParaRPr lang="en-ZA"/>
                    </a:p>
                  </a:txBody>
                  <a:tcPr/>
                </a:tc>
                <a:tc gridSpan="2">
                  <a:txBody>
                    <a:bodyPr/>
                    <a:lstStyle/>
                    <a:p>
                      <a:pPr algn="ctr" fontAlgn="b"/>
                      <a:r>
                        <a:rPr lang="en-ZA" sz="1050" u="none" strike="noStrike">
                          <a:effectLst/>
                        </a:rPr>
                        <a:t>2014</a:t>
                      </a:r>
                      <a:endParaRPr lang="en-ZA" sz="1050" b="1" i="0" u="none" strike="noStrike">
                        <a:solidFill>
                          <a:srgbClr val="000000"/>
                        </a:solidFill>
                        <a:effectLst/>
                        <a:latin typeface="Calibri"/>
                      </a:endParaRPr>
                    </a:p>
                  </a:txBody>
                  <a:tcPr marL="0" marR="0" marT="0" marB="0" anchor="b"/>
                </a:tc>
                <a:tc hMerge="1">
                  <a:txBody>
                    <a:bodyPr/>
                    <a:lstStyle/>
                    <a:p>
                      <a:endParaRPr lang="en-ZA"/>
                    </a:p>
                  </a:txBody>
                  <a:tcPr/>
                </a:tc>
                <a:tc gridSpan="2">
                  <a:txBody>
                    <a:bodyPr/>
                    <a:lstStyle/>
                    <a:p>
                      <a:pPr algn="ctr" fontAlgn="b"/>
                      <a:r>
                        <a:rPr lang="en-ZA" sz="1050" u="none" strike="noStrike">
                          <a:effectLst/>
                        </a:rPr>
                        <a:t>2015</a:t>
                      </a:r>
                      <a:endParaRPr lang="en-ZA" sz="1050" b="0" i="0" u="none" strike="noStrike">
                        <a:solidFill>
                          <a:srgbClr val="000000"/>
                        </a:solidFill>
                        <a:effectLst/>
                        <a:latin typeface="Calibri"/>
                      </a:endParaRPr>
                    </a:p>
                  </a:txBody>
                  <a:tcPr marL="0" marR="0" marT="0" marB="0" anchor="b"/>
                </a:tc>
                <a:tc hMerge="1">
                  <a:txBody>
                    <a:bodyPr/>
                    <a:lstStyle/>
                    <a:p>
                      <a:endParaRPr lang="en-ZA"/>
                    </a:p>
                  </a:txBody>
                  <a:tcPr/>
                </a:tc>
                <a:tc gridSpan="2">
                  <a:txBody>
                    <a:bodyPr/>
                    <a:lstStyle/>
                    <a:p>
                      <a:pPr algn="ctr" fontAlgn="b"/>
                      <a:r>
                        <a:rPr lang="en-ZA" sz="1050" u="none" strike="noStrike" dirty="0">
                          <a:effectLst/>
                        </a:rPr>
                        <a:t>2016</a:t>
                      </a:r>
                      <a:endParaRPr lang="en-ZA" sz="1050" b="0" i="0" u="none" strike="noStrike" dirty="0">
                        <a:solidFill>
                          <a:srgbClr val="000000"/>
                        </a:solidFill>
                        <a:effectLst/>
                        <a:latin typeface="Calibri"/>
                      </a:endParaRPr>
                    </a:p>
                  </a:txBody>
                  <a:tcPr marL="0" marR="0" marT="0" marB="0" anchor="b"/>
                </a:tc>
                <a:tc hMerge="1">
                  <a:txBody>
                    <a:bodyPr/>
                    <a:lstStyle/>
                    <a:p>
                      <a:endParaRPr lang="en-ZA"/>
                    </a:p>
                  </a:txBody>
                  <a:tcPr/>
                </a:tc>
              </a:tr>
              <a:tr h="181391">
                <a:tc gridSpan="2" vMerge="1">
                  <a:txBody>
                    <a:bodyPr/>
                    <a:lstStyle/>
                    <a:p>
                      <a:endParaRPr lang="en-ZA"/>
                    </a:p>
                  </a:txBody>
                  <a:tcPr/>
                </a:tc>
                <a:tc hMerge="1" vMerge="1">
                  <a:txBody>
                    <a:bodyPr/>
                    <a:lstStyle/>
                    <a:p>
                      <a:endParaRPr lang="en-ZA"/>
                    </a:p>
                  </a:txBody>
                  <a:tcPr/>
                </a:tc>
                <a:tc>
                  <a:txBody>
                    <a:bodyPr/>
                    <a:lstStyle/>
                    <a:p>
                      <a:pPr algn="ctr" fontAlgn="ctr"/>
                      <a:r>
                        <a:rPr lang="en-ZA" sz="1050" u="none" strike="noStrike">
                          <a:effectLst/>
                        </a:rPr>
                        <a:t>N</a:t>
                      </a:r>
                      <a:endParaRPr lang="en-ZA" sz="1050" b="1" i="0" u="none" strike="noStrike">
                        <a:solidFill>
                          <a:srgbClr val="000000"/>
                        </a:solidFill>
                        <a:effectLst/>
                        <a:latin typeface="Calibri"/>
                      </a:endParaRPr>
                    </a:p>
                  </a:txBody>
                  <a:tcPr marL="0" marR="0" marT="0" marB="0" anchor="ctr"/>
                </a:tc>
                <a:tc>
                  <a:txBody>
                    <a:bodyPr/>
                    <a:lstStyle/>
                    <a:p>
                      <a:pPr algn="ctr" fontAlgn="ctr"/>
                      <a:r>
                        <a:rPr lang="en-ZA" sz="1050" u="none" strike="noStrike">
                          <a:effectLst/>
                        </a:rPr>
                        <a:t>%</a:t>
                      </a:r>
                      <a:endParaRPr lang="en-ZA" sz="1050" b="1" i="0" u="none" strike="noStrike">
                        <a:solidFill>
                          <a:srgbClr val="000000"/>
                        </a:solidFill>
                        <a:effectLst/>
                        <a:latin typeface="Calibri"/>
                      </a:endParaRPr>
                    </a:p>
                  </a:txBody>
                  <a:tcPr marL="0" marR="0" marT="0" marB="0" anchor="ctr"/>
                </a:tc>
                <a:tc>
                  <a:txBody>
                    <a:bodyPr/>
                    <a:lstStyle/>
                    <a:p>
                      <a:pPr algn="ctr" fontAlgn="ctr"/>
                      <a:r>
                        <a:rPr lang="en-ZA" sz="1050" u="none" strike="noStrike">
                          <a:effectLst/>
                        </a:rPr>
                        <a:t>N</a:t>
                      </a:r>
                      <a:endParaRPr lang="en-ZA" sz="1050" b="1" i="0" u="none" strike="noStrike">
                        <a:solidFill>
                          <a:srgbClr val="000000"/>
                        </a:solidFill>
                        <a:effectLst/>
                        <a:latin typeface="Calibri"/>
                      </a:endParaRPr>
                    </a:p>
                  </a:txBody>
                  <a:tcPr marL="0" marR="0" marT="0" marB="0" anchor="ctr"/>
                </a:tc>
                <a:tc>
                  <a:txBody>
                    <a:bodyPr/>
                    <a:lstStyle/>
                    <a:p>
                      <a:pPr algn="ctr" fontAlgn="ctr"/>
                      <a:r>
                        <a:rPr lang="en-ZA" sz="1050" u="none" strike="noStrike">
                          <a:effectLst/>
                        </a:rPr>
                        <a:t>%</a:t>
                      </a:r>
                      <a:endParaRPr lang="en-ZA" sz="1050" b="1" i="0" u="none" strike="noStrike">
                        <a:solidFill>
                          <a:srgbClr val="000000"/>
                        </a:solidFill>
                        <a:effectLst/>
                        <a:latin typeface="Calibri"/>
                      </a:endParaRPr>
                    </a:p>
                  </a:txBody>
                  <a:tcPr marL="0" marR="0" marT="0" marB="0" anchor="ctr"/>
                </a:tc>
                <a:tc>
                  <a:txBody>
                    <a:bodyPr/>
                    <a:lstStyle/>
                    <a:p>
                      <a:pPr algn="ctr" fontAlgn="ctr"/>
                      <a:r>
                        <a:rPr lang="en-ZA" sz="1050" u="none" strike="noStrike">
                          <a:effectLst/>
                        </a:rPr>
                        <a:t>N</a:t>
                      </a:r>
                      <a:endParaRPr lang="en-ZA" sz="1050" b="1" i="0" u="none" strike="noStrike">
                        <a:solidFill>
                          <a:srgbClr val="000000"/>
                        </a:solidFill>
                        <a:effectLst/>
                        <a:latin typeface="Calibri"/>
                      </a:endParaRPr>
                    </a:p>
                  </a:txBody>
                  <a:tcPr marL="0" marR="0" marT="0" marB="0" anchor="ctr"/>
                </a:tc>
                <a:tc>
                  <a:txBody>
                    <a:bodyPr/>
                    <a:lstStyle/>
                    <a:p>
                      <a:pPr algn="ctr" fontAlgn="ctr"/>
                      <a:r>
                        <a:rPr lang="en-ZA" sz="1050" u="none" strike="noStrike">
                          <a:effectLst/>
                        </a:rPr>
                        <a:t>%</a:t>
                      </a:r>
                      <a:endParaRPr lang="en-ZA" sz="1050" b="1" i="0" u="none" strike="noStrike">
                        <a:solidFill>
                          <a:srgbClr val="000000"/>
                        </a:solidFill>
                        <a:effectLst/>
                        <a:latin typeface="Calibri"/>
                      </a:endParaRPr>
                    </a:p>
                  </a:txBody>
                  <a:tcPr marL="0" marR="0" marT="0" marB="0" anchor="ctr"/>
                </a:tc>
                <a:tc>
                  <a:txBody>
                    <a:bodyPr/>
                    <a:lstStyle/>
                    <a:p>
                      <a:pPr algn="ctr" fontAlgn="ctr"/>
                      <a:r>
                        <a:rPr lang="en-ZA" sz="1050" u="none" strike="noStrike">
                          <a:effectLst/>
                        </a:rPr>
                        <a:t>N</a:t>
                      </a:r>
                      <a:endParaRPr lang="en-ZA" sz="1050" b="1" i="0" u="none" strike="noStrike">
                        <a:solidFill>
                          <a:srgbClr val="000000"/>
                        </a:solidFill>
                        <a:effectLst/>
                        <a:latin typeface="Calibri"/>
                      </a:endParaRPr>
                    </a:p>
                  </a:txBody>
                  <a:tcPr marL="0" marR="0" marT="0" marB="0" anchor="ctr"/>
                </a:tc>
                <a:tc>
                  <a:txBody>
                    <a:bodyPr/>
                    <a:lstStyle/>
                    <a:p>
                      <a:pPr algn="ctr" fontAlgn="ctr"/>
                      <a:r>
                        <a:rPr lang="en-ZA" sz="1050" u="none" strike="noStrike">
                          <a:effectLst/>
                        </a:rPr>
                        <a:t>%</a:t>
                      </a:r>
                      <a:endParaRPr lang="en-ZA" sz="1050" b="1" i="0" u="none" strike="noStrike">
                        <a:solidFill>
                          <a:srgbClr val="000000"/>
                        </a:solidFill>
                        <a:effectLst/>
                        <a:latin typeface="Calibri"/>
                      </a:endParaRPr>
                    </a:p>
                  </a:txBody>
                  <a:tcPr marL="0" marR="0" marT="0" marB="0" anchor="ctr"/>
                </a:tc>
                <a:tc>
                  <a:txBody>
                    <a:bodyPr/>
                    <a:lstStyle/>
                    <a:p>
                      <a:pPr algn="ctr" fontAlgn="ctr"/>
                      <a:r>
                        <a:rPr lang="en-ZA" sz="1050" u="none" strike="noStrike" dirty="0">
                          <a:effectLst/>
                        </a:rPr>
                        <a:t>N</a:t>
                      </a:r>
                      <a:endParaRPr lang="en-ZA" sz="1050" b="1" i="0" u="none" strike="noStrike" dirty="0">
                        <a:solidFill>
                          <a:srgbClr val="000000"/>
                        </a:solidFill>
                        <a:effectLst/>
                        <a:latin typeface="Calibri"/>
                      </a:endParaRPr>
                    </a:p>
                  </a:txBody>
                  <a:tcPr marL="0" marR="0" marT="0" marB="0" anchor="ctr"/>
                </a:tc>
                <a:tc>
                  <a:txBody>
                    <a:bodyPr/>
                    <a:lstStyle/>
                    <a:p>
                      <a:pPr algn="ctr" fontAlgn="ctr"/>
                      <a:r>
                        <a:rPr lang="en-ZA" sz="1050" u="none" strike="noStrike" dirty="0">
                          <a:effectLst/>
                        </a:rPr>
                        <a:t>%</a:t>
                      </a:r>
                      <a:endParaRPr lang="en-ZA" sz="1050" b="1" i="0" u="none" strike="noStrike" dirty="0">
                        <a:solidFill>
                          <a:srgbClr val="000000"/>
                        </a:solidFill>
                        <a:effectLst/>
                        <a:latin typeface="Calibri"/>
                      </a:endParaRPr>
                    </a:p>
                  </a:txBody>
                  <a:tcPr marL="0" marR="0" marT="0" marB="0" anchor="ctr"/>
                </a:tc>
              </a:tr>
              <a:tr h="181391">
                <a:tc rowSpan="5">
                  <a:txBody>
                    <a:bodyPr/>
                    <a:lstStyle/>
                    <a:p>
                      <a:pPr algn="ctr" fontAlgn="ctr"/>
                      <a:r>
                        <a:rPr lang="en-ZA" sz="1000" u="none" strike="noStrike" dirty="0">
                          <a:effectLst/>
                        </a:rPr>
                        <a:t>Population group</a:t>
                      </a:r>
                      <a:endParaRPr lang="en-ZA" sz="1000" b="0" i="0" u="none" strike="noStrike" dirty="0">
                        <a:solidFill>
                          <a:srgbClr val="000000"/>
                        </a:solidFill>
                        <a:effectLst/>
                        <a:latin typeface="Calibri"/>
                      </a:endParaRPr>
                    </a:p>
                  </a:txBody>
                  <a:tcPr marL="0" marR="0" marT="0" marB="0" vert="vert270" anchor="ctr"/>
                </a:tc>
                <a:tc>
                  <a:txBody>
                    <a:bodyPr/>
                    <a:lstStyle/>
                    <a:p>
                      <a:pPr algn="l" fontAlgn="ctr"/>
                      <a:r>
                        <a:rPr lang="en-ZA" sz="1050" u="none" strike="noStrike">
                          <a:effectLst/>
                        </a:rPr>
                        <a:t>African</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531</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51</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655</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56</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729</a:t>
                      </a:r>
                      <a:endParaRPr lang="en-ZA" sz="1050" b="0" i="0" u="none" strike="noStrike">
                        <a:solidFill>
                          <a:srgbClr val="000000"/>
                        </a:solidFill>
                        <a:effectLst/>
                        <a:latin typeface="Calibri"/>
                      </a:endParaRPr>
                    </a:p>
                  </a:txBody>
                  <a:tcPr marL="0" marR="0" marT="0" marB="0" anchor="ctr"/>
                </a:tc>
                <a:tc>
                  <a:txBody>
                    <a:bodyPr/>
                    <a:lstStyle/>
                    <a:p>
                      <a:pPr algn="r" fontAlgn="b"/>
                      <a:r>
                        <a:rPr lang="en-ZA" sz="1050" u="none" strike="noStrike">
                          <a:effectLst/>
                        </a:rPr>
                        <a:t>59</a:t>
                      </a:r>
                      <a:endParaRPr lang="en-ZA" sz="1050" b="0" i="0" u="none" strike="noStrike">
                        <a:solidFill>
                          <a:srgbClr val="000000"/>
                        </a:solidFill>
                        <a:effectLst/>
                        <a:latin typeface="Calibri"/>
                      </a:endParaRPr>
                    </a:p>
                  </a:txBody>
                  <a:tcPr marL="0" marR="0" marT="0" marB="0" anchor="b"/>
                </a:tc>
                <a:tc>
                  <a:txBody>
                    <a:bodyPr/>
                    <a:lstStyle/>
                    <a:p>
                      <a:pPr algn="l" fontAlgn="b"/>
                      <a:r>
                        <a:rPr lang="en-ZA" sz="1050" u="none" strike="noStrike">
                          <a:effectLst/>
                        </a:rPr>
                        <a:t>            448 </a:t>
                      </a:r>
                      <a:endParaRPr lang="en-ZA" sz="1050" b="0" i="0" u="none" strike="noStrike">
                        <a:solidFill>
                          <a:srgbClr val="000000"/>
                        </a:solidFill>
                        <a:effectLst/>
                        <a:latin typeface="Calibri"/>
                      </a:endParaRPr>
                    </a:p>
                  </a:txBody>
                  <a:tcPr marL="0" marR="0" marT="0" marB="0" anchor="b"/>
                </a:tc>
                <a:tc>
                  <a:txBody>
                    <a:bodyPr/>
                    <a:lstStyle/>
                    <a:p>
                      <a:pPr algn="r" fontAlgn="b"/>
                      <a:r>
                        <a:rPr lang="en-ZA" sz="1050" u="none" strike="noStrike">
                          <a:effectLst/>
                        </a:rPr>
                        <a:t>46</a:t>
                      </a:r>
                      <a:endParaRPr lang="en-ZA" sz="1050" b="0" i="0" u="none" strike="noStrike">
                        <a:solidFill>
                          <a:srgbClr val="000000"/>
                        </a:solidFill>
                        <a:effectLst/>
                        <a:latin typeface="Calibri"/>
                      </a:endParaRPr>
                    </a:p>
                  </a:txBody>
                  <a:tcPr marL="0" marR="0" marT="0" marB="0" anchor="b"/>
                </a:tc>
                <a:tc>
                  <a:txBody>
                    <a:bodyPr/>
                    <a:lstStyle/>
                    <a:p>
                      <a:pPr algn="r" fontAlgn="b"/>
                      <a:r>
                        <a:rPr lang="en-ZA" sz="1050" u="none" strike="noStrike">
                          <a:effectLst/>
                        </a:rPr>
                        <a:t>            601 </a:t>
                      </a:r>
                      <a:endParaRPr lang="en-ZA" sz="1050" b="0" i="0" u="none" strike="noStrike">
                        <a:solidFill>
                          <a:srgbClr val="000000"/>
                        </a:solidFill>
                        <a:effectLst/>
                        <a:latin typeface="Calibri"/>
                      </a:endParaRPr>
                    </a:p>
                  </a:txBody>
                  <a:tcPr marL="0" marR="0" marT="0" marB="0" anchor="b"/>
                </a:tc>
                <a:tc>
                  <a:txBody>
                    <a:bodyPr/>
                    <a:lstStyle/>
                    <a:p>
                      <a:pPr algn="r" fontAlgn="b"/>
                      <a:r>
                        <a:rPr lang="en-ZA" sz="1050" u="none" strike="noStrike">
                          <a:effectLst/>
                        </a:rPr>
                        <a:t>48</a:t>
                      </a:r>
                      <a:endParaRPr lang="en-ZA" sz="1050" b="0" i="0" u="none" strike="noStrike">
                        <a:solidFill>
                          <a:srgbClr val="000000"/>
                        </a:solidFill>
                        <a:effectLst/>
                        <a:latin typeface="Calibri"/>
                      </a:endParaRPr>
                    </a:p>
                  </a:txBody>
                  <a:tcPr marL="0" marR="0" marT="0" marB="0" anchor="b"/>
                </a:tc>
              </a:tr>
              <a:tr h="181391">
                <a:tc vMerge="1">
                  <a:txBody>
                    <a:bodyPr/>
                    <a:lstStyle/>
                    <a:p>
                      <a:endParaRPr lang="en-ZA"/>
                    </a:p>
                  </a:txBody>
                  <a:tcPr/>
                </a:tc>
                <a:tc>
                  <a:txBody>
                    <a:bodyPr/>
                    <a:lstStyle/>
                    <a:p>
                      <a:pPr algn="l" fontAlgn="ctr"/>
                      <a:r>
                        <a:rPr lang="en-ZA" sz="1050" u="none" strike="noStrike">
                          <a:effectLst/>
                        </a:rPr>
                        <a:t>Coloured</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167</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16</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120</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10</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138</a:t>
                      </a:r>
                      <a:endParaRPr lang="en-ZA" sz="1050" b="0" i="0" u="none" strike="noStrike">
                        <a:solidFill>
                          <a:srgbClr val="000000"/>
                        </a:solidFill>
                        <a:effectLst/>
                        <a:latin typeface="Calibri"/>
                      </a:endParaRPr>
                    </a:p>
                  </a:txBody>
                  <a:tcPr marL="0" marR="0" marT="0" marB="0" anchor="ctr"/>
                </a:tc>
                <a:tc>
                  <a:txBody>
                    <a:bodyPr/>
                    <a:lstStyle/>
                    <a:p>
                      <a:pPr algn="r" fontAlgn="b"/>
                      <a:r>
                        <a:rPr lang="en-ZA" sz="1050" u="none" strike="noStrike">
                          <a:effectLst/>
                        </a:rPr>
                        <a:t>11</a:t>
                      </a:r>
                      <a:endParaRPr lang="en-ZA" sz="1050" b="0" i="0" u="none" strike="noStrike">
                        <a:solidFill>
                          <a:srgbClr val="000000"/>
                        </a:solidFill>
                        <a:effectLst/>
                        <a:latin typeface="Calibri"/>
                      </a:endParaRPr>
                    </a:p>
                  </a:txBody>
                  <a:tcPr marL="0" marR="0" marT="0" marB="0" anchor="b"/>
                </a:tc>
                <a:tc>
                  <a:txBody>
                    <a:bodyPr/>
                    <a:lstStyle/>
                    <a:p>
                      <a:pPr algn="l" fontAlgn="b"/>
                      <a:r>
                        <a:rPr lang="en-ZA" sz="1050" u="none" strike="noStrike">
                          <a:effectLst/>
                        </a:rPr>
                        <a:t>            138 </a:t>
                      </a:r>
                      <a:endParaRPr lang="en-ZA" sz="1050" b="0" i="0" u="none" strike="noStrike">
                        <a:solidFill>
                          <a:srgbClr val="000000"/>
                        </a:solidFill>
                        <a:effectLst/>
                        <a:latin typeface="Calibri"/>
                      </a:endParaRPr>
                    </a:p>
                  </a:txBody>
                  <a:tcPr marL="0" marR="0" marT="0" marB="0" anchor="b"/>
                </a:tc>
                <a:tc>
                  <a:txBody>
                    <a:bodyPr/>
                    <a:lstStyle/>
                    <a:p>
                      <a:pPr algn="r" fontAlgn="b"/>
                      <a:r>
                        <a:rPr lang="en-ZA" sz="1050" u="none" strike="noStrike">
                          <a:effectLst/>
                        </a:rPr>
                        <a:t>14</a:t>
                      </a:r>
                      <a:endParaRPr lang="en-ZA" sz="1050" b="0" i="0" u="none" strike="noStrike">
                        <a:solidFill>
                          <a:srgbClr val="000000"/>
                        </a:solidFill>
                        <a:effectLst/>
                        <a:latin typeface="Calibri"/>
                      </a:endParaRPr>
                    </a:p>
                  </a:txBody>
                  <a:tcPr marL="0" marR="0" marT="0" marB="0" anchor="b"/>
                </a:tc>
                <a:tc>
                  <a:txBody>
                    <a:bodyPr/>
                    <a:lstStyle/>
                    <a:p>
                      <a:pPr algn="r" fontAlgn="b"/>
                      <a:r>
                        <a:rPr lang="en-ZA" sz="1050" u="none" strike="noStrike">
                          <a:effectLst/>
                        </a:rPr>
                        <a:t>            172 </a:t>
                      </a:r>
                      <a:endParaRPr lang="en-ZA" sz="1050" b="0" i="0" u="none" strike="noStrike">
                        <a:solidFill>
                          <a:srgbClr val="000000"/>
                        </a:solidFill>
                        <a:effectLst/>
                        <a:latin typeface="Calibri"/>
                      </a:endParaRPr>
                    </a:p>
                  </a:txBody>
                  <a:tcPr marL="0" marR="0" marT="0" marB="0" anchor="b"/>
                </a:tc>
                <a:tc>
                  <a:txBody>
                    <a:bodyPr/>
                    <a:lstStyle/>
                    <a:p>
                      <a:pPr algn="r" fontAlgn="b"/>
                      <a:r>
                        <a:rPr lang="en-ZA" sz="1050" u="none" strike="noStrike">
                          <a:effectLst/>
                        </a:rPr>
                        <a:t>14</a:t>
                      </a:r>
                      <a:endParaRPr lang="en-ZA" sz="1050" b="0" i="0" u="none" strike="noStrike">
                        <a:solidFill>
                          <a:srgbClr val="000000"/>
                        </a:solidFill>
                        <a:effectLst/>
                        <a:latin typeface="Calibri"/>
                      </a:endParaRPr>
                    </a:p>
                  </a:txBody>
                  <a:tcPr marL="0" marR="0" marT="0" marB="0" anchor="b"/>
                </a:tc>
              </a:tr>
              <a:tr h="319251">
                <a:tc vMerge="1">
                  <a:txBody>
                    <a:bodyPr/>
                    <a:lstStyle/>
                    <a:p>
                      <a:endParaRPr lang="en-ZA"/>
                    </a:p>
                  </a:txBody>
                  <a:tcPr/>
                </a:tc>
                <a:tc>
                  <a:txBody>
                    <a:bodyPr/>
                    <a:lstStyle/>
                    <a:p>
                      <a:pPr algn="l" fontAlgn="ctr"/>
                      <a:r>
                        <a:rPr lang="en-ZA" sz="1050" u="none" strike="noStrike">
                          <a:effectLst/>
                        </a:rPr>
                        <a:t>Indian</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69</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7</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77</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7</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76</a:t>
                      </a:r>
                      <a:endParaRPr lang="en-ZA" sz="1050" b="0" i="0" u="none" strike="noStrike">
                        <a:solidFill>
                          <a:srgbClr val="000000"/>
                        </a:solidFill>
                        <a:effectLst/>
                        <a:latin typeface="Calibri"/>
                      </a:endParaRPr>
                    </a:p>
                  </a:txBody>
                  <a:tcPr marL="0" marR="0" marT="0" marB="0" anchor="ctr"/>
                </a:tc>
                <a:tc>
                  <a:txBody>
                    <a:bodyPr/>
                    <a:lstStyle/>
                    <a:p>
                      <a:pPr algn="r" fontAlgn="b"/>
                      <a:r>
                        <a:rPr lang="en-ZA" sz="1050" u="none" strike="noStrike">
                          <a:effectLst/>
                        </a:rPr>
                        <a:t>6</a:t>
                      </a:r>
                      <a:endParaRPr lang="en-ZA" sz="1050" b="0" i="0" u="none" strike="noStrike">
                        <a:solidFill>
                          <a:srgbClr val="000000"/>
                        </a:solidFill>
                        <a:effectLst/>
                        <a:latin typeface="Calibri"/>
                      </a:endParaRPr>
                    </a:p>
                  </a:txBody>
                  <a:tcPr marL="0" marR="0" marT="0" marB="0" anchor="b"/>
                </a:tc>
                <a:tc>
                  <a:txBody>
                    <a:bodyPr/>
                    <a:lstStyle/>
                    <a:p>
                      <a:pPr algn="l" fontAlgn="b"/>
                      <a:r>
                        <a:rPr lang="en-ZA" sz="1050" u="none" strike="noStrike">
                          <a:effectLst/>
                        </a:rPr>
                        <a:t>               83 </a:t>
                      </a:r>
                      <a:endParaRPr lang="en-ZA" sz="1050" b="0" i="0" u="none" strike="noStrike">
                        <a:solidFill>
                          <a:srgbClr val="000000"/>
                        </a:solidFill>
                        <a:effectLst/>
                        <a:latin typeface="Calibri"/>
                      </a:endParaRPr>
                    </a:p>
                  </a:txBody>
                  <a:tcPr marL="0" marR="0" marT="0" marB="0" anchor="b"/>
                </a:tc>
                <a:tc>
                  <a:txBody>
                    <a:bodyPr/>
                    <a:lstStyle/>
                    <a:p>
                      <a:pPr algn="r" fontAlgn="b"/>
                      <a:r>
                        <a:rPr lang="en-ZA" sz="1050" u="none" strike="noStrike">
                          <a:effectLst/>
                        </a:rPr>
                        <a:t>8</a:t>
                      </a:r>
                      <a:endParaRPr lang="en-ZA" sz="1050" b="0" i="0" u="none" strike="noStrike">
                        <a:solidFill>
                          <a:srgbClr val="000000"/>
                        </a:solidFill>
                        <a:effectLst/>
                        <a:latin typeface="Calibri"/>
                      </a:endParaRPr>
                    </a:p>
                  </a:txBody>
                  <a:tcPr marL="0" marR="0" marT="0" marB="0" anchor="b"/>
                </a:tc>
                <a:tc>
                  <a:txBody>
                    <a:bodyPr/>
                    <a:lstStyle/>
                    <a:p>
                      <a:pPr algn="r" fontAlgn="b"/>
                      <a:r>
                        <a:rPr lang="en-ZA" sz="1050" u="none" strike="noStrike">
                          <a:effectLst/>
                        </a:rPr>
                        <a:t>            177 </a:t>
                      </a:r>
                      <a:endParaRPr lang="en-ZA" sz="1050" b="0" i="0" u="none" strike="noStrike">
                        <a:solidFill>
                          <a:srgbClr val="000000"/>
                        </a:solidFill>
                        <a:effectLst/>
                        <a:latin typeface="Calibri"/>
                      </a:endParaRPr>
                    </a:p>
                  </a:txBody>
                  <a:tcPr marL="0" marR="0" marT="0" marB="0" anchor="b"/>
                </a:tc>
                <a:tc>
                  <a:txBody>
                    <a:bodyPr/>
                    <a:lstStyle/>
                    <a:p>
                      <a:pPr algn="r" fontAlgn="b"/>
                      <a:r>
                        <a:rPr lang="en-ZA" sz="1050" u="none" strike="noStrike">
                          <a:effectLst/>
                        </a:rPr>
                        <a:t>14</a:t>
                      </a:r>
                      <a:endParaRPr lang="en-ZA" sz="1050" b="0" i="0" u="none" strike="noStrike">
                        <a:solidFill>
                          <a:srgbClr val="000000"/>
                        </a:solidFill>
                        <a:effectLst/>
                        <a:latin typeface="Calibri"/>
                      </a:endParaRPr>
                    </a:p>
                  </a:txBody>
                  <a:tcPr marL="0" marR="0" marT="0" marB="0" anchor="b"/>
                </a:tc>
              </a:tr>
              <a:tr h="181391">
                <a:tc vMerge="1">
                  <a:txBody>
                    <a:bodyPr/>
                    <a:lstStyle/>
                    <a:p>
                      <a:endParaRPr lang="en-ZA"/>
                    </a:p>
                  </a:txBody>
                  <a:tcPr/>
                </a:tc>
                <a:tc>
                  <a:txBody>
                    <a:bodyPr/>
                    <a:lstStyle/>
                    <a:p>
                      <a:pPr algn="l" fontAlgn="ctr"/>
                      <a:r>
                        <a:rPr lang="en-ZA" sz="1050" u="none" strike="noStrike">
                          <a:effectLst/>
                        </a:rPr>
                        <a:t>White</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277</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27</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317</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27</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302</a:t>
                      </a:r>
                      <a:endParaRPr lang="en-ZA" sz="1050" b="0" i="0" u="none" strike="noStrike">
                        <a:solidFill>
                          <a:srgbClr val="000000"/>
                        </a:solidFill>
                        <a:effectLst/>
                        <a:latin typeface="Calibri"/>
                      </a:endParaRPr>
                    </a:p>
                  </a:txBody>
                  <a:tcPr marL="0" marR="0" marT="0" marB="0" anchor="ctr"/>
                </a:tc>
                <a:tc>
                  <a:txBody>
                    <a:bodyPr/>
                    <a:lstStyle/>
                    <a:p>
                      <a:pPr algn="r" fontAlgn="b"/>
                      <a:r>
                        <a:rPr lang="en-ZA" sz="1050" u="none" strike="noStrike">
                          <a:effectLst/>
                        </a:rPr>
                        <a:t>24</a:t>
                      </a:r>
                      <a:endParaRPr lang="en-ZA" sz="1050" b="0" i="0" u="none" strike="noStrike">
                        <a:solidFill>
                          <a:srgbClr val="000000"/>
                        </a:solidFill>
                        <a:effectLst/>
                        <a:latin typeface="Calibri"/>
                      </a:endParaRPr>
                    </a:p>
                  </a:txBody>
                  <a:tcPr marL="0" marR="0" marT="0" marB="0" anchor="b"/>
                </a:tc>
                <a:tc>
                  <a:txBody>
                    <a:bodyPr/>
                    <a:lstStyle/>
                    <a:p>
                      <a:pPr algn="l" fontAlgn="b"/>
                      <a:r>
                        <a:rPr lang="en-ZA" sz="1050" u="none" strike="noStrike">
                          <a:effectLst/>
                        </a:rPr>
                        <a:t>            304 </a:t>
                      </a:r>
                      <a:endParaRPr lang="en-ZA" sz="1050" b="0" i="0" u="none" strike="noStrike">
                        <a:solidFill>
                          <a:srgbClr val="000000"/>
                        </a:solidFill>
                        <a:effectLst/>
                        <a:latin typeface="Calibri"/>
                      </a:endParaRPr>
                    </a:p>
                  </a:txBody>
                  <a:tcPr marL="0" marR="0" marT="0" marB="0" anchor="b"/>
                </a:tc>
                <a:tc>
                  <a:txBody>
                    <a:bodyPr/>
                    <a:lstStyle/>
                    <a:p>
                      <a:pPr algn="r" fontAlgn="b"/>
                      <a:r>
                        <a:rPr lang="en-ZA" sz="1050" u="none" strike="noStrike">
                          <a:effectLst/>
                        </a:rPr>
                        <a:t>31</a:t>
                      </a:r>
                      <a:endParaRPr lang="en-ZA" sz="1050" b="0" i="0" u="none" strike="noStrike">
                        <a:solidFill>
                          <a:srgbClr val="000000"/>
                        </a:solidFill>
                        <a:effectLst/>
                        <a:latin typeface="Calibri"/>
                      </a:endParaRPr>
                    </a:p>
                  </a:txBody>
                  <a:tcPr marL="0" marR="0" marT="0" marB="0" anchor="b"/>
                </a:tc>
                <a:tc>
                  <a:txBody>
                    <a:bodyPr/>
                    <a:lstStyle/>
                    <a:p>
                      <a:pPr algn="r" fontAlgn="b"/>
                      <a:r>
                        <a:rPr lang="en-ZA" sz="1050" u="none" strike="noStrike">
                          <a:effectLst/>
                        </a:rPr>
                        <a:t>            306 </a:t>
                      </a:r>
                      <a:endParaRPr lang="en-ZA" sz="1050" b="0" i="0" u="none" strike="noStrike">
                        <a:solidFill>
                          <a:srgbClr val="000000"/>
                        </a:solidFill>
                        <a:effectLst/>
                        <a:latin typeface="Calibri"/>
                      </a:endParaRPr>
                    </a:p>
                  </a:txBody>
                  <a:tcPr marL="0" marR="0" marT="0" marB="0" anchor="b"/>
                </a:tc>
                <a:tc>
                  <a:txBody>
                    <a:bodyPr/>
                    <a:lstStyle/>
                    <a:p>
                      <a:pPr algn="r" fontAlgn="b"/>
                      <a:r>
                        <a:rPr lang="en-ZA" sz="1050" u="none" strike="noStrike">
                          <a:effectLst/>
                        </a:rPr>
                        <a:t>24</a:t>
                      </a:r>
                      <a:endParaRPr lang="en-ZA" sz="1050" b="0" i="0" u="none" strike="noStrike">
                        <a:solidFill>
                          <a:srgbClr val="000000"/>
                        </a:solidFill>
                        <a:effectLst/>
                        <a:latin typeface="Calibri"/>
                      </a:endParaRPr>
                    </a:p>
                  </a:txBody>
                  <a:tcPr marL="0" marR="0" marT="0" marB="0" anchor="b"/>
                </a:tc>
              </a:tr>
              <a:tr h="319251">
                <a:tc vMerge="1">
                  <a:txBody>
                    <a:bodyPr/>
                    <a:lstStyle/>
                    <a:p>
                      <a:endParaRPr lang="en-ZA"/>
                    </a:p>
                  </a:txBody>
                  <a:tcPr/>
                </a:tc>
                <a:tc>
                  <a:txBody>
                    <a:bodyPr/>
                    <a:lstStyle/>
                    <a:p>
                      <a:pPr algn="ctr" fontAlgn="ctr"/>
                      <a:r>
                        <a:rPr lang="en-ZA" sz="1050" u="none" strike="noStrike">
                          <a:effectLst/>
                        </a:rPr>
                        <a:t>Total</a:t>
                      </a:r>
                      <a:endParaRPr lang="en-ZA" sz="1050" b="0" i="0" u="none" strike="noStrike">
                        <a:solidFill>
                          <a:srgbClr val="000000"/>
                        </a:solidFill>
                        <a:effectLst/>
                        <a:latin typeface="Calibri"/>
                      </a:endParaRPr>
                    </a:p>
                  </a:txBody>
                  <a:tcPr marL="0" marR="0" marT="0" marB="0" anchor="ctr"/>
                </a:tc>
                <a:tc>
                  <a:txBody>
                    <a:bodyPr/>
                    <a:lstStyle/>
                    <a:p>
                      <a:pPr algn="ctr" fontAlgn="ctr"/>
                      <a:r>
                        <a:rPr lang="en-ZA" sz="1050" u="none" strike="noStrike">
                          <a:effectLst/>
                        </a:rPr>
                        <a:t>1 044</a:t>
                      </a:r>
                      <a:endParaRPr lang="en-ZA" sz="1050" b="0" i="0" u="none" strike="noStrike">
                        <a:solidFill>
                          <a:srgbClr val="000000"/>
                        </a:solidFill>
                        <a:effectLst/>
                        <a:latin typeface="Calibri"/>
                      </a:endParaRPr>
                    </a:p>
                  </a:txBody>
                  <a:tcPr marL="0" marR="0" marT="0" marB="0" anchor="ctr"/>
                </a:tc>
                <a:tc>
                  <a:txBody>
                    <a:bodyPr/>
                    <a:lstStyle/>
                    <a:p>
                      <a:pPr algn="ctr" fontAlgn="ctr"/>
                      <a:r>
                        <a:rPr lang="en-ZA" sz="1050" u="none" strike="noStrike">
                          <a:effectLst/>
                        </a:rPr>
                        <a:t>100</a:t>
                      </a:r>
                      <a:endParaRPr lang="en-ZA" sz="1050" b="0" i="0" u="none" strike="noStrike">
                        <a:solidFill>
                          <a:srgbClr val="000000"/>
                        </a:solidFill>
                        <a:effectLst/>
                        <a:latin typeface="Calibri"/>
                      </a:endParaRPr>
                    </a:p>
                  </a:txBody>
                  <a:tcPr marL="0" marR="0" marT="0" marB="0" anchor="ctr"/>
                </a:tc>
                <a:tc>
                  <a:txBody>
                    <a:bodyPr/>
                    <a:lstStyle/>
                    <a:p>
                      <a:pPr algn="ctr" fontAlgn="ctr"/>
                      <a:r>
                        <a:rPr lang="en-ZA" sz="1050" u="none" strike="noStrike">
                          <a:effectLst/>
                        </a:rPr>
                        <a:t>1 169</a:t>
                      </a:r>
                      <a:endParaRPr lang="en-ZA" sz="1050" b="0" i="0" u="none" strike="noStrike">
                        <a:solidFill>
                          <a:srgbClr val="000000"/>
                        </a:solidFill>
                        <a:effectLst/>
                        <a:latin typeface="Calibri"/>
                      </a:endParaRPr>
                    </a:p>
                  </a:txBody>
                  <a:tcPr marL="0" marR="0" marT="0" marB="0" anchor="ctr"/>
                </a:tc>
                <a:tc>
                  <a:txBody>
                    <a:bodyPr/>
                    <a:lstStyle/>
                    <a:p>
                      <a:pPr algn="ctr" fontAlgn="ctr"/>
                      <a:r>
                        <a:rPr lang="en-ZA" sz="1050" u="none" strike="noStrike">
                          <a:effectLst/>
                        </a:rPr>
                        <a:t>100</a:t>
                      </a:r>
                      <a:endParaRPr lang="en-ZA" sz="1050" b="0" i="0" u="none" strike="noStrike">
                        <a:solidFill>
                          <a:srgbClr val="000000"/>
                        </a:solidFill>
                        <a:effectLst/>
                        <a:latin typeface="Calibri"/>
                      </a:endParaRPr>
                    </a:p>
                  </a:txBody>
                  <a:tcPr marL="0" marR="0" marT="0" marB="0" anchor="ctr"/>
                </a:tc>
                <a:tc>
                  <a:txBody>
                    <a:bodyPr/>
                    <a:lstStyle/>
                    <a:p>
                      <a:pPr algn="ctr" fontAlgn="ctr"/>
                      <a:r>
                        <a:rPr lang="en-ZA" sz="1050" u="none" strike="noStrike">
                          <a:effectLst/>
                        </a:rPr>
                        <a:t>1 245</a:t>
                      </a:r>
                      <a:endParaRPr lang="en-ZA" sz="1050" b="0" i="0" u="none" strike="noStrike">
                        <a:solidFill>
                          <a:srgbClr val="000000"/>
                        </a:solidFill>
                        <a:effectLst/>
                        <a:latin typeface="Calibri"/>
                      </a:endParaRPr>
                    </a:p>
                  </a:txBody>
                  <a:tcPr marL="0" marR="0" marT="0" marB="0" anchor="ctr"/>
                </a:tc>
                <a:tc>
                  <a:txBody>
                    <a:bodyPr/>
                    <a:lstStyle/>
                    <a:p>
                      <a:pPr algn="ctr" fontAlgn="b"/>
                      <a:r>
                        <a:rPr lang="en-ZA" sz="1050" u="none" strike="noStrike">
                          <a:effectLst/>
                        </a:rPr>
                        <a:t>100</a:t>
                      </a:r>
                      <a:endParaRPr lang="en-ZA" sz="1050" b="0" i="0" u="none" strike="noStrike">
                        <a:solidFill>
                          <a:srgbClr val="000000"/>
                        </a:solidFill>
                        <a:effectLst/>
                        <a:latin typeface="Calibri"/>
                      </a:endParaRPr>
                    </a:p>
                  </a:txBody>
                  <a:tcPr marL="0" marR="0" marT="0" marB="0" anchor="ctr"/>
                </a:tc>
                <a:tc>
                  <a:txBody>
                    <a:bodyPr/>
                    <a:lstStyle/>
                    <a:p>
                      <a:pPr algn="ctr" fontAlgn="b"/>
                      <a:r>
                        <a:rPr lang="en-ZA" sz="1050" u="none" strike="noStrike">
                          <a:effectLst/>
                        </a:rPr>
                        <a:t>            972 </a:t>
                      </a:r>
                      <a:endParaRPr lang="en-ZA" sz="1050" b="0" i="0" u="none" strike="noStrike">
                        <a:solidFill>
                          <a:srgbClr val="000000"/>
                        </a:solidFill>
                        <a:effectLst/>
                        <a:latin typeface="Calibri"/>
                      </a:endParaRPr>
                    </a:p>
                  </a:txBody>
                  <a:tcPr marL="0" marR="0" marT="0" marB="0" anchor="ctr"/>
                </a:tc>
                <a:tc>
                  <a:txBody>
                    <a:bodyPr/>
                    <a:lstStyle/>
                    <a:p>
                      <a:pPr algn="ctr" fontAlgn="b"/>
                      <a:r>
                        <a:rPr lang="en-ZA" sz="1050" u="none" strike="noStrike">
                          <a:effectLst/>
                        </a:rPr>
                        <a:t>100</a:t>
                      </a:r>
                      <a:endParaRPr lang="en-ZA" sz="1050" b="0" i="0" u="none" strike="noStrike">
                        <a:solidFill>
                          <a:srgbClr val="000000"/>
                        </a:solidFill>
                        <a:effectLst/>
                        <a:latin typeface="Calibri"/>
                      </a:endParaRPr>
                    </a:p>
                  </a:txBody>
                  <a:tcPr marL="0" marR="0" marT="0" marB="0" anchor="ctr"/>
                </a:tc>
                <a:tc>
                  <a:txBody>
                    <a:bodyPr/>
                    <a:lstStyle/>
                    <a:p>
                      <a:pPr algn="ctr" fontAlgn="b"/>
                      <a:r>
                        <a:rPr lang="en-ZA" sz="1050" u="none" strike="noStrike">
                          <a:effectLst/>
                        </a:rPr>
                        <a:t>         1 256 </a:t>
                      </a:r>
                      <a:endParaRPr lang="en-ZA" sz="1050" b="0" i="0" u="none" strike="noStrike">
                        <a:solidFill>
                          <a:srgbClr val="000000"/>
                        </a:solidFill>
                        <a:effectLst/>
                        <a:latin typeface="Calibri"/>
                      </a:endParaRPr>
                    </a:p>
                  </a:txBody>
                  <a:tcPr marL="0" marR="0" marT="0" marB="0" anchor="ctr"/>
                </a:tc>
                <a:tc>
                  <a:txBody>
                    <a:bodyPr/>
                    <a:lstStyle/>
                    <a:p>
                      <a:pPr algn="ctr" fontAlgn="b"/>
                      <a:r>
                        <a:rPr lang="en-ZA" sz="1050" u="none" strike="noStrike" dirty="0">
                          <a:effectLst/>
                        </a:rPr>
                        <a:t>100</a:t>
                      </a:r>
                      <a:endParaRPr lang="en-ZA" sz="1050" b="0" i="0" u="none" strike="noStrike" dirty="0">
                        <a:solidFill>
                          <a:srgbClr val="000000"/>
                        </a:solidFill>
                        <a:effectLst/>
                        <a:latin typeface="Calibri"/>
                      </a:endParaRPr>
                    </a:p>
                  </a:txBody>
                  <a:tcPr marL="0" marR="0" marT="0" marB="0" anchor="ctr"/>
                </a:tc>
              </a:tr>
              <a:tr h="181391">
                <a:tc>
                  <a:txBody>
                    <a:bodyPr/>
                    <a:lstStyle/>
                    <a:p>
                      <a:pPr algn="l" fontAlgn="ctr"/>
                      <a:r>
                        <a:rPr lang="en-ZA" sz="1050" b="1" u="none" strike="noStrike">
                          <a:solidFill>
                            <a:schemeClr val="bg1"/>
                          </a:solidFill>
                          <a:effectLst/>
                        </a:rPr>
                        <a:t> </a:t>
                      </a:r>
                      <a:endParaRPr lang="en-ZA" sz="1050" b="1" i="0" u="none" strike="noStrike">
                        <a:solidFill>
                          <a:schemeClr val="bg1"/>
                        </a:solidFill>
                        <a:effectLst/>
                        <a:latin typeface="Calibri"/>
                      </a:endParaRPr>
                    </a:p>
                  </a:txBody>
                  <a:tcPr marL="0" marR="0" marT="0" marB="0" anchor="ctr">
                    <a:solidFill>
                      <a:srgbClr val="7030A0"/>
                    </a:solidFill>
                  </a:tcPr>
                </a:tc>
                <a:tc>
                  <a:txBody>
                    <a:bodyPr/>
                    <a:lstStyle/>
                    <a:p>
                      <a:pPr algn="l" fontAlgn="ctr"/>
                      <a:r>
                        <a:rPr lang="en-ZA" sz="1050" b="1" u="none" strike="noStrike">
                          <a:solidFill>
                            <a:schemeClr val="bg1"/>
                          </a:solidFill>
                          <a:effectLst/>
                        </a:rPr>
                        <a:t> </a:t>
                      </a:r>
                      <a:endParaRPr lang="en-ZA" sz="1050" b="1" i="0" u="none" strike="noStrike">
                        <a:solidFill>
                          <a:schemeClr val="bg1"/>
                        </a:solidFill>
                        <a:effectLst/>
                        <a:latin typeface="Calibri"/>
                      </a:endParaRPr>
                    </a:p>
                  </a:txBody>
                  <a:tcPr marL="0" marR="0" marT="0" marB="0" anchor="ctr">
                    <a:solidFill>
                      <a:srgbClr val="7030A0"/>
                    </a:solidFill>
                  </a:tcPr>
                </a:tc>
                <a:tc>
                  <a:txBody>
                    <a:bodyPr/>
                    <a:lstStyle/>
                    <a:p>
                      <a:pPr algn="ctr" fontAlgn="ctr"/>
                      <a:r>
                        <a:rPr lang="en-ZA" sz="1050" b="1" u="none" strike="noStrike">
                          <a:solidFill>
                            <a:schemeClr val="bg1"/>
                          </a:solidFill>
                          <a:effectLst/>
                        </a:rPr>
                        <a:t>N</a:t>
                      </a:r>
                      <a:endParaRPr lang="en-ZA" sz="1050" b="1" i="0" u="none" strike="noStrike">
                        <a:solidFill>
                          <a:schemeClr val="bg1"/>
                        </a:solidFill>
                        <a:effectLst/>
                        <a:latin typeface="Calibri"/>
                      </a:endParaRPr>
                    </a:p>
                  </a:txBody>
                  <a:tcPr marL="0" marR="0" marT="0" marB="0" anchor="ctr">
                    <a:solidFill>
                      <a:srgbClr val="7030A0"/>
                    </a:solidFill>
                  </a:tcPr>
                </a:tc>
                <a:tc>
                  <a:txBody>
                    <a:bodyPr/>
                    <a:lstStyle/>
                    <a:p>
                      <a:pPr algn="ctr" fontAlgn="ctr"/>
                      <a:r>
                        <a:rPr lang="en-ZA" sz="1050" b="1" u="none" strike="noStrike">
                          <a:solidFill>
                            <a:schemeClr val="bg1"/>
                          </a:solidFill>
                          <a:effectLst/>
                        </a:rPr>
                        <a:t>%</a:t>
                      </a:r>
                      <a:endParaRPr lang="en-ZA" sz="1050" b="1" i="0" u="none" strike="noStrike">
                        <a:solidFill>
                          <a:schemeClr val="bg1"/>
                        </a:solidFill>
                        <a:effectLst/>
                        <a:latin typeface="Calibri"/>
                      </a:endParaRPr>
                    </a:p>
                  </a:txBody>
                  <a:tcPr marL="0" marR="0" marT="0" marB="0" anchor="ctr">
                    <a:solidFill>
                      <a:srgbClr val="7030A0"/>
                    </a:solidFill>
                  </a:tcPr>
                </a:tc>
                <a:tc>
                  <a:txBody>
                    <a:bodyPr/>
                    <a:lstStyle/>
                    <a:p>
                      <a:pPr algn="ctr" fontAlgn="ctr"/>
                      <a:r>
                        <a:rPr lang="en-ZA" sz="1050" b="1" u="none" strike="noStrike">
                          <a:solidFill>
                            <a:schemeClr val="bg1"/>
                          </a:solidFill>
                          <a:effectLst/>
                        </a:rPr>
                        <a:t>N</a:t>
                      </a:r>
                      <a:endParaRPr lang="en-ZA" sz="1050" b="1" i="0" u="none" strike="noStrike">
                        <a:solidFill>
                          <a:schemeClr val="bg1"/>
                        </a:solidFill>
                        <a:effectLst/>
                        <a:latin typeface="Calibri"/>
                      </a:endParaRPr>
                    </a:p>
                  </a:txBody>
                  <a:tcPr marL="0" marR="0" marT="0" marB="0" anchor="ctr">
                    <a:solidFill>
                      <a:srgbClr val="7030A0"/>
                    </a:solidFill>
                  </a:tcPr>
                </a:tc>
                <a:tc>
                  <a:txBody>
                    <a:bodyPr/>
                    <a:lstStyle/>
                    <a:p>
                      <a:pPr algn="ctr" fontAlgn="ctr"/>
                      <a:r>
                        <a:rPr lang="en-ZA" sz="1050" b="1" u="none" strike="noStrike">
                          <a:solidFill>
                            <a:schemeClr val="bg1"/>
                          </a:solidFill>
                          <a:effectLst/>
                        </a:rPr>
                        <a:t>%</a:t>
                      </a:r>
                      <a:endParaRPr lang="en-ZA" sz="1050" b="1" i="0" u="none" strike="noStrike">
                        <a:solidFill>
                          <a:schemeClr val="bg1"/>
                        </a:solidFill>
                        <a:effectLst/>
                        <a:latin typeface="Calibri"/>
                      </a:endParaRPr>
                    </a:p>
                  </a:txBody>
                  <a:tcPr marL="0" marR="0" marT="0" marB="0" anchor="ctr">
                    <a:solidFill>
                      <a:srgbClr val="7030A0"/>
                    </a:solidFill>
                  </a:tcPr>
                </a:tc>
                <a:tc>
                  <a:txBody>
                    <a:bodyPr/>
                    <a:lstStyle/>
                    <a:p>
                      <a:pPr algn="ctr" fontAlgn="ctr"/>
                      <a:r>
                        <a:rPr lang="en-ZA" sz="1050" b="1" u="none" strike="noStrike">
                          <a:solidFill>
                            <a:schemeClr val="bg1"/>
                          </a:solidFill>
                          <a:effectLst/>
                        </a:rPr>
                        <a:t>N</a:t>
                      </a:r>
                      <a:endParaRPr lang="en-ZA" sz="1050" b="1" i="0" u="none" strike="noStrike">
                        <a:solidFill>
                          <a:schemeClr val="bg1"/>
                        </a:solidFill>
                        <a:effectLst/>
                        <a:latin typeface="Calibri"/>
                      </a:endParaRPr>
                    </a:p>
                  </a:txBody>
                  <a:tcPr marL="0" marR="0" marT="0" marB="0" anchor="ctr">
                    <a:solidFill>
                      <a:srgbClr val="7030A0"/>
                    </a:solidFill>
                  </a:tcPr>
                </a:tc>
                <a:tc>
                  <a:txBody>
                    <a:bodyPr/>
                    <a:lstStyle/>
                    <a:p>
                      <a:pPr algn="ctr" fontAlgn="ctr"/>
                      <a:r>
                        <a:rPr lang="en-ZA" sz="1050" b="1" u="none" strike="noStrike">
                          <a:solidFill>
                            <a:schemeClr val="bg1"/>
                          </a:solidFill>
                          <a:effectLst/>
                        </a:rPr>
                        <a:t>%</a:t>
                      </a:r>
                      <a:endParaRPr lang="en-ZA" sz="1050" b="1" i="0" u="none" strike="noStrike">
                        <a:solidFill>
                          <a:schemeClr val="bg1"/>
                        </a:solidFill>
                        <a:effectLst/>
                        <a:latin typeface="Calibri"/>
                      </a:endParaRPr>
                    </a:p>
                  </a:txBody>
                  <a:tcPr marL="0" marR="0" marT="0" marB="0" anchor="ctr">
                    <a:solidFill>
                      <a:srgbClr val="7030A0"/>
                    </a:solidFill>
                  </a:tcPr>
                </a:tc>
                <a:tc>
                  <a:txBody>
                    <a:bodyPr/>
                    <a:lstStyle/>
                    <a:p>
                      <a:pPr algn="ctr" fontAlgn="ctr"/>
                      <a:r>
                        <a:rPr lang="en-ZA" sz="1050" b="1" u="none" strike="noStrike">
                          <a:solidFill>
                            <a:schemeClr val="bg1"/>
                          </a:solidFill>
                          <a:effectLst/>
                        </a:rPr>
                        <a:t> N </a:t>
                      </a:r>
                      <a:endParaRPr lang="en-ZA" sz="1050" b="1" i="0" u="none" strike="noStrike">
                        <a:solidFill>
                          <a:schemeClr val="bg1"/>
                        </a:solidFill>
                        <a:effectLst/>
                        <a:latin typeface="Calibri"/>
                      </a:endParaRPr>
                    </a:p>
                  </a:txBody>
                  <a:tcPr marL="0" marR="0" marT="0" marB="0" anchor="ctr">
                    <a:solidFill>
                      <a:srgbClr val="7030A0"/>
                    </a:solidFill>
                  </a:tcPr>
                </a:tc>
                <a:tc>
                  <a:txBody>
                    <a:bodyPr/>
                    <a:lstStyle/>
                    <a:p>
                      <a:pPr algn="ctr" fontAlgn="ctr"/>
                      <a:r>
                        <a:rPr lang="en-ZA" sz="1050" b="1" u="none" strike="noStrike">
                          <a:solidFill>
                            <a:schemeClr val="bg1"/>
                          </a:solidFill>
                          <a:effectLst/>
                        </a:rPr>
                        <a:t>%</a:t>
                      </a:r>
                      <a:endParaRPr lang="en-ZA" sz="1050" b="1" i="0" u="none" strike="noStrike">
                        <a:solidFill>
                          <a:schemeClr val="bg1"/>
                        </a:solidFill>
                        <a:effectLst/>
                        <a:latin typeface="Calibri"/>
                      </a:endParaRPr>
                    </a:p>
                  </a:txBody>
                  <a:tcPr marL="0" marR="0" marT="0" marB="0" anchor="ctr">
                    <a:solidFill>
                      <a:srgbClr val="7030A0"/>
                    </a:solidFill>
                  </a:tcPr>
                </a:tc>
                <a:tc>
                  <a:txBody>
                    <a:bodyPr/>
                    <a:lstStyle/>
                    <a:p>
                      <a:pPr algn="ctr" fontAlgn="ctr"/>
                      <a:r>
                        <a:rPr lang="en-ZA" sz="1050" b="1" u="none" strike="noStrike">
                          <a:solidFill>
                            <a:schemeClr val="bg1"/>
                          </a:solidFill>
                          <a:effectLst/>
                        </a:rPr>
                        <a:t> N </a:t>
                      </a:r>
                      <a:endParaRPr lang="en-ZA" sz="1050" b="1" i="0" u="none" strike="noStrike">
                        <a:solidFill>
                          <a:schemeClr val="bg1"/>
                        </a:solidFill>
                        <a:effectLst/>
                        <a:latin typeface="Calibri"/>
                      </a:endParaRPr>
                    </a:p>
                  </a:txBody>
                  <a:tcPr marL="0" marR="0" marT="0" marB="0" anchor="ctr">
                    <a:solidFill>
                      <a:srgbClr val="7030A0"/>
                    </a:solidFill>
                  </a:tcPr>
                </a:tc>
                <a:tc>
                  <a:txBody>
                    <a:bodyPr/>
                    <a:lstStyle/>
                    <a:p>
                      <a:pPr algn="ctr" fontAlgn="ctr"/>
                      <a:r>
                        <a:rPr lang="en-ZA" sz="1050" b="1" u="none" strike="noStrike" dirty="0">
                          <a:solidFill>
                            <a:schemeClr val="bg1"/>
                          </a:solidFill>
                          <a:effectLst/>
                        </a:rPr>
                        <a:t>%</a:t>
                      </a:r>
                      <a:endParaRPr lang="en-ZA" sz="1050" b="1" i="0" u="none" strike="noStrike" dirty="0">
                        <a:solidFill>
                          <a:schemeClr val="bg1"/>
                        </a:solidFill>
                        <a:effectLst/>
                        <a:latin typeface="Calibri"/>
                      </a:endParaRPr>
                    </a:p>
                  </a:txBody>
                  <a:tcPr marL="0" marR="0" marT="0" marB="0" anchor="ctr">
                    <a:solidFill>
                      <a:srgbClr val="7030A0"/>
                    </a:solidFill>
                  </a:tcPr>
                </a:tc>
              </a:tr>
              <a:tr h="181391">
                <a:tc rowSpan="3">
                  <a:txBody>
                    <a:bodyPr/>
                    <a:lstStyle/>
                    <a:p>
                      <a:pPr algn="ctr" fontAlgn="ctr"/>
                      <a:r>
                        <a:rPr lang="en-ZA" sz="1050" u="none" strike="noStrike">
                          <a:effectLst/>
                        </a:rPr>
                        <a:t>Gender</a:t>
                      </a:r>
                      <a:endParaRPr lang="en-ZA" sz="1050" b="0" i="0" u="none" strike="noStrike">
                        <a:solidFill>
                          <a:srgbClr val="000000"/>
                        </a:solidFill>
                        <a:effectLst/>
                        <a:latin typeface="Calibri"/>
                      </a:endParaRPr>
                    </a:p>
                  </a:txBody>
                  <a:tcPr marL="0" marR="0" marT="0" marB="0" vert="vert270" anchor="ctr"/>
                </a:tc>
                <a:tc>
                  <a:txBody>
                    <a:bodyPr/>
                    <a:lstStyle/>
                    <a:p>
                      <a:pPr algn="l" fontAlgn="ctr"/>
                      <a:r>
                        <a:rPr lang="en-ZA" sz="1050" u="none" strike="noStrike">
                          <a:effectLst/>
                        </a:rPr>
                        <a:t>Female</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324</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31</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485</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41</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480</a:t>
                      </a:r>
                      <a:endParaRPr lang="en-ZA" sz="1050" b="0" i="0" u="none" strike="noStrike">
                        <a:solidFill>
                          <a:srgbClr val="000000"/>
                        </a:solidFill>
                        <a:effectLst/>
                        <a:latin typeface="Calibri"/>
                      </a:endParaRPr>
                    </a:p>
                  </a:txBody>
                  <a:tcPr marL="0" marR="0" marT="0" marB="0" anchor="ctr"/>
                </a:tc>
                <a:tc>
                  <a:txBody>
                    <a:bodyPr/>
                    <a:lstStyle/>
                    <a:p>
                      <a:pPr algn="r" fontAlgn="b"/>
                      <a:r>
                        <a:rPr lang="en-ZA" sz="1050" u="none" strike="noStrike">
                          <a:effectLst/>
                        </a:rPr>
                        <a:t>39</a:t>
                      </a:r>
                      <a:endParaRPr lang="en-ZA" sz="1050" b="0" i="0" u="none" strike="noStrike">
                        <a:solidFill>
                          <a:srgbClr val="000000"/>
                        </a:solidFill>
                        <a:effectLst/>
                        <a:latin typeface="Calibri"/>
                      </a:endParaRPr>
                    </a:p>
                  </a:txBody>
                  <a:tcPr marL="0" marR="0" marT="0" marB="0" anchor="b"/>
                </a:tc>
                <a:tc>
                  <a:txBody>
                    <a:bodyPr/>
                    <a:lstStyle/>
                    <a:p>
                      <a:pPr algn="l" fontAlgn="b"/>
                      <a:r>
                        <a:rPr lang="en-ZA" sz="1050" u="none" strike="noStrike">
                          <a:effectLst/>
                        </a:rPr>
                        <a:t>            426 </a:t>
                      </a:r>
                      <a:endParaRPr lang="en-ZA" sz="1050" b="0" i="0" u="none" strike="noStrike">
                        <a:solidFill>
                          <a:srgbClr val="000000"/>
                        </a:solidFill>
                        <a:effectLst/>
                        <a:latin typeface="Calibri"/>
                      </a:endParaRPr>
                    </a:p>
                  </a:txBody>
                  <a:tcPr marL="0" marR="0" marT="0" marB="0" anchor="b"/>
                </a:tc>
                <a:tc>
                  <a:txBody>
                    <a:bodyPr/>
                    <a:lstStyle/>
                    <a:p>
                      <a:pPr algn="r" fontAlgn="b"/>
                      <a:r>
                        <a:rPr lang="en-ZA" sz="1050" u="none" strike="noStrike">
                          <a:effectLst/>
                        </a:rPr>
                        <a:t>44</a:t>
                      </a:r>
                      <a:endParaRPr lang="en-ZA" sz="1050" b="0" i="0" u="none" strike="noStrike">
                        <a:solidFill>
                          <a:srgbClr val="000000"/>
                        </a:solidFill>
                        <a:effectLst/>
                        <a:latin typeface="Calibri"/>
                      </a:endParaRPr>
                    </a:p>
                  </a:txBody>
                  <a:tcPr marL="0" marR="0" marT="0" marB="0" anchor="b"/>
                </a:tc>
                <a:tc>
                  <a:txBody>
                    <a:bodyPr/>
                    <a:lstStyle/>
                    <a:p>
                      <a:pPr algn="l" fontAlgn="b"/>
                      <a:r>
                        <a:rPr lang="en-ZA" sz="1050" u="none" strike="noStrike">
                          <a:effectLst/>
                        </a:rPr>
                        <a:t>            474 </a:t>
                      </a:r>
                      <a:endParaRPr lang="en-ZA" sz="1050" b="0" i="0" u="none" strike="noStrike">
                        <a:solidFill>
                          <a:srgbClr val="000000"/>
                        </a:solidFill>
                        <a:effectLst/>
                        <a:latin typeface="Calibri"/>
                      </a:endParaRPr>
                    </a:p>
                  </a:txBody>
                  <a:tcPr marL="0" marR="0" marT="0" marB="0" anchor="b"/>
                </a:tc>
                <a:tc>
                  <a:txBody>
                    <a:bodyPr/>
                    <a:lstStyle/>
                    <a:p>
                      <a:pPr algn="r" fontAlgn="b"/>
                      <a:r>
                        <a:rPr lang="en-ZA" sz="1050" u="none" strike="noStrike">
                          <a:effectLst/>
                        </a:rPr>
                        <a:t>38</a:t>
                      </a:r>
                      <a:endParaRPr lang="en-ZA" sz="1050" b="0" i="0" u="none" strike="noStrike">
                        <a:solidFill>
                          <a:srgbClr val="000000"/>
                        </a:solidFill>
                        <a:effectLst/>
                        <a:latin typeface="Calibri"/>
                      </a:endParaRPr>
                    </a:p>
                  </a:txBody>
                  <a:tcPr marL="0" marR="0" marT="0" marB="0" anchor="b"/>
                </a:tc>
              </a:tr>
              <a:tr h="181391">
                <a:tc vMerge="1">
                  <a:txBody>
                    <a:bodyPr/>
                    <a:lstStyle/>
                    <a:p>
                      <a:endParaRPr lang="en-ZA"/>
                    </a:p>
                  </a:txBody>
                  <a:tcPr/>
                </a:tc>
                <a:tc>
                  <a:txBody>
                    <a:bodyPr/>
                    <a:lstStyle/>
                    <a:p>
                      <a:pPr algn="l" fontAlgn="ctr"/>
                      <a:r>
                        <a:rPr lang="en-ZA" sz="1050" u="none" strike="noStrike">
                          <a:effectLst/>
                        </a:rPr>
                        <a:t>Male</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720</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69</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684</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59</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764</a:t>
                      </a:r>
                      <a:endParaRPr lang="en-ZA" sz="1050" b="0" i="0" u="none" strike="noStrike">
                        <a:solidFill>
                          <a:srgbClr val="000000"/>
                        </a:solidFill>
                        <a:effectLst/>
                        <a:latin typeface="Calibri"/>
                      </a:endParaRPr>
                    </a:p>
                  </a:txBody>
                  <a:tcPr marL="0" marR="0" marT="0" marB="0" anchor="ctr"/>
                </a:tc>
                <a:tc>
                  <a:txBody>
                    <a:bodyPr/>
                    <a:lstStyle/>
                    <a:p>
                      <a:pPr algn="r" fontAlgn="b"/>
                      <a:r>
                        <a:rPr lang="en-ZA" sz="1050" u="none" strike="noStrike">
                          <a:effectLst/>
                        </a:rPr>
                        <a:t>61</a:t>
                      </a:r>
                      <a:endParaRPr lang="en-ZA" sz="1050" b="0" i="0" u="none" strike="noStrike">
                        <a:solidFill>
                          <a:srgbClr val="000000"/>
                        </a:solidFill>
                        <a:effectLst/>
                        <a:latin typeface="Calibri"/>
                      </a:endParaRPr>
                    </a:p>
                  </a:txBody>
                  <a:tcPr marL="0" marR="0" marT="0" marB="0" anchor="b"/>
                </a:tc>
                <a:tc>
                  <a:txBody>
                    <a:bodyPr/>
                    <a:lstStyle/>
                    <a:p>
                      <a:pPr algn="l" fontAlgn="b"/>
                      <a:r>
                        <a:rPr lang="en-ZA" sz="1050" u="none" strike="noStrike">
                          <a:effectLst/>
                        </a:rPr>
                        <a:t>            546 </a:t>
                      </a:r>
                      <a:endParaRPr lang="en-ZA" sz="1050" b="0" i="0" u="none" strike="noStrike">
                        <a:solidFill>
                          <a:srgbClr val="000000"/>
                        </a:solidFill>
                        <a:effectLst/>
                        <a:latin typeface="Calibri"/>
                      </a:endParaRPr>
                    </a:p>
                  </a:txBody>
                  <a:tcPr marL="0" marR="0" marT="0" marB="0" anchor="b"/>
                </a:tc>
                <a:tc>
                  <a:txBody>
                    <a:bodyPr/>
                    <a:lstStyle/>
                    <a:p>
                      <a:pPr algn="r" fontAlgn="b"/>
                      <a:r>
                        <a:rPr lang="en-ZA" sz="1050" u="none" strike="noStrike">
                          <a:effectLst/>
                        </a:rPr>
                        <a:t>56</a:t>
                      </a:r>
                      <a:endParaRPr lang="en-ZA" sz="1050" b="0" i="0" u="none" strike="noStrike">
                        <a:solidFill>
                          <a:srgbClr val="000000"/>
                        </a:solidFill>
                        <a:effectLst/>
                        <a:latin typeface="Calibri"/>
                      </a:endParaRPr>
                    </a:p>
                  </a:txBody>
                  <a:tcPr marL="0" marR="0" marT="0" marB="0" anchor="b"/>
                </a:tc>
                <a:tc>
                  <a:txBody>
                    <a:bodyPr/>
                    <a:lstStyle/>
                    <a:p>
                      <a:pPr algn="l" fontAlgn="b"/>
                      <a:r>
                        <a:rPr lang="en-ZA" sz="1050" u="none" strike="noStrike">
                          <a:effectLst/>
                        </a:rPr>
                        <a:t>            782 </a:t>
                      </a:r>
                      <a:endParaRPr lang="en-ZA" sz="1050" b="0" i="0" u="none" strike="noStrike">
                        <a:solidFill>
                          <a:srgbClr val="000000"/>
                        </a:solidFill>
                        <a:effectLst/>
                        <a:latin typeface="Calibri"/>
                      </a:endParaRPr>
                    </a:p>
                  </a:txBody>
                  <a:tcPr marL="0" marR="0" marT="0" marB="0" anchor="b"/>
                </a:tc>
                <a:tc>
                  <a:txBody>
                    <a:bodyPr/>
                    <a:lstStyle/>
                    <a:p>
                      <a:pPr algn="r" fontAlgn="b"/>
                      <a:r>
                        <a:rPr lang="en-ZA" sz="1050" u="none" strike="noStrike">
                          <a:effectLst/>
                        </a:rPr>
                        <a:t>62</a:t>
                      </a:r>
                      <a:endParaRPr lang="en-ZA" sz="1050" b="0" i="0" u="none" strike="noStrike">
                        <a:solidFill>
                          <a:srgbClr val="000000"/>
                        </a:solidFill>
                        <a:effectLst/>
                        <a:latin typeface="Calibri"/>
                      </a:endParaRPr>
                    </a:p>
                  </a:txBody>
                  <a:tcPr marL="0" marR="0" marT="0" marB="0" anchor="b"/>
                </a:tc>
              </a:tr>
              <a:tr h="319251">
                <a:tc vMerge="1">
                  <a:txBody>
                    <a:bodyPr/>
                    <a:lstStyle/>
                    <a:p>
                      <a:endParaRPr lang="en-ZA"/>
                    </a:p>
                  </a:txBody>
                  <a:tcPr/>
                </a:tc>
                <a:tc>
                  <a:txBody>
                    <a:bodyPr/>
                    <a:lstStyle/>
                    <a:p>
                      <a:pPr algn="ctr" fontAlgn="ctr"/>
                      <a:r>
                        <a:rPr lang="en-ZA" sz="1050" u="none" strike="noStrike">
                          <a:effectLst/>
                        </a:rPr>
                        <a:t>Total</a:t>
                      </a:r>
                      <a:endParaRPr lang="en-ZA" sz="1050" b="0" i="0" u="none" strike="noStrike">
                        <a:solidFill>
                          <a:srgbClr val="000000"/>
                        </a:solidFill>
                        <a:effectLst/>
                        <a:latin typeface="Calibri"/>
                      </a:endParaRPr>
                    </a:p>
                  </a:txBody>
                  <a:tcPr marL="0" marR="0" marT="0" marB="0" anchor="ctr"/>
                </a:tc>
                <a:tc>
                  <a:txBody>
                    <a:bodyPr/>
                    <a:lstStyle/>
                    <a:p>
                      <a:pPr algn="ctr" fontAlgn="ctr"/>
                      <a:r>
                        <a:rPr lang="en-ZA" sz="1050" u="none" strike="noStrike">
                          <a:effectLst/>
                        </a:rPr>
                        <a:t>1 044</a:t>
                      </a:r>
                      <a:endParaRPr lang="en-ZA" sz="1050" b="0" i="0" u="none" strike="noStrike">
                        <a:solidFill>
                          <a:srgbClr val="000000"/>
                        </a:solidFill>
                        <a:effectLst/>
                        <a:latin typeface="Calibri"/>
                      </a:endParaRPr>
                    </a:p>
                  </a:txBody>
                  <a:tcPr marL="0" marR="0" marT="0" marB="0" anchor="ctr"/>
                </a:tc>
                <a:tc>
                  <a:txBody>
                    <a:bodyPr/>
                    <a:lstStyle/>
                    <a:p>
                      <a:pPr algn="ctr" fontAlgn="ctr"/>
                      <a:r>
                        <a:rPr lang="en-ZA" sz="1050" u="none" strike="noStrike">
                          <a:effectLst/>
                        </a:rPr>
                        <a:t>100</a:t>
                      </a:r>
                      <a:endParaRPr lang="en-ZA" sz="1050" b="0" i="0" u="none" strike="noStrike">
                        <a:solidFill>
                          <a:srgbClr val="000000"/>
                        </a:solidFill>
                        <a:effectLst/>
                        <a:latin typeface="Calibri"/>
                      </a:endParaRPr>
                    </a:p>
                  </a:txBody>
                  <a:tcPr marL="0" marR="0" marT="0" marB="0" anchor="ctr"/>
                </a:tc>
                <a:tc>
                  <a:txBody>
                    <a:bodyPr/>
                    <a:lstStyle/>
                    <a:p>
                      <a:pPr algn="ctr" fontAlgn="ctr"/>
                      <a:r>
                        <a:rPr lang="en-ZA" sz="1050" u="none" strike="noStrike" dirty="0">
                          <a:effectLst/>
                        </a:rPr>
                        <a:t>1 169</a:t>
                      </a:r>
                      <a:endParaRPr lang="en-ZA" sz="1050" b="0" i="0" u="none" strike="noStrike" dirty="0">
                        <a:solidFill>
                          <a:srgbClr val="000000"/>
                        </a:solidFill>
                        <a:effectLst/>
                        <a:latin typeface="Calibri"/>
                      </a:endParaRPr>
                    </a:p>
                  </a:txBody>
                  <a:tcPr marL="0" marR="0" marT="0" marB="0" anchor="ctr"/>
                </a:tc>
                <a:tc>
                  <a:txBody>
                    <a:bodyPr/>
                    <a:lstStyle/>
                    <a:p>
                      <a:pPr algn="ctr" fontAlgn="ctr"/>
                      <a:r>
                        <a:rPr lang="en-ZA" sz="1050" u="none" strike="noStrike">
                          <a:effectLst/>
                        </a:rPr>
                        <a:t>100</a:t>
                      </a:r>
                      <a:endParaRPr lang="en-ZA" sz="1050" b="0" i="0" u="none" strike="noStrike">
                        <a:solidFill>
                          <a:srgbClr val="000000"/>
                        </a:solidFill>
                        <a:effectLst/>
                        <a:latin typeface="Calibri"/>
                      </a:endParaRPr>
                    </a:p>
                  </a:txBody>
                  <a:tcPr marL="0" marR="0" marT="0" marB="0" anchor="ctr"/>
                </a:tc>
                <a:tc>
                  <a:txBody>
                    <a:bodyPr/>
                    <a:lstStyle/>
                    <a:p>
                      <a:pPr algn="ctr" fontAlgn="ctr"/>
                      <a:r>
                        <a:rPr lang="en-ZA" sz="1050" u="none" strike="noStrike">
                          <a:effectLst/>
                        </a:rPr>
                        <a:t>1 245</a:t>
                      </a:r>
                      <a:endParaRPr lang="en-ZA" sz="1050" b="0" i="0" u="none" strike="noStrike">
                        <a:solidFill>
                          <a:srgbClr val="000000"/>
                        </a:solidFill>
                        <a:effectLst/>
                        <a:latin typeface="Calibri"/>
                      </a:endParaRPr>
                    </a:p>
                  </a:txBody>
                  <a:tcPr marL="0" marR="0" marT="0" marB="0" anchor="ctr"/>
                </a:tc>
                <a:tc>
                  <a:txBody>
                    <a:bodyPr/>
                    <a:lstStyle/>
                    <a:p>
                      <a:pPr algn="ctr" fontAlgn="b"/>
                      <a:r>
                        <a:rPr lang="en-ZA" sz="1050" u="none" strike="noStrike">
                          <a:effectLst/>
                        </a:rPr>
                        <a:t>100</a:t>
                      </a:r>
                      <a:endParaRPr lang="en-ZA" sz="1050" b="0" i="0" u="none" strike="noStrike">
                        <a:solidFill>
                          <a:srgbClr val="000000"/>
                        </a:solidFill>
                        <a:effectLst/>
                        <a:latin typeface="Calibri"/>
                      </a:endParaRPr>
                    </a:p>
                  </a:txBody>
                  <a:tcPr marL="0" marR="0" marT="0" marB="0" anchor="ctr"/>
                </a:tc>
                <a:tc>
                  <a:txBody>
                    <a:bodyPr/>
                    <a:lstStyle/>
                    <a:p>
                      <a:pPr algn="ctr" fontAlgn="b"/>
                      <a:r>
                        <a:rPr lang="en-ZA" sz="1050" u="none" strike="noStrike">
                          <a:effectLst/>
                        </a:rPr>
                        <a:t>            972 </a:t>
                      </a:r>
                      <a:endParaRPr lang="en-ZA" sz="1050" b="0" i="0" u="none" strike="noStrike">
                        <a:solidFill>
                          <a:srgbClr val="000000"/>
                        </a:solidFill>
                        <a:effectLst/>
                        <a:latin typeface="Calibri"/>
                      </a:endParaRPr>
                    </a:p>
                  </a:txBody>
                  <a:tcPr marL="0" marR="0" marT="0" marB="0" anchor="ctr"/>
                </a:tc>
                <a:tc>
                  <a:txBody>
                    <a:bodyPr/>
                    <a:lstStyle/>
                    <a:p>
                      <a:pPr algn="ctr" fontAlgn="b"/>
                      <a:r>
                        <a:rPr lang="en-ZA" sz="1050" u="none" strike="noStrike">
                          <a:effectLst/>
                        </a:rPr>
                        <a:t>100</a:t>
                      </a:r>
                      <a:endParaRPr lang="en-ZA" sz="1050" b="0" i="0" u="none" strike="noStrike">
                        <a:solidFill>
                          <a:srgbClr val="000000"/>
                        </a:solidFill>
                        <a:effectLst/>
                        <a:latin typeface="Calibri"/>
                      </a:endParaRPr>
                    </a:p>
                  </a:txBody>
                  <a:tcPr marL="0" marR="0" marT="0" marB="0" anchor="ctr"/>
                </a:tc>
                <a:tc>
                  <a:txBody>
                    <a:bodyPr/>
                    <a:lstStyle/>
                    <a:p>
                      <a:pPr algn="ctr" fontAlgn="b"/>
                      <a:r>
                        <a:rPr lang="en-ZA" sz="1050" u="none" strike="noStrike">
                          <a:effectLst/>
                        </a:rPr>
                        <a:t>         1 256 </a:t>
                      </a:r>
                      <a:endParaRPr lang="en-ZA" sz="1050" b="0" i="0" u="none" strike="noStrike">
                        <a:solidFill>
                          <a:srgbClr val="000000"/>
                        </a:solidFill>
                        <a:effectLst/>
                        <a:latin typeface="Calibri"/>
                      </a:endParaRPr>
                    </a:p>
                  </a:txBody>
                  <a:tcPr marL="0" marR="0" marT="0" marB="0" anchor="ctr"/>
                </a:tc>
                <a:tc>
                  <a:txBody>
                    <a:bodyPr/>
                    <a:lstStyle/>
                    <a:p>
                      <a:pPr algn="ctr" fontAlgn="b"/>
                      <a:r>
                        <a:rPr lang="en-ZA" sz="1050" u="none" strike="noStrike" dirty="0">
                          <a:effectLst/>
                        </a:rPr>
                        <a:t>100</a:t>
                      </a:r>
                      <a:endParaRPr lang="en-ZA" sz="1050" b="0" i="0" u="none" strike="noStrike" dirty="0">
                        <a:solidFill>
                          <a:srgbClr val="000000"/>
                        </a:solidFill>
                        <a:effectLst/>
                        <a:latin typeface="Calibri"/>
                      </a:endParaRPr>
                    </a:p>
                  </a:txBody>
                  <a:tcPr marL="0" marR="0" marT="0" marB="0" anchor="ctr"/>
                </a:tc>
              </a:tr>
              <a:tr h="174742">
                <a:tc>
                  <a:txBody>
                    <a:bodyPr/>
                    <a:lstStyle/>
                    <a:p>
                      <a:pPr algn="l" fontAlgn="ctr"/>
                      <a:r>
                        <a:rPr lang="en-ZA" sz="1050" b="1" u="none" strike="noStrike">
                          <a:solidFill>
                            <a:schemeClr val="bg1"/>
                          </a:solidFill>
                          <a:effectLst/>
                        </a:rPr>
                        <a:t> </a:t>
                      </a:r>
                      <a:endParaRPr lang="en-ZA" sz="1050" b="1" i="0" u="none" strike="noStrike">
                        <a:solidFill>
                          <a:schemeClr val="bg1"/>
                        </a:solidFill>
                        <a:effectLst/>
                        <a:latin typeface="Calibri"/>
                      </a:endParaRPr>
                    </a:p>
                  </a:txBody>
                  <a:tcPr marL="0" marR="0" marT="0" marB="0" anchor="ctr">
                    <a:solidFill>
                      <a:srgbClr val="7030A0"/>
                    </a:solidFill>
                  </a:tcPr>
                </a:tc>
                <a:tc>
                  <a:txBody>
                    <a:bodyPr/>
                    <a:lstStyle/>
                    <a:p>
                      <a:pPr algn="l" fontAlgn="ctr"/>
                      <a:r>
                        <a:rPr lang="en-ZA" sz="1050" b="1" u="none" strike="noStrike">
                          <a:solidFill>
                            <a:schemeClr val="bg1"/>
                          </a:solidFill>
                          <a:effectLst/>
                        </a:rPr>
                        <a:t> </a:t>
                      </a:r>
                      <a:endParaRPr lang="en-ZA" sz="1050" b="1" i="0" u="none" strike="noStrike">
                        <a:solidFill>
                          <a:schemeClr val="bg1"/>
                        </a:solidFill>
                        <a:effectLst/>
                        <a:latin typeface="Calibri"/>
                      </a:endParaRPr>
                    </a:p>
                  </a:txBody>
                  <a:tcPr marL="0" marR="0" marT="0" marB="0" anchor="ctr">
                    <a:solidFill>
                      <a:srgbClr val="7030A0"/>
                    </a:solidFill>
                  </a:tcPr>
                </a:tc>
                <a:tc>
                  <a:txBody>
                    <a:bodyPr/>
                    <a:lstStyle/>
                    <a:p>
                      <a:pPr algn="ctr" fontAlgn="ctr"/>
                      <a:r>
                        <a:rPr lang="en-ZA" sz="1050" b="1" u="none" strike="noStrike">
                          <a:solidFill>
                            <a:schemeClr val="bg1"/>
                          </a:solidFill>
                          <a:effectLst/>
                        </a:rPr>
                        <a:t>N</a:t>
                      </a:r>
                      <a:endParaRPr lang="en-ZA" sz="1050" b="1" i="0" u="none" strike="noStrike">
                        <a:solidFill>
                          <a:schemeClr val="bg1"/>
                        </a:solidFill>
                        <a:effectLst/>
                        <a:latin typeface="Calibri"/>
                      </a:endParaRPr>
                    </a:p>
                  </a:txBody>
                  <a:tcPr marL="0" marR="0" marT="0" marB="0" anchor="ctr">
                    <a:solidFill>
                      <a:srgbClr val="7030A0"/>
                    </a:solidFill>
                  </a:tcPr>
                </a:tc>
                <a:tc>
                  <a:txBody>
                    <a:bodyPr/>
                    <a:lstStyle/>
                    <a:p>
                      <a:pPr algn="ctr" fontAlgn="ctr"/>
                      <a:r>
                        <a:rPr lang="en-ZA" sz="1050" b="1" u="none" strike="noStrike">
                          <a:solidFill>
                            <a:schemeClr val="bg1"/>
                          </a:solidFill>
                          <a:effectLst/>
                        </a:rPr>
                        <a:t>%</a:t>
                      </a:r>
                      <a:endParaRPr lang="en-ZA" sz="1050" b="1" i="0" u="none" strike="noStrike">
                        <a:solidFill>
                          <a:schemeClr val="bg1"/>
                        </a:solidFill>
                        <a:effectLst/>
                        <a:latin typeface="Calibri"/>
                      </a:endParaRPr>
                    </a:p>
                  </a:txBody>
                  <a:tcPr marL="0" marR="0" marT="0" marB="0" anchor="ctr">
                    <a:solidFill>
                      <a:srgbClr val="7030A0"/>
                    </a:solidFill>
                  </a:tcPr>
                </a:tc>
                <a:tc>
                  <a:txBody>
                    <a:bodyPr/>
                    <a:lstStyle/>
                    <a:p>
                      <a:pPr algn="ctr" fontAlgn="ctr"/>
                      <a:r>
                        <a:rPr lang="en-ZA" sz="1050" b="1" u="none" strike="noStrike">
                          <a:solidFill>
                            <a:schemeClr val="bg1"/>
                          </a:solidFill>
                          <a:effectLst/>
                        </a:rPr>
                        <a:t>N</a:t>
                      </a:r>
                      <a:endParaRPr lang="en-ZA" sz="1050" b="1" i="0" u="none" strike="noStrike">
                        <a:solidFill>
                          <a:schemeClr val="bg1"/>
                        </a:solidFill>
                        <a:effectLst/>
                        <a:latin typeface="Calibri"/>
                      </a:endParaRPr>
                    </a:p>
                  </a:txBody>
                  <a:tcPr marL="0" marR="0" marT="0" marB="0" anchor="ctr">
                    <a:solidFill>
                      <a:srgbClr val="7030A0"/>
                    </a:solidFill>
                  </a:tcPr>
                </a:tc>
                <a:tc>
                  <a:txBody>
                    <a:bodyPr/>
                    <a:lstStyle/>
                    <a:p>
                      <a:pPr algn="ctr" fontAlgn="ctr"/>
                      <a:r>
                        <a:rPr lang="en-ZA" sz="1050" b="1" u="none" strike="noStrike">
                          <a:solidFill>
                            <a:schemeClr val="bg1"/>
                          </a:solidFill>
                          <a:effectLst/>
                        </a:rPr>
                        <a:t>%</a:t>
                      </a:r>
                      <a:endParaRPr lang="en-ZA" sz="1050" b="1" i="0" u="none" strike="noStrike">
                        <a:solidFill>
                          <a:schemeClr val="bg1"/>
                        </a:solidFill>
                        <a:effectLst/>
                        <a:latin typeface="Calibri"/>
                      </a:endParaRPr>
                    </a:p>
                  </a:txBody>
                  <a:tcPr marL="0" marR="0" marT="0" marB="0" anchor="ctr">
                    <a:solidFill>
                      <a:srgbClr val="7030A0"/>
                    </a:solidFill>
                  </a:tcPr>
                </a:tc>
                <a:tc>
                  <a:txBody>
                    <a:bodyPr/>
                    <a:lstStyle/>
                    <a:p>
                      <a:pPr algn="ctr" fontAlgn="ctr"/>
                      <a:r>
                        <a:rPr lang="en-ZA" sz="1050" b="1" u="none" strike="noStrike">
                          <a:solidFill>
                            <a:schemeClr val="bg1"/>
                          </a:solidFill>
                          <a:effectLst/>
                        </a:rPr>
                        <a:t>N</a:t>
                      </a:r>
                      <a:endParaRPr lang="en-ZA" sz="1050" b="1" i="0" u="none" strike="noStrike">
                        <a:solidFill>
                          <a:schemeClr val="bg1"/>
                        </a:solidFill>
                        <a:effectLst/>
                        <a:latin typeface="Calibri"/>
                      </a:endParaRPr>
                    </a:p>
                  </a:txBody>
                  <a:tcPr marL="0" marR="0" marT="0" marB="0" anchor="ctr">
                    <a:solidFill>
                      <a:srgbClr val="7030A0"/>
                    </a:solidFill>
                  </a:tcPr>
                </a:tc>
                <a:tc>
                  <a:txBody>
                    <a:bodyPr/>
                    <a:lstStyle/>
                    <a:p>
                      <a:pPr algn="ctr" fontAlgn="ctr"/>
                      <a:r>
                        <a:rPr lang="en-ZA" sz="1050" b="1" u="none" strike="noStrike">
                          <a:solidFill>
                            <a:schemeClr val="bg1"/>
                          </a:solidFill>
                          <a:effectLst/>
                        </a:rPr>
                        <a:t>%</a:t>
                      </a:r>
                      <a:endParaRPr lang="en-ZA" sz="1050" b="1" i="0" u="none" strike="noStrike">
                        <a:solidFill>
                          <a:schemeClr val="bg1"/>
                        </a:solidFill>
                        <a:effectLst/>
                        <a:latin typeface="Calibri"/>
                      </a:endParaRPr>
                    </a:p>
                  </a:txBody>
                  <a:tcPr marL="0" marR="0" marT="0" marB="0" anchor="ctr">
                    <a:solidFill>
                      <a:srgbClr val="7030A0"/>
                    </a:solidFill>
                  </a:tcPr>
                </a:tc>
                <a:tc>
                  <a:txBody>
                    <a:bodyPr/>
                    <a:lstStyle/>
                    <a:p>
                      <a:pPr algn="ctr" fontAlgn="ctr"/>
                      <a:r>
                        <a:rPr lang="en-ZA" sz="1050" b="1" u="none" strike="noStrike">
                          <a:solidFill>
                            <a:schemeClr val="bg1"/>
                          </a:solidFill>
                          <a:effectLst/>
                        </a:rPr>
                        <a:t> N </a:t>
                      </a:r>
                      <a:endParaRPr lang="en-ZA" sz="1050" b="1" i="0" u="none" strike="noStrike">
                        <a:solidFill>
                          <a:schemeClr val="bg1"/>
                        </a:solidFill>
                        <a:effectLst/>
                        <a:latin typeface="Calibri"/>
                      </a:endParaRPr>
                    </a:p>
                  </a:txBody>
                  <a:tcPr marL="0" marR="0" marT="0" marB="0" anchor="ctr">
                    <a:solidFill>
                      <a:srgbClr val="7030A0"/>
                    </a:solidFill>
                  </a:tcPr>
                </a:tc>
                <a:tc>
                  <a:txBody>
                    <a:bodyPr/>
                    <a:lstStyle/>
                    <a:p>
                      <a:pPr algn="ctr" fontAlgn="ctr"/>
                      <a:r>
                        <a:rPr lang="en-ZA" sz="1050" b="1" u="none" strike="noStrike">
                          <a:solidFill>
                            <a:schemeClr val="bg1"/>
                          </a:solidFill>
                          <a:effectLst/>
                        </a:rPr>
                        <a:t>%</a:t>
                      </a:r>
                      <a:endParaRPr lang="en-ZA" sz="1050" b="1" i="0" u="none" strike="noStrike">
                        <a:solidFill>
                          <a:schemeClr val="bg1"/>
                        </a:solidFill>
                        <a:effectLst/>
                        <a:latin typeface="Calibri"/>
                      </a:endParaRPr>
                    </a:p>
                  </a:txBody>
                  <a:tcPr marL="0" marR="0" marT="0" marB="0" anchor="ctr">
                    <a:solidFill>
                      <a:srgbClr val="7030A0"/>
                    </a:solidFill>
                  </a:tcPr>
                </a:tc>
                <a:tc>
                  <a:txBody>
                    <a:bodyPr/>
                    <a:lstStyle/>
                    <a:p>
                      <a:pPr algn="ctr" fontAlgn="ctr"/>
                      <a:r>
                        <a:rPr lang="en-ZA" sz="1050" b="1" u="none" strike="noStrike">
                          <a:solidFill>
                            <a:schemeClr val="bg1"/>
                          </a:solidFill>
                          <a:effectLst/>
                        </a:rPr>
                        <a:t> N </a:t>
                      </a:r>
                      <a:endParaRPr lang="en-ZA" sz="1050" b="1" i="0" u="none" strike="noStrike">
                        <a:solidFill>
                          <a:schemeClr val="bg1"/>
                        </a:solidFill>
                        <a:effectLst/>
                        <a:latin typeface="Calibri"/>
                      </a:endParaRPr>
                    </a:p>
                  </a:txBody>
                  <a:tcPr marL="0" marR="0" marT="0" marB="0" anchor="ctr">
                    <a:solidFill>
                      <a:srgbClr val="7030A0"/>
                    </a:solidFill>
                  </a:tcPr>
                </a:tc>
                <a:tc>
                  <a:txBody>
                    <a:bodyPr/>
                    <a:lstStyle/>
                    <a:p>
                      <a:pPr algn="ctr" fontAlgn="ctr"/>
                      <a:r>
                        <a:rPr lang="en-ZA" sz="1050" b="1" u="none" strike="noStrike" dirty="0">
                          <a:solidFill>
                            <a:schemeClr val="bg1"/>
                          </a:solidFill>
                          <a:effectLst/>
                        </a:rPr>
                        <a:t>%</a:t>
                      </a:r>
                      <a:endParaRPr lang="en-ZA" sz="1050" b="1" i="0" u="none" strike="noStrike" dirty="0">
                        <a:solidFill>
                          <a:schemeClr val="bg1"/>
                        </a:solidFill>
                        <a:effectLst/>
                        <a:latin typeface="Calibri"/>
                      </a:endParaRPr>
                    </a:p>
                  </a:txBody>
                  <a:tcPr marL="0" marR="0" marT="0" marB="0" anchor="ctr">
                    <a:solidFill>
                      <a:srgbClr val="7030A0"/>
                    </a:solidFill>
                  </a:tcPr>
                </a:tc>
              </a:tr>
              <a:tr h="319251">
                <a:tc rowSpan="6">
                  <a:txBody>
                    <a:bodyPr/>
                    <a:lstStyle/>
                    <a:p>
                      <a:pPr algn="ctr" fontAlgn="ctr"/>
                      <a:r>
                        <a:rPr lang="en-ZA" sz="1050" u="none" strike="noStrike">
                          <a:effectLst/>
                        </a:rPr>
                        <a:t>Age</a:t>
                      </a:r>
                      <a:endParaRPr lang="en-ZA" sz="1050" b="0" i="0" u="none" strike="noStrike">
                        <a:solidFill>
                          <a:srgbClr val="000000"/>
                        </a:solidFill>
                        <a:effectLst/>
                        <a:latin typeface="Calibri"/>
                      </a:endParaRPr>
                    </a:p>
                  </a:txBody>
                  <a:tcPr marL="0" marR="0" marT="0" marB="0" vert="vert270" anchor="ctr"/>
                </a:tc>
                <a:tc>
                  <a:txBody>
                    <a:bodyPr/>
                    <a:lstStyle/>
                    <a:p>
                      <a:pPr algn="l" fontAlgn="ctr"/>
                      <a:r>
                        <a:rPr lang="en-ZA" sz="1050" u="none" strike="noStrike">
                          <a:effectLst/>
                        </a:rPr>
                        <a:t>15-34</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243</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23</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396</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34</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391</a:t>
                      </a:r>
                      <a:endParaRPr lang="en-ZA" sz="1050" b="0" i="0" u="none" strike="noStrike">
                        <a:solidFill>
                          <a:srgbClr val="000000"/>
                        </a:solidFill>
                        <a:effectLst/>
                        <a:latin typeface="Calibri"/>
                      </a:endParaRPr>
                    </a:p>
                  </a:txBody>
                  <a:tcPr marL="0" marR="0" marT="0" marB="0" anchor="ctr"/>
                </a:tc>
                <a:tc>
                  <a:txBody>
                    <a:bodyPr/>
                    <a:lstStyle/>
                    <a:p>
                      <a:pPr algn="r" fontAlgn="b"/>
                      <a:r>
                        <a:rPr lang="en-ZA" sz="1050" u="none" strike="noStrike">
                          <a:effectLst/>
                        </a:rPr>
                        <a:t>31</a:t>
                      </a:r>
                      <a:endParaRPr lang="en-ZA" sz="1050" b="0" i="0" u="none" strike="noStrike">
                        <a:solidFill>
                          <a:srgbClr val="000000"/>
                        </a:solidFill>
                        <a:effectLst/>
                        <a:latin typeface="Calibri"/>
                      </a:endParaRPr>
                    </a:p>
                  </a:txBody>
                  <a:tcPr marL="0" marR="0" marT="0" marB="0" anchor="b"/>
                </a:tc>
                <a:tc>
                  <a:txBody>
                    <a:bodyPr/>
                    <a:lstStyle/>
                    <a:p>
                      <a:pPr algn="l" fontAlgn="b"/>
                      <a:r>
                        <a:rPr lang="en-ZA" sz="1050" u="none" strike="noStrike">
                          <a:effectLst/>
                        </a:rPr>
                        <a:t>            305 </a:t>
                      </a:r>
                      <a:endParaRPr lang="en-ZA" sz="1050" b="0" i="0" u="none" strike="noStrike">
                        <a:solidFill>
                          <a:srgbClr val="000000"/>
                        </a:solidFill>
                        <a:effectLst/>
                        <a:latin typeface="Calibri"/>
                      </a:endParaRPr>
                    </a:p>
                  </a:txBody>
                  <a:tcPr marL="0" marR="0" marT="0" marB="0" anchor="b"/>
                </a:tc>
                <a:tc>
                  <a:txBody>
                    <a:bodyPr/>
                    <a:lstStyle/>
                    <a:p>
                      <a:pPr algn="r" fontAlgn="b"/>
                      <a:r>
                        <a:rPr lang="en-ZA" sz="1050" u="none" strike="noStrike">
                          <a:effectLst/>
                        </a:rPr>
                        <a:t>31</a:t>
                      </a:r>
                      <a:endParaRPr lang="en-ZA" sz="1050" b="0" i="0" u="none" strike="noStrike">
                        <a:solidFill>
                          <a:srgbClr val="000000"/>
                        </a:solidFill>
                        <a:effectLst/>
                        <a:latin typeface="Calibri"/>
                      </a:endParaRPr>
                    </a:p>
                  </a:txBody>
                  <a:tcPr marL="0" marR="0" marT="0" marB="0" anchor="b"/>
                </a:tc>
                <a:tc>
                  <a:txBody>
                    <a:bodyPr/>
                    <a:lstStyle/>
                    <a:p>
                      <a:pPr algn="r" fontAlgn="b"/>
                      <a:r>
                        <a:rPr lang="en-ZA" sz="1050" u="none" strike="noStrike">
                          <a:effectLst/>
                        </a:rPr>
                        <a:t>            320 </a:t>
                      </a:r>
                      <a:endParaRPr lang="en-ZA" sz="1050" b="0" i="0" u="none" strike="noStrike">
                        <a:solidFill>
                          <a:srgbClr val="000000"/>
                        </a:solidFill>
                        <a:effectLst/>
                        <a:latin typeface="Calibri"/>
                      </a:endParaRPr>
                    </a:p>
                  </a:txBody>
                  <a:tcPr marL="0" marR="0" marT="0" marB="0" anchor="b"/>
                </a:tc>
                <a:tc>
                  <a:txBody>
                    <a:bodyPr/>
                    <a:lstStyle/>
                    <a:p>
                      <a:pPr algn="l" fontAlgn="b"/>
                      <a:r>
                        <a:rPr lang="en-ZA" sz="1050" u="none" strike="noStrike">
                          <a:effectLst/>
                        </a:rPr>
                        <a:t>              25 </a:t>
                      </a:r>
                      <a:endParaRPr lang="en-ZA" sz="1050" b="0" i="0" u="none" strike="noStrike">
                        <a:solidFill>
                          <a:srgbClr val="000000"/>
                        </a:solidFill>
                        <a:effectLst/>
                        <a:latin typeface="Calibri"/>
                      </a:endParaRPr>
                    </a:p>
                  </a:txBody>
                  <a:tcPr marL="0" marR="0" marT="0" marB="0" anchor="b"/>
                </a:tc>
              </a:tr>
              <a:tr h="319251">
                <a:tc vMerge="1">
                  <a:txBody>
                    <a:bodyPr/>
                    <a:lstStyle/>
                    <a:p>
                      <a:endParaRPr lang="en-ZA"/>
                    </a:p>
                  </a:txBody>
                  <a:tcPr/>
                </a:tc>
                <a:tc>
                  <a:txBody>
                    <a:bodyPr/>
                    <a:lstStyle/>
                    <a:p>
                      <a:pPr algn="l" fontAlgn="ctr"/>
                      <a:r>
                        <a:rPr lang="en-ZA" sz="1050" u="none" strike="noStrike">
                          <a:effectLst/>
                        </a:rPr>
                        <a:t>35-54</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520</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50</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553</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47</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587</a:t>
                      </a:r>
                      <a:endParaRPr lang="en-ZA" sz="1050" b="0" i="0" u="none" strike="noStrike">
                        <a:solidFill>
                          <a:srgbClr val="000000"/>
                        </a:solidFill>
                        <a:effectLst/>
                        <a:latin typeface="Calibri"/>
                      </a:endParaRPr>
                    </a:p>
                  </a:txBody>
                  <a:tcPr marL="0" marR="0" marT="0" marB="0" anchor="ctr"/>
                </a:tc>
                <a:tc>
                  <a:txBody>
                    <a:bodyPr/>
                    <a:lstStyle/>
                    <a:p>
                      <a:pPr algn="r" fontAlgn="b"/>
                      <a:r>
                        <a:rPr lang="en-ZA" sz="1050" u="none" strike="noStrike">
                          <a:effectLst/>
                        </a:rPr>
                        <a:t>47</a:t>
                      </a:r>
                      <a:endParaRPr lang="en-ZA" sz="1050" b="0" i="0" u="none" strike="noStrike">
                        <a:solidFill>
                          <a:srgbClr val="000000"/>
                        </a:solidFill>
                        <a:effectLst/>
                        <a:latin typeface="Calibri"/>
                      </a:endParaRPr>
                    </a:p>
                  </a:txBody>
                  <a:tcPr marL="0" marR="0" marT="0" marB="0" anchor="b"/>
                </a:tc>
                <a:tc>
                  <a:txBody>
                    <a:bodyPr/>
                    <a:lstStyle/>
                    <a:p>
                      <a:pPr algn="l" fontAlgn="b"/>
                      <a:r>
                        <a:rPr lang="en-ZA" sz="1050" u="none" strike="noStrike">
                          <a:effectLst/>
                        </a:rPr>
                        <a:t>            437 </a:t>
                      </a:r>
                      <a:endParaRPr lang="en-ZA" sz="1050" b="0" i="0" u="none" strike="noStrike">
                        <a:solidFill>
                          <a:srgbClr val="000000"/>
                        </a:solidFill>
                        <a:effectLst/>
                        <a:latin typeface="Calibri"/>
                      </a:endParaRPr>
                    </a:p>
                  </a:txBody>
                  <a:tcPr marL="0" marR="0" marT="0" marB="0" anchor="b"/>
                </a:tc>
                <a:tc>
                  <a:txBody>
                    <a:bodyPr/>
                    <a:lstStyle/>
                    <a:p>
                      <a:pPr algn="r" fontAlgn="b"/>
                      <a:r>
                        <a:rPr lang="en-ZA" sz="1050" u="none" strike="noStrike">
                          <a:effectLst/>
                        </a:rPr>
                        <a:t>45</a:t>
                      </a:r>
                      <a:endParaRPr lang="en-ZA" sz="1050" b="0" i="0" u="none" strike="noStrike">
                        <a:solidFill>
                          <a:srgbClr val="000000"/>
                        </a:solidFill>
                        <a:effectLst/>
                        <a:latin typeface="Calibri"/>
                      </a:endParaRPr>
                    </a:p>
                  </a:txBody>
                  <a:tcPr marL="0" marR="0" marT="0" marB="0" anchor="b"/>
                </a:tc>
                <a:tc>
                  <a:txBody>
                    <a:bodyPr/>
                    <a:lstStyle/>
                    <a:p>
                      <a:pPr algn="r" fontAlgn="b"/>
                      <a:r>
                        <a:rPr lang="en-ZA" sz="1050" u="none" strike="noStrike">
                          <a:effectLst/>
                        </a:rPr>
                        <a:t>            647 </a:t>
                      </a:r>
                      <a:endParaRPr lang="en-ZA" sz="1050" b="0" i="0" u="none" strike="noStrike">
                        <a:solidFill>
                          <a:srgbClr val="000000"/>
                        </a:solidFill>
                        <a:effectLst/>
                        <a:latin typeface="Calibri"/>
                      </a:endParaRPr>
                    </a:p>
                  </a:txBody>
                  <a:tcPr marL="0" marR="0" marT="0" marB="0" anchor="b"/>
                </a:tc>
                <a:tc>
                  <a:txBody>
                    <a:bodyPr/>
                    <a:lstStyle/>
                    <a:p>
                      <a:pPr algn="l" fontAlgn="b"/>
                      <a:r>
                        <a:rPr lang="en-ZA" sz="1050" u="none" strike="noStrike">
                          <a:effectLst/>
                        </a:rPr>
                        <a:t>              51 </a:t>
                      </a:r>
                      <a:endParaRPr lang="en-ZA" sz="1050" b="0" i="0" u="none" strike="noStrike">
                        <a:solidFill>
                          <a:srgbClr val="000000"/>
                        </a:solidFill>
                        <a:effectLst/>
                        <a:latin typeface="Calibri"/>
                      </a:endParaRPr>
                    </a:p>
                  </a:txBody>
                  <a:tcPr marL="0" marR="0" marT="0" marB="0" anchor="b"/>
                </a:tc>
              </a:tr>
              <a:tr h="319251">
                <a:tc vMerge="1">
                  <a:txBody>
                    <a:bodyPr/>
                    <a:lstStyle/>
                    <a:p>
                      <a:endParaRPr lang="en-ZA"/>
                    </a:p>
                  </a:txBody>
                  <a:tcPr/>
                </a:tc>
                <a:tc>
                  <a:txBody>
                    <a:bodyPr/>
                    <a:lstStyle/>
                    <a:p>
                      <a:pPr algn="l" fontAlgn="ctr"/>
                      <a:r>
                        <a:rPr lang="en-ZA" sz="1050" u="none" strike="noStrike">
                          <a:effectLst/>
                        </a:rPr>
                        <a:t>55-59</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160</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15</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131</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11</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162</a:t>
                      </a:r>
                      <a:endParaRPr lang="en-ZA" sz="1050" b="0" i="0" u="none" strike="noStrike">
                        <a:solidFill>
                          <a:srgbClr val="000000"/>
                        </a:solidFill>
                        <a:effectLst/>
                        <a:latin typeface="Calibri"/>
                      </a:endParaRPr>
                    </a:p>
                  </a:txBody>
                  <a:tcPr marL="0" marR="0" marT="0" marB="0" anchor="ctr"/>
                </a:tc>
                <a:tc>
                  <a:txBody>
                    <a:bodyPr/>
                    <a:lstStyle/>
                    <a:p>
                      <a:pPr algn="r" fontAlgn="b"/>
                      <a:r>
                        <a:rPr lang="en-ZA" sz="1050" u="none" strike="noStrike">
                          <a:effectLst/>
                        </a:rPr>
                        <a:t>13</a:t>
                      </a:r>
                      <a:endParaRPr lang="en-ZA" sz="1050" b="0" i="0" u="none" strike="noStrike">
                        <a:solidFill>
                          <a:srgbClr val="000000"/>
                        </a:solidFill>
                        <a:effectLst/>
                        <a:latin typeface="Calibri"/>
                      </a:endParaRPr>
                    </a:p>
                  </a:txBody>
                  <a:tcPr marL="0" marR="0" marT="0" marB="0" anchor="b"/>
                </a:tc>
                <a:tc>
                  <a:txBody>
                    <a:bodyPr/>
                    <a:lstStyle/>
                    <a:p>
                      <a:pPr algn="l" fontAlgn="b"/>
                      <a:r>
                        <a:rPr lang="en-ZA" sz="1050" u="none" strike="noStrike">
                          <a:effectLst/>
                        </a:rPr>
                        <a:t>            118 </a:t>
                      </a:r>
                      <a:endParaRPr lang="en-ZA" sz="1050" b="0" i="0" u="none" strike="noStrike">
                        <a:solidFill>
                          <a:srgbClr val="000000"/>
                        </a:solidFill>
                        <a:effectLst/>
                        <a:latin typeface="Calibri"/>
                      </a:endParaRPr>
                    </a:p>
                  </a:txBody>
                  <a:tcPr marL="0" marR="0" marT="0" marB="0" anchor="b"/>
                </a:tc>
                <a:tc>
                  <a:txBody>
                    <a:bodyPr/>
                    <a:lstStyle/>
                    <a:p>
                      <a:pPr algn="r" fontAlgn="b"/>
                      <a:r>
                        <a:rPr lang="en-ZA" sz="1050" u="none" strike="noStrike">
                          <a:effectLst/>
                        </a:rPr>
                        <a:t>12</a:t>
                      </a:r>
                      <a:endParaRPr lang="en-ZA" sz="1050" b="0" i="0" u="none" strike="noStrike">
                        <a:solidFill>
                          <a:srgbClr val="000000"/>
                        </a:solidFill>
                        <a:effectLst/>
                        <a:latin typeface="Calibri"/>
                      </a:endParaRPr>
                    </a:p>
                  </a:txBody>
                  <a:tcPr marL="0" marR="0" marT="0" marB="0" anchor="b"/>
                </a:tc>
                <a:tc>
                  <a:txBody>
                    <a:bodyPr/>
                    <a:lstStyle/>
                    <a:p>
                      <a:pPr algn="r" fontAlgn="b"/>
                      <a:r>
                        <a:rPr lang="en-ZA" sz="1050" u="none" strike="noStrike">
                          <a:effectLst/>
                        </a:rPr>
                        <a:t>            178 </a:t>
                      </a:r>
                      <a:endParaRPr lang="en-ZA" sz="1050" b="0" i="0" u="none" strike="noStrike">
                        <a:solidFill>
                          <a:srgbClr val="000000"/>
                        </a:solidFill>
                        <a:effectLst/>
                        <a:latin typeface="Calibri"/>
                      </a:endParaRPr>
                    </a:p>
                  </a:txBody>
                  <a:tcPr marL="0" marR="0" marT="0" marB="0" anchor="b"/>
                </a:tc>
                <a:tc>
                  <a:txBody>
                    <a:bodyPr/>
                    <a:lstStyle/>
                    <a:p>
                      <a:pPr algn="l" fontAlgn="b"/>
                      <a:r>
                        <a:rPr lang="en-ZA" sz="1050" u="none" strike="noStrike">
                          <a:effectLst/>
                        </a:rPr>
                        <a:t>              14 </a:t>
                      </a:r>
                      <a:endParaRPr lang="en-ZA" sz="1050" b="0" i="0" u="none" strike="noStrike">
                        <a:solidFill>
                          <a:srgbClr val="000000"/>
                        </a:solidFill>
                        <a:effectLst/>
                        <a:latin typeface="Calibri"/>
                      </a:endParaRPr>
                    </a:p>
                  </a:txBody>
                  <a:tcPr marL="0" marR="0" marT="0" marB="0" anchor="b"/>
                </a:tc>
              </a:tr>
              <a:tr h="319251">
                <a:tc vMerge="1">
                  <a:txBody>
                    <a:bodyPr/>
                    <a:lstStyle/>
                    <a:p>
                      <a:endParaRPr lang="en-ZA"/>
                    </a:p>
                  </a:txBody>
                  <a:tcPr/>
                </a:tc>
                <a:tc>
                  <a:txBody>
                    <a:bodyPr/>
                    <a:lstStyle/>
                    <a:p>
                      <a:pPr algn="l" fontAlgn="ctr"/>
                      <a:r>
                        <a:rPr lang="en-ZA" sz="1050" u="none" strike="noStrike">
                          <a:effectLst/>
                        </a:rPr>
                        <a:t>60-64</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120</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11</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89</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7</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104</a:t>
                      </a:r>
                      <a:endParaRPr lang="en-ZA" sz="1050" b="0" i="0" u="none" strike="noStrike">
                        <a:solidFill>
                          <a:srgbClr val="000000"/>
                        </a:solidFill>
                        <a:effectLst/>
                        <a:latin typeface="Calibri"/>
                      </a:endParaRPr>
                    </a:p>
                  </a:txBody>
                  <a:tcPr marL="0" marR="0" marT="0" marB="0" anchor="ctr"/>
                </a:tc>
                <a:tc>
                  <a:txBody>
                    <a:bodyPr/>
                    <a:lstStyle/>
                    <a:p>
                      <a:pPr algn="r" fontAlgn="b"/>
                      <a:r>
                        <a:rPr lang="en-ZA" sz="1050" u="none" strike="noStrike">
                          <a:effectLst/>
                        </a:rPr>
                        <a:t>8</a:t>
                      </a:r>
                      <a:endParaRPr lang="en-ZA" sz="1050" b="0" i="0" u="none" strike="noStrike">
                        <a:solidFill>
                          <a:srgbClr val="000000"/>
                        </a:solidFill>
                        <a:effectLst/>
                        <a:latin typeface="Calibri"/>
                      </a:endParaRPr>
                    </a:p>
                  </a:txBody>
                  <a:tcPr marL="0" marR="0" marT="0" marB="0" anchor="b"/>
                </a:tc>
                <a:tc>
                  <a:txBody>
                    <a:bodyPr/>
                    <a:lstStyle/>
                    <a:p>
                      <a:pPr algn="l" fontAlgn="b"/>
                      <a:r>
                        <a:rPr lang="en-ZA" sz="1050" u="none" strike="noStrike">
                          <a:effectLst/>
                        </a:rPr>
                        <a:t>               89 </a:t>
                      </a:r>
                      <a:endParaRPr lang="en-ZA" sz="1050" b="0" i="0" u="none" strike="noStrike">
                        <a:solidFill>
                          <a:srgbClr val="000000"/>
                        </a:solidFill>
                        <a:effectLst/>
                        <a:latin typeface="Calibri"/>
                      </a:endParaRPr>
                    </a:p>
                  </a:txBody>
                  <a:tcPr marL="0" marR="0" marT="0" marB="0" anchor="b"/>
                </a:tc>
                <a:tc>
                  <a:txBody>
                    <a:bodyPr/>
                    <a:lstStyle/>
                    <a:p>
                      <a:pPr algn="r" fontAlgn="b"/>
                      <a:r>
                        <a:rPr lang="en-ZA" sz="1050" u="none" strike="noStrike">
                          <a:effectLst/>
                        </a:rPr>
                        <a:t>9</a:t>
                      </a:r>
                      <a:endParaRPr lang="en-ZA" sz="1050" b="0" i="0" u="none" strike="noStrike">
                        <a:solidFill>
                          <a:srgbClr val="000000"/>
                        </a:solidFill>
                        <a:effectLst/>
                        <a:latin typeface="Calibri"/>
                      </a:endParaRPr>
                    </a:p>
                  </a:txBody>
                  <a:tcPr marL="0" marR="0" marT="0" marB="0" anchor="b"/>
                </a:tc>
                <a:tc>
                  <a:txBody>
                    <a:bodyPr/>
                    <a:lstStyle/>
                    <a:p>
                      <a:pPr algn="r" fontAlgn="b"/>
                      <a:r>
                        <a:rPr lang="en-ZA" sz="1050" u="none" strike="noStrike">
                          <a:effectLst/>
                        </a:rPr>
                        <a:t>              91 </a:t>
                      </a:r>
                      <a:endParaRPr lang="en-ZA" sz="1050" b="0" i="0" u="none" strike="noStrike">
                        <a:solidFill>
                          <a:srgbClr val="000000"/>
                        </a:solidFill>
                        <a:effectLst/>
                        <a:latin typeface="Calibri"/>
                      </a:endParaRPr>
                    </a:p>
                  </a:txBody>
                  <a:tcPr marL="0" marR="0" marT="0" marB="0" anchor="b"/>
                </a:tc>
                <a:tc>
                  <a:txBody>
                    <a:bodyPr/>
                    <a:lstStyle/>
                    <a:p>
                      <a:pPr algn="l" fontAlgn="b"/>
                      <a:r>
                        <a:rPr lang="en-ZA" sz="1050" u="none" strike="noStrike">
                          <a:effectLst/>
                        </a:rPr>
                        <a:t>                7 </a:t>
                      </a:r>
                      <a:endParaRPr lang="en-ZA" sz="1050" b="0" i="0" u="none" strike="noStrike">
                        <a:solidFill>
                          <a:srgbClr val="000000"/>
                        </a:solidFill>
                        <a:effectLst/>
                        <a:latin typeface="Calibri"/>
                      </a:endParaRPr>
                    </a:p>
                  </a:txBody>
                  <a:tcPr marL="0" marR="0" marT="0" marB="0" anchor="b"/>
                </a:tc>
              </a:tr>
              <a:tr h="319251">
                <a:tc vMerge="1">
                  <a:txBody>
                    <a:bodyPr/>
                    <a:lstStyle/>
                    <a:p>
                      <a:endParaRPr lang="en-ZA"/>
                    </a:p>
                  </a:txBody>
                  <a:tcPr/>
                </a:tc>
                <a:tc>
                  <a:txBody>
                    <a:bodyPr/>
                    <a:lstStyle/>
                    <a:p>
                      <a:pPr algn="l" fontAlgn="ctr"/>
                      <a:r>
                        <a:rPr lang="en-ZA" sz="1050" u="none" strike="noStrike">
                          <a:effectLst/>
                        </a:rPr>
                        <a:t>65+</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 </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 </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 </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 </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 </a:t>
                      </a:r>
                      <a:endParaRPr lang="en-ZA" sz="1050" b="0" i="0" u="none" strike="noStrike">
                        <a:solidFill>
                          <a:srgbClr val="000000"/>
                        </a:solidFill>
                        <a:effectLst/>
                        <a:latin typeface="Calibri"/>
                      </a:endParaRPr>
                    </a:p>
                  </a:txBody>
                  <a:tcPr marL="0" marR="0" marT="0" marB="0" anchor="ctr"/>
                </a:tc>
                <a:tc>
                  <a:txBody>
                    <a:bodyPr/>
                    <a:lstStyle/>
                    <a:p>
                      <a:pPr algn="l" fontAlgn="b"/>
                      <a:r>
                        <a:rPr lang="en-ZA" sz="1050" u="none" strike="noStrike">
                          <a:effectLst/>
                        </a:rPr>
                        <a:t> </a:t>
                      </a:r>
                      <a:endParaRPr lang="en-ZA" sz="1050" b="0" i="0" u="none" strike="noStrike">
                        <a:solidFill>
                          <a:srgbClr val="000000"/>
                        </a:solidFill>
                        <a:effectLst/>
                        <a:latin typeface="Calibri"/>
                      </a:endParaRPr>
                    </a:p>
                  </a:txBody>
                  <a:tcPr marL="0" marR="0" marT="0" marB="0" anchor="b"/>
                </a:tc>
                <a:tc>
                  <a:txBody>
                    <a:bodyPr/>
                    <a:lstStyle/>
                    <a:p>
                      <a:pPr algn="l" fontAlgn="b"/>
                      <a:r>
                        <a:rPr lang="en-ZA" sz="1050" u="none" strike="noStrike">
                          <a:effectLst/>
                        </a:rPr>
                        <a:t>               22 </a:t>
                      </a:r>
                      <a:endParaRPr lang="en-ZA" sz="1050" b="0" i="0" u="none" strike="noStrike">
                        <a:solidFill>
                          <a:srgbClr val="000000"/>
                        </a:solidFill>
                        <a:effectLst/>
                        <a:latin typeface="Calibri"/>
                      </a:endParaRPr>
                    </a:p>
                  </a:txBody>
                  <a:tcPr marL="0" marR="0" marT="0" marB="0" anchor="b"/>
                </a:tc>
                <a:tc>
                  <a:txBody>
                    <a:bodyPr/>
                    <a:lstStyle/>
                    <a:p>
                      <a:pPr algn="r" fontAlgn="b"/>
                      <a:r>
                        <a:rPr lang="en-ZA" sz="1050" u="none" strike="noStrike">
                          <a:effectLst/>
                        </a:rPr>
                        <a:t>2</a:t>
                      </a:r>
                      <a:endParaRPr lang="en-ZA" sz="1050" b="0" i="0" u="none" strike="noStrike">
                        <a:solidFill>
                          <a:srgbClr val="000000"/>
                        </a:solidFill>
                        <a:effectLst/>
                        <a:latin typeface="Calibri"/>
                      </a:endParaRPr>
                    </a:p>
                  </a:txBody>
                  <a:tcPr marL="0" marR="0" marT="0" marB="0" anchor="b"/>
                </a:tc>
                <a:tc>
                  <a:txBody>
                    <a:bodyPr/>
                    <a:lstStyle/>
                    <a:p>
                      <a:pPr algn="l" fontAlgn="b"/>
                      <a:r>
                        <a:rPr lang="en-ZA" sz="1050" u="none" strike="noStrike">
                          <a:effectLst/>
                        </a:rPr>
                        <a:t>              21 </a:t>
                      </a:r>
                      <a:endParaRPr lang="en-ZA" sz="1050" b="0" i="0" u="none" strike="noStrike">
                        <a:solidFill>
                          <a:srgbClr val="000000"/>
                        </a:solidFill>
                        <a:effectLst/>
                        <a:latin typeface="Calibri"/>
                      </a:endParaRPr>
                    </a:p>
                  </a:txBody>
                  <a:tcPr marL="0" marR="0" marT="0" marB="0" anchor="b"/>
                </a:tc>
                <a:tc>
                  <a:txBody>
                    <a:bodyPr/>
                    <a:lstStyle/>
                    <a:p>
                      <a:pPr algn="l" fontAlgn="b"/>
                      <a:r>
                        <a:rPr lang="en-ZA" sz="1050" u="none" strike="noStrike">
                          <a:effectLst/>
                        </a:rPr>
                        <a:t>                2 </a:t>
                      </a:r>
                      <a:endParaRPr lang="en-ZA" sz="1050" b="0" i="0" u="none" strike="noStrike">
                        <a:solidFill>
                          <a:srgbClr val="000000"/>
                        </a:solidFill>
                        <a:effectLst/>
                        <a:latin typeface="Calibri"/>
                      </a:endParaRPr>
                    </a:p>
                  </a:txBody>
                  <a:tcPr marL="0" marR="0" marT="0" marB="0" anchor="b"/>
                </a:tc>
              </a:tr>
              <a:tr h="319251">
                <a:tc vMerge="1">
                  <a:txBody>
                    <a:bodyPr/>
                    <a:lstStyle/>
                    <a:p>
                      <a:endParaRPr lang="en-ZA"/>
                    </a:p>
                  </a:txBody>
                  <a:tcPr/>
                </a:tc>
                <a:tc>
                  <a:txBody>
                    <a:bodyPr/>
                    <a:lstStyle/>
                    <a:p>
                      <a:pPr algn="ctr" fontAlgn="ctr"/>
                      <a:r>
                        <a:rPr lang="en-ZA" sz="1050" u="none" strike="noStrike">
                          <a:effectLst/>
                        </a:rPr>
                        <a:t>Total</a:t>
                      </a:r>
                      <a:endParaRPr lang="en-ZA" sz="1050" b="0" i="0" u="none" strike="noStrike">
                        <a:solidFill>
                          <a:srgbClr val="000000"/>
                        </a:solidFill>
                        <a:effectLst/>
                        <a:latin typeface="Calibri"/>
                      </a:endParaRPr>
                    </a:p>
                  </a:txBody>
                  <a:tcPr marL="0" marR="0" marT="0" marB="0" anchor="ctr"/>
                </a:tc>
                <a:tc>
                  <a:txBody>
                    <a:bodyPr/>
                    <a:lstStyle/>
                    <a:p>
                      <a:pPr algn="ctr" fontAlgn="ctr"/>
                      <a:r>
                        <a:rPr lang="en-ZA" sz="1050" u="none" strike="noStrike">
                          <a:effectLst/>
                        </a:rPr>
                        <a:t>1 044</a:t>
                      </a:r>
                      <a:endParaRPr lang="en-ZA" sz="1050" b="0" i="0" u="none" strike="noStrike">
                        <a:solidFill>
                          <a:srgbClr val="000000"/>
                        </a:solidFill>
                        <a:effectLst/>
                        <a:latin typeface="Calibri"/>
                      </a:endParaRPr>
                    </a:p>
                  </a:txBody>
                  <a:tcPr marL="0" marR="0" marT="0" marB="0" anchor="ctr"/>
                </a:tc>
                <a:tc>
                  <a:txBody>
                    <a:bodyPr/>
                    <a:lstStyle/>
                    <a:p>
                      <a:pPr algn="ctr" fontAlgn="ctr"/>
                      <a:r>
                        <a:rPr lang="en-ZA" sz="1050" u="none" strike="noStrike">
                          <a:effectLst/>
                        </a:rPr>
                        <a:t>100</a:t>
                      </a:r>
                      <a:endParaRPr lang="en-ZA" sz="1050" b="0" i="0" u="none" strike="noStrike">
                        <a:solidFill>
                          <a:srgbClr val="000000"/>
                        </a:solidFill>
                        <a:effectLst/>
                        <a:latin typeface="Calibri"/>
                      </a:endParaRPr>
                    </a:p>
                  </a:txBody>
                  <a:tcPr marL="0" marR="0" marT="0" marB="0" anchor="ctr"/>
                </a:tc>
                <a:tc>
                  <a:txBody>
                    <a:bodyPr/>
                    <a:lstStyle/>
                    <a:p>
                      <a:pPr algn="ctr" fontAlgn="ctr"/>
                      <a:r>
                        <a:rPr lang="en-ZA" sz="1050" u="none" strike="noStrike">
                          <a:effectLst/>
                        </a:rPr>
                        <a:t>1 169</a:t>
                      </a:r>
                      <a:endParaRPr lang="en-ZA" sz="1050" b="0" i="0" u="none" strike="noStrike">
                        <a:solidFill>
                          <a:srgbClr val="000000"/>
                        </a:solidFill>
                        <a:effectLst/>
                        <a:latin typeface="Calibri"/>
                      </a:endParaRPr>
                    </a:p>
                  </a:txBody>
                  <a:tcPr marL="0" marR="0" marT="0" marB="0" anchor="ctr"/>
                </a:tc>
                <a:tc>
                  <a:txBody>
                    <a:bodyPr/>
                    <a:lstStyle/>
                    <a:p>
                      <a:pPr algn="ctr" fontAlgn="ctr"/>
                      <a:r>
                        <a:rPr lang="en-ZA" sz="1050" u="none" strike="noStrike">
                          <a:effectLst/>
                        </a:rPr>
                        <a:t>100</a:t>
                      </a:r>
                      <a:endParaRPr lang="en-ZA" sz="1050" b="0" i="0" u="none" strike="noStrike">
                        <a:solidFill>
                          <a:srgbClr val="000000"/>
                        </a:solidFill>
                        <a:effectLst/>
                        <a:latin typeface="Calibri"/>
                      </a:endParaRPr>
                    </a:p>
                  </a:txBody>
                  <a:tcPr marL="0" marR="0" marT="0" marB="0" anchor="ctr"/>
                </a:tc>
                <a:tc>
                  <a:txBody>
                    <a:bodyPr/>
                    <a:lstStyle/>
                    <a:p>
                      <a:pPr algn="ctr" fontAlgn="ctr"/>
                      <a:r>
                        <a:rPr lang="en-ZA" sz="1050" u="none" strike="noStrike">
                          <a:effectLst/>
                        </a:rPr>
                        <a:t>1 245</a:t>
                      </a:r>
                      <a:endParaRPr lang="en-ZA" sz="1050" b="0" i="0" u="none" strike="noStrike">
                        <a:solidFill>
                          <a:srgbClr val="000000"/>
                        </a:solidFill>
                        <a:effectLst/>
                        <a:latin typeface="Calibri"/>
                      </a:endParaRPr>
                    </a:p>
                  </a:txBody>
                  <a:tcPr marL="0" marR="0" marT="0" marB="0" anchor="ctr"/>
                </a:tc>
                <a:tc>
                  <a:txBody>
                    <a:bodyPr/>
                    <a:lstStyle/>
                    <a:p>
                      <a:pPr algn="ctr" fontAlgn="b"/>
                      <a:r>
                        <a:rPr lang="en-ZA" sz="1050" u="none" strike="noStrike">
                          <a:effectLst/>
                        </a:rPr>
                        <a:t>100</a:t>
                      </a:r>
                      <a:endParaRPr lang="en-ZA" sz="1050" b="0" i="0" u="none" strike="noStrike">
                        <a:solidFill>
                          <a:srgbClr val="000000"/>
                        </a:solidFill>
                        <a:effectLst/>
                        <a:latin typeface="Calibri"/>
                      </a:endParaRPr>
                    </a:p>
                  </a:txBody>
                  <a:tcPr marL="0" marR="0" marT="0" marB="0" anchor="ctr"/>
                </a:tc>
                <a:tc>
                  <a:txBody>
                    <a:bodyPr/>
                    <a:lstStyle/>
                    <a:p>
                      <a:pPr algn="ctr" fontAlgn="b"/>
                      <a:r>
                        <a:rPr lang="en-ZA" sz="1050" u="none" strike="noStrike" dirty="0">
                          <a:effectLst/>
                        </a:rPr>
                        <a:t>            972 </a:t>
                      </a:r>
                      <a:endParaRPr lang="en-ZA" sz="1050" b="0" i="0" u="none" strike="noStrike" dirty="0">
                        <a:solidFill>
                          <a:srgbClr val="000000"/>
                        </a:solidFill>
                        <a:effectLst/>
                        <a:latin typeface="Calibri"/>
                      </a:endParaRPr>
                    </a:p>
                  </a:txBody>
                  <a:tcPr marL="0" marR="0" marT="0" marB="0" anchor="ctr"/>
                </a:tc>
                <a:tc>
                  <a:txBody>
                    <a:bodyPr/>
                    <a:lstStyle/>
                    <a:p>
                      <a:pPr algn="ctr" fontAlgn="b"/>
                      <a:r>
                        <a:rPr lang="en-ZA" sz="1050" u="none" strike="noStrike">
                          <a:effectLst/>
                        </a:rPr>
                        <a:t>100</a:t>
                      </a:r>
                      <a:endParaRPr lang="en-ZA" sz="1050" b="0" i="0" u="none" strike="noStrike">
                        <a:solidFill>
                          <a:srgbClr val="000000"/>
                        </a:solidFill>
                        <a:effectLst/>
                        <a:latin typeface="Calibri"/>
                      </a:endParaRPr>
                    </a:p>
                  </a:txBody>
                  <a:tcPr marL="0" marR="0" marT="0" marB="0" anchor="ctr"/>
                </a:tc>
                <a:tc>
                  <a:txBody>
                    <a:bodyPr/>
                    <a:lstStyle/>
                    <a:p>
                      <a:pPr algn="ctr" fontAlgn="b"/>
                      <a:r>
                        <a:rPr lang="en-ZA" sz="1050" u="none" strike="noStrike">
                          <a:effectLst/>
                        </a:rPr>
                        <a:t>         1 256 </a:t>
                      </a:r>
                      <a:endParaRPr lang="en-ZA" sz="1050" b="0" i="0" u="none" strike="noStrike">
                        <a:solidFill>
                          <a:srgbClr val="000000"/>
                        </a:solidFill>
                        <a:effectLst/>
                        <a:latin typeface="Calibri"/>
                      </a:endParaRPr>
                    </a:p>
                  </a:txBody>
                  <a:tcPr marL="0" marR="0" marT="0" marB="0" anchor="ctr"/>
                </a:tc>
                <a:tc>
                  <a:txBody>
                    <a:bodyPr/>
                    <a:lstStyle/>
                    <a:p>
                      <a:pPr algn="ctr" fontAlgn="b"/>
                      <a:r>
                        <a:rPr lang="en-ZA" sz="1050" u="none" strike="noStrike" dirty="0">
                          <a:effectLst/>
                        </a:rPr>
                        <a:t>           100 </a:t>
                      </a:r>
                      <a:endParaRPr lang="en-ZA" sz="1050" b="0" i="0" u="none" strike="noStrike" dirty="0">
                        <a:solidFill>
                          <a:srgbClr val="000000"/>
                        </a:solidFill>
                        <a:effectLst/>
                        <a:latin typeface="Calibri"/>
                      </a:endParaRPr>
                    </a:p>
                  </a:txBody>
                  <a:tcPr marL="0" marR="0" marT="0" marB="0" anchor="ctr"/>
                </a:tc>
              </a:tr>
              <a:tr h="181391">
                <a:tc gridSpan="2">
                  <a:txBody>
                    <a:bodyPr/>
                    <a:lstStyle/>
                    <a:p>
                      <a:pPr algn="l" fontAlgn="ctr"/>
                      <a:r>
                        <a:rPr lang="en-ZA" sz="1050" u="none" strike="noStrike">
                          <a:effectLst/>
                        </a:rPr>
                        <a:t>Percentage of total employment</a:t>
                      </a:r>
                      <a:endParaRPr lang="en-ZA" sz="1050" b="0" i="0" u="none" strike="noStrike">
                        <a:solidFill>
                          <a:srgbClr val="000000"/>
                        </a:solidFill>
                        <a:effectLst/>
                        <a:latin typeface="Calibri"/>
                      </a:endParaRPr>
                    </a:p>
                  </a:txBody>
                  <a:tcPr marL="0" marR="0" marT="0" marB="0" anchor="ctr"/>
                </a:tc>
                <a:tc hMerge="1">
                  <a:txBody>
                    <a:bodyPr/>
                    <a:lstStyle/>
                    <a:p>
                      <a:endParaRPr lang="en-ZA"/>
                    </a:p>
                  </a:txBody>
                  <a:tcPr/>
                </a:tc>
                <a:tc>
                  <a:txBody>
                    <a:bodyPr/>
                    <a:lstStyle/>
                    <a:p>
                      <a:pPr algn="l" fontAlgn="ctr"/>
                      <a:r>
                        <a:rPr lang="en-ZA" sz="1050" u="none" strike="noStrike">
                          <a:effectLst/>
                        </a:rPr>
                        <a:t> </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0.7</a:t>
                      </a:r>
                      <a:endParaRPr lang="en-ZA" sz="1050" b="0" i="0" u="none" strike="noStrike">
                        <a:solidFill>
                          <a:srgbClr val="000000"/>
                        </a:solidFill>
                        <a:effectLst/>
                        <a:latin typeface="Calibri"/>
                      </a:endParaRPr>
                    </a:p>
                  </a:txBody>
                  <a:tcPr marL="0" marR="0" marT="0" marB="0" anchor="ctr"/>
                </a:tc>
                <a:tc>
                  <a:txBody>
                    <a:bodyPr/>
                    <a:lstStyle/>
                    <a:p>
                      <a:pPr algn="l" fontAlgn="ctr"/>
                      <a:r>
                        <a:rPr lang="en-ZA" sz="1050" u="none" strike="noStrike">
                          <a:effectLst/>
                        </a:rPr>
                        <a:t> </a:t>
                      </a:r>
                      <a:endParaRPr lang="en-ZA" sz="1050" b="0" i="0" u="none" strike="noStrike">
                        <a:solidFill>
                          <a:srgbClr val="000000"/>
                        </a:solidFill>
                        <a:effectLst/>
                        <a:latin typeface="Calibri"/>
                      </a:endParaRPr>
                    </a:p>
                  </a:txBody>
                  <a:tcPr marL="0" marR="0" marT="0" marB="0" anchor="ctr"/>
                </a:tc>
                <a:tc>
                  <a:txBody>
                    <a:bodyPr/>
                    <a:lstStyle/>
                    <a:p>
                      <a:pPr algn="r" fontAlgn="ctr"/>
                      <a:r>
                        <a:rPr lang="en-ZA" sz="1050" u="none" strike="noStrike">
                          <a:effectLst/>
                        </a:rPr>
                        <a:t>0.7</a:t>
                      </a:r>
                      <a:endParaRPr lang="en-ZA" sz="1050" b="0" i="0" u="none" strike="noStrike">
                        <a:solidFill>
                          <a:srgbClr val="000000"/>
                        </a:solidFill>
                        <a:effectLst/>
                        <a:latin typeface="Calibri"/>
                      </a:endParaRPr>
                    </a:p>
                  </a:txBody>
                  <a:tcPr marL="0" marR="0" marT="0" marB="0" anchor="ctr"/>
                </a:tc>
                <a:tc>
                  <a:txBody>
                    <a:bodyPr/>
                    <a:lstStyle/>
                    <a:p>
                      <a:pPr algn="l" fontAlgn="b"/>
                      <a:r>
                        <a:rPr lang="en-ZA" sz="1050" u="none" strike="noStrike">
                          <a:effectLst/>
                        </a:rPr>
                        <a:t> </a:t>
                      </a:r>
                      <a:endParaRPr lang="en-ZA" sz="1050" b="0" i="0" u="none" strike="noStrike">
                        <a:solidFill>
                          <a:srgbClr val="000000"/>
                        </a:solidFill>
                        <a:effectLst/>
                        <a:latin typeface="Calibri"/>
                      </a:endParaRPr>
                    </a:p>
                  </a:txBody>
                  <a:tcPr marL="0" marR="0" marT="0" marB="0" anchor="b"/>
                </a:tc>
                <a:tc>
                  <a:txBody>
                    <a:bodyPr/>
                    <a:lstStyle/>
                    <a:p>
                      <a:pPr algn="r" fontAlgn="b"/>
                      <a:r>
                        <a:rPr lang="en-ZA" sz="1050" u="none" strike="noStrike">
                          <a:effectLst/>
                        </a:rPr>
                        <a:t>0.8</a:t>
                      </a:r>
                      <a:endParaRPr lang="en-ZA" sz="1050" b="0" i="0" u="none" strike="noStrike">
                        <a:solidFill>
                          <a:srgbClr val="000000"/>
                        </a:solidFill>
                        <a:effectLst/>
                        <a:latin typeface="Calibri"/>
                      </a:endParaRPr>
                    </a:p>
                  </a:txBody>
                  <a:tcPr marL="0" marR="0" marT="0" marB="0" anchor="b"/>
                </a:tc>
                <a:tc>
                  <a:txBody>
                    <a:bodyPr/>
                    <a:lstStyle/>
                    <a:p>
                      <a:pPr algn="r" fontAlgn="b"/>
                      <a:r>
                        <a:rPr lang="en-ZA" sz="1050" u="none" strike="noStrike" dirty="0">
                          <a:effectLst/>
                        </a:rPr>
                        <a:t> </a:t>
                      </a:r>
                      <a:endParaRPr lang="en-ZA" sz="1050" b="0" i="0" u="none" strike="noStrike" dirty="0">
                        <a:solidFill>
                          <a:srgbClr val="000000"/>
                        </a:solidFill>
                        <a:effectLst/>
                        <a:latin typeface="Calibri"/>
                      </a:endParaRPr>
                    </a:p>
                  </a:txBody>
                  <a:tcPr marL="0" marR="0" marT="0" marB="0" anchor="b"/>
                </a:tc>
                <a:tc>
                  <a:txBody>
                    <a:bodyPr/>
                    <a:lstStyle/>
                    <a:p>
                      <a:pPr lvl="2" algn="r" fontAlgn="b"/>
                      <a:r>
                        <a:rPr lang="en-ZA" sz="1050" u="none" strike="noStrike" dirty="0">
                          <a:effectLst/>
                        </a:rPr>
                        <a:t>0</a:t>
                      </a:r>
                      <a:r>
                        <a:rPr lang="en-ZA" sz="1050" u="none" strike="noStrike" dirty="0" smtClean="0">
                          <a:effectLst/>
                        </a:rPr>
                        <a:t>.6</a:t>
                      </a:r>
                      <a:endParaRPr lang="en-ZA" sz="1050" b="0" i="0" u="none" strike="noStrike" dirty="0">
                        <a:solidFill>
                          <a:srgbClr val="000000"/>
                        </a:solidFill>
                        <a:effectLst/>
                        <a:latin typeface="Calibri"/>
                      </a:endParaRPr>
                    </a:p>
                  </a:txBody>
                  <a:tcPr marL="0" marR="0" marT="0" marB="0" anchor="b"/>
                </a:tc>
                <a:tc>
                  <a:txBody>
                    <a:bodyPr/>
                    <a:lstStyle/>
                    <a:p>
                      <a:pPr algn="l" fontAlgn="b"/>
                      <a:r>
                        <a:rPr lang="en-ZA" sz="1050" u="none" strike="noStrike" dirty="0">
                          <a:effectLst/>
                        </a:rPr>
                        <a:t> </a:t>
                      </a:r>
                      <a:endParaRPr lang="en-ZA" sz="1050" b="0" i="0" u="none" strike="noStrike" dirty="0">
                        <a:solidFill>
                          <a:srgbClr val="000000"/>
                        </a:solidFill>
                        <a:effectLst/>
                        <a:latin typeface="Calibri"/>
                      </a:endParaRPr>
                    </a:p>
                  </a:txBody>
                  <a:tcPr marL="0" marR="0" marT="0" marB="0" anchor="b"/>
                </a:tc>
                <a:tc>
                  <a:txBody>
                    <a:bodyPr/>
                    <a:lstStyle/>
                    <a:p>
                      <a:pPr algn="l" fontAlgn="b"/>
                      <a:r>
                        <a:rPr lang="en-ZA" sz="1050" u="none" strike="noStrike" dirty="0">
                          <a:effectLst/>
                        </a:rPr>
                        <a:t>          </a:t>
                      </a:r>
                      <a:r>
                        <a:rPr lang="en-ZA" sz="1050" u="none" strike="noStrike" dirty="0" smtClean="0">
                          <a:effectLst/>
                        </a:rPr>
                        <a:t>0.8 </a:t>
                      </a:r>
                      <a:endParaRPr lang="en-ZA" sz="1050" b="0" i="0" u="none" strike="noStrike" dirty="0">
                        <a:solidFill>
                          <a:srgbClr val="000000"/>
                        </a:solidFill>
                        <a:effectLst/>
                        <a:latin typeface="Calibri"/>
                      </a:endParaRPr>
                    </a:p>
                  </a:txBody>
                  <a:tcPr marL="0" marR="0" marT="0" marB="0" anchor="b"/>
                </a:tc>
              </a:tr>
            </a:tbl>
          </a:graphicData>
        </a:graphic>
      </p:graphicFrame>
    </p:spTree>
    <p:custDataLst>
      <p:tags r:id="rId1"/>
    </p:custDataLst>
    <p:extLst>
      <p:ext uri="{BB962C8B-B14F-4D97-AF65-F5344CB8AC3E}">
        <p14:creationId xmlns:p14="http://schemas.microsoft.com/office/powerpoint/2010/main" val="194620280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67544" y="1124744"/>
            <a:ext cx="8424936" cy="792088"/>
          </a:xfrm>
        </p:spPr>
        <p:txBody>
          <a:bodyPr/>
          <a:lstStyle/>
          <a:p>
            <a:r>
              <a:rPr lang="en-US" altLang="en-US" sz="4400" b="1" dirty="0"/>
              <a:t>Extent and Nature of Supply</a:t>
            </a:r>
            <a:br>
              <a:rPr lang="en-US" altLang="en-US" sz="4400" b="1" dirty="0"/>
            </a:br>
            <a:r>
              <a:rPr lang="en-US" altLang="en-US" b="1" dirty="0"/>
              <a:t>Supply Problems Experienced in the Sector</a:t>
            </a:r>
            <a:endParaRPr lang="en-ZA" altLang="en-US" b="1" dirty="0" smtClean="0">
              <a:solidFill>
                <a:srgbClr val="7030A0"/>
              </a:solidFill>
            </a:endParaRPr>
          </a:p>
        </p:txBody>
      </p:sp>
      <p:sp>
        <p:nvSpPr>
          <p:cNvPr id="2" name="Content Placeholder 1"/>
          <p:cNvSpPr>
            <a:spLocks noGrp="1"/>
          </p:cNvSpPr>
          <p:nvPr>
            <p:ph idx="1"/>
          </p:nvPr>
        </p:nvSpPr>
        <p:spPr>
          <a:xfrm>
            <a:off x="457200" y="2204864"/>
            <a:ext cx="8229600" cy="4320480"/>
          </a:xfrm>
        </p:spPr>
        <p:txBody>
          <a:bodyPr/>
          <a:lstStyle/>
          <a:p>
            <a:pPr marL="342900" lvl="2" indent="-342900"/>
            <a:r>
              <a:rPr lang="en-ZA" sz="2400" dirty="0" smtClean="0">
                <a:solidFill>
                  <a:schemeClr val="tx1"/>
                </a:solidFill>
              </a:rPr>
              <a:t>Career </a:t>
            </a:r>
            <a:r>
              <a:rPr lang="en-ZA" sz="2400" dirty="0">
                <a:solidFill>
                  <a:schemeClr val="tx1"/>
                </a:solidFill>
              </a:rPr>
              <a:t>guidance</a:t>
            </a:r>
          </a:p>
          <a:p>
            <a:pPr marL="342900" lvl="2" indent="-342900"/>
            <a:r>
              <a:rPr lang="en-ZA" sz="2400" dirty="0">
                <a:solidFill>
                  <a:schemeClr val="tx1"/>
                </a:solidFill>
              </a:rPr>
              <a:t>The quality of education at school </a:t>
            </a:r>
            <a:r>
              <a:rPr lang="en-ZA" sz="2400" dirty="0" smtClean="0">
                <a:solidFill>
                  <a:schemeClr val="tx1"/>
                </a:solidFill>
              </a:rPr>
              <a:t>level, in specific maths and science</a:t>
            </a:r>
            <a:endParaRPr lang="en-ZA" sz="2400" dirty="0">
              <a:solidFill>
                <a:schemeClr val="tx1"/>
              </a:solidFill>
            </a:endParaRPr>
          </a:p>
          <a:p>
            <a:pPr marL="342900" lvl="2" indent="-342900"/>
            <a:r>
              <a:rPr lang="en-ZA" sz="2400" dirty="0">
                <a:solidFill>
                  <a:schemeClr val="tx1"/>
                </a:solidFill>
              </a:rPr>
              <a:t>The TVET college </a:t>
            </a:r>
            <a:r>
              <a:rPr lang="en-ZA" sz="2400" dirty="0" smtClean="0">
                <a:solidFill>
                  <a:schemeClr val="tx1"/>
                </a:solidFill>
              </a:rPr>
              <a:t>sector with low troughputs,insufficient resources and infrastructure.</a:t>
            </a:r>
            <a:endParaRPr lang="en-ZA" sz="2400" dirty="0">
              <a:solidFill>
                <a:schemeClr val="tx1"/>
              </a:solidFill>
            </a:endParaRPr>
          </a:p>
          <a:p>
            <a:pPr marL="342900" lvl="2" indent="-342900"/>
            <a:r>
              <a:rPr lang="en-ZA" sz="2400" dirty="0">
                <a:solidFill>
                  <a:schemeClr val="tx1"/>
                </a:solidFill>
              </a:rPr>
              <a:t>The Higher Education </a:t>
            </a:r>
            <a:r>
              <a:rPr lang="en-ZA" sz="2400" dirty="0" smtClean="0">
                <a:solidFill>
                  <a:schemeClr val="tx1"/>
                </a:solidFill>
              </a:rPr>
              <a:t>Sector were stronger collaboration with Industry is needed to provide industry relevant graduates </a:t>
            </a:r>
            <a:endParaRPr lang="en-ZA" sz="2400" dirty="0">
              <a:solidFill>
                <a:schemeClr val="tx1"/>
              </a:solidFill>
            </a:endParaRPr>
          </a:p>
          <a:p>
            <a:pPr marL="342900" lvl="2" indent="-342900"/>
            <a:r>
              <a:rPr lang="en-ZA" sz="2400" dirty="0">
                <a:solidFill>
                  <a:schemeClr val="tx1"/>
                </a:solidFill>
              </a:rPr>
              <a:t>Work integrated </a:t>
            </a:r>
            <a:r>
              <a:rPr lang="en-ZA" sz="2400" dirty="0" smtClean="0">
                <a:solidFill>
                  <a:schemeClr val="tx1"/>
                </a:solidFill>
              </a:rPr>
              <a:t>learning in terms of companies opening workplaces</a:t>
            </a:r>
            <a:endParaRPr lang="en-ZA" sz="2400" dirty="0">
              <a:solidFill>
                <a:schemeClr val="tx1"/>
              </a:solidFill>
            </a:endParaRPr>
          </a:p>
          <a:p>
            <a:pPr marL="0" lvl="2" indent="0">
              <a:buNone/>
            </a:pPr>
            <a:endParaRPr lang="en-ZA" sz="2400" b="1" dirty="0">
              <a:solidFill>
                <a:schemeClr val="tx1"/>
              </a:solidFill>
            </a:endParaRPr>
          </a:p>
          <a:p>
            <a:pPr marL="342900" lvl="2" indent="-342900"/>
            <a:endParaRPr lang="en-ZA" sz="2400" b="1" dirty="0">
              <a:solidFill>
                <a:schemeClr val="tx1"/>
              </a:solidFill>
            </a:endParaRPr>
          </a:p>
          <a:p>
            <a:endParaRPr lang="en-ZA" sz="2400" dirty="0"/>
          </a:p>
        </p:txBody>
      </p:sp>
      <p:sp>
        <p:nvSpPr>
          <p:cNvPr id="6" name="Rectangle 3"/>
          <p:cNvSpPr>
            <a:spLocks noChangeArrowheads="1"/>
          </p:cNvSpPr>
          <p:nvPr/>
        </p:nvSpPr>
        <p:spPr bwMode="auto">
          <a:xfrm>
            <a:off x="0" y="0"/>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en-ZA" altLang="en-US" sz="2800" b="0" i="0" u="none" strike="noStrike" kern="0" cap="none" spc="0" normalizeH="0" baseline="0" noProof="0" smtClean="0">
              <a:ln>
                <a:noFill/>
              </a:ln>
              <a:solidFill>
                <a:srgbClr val="000000"/>
              </a:solidFill>
              <a:effectLst/>
              <a:uLnTx/>
              <a:uFillTx/>
              <a:latin typeface="Arial" charset="0"/>
              <a:cs typeface="Arial" charset="0"/>
            </a:endParaRPr>
          </a:p>
        </p:txBody>
      </p:sp>
    </p:spTree>
    <p:extLst>
      <p:ext uri="{BB962C8B-B14F-4D97-AF65-F5344CB8AC3E}">
        <p14:creationId xmlns:p14="http://schemas.microsoft.com/office/powerpoint/2010/main" val="39183194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124744"/>
            <a:ext cx="8229600" cy="710952"/>
          </a:xfrm>
        </p:spPr>
        <p:txBody>
          <a:bodyPr/>
          <a:lstStyle/>
          <a:p>
            <a:r>
              <a:rPr lang="en-ZA" sz="3600" b="1" dirty="0"/>
              <a:t>KEY FINDINGS OF </a:t>
            </a:r>
            <a:r>
              <a:rPr lang="en-ZA" sz="3600" b="1" dirty="0" smtClean="0"/>
              <a:t>THE CHIETA SECTOR SKILLS PLAN (SSP)</a:t>
            </a:r>
            <a:endParaRPr lang="en-ZA" sz="3600" dirty="0"/>
          </a:p>
        </p:txBody>
      </p:sp>
      <p:sp>
        <p:nvSpPr>
          <p:cNvPr id="3" name="Content Placeholder 2"/>
          <p:cNvSpPr>
            <a:spLocks noGrp="1"/>
          </p:cNvSpPr>
          <p:nvPr>
            <p:ph idx="1"/>
          </p:nvPr>
        </p:nvSpPr>
        <p:spPr>
          <a:xfrm>
            <a:off x="395536" y="1916832"/>
            <a:ext cx="8291264" cy="5040560"/>
          </a:xfrm>
        </p:spPr>
        <p:txBody>
          <a:bodyPr/>
          <a:lstStyle/>
          <a:p>
            <a:r>
              <a:rPr lang="en-ZA" sz="2000" dirty="0">
                <a:solidFill>
                  <a:schemeClr val="tx1"/>
                </a:solidFill>
              </a:rPr>
              <a:t>T</a:t>
            </a:r>
            <a:r>
              <a:rPr lang="en-ZA" sz="2000" dirty="0" smtClean="0">
                <a:solidFill>
                  <a:schemeClr val="tx1"/>
                </a:solidFill>
              </a:rPr>
              <a:t>he </a:t>
            </a:r>
            <a:r>
              <a:rPr lang="en-ZA" sz="2000" dirty="0">
                <a:solidFill>
                  <a:schemeClr val="tx1"/>
                </a:solidFill>
              </a:rPr>
              <a:t>sector’s dependence on </a:t>
            </a:r>
            <a:r>
              <a:rPr lang="en-ZA" sz="2000" dirty="0" smtClean="0">
                <a:solidFill>
                  <a:schemeClr val="tx1"/>
                </a:solidFill>
              </a:rPr>
              <a:t>highly skilled human resources</a:t>
            </a:r>
          </a:p>
          <a:p>
            <a:r>
              <a:rPr lang="en-ZA" sz="2000" dirty="0">
                <a:solidFill>
                  <a:schemeClr val="tx1"/>
                </a:solidFill>
              </a:rPr>
              <a:t>T</a:t>
            </a:r>
            <a:r>
              <a:rPr lang="en-ZA" sz="2000" dirty="0" smtClean="0">
                <a:solidFill>
                  <a:schemeClr val="tx1"/>
                </a:solidFill>
              </a:rPr>
              <a:t>he </a:t>
            </a:r>
            <a:r>
              <a:rPr lang="en-ZA" sz="2000" dirty="0">
                <a:solidFill>
                  <a:schemeClr val="tx1"/>
                </a:solidFill>
              </a:rPr>
              <a:t>sector’s growth is closely linked to its R&amp;D </a:t>
            </a:r>
            <a:r>
              <a:rPr lang="en-ZA" sz="2000" dirty="0" smtClean="0">
                <a:solidFill>
                  <a:schemeClr val="tx1"/>
                </a:solidFill>
              </a:rPr>
              <a:t>capability</a:t>
            </a:r>
          </a:p>
          <a:p>
            <a:r>
              <a:rPr lang="en-ZA" sz="2000" dirty="0">
                <a:solidFill>
                  <a:schemeClr val="tx1"/>
                </a:solidFill>
              </a:rPr>
              <a:t>S</a:t>
            </a:r>
            <a:r>
              <a:rPr lang="en-ZA" sz="2000" dirty="0" smtClean="0">
                <a:solidFill>
                  <a:schemeClr val="tx1"/>
                </a:solidFill>
              </a:rPr>
              <a:t>kills </a:t>
            </a:r>
            <a:r>
              <a:rPr lang="en-ZA" sz="2000" dirty="0">
                <a:solidFill>
                  <a:schemeClr val="tx1"/>
                </a:solidFill>
              </a:rPr>
              <a:t>that are in short supply in the sector require people with advanced higher education qualifications as well as specialised, sector-specific training and work </a:t>
            </a:r>
            <a:r>
              <a:rPr lang="en-ZA" sz="2000" dirty="0" smtClean="0">
                <a:solidFill>
                  <a:schemeClr val="tx1"/>
                </a:solidFill>
              </a:rPr>
              <a:t>experience</a:t>
            </a:r>
          </a:p>
          <a:p>
            <a:r>
              <a:rPr lang="en-ZA" sz="2000" dirty="0" smtClean="0">
                <a:solidFill>
                  <a:schemeClr val="tx1"/>
                </a:solidFill>
              </a:rPr>
              <a:t>Usage of sophisticated </a:t>
            </a:r>
            <a:r>
              <a:rPr lang="en-ZA" sz="2000" dirty="0">
                <a:solidFill>
                  <a:schemeClr val="tx1"/>
                </a:solidFill>
              </a:rPr>
              <a:t>and expensive </a:t>
            </a:r>
            <a:r>
              <a:rPr lang="en-ZA" sz="2000" dirty="0" smtClean="0">
                <a:solidFill>
                  <a:schemeClr val="tx1"/>
                </a:solidFill>
              </a:rPr>
              <a:t>equipment, and </a:t>
            </a:r>
            <a:r>
              <a:rPr lang="en-ZA" sz="2000" dirty="0">
                <a:solidFill>
                  <a:schemeClr val="tx1"/>
                </a:solidFill>
              </a:rPr>
              <a:t>hazardous </a:t>
            </a:r>
            <a:r>
              <a:rPr lang="en-ZA" sz="2000" dirty="0" smtClean="0">
                <a:solidFill>
                  <a:schemeClr val="tx1"/>
                </a:solidFill>
              </a:rPr>
              <a:t>substances</a:t>
            </a:r>
          </a:p>
          <a:p>
            <a:r>
              <a:rPr lang="en-ZA" sz="2000" dirty="0">
                <a:solidFill>
                  <a:schemeClr val="tx1"/>
                </a:solidFill>
              </a:rPr>
              <a:t>O</a:t>
            </a:r>
            <a:r>
              <a:rPr lang="en-ZA" sz="2000" dirty="0" smtClean="0">
                <a:solidFill>
                  <a:schemeClr val="tx1"/>
                </a:solidFill>
              </a:rPr>
              <a:t>peration </a:t>
            </a:r>
            <a:r>
              <a:rPr lang="en-ZA" sz="2000" dirty="0">
                <a:solidFill>
                  <a:schemeClr val="tx1"/>
                </a:solidFill>
              </a:rPr>
              <a:t>and maintenance of plants and equipment is critically </a:t>
            </a:r>
            <a:r>
              <a:rPr lang="en-ZA" sz="2000" dirty="0" smtClean="0">
                <a:solidFill>
                  <a:schemeClr val="tx1"/>
                </a:solidFill>
              </a:rPr>
              <a:t>important, </a:t>
            </a:r>
            <a:r>
              <a:rPr lang="en-ZA" sz="2000" dirty="0">
                <a:solidFill>
                  <a:schemeClr val="tx1"/>
                </a:solidFill>
              </a:rPr>
              <a:t>as a consequence the sector depends on technical skills – especially those of artisans</a:t>
            </a:r>
            <a:endParaRPr lang="en-ZA" sz="2000" dirty="0" smtClean="0">
              <a:solidFill>
                <a:schemeClr val="tx1"/>
              </a:solidFill>
            </a:endParaRPr>
          </a:p>
          <a:p>
            <a:r>
              <a:rPr lang="en-ZA" sz="2000" dirty="0" smtClean="0">
                <a:solidFill>
                  <a:schemeClr val="tx1"/>
                </a:solidFill>
              </a:rPr>
              <a:t>Development </a:t>
            </a:r>
            <a:r>
              <a:rPr lang="en-ZA" sz="2000" dirty="0">
                <a:solidFill>
                  <a:schemeClr val="tx1"/>
                </a:solidFill>
              </a:rPr>
              <a:t>of many of the occupations in the sector require workplace experience</a:t>
            </a:r>
            <a:endParaRPr lang="en-ZA" sz="2000" dirty="0" smtClean="0">
              <a:solidFill>
                <a:schemeClr val="tx1"/>
              </a:solidFill>
            </a:endParaRPr>
          </a:p>
        </p:txBody>
      </p:sp>
    </p:spTree>
    <p:extLst>
      <p:ext uri="{BB962C8B-B14F-4D97-AF65-F5344CB8AC3E}">
        <p14:creationId xmlns:p14="http://schemas.microsoft.com/office/powerpoint/2010/main" val="19974494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836712"/>
            <a:ext cx="8229600" cy="710952"/>
          </a:xfrm>
        </p:spPr>
        <p:txBody>
          <a:bodyPr/>
          <a:lstStyle/>
          <a:p>
            <a:pPr lvl="4" algn="ctr" rtl="0"/>
            <a:r>
              <a:rPr lang="en-ZA" altLang="en-US" dirty="0" smtClean="0"/>
              <a:t/>
            </a:r>
            <a:br>
              <a:rPr lang="en-ZA" altLang="en-US" dirty="0" smtClean="0"/>
            </a:br>
            <a:r>
              <a:rPr lang="en-ZA" altLang="en-US" b="1" dirty="0" smtClean="0">
                <a:solidFill>
                  <a:srgbClr val="002060"/>
                </a:solidFill>
                <a:latin typeface="+mn-lt"/>
              </a:rPr>
              <a:t>OUTLINE OF PRESENTATION</a:t>
            </a:r>
            <a:r>
              <a:rPr lang="en-ZA" altLang="en-US" b="1" dirty="0" smtClean="0">
                <a:solidFill>
                  <a:srgbClr val="0070C0"/>
                </a:solidFill>
                <a:latin typeface="+mn-lt"/>
              </a:rPr>
              <a:t/>
            </a:r>
            <a:br>
              <a:rPr lang="en-ZA" altLang="en-US" b="1" dirty="0" smtClean="0">
                <a:solidFill>
                  <a:srgbClr val="0070C0"/>
                </a:solidFill>
                <a:latin typeface="+mn-lt"/>
              </a:rPr>
            </a:br>
            <a:endParaRPr lang="en-ZA" altLang="en-US" sz="4000" b="1" dirty="0" smtClean="0">
              <a:solidFill>
                <a:srgbClr val="0070C0"/>
              </a:solidFill>
              <a:latin typeface="+mn-lt"/>
            </a:endParaRPr>
          </a:p>
        </p:txBody>
      </p:sp>
      <p:sp>
        <p:nvSpPr>
          <p:cNvPr id="2" name="Content Placeholder 1"/>
          <p:cNvSpPr>
            <a:spLocks noGrp="1"/>
          </p:cNvSpPr>
          <p:nvPr>
            <p:ph idx="1"/>
          </p:nvPr>
        </p:nvSpPr>
        <p:spPr>
          <a:xfrm>
            <a:off x="215008" y="1432348"/>
            <a:ext cx="8928992" cy="3993303"/>
          </a:xfrm>
        </p:spPr>
        <p:txBody>
          <a:bodyPr/>
          <a:lstStyle/>
          <a:p>
            <a:pPr>
              <a:spcBef>
                <a:spcPct val="50000"/>
              </a:spcBef>
              <a:buSzPct val="120000"/>
            </a:pPr>
            <a:r>
              <a:rPr lang="en-ZA" altLang="en-US" sz="1700" dirty="0" smtClean="0">
                <a:solidFill>
                  <a:srgbClr val="002060"/>
                </a:solidFill>
                <a:latin typeface="+mn-lt"/>
                <a:cs typeface="Arial" panose="020B0604020202020204" pitchFamily="34" charset="0"/>
              </a:rPr>
              <a:t>LEGISLATIVE FRAMEWORK</a:t>
            </a:r>
          </a:p>
          <a:p>
            <a:pPr>
              <a:spcBef>
                <a:spcPct val="50000"/>
              </a:spcBef>
              <a:buSzPct val="120000"/>
            </a:pPr>
            <a:r>
              <a:rPr lang="en-ZA" altLang="en-US" sz="1700" dirty="0" smtClean="0">
                <a:solidFill>
                  <a:srgbClr val="002060"/>
                </a:solidFill>
                <a:latin typeface="+mn-lt"/>
                <a:cs typeface="Arial" panose="020B0604020202020204" pitchFamily="34" charset="0"/>
              </a:rPr>
              <a:t>POLICY FRAMEWORK</a:t>
            </a:r>
          </a:p>
          <a:p>
            <a:pPr>
              <a:spcBef>
                <a:spcPct val="50000"/>
              </a:spcBef>
              <a:buSzPct val="120000"/>
            </a:pPr>
            <a:r>
              <a:rPr lang="en-ZA" altLang="en-US" sz="1700" dirty="0" smtClean="0">
                <a:solidFill>
                  <a:srgbClr val="002060"/>
                </a:solidFill>
                <a:latin typeface="+mn-lt"/>
                <a:cs typeface="Arial" panose="020B0604020202020204" pitchFamily="34" charset="0"/>
              </a:rPr>
              <a:t>CHIETA VISION AND MISSION</a:t>
            </a:r>
            <a:endParaRPr lang="en-ZA" altLang="en-US" sz="1700" dirty="0">
              <a:solidFill>
                <a:srgbClr val="002060"/>
              </a:solidFill>
              <a:latin typeface="+mn-lt"/>
              <a:cs typeface="Arial" panose="020B0604020202020204" pitchFamily="34" charset="0"/>
            </a:endParaRPr>
          </a:p>
          <a:p>
            <a:pPr marL="355600" indent="-355600">
              <a:spcBef>
                <a:spcPct val="50000"/>
              </a:spcBef>
              <a:buSzPct val="120000"/>
            </a:pPr>
            <a:r>
              <a:rPr lang="en-ZA" altLang="en-US" sz="1700" dirty="0" smtClean="0">
                <a:solidFill>
                  <a:srgbClr val="002060"/>
                </a:solidFill>
                <a:latin typeface="+mn-lt"/>
                <a:cs typeface="Arial" panose="020B0604020202020204" pitchFamily="34" charset="0"/>
              </a:rPr>
              <a:t>STRATEGIC OUTCOMES AND STRATEGIC OBJECTIVES</a:t>
            </a:r>
          </a:p>
          <a:p>
            <a:pPr marL="355600" indent="-355600">
              <a:spcBef>
                <a:spcPct val="50000"/>
              </a:spcBef>
              <a:buSzPct val="120000"/>
            </a:pPr>
            <a:r>
              <a:rPr lang="en-ZA" altLang="en-US" sz="1700" dirty="0" smtClean="0">
                <a:solidFill>
                  <a:srgbClr val="002060"/>
                </a:solidFill>
                <a:latin typeface="+mn-lt"/>
                <a:cs typeface="Arial" panose="020B0604020202020204" pitchFamily="34" charset="0"/>
              </a:rPr>
              <a:t>SITUATIONAL PERSPECTIVE CHEMICAL INDUSTRY</a:t>
            </a:r>
            <a:endParaRPr lang="en-ZA" altLang="en-US" sz="1700" dirty="0">
              <a:solidFill>
                <a:srgbClr val="002060"/>
              </a:solidFill>
              <a:latin typeface="+mn-lt"/>
              <a:cs typeface="Arial" panose="020B0604020202020204" pitchFamily="34" charset="0"/>
            </a:endParaRPr>
          </a:p>
          <a:p>
            <a:pPr>
              <a:spcBef>
                <a:spcPct val="50000"/>
              </a:spcBef>
              <a:buSzPct val="120000"/>
            </a:pPr>
            <a:r>
              <a:rPr lang="en-ZA" altLang="en-US" sz="1700" dirty="0" smtClean="0">
                <a:solidFill>
                  <a:srgbClr val="002060"/>
                </a:solidFill>
                <a:latin typeface="+mn-lt"/>
                <a:cs typeface="Arial" panose="020B0604020202020204" pitchFamily="34" charset="0"/>
              </a:rPr>
              <a:t>CHIETA PARTNERSHIPS</a:t>
            </a:r>
          </a:p>
          <a:p>
            <a:pPr>
              <a:spcBef>
                <a:spcPct val="50000"/>
              </a:spcBef>
              <a:buSzPct val="120000"/>
            </a:pPr>
            <a:r>
              <a:rPr lang="en-ZA" altLang="en-US" sz="1700" dirty="0" smtClean="0">
                <a:solidFill>
                  <a:srgbClr val="002060"/>
                </a:solidFill>
                <a:latin typeface="+mn-lt"/>
                <a:cs typeface="Arial" panose="020B0604020202020204" pitchFamily="34" charset="0"/>
              </a:rPr>
              <a:t>2017\18 PERFORMACE INDICATORS AND TARGETS</a:t>
            </a:r>
          </a:p>
          <a:p>
            <a:pPr>
              <a:spcBef>
                <a:spcPct val="50000"/>
              </a:spcBef>
              <a:buSzPct val="120000"/>
            </a:pPr>
            <a:r>
              <a:rPr lang="en-ZA" altLang="en-US" sz="1700" dirty="0" smtClean="0">
                <a:solidFill>
                  <a:srgbClr val="002060"/>
                </a:solidFill>
                <a:latin typeface="+mn-lt"/>
                <a:cs typeface="Arial" panose="020B0604020202020204" pitchFamily="34" charset="0"/>
              </a:rPr>
              <a:t>HIGHLIGHTS OF THE CHIETA STARTEGIC PLAN AND APP 2017\18</a:t>
            </a:r>
          </a:p>
          <a:p>
            <a:pPr>
              <a:spcBef>
                <a:spcPct val="50000"/>
              </a:spcBef>
              <a:buSzPct val="120000"/>
            </a:pPr>
            <a:r>
              <a:rPr lang="en-ZA" altLang="en-US" sz="1700" dirty="0" smtClean="0">
                <a:solidFill>
                  <a:srgbClr val="002060"/>
                </a:solidFill>
                <a:latin typeface="+mn-lt"/>
                <a:cs typeface="Arial" panose="020B0604020202020204" pitchFamily="34" charset="0"/>
              </a:rPr>
              <a:t>ORGANISATIONAL ENVIRONMENT</a:t>
            </a:r>
          </a:p>
          <a:p>
            <a:pPr>
              <a:spcBef>
                <a:spcPct val="50000"/>
              </a:spcBef>
              <a:buSzPct val="120000"/>
            </a:pPr>
            <a:r>
              <a:rPr lang="en-ZA" altLang="en-US" sz="1700" dirty="0" smtClean="0">
                <a:solidFill>
                  <a:srgbClr val="002060"/>
                </a:solidFill>
                <a:latin typeface="+mn-lt"/>
                <a:cs typeface="Arial" panose="020B0604020202020204" pitchFamily="34" charset="0"/>
              </a:rPr>
              <a:t>CHIETA 2017/18 BUDGET</a:t>
            </a:r>
          </a:p>
          <a:p>
            <a:pPr>
              <a:spcBef>
                <a:spcPct val="50000"/>
              </a:spcBef>
              <a:buSzPct val="120000"/>
            </a:pPr>
            <a:r>
              <a:rPr lang="en-ZA" altLang="en-US" sz="1700" dirty="0" smtClean="0">
                <a:solidFill>
                  <a:srgbClr val="002060"/>
                </a:solidFill>
                <a:latin typeface="+mn-lt"/>
                <a:cs typeface="Arial" panose="020B0604020202020204" pitchFamily="34" charset="0"/>
              </a:rPr>
              <a:t>CHALLENGES </a:t>
            </a:r>
          </a:p>
          <a:p>
            <a:pPr>
              <a:spcBef>
                <a:spcPct val="50000"/>
              </a:spcBef>
              <a:buSzPct val="120000"/>
            </a:pPr>
            <a:r>
              <a:rPr lang="en-ZA" altLang="en-US" sz="1700" dirty="0" smtClean="0">
                <a:solidFill>
                  <a:srgbClr val="002060"/>
                </a:solidFill>
                <a:latin typeface="+mn-lt"/>
                <a:cs typeface="Arial" panose="020B0604020202020204" pitchFamily="34" charset="0"/>
              </a:rPr>
              <a:t>FOCUS AREAS 2017 TO 2020 </a:t>
            </a:r>
            <a:endParaRPr lang="en-ZA" altLang="en-US" sz="1700" dirty="0">
              <a:solidFill>
                <a:srgbClr val="002060"/>
              </a:solidFill>
              <a:latin typeface="+mn-lt"/>
              <a:cs typeface="Arial" panose="020B0604020202020204" pitchFamily="34" charset="0"/>
            </a:endParaRPr>
          </a:p>
          <a:p>
            <a:pPr>
              <a:spcBef>
                <a:spcPct val="50000"/>
              </a:spcBef>
              <a:buSzPct val="120000"/>
            </a:pPr>
            <a:r>
              <a:rPr lang="en-ZA" altLang="en-US" sz="1700" dirty="0">
                <a:solidFill>
                  <a:srgbClr val="002060"/>
                </a:solidFill>
                <a:latin typeface="+mn-lt"/>
                <a:cs typeface="Arial" panose="020B0604020202020204" pitchFamily="34" charset="0"/>
              </a:rPr>
              <a:t>QUESTIONS, ANSWERS AND CLARITY </a:t>
            </a:r>
            <a:endParaRPr lang="en-ZA" altLang="en-US" sz="1700" dirty="0" smtClean="0">
              <a:solidFill>
                <a:srgbClr val="002060"/>
              </a:solidFill>
              <a:latin typeface="+mn-lt"/>
              <a:cs typeface="Arial" panose="020B0604020202020204" pitchFamily="34" charset="0"/>
            </a:endParaRPr>
          </a:p>
          <a:p>
            <a:pPr>
              <a:spcBef>
                <a:spcPct val="50000"/>
              </a:spcBef>
              <a:buSzPct val="120000"/>
            </a:pPr>
            <a:endParaRPr lang="en-ZA" altLang="en-US" sz="1700" dirty="0">
              <a:solidFill>
                <a:srgbClr val="0070C0"/>
              </a:solidFill>
              <a:latin typeface="+mn-lt"/>
              <a:cs typeface="Arial" panose="020B0604020202020204" pitchFamily="34" charset="0"/>
            </a:endParaRPr>
          </a:p>
          <a:p>
            <a:endParaRPr lang="en-ZA" sz="1700" dirty="0">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en-ZA" altLang="en-US" sz="2800" b="0" i="0" u="none" strike="noStrike" kern="0" cap="none" spc="0" normalizeH="0" baseline="0" noProof="0" dirty="0" smtClean="0">
              <a:ln>
                <a:noFill/>
              </a:ln>
              <a:solidFill>
                <a:srgbClr val="000000"/>
              </a:solidFill>
              <a:effectLst/>
              <a:uLnTx/>
              <a:uFillTx/>
              <a:latin typeface="Arial" charset="0"/>
              <a:cs typeface="Arial" charset="0"/>
            </a:endParaRPr>
          </a:p>
        </p:txBody>
      </p:sp>
    </p:spTree>
    <p:extLst>
      <p:ext uri="{BB962C8B-B14F-4D97-AF65-F5344CB8AC3E}">
        <p14:creationId xmlns:p14="http://schemas.microsoft.com/office/powerpoint/2010/main" val="31837985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89856"/>
            <a:ext cx="8229600" cy="710952"/>
          </a:xfrm>
        </p:spPr>
        <p:txBody>
          <a:bodyPr/>
          <a:lstStyle/>
          <a:p>
            <a:r>
              <a:rPr lang="en-ZA" sz="3600" b="1" dirty="0"/>
              <a:t>SKILLS PRIORITIES FOR THE SECTOR</a:t>
            </a:r>
            <a:endParaRPr lang="en-ZA" sz="3600" dirty="0"/>
          </a:p>
        </p:txBody>
      </p:sp>
      <p:sp>
        <p:nvSpPr>
          <p:cNvPr id="3" name="Content Placeholder 2"/>
          <p:cNvSpPr>
            <a:spLocks noGrp="1"/>
          </p:cNvSpPr>
          <p:nvPr>
            <p:ph idx="1"/>
          </p:nvPr>
        </p:nvSpPr>
        <p:spPr>
          <a:xfrm>
            <a:off x="457200" y="1700808"/>
            <a:ext cx="8229600" cy="5040560"/>
          </a:xfrm>
        </p:spPr>
        <p:txBody>
          <a:bodyPr/>
          <a:lstStyle/>
          <a:p>
            <a:r>
              <a:rPr lang="en-ZA" sz="2400" b="1" dirty="0"/>
              <a:t>Priority 1:  Enhancing the skills of the existing workforce of the Chemical </a:t>
            </a:r>
            <a:r>
              <a:rPr lang="en-ZA" sz="2400" b="1" dirty="0" smtClean="0"/>
              <a:t>Sector</a:t>
            </a:r>
          </a:p>
          <a:p>
            <a:pPr lvl="1"/>
            <a:r>
              <a:rPr lang="en-ZA" sz="2000" dirty="0">
                <a:solidFill>
                  <a:schemeClr val="tx1"/>
                </a:solidFill>
              </a:rPr>
              <a:t>F</a:t>
            </a:r>
            <a:r>
              <a:rPr lang="en-ZA" sz="2000" dirty="0" smtClean="0">
                <a:solidFill>
                  <a:schemeClr val="tx1"/>
                </a:solidFill>
              </a:rPr>
              <a:t>urther </a:t>
            </a:r>
            <a:r>
              <a:rPr lang="en-ZA" sz="2000" dirty="0">
                <a:solidFill>
                  <a:schemeClr val="tx1"/>
                </a:solidFill>
              </a:rPr>
              <a:t>development and maintenance of a labour market intelligence </a:t>
            </a:r>
            <a:r>
              <a:rPr lang="en-ZA" sz="2000" dirty="0" smtClean="0">
                <a:solidFill>
                  <a:schemeClr val="tx1"/>
                </a:solidFill>
              </a:rPr>
              <a:t>system</a:t>
            </a:r>
          </a:p>
          <a:p>
            <a:pPr lvl="1"/>
            <a:r>
              <a:rPr lang="en-ZA" sz="2000" dirty="0">
                <a:solidFill>
                  <a:schemeClr val="tx1"/>
                </a:solidFill>
              </a:rPr>
              <a:t>U</a:t>
            </a:r>
            <a:r>
              <a:rPr lang="en-ZA" sz="2000" dirty="0" smtClean="0">
                <a:solidFill>
                  <a:schemeClr val="tx1"/>
                </a:solidFill>
              </a:rPr>
              <a:t>pdating </a:t>
            </a:r>
            <a:r>
              <a:rPr lang="en-ZA" sz="2000" dirty="0">
                <a:solidFill>
                  <a:schemeClr val="tx1"/>
                </a:solidFill>
              </a:rPr>
              <a:t>and improvement of the CHIETA Occupations </a:t>
            </a:r>
            <a:r>
              <a:rPr lang="en-ZA" sz="2000" dirty="0" smtClean="0">
                <a:solidFill>
                  <a:schemeClr val="tx1"/>
                </a:solidFill>
              </a:rPr>
              <a:t>Handbook</a:t>
            </a:r>
            <a:endParaRPr lang="en-ZA" sz="2000" dirty="0">
              <a:solidFill>
                <a:schemeClr val="tx1"/>
              </a:solidFill>
            </a:endParaRPr>
          </a:p>
          <a:p>
            <a:pPr lvl="1"/>
            <a:r>
              <a:rPr lang="en-ZA" sz="2000" dirty="0">
                <a:solidFill>
                  <a:schemeClr val="tx1"/>
                </a:solidFill>
              </a:rPr>
              <a:t>O</a:t>
            </a:r>
            <a:r>
              <a:rPr lang="en-ZA" sz="2000" dirty="0" smtClean="0">
                <a:solidFill>
                  <a:schemeClr val="tx1"/>
                </a:solidFill>
              </a:rPr>
              <a:t>ccupational </a:t>
            </a:r>
            <a:r>
              <a:rPr lang="en-ZA" sz="2000" dirty="0">
                <a:solidFill>
                  <a:schemeClr val="tx1"/>
                </a:solidFill>
              </a:rPr>
              <a:t>profiling process </a:t>
            </a:r>
            <a:r>
              <a:rPr lang="en-ZA" sz="2000" dirty="0" smtClean="0">
                <a:solidFill>
                  <a:schemeClr val="tx1"/>
                </a:solidFill>
              </a:rPr>
              <a:t>that will culminate </a:t>
            </a:r>
            <a:r>
              <a:rPr lang="en-ZA" sz="2000" dirty="0">
                <a:solidFill>
                  <a:schemeClr val="tx1"/>
                </a:solidFill>
              </a:rPr>
              <a:t>in a Chemical Sector qualifications </a:t>
            </a:r>
            <a:r>
              <a:rPr lang="en-ZA" sz="2000" dirty="0" smtClean="0">
                <a:solidFill>
                  <a:schemeClr val="tx1"/>
                </a:solidFill>
              </a:rPr>
              <a:t>framework</a:t>
            </a:r>
          </a:p>
          <a:p>
            <a:pPr lvl="1"/>
            <a:r>
              <a:rPr lang="en-ZA" sz="2000" dirty="0">
                <a:solidFill>
                  <a:schemeClr val="tx1"/>
                </a:solidFill>
              </a:rPr>
              <a:t>R</a:t>
            </a:r>
            <a:r>
              <a:rPr lang="en-ZA" sz="2000" dirty="0" smtClean="0">
                <a:solidFill>
                  <a:schemeClr val="tx1"/>
                </a:solidFill>
              </a:rPr>
              <a:t>esearch </a:t>
            </a:r>
            <a:r>
              <a:rPr lang="en-ZA" sz="2000" dirty="0">
                <a:solidFill>
                  <a:schemeClr val="tx1"/>
                </a:solidFill>
              </a:rPr>
              <a:t>on existing skills and skills gaps of the workforce (skills survey</a:t>
            </a:r>
            <a:r>
              <a:rPr lang="en-ZA" sz="2000" dirty="0" smtClean="0">
                <a:solidFill>
                  <a:schemeClr val="tx1"/>
                </a:solidFill>
              </a:rPr>
              <a:t>)</a:t>
            </a:r>
          </a:p>
          <a:p>
            <a:pPr lvl="1"/>
            <a:r>
              <a:rPr lang="en-ZA" sz="2000" dirty="0" smtClean="0">
                <a:solidFill>
                  <a:schemeClr val="tx1"/>
                </a:solidFill>
              </a:rPr>
              <a:t>Better </a:t>
            </a:r>
            <a:r>
              <a:rPr lang="en-ZA" sz="2000" dirty="0">
                <a:solidFill>
                  <a:schemeClr val="tx1"/>
                </a:solidFill>
              </a:rPr>
              <a:t>utilisation of workplace based skills development and increased access to occupational learning programmes at the entry, intermediate and high </a:t>
            </a:r>
            <a:r>
              <a:rPr lang="en-ZA" sz="2000" dirty="0" smtClean="0">
                <a:solidFill>
                  <a:schemeClr val="tx1"/>
                </a:solidFill>
              </a:rPr>
              <a:t>level</a:t>
            </a:r>
          </a:p>
        </p:txBody>
      </p:sp>
    </p:spTree>
    <p:extLst>
      <p:ext uri="{BB962C8B-B14F-4D97-AF65-F5344CB8AC3E}">
        <p14:creationId xmlns:p14="http://schemas.microsoft.com/office/powerpoint/2010/main" val="28630037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9552" y="764704"/>
            <a:ext cx="8229600" cy="710952"/>
          </a:xfrm>
        </p:spPr>
        <p:txBody>
          <a:bodyPr/>
          <a:lstStyle/>
          <a:p>
            <a:r>
              <a:rPr lang="en-ZA" sz="3600" b="1" dirty="0"/>
              <a:t>SKILLS PRIORITIES FOR THE SECTOR</a:t>
            </a:r>
            <a:endParaRPr lang="en-ZA" sz="3600" dirty="0"/>
          </a:p>
        </p:txBody>
      </p:sp>
      <p:sp>
        <p:nvSpPr>
          <p:cNvPr id="3" name="Content Placeholder 2"/>
          <p:cNvSpPr>
            <a:spLocks noGrp="1"/>
          </p:cNvSpPr>
          <p:nvPr>
            <p:ph idx="1"/>
          </p:nvPr>
        </p:nvSpPr>
        <p:spPr>
          <a:xfrm>
            <a:off x="457200" y="1412776"/>
            <a:ext cx="8229600" cy="5328592"/>
          </a:xfrm>
        </p:spPr>
        <p:txBody>
          <a:bodyPr/>
          <a:lstStyle/>
          <a:p>
            <a:r>
              <a:rPr lang="en-ZA" sz="2400" b="1" dirty="0"/>
              <a:t>Priority 2: Supporting skills development of new entrants to the Chemical </a:t>
            </a:r>
            <a:r>
              <a:rPr lang="en-ZA" sz="2400" b="1" dirty="0" smtClean="0"/>
              <a:t>Sector</a:t>
            </a:r>
          </a:p>
          <a:p>
            <a:pPr lvl="1"/>
            <a:r>
              <a:rPr lang="en-ZA" sz="2000" dirty="0">
                <a:solidFill>
                  <a:schemeClr val="tx1"/>
                </a:solidFill>
              </a:rPr>
              <a:t>CHIETA supports programmes to increase the pool of school leavers with maths and </a:t>
            </a:r>
            <a:r>
              <a:rPr lang="en-ZA" sz="2000" dirty="0" smtClean="0">
                <a:solidFill>
                  <a:schemeClr val="tx1"/>
                </a:solidFill>
              </a:rPr>
              <a:t>science</a:t>
            </a:r>
          </a:p>
          <a:p>
            <a:pPr lvl="1"/>
            <a:r>
              <a:rPr lang="en-ZA" sz="2000" dirty="0">
                <a:solidFill>
                  <a:schemeClr val="tx1"/>
                </a:solidFill>
              </a:rPr>
              <a:t>B</a:t>
            </a:r>
            <a:r>
              <a:rPr lang="en-ZA" sz="2000" dirty="0" smtClean="0">
                <a:solidFill>
                  <a:schemeClr val="tx1"/>
                </a:solidFill>
              </a:rPr>
              <a:t>ursaries made available </a:t>
            </a:r>
            <a:r>
              <a:rPr lang="en-ZA" sz="2000" dirty="0">
                <a:solidFill>
                  <a:schemeClr val="tx1"/>
                </a:solidFill>
              </a:rPr>
              <a:t>for learners to study in relevant chemical disciplines at tertiary </a:t>
            </a:r>
            <a:r>
              <a:rPr lang="en-ZA" sz="2000" dirty="0" smtClean="0">
                <a:solidFill>
                  <a:schemeClr val="tx1"/>
                </a:solidFill>
              </a:rPr>
              <a:t>institutions</a:t>
            </a:r>
            <a:endParaRPr lang="en-ZA" sz="2000" dirty="0">
              <a:solidFill>
                <a:schemeClr val="tx1"/>
              </a:solidFill>
            </a:endParaRPr>
          </a:p>
          <a:p>
            <a:pPr lvl="1"/>
            <a:r>
              <a:rPr lang="en-ZA" sz="2000" dirty="0">
                <a:solidFill>
                  <a:schemeClr val="tx1"/>
                </a:solidFill>
              </a:rPr>
              <a:t>Deepening and expanding career development and support opportunities through partnering with government and other professional or industry </a:t>
            </a:r>
            <a:r>
              <a:rPr lang="en-ZA" sz="2000" dirty="0" smtClean="0">
                <a:solidFill>
                  <a:schemeClr val="tx1"/>
                </a:solidFill>
              </a:rPr>
              <a:t>associations</a:t>
            </a:r>
          </a:p>
          <a:p>
            <a:pPr lvl="1"/>
            <a:r>
              <a:rPr lang="en-ZA" sz="2000" dirty="0" smtClean="0">
                <a:solidFill>
                  <a:schemeClr val="tx1"/>
                </a:solidFill>
              </a:rPr>
              <a:t>Enhance </a:t>
            </a:r>
            <a:r>
              <a:rPr lang="en-ZA" sz="2000" dirty="0">
                <a:solidFill>
                  <a:schemeClr val="tx1"/>
                </a:solidFill>
              </a:rPr>
              <a:t>the flow of new skills into the </a:t>
            </a:r>
            <a:r>
              <a:rPr lang="en-ZA" sz="2000" dirty="0" smtClean="0">
                <a:solidFill>
                  <a:schemeClr val="tx1"/>
                </a:solidFill>
              </a:rPr>
              <a:t>sector</a:t>
            </a:r>
          </a:p>
          <a:p>
            <a:pPr lvl="1"/>
            <a:r>
              <a:rPr lang="en-ZA" sz="2000" dirty="0" smtClean="0">
                <a:solidFill>
                  <a:schemeClr val="tx1"/>
                </a:solidFill>
              </a:rPr>
              <a:t>Respond </a:t>
            </a:r>
            <a:r>
              <a:rPr lang="en-ZA" sz="2000" dirty="0">
                <a:solidFill>
                  <a:schemeClr val="tx1"/>
                </a:solidFill>
              </a:rPr>
              <a:t>to the White Paper </a:t>
            </a:r>
            <a:r>
              <a:rPr lang="en-ZA" sz="2000" dirty="0" smtClean="0">
                <a:solidFill>
                  <a:schemeClr val="tx1"/>
                </a:solidFill>
              </a:rPr>
              <a:t>by </a:t>
            </a:r>
            <a:r>
              <a:rPr lang="en-ZA" sz="2000" dirty="0">
                <a:solidFill>
                  <a:schemeClr val="tx1"/>
                </a:solidFill>
              </a:rPr>
              <a:t>supporting </a:t>
            </a:r>
            <a:r>
              <a:rPr lang="en-ZA" sz="2000" dirty="0" smtClean="0">
                <a:solidFill>
                  <a:schemeClr val="tx1"/>
                </a:solidFill>
              </a:rPr>
              <a:t>WIL </a:t>
            </a:r>
          </a:p>
        </p:txBody>
      </p:sp>
    </p:spTree>
    <p:extLst>
      <p:ext uri="{BB962C8B-B14F-4D97-AF65-F5344CB8AC3E}">
        <p14:creationId xmlns:p14="http://schemas.microsoft.com/office/powerpoint/2010/main" val="11897382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89856"/>
            <a:ext cx="8229600" cy="710952"/>
          </a:xfrm>
        </p:spPr>
        <p:txBody>
          <a:bodyPr/>
          <a:lstStyle/>
          <a:p>
            <a:r>
              <a:rPr lang="en-ZA" sz="3600" b="1" dirty="0"/>
              <a:t>SKILLS PRIORITIES FOR THE SECTOR</a:t>
            </a:r>
            <a:endParaRPr lang="en-ZA" sz="3600" dirty="0"/>
          </a:p>
        </p:txBody>
      </p:sp>
      <p:sp>
        <p:nvSpPr>
          <p:cNvPr id="3" name="Content Placeholder 2"/>
          <p:cNvSpPr>
            <a:spLocks noGrp="1"/>
          </p:cNvSpPr>
          <p:nvPr>
            <p:ph idx="1"/>
          </p:nvPr>
        </p:nvSpPr>
        <p:spPr>
          <a:xfrm>
            <a:off x="457200" y="1700808"/>
            <a:ext cx="8229600" cy="5040560"/>
          </a:xfrm>
        </p:spPr>
        <p:txBody>
          <a:bodyPr/>
          <a:lstStyle/>
          <a:p>
            <a:r>
              <a:rPr lang="en-ZA" sz="2400" b="1" dirty="0"/>
              <a:t>Priority 3: Responding to changing sectoral needs and </a:t>
            </a:r>
            <a:r>
              <a:rPr lang="en-ZA" sz="2400" b="1" dirty="0" smtClean="0"/>
              <a:t>priorities</a:t>
            </a:r>
          </a:p>
          <a:p>
            <a:pPr lvl="1"/>
            <a:r>
              <a:rPr lang="en-ZA" sz="2000" dirty="0">
                <a:solidFill>
                  <a:schemeClr val="tx1"/>
                </a:solidFill>
              </a:rPr>
              <a:t>Through research and skills planning processes changing sectoral needs and priorities are </a:t>
            </a:r>
            <a:r>
              <a:rPr lang="en-ZA" sz="2000" dirty="0" smtClean="0">
                <a:solidFill>
                  <a:schemeClr val="tx1"/>
                </a:solidFill>
              </a:rPr>
              <a:t>identified</a:t>
            </a:r>
          </a:p>
          <a:p>
            <a:pPr lvl="1"/>
            <a:r>
              <a:rPr lang="en-ZA" sz="2000" dirty="0" smtClean="0">
                <a:solidFill>
                  <a:schemeClr val="tx1"/>
                </a:solidFill>
              </a:rPr>
              <a:t>Adaptations to </a:t>
            </a:r>
            <a:r>
              <a:rPr lang="en-ZA" sz="2000" dirty="0">
                <a:solidFill>
                  <a:schemeClr val="tx1"/>
                </a:solidFill>
              </a:rPr>
              <a:t>ever-changing modern environment </a:t>
            </a:r>
            <a:r>
              <a:rPr lang="en-ZA" sz="2000" dirty="0" smtClean="0">
                <a:solidFill>
                  <a:schemeClr val="tx1"/>
                </a:solidFill>
              </a:rPr>
              <a:t>s </a:t>
            </a:r>
            <a:r>
              <a:rPr lang="en-ZA" sz="2000" dirty="0">
                <a:solidFill>
                  <a:schemeClr val="tx1"/>
                </a:solidFill>
              </a:rPr>
              <a:t>often entail changes in the skills sets required in specific occupations or even the creation of new </a:t>
            </a:r>
            <a:r>
              <a:rPr lang="en-ZA" sz="2000" dirty="0" smtClean="0">
                <a:solidFill>
                  <a:schemeClr val="tx1"/>
                </a:solidFill>
              </a:rPr>
              <a:t>occupations</a:t>
            </a:r>
          </a:p>
          <a:p>
            <a:pPr lvl="1"/>
            <a:r>
              <a:rPr lang="en-ZA" sz="2000" dirty="0">
                <a:solidFill>
                  <a:schemeClr val="tx1"/>
                </a:solidFill>
              </a:rPr>
              <a:t>Technological </a:t>
            </a:r>
            <a:r>
              <a:rPr lang="en-ZA" sz="2000" dirty="0" smtClean="0">
                <a:solidFill>
                  <a:schemeClr val="tx1"/>
                </a:solidFill>
              </a:rPr>
              <a:t>changes leading </a:t>
            </a:r>
            <a:r>
              <a:rPr lang="en-ZA" sz="2000" dirty="0">
                <a:solidFill>
                  <a:schemeClr val="tx1"/>
                </a:solidFill>
              </a:rPr>
              <a:t>to changing skills </a:t>
            </a:r>
            <a:r>
              <a:rPr lang="en-ZA" sz="2000" dirty="0" smtClean="0">
                <a:solidFill>
                  <a:schemeClr val="tx1"/>
                </a:solidFill>
              </a:rPr>
              <a:t>needs</a:t>
            </a:r>
            <a:endParaRPr lang="en-ZA" sz="2000" dirty="0">
              <a:solidFill>
                <a:schemeClr val="tx1"/>
              </a:solidFill>
            </a:endParaRPr>
          </a:p>
          <a:p>
            <a:pPr lvl="1"/>
            <a:r>
              <a:rPr lang="en-ZA" sz="2000" dirty="0" smtClean="0">
                <a:solidFill>
                  <a:schemeClr val="tx1"/>
                </a:solidFill>
              </a:rPr>
              <a:t>The CHIETA </a:t>
            </a:r>
            <a:r>
              <a:rPr lang="en-ZA" sz="2000" dirty="0">
                <a:solidFill>
                  <a:schemeClr val="tx1"/>
                </a:solidFill>
              </a:rPr>
              <a:t>will need to establish whether sufficient skills will be available for the various phases of </a:t>
            </a:r>
            <a:r>
              <a:rPr lang="en-ZA" sz="2000" dirty="0" smtClean="0">
                <a:solidFill>
                  <a:schemeClr val="tx1"/>
                </a:solidFill>
              </a:rPr>
              <a:t>fracking</a:t>
            </a:r>
          </a:p>
          <a:p>
            <a:pPr lvl="1"/>
            <a:r>
              <a:rPr lang="en-ZA" sz="2000" dirty="0">
                <a:solidFill>
                  <a:schemeClr val="tx1"/>
                </a:solidFill>
              </a:rPr>
              <a:t>The CHIETA will work with industry players to identify other changing needs and  respond accordingly</a:t>
            </a:r>
          </a:p>
        </p:txBody>
      </p:sp>
    </p:spTree>
    <p:extLst>
      <p:ext uri="{BB962C8B-B14F-4D97-AF65-F5344CB8AC3E}">
        <p14:creationId xmlns:p14="http://schemas.microsoft.com/office/powerpoint/2010/main" val="38359417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061864"/>
            <a:ext cx="8229600" cy="710952"/>
          </a:xfrm>
        </p:spPr>
        <p:txBody>
          <a:bodyPr/>
          <a:lstStyle/>
          <a:p>
            <a:r>
              <a:rPr lang="en-ZA" sz="3600" b="1" dirty="0"/>
              <a:t>SKILLS PRIORITIES FOR THE SECTOR</a:t>
            </a:r>
            <a:endParaRPr lang="en-ZA" sz="3600" dirty="0"/>
          </a:p>
        </p:txBody>
      </p:sp>
      <p:sp>
        <p:nvSpPr>
          <p:cNvPr id="3" name="Content Placeholder 2"/>
          <p:cNvSpPr>
            <a:spLocks noGrp="1"/>
          </p:cNvSpPr>
          <p:nvPr>
            <p:ph idx="1"/>
          </p:nvPr>
        </p:nvSpPr>
        <p:spPr>
          <a:xfrm>
            <a:off x="457200" y="1772816"/>
            <a:ext cx="8229600" cy="4896544"/>
          </a:xfrm>
        </p:spPr>
        <p:txBody>
          <a:bodyPr/>
          <a:lstStyle/>
          <a:p>
            <a:r>
              <a:rPr lang="en-ZA" sz="2000" b="1" dirty="0"/>
              <a:t>Priority 4: Strengthening and expanding strategic partnerships to maximise sustainability and impact of skills development </a:t>
            </a:r>
            <a:r>
              <a:rPr lang="en-ZA" sz="2000" b="1" dirty="0" smtClean="0"/>
              <a:t>interventions</a:t>
            </a:r>
          </a:p>
          <a:p>
            <a:pPr lvl="1"/>
            <a:r>
              <a:rPr lang="en-ZA" sz="1800" dirty="0" smtClean="0">
                <a:solidFill>
                  <a:schemeClr val="tx1"/>
                </a:solidFill>
              </a:rPr>
              <a:t>The </a:t>
            </a:r>
            <a:r>
              <a:rPr lang="en-ZA" sz="1800" dirty="0">
                <a:solidFill>
                  <a:schemeClr val="tx1"/>
                </a:solidFill>
              </a:rPr>
              <a:t>CHIETA has a range of relationships with public TVETs, UoTs and universities as do some of the CHIETA </a:t>
            </a:r>
            <a:r>
              <a:rPr lang="en-ZA" sz="1800" dirty="0" smtClean="0">
                <a:solidFill>
                  <a:schemeClr val="tx1"/>
                </a:solidFill>
              </a:rPr>
              <a:t>companies</a:t>
            </a:r>
          </a:p>
          <a:p>
            <a:pPr lvl="1"/>
            <a:r>
              <a:rPr lang="en-ZA" sz="1800" dirty="0">
                <a:solidFill>
                  <a:schemeClr val="tx1"/>
                </a:solidFill>
              </a:rPr>
              <a:t>The SETA will continue to play a central role in facilitating conversations </a:t>
            </a:r>
            <a:endParaRPr lang="en-ZA" sz="1800" dirty="0" smtClean="0">
              <a:solidFill>
                <a:schemeClr val="tx1"/>
              </a:solidFill>
            </a:endParaRPr>
          </a:p>
          <a:p>
            <a:pPr lvl="1"/>
            <a:r>
              <a:rPr lang="en-ZA" sz="1800" dirty="0">
                <a:solidFill>
                  <a:schemeClr val="tx1"/>
                </a:solidFill>
              </a:rPr>
              <a:t>P</a:t>
            </a:r>
            <a:r>
              <a:rPr lang="en-ZA" sz="1800" dirty="0" smtClean="0">
                <a:solidFill>
                  <a:schemeClr val="tx1"/>
                </a:solidFill>
              </a:rPr>
              <a:t>romoting </a:t>
            </a:r>
            <a:r>
              <a:rPr lang="en-ZA" sz="1800" dirty="0">
                <a:solidFill>
                  <a:schemeClr val="tx1"/>
                </a:solidFill>
              </a:rPr>
              <a:t>the growth of the public TVET college system in various forms </a:t>
            </a:r>
            <a:endParaRPr lang="en-ZA" sz="1800" dirty="0" smtClean="0">
              <a:solidFill>
                <a:schemeClr val="tx1"/>
              </a:solidFill>
            </a:endParaRPr>
          </a:p>
          <a:p>
            <a:pPr lvl="2"/>
            <a:r>
              <a:rPr lang="en-ZA" sz="1400" dirty="0">
                <a:solidFill>
                  <a:schemeClr val="tx1"/>
                </a:solidFill>
              </a:rPr>
              <a:t>programme approval </a:t>
            </a:r>
            <a:endParaRPr lang="en-ZA" sz="1400" dirty="0" smtClean="0">
              <a:solidFill>
                <a:schemeClr val="tx1"/>
              </a:solidFill>
            </a:endParaRPr>
          </a:p>
          <a:p>
            <a:pPr lvl="2"/>
            <a:r>
              <a:rPr lang="en-ZA" sz="1400" dirty="0">
                <a:solidFill>
                  <a:schemeClr val="tx1"/>
                </a:solidFill>
              </a:rPr>
              <a:t>infrastructure support and development of TVET </a:t>
            </a:r>
            <a:r>
              <a:rPr lang="en-ZA" sz="1400" dirty="0" smtClean="0">
                <a:solidFill>
                  <a:schemeClr val="tx1"/>
                </a:solidFill>
              </a:rPr>
              <a:t>lecturers</a:t>
            </a:r>
          </a:p>
          <a:p>
            <a:pPr lvl="1"/>
            <a:r>
              <a:rPr lang="en-ZA" sz="1800" dirty="0" smtClean="0">
                <a:solidFill>
                  <a:schemeClr val="tx1"/>
                </a:solidFill>
              </a:rPr>
              <a:t>Supports </a:t>
            </a:r>
            <a:r>
              <a:rPr lang="en-ZA" sz="1800" dirty="0">
                <a:solidFill>
                  <a:schemeClr val="tx1"/>
                </a:solidFill>
              </a:rPr>
              <a:t>Operation Phakisa in the Maritime Industry &amp; Health through the CHIETA pharmaceutical </a:t>
            </a:r>
            <a:r>
              <a:rPr lang="en-ZA" sz="1800" dirty="0" smtClean="0">
                <a:solidFill>
                  <a:schemeClr val="tx1"/>
                </a:solidFill>
              </a:rPr>
              <a:t>sub-sector</a:t>
            </a:r>
          </a:p>
          <a:p>
            <a:pPr lvl="1"/>
            <a:r>
              <a:rPr lang="en-ZA" sz="1800" dirty="0">
                <a:solidFill>
                  <a:schemeClr val="tx1"/>
                </a:solidFill>
              </a:rPr>
              <a:t>Rolling out the flagship blue print CHIETA –Industry – TVET partnership to other TVETs and </a:t>
            </a:r>
            <a:r>
              <a:rPr lang="en-ZA" sz="1800" dirty="0" smtClean="0">
                <a:solidFill>
                  <a:schemeClr val="tx1"/>
                </a:solidFill>
              </a:rPr>
              <a:t>communities</a:t>
            </a:r>
          </a:p>
          <a:p>
            <a:pPr lvl="1"/>
            <a:r>
              <a:rPr lang="en-ZA" sz="1800" dirty="0">
                <a:solidFill>
                  <a:schemeClr val="tx1"/>
                </a:solidFill>
              </a:rPr>
              <a:t>Rural and community development is also a priority</a:t>
            </a:r>
            <a:endParaRPr lang="en-ZA" sz="1800" dirty="0" smtClean="0">
              <a:solidFill>
                <a:schemeClr val="tx1"/>
              </a:solidFill>
            </a:endParaRPr>
          </a:p>
          <a:p>
            <a:pPr lvl="1"/>
            <a:endParaRPr lang="en-ZA" sz="1800" dirty="0"/>
          </a:p>
        </p:txBody>
      </p:sp>
    </p:spTree>
    <p:extLst>
      <p:ext uri="{BB962C8B-B14F-4D97-AF65-F5344CB8AC3E}">
        <p14:creationId xmlns:p14="http://schemas.microsoft.com/office/powerpoint/2010/main" val="10647410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061864"/>
            <a:ext cx="8229600" cy="710952"/>
          </a:xfrm>
        </p:spPr>
        <p:txBody>
          <a:bodyPr/>
          <a:lstStyle/>
          <a:p>
            <a:r>
              <a:rPr lang="en-ZA" sz="3600" b="1" dirty="0"/>
              <a:t>SKILLS PRIORITIES FOR THE SECTOR</a:t>
            </a:r>
            <a:endParaRPr lang="en-ZA" sz="3600" dirty="0"/>
          </a:p>
        </p:txBody>
      </p:sp>
      <p:sp>
        <p:nvSpPr>
          <p:cNvPr id="3" name="Content Placeholder 2"/>
          <p:cNvSpPr>
            <a:spLocks noGrp="1"/>
          </p:cNvSpPr>
          <p:nvPr>
            <p:ph idx="1"/>
          </p:nvPr>
        </p:nvSpPr>
        <p:spPr>
          <a:xfrm>
            <a:off x="457200" y="1772816"/>
            <a:ext cx="8229600" cy="4896544"/>
          </a:xfrm>
        </p:spPr>
        <p:txBody>
          <a:bodyPr/>
          <a:lstStyle/>
          <a:p>
            <a:r>
              <a:rPr lang="en-ZA" sz="2400" b="1" dirty="0"/>
              <a:t>Priority 5: Support national imperatives in relation to skills development, with emphasis on the Chemical Sector   </a:t>
            </a:r>
            <a:endParaRPr lang="en-ZA" sz="2400" b="1" dirty="0" smtClean="0"/>
          </a:p>
          <a:p>
            <a:pPr lvl="1"/>
            <a:r>
              <a:rPr lang="en-ZA" sz="1800" dirty="0">
                <a:solidFill>
                  <a:schemeClr val="tx1"/>
                </a:solidFill>
              </a:rPr>
              <a:t>R</a:t>
            </a:r>
            <a:r>
              <a:rPr lang="en-ZA" sz="1800" dirty="0" smtClean="0">
                <a:solidFill>
                  <a:schemeClr val="tx1"/>
                </a:solidFill>
              </a:rPr>
              <a:t>esponsive </a:t>
            </a:r>
            <a:r>
              <a:rPr lang="en-ZA" sz="1800" dirty="0">
                <a:solidFill>
                  <a:schemeClr val="tx1"/>
                </a:solidFill>
              </a:rPr>
              <a:t>to the medium term priorities of government with dedicated projects in support of specifically rural development and the strengthening of the human resources and skills base of South </a:t>
            </a:r>
            <a:r>
              <a:rPr lang="en-ZA" sz="1800" dirty="0" smtClean="0">
                <a:solidFill>
                  <a:schemeClr val="tx1"/>
                </a:solidFill>
              </a:rPr>
              <a:t>Africa</a:t>
            </a:r>
          </a:p>
          <a:p>
            <a:pPr lvl="1"/>
            <a:r>
              <a:rPr lang="en-ZA" sz="1800" dirty="0">
                <a:solidFill>
                  <a:schemeClr val="tx1"/>
                </a:solidFill>
              </a:rPr>
              <a:t>Partnership with Lephalale TVET College and Eskom Medupi Station in support of SIP 1 in the training coded welders, riggers, fitters and electricians </a:t>
            </a:r>
            <a:endParaRPr lang="en-ZA" sz="1800" dirty="0" smtClean="0">
              <a:solidFill>
                <a:schemeClr val="tx1"/>
              </a:solidFill>
            </a:endParaRPr>
          </a:p>
          <a:p>
            <a:pPr lvl="1"/>
            <a:r>
              <a:rPr lang="en-ZA" sz="1800" dirty="0">
                <a:solidFill>
                  <a:schemeClr val="tx1"/>
                </a:solidFill>
              </a:rPr>
              <a:t>P</a:t>
            </a:r>
            <a:r>
              <a:rPr lang="en-ZA" sz="1800" dirty="0" smtClean="0">
                <a:solidFill>
                  <a:schemeClr val="tx1"/>
                </a:solidFill>
              </a:rPr>
              <a:t>artnerships </a:t>
            </a:r>
            <a:r>
              <a:rPr lang="en-ZA" sz="1800" dirty="0">
                <a:solidFill>
                  <a:schemeClr val="tx1"/>
                </a:solidFill>
              </a:rPr>
              <a:t>with Mpumalanga Department of Labour on the training of 200 unemployed youth in </a:t>
            </a:r>
            <a:r>
              <a:rPr lang="en-ZA" sz="1800" dirty="0" smtClean="0">
                <a:solidFill>
                  <a:schemeClr val="tx1"/>
                </a:solidFill>
              </a:rPr>
              <a:t>occupationally directed programmes</a:t>
            </a:r>
          </a:p>
          <a:p>
            <a:pPr lvl="1"/>
            <a:r>
              <a:rPr lang="en-ZA" sz="1800" dirty="0">
                <a:solidFill>
                  <a:schemeClr val="tx1"/>
                </a:solidFill>
              </a:rPr>
              <a:t>Planned skills development partnership on Operation Phakisa in the Maritime, Oil and Gas and in Health for the pharmaceutical </a:t>
            </a:r>
            <a:r>
              <a:rPr lang="en-ZA" sz="1800" dirty="0" smtClean="0">
                <a:solidFill>
                  <a:schemeClr val="tx1"/>
                </a:solidFill>
              </a:rPr>
              <a:t>subsector</a:t>
            </a:r>
          </a:p>
          <a:p>
            <a:pPr lvl="1"/>
            <a:r>
              <a:rPr lang="en-ZA" sz="1800" dirty="0">
                <a:solidFill>
                  <a:schemeClr val="tx1"/>
                </a:solidFill>
              </a:rPr>
              <a:t>Support to the </a:t>
            </a:r>
            <a:r>
              <a:rPr lang="en-ZA" sz="1800" dirty="0" err="1">
                <a:solidFill>
                  <a:schemeClr val="tx1"/>
                </a:solidFill>
              </a:rPr>
              <a:t>Saldanha</a:t>
            </a:r>
            <a:r>
              <a:rPr lang="en-ZA" sz="1800" dirty="0">
                <a:solidFill>
                  <a:schemeClr val="tx1"/>
                </a:solidFill>
              </a:rPr>
              <a:t> Bay </a:t>
            </a:r>
            <a:r>
              <a:rPr lang="en-ZA" sz="1800" dirty="0" smtClean="0">
                <a:solidFill>
                  <a:schemeClr val="tx1"/>
                </a:solidFill>
              </a:rPr>
              <a:t>IDZ &amp; </a:t>
            </a:r>
            <a:r>
              <a:rPr lang="en-ZA" sz="1800" dirty="0">
                <a:solidFill>
                  <a:schemeClr val="tx1"/>
                </a:solidFill>
              </a:rPr>
              <a:t>the Coega IDZ </a:t>
            </a:r>
            <a:r>
              <a:rPr lang="en-ZA" sz="1800" dirty="0" smtClean="0">
                <a:solidFill>
                  <a:srgbClr val="FF0000"/>
                </a:solidFill>
              </a:rPr>
              <a:t> </a:t>
            </a:r>
            <a:endParaRPr lang="en-ZA" sz="1800" strike="sngStrike" dirty="0" smtClean="0">
              <a:solidFill>
                <a:schemeClr val="tx1"/>
              </a:solidFill>
            </a:endParaRPr>
          </a:p>
          <a:p>
            <a:pPr lvl="1"/>
            <a:r>
              <a:rPr lang="en-ZA" sz="1800" dirty="0" smtClean="0">
                <a:solidFill>
                  <a:schemeClr val="tx1"/>
                </a:solidFill>
              </a:rPr>
              <a:t>Future plans of support to Gibela for Artisan Development Programmes</a:t>
            </a:r>
            <a:endParaRPr lang="en-ZA" sz="1800" dirty="0">
              <a:solidFill>
                <a:schemeClr val="tx1"/>
              </a:solidFill>
            </a:endParaRPr>
          </a:p>
        </p:txBody>
      </p:sp>
    </p:spTree>
    <p:extLst>
      <p:ext uri="{BB962C8B-B14F-4D97-AF65-F5344CB8AC3E}">
        <p14:creationId xmlns:p14="http://schemas.microsoft.com/office/powerpoint/2010/main" val="41991340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10952"/>
          </a:xfrm>
        </p:spPr>
        <p:txBody>
          <a:bodyPr/>
          <a:lstStyle/>
          <a:p>
            <a:r>
              <a:rPr lang="en-US" altLang="en-US" b="1" dirty="0" smtClean="0"/>
              <a:t>Pivotal List</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19256771"/>
              </p:ext>
            </p:extLst>
          </p:nvPr>
        </p:nvGraphicFramePr>
        <p:xfrm>
          <a:off x="179512" y="980728"/>
          <a:ext cx="8712965" cy="5766054"/>
        </p:xfrm>
        <a:graphic>
          <a:graphicData uri="http://schemas.openxmlformats.org/drawingml/2006/table">
            <a:tbl>
              <a:tblPr firstRow="1" firstCol="1" bandRow="1">
                <a:tableStyleId>{5C22544A-7EE6-4342-B048-85BDC9FD1C3A}</a:tableStyleId>
              </a:tblPr>
              <a:tblGrid>
                <a:gridCol w="454134"/>
                <a:gridCol w="481970"/>
                <a:gridCol w="360040"/>
                <a:gridCol w="504056"/>
                <a:gridCol w="720080"/>
                <a:gridCol w="216024"/>
                <a:gridCol w="2016224"/>
                <a:gridCol w="288032"/>
                <a:gridCol w="432048"/>
                <a:gridCol w="576064"/>
                <a:gridCol w="2664293"/>
              </a:tblGrid>
              <a:tr h="105433">
                <a:tc gridSpan="6">
                  <a:txBody>
                    <a:bodyPr/>
                    <a:lstStyle/>
                    <a:p>
                      <a:pPr algn="ctr">
                        <a:lnSpc>
                          <a:spcPct val="115000"/>
                        </a:lnSpc>
                        <a:spcAft>
                          <a:spcPts val="0"/>
                        </a:spcAft>
                      </a:pPr>
                      <a:r>
                        <a:rPr lang="en-ZA" sz="700" dirty="0">
                          <a:effectLst/>
                        </a:rPr>
                        <a:t>CHIETA TOP 10 PIVOTAL OCCUPATIONS</a:t>
                      </a:r>
                      <a:endParaRPr lang="en-ZA" sz="700" dirty="0">
                        <a:effectLst/>
                        <a:latin typeface="Calibri"/>
                        <a:ea typeface="Calibri"/>
                        <a:cs typeface="Times New Roman"/>
                      </a:endParaRPr>
                    </a:p>
                  </a:txBody>
                  <a:tcPr marL="23999" marR="23999" marT="0" marB="0" anchor="ct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5">
                  <a:txBody>
                    <a:bodyPr/>
                    <a:lstStyle/>
                    <a:p>
                      <a:pPr>
                        <a:lnSpc>
                          <a:spcPct val="115000"/>
                        </a:lnSpc>
                      </a:pPr>
                      <a:endParaRPr lang="en-ZA" sz="700" dirty="0">
                        <a:effectLst/>
                        <a:latin typeface="Calibri"/>
                      </a:endParaRPr>
                    </a:p>
                  </a:txBody>
                  <a:tcPr marL="23999" marR="23999" marT="0" marB="0" anchor="ct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329398">
                <a:tc>
                  <a:txBody>
                    <a:bodyPr/>
                    <a:lstStyle/>
                    <a:p>
                      <a:pPr algn="ctr">
                        <a:lnSpc>
                          <a:spcPct val="115000"/>
                        </a:lnSpc>
                        <a:spcAft>
                          <a:spcPts val="0"/>
                        </a:spcAft>
                      </a:pPr>
                      <a:r>
                        <a:rPr lang="en-ZA" sz="700">
                          <a:effectLst/>
                        </a:rPr>
                        <a:t>SETA NAME </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Responsible Person</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Period</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Occupation Code</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Occupation</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SS</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Interventions</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NQF Level</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NQF Aligned (Y/N)</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Total Number required</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Comments</a:t>
                      </a:r>
                      <a:endParaRPr lang="en-ZA" sz="700">
                        <a:effectLst/>
                        <a:latin typeface="Calibri"/>
                        <a:ea typeface="Calibri"/>
                        <a:cs typeface="Times New Roman"/>
                      </a:endParaRPr>
                    </a:p>
                  </a:txBody>
                  <a:tcPr marL="23999" marR="23999" marT="0" marB="0" anchor="ctr"/>
                </a:tc>
              </a:tr>
              <a:tr h="777327">
                <a:tc>
                  <a:txBody>
                    <a:bodyPr/>
                    <a:lstStyle/>
                    <a:p>
                      <a:pPr algn="ctr">
                        <a:lnSpc>
                          <a:spcPct val="115000"/>
                        </a:lnSpc>
                        <a:spcAft>
                          <a:spcPts val="0"/>
                        </a:spcAft>
                      </a:pPr>
                      <a:r>
                        <a:rPr lang="en-ZA" sz="700">
                          <a:effectLst/>
                        </a:rPr>
                        <a:t>CHIETA</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Kedibone Moroane</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2016/17</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2015-651202</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Welder</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Y</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Apprenticeships Grant, Artisan Programmes Apprenticeships - Engineering Trades, FET College Lecturer Development, FET College Lecturer Development, Learnerships Grant - Artisan Related, Learnerships Grant - Non-Artisan Related, RPL - Artisan Related, Skills Programmes, Work Integrated Learning</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2-4</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Y</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3135</a:t>
                      </a:r>
                      <a:endParaRPr lang="en-ZA" sz="700">
                        <a:effectLst/>
                        <a:latin typeface="Calibri"/>
                        <a:ea typeface="Calibri"/>
                        <a:cs typeface="Times New Roman"/>
                      </a:endParaRPr>
                    </a:p>
                  </a:txBody>
                  <a:tcPr marL="23999" marR="23999" marT="0" marB="0" anchor="ctr"/>
                </a:tc>
                <a:tc>
                  <a:txBody>
                    <a:bodyPr/>
                    <a:lstStyle/>
                    <a:p>
                      <a:pPr algn="l">
                        <a:lnSpc>
                          <a:spcPct val="115000"/>
                        </a:lnSpc>
                        <a:spcAft>
                          <a:spcPts val="0"/>
                        </a:spcAft>
                      </a:pPr>
                      <a:r>
                        <a:rPr lang="en-ZA" sz="700">
                          <a:effectLst/>
                        </a:rPr>
                        <a:t>Occupation identified as priority in the industry and across subsectors. The skills needs more at a specialisation level with coded welders and other specialisations of the occupation identified as scarce</a:t>
                      </a:r>
                      <a:endParaRPr lang="en-ZA" sz="700">
                        <a:effectLst/>
                        <a:latin typeface="Calibri"/>
                        <a:ea typeface="Calibri"/>
                        <a:cs typeface="Times New Roman"/>
                      </a:endParaRPr>
                    </a:p>
                  </a:txBody>
                  <a:tcPr marL="23999" marR="23999" marT="0" marB="0" anchor="ctr"/>
                </a:tc>
              </a:tr>
              <a:tr h="553362">
                <a:tc>
                  <a:txBody>
                    <a:bodyPr/>
                    <a:lstStyle/>
                    <a:p>
                      <a:pPr algn="ctr">
                        <a:lnSpc>
                          <a:spcPct val="115000"/>
                        </a:lnSpc>
                        <a:spcAft>
                          <a:spcPts val="0"/>
                        </a:spcAft>
                      </a:pPr>
                      <a:r>
                        <a:rPr lang="en-ZA" sz="700">
                          <a:effectLst/>
                        </a:rPr>
                        <a:t>CHIETA</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Kedibone Moroane</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2016/17</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2015-671101</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Electrician</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Y</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Apprenticeships Grant, Artisan Programmes Apprenticeships - Engineering Trades, FET College Lecturer Development, FET College Lecturer Development, Learnerships Grant - Artisan Related, RPL - Artisan Related, Work Integrated Learning</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2-4</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Y</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2890</a:t>
                      </a:r>
                      <a:endParaRPr lang="en-ZA" sz="700">
                        <a:effectLst/>
                        <a:latin typeface="Calibri"/>
                        <a:ea typeface="Calibri"/>
                        <a:cs typeface="Times New Roman"/>
                      </a:endParaRPr>
                    </a:p>
                  </a:txBody>
                  <a:tcPr marL="23999" marR="23999" marT="0" marB="0" anchor="ctr"/>
                </a:tc>
                <a:tc>
                  <a:txBody>
                    <a:bodyPr/>
                    <a:lstStyle/>
                    <a:p>
                      <a:pPr algn="l">
                        <a:lnSpc>
                          <a:spcPct val="115000"/>
                        </a:lnSpc>
                        <a:spcAft>
                          <a:spcPts val="0"/>
                        </a:spcAft>
                      </a:pPr>
                      <a:r>
                        <a:rPr lang="en-ZA" sz="700">
                          <a:effectLst/>
                        </a:rPr>
                        <a:t>Occupation identified as priority to the Chemicals Industry and cross-cutting in all the Subsectors through the analysis of Discretionary Grants applications and stakeholder engagements.</a:t>
                      </a:r>
                      <a:endParaRPr lang="en-ZA" sz="700">
                        <a:effectLst/>
                        <a:latin typeface="Calibri"/>
                        <a:ea typeface="Calibri"/>
                        <a:cs typeface="Times New Roman"/>
                      </a:endParaRPr>
                    </a:p>
                  </a:txBody>
                  <a:tcPr marL="23999" marR="23999" marT="0" marB="0" anchor="ctr"/>
                </a:tc>
              </a:tr>
              <a:tr h="441380">
                <a:tc>
                  <a:txBody>
                    <a:bodyPr/>
                    <a:lstStyle/>
                    <a:p>
                      <a:pPr algn="ctr">
                        <a:lnSpc>
                          <a:spcPct val="115000"/>
                        </a:lnSpc>
                        <a:spcAft>
                          <a:spcPts val="0"/>
                        </a:spcAft>
                      </a:pPr>
                      <a:r>
                        <a:rPr lang="en-ZA" sz="700">
                          <a:effectLst/>
                        </a:rPr>
                        <a:t>CHIETA</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Kedibone Moroane</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2016/17</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2015-226302</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Safety, Health, Environment and Quality (SHE&amp;Q) Practitioner</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Y</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Skills Programmes</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5</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Y</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1901</a:t>
                      </a:r>
                      <a:endParaRPr lang="en-ZA" sz="700">
                        <a:effectLst/>
                        <a:latin typeface="Calibri"/>
                        <a:ea typeface="Calibri"/>
                        <a:cs typeface="Times New Roman"/>
                      </a:endParaRPr>
                    </a:p>
                  </a:txBody>
                  <a:tcPr marL="23999" marR="23999" marT="0" marB="0" anchor="ctr"/>
                </a:tc>
                <a:tc>
                  <a:txBody>
                    <a:bodyPr/>
                    <a:lstStyle/>
                    <a:p>
                      <a:pPr algn="l">
                        <a:lnSpc>
                          <a:spcPct val="115000"/>
                        </a:lnSpc>
                        <a:spcAft>
                          <a:spcPts val="0"/>
                        </a:spcAft>
                      </a:pPr>
                      <a:r>
                        <a:rPr lang="en-ZA" sz="700">
                          <a:effectLst/>
                        </a:rPr>
                        <a:t>Occupation identified as priority to the Chemicals Industry and cross-cutting in all the Subsectors through the analysis of Discretionary Grants applications and stakeholder engagements. </a:t>
                      </a:r>
                      <a:endParaRPr lang="en-ZA" sz="700">
                        <a:effectLst/>
                        <a:latin typeface="Calibri"/>
                        <a:ea typeface="Calibri"/>
                        <a:cs typeface="Times New Roman"/>
                      </a:endParaRPr>
                    </a:p>
                  </a:txBody>
                  <a:tcPr marL="23999" marR="23999" marT="0" marB="0" anchor="ctr"/>
                </a:tc>
              </a:tr>
              <a:tr h="329398">
                <a:tc>
                  <a:txBody>
                    <a:bodyPr/>
                    <a:lstStyle/>
                    <a:p>
                      <a:pPr algn="ctr">
                        <a:lnSpc>
                          <a:spcPct val="115000"/>
                        </a:lnSpc>
                        <a:spcAft>
                          <a:spcPts val="0"/>
                        </a:spcAft>
                      </a:pPr>
                      <a:r>
                        <a:rPr lang="en-ZA" sz="700">
                          <a:effectLst/>
                        </a:rPr>
                        <a:t>CHIETA</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Kedibone Moroane</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2016/17</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2015-651302</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Boiler Maker</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Y</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Apprenticeships Grant, Artisan Programmes Apprenticeships - Engineering Trades, Learnerships Grant - Artisan Related, RPL - Artisan Related</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2-4</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Y</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976</a:t>
                      </a:r>
                      <a:endParaRPr lang="en-ZA" sz="700">
                        <a:effectLst/>
                        <a:latin typeface="Calibri"/>
                        <a:ea typeface="Calibri"/>
                        <a:cs typeface="Times New Roman"/>
                      </a:endParaRPr>
                    </a:p>
                  </a:txBody>
                  <a:tcPr marL="23999" marR="23999" marT="0" marB="0" anchor="ctr"/>
                </a:tc>
                <a:tc>
                  <a:txBody>
                    <a:bodyPr/>
                    <a:lstStyle/>
                    <a:p>
                      <a:pPr algn="l">
                        <a:lnSpc>
                          <a:spcPct val="115000"/>
                        </a:lnSpc>
                        <a:spcAft>
                          <a:spcPts val="0"/>
                        </a:spcAft>
                      </a:pPr>
                      <a:r>
                        <a:rPr lang="en-ZA" sz="700">
                          <a:effectLst/>
                        </a:rPr>
                        <a:t>Occupation identified as priority to the Chemicals Industry through the analysis of Discretionary Grants applications and stakeholder engagements, as well as being a trade in the Chemicals Industry.</a:t>
                      </a:r>
                      <a:endParaRPr lang="en-ZA" sz="700">
                        <a:effectLst/>
                        <a:latin typeface="Calibri"/>
                        <a:ea typeface="Calibri"/>
                        <a:cs typeface="Times New Roman"/>
                      </a:endParaRPr>
                    </a:p>
                  </a:txBody>
                  <a:tcPr marL="23999" marR="23999" marT="0" marB="0" anchor="ctr"/>
                </a:tc>
              </a:tr>
              <a:tr h="329398">
                <a:tc>
                  <a:txBody>
                    <a:bodyPr/>
                    <a:lstStyle/>
                    <a:p>
                      <a:pPr algn="ctr">
                        <a:lnSpc>
                          <a:spcPct val="115000"/>
                        </a:lnSpc>
                        <a:spcAft>
                          <a:spcPts val="0"/>
                        </a:spcAft>
                      </a:pPr>
                      <a:r>
                        <a:rPr lang="en-ZA" sz="700">
                          <a:effectLst/>
                        </a:rPr>
                        <a:t>CHIETA</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Kedibone Moroane</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2016/17</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2015-214502</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Chemical Engineering Technologist</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Y</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Bursaries, Work Integrated Learning</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7</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Y</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958</a:t>
                      </a:r>
                      <a:endParaRPr lang="en-ZA" sz="700">
                        <a:effectLst/>
                        <a:latin typeface="Calibri"/>
                        <a:ea typeface="Calibri"/>
                        <a:cs typeface="Times New Roman"/>
                      </a:endParaRPr>
                    </a:p>
                  </a:txBody>
                  <a:tcPr marL="23999" marR="23999" marT="0" marB="0" anchor="ctr"/>
                </a:tc>
                <a:tc>
                  <a:txBody>
                    <a:bodyPr/>
                    <a:lstStyle/>
                    <a:p>
                      <a:pPr algn="l">
                        <a:lnSpc>
                          <a:spcPct val="115000"/>
                        </a:lnSpc>
                        <a:spcAft>
                          <a:spcPts val="0"/>
                        </a:spcAft>
                      </a:pPr>
                      <a:r>
                        <a:rPr lang="en-ZA" sz="700">
                          <a:effectLst/>
                        </a:rPr>
                        <a:t>There are a very few Chemical Technologist adequately trained and experienced in the Chemical Plant and Process Design Field thus identified as core and a priority occupation in the Chemicals Industry.</a:t>
                      </a:r>
                      <a:endParaRPr lang="en-ZA" sz="700">
                        <a:effectLst/>
                        <a:latin typeface="Calibri"/>
                        <a:ea typeface="Calibri"/>
                        <a:cs typeface="Times New Roman"/>
                      </a:endParaRPr>
                    </a:p>
                  </a:txBody>
                  <a:tcPr marL="23999" marR="23999" marT="0" marB="0" anchor="ctr"/>
                </a:tc>
              </a:tr>
              <a:tr h="329398">
                <a:tc>
                  <a:txBody>
                    <a:bodyPr/>
                    <a:lstStyle/>
                    <a:p>
                      <a:pPr algn="ctr">
                        <a:lnSpc>
                          <a:spcPct val="115000"/>
                        </a:lnSpc>
                        <a:spcAft>
                          <a:spcPts val="0"/>
                        </a:spcAft>
                      </a:pPr>
                      <a:r>
                        <a:rPr lang="en-ZA" sz="700">
                          <a:effectLst/>
                        </a:rPr>
                        <a:t>CHIETA</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Kedibone Moroane</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2016/17</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2015-311301</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Electrical Engineering Technician</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a:effectLst/>
                        </a:rPr>
                        <a:t>Y</a:t>
                      </a:r>
                      <a:endParaRPr lang="en-ZA" sz="70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Bursaries, Learnerships Grant - Non-Artisan Related, Skills Programmes, Work Integrated Learning</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2-4</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Y</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3741</a:t>
                      </a:r>
                      <a:endParaRPr lang="en-ZA" sz="700" dirty="0">
                        <a:effectLst/>
                        <a:latin typeface="Calibri"/>
                        <a:ea typeface="Calibri"/>
                        <a:cs typeface="Times New Roman"/>
                      </a:endParaRPr>
                    </a:p>
                  </a:txBody>
                  <a:tcPr marL="23999" marR="23999" marT="0" marB="0" anchor="ctr"/>
                </a:tc>
                <a:tc>
                  <a:txBody>
                    <a:bodyPr/>
                    <a:lstStyle/>
                    <a:p>
                      <a:pPr algn="l">
                        <a:lnSpc>
                          <a:spcPct val="115000"/>
                        </a:lnSpc>
                        <a:spcAft>
                          <a:spcPts val="0"/>
                        </a:spcAft>
                      </a:pPr>
                      <a:r>
                        <a:rPr lang="en-ZA" sz="700" dirty="0">
                          <a:effectLst/>
                        </a:rPr>
                        <a:t>Occupation identified as priority to the Chemicals Industry through the analysis of Discretionary Grants applications and stakeholder engagements.</a:t>
                      </a:r>
                      <a:endParaRPr lang="en-ZA" sz="700" dirty="0">
                        <a:effectLst/>
                        <a:latin typeface="Calibri"/>
                        <a:ea typeface="Calibri"/>
                        <a:cs typeface="Times New Roman"/>
                      </a:endParaRPr>
                    </a:p>
                  </a:txBody>
                  <a:tcPr marL="23999" marR="23999" marT="0" marB="0" anchor="ctr"/>
                </a:tc>
              </a:tr>
              <a:tr h="441380">
                <a:tc>
                  <a:txBody>
                    <a:bodyPr/>
                    <a:lstStyle/>
                    <a:p>
                      <a:pPr algn="ctr">
                        <a:lnSpc>
                          <a:spcPct val="115000"/>
                        </a:lnSpc>
                        <a:spcAft>
                          <a:spcPts val="0"/>
                        </a:spcAft>
                      </a:pPr>
                      <a:r>
                        <a:rPr lang="en-ZA" sz="700" dirty="0">
                          <a:effectLst/>
                        </a:rPr>
                        <a:t>CHIETA</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Kedibone Moroane</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2016/17</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2015-733201</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Truck Driver (General)</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Y</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Learnerships Grant - Non-Artisan Related, Skills Programmes, Work Integrated Learning</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3</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Y</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1148</a:t>
                      </a:r>
                      <a:endParaRPr lang="en-ZA" sz="700" dirty="0">
                        <a:effectLst/>
                        <a:latin typeface="Calibri"/>
                        <a:ea typeface="Calibri"/>
                        <a:cs typeface="Times New Roman"/>
                      </a:endParaRPr>
                    </a:p>
                  </a:txBody>
                  <a:tcPr marL="23999" marR="23999" marT="0" marB="0" anchor="ctr"/>
                </a:tc>
                <a:tc>
                  <a:txBody>
                    <a:bodyPr/>
                    <a:lstStyle/>
                    <a:p>
                      <a:pPr algn="l">
                        <a:lnSpc>
                          <a:spcPct val="115000"/>
                        </a:lnSpc>
                        <a:spcAft>
                          <a:spcPts val="0"/>
                        </a:spcAft>
                      </a:pPr>
                      <a:r>
                        <a:rPr lang="en-ZA" sz="700" dirty="0">
                          <a:effectLst/>
                        </a:rPr>
                        <a:t>Heavy duty code 14 drivers in the Chemicals Industry need to have relevant hazmat qualifications, knowledge of hydraulic lifting equipment, and a dangerous goods permit to drive dangerous goods vehicles.</a:t>
                      </a:r>
                      <a:endParaRPr lang="en-ZA" sz="700" dirty="0">
                        <a:effectLst/>
                        <a:latin typeface="Calibri"/>
                        <a:ea typeface="Calibri"/>
                        <a:cs typeface="Times New Roman"/>
                      </a:endParaRPr>
                    </a:p>
                  </a:txBody>
                  <a:tcPr marL="23999" marR="23999" marT="0" marB="0" anchor="ctr"/>
                </a:tc>
              </a:tr>
              <a:tr h="329398">
                <a:tc>
                  <a:txBody>
                    <a:bodyPr/>
                    <a:lstStyle/>
                    <a:p>
                      <a:pPr algn="ctr">
                        <a:lnSpc>
                          <a:spcPct val="115000"/>
                        </a:lnSpc>
                        <a:spcAft>
                          <a:spcPts val="0"/>
                        </a:spcAft>
                      </a:pPr>
                      <a:r>
                        <a:rPr lang="en-ZA" sz="700" dirty="0">
                          <a:effectLst/>
                        </a:rPr>
                        <a:t>CHIETA</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Kedibone Moroane</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2016/17</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2015-652302</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Fitter and Turner</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Y</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Apprenticeships Grant, FET College Lecturer Development, FET College Lecturer Development, RPL - Artisan Related, Skills Programmes</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2-4</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Y</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691</a:t>
                      </a:r>
                      <a:endParaRPr lang="en-ZA" sz="700" dirty="0">
                        <a:effectLst/>
                        <a:latin typeface="Calibri"/>
                        <a:ea typeface="Calibri"/>
                        <a:cs typeface="Times New Roman"/>
                      </a:endParaRPr>
                    </a:p>
                  </a:txBody>
                  <a:tcPr marL="23999" marR="23999" marT="0" marB="0" anchor="ctr"/>
                </a:tc>
                <a:tc>
                  <a:txBody>
                    <a:bodyPr/>
                    <a:lstStyle/>
                    <a:p>
                      <a:pPr algn="l">
                        <a:lnSpc>
                          <a:spcPct val="115000"/>
                        </a:lnSpc>
                        <a:spcAft>
                          <a:spcPts val="0"/>
                        </a:spcAft>
                      </a:pPr>
                      <a:r>
                        <a:rPr lang="en-ZA" sz="700" dirty="0">
                          <a:effectLst/>
                        </a:rPr>
                        <a:t>Occupation identified as priority to the Chemicals Industry and cross-cutting in all the Subsectors through the analysis of Discretionary Grants applications and stakeholder engagements.</a:t>
                      </a:r>
                      <a:endParaRPr lang="en-ZA" sz="700" dirty="0">
                        <a:effectLst/>
                        <a:latin typeface="Calibri"/>
                        <a:ea typeface="Calibri"/>
                        <a:cs typeface="Times New Roman"/>
                      </a:endParaRPr>
                    </a:p>
                  </a:txBody>
                  <a:tcPr marL="23999" marR="23999" marT="0" marB="0" anchor="ctr"/>
                </a:tc>
              </a:tr>
              <a:tr h="665344">
                <a:tc>
                  <a:txBody>
                    <a:bodyPr/>
                    <a:lstStyle/>
                    <a:p>
                      <a:pPr algn="ctr">
                        <a:lnSpc>
                          <a:spcPct val="115000"/>
                        </a:lnSpc>
                        <a:spcAft>
                          <a:spcPts val="0"/>
                        </a:spcAft>
                      </a:pPr>
                      <a:r>
                        <a:rPr lang="en-ZA" sz="700" dirty="0">
                          <a:effectLst/>
                        </a:rPr>
                        <a:t>CHIETA</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Kedibone Moroane</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2016/17</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2015-214501</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Chemical Engineer</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Y</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Bursaries, Skills Programmes, Work Integrated Learning</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7-10</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Y</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614</a:t>
                      </a:r>
                      <a:endParaRPr lang="en-ZA" sz="700" dirty="0">
                        <a:effectLst/>
                        <a:latin typeface="Calibri"/>
                        <a:ea typeface="Calibri"/>
                        <a:cs typeface="Times New Roman"/>
                      </a:endParaRPr>
                    </a:p>
                  </a:txBody>
                  <a:tcPr marL="23999" marR="23999" marT="0" marB="0" anchor="ctr"/>
                </a:tc>
                <a:tc>
                  <a:txBody>
                    <a:bodyPr/>
                    <a:lstStyle/>
                    <a:p>
                      <a:pPr algn="l">
                        <a:lnSpc>
                          <a:spcPct val="115000"/>
                        </a:lnSpc>
                        <a:spcAft>
                          <a:spcPts val="0"/>
                        </a:spcAft>
                      </a:pPr>
                      <a:r>
                        <a:rPr lang="en-ZA" sz="700" dirty="0">
                          <a:effectLst/>
                        </a:rPr>
                        <a:t>The occupations identified as priority in the industry through industry demand and scarce skills identification. However the demand and scarcity identification numbers declining. The stakeholders’ engagements alluded to more a need of certificated engineers and the need based on regulations and licences, rather than a shortage of chemical engineering graduates. </a:t>
                      </a:r>
                      <a:endParaRPr lang="en-ZA" sz="700" dirty="0">
                        <a:effectLst/>
                        <a:latin typeface="Calibri"/>
                        <a:ea typeface="Calibri"/>
                        <a:cs typeface="Times New Roman"/>
                      </a:endParaRPr>
                    </a:p>
                  </a:txBody>
                  <a:tcPr marL="23999" marR="23999" marT="0" marB="0" anchor="ctr"/>
                </a:tc>
              </a:tr>
              <a:tr h="553362">
                <a:tc>
                  <a:txBody>
                    <a:bodyPr/>
                    <a:lstStyle/>
                    <a:p>
                      <a:pPr algn="ctr">
                        <a:lnSpc>
                          <a:spcPct val="115000"/>
                        </a:lnSpc>
                        <a:spcAft>
                          <a:spcPts val="0"/>
                        </a:spcAft>
                      </a:pPr>
                      <a:r>
                        <a:rPr lang="en-ZA" sz="700" dirty="0">
                          <a:effectLst/>
                        </a:rPr>
                        <a:t>CHIETA</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Kedibone Moroane</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2016/17</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2015-313301</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Chemical Plant Controller</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Y</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Bursaries, Learnerships Grant - Artisan Related, Learnerships Grant - Non-Artisan Related, Other Occupationally Directed Chemicals Industry Related Programmes, RPL - Non-Artisan Related, Skills Programmes, Work Integrated Learning</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2-4</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Y</a:t>
                      </a:r>
                      <a:endParaRPr lang="en-ZA" sz="700" dirty="0">
                        <a:effectLst/>
                        <a:latin typeface="Calibri"/>
                        <a:ea typeface="Calibri"/>
                        <a:cs typeface="Times New Roman"/>
                      </a:endParaRPr>
                    </a:p>
                  </a:txBody>
                  <a:tcPr marL="23999" marR="23999" marT="0" marB="0" anchor="ctr"/>
                </a:tc>
                <a:tc>
                  <a:txBody>
                    <a:bodyPr/>
                    <a:lstStyle/>
                    <a:p>
                      <a:pPr algn="ctr">
                        <a:lnSpc>
                          <a:spcPct val="115000"/>
                        </a:lnSpc>
                        <a:spcAft>
                          <a:spcPts val="0"/>
                        </a:spcAft>
                      </a:pPr>
                      <a:r>
                        <a:rPr lang="en-ZA" sz="700" dirty="0">
                          <a:effectLst/>
                        </a:rPr>
                        <a:t>6908</a:t>
                      </a:r>
                      <a:endParaRPr lang="en-ZA" sz="700" dirty="0">
                        <a:effectLst/>
                        <a:latin typeface="Calibri"/>
                        <a:ea typeface="Calibri"/>
                        <a:cs typeface="Times New Roman"/>
                      </a:endParaRPr>
                    </a:p>
                  </a:txBody>
                  <a:tcPr marL="23999" marR="23999" marT="0" marB="0" anchor="ctr"/>
                </a:tc>
                <a:tc>
                  <a:txBody>
                    <a:bodyPr/>
                    <a:lstStyle/>
                    <a:p>
                      <a:pPr algn="l">
                        <a:lnSpc>
                          <a:spcPct val="115000"/>
                        </a:lnSpc>
                        <a:spcAft>
                          <a:spcPts val="0"/>
                        </a:spcAft>
                      </a:pPr>
                      <a:r>
                        <a:rPr lang="en-ZA" sz="700" dirty="0">
                          <a:effectLst/>
                        </a:rPr>
                        <a:t>Chemical Plant Controller is one of the core chemical occupations in the industry identified by stakeholders. It contributes 19% employees to the occupations within the Technicians and Associate Professionals OFO group. It has been identified as a PIVOTAL and Priority occupations on the basis of its criticality within the industry.</a:t>
                      </a:r>
                      <a:endParaRPr lang="en-ZA" sz="700" dirty="0">
                        <a:effectLst/>
                        <a:latin typeface="Calibri"/>
                        <a:ea typeface="Calibri"/>
                        <a:cs typeface="Times New Roman"/>
                      </a:endParaRPr>
                    </a:p>
                  </a:txBody>
                  <a:tcPr marL="23999" marR="23999" marT="0" marB="0" anchor="ctr"/>
                </a:tc>
              </a:tr>
            </a:tbl>
          </a:graphicData>
        </a:graphic>
      </p:graphicFrame>
    </p:spTree>
    <p:extLst>
      <p:ext uri="{BB962C8B-B14F-4D97-AF65-F5344CB8AC3E}">
        <p14:creationId xmlns:p14="http://schemas.microsoft.com/office/powerpoint/2010/main" val="34536041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061864"/>
            <a:ext cx="8229600" cy="710952"/>
          </a:xfrm>
        </p:spPr>
        <p:txBody>
          <a:bodyPr/>
          <a:lstStyle/>
          <a:p>
            <a:r>
              <a:rPr lang="en-ZA" sz="3600" b="1" dirty="0" smtClean="0"/>
              <a:t> </a:t>
            </a:r>
            <a:r>
              <a:rPr lang="en-ZA" sz="3600" b="1" dirty="0"/>
              <a:t>CHIETA PARTNERSHIP </a:t>
            </a:r>
            <a:r>
              <a:rPr lang="en-ZA" sz="3600" b="1" dirty="0" smtClean="0"/>
              <a:t>MODEL AS DELIVERY INSTRUMENT</a:t>
            </a:r>
            <a:endParaRPr lang="en-ZA" sz="3600" b="1" dirty="0"/>
          </a:p>
        </p:txBody>
      </p:sp>
      <p:sp>
        <p:nvSpPr>
          <p:cNvPr id="3" name="Content Placeholder 2"/>
          <p:cNvSpPr>
            <a:spLocks noGrp="1"/>
          </p:cNvSpPr>
          <p:nvPr>
            <p:ph idx="1"/>
          </p:nvPr>
        </p:nvSpPr>
        <p:spPr/>
        <p:txBody>
          <a:bodyPr/>
          <a:lstStyle/>
          <a:p>
            <a:r>
              <a:rPr lang="en-ZA" sz="2400" dirty="0" smtClean="0">
                <a:solidFill>
                  <a:schemeClr val="tx1"/>
                </a:solidFill>
              </a:rPr>
              <a:t>Stakeholders </a:t>
            </a:r>
            <a:r>
              <a:rPr lang="en-ZA" sz="2400" dirty="0">
                <a:solidFill>
                  <a:schemeClr val="tx1"/>
                </a:solidFill>
              </a:rPr>
              <a:t>with shared interests and mutual benefits are brought together to achieve </a:t>
            </a:r>
            <a:r>
              <a:rPr lang="en-ZA" sz="2400" dirty="0" smtClean="0">
                <a:solidFill>
                  <a:schemeClr val="tx1"/>
                </a:solidFill>
              </a:rPr>
              <a:t>alignment</a:t>
            </a:r>
          </a:p>
          <a:p>
            <a:r>
              <a:rPr lang="en-ZA" sz="2400" dirty="0">
                <a:solidFill>
                  <a:schemeClr val="tx1"/>
                </a:solidFill>
              </a:rPr>
              <a:t>The CHIETA acts as the coordinator, funder, and facilitator in the </a:t>
            </a:r>
            <a:r>
              <a:rPr lang="en-ZA" sz="2400" dirty="0" smtClean="0">
                <a:solidFill>
                  <a:schemeClr val="tx1"/>
                </a:solidFill>
              </a:rPr>
              <a:t>process</a:t>
            </a:r>
            <a:endParaRPr lang="en-ZA" sz="2400" dirty="0">
              <a:solidFill>
                <a:schemeClr val="tx1"/>
              </a:solidFill>
            </a:endParaRPr>
          </a:p>
          <a:p>
            <a:r>
              <a:rPr lang="en-ZA" sz="2400" dirty="0" smtClean="0">
                <a:solidFill>
                  <a:schemeClr val="tx1"/>
                </a:solidFill>
              </a:rPr>
              <a:t>Outcome: correct </a:t>
            </a:r>
            <a:r>
              <a:rPr lang="en-ZA" sz="2400" dirty="0">
                <a:solidFill>
                  <a:schemeClr val="tx1"/>
                </a:solidFill>
              </a:rPr>
              <a:t>identification of supply side and demand side needs for fit for purpose projects and project outcomes</a:t>
            </a:r>
          </a:p>
          <a:p>
            <a:pPr lvl="1"/>
            <a:endParaRPr lang="en-ZA" dirty="0">
              <a:solidFill>
                <a:schemeClr val="tx1"/>
              </a:solidFill>
            </a:endParaRPr>
          </a:p>
          <a:p>
            <a:endParaRPr lang="en-ZA" dirty="0">
              <a:solidFill>
                <a:schemeClr val="tx1"/>
              </a:solidFill>
            </a:endParaRPr>
          </a:p>
        </p:txBody>
      </p:sp>
    </p:spTree>
    <p:extLst>
      <p:ext uri="{BB962C8B-B14F-4D97-AF65-F5344CB8AC3E}">
        <p14:creationId xmlns:p14="http://schemas.microsoft.com/office/powerpoint/2010/main" val="5033658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836712"/>
            <a:ext cx="8229600" cy="566936"/>
          </a:xfrm>
        </p:spPr>
        <p:txBody>
          <a:bodyPr/>
          <a:lstStyle/>
          <a:p>
            <a:r>
              <a:rPr lang="en-ZA" b="1" dirty="0" smtClean="0"/>
              <a:t/>
            </a:r>
            <a:br>
              <a:rPr lang="en-ZA" b="1" dirty="0" smtClean="0"/>
            </a:br>
            <a:r>
              <a:rPr lang="en-ZA" sz="2000" b="1" dirty="0" smtClean="0"/>
              <a:t>CHIETA </a:t>
            </a:r>
            <a:r>
              <a:rPr lang="en-ZA" sz="2000" b="1" dirty="0"/>
              <a:t>PARTNERSHIP MODEL AS DELIVERY </a:t>
            </a:r>
            <a:r>
              <a:rPr lang="en-ZA" sz="2000" b="1" dirty="0" smtClean="0"/>
              <a:t>INSTRUMENT Continued</a:t>
            </a:r>
            <a:r>
              <a:rPr lang="en-ZA" b="1" dirty="0" smtClean="0"/>
              <a:t>..</a:t>
            </a:r>
            <a:endParaRPr lang="en-ZA" dirty="0"/>
          </a:p>
        </p:txBody>
      </p:sp>
      <p:sp>
        <p:nvSpPr>
          <p:cNvPr id="3" name="Content Placeholder 2"/>
          <p:cNvSpPr>
            <a:spLocks noGrp="1"/>
          </p:cNvSpPr>
          <p:nvPr>
            <p:ph idx="1"/>
          </p:nvPr>
        </p:nvSpPr>
        <p:spPr>
          <a:xfrm>
            <a:off x="395536" y="1700808"/>
            <a:ext cx="8229600" cy="5040560"/>
          </a:xfrm>
        </p:spPr>
        <p:txBody>
          <a:bodyPr/>
          <a:lstStyle/>
          <a:p>
            <a:r>
              <a:rPr lang="en-ZA" sz="2400" dirty="0">
                <a:solidFill>
                  <a:schemeClr val="tx1"/>
                </a:solidFill>
              </a:rPr>
              <a:t>CHIETA partnership model has been benchmarked against international best practice. We seek the following elements in all partnerships, to ensure success:</a:t>
            </a:r>
          </a:p>
          <a:p>
            <a:pPr lvl="1"/>
            <a:r>
              <a:rPr lang="en-ZA" sz="1800" dirty="0" smtClean="0">
                <a:solidFill>
                  <a:schemeClr val="tx1"/>
                </a:solidFill>
              </a:rPr>
              <a:t>Partnerships are driven </a:t>
            </a:r>
            <a:r>
              <a:rPr lang="en-ZA" sz="1800" dirty="0">
                <a:solidFill>
                  <a:schemeClr val="tx1"/>
                </a:solidFill>
              </a:rPr>
              <a:t>by a need in the economy for a specific vocation</a:t>
            </a:r>
          </a:p>
          <a:p>
            <a:pPr lvl="1"/>
            <a:r>
              <a:rPr lang="en-ZA" sz="1800" dirty="0" smtClean="0">
                <a:solidFill>
                  <a:schemeClr val="tx1"/>
                </a:solidFill>
              </a:rPr>
              <a:t>Curriculum </a:t>
            </a:r>
            <a:r>
              <a:rPr lang="en-ZA" sz="1800" dirty="0">
                <a:solidFill>
                  <a:schemeClr val="tx1"/>
                </a:solidFill>
              </a:rPr>
              <a:t>is revised to meet the needs of industry</a:t>
            </a:r>
          </a:p>
          <a:p>
            <a:pPr lvl="1"/>
            <a:r>
              <a:rPr lang="en-ZA" sz="1800" dirty="0" smtClean="0">
                <a:solidFill>
                  <a:schemeClr val="tx1"/>
                </a:solidFill>
              </a:rPr>
              <a:t>College/University </a:t>
            </a:r>
            <a:r>
              <a:rPr lang="en-ZA" sz="1800" dirty="0">
                <a:solidFill>
                  <a:schemeClr val="tx1"/>
                </a:solidFill>
              </a:rPr>
              <a:t>staff are capacitated to align to the real activities of industry</a:t>
            </a:r>
          </a:p>
          <a:p>
            <a:pPr lvl="1"/>
            <a:r>
              <a:rPr lang="en-ZA" sz="1800" dirty="0" smtClean="0">
                <a:solidFill>
                  <a:schemeClr val="tx1"/>
                </a:solidFill>
              </a:rPr>
              <a:t>Learners </a:t>
            </a:r>
            <a:r>
              <a:rPr lang="en-ZA" sz="1800" dirty="0">
                <a:solidFill>
                  <a:schemeClr val="tx1"/>
                </a:solidFill>
              </a:rPr>
              <a:t>and </a:t>
            </a:r>
            <a:r>
              <a:rPr lang="en-ZA" sz="1800" dirty="0" smtClean="0">
                <a:solidFill>
                  <a:schemeClr val="tx1"/>
                </a:solidFill>
              </a:rPr>
              <a:t>colleges/universities </a:t>
            </a:r>
            <a:r>
              <a:rPr lang="en-ZA" sz="1800" dirty="0">
                <a:solidFill>
                  <a:schemeClr val="tx1"/>
                </a:solidFill>
              </a:rPr>
              <a:t>are supported with funding to ensure sustainability of the partnership and project</a:t>
            </a:r>
          </a:p>
          <a:p>
            <a:pPr lvl="1"/>
            <a:r>
              <a:rPr lang="en-ZA" sz="1800" dirty="0" smtClean="0">
                <a:solidFill>
                  <a:schemeClr val="tx1"/>
                </a:solidFill>
              </a:rPr>
              <a:t>Learners </a:t>
            </a:r>
            <a:r>
              <a:rPr lang="en-ZA" sz="1800" dirty="0">
                <a:solidFill>
                  <a:schemeClr val="tx1"/>
                </a:solidFill>
              </a:rPr>
              <a:t>have an opportunity to visit industry and have workplace experience</a:t>
            </a:r>
          </a:p>
          <a:p>
            <a:pPr lvl="1"/>
            <a:r>
              <a:rPr lang="en-ZA" sz="1800" dirty="0" smtClean="0">
                <a:solidFill>
                  <a:schemeClr val="tx1"/>
                </a:solidFill>
              </a:rPr>
              <a:t>Improved </a:t>
            </a:r>
            <a:r>
              <a:rPr lang="en-ZA" sz="1800" dirty="0">
                <a:solidFill>
                  <a:schemeClr val="tx1"/>
                </a:solidFill>
              </a:rPr>
              <a:t>Infrastructure for the TVET </a:t>
            </a:r>
            <a:r>
              <a:rPr lang="en-ZA" sz="1800" dirty="0" smtClean="0">
                <a:solidFill>
                  <a:schemeClr val="tx1"/>
                </a:solidFill>
              </a:rPr>
              <a:t>College/University </a:t>
            </a:r>
            <a:r>
              <a:rPr lang="en-ZA" sz="1800" dirty="0">
                <a:solidFill>
                  <a:schemeClr val="tx1"/>
                </a:solidFill>
              </a:rPr>
              <a:t>is promoted </a:t>
            </a:r>
          </a:p>
          <a:p>
            <a:pPr lvl="1"/>
            <a:r>
              <a:rPr lang="en-ZA" sz="1800" dirty="0" smtClean="0">
                <a:solidFill>
                  <a:schemeClr val="tx1"/>
                </a:solidFill>
              </a:rPr>
              <a:t>Partnerships </a:t>
            </a:r>
            <a:r>
              <a:rPr lang="en-ZA" sz="1800" dirty="0">
                <a:solidFill>
                  <a:schemeClr val="tx1"/>
                </a:solidFill>
              </a:rPr>
              <a:t>are led by a Steering Committee that includes industry and </a:t>
            </a:r>
            <a:r>
              <a:rPr lang="en-ZA" sz="1800" dirty="0" smtClean="0">
                <a:solidFill>
                  <a:schemeClr val="tx1"/>
                </a:solidFill>
              </a:rPr>
              <a:t>college/university </a:t>
            </a:r>
            <a:r>
              <a:rPr lang="en-ZA" sz="1800" dirty="0">
                <a:solidFill>
                  <a:schemeClr val="tx1"/>
                </a:solidFill>
              </a:rPr>
              <a:t>decision makers and CHIETA Governing Board </a:t>
            </a:r>
            <a:r>
              <a:rPr lang="en-ZA" sz="1800" dirty="0" smtClean="0">
                <a:solidFill>
                  <a:schemeClr val="tx1"/>
                </a:solidFill>
              </a:rPr>
              <a:t>members or </a:t>
            </a:r>
            <a:r>
              <a:rPr lang="en-ZA" sz="1800" dirty="0">
                <a:solidFill>
                  <a:schemeClr val="tx1"/>
                </a:solidFill>
              </a:rPr>
              <a:t>CHIETA Executives and Managers. </a:t>
            </a:r>
          </a:p>
          <a:p>
            <a:endParaRPr lang="en-ZA" sz="2400" dirty="0"/>
          </a:p>
        </p:txBody>
      </p:sp>
    </p:spTree>
    <p:extLst>
      <p:ext uri="{BB962C8B-B14F-4D97-AF65-F5344CB8AC3E}">
        <p14:creationId xmlns:p14="http://schemas.microsoft.com/office/powerpoint/2010/main" val="14281584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23528" y="3073524"/>
            <a:ext cx="8229600" cy="710952"/>
          </a:xfrm>
        </p:spPr>
        <p:txBody>
          <a:bodyPr/>
          <a:lstStyle/>
          <a:p>
            <a:pPr marL="342900" lvl="1" indent="-342900"/>
            <a:r>
              <a:rPr lang="en-ZA" altLang="en-US" sz="2800" b="1" dirty="0" smtClean="0">
                <a:solidFill>
                  <a:schemeClr val="accent1">
                    <a:lumMod val="75000"/>
                  </a:schemeClr>
                </a:solidFill>
                <a:latin typeface="Calibri" panose="020F0502020204030204" pitchFamily="34" charset="0"/>
              </a:rPr>
              <a:t>PROGRAMME PERFORMANCE INDICATORS AND 2017\18 TARGETS</a:t>
            </a:r>
            <a:r>
              <a:rPr lang="en-ZA" altLang="en-US" sz="2800" dirty="0" smtClean="0">
                <a:solidFill>
                  <a:schemeClr val="accent1">
                    <a:lumMod val="75000"/>
                  </a:schemeClr>
                </a:solidFill>
                <a:latin typeface="Calibri" panose="020F0502020204030204" pitchFamily="34" charset="0"/>
              </a:rPr>
              <a:t/>
            </a:r>
            <a:br>
              <a:rPr lang="en-ZA" altLang="en-US" sz="2800" dirty="0" smtClean="0">
                <a:solidFill>
                  <a:schemeClr val="accent1">
                    <a:lumMod val="75000"/>
                  </a:schemeClr>
                </a:solidFill>
                <a:latin typeface="Calibri" panose="020F0502020204030204" pitchFamily="34" charset="0"/>
              </a:rPr>
            </a:br>
            <a:endParaRPr lang="en-ZA" sz="2800" b="1" dirty="0">
              <a:solidFill>
                <a:schemeClr val="accent1">
                  <a:lumMod val="75000"/>
                </a:schemeClr>
              </a:solidFill>
              <a:latin typeface="Calibri" panose="020F0502020204030204" pitchFamily="34" charset="0"/>
              <a:ea typeface="+mj-ea"/>
              <a:cs typeface="+mj-cs"/>
            </a:endParaRPr>
          </a:p>
        </p:txBody>
      </p:sp>
      <p:sp>
        <p:nvSpPr>
          <p:cNvPr id="2" name="Content Placeholder 1"/>
          <p:cNvSpPr>
            <a:spLocks noGrp="1"/>
          </p:cNvSpPr>
          <p:nvPr>
            <p:ph idx="1"/>
          </p:nvPr>
        </p:nvSpPr>
        <p:spPr>
          <a:xfrm>
            <a:off x="457200" y="1268760"/>
            <a:ext cx="8229600" cy="3993303"/>
          </a:xfrm>
        </p:spPr>
        <p:txBody>
          <a:bodyPr/>
          <a:lstStyle/>
          <a:p>
            <a:pPr marL="0" indent="0">
              <a:spcBef>
                <a:spcPct val="50000"/>
              </a:spcBef>
              <a:buSzPct val="120000"/>
              <a:buNone/>
            </a:pPr>
            <a:r>
              <a:rPr lang="en-ZA" altLang="en-US" sz="1600" dirty="0" smtClean="0"/>
              <a:t>                                                                </a:t>
            </a:r>
          </a:p>
          <a:p>
            <a:pPr>
              <a:spcBef>
                <a:spcPct val="50000"/>
              </a:spcBef>
              <a:buSzPct val="120000"/>
            </a:pPr>
            <a:endParaRPr lang="en-ZA" altLang="en-US" sz="1600" dirty="0" smtClean="0"/>
          </a:p>
          <a:p>
            <a:pPr marL="0" indent="0">
              <a:spcBef>
                <a:spcPct val="50000"/>
              </a:spcBef>
              <a:buSzPct val="120000"/>
              <a:buNone/>
            </a:pPr>
            <a:endParaRPr lang="en-ZA" altLang="en-US" sz="1800" dirty="0" smtClean="0"/>
          </a:p>
          <a:p>
            <a:pPr>
              <a:spcBef>
                <a:spcPct val="50000"/>
              </a:spcBef>
              <a:buSzPct val="120000"/>
            </a:pPr>
            <a:endParaRPr lang="en-ZA" altLang="en-US" sz="1800" dirty="0"/>
          </a:p>
          <a:p>
            <a:pPr marL="0" indent="0">
              <a:buNone/>
            </a:pPr>
            <a:endParaRPr lang="en-ZA" b="1" dirty="0"/>
          </a:p>
        </p:txBody>
      </p:sp>
      <p:sp>
        <p:nvSpPr>
          <p:cNvPr id="6" name="Rectangle 3"/>
          <p:cNvSpPr>
            <a:spLocks noChangeArrowheads="1"/>
          </p:cNvSpPr>
          <p:nvPr/>
        </p:nvSpPr>
        <p:spPr bwMode="auto">
          <a:xfrm>
            <a:off x="0" y="0"/>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defRPr/>
            </a:pPr>
            <a:endParaRPr lang="en-ZA" altLang="en-US" sz="2800" kern="0" dirty="0" smtClean="0">
              <a:solidFill>
                <a:srgbClr val="000000"/>
              </a:solidFill>
            </a:endParaRPr>
          </a:p>
        </p:txBody>
      </p:sp>
    </p:spTree>
    <p:extLst>
      <p:ext uri="{BB962C8B-B14F-4D97-AF65-F5344CB8AC3E}">
        <p14:creationId xmlns:p14="http://schemas.microsoft.com/office/powerpoint/2010/main" val="39078388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p:cNvSpPr>
            <a:spLocks/>
          </p:cNvSpPr>
          <p:nvPr/>
        </p:nvSpPr>
        <p:spPr>
          <a:xfrm>
            <a:off x="3348038" y="908720"/>
            <a:ext cx="2371725" cy="419100"/>
          </a:xfrm>
          <a:prstGeom prst="rect">
            <a:avLst/>
          </a:prstGeom>
          <a:solidFill>
            <a:srgbClr val="FFC000"/>
          </a:solidFill>
          <a:ln w="9525" cap="flat" cmpd="sng" algn="ctr">
            <a:noFill/>
            <a:prstDash val="solid"/>
          </a:ln>
          <a:effectLst>
            <a:outerShdw blurRad="50800" dist="38100" dir="2700000" algn="tl" rotWithShape="0">
              <a:prstClr val="black">
                <a:alpha val="40000"/>
              </a:prstClr>
            </a:outerShdw>
          </a:effectLst>
        </p:spPr>
        <p:txBody>
          <a:bodyPr rtlCol="0" anchor="ctr"/>
          <a:lstStyle/>
          <a:p>
            <a:pPr algn="ctr"/>
            <a:r>
              <a:rPr lang="en-US" sz="800" dirty="0">
                <a:solidFill>
                  <a:srgbClr val="000000"/>
                </a:solidFill>
              </a:rPr>
              <a:t>NSDSIII, GOVERNMENT, STAKEHOLDER AND LEGISLATIVE CONTEXT, GOVERNING BOARD</a:t>
            </a:r>
            <a:endParaRPr lang="en-ZA" sz="1200" dirty="0">
              <a:solidFill>
                <a:prstClr val="black"/>
              </a:solidFill>
              <a:latin typeface="Times New Roman"/>
              <a:ea typeface="Times New Roman"/>
            </a:endParaRPr>
          </a:p>
        </p:txBody>
      </p:sp>
      <p:sp>
        <p:nvSpPr>
          <p:cNvPr id="56" name="Rectangle 55"/>
          <p:cNvSpPr>
            <a:spLocks/>
          </p:cNvSpPr>
          <p:nvPr/>
        </p:nvSpPr>
        <p:spPr>
          <a:xfrm>
            <a:off x="3348038" y="1412776"/>
            <a:ext cx="2371725" cy="419100"/>
          </a:xfrm>
          <a:prstGeom prst="rect">
            <a:avLst/>
          </a:prstGeom>
          <a:solidFill>
            <a:srgbClr val="FFC000"/>
          </a:solidFill>
          <a:ln w="9525" cap="flat" cmpd="sng" algn="ctr">
            <a:noFill/>
            <a:prstDash val="solid"/>
          </a:ln>
          <a:effectLst>
            <a:outerShdw blurRad="50800" dist="38100" dir="2700000" algn="tl" rotWithShape="0">
              <a:prstClr val="black">
                <a:alpha val="40000"/>
              </a:prstClr>
            </a:outerShdw>
          </a:effectLst>
        </p:spPr>
        <p:txBody>
          <a:bodyPr rtlCol="0" anchor="ctr"/>
          <a:lstStyle/>
          <a:p>
            <a:pPr algn="ctr"/>
            <a:r>
              <a:rPr lang="en-US" sz="800">
                <a:solidFill>
                  <a:srgbClr val="000000"/>
                </a:solidFill>
              </a:rPr>
              <a:t>CHIETA UPDATED SSP 2017-2022</a:t>
            </a:r>
            <a:endParaRPr lang="en-ZA" sz="1200">
              <a:solidFill>
                <a:prstClr val="black"/>
              </a:solidFill>
              <a:latin typeface="Times New Roman"/>
              <a:ea typeface="Times New Roman"/>
            </a:endParaRPr>
          </a:p>
        </p:txBody>
      </p:sp>
      <p:sp>
        <p:nvSpPr>
          <p:cNvPr id="57" name="Rectangle 56"/>
          <p:cNvSpPr>
            <a:spLocks/>
          </p:cNvSpPr>
          <p:nvPr/>
        </p:nvSpPr>
        <p:spPr>
          <a:xfrm>
            <a:off x="3348038" y="1916832"/>
            <a:ext cx="2371725" cy="419100"/>
          </a:xfrm>
          <a:prstGeom prst="rect">
            <a:avLst/>
          </a:prstGeom>
          <a:solidFill>
            <a:srgbClr val="FFC000"/>
          </a:solidFill>
          <a:ln w="9525" cap="flat" cmpd="sng" algn="ctr">
            <a:noFill/>
            <a:prstDash val="solid"/>
          </a:ln>
          <a:effectLst>
            <a:outerShdw blurRad="50800" dist="38100" dir="2700000" algn="tl" rotWithShape="0">
              <a:prstClr val="black">
                <a:alpha val="40000"/>
              </a:prstClr>
            </a:outerShdw>
          </a:effectLst>
        </p:spPr>
        <p:txBody>
          <a:bodyPr rtlCol="0" anchor="ctr"/>
          <a:lstStyle/>
          <a:p>
            <a:pPr algn="ctr"/>
            <a:r>
              <a:rPr lang="en-US" sz="800">
                <a:solidFill>
                  <a:srgbClr val="000000"/>
                </a:solidFill>
              </a:rPr>
              <a:t>CHIETA STRATEGIC PLAN 2015/16 – 2019/20 AND ANNUAL PERFORMANCE PLAN 2017/18</a:t>
            </a:r>
            <a:endParaRPr lang="en-ZA" sz="1200">
              <a:solidFill>
                <a:prstClr val="black"/>
              </a:solidFill>
              <a:latin typeface="Times New Roman"/>
              <a:ea typeface="Times New Roman"/>
            </a:endParaRPr>
          </a:p>
        </p:txBody>
      </p:sp>
      <p:sp>
        <p:nvSpPr>
          <p:cNvPr id="58" name="Rectangle 57"/>
          <p:cNvSpPr>
            <a:spLocks/>
          </p:cNvSpPr>
          <p:nvPr/>
        </p:nvSpPr>
        <p:spPr>
          <a:xfrm>
            <a:off x="3348038" y="2407940"/>
            <a:ext cx="2371725" cy="419100"/>
          </a:xfrm>
          <a:prstGeom prst="rect">
            <a:avLst/>
          </a:prstGeom>
          <a:solidFill>
            <a:srgbClr val="FFC000"/>
          </a:solidFill>
          <a:ln w="9525" cap="flat" cmpd="sng" algn="ctr">
            <a:noFill/>
            <a:prstDash val="solid"/>
          </a:ln>
          <a:effectLst>
            <a:outerShdw blurRad="50800" dist="38100" dir="2700000" algn="tl" rotWithShape="0">
              <a:prstClr val="black">
                <a:alpha val="40000"/>
              </a:prstClr>
            </a:outerShdw>
          </a:effectLst>
        </p:spPr>
        <p:txBody>
          <a:bodyPr rtlCol="0" anchor="ctr"/>
          <a:lstStyle/>
          <a:p>
            <a:pPr algn="ctr"/>
            <a:r>
              <a:rPr lang="en-US" sz="800">
                <a:solidFill>
                  <a:srgbClr val="000000"/>
                </a:solidFill>
              </a:rPr>
              <a:t>FOUR STRATEGIC PROGRAMMES / DEDICATED BUDGETS AND PEFORMANCE TARGETS</a:t>
            </a:r>
            <a:endParaRPr lang="en-ZA" sz="1200">
              <a:solidFill>
                <a:prstClr val="black"/>
              </a:solidFill>
              <a:latin typeface="Times New Roman"/>
              <a:ea typeface="Times New Roman"/>
            </a:endParaRPr>
          </a:p>
        </p:txBody>
      </p:sp>
      <p:sp>
        <p:nvSpPr>
          <p:cNvPr id="59" name="Rectangle 58"/>
          <p:cNvSpPr>
            <a:spLocks/>
          </p:cNvSpPr>
          <p:nvPr/>
        </p:nvSpPr>
        <p:spPr>
          <a:xfrm>
            <a:off x="233363" y="2905324"/>
            <a:ext cx="2085975" cy="419100"/>
          </a:xfrm>
          <a:prstGeom prst="rect">
            <a:avLst/>
          </a:prstGeom>
          <a:solidFill>
            <a:srgbClr val="8064A2">
              <a:lumMod val="75000"/>
            </a:srgbClr>
          </a:solidFill>
          <a:ln w="9525" cap="flat" cmpd="sng" algn="ctr">
            <a:noFill/>
            <a:prstDash val="solid"/>
          </a:ln>
          <a:effectLst>
            <a:outerShdw blurRad="50800" dist="38100" dir="2700000" algn="tl" rotWithShape="0">
              <a:prstClr val="black">
                <a:alpha val="40000"/>
              </a:prstClr>
            </a:outerShdw>
          </a:effectLst>
        </p:spPr>
        <p:txBody>
          <a:bodyPr rtlCol="0" anchor="ctr"/>
          <a:lstStyle/>
          <a:p>
            <a:pPr algn="ctr"/>
            <a:r>
              <a:rPr lang="en-US" sz="800" b="1">
                <a:solidFill>
                  <a:srgbClr val="FFFFFF"/>
                </a:solidFill>
              </a:rPr>
              <a:t>P R O G R A M M E  1</a:t>
            </a:r>
            <a:endParaRPr lang="en-ZA" sz="1200">
              <a:solidFill>
                <a:prstClr val="black"/>
              </a:solidFill>
              <a:latin typeface="Times New Roman"/>
              <a:ea typeface="Times New Roman"/>
            </a:endParaRPr>
          </a:p>
          <a:p>
            <a:pPr algn="ctr"/>
            <a:r>
              <a:rPr lang="en-US" sz="800">
                <a:solidFill>
                  <a:srgbClr val="FFFFFF"/>
                </a:solidFill>
              </a:rPr>
              <a:t>ADMINISTRATION</a:t>
            </a:r>
            <a:endParaRPr lang="en-ZA" sz="1200">
              <a:solidFill>
                <a:prstClr val="black"/>
              </a:solidFill>
              <a:latin typeface="Times New Roman"/>
              <a:ea typeface="Times New Roman"/>
            </a:endParaRPr>
          </a:p>
        </p:txBody>
      </p:sp>
      <p:sp>
        <p:nvSpPr>
          <p:cNvPr id="60" name="Rectangle 59"/>
          <p:cNvSpPr>
            <a:spLocks/>
          </p:cNvSpPr>
          <p:nvPr/>
        </p:nvSpPr>
        <p:spPr>
          <a:xfrm>
            <a:off x="2424113" y="2905324"/>
            <a:ext cx="2085975" cy="419100"/>
          </a:xfrm>
          <a:prstGeom prst="rect">
            <a:avLst/>
          </a:prstGeom>
          <a:solidFill>
            <a:srgbClr val="8064A2">
              <a:lumMod val="75000"/>
            </a:srgbClr>
          </a:solidFill>
          <a:ln w="9525" cap="flat" cmpd="sng" algn="ctr">
            <a:noFill/>
            <a:prstDash val="solid"/>
          </a:ln>
          <a:effectLst>
            <a:outerShdw blurRad="50800" dist="38100" dir="2700000" algn="tl" rotWithShape="0">
              <a:prstClr val="black">
                <a:alpha val="40000"/>
              </a:prstClr>
            </a:outerShdw>
          </a:effectLst>
        </p:spPr>
        <p:txBody>
          <a:bodyPr rtlCol="0" anchor="ctr"/>
          <a:lstStyle/>
          <a:p>
            <a:pPr algn="ctr"/>
            <a:r>
              <a:rPr lang="en-US" sz="800" b="1" dirty="0">
                <a:solidFill>
                  <a:srgbClr val="FFFFFF"/>
                </a:solidFill>
              </a:rPr>
              <a:t>P R O G R A M </a:t>
            </a:r>
            <a:r>
              <a:rPr lang="en-US" sz="800" b="1" dirty="0" err="1">
                <a:solidFill>
                  <a:srgbClr val="FFFFFF"/>
                </a:solidFill>
              </a:rPr>
              <a:t>M</a:t>
            </a:r>
            <a:r>
              <a:rPr lang="en-US" sz="800" b="1" dirty="0">
                <a:solidFill>
                  <a:srgbClr val="FFFFFF"/>
                </a:solidFill>
              </a:rPr>
              <a:t> E  2</a:t>
            </a:r>
            <a:endParaRPr lang="en-ZA" sz="1200" dirty="0">
              <a:solidFill>
                <a:prstClr val="black"/>
              </a:solidFill>
              <a:latin typeface="Times New Roman"/>
              <a:ea typeface="Times New Roman"/>
            </a:endParaRPr>
          </a:p>
          <a:p>
            <a:pPr algn="ctr"/>
            <a:r>
              <a:rPr lang="en-US" sz="800" dirty="0">
                <a:solidFill>
                  <a:srgbClr val="FFFFFF"/>
                </a:solidFill>
              </a:rPr>
              <a:t>RESEARCH AND SKILLS PLANNING</a:t>
            </a:r>
            <a:endParaRPr lang="en-ZA" sz="1200" dirty="0">
              <a:solidFill>
                <a:prstClr val="black"/>
              </a:solidFill>
              <a:latin typeface="Times New Roman"/>
              <a:ea typeface="Times New Roman"/>
            </a:endParaRPr>
          </a:p>
        </p:txBody>
      </p:sp>
      <p:sp>
        <p:nvSpPr>
          <p:cNvPr id="61" name="Rectangle 60"/>
          <p:cNvSpPr>
            <a:spLocks/>
          </p:cNvSpPr>
          <p:nvPr/>
        </p:nvSpPr>
        <p:spPr>
          <a:xfrm>
            <a:off x="4614863" y="2905324"/>
            <a:ext cx="2085975" cy="419100"/>
          </a:xfrm>
          <a:prstGeom prst="rect">
            <a:avLst/>
          </a:prstGeom>
          <a:solidFill>
            <a:srgbClr val="8064A2">
              <a:lumMod val="75000"/>
            </a:srgbClr>
          </a:solidFill>
          <a:ln w="9525" cap="flat" cmpd="sng" algn="ctr">
            <a:noFill/>
            <a:prstDash val="solid"/>
          </a:ln>
          <a:effectLst>
            <a:outerShdw blurRad="50800" dist="38100" dir="2700000" algn="tl" rotWithShape="0">
              <a:prstClr val="black">
                <a:alpha val="40000"/>
              </a:prstClr>
            </a:outerShdw>
          </a:effectLst>
        </p:spPr>
        <p:txBody>
          <a:bodyPr rtlCol="0" anchor="ctr"/>
          <a:lstStyle/>
          <a:p>
            <a:pPr algn="ctr"/>
            <a:r>
              <a:rPr lang="en-US" sz="800" b="1">
                <a:solidFill>
                  <a:srgbClr val="FFFFFF"/>
                </a:solidFill>
              </a:rPr>
              <a:t>P R O G R A M M E  3</a:t>
            </a:r>
            <a:endParaRPr lang="en-ZA" sz="1200">
              <a:solidFill>
                <a:prstClr val="black"/>
              </a:solidFill>
              <a:latin typeface="Times New Roman"/>
              <a:ea typeface="Times New Roman"/>
            </a:endParaRPr>
          </a:p>
          <a:p>
            <a:pPr algn="ctr"/>
            <a:r>
              <a:rPr lang="en-US" sz="800">
                <a:solidFill>
                  <a:srgbClr val="FFFFFF"/>
                </a:solidFill>
              </a:rPr>
              <a:t>LEARNING PROGRAMMES AND PROJECTS</a:t>
            </a:r>
            <a:endParaRPr lang="en-ZA" sz="1200">
              <a:solidFill>
                <a:prstClr val="black"/>
              </a:solidFill>
              <a:latin typeface="Times New Roman"/>
              <a:ea typeface="Times New Roman"/>
            </a:endParaRPr>
          </a:p>
        </p:txBody>
      </p:sp>
      <p:sp>
        <p:nvSpPr>
          <p:cNvPr id="62" name="Rectangle 61"/>
          <p:cNvSpPr>
            <a:spLocks/>
          </p:cNvSpPr>
          <p:nvPr/>
        </p:nvSpPr>
        <p:spPr>
          <a:xfrm>
            <a:off x="6824663" y="2905324"/>
            <a:ext cx="2085975" cy="419100"/>
          </a:xfrm>
          <a:prstGeom prst="rect">
            <a:avLst/>
          </a:prstGeom>
          <a:solidFill>
            <a:srgbClr val="8064A2">
              <a:lumMod val="75000"/>
            </a:srgbClr>
          </a:solidFill>
          <a:ln w="9525" cap="flat" cmpd="sng" algn="ctr">
            <a:noFill/>
            <a:prstDash val="solid"/>
          </a:ln>
          <a:effectLst>
            <a:outerShdw blurRad="50800" dist="38100" dir="2700000" algn="tl" rotWithShape="0">
              <a:prstClr val="black">
                <a:alpha val="40000"/>
              </a:prstClr>
            </a:outerShdw>
          </a:effectLst>
        </p:spPr>
        <p:txBody>
          <a:bodyPr rtlCol="0" anchor="ctr"/>
          <a:lstStyle/>
          <a:p>
            <a:pPr algn="ctr"/>
            <a:r>
              <a:rPr lang="en-US" sz="800" b="1">
                <a:solidFill>
                  <a:srgbClr val="FFFFFF"/>
                </a:solidFill>
              </a:rPr>
              <a:t>P R O G R A M M E  4</a:t>
            </a:r>
            <a:endParaRPr lang="en-ZA" sz="1200">
              <a:solidFill>
                <a:prstClr val="black"/>
              </a:solidFill>
              <a:latin typeface="Times New Roman"/>
              <a:ea typeface="Times New Roman"/>
            </a:endParaRPr>
          </a:p>
          <a:p>
            <a:pPr algn="ctr"/>
            <a:r>
              <a:rPr lang="en-US" sz="800">
                <a:solidFill>
                  <a:srgbClr val="FFFFFF"/>
                </a:solidFill>
              </a:rPr>
              <a:t>LPDI QUALITY ASSURANCE</a:t>
            </a:r>
            <a:endParaRPr lang="en-ZA" sz="1200">
              <a:solidFill>
                <a:prstClr val="black"/>
              </a:solidFill>
              <a:latin typeface="Times New Roman"/>
              <a:ea typeface="Times New Roman"/>
            </a:endParaRPr>
          </a:p>
        </p:txBody>
      </p:sp>
      <p:sp>
        <p:nvSpPr>
          <p:cNvPr id="63" name="Rectangle 62"/>
          <p:cNvSpPr>
            <a:spLocks noChangeArrowheads="1"/>
          </p:cNvSpPr>
          <p:nvPr/>
        </p:nvSpPr>
        <p:spPr bwMode="auto">
          <a:xfrm>
            <a:off x="233363" y="3369569"/>
            <a:ext cx="2085975" cy="2091690"/>
          </a:xfrm>
          <a:prstGeom prst="rect">
            <a:avLst/>
          </a:prstGeom>
          <a:solidFill>
            <a:srgbClr val="17375E"/>
          </a:solidFill>
          <a:ln>
            <a:noFill/>
          </a:ln>
          <a:effectLst>
            <a:outerShdw blurRad="50800" dist="38100" dir="2700000" algn="tl" rotWithShape="0">
              <a:srgbClr val="000000">
                <a:alpha val="39999"/>
              </a:srgbClr>
            </a:outerShdw>
          </a:effectLst>
          <a:extLst>
            <a:ext uri="{91240B29-F687-4F45-9708-019B960494DF}">
              <a14:hiddenLine xmlns:a14="http://schemas.microsoft.com/office/drawing/2010/main" w="9525" algn="ctr">
                <a:solidFill>
                  <a:srgbClr val="000000"/>
                </a:solidFill>
                <a:miter lim="800000"/>
                <a:headEnd/>
                <a:tailEnd/>
              </a14:hiddenLine>
            </a:ext>
          </a:extLst>
        </p:spPr>
        <p:txBody>
          <a:bodyPr rot="0" vert="horz" wrap="square" lIns="91440" tIns="45720" rIns="91440" bIns="45720" anchor="t" anchorCtr="0" upright="1">
            <a:noAutofit/>
          </a:bodyPr>
          <a:lstStyle/>
          <a:p>
            <a:pPr marL="342900" indent="-342900">
              <a:buFont typeface="Arial"/>
              <a:buChar char="•"/>
              <a:tabLst>
                <a:tab pos="457200" algn="l"/>
              </a:tabLst>
            </a:pPr>
            <a:r>
              <a:rPr lang="en-ZA" sz="800">
                <a:solidFill>
                  <a:srgbClr val="FFFFFF"/>
                </a:solidFill>
              </a:rPr>
              <a:t>Finance &amp; Supply Chain </a:t>
            </a:r>
            <a:endParaRPr lang="en-ZA" sz="1200">
              <a:solidFill>
                <a:prstClr val="black"/>
              </a:solidFill>
              <a:latin typeface="Times New Roman"/>
              <a:ea typeface="Times New Roman"/>
              <a:cs typeface="Times New Roman"/>
            </a:endParaRPr>
          </a:p>
          <a:p>
            <a:pPr marL="342900" indent="-342900">
              <a:buFont typeface="Arial"/>
              <a:buChar char="•"/>
              <a:tabLst>
                <a:tab pos="457200" algn="l"/>
              </a:tabLst>
            </a:pPr>
            <a:r>
              <a:rPr lang="en-ZA" sz="800">
                <a:solidFill>
                  <a:srgbClr val="FFFFFF"/>
                </a:solidFill>
              </a:rPr>
              <a:t>Governance, Risk &amp; ICT</a:t>
            </a:r>
            <a:endParaRPr lang="en-ZA" sz="1200">
              <a:solidFill>
                <a:prstClr val="black"/>
              </a:solidFill>
              <a:latin typeface="Times New Roman"/>
              <a:ea typeface="Times New Roman"/>
              <a:cs typeface="Times New Roman"/>
            </a:endParaRPr>
          </a:p>
          <a:p>
            <a:pPr marL="342900" indent="-342900">
              <a:buFont typeface="Arial"/>
              <a:buChar char="•"/>
              <a:tabLst>
                <a:tab pos="457200" algn="l"/>
              </a:tabLst>
            </a:pPr>
            <a:r>
              <a:rPr lang="en-ZA" sz="800">
                <a:solidFill>
                  <a:srgbClr val="FFFFFF"/>
                </a:solidFill>
              </a:rPr>
              <a:t>Human Resources</a:t>
            </a:r>
            <a:endParaRPr lang="en-ZA" sz="1200">
              <a:solidFill>
                <a:prstClr val="black"/>
              </a:solidFill>
              <a:latin typeface="Times New Roman"/>
              <a:ea typeface="Times New Roman"/>
              <a:cs typeface="Times New Roman"/>
            </a:endParaRPr>
          </a:p>
        </p:txBody>
      </p:sp>
      <p:sp>
        <p:nvSpPr>
          <p:cNvPr id="64" name="Rectangle 63"/>
          <p:cNvSpPr>
            <a:spLocks noChangeArrowheads="1"/>
          </p:cNvSpPr>
          <p:nvPr/>
        </p:nvSpPr>
        <p:spPr bwMode="auto">
          <a:xfrm>
            <a:off x="2424113" y="3369569"/>
            <a:ext cx="2085975" cy="2091690"/>
          </a:xfrm>
          <a:prstGeom prst="rect">
            <a:avLst/>
          </a:prstGeom>
          <a:solidFill>
            <a:srgbClr val="17375E"/>
          </a:solidFill>
          <a:ln>
            <a:noFill/>
          </a:ln>
          <a:effectLst>
            <a:outerShdw blurRad="50800" dist="38100" dir="2700000" algn="tl" rotWithShape="0">
              <a:srgbClr val="000000">
                <a:alpha val="39999"/>
              </a:srgbClr>
            </a:outerShdw>
          </a:effectLst>
          <a:extLst>
            <a:ext uri="{91240B29-F687-4F45-9708-019B960494DF}">
              <a14:hiddenLine xmlns:a14="http://schemas.microsoft.com/office/drawing/2010/main" w="9525" algn="ctr">
                <a:solidFill>
                  <a:srgbClr val="000000"/>
                </a:solidFill>
                <a:miter lim="800000"/>
                <a:headEnd/>
                <a:tailEnd/>
              </a14:hiddenLine>
            </a:ext>
          </a:extLst>
        </p:spPr>
        <p:txBody>
          <a:bodyPr rot="0" vert="horz" wrap="square" lIns="91440" tIns="45720" rIns="91440" bIns="45720" anchor="t" anchorCtr="0" upright="1">
            <a:noAutofit/>
          </a:bodyPr>
          <a:lstStyle/>
          <a:p>
            <a:pPr marL="342900" indent="-342900">
              <a:buFont typeface="Arial"/>
              <a:buChar char="•"/>
              <a:tabLst>
                <a:tab pos="457200" algn="l"/>
              </a:tabLst>
            </a:pPr>
            <a:r>
              <a:rPr lang="en-ZA" sz="800" dirty="0">
                <a:solidFill>
                  <a:srgbClr val="FFFFFF"/>
                </a:solidFill>
              </a:rPr>
              <a:t>Research Agenda</a:t>
            </a:r>
            <a:endParaRPr lang="en-ZA" sz="1200" dirty="0">
              <a:solidFill>
                <a:prstClr val="black"/>
              </a:solidFill>
              <a:latin typeface="Times New Roman"/>
              <a:ea typeface="Times New Roman"/>
              <a:cs typeface="Times New Roman"/>
            </a:endParaRPr>
          </a:p>
          <a:p>
            <a:pPr marL="342900" indent="-342900">
              <a:buFont typeface="Arial"/>
              <a:buChar char="•"/>
              <a:tabLst>
                <a:tab pos="457200" algn="l"/>
              </a:tabLst>
            </a:pPr>
            <a:r>
              <a:rPr lang="en-ZA" sz="800" dirty="0">
                <a:solidFill>
                  <a:srgbClr val="FFFFFF"/>
                </a:solidFill>
              </a:rPr>
              <a:t>Sector Skills Plan</a:t>
            </a:r>
            <a:endParaRPr lang="en-ZA" sz="1200" dirty="0">
              <a:solidFill>
                <a:prstClr val="black"/>
              </a:solidFill>
              <a:latin typeface="Times New Roman"/>
              <a:ea typeface="Times New Roman"/>
              <a:cs typeface="Times New Roman"/>
            </a:endParaRPr>
          </a:p>
          <a:p>
            <a:pPr marL="342900" indent="-342900">
              <a:buFont typeface="Arial"/>
              <a:buChar char="•"/>
              <a:tabLst>
                <a:tab pos="457200" algn="l"/>
              </a:tabLst>
            </a:pPr>
            <a:r>
              <a:rPr lang="en-ZA" sz="800" dirty="0">
                <a:solidFill>
                  <a:srgbClr val="FFFFFF"/>
                </a:solidFill>
              </a:rPr>
              <a:t>WSP/ATR Data Analysis Reporting</a:t>
            </a:r>
            <a:endParaRPr lang="en-ZA" sz="1200" dirty="0">
              <a:solidFill>
                <a:prstClr val="black"/>
              </a:solidFill>
              <a:latin typeface="Times New Roman"/>
              <a:ea typeface="Times New Roman"/>
              <a:cs typeface="Times New Roman"/>
            </a:endParaRPr>
          </a:p>
        </p:txBody>
      </p:sp>
      <p:sp>
        <p:nvSpPr>
          <p:cNvPr id="65" name="Rectangle 64"/>
          <p:cNvSpPr>
            <a:spLocks noChangeArrowheads="1"/>
          </p:cNvSpPr>
          <p:nvPr/>
        </p:nvSpPr>
        <p:spPr bwMode="auto">
          <a:xfrm>
            <a:off x="4614863" y="3369569"/>
            <a:ext cx="2085975" cy="2091690"/>
          </a:xfrm>
          <a:prstGeom prst="rect">
            <a:avLst/>
          </a:prstGeom>
          <a:solidFill>
            <a:srgbClr val="17375E"/>
          </a:solidFill>
          <a:ln>
            <a:noFill/>
          </a:ln>
          <a:effectLst>
            <a:outerShdw blurRad="50800" dist="38100" dir="2700000" algn="tl" rotWithShape="0">
              <a:srgbClr val="000000">
                <a:alpha val="39999"/>
              </a:srgbClr>
            </a:outerShdw>
          </a:effectLst>
          <a:extLst>
            <a:ext uri="{91240B29-F687-4F45-9708-019B960494DF}">
              <a14:hiddenLine xmlns:a14="http://schemas.microsoft.com/office/drawing/2010/main" w="9525" algn="ctr">
                <a:solidFill>
                  <a:srgbClr val="000000"/>
                </a:solidFill>
                <a:miter lim="800000"/>
                <a:headEnd/>
                <a:tailEnd/>
              </a14:hiddenLine>
            </a:ext>
          </a:extLst>
        </p:spPr>
        <p:txBody>
          <a:bodyPr rot="0" vert="horz" wrap="square" lIns="91440" tIns="45720" rIns="91440" bIns="45720" anchor="t" anchorCtr="0" upright="1">
            <a:noAutofit/>
          </a:bodyPr>
          <a:lstStyle/>
          <a:p>
            <a:pPr marL="342900" indent="-342900">
              <a:buFont typeface="Arial"/>
              <a:buChar char="•"/>
            </a:pPr>
            <a:r>
              <a:rPr lang="en-ZA" sz="800">
                <a:solidFill>
                  <a:srgbClr val="FFFFFF"/>
                </a:solidFill>
              </a:rPr>
              <a:t>Employed / unemployed learnerships, internships, skills programmes, bursaries, artisans entered and certified</a:t>
            </a:r>
            <a:endParaRPr lang="en-ZA" sz="1200">
              <a:solidFill>
                <a:prstClr val="black"/>
              </a:solidFill>
              <a:latin typeface="Times New Roman"/>
              <a:ea typeface="Times New Roman"/>
              <a:cs typeface="Times New Roman"/>
            </a:endParaRPr>
          </a:p>
          <a:p>
            <a:pPr marL="342900" indent="-342900">
              <a:buFont typeface="Arial"/>
              <a:buChar char="•"/>
            </a:pPr>
            <a:r>
              <a:rPr lang="en-ZA" sz="800">
                <a:solidFill>
                  <a:srgbClr val="FFFFFF"/>
                </a:solidFill>
              </a:rPr>
              <a:t>Workplace Integrated Learning HET</a:t>
            </a:r>
            <a:endParaRPr lang="en-ZA" sz="1200">
              <a:solidFill>
                <a:prstClr val="black"/>
              </a:solidFill>
              <a:latin typeface="Times New Roman"/>
              <a:ea typeface="Times New Roman"/>
              <a:cs typeface="Times New Roman"/>
            </a:endParaRPr>
          </a:p>
          <a:p>
            <a:pPr marL="342900" indent="-342900">
              <a:buFont typeface="Arial"/>
              <a:buChar char="•"/>
            </a:pPr>
            <a:r>
              <a:rPr lang="en-ZA" sz="800">
                <a:solidFill>
                  <a:srgbClr val="FFFFFF"/>
                </a:solidFill>
              </a:rPr>
              <a:t>AET, ABET, FLC, Bridging and foundational programmes</a:t>
            </a:r>
            <a:endParaRPr lang="en-ZA" sz="1200">
              <a:solidFill>
                <a:prstClr val="black"/>
              </a:solidFill>
              <a:latin typeface="Times New Roman"/>
              <a:ea typeface="Times New Roman"/>
              <a:cs typeface="Times New Roman"/>
            </a:endParaRPr>
          </a:p>
          <a:p>
            <a:pPr marL="342900" indent="-342900">
              <a:buFont typeface="Arial"/>
              <a:buChar char="•"/>
            </a:pPr>
            <a:r>
              <a:rPr lang="en-ZA" sz="800">
                <a:solidFill>
                  <a:srgbClr val="FFFFFF"/>
                </a:solidFill>
              </a:rPr>
              <a:t>Support to co-ops, SMME, NGO’s, CBO’s, CBC’s and worker initiated training</a:t>
            </a:r>
            <a:endParaRPr lang="en-ZA" sz="1200">
              <a:solidFill>
                <a:prstClr val="black"/>
              </a:solidFill>
              <a:latin typeface="Times New Roman"/>
              <a:ea typeface="Times New Roman"/>
              <a:cs typeface="Times New Roman"/>
            </a:endParaRPr>
          </a:p>
          <a:p>
            <a:pPr marL="342900" indent="-342900">
              <a:buFont typeface="Arial"/>
              <a:buChar char="•"/>
            </a:pPr>
            <a:r>
              <a:rPr lang="en-ZA" sz="800">
                <a:solidFill>
                  <a:srgbClr val="FFFFFF"/>
                </a:solidFill>
              </a:rPr>
              <a:t>Public Sector Partnerships</a:t>
            </a:r>
            <a:endParaRPr lang="en-ZA" sz="1200">
              <a:solidFill>
                <a:prstClr val="black"/>
              </a:solidFill>
              <a:latin typeface="Times New Roman"/>
              <a:ea typeface="Times New Roman"/>
              <a:cs typeface="Times New Roman"/>
            </a:endParaRPr>
          </a:p>
          <a:p>
            <a:pPr marL="342900" indent="-342900">
              <a:buFont typeface="Arial"/>
              <a:buChar char="•"/>
            </a:pPr>
            <a:r>
              <a:rPr lang="en-ZA" sz="800">
                <a:solidFill>
                  <a:srgbClr val="FFFFFF"/>
                </a:solidFill>
              </a:rPr>
              <a:t>Number of career guides inclusive of maths &amp; science </a:t>
            </a:r>
            <a:endParaRPr lang="en-ZA" sz="1200">
              <a:solidFill>
                <a:prstClr val="black"/>
              </a:solidFill>
              <a:latin typeface="Times New Roman"/>
              <a:ea typeface="Times New Roman"/>
              <a:cs typeface="Times New Roman"/>
            </a:endParaRPr>
          </a:p>
          <a:p>
            <a:pPr marL="342900" indent="-342900">
              <a:buFont typeface="Arial"/>
              <a:buChar char="•"/>
            </a:pPr>
            <a:r>
              <a:rPr lang="en-ZA" sz="800">
                <a:solidFill>
                  <a:srgbClr val="FFFFFF"/>
                </a:solidFill>
              </a:rPr>
              <a:t>Number of career guidance events</a:t>
            </a:r>
            <a:endParaRPr lang="en-ZA" sz="1200">
              <a:solidFill>
                <a:prstClr val="black"/>
              </a:solidFill>
              <a:latin typeface="Times New Roman"/>
              <a:ea typeface="Times New Roman"/>
              <a:cs typeface="Times New Roman"/>
            </a:endParaRPr>
          </a:p>
          <a:p>
            <a:pPr marL="342900" indent="-342900">
              <a:buFont typeface="Arial"/>
              <a:buChar char="•"/>
            </a:pPr>
            <a:r>
              <a:rPr lang="en-ZA" sz="800">
                <a:solidFill>
                  <a:srgbClr val="FFFFFF"/>
                </a:solidFill>
              </a:rPr>
              <a:t>Partnership with professional bodies in vocational and career guidance</a:t>
            </a:r>
            <a:endParaRPr lang="en-ZA" sz="1200">
              <a:solidFill>
                <a:prstClr val="black"/>
              </a:solidFill>
              <a:latin typeface="Times New Roman"/>
              <a:ea typeface="Times New Roman"/>
              <a:cs typeface="Times New Roman"/>
            </a:endParaRPr>
          </a:p>
          <a:p>
            <a:pPr marL="342900" indent="-342900">
              <a:buFont typeface="Arial"/>
              <a:buChar char="•"/>
            </a:pPr>
            <a:r>
              <a:rPr lang="en-ZA" sz="800">
                <a:solidFill>
                  <a:srgbClr val="FFFFFF"/>
                </a:solidFill>
              </a:rPr>
              <a:t>Dedicated strategic projects in support of Government imperatives</a:t>
            </a:r>
            <a:endParaRPr lang="en-ZA" sz="1200">
              <a:solidFill>
                <a:prstClr val="black"/>
              </a:solidFill>
              <a:latin typeface="Times New Roman"/>
              <a:ea typeface="Times New Roman"/>
              <a:cs typeface="Times New Roman"/>
            </a:endParaRPr>
          </a:p>
          <a:p>
            <a:r>
              <a:rPr lang="en-US" sz="800">
                <a:solidFill>
                  <a:srgbClr val="FFFFFF"/>
                </a:solidFill>
              </a:rPr>
              <a:t> </a:t>
            </a:r>
            <a:endParaRPr lang="en-ZA" sz="1200">
              <a:solidFill>
                <a:prstClr val="black"/>
              </a:solidFill>
              <a:latin typeface="Times New Roman"/>
              <a:ea typeface="Times New Roman"/>
            </a:endParaRPr>
          </a:p>
          <a:p>
            <a:r>
              <a:rPr lang="en-US" sz="800">
                <a:solidFill>
                  <a:srgbClr val="FFFFFF"/>
                </a:solidFill>
              </a:rPr>
              <a:t> </a:t>
            </a:r>
            <a:endParaRPr lang="en-ZA" sz="1200">
              <a:solidFill>
                <a:prstClr val="black"/>
              </a:solidFill>
              <a:latin typeface="Times New Roman"/>
              <a:ea typeface="Times New Roman"/>
            </a:endParaRPr>
          </a:p>
          <a:p>
            <a:r>
              <a:rPr lang="en-US" sz="800">
                <a:solidFill>
                  <a:srgbClr val="FFFFFF"/>
                </a:solidFill>
              </a:rPr>
              <a:t> </a:t>
            </a:r>
            <a:endParaRPr lang="en-ZA" sz="1200">
              <a:solidFill>
                <a:prstClr val="black"/>
              </a:solidFill>
              <a:latin typeface="Times New Roman"/>
              <a:ea typeface="Times New Roman"/>
            </a:endParaRPr>
          </a:p>
        </p:txBody>
      </p:sp>
      <p:sp>
        <p:nvSpPr>
          <p:cNvPr id="66" name="Rectangle 65"/>
          <p:cNvSpPr>
            <a:spLocks noChangeArrowheads="1"/>
          </p:cNvSpPr>
          <p:nvPr/>
        </p:nvSpPr>
        <p:spPr bwMode="auto">
          <a:xfrm>
            <a:off x="6824663" y="3369569"/>
            <a:ext cx="2085975" cy="2091690"/>
          </a:xfrm>
          <a:prstGeom prst="rect">
            <a:avLst/>
          </a:prstGeom>
          <a:solidFill>
            <a:srgbClr val="17375E"/>
          </a:solidFill>
          <a:ln>
            <a:noFill/>
          </a:ln>
          <a:effectLst>
            <a:outerShdw blurRad="50800" dist="38100" dir="2700000" algn="tl" rotWithShape="0">
              <a:srgbClr val="000000">
                <a:alpha val="39999"/>
              </a:srgbClr>
            </a:outerShdw>
          </a:effectLst>
          <a:extLst>
            <a:ext uri="{91240B29-F687-4F45-9708-019B960494DF}">
              <a14:hiddenLine xmlns:a14="http://schemas.microsoft.com/office/drawing/2010/main" w="9525" algn="ctr">
                <a:solidFill>
                  <a:srgbClr val="000000"/>
                </a:solidFill>
                <a:miter lim="800000"/>
                <a:headEnd/>
                <a:tailEnd/>
              </a14:hiddenLine>
            </a:ext>
          </a:extLst>
        </p:spPr>
        <p:txBody>
          <a:bodyPr rot="0" vert="horz" wrap="square" lIns="91440" tIns="45720" rIns="91440" bIns="45720" anchor="t" anchorCtr="0" upright="1">
            <a:noAutofit/>
          </a:bodyPr>
          <a:lstStyle/>
          <a:p>
            <a:pPr marL="342900" indent="-342900">
              <a:buFont typeface="Arial"/>
              <a:buChar char="•"/>
              <a:tabLst>
                <a:tab pos="457200" algn="l"/>
              </a:tabLst>
            </a:pPr>
            <a:r>
              <a:rPr lang="en-ZA" sz="800">
                <a:solidFill>
                  <a:srgbClr val="FFFFFF"/>
                </a:solidFill>
              </a:rPr>
              <a:t>Provider Accreditation</a:t>
            </a:r>
            <a:endParaRPr lang="en-ZA" sz="1200">
              <a:solidFill>
                <a:prstClr val="black"/>
              </a:solidFill>
              <a:latin typeface="Times New Roman"/>
              <a:ea typeface="Times New Roman"/>
              <a:cs typeface="Times New Roman"/>
            </a:endParaRPr>
          </a:p>
          <a:p>
            <a:pPr marL="342900" indent="-342900">
              <a:buFont typeface="Arial"/>
              <a:buChar char="•"/>
              <a:tabLst>
                <a:tab pos="457200" algn="l"/>
              </a:tabLst>
            </a:pPr>
            <a:r>
              <a:rPr lang="en-ZA" sz="800">
                <a:solidFill>
                  <a:srgbClr val="FFFFFF"/>
                </a:solidFill>
              </a:rPr>
              <a:t>Qualification Development</a:t>
            </a:r>
            <a:endParaRPr lang="en-ZA" sz="1200">
              <a:solidFill>
                <a:prstClr val="black"/>
              </a:solidFill>
              <a:latin typeface="Times New Roman"/>
              <a:ea typeface="Times New Roman"/>
              <a:cs typeface="Times New Roman"/>
            </a:endParaRPr>
          </a:p>
          <a:p>
            <a:pPr marL="342900" indent="-342900">
              <a:buFont typeface="Arial"/>
              <a:buChar char="•"/>
              <a:tabLst>
                <a:tab pos="457200" algn="l"/>
              </a:tabLst>
            </a:pPr>
            <a:r>
              <a:rPr lang="en-ZA" sz="800">
                <a:solidFill>
                  <a:srgbClr val="FFFFFF"/>
                </a:solidFill>
              </a:rPr>
              <a:t>Certification</a:t>
            </a:r>
            <a:endParaRPr lang="en-ZA" sz="1200">
              <a:solidFill>
                <a:prstClr val="black"/>
              </a:solidFill>
              <a:latin typeface="Times New Roman"/>
              <a:ea typeface="Times New Roman"/>
              <a:cs typeface="Times New Roman"/>
            </a:endParaRPr>
          </a:p>
        </p:txBody>
      </p:sp>
      <p:sp>
        <p:nvSpPr>
          <p:cNvPr id="67" name="Rectangle 66"/>
          <p:cNvSpPr>
            <a:spLocks/>
          </p:cNvSpPr>
          <p:nvPr/>
        </p:nvSpPr>
        <p:spPr>
          <a:xfrm>
            <a:off x="233363" y="5493481"/>
            <a:ext cx="2085975" cy="361950"/>
          </a:xfrm>
          <a:prstGeom prst="rect">
            <a:avLst/>
          </a:prstGeom>
          <a:solidFill>
            <a:srgbClr val="FFFF00"/>
          </a:solidFill>
          <a:ln w="9525" cap="flat" cmpd="sng" algn="ctr">
            <a:noFill/>
            <a:prstDash val="solid"/>
          </a:ln>
          <a:effectLst>
            <a:outerShdw blurRad="50800" dist="38100" dir="2700000" algn="tl" rotWithShape="0">
              <a:prstClr val="black">
                <a:alpha val="40000"/>
              </a:prstClr>
            </a:outerShdw>
          </a:effectLst>
        </p:spPr>
        <p:txBody>
          <a:bodyPr rtlCol="0" anchor="ctr"/>
          <a:lstStyle/>
          <a:p>
            <a:pPr algn="ctr"/>
            <a:r>
              <a:rPr lang="en-US" sz="800" b="1">
                <a:solidFill>
                  <a:srgbClr val="000000"/>
                </a:solidFill>
              </a:rPr>
              <a:t>B A S E L I N E   T A R G E T </a:t>
            </a:r>
            <a:endParaRPr lang="en-ZA" sz="1200">
              <a:solidFill>
                <a:prstClr val="black"/>
              </a:solidFill>
              <a:latin typeface="Times New Roman"/>
              <a:ea typeface="Times New Roman"/>
            </a:endParaRPr>
          </a:p>
          <a:p>
            <a:pPr algn="ctr"/>
            <a:r>
              <a:rPr lang="en-US" sz="800">
                <a:solidFill>
                  <a:srgbClr val="000000"/>
                </a:solidFill>
              </a:rPr>
              <a:t>2017/18: R 65 531 534</a:t>
            </a:r>
            <a:endParaRPr lang="en-ZA" sz="1200">
              <a:solidFill>
                <a:prstClr val="black"/>
              </a:solidFill>
              <a:latin typeface="Times New Roman"/>
              <a:ea typeface="Times New Roman"/>
            </a:endParaRPr>
          </a:p>
        </p:txBody>
      </p:sp>
      <p:sp>
        <p:nvSpPr>
          <p:cNvPr id="68" name="Rectangle 67"/>
          <p:cNvSpPr>
            <a:spLocks/>
          </p:cNvSpPr>
          <p:nvPr/>
        </p:nvSpPr>
        <p:spPr>
          <a:xfrm>
            <a:off x="2424113" y="5493481"/>
            <a:ext cx="2085975" cy="361950"/>
          </a:xfrm>
          <a:prstGeom prst="rect">
            <a:avLst/>
          </a:prstGeom>
          <a:solidFill>
            <a:srgbClr val="FFFF00"/>
          </a:solidFill>
          <a:ln w="9525" cap="flat" cmpd="sng" algn="ctr">
            <a:noFill/>
            <a:prstDash val="solid"/>
          </a:ln>
          <a:effectLst>
            <a:outerShdw blurRad="50800" dist="38100" dir="2700000" algn="tl" rotWithShape="0">
              <a:prstClr val="black">
                <a:alpha val="40000"/>
              </a:prstClr>
            </a:outerShdw>
          </a:effectLst>
        </p:spPr>
        <p:txBody>
          <a:bodyPr rtlCol="0" anchor="ctr"/>
          <a:lstStyle/>
          <a:p>
            <a:pPr algn="ctr"/>
            <a:r>
              <a:rPr lang="en-US" sz="800" b="1">
                <a:solidFill>
                  <a:srgbClr val="000000"/>
                </a:solidFill>
              </a:rPr>
              <a:t>B A S E L I N E   T A R G E T </a:t>
            </a:r>
            <a:endParaRPr lang="en-ZA" sz="1200">
              <a:solidFill>
                <a:prstClr val="black"/>
              </a:solidFill>
              <a:latin typeface="Times New Roman"/>
              <a:ea typeface="Times New Roman"/>
            </a:endParaRPr>
          </a:p>
          <a:p>
            <a:pPr algn="ctr"/>
            <a:r>
              <a:rPr lang="en-US" sz="800">
                <a:solidFill>
                  <a:srgbClr val="000000"/>
                </a:solidFill>
              </a:rPr>
              <a:t>2017/18: R 9 751 928</a:t>
            </a:r>
            <a:endParaRPr lang="en-ZA" sz="1200">
              <a:solidFill>
                <a:prstClr val="black"/>
              </a:solidFill>
              <a:latin typeface="Times New Roman"/>
              <a:ea typeface="Times New Roman"/>
            </a:endParaRPr>
          </a:p>
        </p:txBody>
      </p:sp>
      <p:sp>
        <p:nvSpPr>
          <p:cNvPr id="69" name="Rectangle 68"/>
          <p:cNvSpPr>
            <a:spLocks/>
          </p:cNvSpPr>
          <p:nvPr/>
        </p:nvSpPr>
        <p:spPr>
          <a:xfrm>
            <a:off x="4614863" y="5493481"/>
            <a:ext cx="2085975" cy="361950"/>
          </a:xfrm>
          <a:prstGeom prst="rect">
            <a:avLst/>
          </a:prstGeom>
          <a:solidFill>
            <a:srgbClr val="FFFF00"/>
          </a:solidFill>
          <a:ln w="9525" cap="flat" cmpd="sng" algn="ctr">
            <a:noFill/>
            <a:prstDash val="solid"/>
          </a:ln>
          <a:effectLst>
            <a:outerShdw blurRad="50800" dist="38100" dir="2700000" algn="tl" rotWithShape="0">
              <a:prstClr val="black">
                <a:alpha val="40000"/>
              </a:prstClr>
            </a:outerShdw>
          </a:effectLst>
        </p:spPr>
        <p:txBody>
          <a:bodyPr rtlCol="0" anchor="ctr"/>
          <a:lstStyle/>
          <a:p>
            <a:pPr algn="ctr"/>
            <a:r>
              <a:rPr lang="en-US" sz="800" b="1">
                <a:solidFill>
                  <a:srgbClr val="000000"/>
                </a:solidFill>
              </a:rPr>
              <a:t>B A S E L I N E   T A R G E T </a:t>
            </a:r>
            <a:endParaRPr lang="en-ZA" sz="1200">
              <a:solidFill>
                <a:prstClr val="black"/>
              </a:solidFill>
              <a:latin typeface="Times New Roman"/>
              <a:ea typeface="Times New Roman"/>
            </a:endParaRPr>
          </a:p>
          <a:p>
            <a:pPr algn="ctr"/>
            <a:r>
              <a:rPr lang="en-US" sz="800">
                <a:solidFill>
                  <a:srgbClr val="000000"/>
                </a:solidFill>
              </a:rPr>
              <a:t>2017/18: R 404 666 130</a:t>
            </a:r>
            <a:endParaRPr lang="en-ZA" sz="1200">
              <a:solidFill>
                <a:prstClr val="black"/>
              </a:solidFill>
              <a:latin typeface="Times New Roman"/>
              <a:ea typeface="Times New Roman"/>
            </a:endParaRPr>
          </a:p>
        </p:txBody>
      </p:sp>
      <p:sp>
        <p:nvSpPr>
          <p:cNvPr id="70" name="Rectangle 69"/>
          <p:cNvSpPr>
            <a:spLocks/>
          </p:cNvSpPr>
          <p:nvPr/>
        </p:nvSpPr>
        <p:spPr>
          <a:xfrm>
            <a:off x="6824663" y="5493481"/>
            <a:ext cx="2085975" cy="361950"/>
          </a:xfrm>
          <a:prstGeom prst="rect">
            <a:avLst/>
          </a:prstGeom>
          <a:solidFill>
            <a:srgbClr val="FFFF00"/>
          </a:solidFill>
          <a:ln w="9525" cap="flat" cmpd="sng" algn="ctr">
            <a:noFill/>
            <a:prstDash val="solid"/>
          </a:ln>
          <a:effectLst>
            <a:outerShdw blurRad="50800" dist="38100" dir="2700000" algn="tl" rotWithShape="0">
              <a:prstClr val="black">
                <a:alpha val="40000"/>
              </a:prstClr>
            </a:outerShdw>
          </a:effectLst>
        </p:spPr>
        <p:txBody>
          <a:bodyPr rtlCol="0" anchor="ctr"/>
          <a:lstStyle/>
          <a:p>
            <a:pPr algn="ctr"/>
            <a:r>
              <a:rPr lang="en-US" sz="800" b="1">
                <a:solidFill>
                  <a:srgbClr val="000000"/>
                </a:solidFill>
              </a:rPr>
              <a:t>B A S E L I N E   T A R G E T </a:t>
            </a:r>
            <a:endParaRPr lang="en-ZA" sz="1200">
              <a:solidFill>
                <a:prstClr val="black"/>
              </a:solidFill>
              <a:latin typeface="Times New Roman"/>
              <a:ea typeface="Times New Roman"/>
            </a:endParaRPr>
          </a:p>
          <a:p>
            <a:pPr algn="ctr"/>
            <a:r>
              <a:rPr lang="en-US" sz="800">
                <a:solidFill>
                  <a:srgbClr val="000000"/>
                </a:solidFill>
              </a:rPr>
              <a:t>2017/18: R </a:t>
            </a:r>
            <a:r>
              <a:rPr lang="en-ZA" sz="800">
                <a:solidFill>
                  <a:prstClr val="black"/>
                </a:solidFill>
                <a:ea typeface="Calibri"/>
              </a:rPr>
              <a:t>49 560 158</a:t>
            </a:r>
            <a:endParaRPr lang="en-ZA" sz="1200">
              <a:solidFill>
                <a:prstClr val="black"/>
              </a:solidFill>
              <a:latin typeface="Times New Roman"/>
              <a:ea typeface="Times New Roman"/>
            </a:endParaRPr>
          </a:p>
        </p:txBody>
      </p:sp>
      <p:sp>
        <p:nvSpPr>
          <p:cNvPr id="71" name="Rectangle 70"/>
          <p:cNvSpPr>
            <a:spLocks/>
          </p:cNvSpPr>
          <p:nvPr/>
        </p:nvSpPr>
        <p:spPr>
          <a:xfrm>
            <a:off x="233363" y="5893307"/>
            <a:ext cx="2085975" cy="514350"/>
          </a:xfrm>
          <a:prstGeom prst="rect">
            <a:avLst/>
          </a:prstGeom>
          <a:solidFill>
            <a:srgbClr val="C00000"/>
          </a:solidFill>
          <a:ln w="9525" cap="flat" cmpd="sng" algn="ctr">
            <a:noFill/>
            <a:prstDash val="solid"/>
          </a:ln>
          <a:effectLst>
            <a:outerShdw blurRad="50800" dist="38100" dir="2700000" algn="tl" rotWithShape="0">
              <a:prstClr val="black">
                <a:alpha val="40000"/>
              </a:prstClr>
            </a:outerShdw>
          </a:effectLst>
        </p:spPr>
        <p:txBody>
          <a:bodyPr rtlCol="0" anchor="t"/>
          <a:lstStyle/>
          <a:p>
            <a:pPr algn="ctr"/>
            <a:r>
              <a:rPr lang="en-US" sz="800" b="1" dirty="0">
                <a:solidFill>
                  <a:srgbClr val="FFFFFF"/>
                </a:solidFill>
              </a:rPr>
              <a:t>B U S I N E S </a:t>
            </a:r>
            <a:r>
              <a:rPr lang="en-US" sz="800" b="1" dirty="0" err="1">
                <a:solidFill>
                  <a:srgbClr val="FFFFFF"/>
                </a:solidFill>
              </a:rPr>
              <a:t>S</a:t>
            </a:r>
            <a:r>
              <a:rPr lang="en-US" sz="800" b="1" dirty="0">
                <a:solidFill>
                  <a:srgbClr val="FFFFFF"/>
                </a:solidFill>
              </a:rPr>
              <a:t>   U N I T</a:t>
            </a:r>
            <a:endParaRPr lang="en-ZA" sz="1200" dirty="0">
              <a:solidFill>
                <a:prstClr val="black"/>
              </a:solidFill>
              <a:latin typeface="Times New Roman"/>
              <a:ea typeface="Times New Roman"/>
            </a:endParaRPr>
          </a:p>
          <a:p>
            <a:pPr algn="ctr"/>
            <a:r>
              <a:rPr lang="en-US" sz="800" dirty="0">
                <a:solidFill>
                  <a:srgbClr val="FFFFFF"/>
                </a:solidFill>
              </a:rPr>
              <a:t>Research and Skills Planning, Grants, Regions</a:t>
            </a:r>
            <a:endParaRPr lang="en-ZA" sz="1200" dirty="0">
              <a:solidFill>
                <a:prstClr val="black"/>
              </a:solidFill>
              <a:latin typeface="Times New Roman"/>
              <a:ea typeface="Times New Roman"/>
            </a:endParaRPr>
          </a:p>
        </p:txBody>
      </p:sp>
      <p:sp>
        <p:nvSpPr>
          <p:cNvPr id="72" name="Rectangle 71"/>
          <p:cNvSpPr>
            <a:spLocks/>
          </p:cNvSpPr>
          <p:nvPr/>
        </p:nvSpPr>
        <p:spPr>
          <a:xfrm>
            <a:off x="2424113" y="5893307"/>
            <a:ext cx="2085975" cy="514350"/>
          </a:xfrm>
          <a:prstGeom prst="rect">
            <a:avLst/>
          </a:prstGeom>
          <a:solidFill>
            <a:srgbClr val="C00000"/>
          </a:solidFill>
          <a:ln w="9525" cap="flat" cmpd="sng" algn="ctr">
            <a:noFill/>
            <a:prstDash val="solid"/>
          </a:ln>
          <a:effectLst>
            <a:outerShdw blurRad="50800" dist="38100" dir="2700000" algn="tl" rotWithShape="0">
              <a:prstClr val="black">
                <a:alpha val="40000"/>
              </a:prstClr>
            </a:outerShdw>
          </a:effectLst>
        </p:spPr>
        <p:txBody>
          <a:bodyPr rtlCol="0" anchor="t"/>
          <a:lstStyle/>
          <a:p>
            <a:pPr algn="ctr"/>
            <a:r>
              <a:rPr lang="en-US" sz="800" b="1">
                <a:solidFill>
                  <a:srgbClr val="FFFFFF"/>
                </a:solidFill>
              </a:rPr>
              <a:t>B U S I N E S S   U N I T</a:t>
            </a:r>
            <a:endParaRPr lang="en-ZA" sz="1200">
              <a:solidFill>
                <a:prstClr val="black"/>
              </a:solidFill>
              <a:latin typeface="Times New Roman"/>
              <a:ea typeface="Times New Roman"/>
            </a:endParaRPr>
          </a:p>
          <a:p>
            <a:pPr algn="ctr"/>
            <a:r>
              <a:rPr lang="en-US" sz="800">
                <a:solidFill>
                  <a:srgbClr val="FFFFFF"/>
                </a:solidFill>
              </a:rPr>
              <a:t>Grants, Regions, ETQA, Apprenticeship, Projects (Bursaries)</a:t>
            </a:r>
            <a:endParaRPr lang="en-ZA" sz="1200">
              <a:solidFill>
                <a:prstClr val="black"/>
              </a:solidFill>
              <a:latin typeface="Times New Roman"/>
              <a:ea typeface="Times New Roman"/>
            </a:endParaRPr>
          </a:p>
        </p:txBody>
      </p:sp>
      <p:sp>
        <p:nvSpPr>
          <p:cNvPr id="73" name="Rectangle 72"/>
          <p:cNvSpPr>
            <a:spLocks/>
          </p:cNvSpPr>
          <p:nvPr/>
        </p:nvSpPr>
        <p:spPr>
          <a:xfrm>
            <a:off x="4614863" y="5893307"/>
            <a:ext cx="2085975" cy="514350"/>
          </a:xfrm>
          <a:prstGeom prst="rect">
            <a:avLst/>
          </a:prstGeom>
          <a:solidFill>
            <a:srgbClr val="C00000"/>
          </a:solidFill>
          <a:ln w="9525" cap="flat" cmpd="sng" algn="ctr">
            <a:noFill/>
            <a:prstDash val="solid"/>
          </a:ln>
          <a:effectLst>
            <a:outerShdw blurRad="50800" dist="38100" dir="2700000" algn="tl" rotWithShape="0">
              <a:prstClr val="black">
                <a:alpha val="40000"/>
              </a:prstClr>
            </a:outerShdw>
          </a:effectLst>
        </p:spPr>
        <p:txBody>
          <a:bodyPr rtlCol="0" anchor="t"/>
          <a:lstStyle/>
          <a:p>
            <a:pPr algn="ctr"/>
            <a:r>
              <a:rPr lang="en-US" sz="800" b="1">
                <a:solidFill>
                  <a:srgbClr val="FFFFFF"/>
                </a:solidFill>
              </a:rPr>
              <a:t>B U S I N E S S   U N I T</a:t>
            </a:r>
            <a:endParaRPr lang="en-ZA" sz="1200">
              <a:solidFill>
                <a:prstClr val="black"/>
              </a:solidFill>
              <a:latin typeface="Times New Roman"/>
              <a:ea typeface="Times New Roman"/>
            </a:endParaRPr>
          </a:p>
          <a:p>
            <a:pPr algn="ctr"/>
            <a:r>
              <a:rPr lang="en-US" sz="800">
                <a:solidFill>
                  <a:srgbClr val="FFFFFF"/>
                </a:solidFill>
              </a:rPr>
              <a:t>Grants, Projects, Regions</a:t>
            </a:r>
            <a:endParaRPr lang="en-ZA" sz="1200">
              <a:solidFill>
                <a:prstClr val="black"/>
              </a:solidFill>
              <a:latin typeface="Times New Roman"/>
              <a:ea typeface="Times New Roman"/>
            </a:endParaRPr>
          </a:p>
        </p:txBody>
      </p:sp>
      <p:sp>
        <p:nvSpPr>
          <p:cNvPr id="74" name="Rectangle 73"/>
          <p:cNvSpPr>
            <a:spLocks/>
          </p:cNvSpPr>
          <p:nvPr/>
        </p:nvSpPr>
        <p:spPr>
          <a:xfrm>
            <a:off x="6824663" y="5893307"/>
            <a:ext cx="2085975" cy="514350"/>
          </a:xfrm>
          <a:prstGeom prst="rect">
            <a:avLst/>
          </a:prstGeom>
          <a:solidFill>
            <a:srgbClr val="C00000"/>
          </a:solidFill>
          <a:ln w="9525" cap="flat" cmpd="sng" algn="ctr">
            <a:noFill/>
            <a:prstDash val="solid"/>
          </a:ln>
          <a:effectLst>
            <a:outerShdw blurRad="50800" dist="38100" dir="2700000" algn="tl" rotWithShape="0">
              <a:prstClr val="black">
                <a:alpha val="40000"/>
              </a:prstClr>
            </a:outerShdw>
          </a:effectLst>
        </p:spPr>
        <p:txBody>
          <a:bodyPr rtlCol="0" anchor="t"/>
          <a:lstStyle/>
          <a:p>
            <a:pPr algn="ctr"/>
            <a:r>
              <a:rPr lang="en-US" sz="800" b="1">
                <a:solidFill>
                  <a:srgbClr val="FFFFFF"/>
                </a:solidFill>
              </a:rPr>
              <a:t>B U S I N E S S   U N I T</a:t>
            </a:r>
            <a:endParaRPr lang="en-ZA" sz="1200">
              <a:solidFill>
                <a:prstClr val="black"/>
              </a:solidFill>
              <a:latin typeface="Times New Roman"/>
              <a:ea typeface="Times New Roman"/>
            </a:endParaRPr>
          </a:p>
          <a:p>
            <a:pPr algn="ctr"/>
            <a:r>
              <a:rPr lang="en-US" sz="800">
                <a:solidFill>
                  <a:srgbClr val="FFFFFF"/>
                </a:solidFill>
              </a:rPr>
              <a:t>Grants, Regions</a:t>
            </a:r>
            <a:endParaRPr lang="en-ZA" sz="1200">
              <a:solidFill>
                <a:prstClr val="black"/>
              </a:solidFill>
              <a:latin typeface="Times New Roman"/>
              <a:ea typeface="Times New Roman"/>
            </a:endParaRPr>
          </a:p>
        </p:txBody>
      </p:sp>
      <p:sp>
        <p:nvSpPr>
          <p:cNvPr id="75" name="Rectangle 74"/>
          <p:cNvSpPr>
            <a:spLocks/>
          </p:cNvSpPr>
          <p:nvPr/>
        </p:nvSpPr>
        <p:spPr>
          <a:xfrm>
            <a:off x="233363" y="6453336"/>
            <a:ext cx="8686800" cy="295275"/>
          </a:xfrm>
          <a:prstGeom prst="rect">
            <a:avLst/>
          </a:prstGeom>
          <a:solidFill>
            <a:srgbClr val="00B050"/>
          </a:solidFill>
          <a:ln w="9525" cap="flat" cmpd="sng" algn="ctr">
            <a:noFill/>
            <a:prstDash val="solid"/>
          </a:ln>
          <a:effectLst>
            <a:outerShdw blurRad="50800" dist="38100" dir="2700000" algn="tl" rotWithShape="0">
              <a:prstClr val="black">
                <a:alpha val="40000"/>
              </a:prstClr>
            </a:outerShdw>
          </a:effectLst>
        </p:spPr>
        <p:txBody>
          <a:bodyPr rtlCol="0" anchor="ctr"/>
          <a:lstStyle/>
          <a:p>
            <a:pPr algn="ctr"/>
            <a:r>
              <a:rPr lang="en-US" sz="800" b="1">
                <a:solidFill>
                  <a:prstClr val="white"/>
                </a:solidFill>
              </a:rPr>
              <a:t>CEO, FINANCE, HR, GOVERNANCE CROSS CUTTING ON STRATEGIC AND FUNCTIONAL LEVEL OVER ALL FOUR STRATEGIC PROGRAMMES</a:t>
            </a:r>
            <a:endParaRPr lang="en-ZA" sz="1200">
              <a:solidFill>
                <a:prstClr val="white"/>
              </a:solidFill>
              <a:latin typeface="Times New Roman"/>
              <a:ea typeface="Times New Roman"/>
            </a:endParaRPr>
          </a:p>
        </p:txBody>
      </p:sp>
      <p:sp>
        <p:nvSpPr>
          <p:cNvPr id="52" name="Rectangle 51"/>
          <p:cNvSpPr/>
          <p:nvPr/>
        </p:nvSpPr>
        <p:spPr>
          <a:xfrm>
            <a:off x="1855490" y="548680"/>
            <a:ext cx="6012160" cy="276999"/>
          </a:xfrm>
          <a:prstGeom prst="rect">
            <a:avLst/>
          </a:prstGeom>
        </p:spPr>
        <p:txBody>
          <a:bodyPr wrap="square">
            <a:spAutoFit/>
          </a:bodyPr>
          <a:lstStyle/>
          <a:p>
            <a:r>
              <a:rPr lang="pt-BR" sz="1200" dirty="0">
                <a:solidFill>
                  <a:prstClr val="black"/>
                </a:solidFill>
              </a:rPr>
              <a:t>M  I  N  D  M  A  P     C  H  I  E  T  A     O  R  G  A  N  I  S  A  T  I  O  N  A  L     A  L  I  G  N  M  E  N  T</a:t>
            </a:r>
            <a:endParaRPr lang="en-ZA" sz="1200" dirty="0">
              <a:solidFill>
                <a:prstClr val="black"/>
              </a:solidFill>
            </a:endParaRPr>
          </a:p>
        </p:txBody>
      </p:sp>
    </p:spTree>
    <p:extLst>
      <p:ext uri="{BB962C8B-B14F-4D97-AF65-F5344CB8AC3E}">
        <p14:creationId xmlns:p14="http://schemas.microsoft.com/office/powerpoint/2010/main" val="18065678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268760"/>
            <a:ext cx="8229600" cy="710952"/>
          </a:xfrm>
        </p:spPr>
        <p:txBody>
          <a:bodyPr/>
          <a:lstStyle/>
          <a:p>
            <a:pPr marL="342900" lvl="1" indent="-342900"/>
            <a:r>
              <a:rPr lang="en-ZA" altLang="en-US" sz="1600" b="1" dirty="0" smtClean="0">
                <a:solidFill>
                  <a:schemeClr val="accent1">
                    <a:lumMod val="75000"/>
                  </a:schemeClr>
                </a:solidFill>
                <a:latin typeface="+mn-lt"/>
              </a:rPr>
              <a:t>LEGISLATIVE FRAMEWORK THAT INFORMS  CHIETA STRATEGY, PERFORMANCE PLANNING AND MANAGEMENT</a:t>
            </a:r>
            <a:br>
              <a:rPr lang="en-ZA" altLang="en-US" sz="1600" b="1" dirty="0" smtClean="0">
                <a:solidFill>
                  <a:schemeClr val="accent1">
                    <a:lumMod val="75000"/>
                  </a:schemeClr>
                </a:solidFill>
                <a:latin typeface="+mn-lt"/>
              </a:rPr>
            </a:br>
            <a:endParaRPr lang="en-ZA" sz="1600" b="1" dirty="0">
              <a:solidFill>
                <a:schemeClr val="accent1">
                  <a:lumMod val="75000"/>
                </a:schemeClr>
              </a:solidFill>
              <a:latin typeface="+mn-lt"/>
              <a:ea typeface="+mj-ea"/>
              <a:cs typeface="+mj-cs"/>
            </a:endParaRPr>
          </a:p>
        </p:txBody>
      </p:sp>
      <p:sp>
        <p:nvSpPr>
          <p:cNvPr id="2" name="Content Placeholder 1"/>
          <p:cNvSpPr>
            <a:spLocks noGrp="1"/>
          </p:cNvSpPr>
          <p:nvPr>
            <p:ph idx="1"/>
          </p:nvPr>
        </p:nvSpPr>
        <p:spPr>
          <a:xfrm>
            <a:off x="539552" y="1772816"/>
            <a:ext cx="8229600" cy="3993303"/>
          </a:xfrm>
        </p:spPr>
        <p:txBody>
          <a:bodyPr/>
          <a:lstStyle/>
          <a:p>
            <a:pPr>
              <a:spcBef>
                <a:spcPct val="50000"/>
              </a:spcBef>
              <a:buSzPct val="120000"/>
            </a:pPr>
            <a:r>
              <a:rPr lang="en-ZA" altLang="en-US" sz="1800" dirty="0" smtClean="0">
                <a:latin typeface="+mn-lt"/>
                <a:cs typeface="Arial" panose="020B0604020202020204" pitchFamily="34" charset="0"/>
              </a:rPr>
              <a:t>Skills Development Act and Regulations  (Act 97 of 1998)</a:t>
            </a:r>
          </a:p>
          <a:p>
            <a:pPr>
              <a:spcBef>
                <a:spcPct val="50000"/>
              </a:spcBef>
              <a:buSzPct val="120000"/>
            </a:pPr>
            <a:r>
              <a:rPr lang="en-ZA" altLang="en-US" sz="1800" dirty="0" smtClean="0">
                <a:latin typeface="+mn-lt"/>
                <a:cs typeface="Arial" panose="020B0604020202020204" pitchFamily="34" charset="0"/>
              </a:rPr>
              <a:t>Skills Development Levies Act and Regulations (Act 9 of 1999)</a:t>
            </a:r>
          </a:p>
          <a:p>
            <a:pPr>
              <a:spcBef>
                <a:spcPct val="50000"/>
              </a:spcBef>
              <a:buSzPct val="120000"/>
            </a:pPr>
            <a:r>
              <a:rPr lang="en-ZA" altLang="en-US" sz="1800" dirty="0" smtClean="0">
                <a:latin typeface="+mn-lt"/>
                <a:cs typeface="Arial" panose="020B0604020202020204" pitchFamily="34" charset="0"/>
              </a:rPr>
              <a:t>Public Finance Management Act - PFMA ( Act 1 of 1999)</a:t>
            </a:r>
            <a:endParaRPr lang="en-ZA" altLang="en-US" sz="1800" dirty="0">
              <a:latin typeface="+mn-lt"/>
              <a:cs typeface="Arial" panose="020B0604020202020204" pitchFamily="34" charset="0"/>
            </a:endParaRPr>
          </a:p>
          <a:p>
            <a:pPr>
              <a:spcBef>
                <a:spcPct val="50000"/>
              </a:spcBef>
              <a:buSzPct val="120000"/>
            </a:pPr>
            <a:r>
              <a:rPr lang="en-ZA" altLang="en-US" sz="1800" dirty="0" smtClean="0">
                <a:latin typeface="+mn-lt"/>
                <a:cs typeface="Arial" panose="020B0604020202020204" pitchFamily="34" charset="0"/>
              </a:rPr>
              <a:t>Treasury Regulations issued in terms of the PFMA </a:t>
            </a:r>
            <a:endParaRPr lang="en-ZA" altLang="en-US" sz="1800" dirty="0">
              <a:latin typeface="+mn-lt"/>
              <a:cs typeface="Arial" panose="020B0604020202020204" pitchFamily="34" charset="0"/>
            </a:endParaRPr>
          </a:p>
          <a:p>
            <a:pPr>
              <a:spcBef>
                <a:spcPct val="50000"/>
              </a:spcBef>
              <a:buSzPct val="120000"/>
            </a:pPr>
            <a:r>
              <a:rPr lang="en-ZA" altLang="en-US" sz="1800" dirty="0" smtClean="0">
                <a:latin typeface="+mn-lt"/>
                <a:cs typeface="Arial" panose="020B0604020202020204" pitchFamily="34" charset="0"/>
              </a:rPr>
              <a:t>Labour legislation with reference to LRA, Employment Equity, Basic Conditions of Service and Occupational Health and Safety</a:t>
            </a:r>
            <a:endParaRPr lang="en-ZA" altLang="en-US" sz="1800" dirty="0">
              <a:latin typeface="+mn-lt"/>
              <a:cs typeface="Arial" panose="020B0604020202020204" pitchFamily="34" charset="0"/>
            </a:endParaRPr>
          </a:p>
          <a:p>
            <a:pPr>
              <a:spcBef>
                <a:spcPct val="50000"/>
              </a:spcBef>
              <a:buSzPct val="120000"/>
            </a:pPr>
            <a:r>
              <a:rPr lang="en-ZA" altLang="en-US" sz="1800" dirty="0" smtClean="0">
                <a:latin typeface="+mn-lt"/>
                <a:cs typeface="Arial" panose="020B0604020202020204" pitchFamily="34" charset="0"/>
              </a:rPr>
              <a:t>Public Audit Act 2004 (Act 25 of 2004)</a:t>
            </a:r>
          </a:p>
          <a:p>
            <a:pPr>
              <a:spcBef>
                <a:spcPct val="50000"/>
              </a:spcBef>
              <a:buSzPct val="120000"/>
            </a:pPr>
            <a:r>
              <a:rPr lang="en-ZA" altLang="en-US" sz="1800" dirty="0" smtClean="0">
                <a:latin typeface="+mn-lt"/>
                <a:cs typeface="Arial" panose="020B0604020202020204" pitchFamily="34" charset="0"/>
              </a:rPr>
              <a:t>SETA Grant Regulations Government Notice R 990 dated 3 December 2012</a:t>
            </a:r>
          </a:p>
          <a:p>
            <a:pPr>
              <a:spcBef>
                <a:spcPct val="50000"/>
              </a:spcBef>
              <a:buSzPct val="120000"/>
            </a:pPr>
            <a:r>
              <a:rPr lang="en-ZA" altLang="en-US" sz="1800" dirty="0" smtClean="0">
                <a:latin typeface="+mn-lt"/>
                <a:cs typeface="Arial" panose="020B0604020202020204" pitchFamily="34" charset="0"/>
              </a:rPr>
              <a:t>Protection of Personal Information Act (9Act 4 of 2013)</a:t>
            </a:r>
          </a:p>
          <a:p>
            <a:pPr>
              <a:spcBef>
                <a:spcPct val="50000"/>
              </a:spcBef>
              <a:buSzPct val="120000"/>
            </a:pPr>
            <a:r>
              <a:rPr lang="en-ZA" altLang="en-US" sz="1800" dirty="0" smtClean="0">
                <a:latin typeface="+mn-lt"/>
                <a:cs typeface="Arial" panose="020B0604020202020204" pitchFamily="34" charset="0"/>
              </a:rPr>
              <a:t>BBB- EE Act (Act 53 of 2003)</a:t>
            </a:r>
          </a:p>
          <a:p>
            <a:pPr>
              <a:spcBef>
                <a:spcPct val="50000"/>
              </a:spcBef>
              <a:buSzPct val="120000"/>
            </a:pPr>
            <a:r>
              <a:rPr lang="en-ZA" altLang="en-US" sz="1800" dirty="0" smtClean="0">
                <a:latin typeface="+mn-lt"/>
                <a:cs typeface="Arial" panose="020B0604020202020204" pitchFamily="34" charset="0"/>
              </a:rPr>
              <a:t>Tax legislation</a:t>
            </a:r>
          </a:p>
          <a:p>
            <a:pPr>
              <a:spcBef>
                <a:spcPct val="50000"/>
              </a:spcBef>
              <a:buSzPct val="120000"/>
            </a:pPr>
            <a:r>
              <a:rPr lang="en-ZA" altLang="en-US" sz="1800" dirty="0" smtClean="0">
                <a:latin typeface="+mn-lt"/>
                <a:cs typeface="Arial" panose="020B0604020202020204" pitchFamily="34" charset="0"/>
              </a:rPr>
              <a:t>SAQA and QCTO</a:t>
            </a:r>
            <a:endParaRPr lang="en-ZA" altLang="en-US" sz="1800" dirty="0">
              <a:latin typeface="+mn-lt"/>
              <a:cs typeface="Arial" panose="020B0604020202020204" pitchFamily="34" charset="0"/>
            </a:endParaRPr>
          </a:p>
          <a:p>
            <a:pPr marL="0" indent="0">
              <a:buNone/>
            </a:pPr>
            <a:endParaRPr lang="en-ZA" dirty="0">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en-ZA" altLang="en-US" sz="2800" b="0" i="0" u="none" strike="noStrike" kern="0" cap="none" spc="0" normalizeH="0" baseline="0" noProof="0" dirty="0" smtClean="0">
              <a:ln>
                <a:noFill/>
              </a:ln>
              <a:solidFill>
                <a:srgbClr val="000000"/>
              </a:solidFill>
              <a:effectLst/>
              <a:uLnTx/>
              <a:uFillTx/>
              <a:latin typeface="Arial" charset="0"/>
              <a:cs typeface="Arial" charset="0"/>
            </a:endParaRPr>
          </a:p>
        </p:txBody>
      </p:sp>
    </p:spTree>
    <p:extLst>
      <p:ext uri="{BB962C8B-B14F-4D97-AF65-F5344CB8AC3E}">
        <p14:creationId xmlns:p14="http://schemas.microsoft.com/office/powerpoint/2010/main" val="18241783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710952"/>
          </a:xfrm>
        </p:spPr>
        <p:txBody>
          <a:bodyPr/>
          <a:lstStyle/>
          <a:p>
            <a:r>
              <a:rPr lang="en-ZA" sz="1800" b="1" dirty="0" smtClean="0"/>
              <a:t>PROGRAMME PERFORMANCE INDICATORS AND ANNUAL TARGETS</a:t>
            </a:r>
            <a:endParaRPr lang="en-ZA" sz="1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5709365"/>
              </p:ext>
            </p:extLst>
          </p:nvPr>
        </p:nvGraphicFramePr>
        <p:xfrm>
          <a:off x="395537" y="1340768"/>
          <a:ext cx="8075240" cy="2595880"/>
        </p:xfrm>
        <a:graphic>
          <a:graphicData uri="http://schemas.openxmlformats.org/drawingml/2006/table">
            <a:tbl>
              <a:tblPr firstRow="1" bandRow="1">
                <a:tableStyleId>{5C22544A-7EE6-4342-B048-85BDC9FD1C3A}</a:tableStyleId>
              </a:tblPr>
              <a:tblGrid>
                <a:gridCol w="2005960"/>
                <a:gridCol w="812696"/>
                <a:gridCol w="1584176"/>
                <a:gridCol w="1872208"/>
                <a:gridCol w="1800200"/>
              </a:tblGrid>
              <a:tr h="370840">
                <a:tc>
                  <a:txBody>
                    <a:bodyPr/>
                    <a:lstStyle/>
                    <a:p>
                      <a:pPr algn="ctr"/>
                      <a:endParaRPr lang="en-ZA" dirty="0"/>
                    </a:p>
                  </a:txBody>
                  <a:tcPr/>
                </a:tc>
                <a:tc>
                  <a:txBody>
                    <a:bodyPr/>
                    <a:lstStyle/>
                    <a:p>
                      <a:pPr algn="ctr"/>
                      <a:endParaRPr lang="en-ZA" dirty="0"/>
                    </a:p>
                  </a:txBody>
                  <a:tcPr/>
                </a:tc>
                <a:tc>
                  <a:txBody>
                    <a:bodyPr/>
                    <a:lstStyle/>
                    <a:p>
                      <a:pPr algn="ctr"/>
                      <a:r>
                        <a:rPr lang="en-ZA" dirty="0" smtClean="0"/>
                        <a:t>17/18</a:t>
                      </a:r>
                      <a:endParaRPr lang="en-ZA" dirty="0"/>
                    </a:p>
                  </a:txBody>
                  <a:tcPr/>
                </a:tc>
                <a:tc>
                  <a:txBody>
                    <a:bodyPr/>
                    <a:lstStyle/>
                    <a:p>
                      <a:pPr algn="ctr"/>
                      <a:r>
                        <a:rPr lang="en-ZA" dirty="0" smtClean="0"/>
                        <a:t>18/19</a:t>
                      </a:r>
                      <a:endParaRPr lang="en-ZA" dirty="0"/>
                    </a:p>
                  </a:txBody>
                  <a:tcPr/>
                </a:tc>
                <a:tc>
                  <a:txBody>
                    <a:bodyPr/>
                    <a:lstStyle/>
                    <a:p>
                      <a:pPr algn="ctr"/>
                      <a:r>
                        <a:rPr lang="en-ZA" dirty="0" smtClean="0"/>
                        <a:t>19/20</a:t>
                      </a:r>
                      <a:endParaRPr lang="en-ZA" dirty="0"/>
                    </a:p>
                  </a:txBody>
                  <a:tcPr/>
                </a:tc>
              </a:tr>
              <a:tr h="370840">
                <a:tc>
                  <a:txBody>
                    <a:bodyPr/>
                    <a:lstStyle/>
                    <a:p>
                      <a:pPr algn="ctr"/>
                      <a:r>
                        <a:rPr lang="en-ZA" sz="1600" dirty="0" smtClean="0"/>
                        <a:t>Learnerships</a:t>
                      </a:r>
                      <a:endParaRPr lang="en-ZA" sz="1600" dirty="0"/>
                    </a:p>
                  </a:txBody>
                  <a:tcPr/>
                </a:tc>
                <a:tc>
                  <a:txBody>
                    <a:bodyPr/>
                    <a:lstStyle/>
                    <a:p>
                      <a:pPr algn="ctr"/>
                      <a:r>
                        <a:rPr lang="en-ZA" sz="1600" dirty="0" smtClean="0"/>
                        <a:t>18.1</a:t>
                      </a:r>
                      <a:endParaRPr lang="en-ZA" sz="1600" dirty="0"/>
                    </a:p>
                  </a:txBody>
                  <a:tcPr/>
                </a:tc>
                <a:tc>
                  <a:txBody>
                    <a:bodyPr/>
                    <a:lstStyle/>
                    <a:p>
                      <a:pPr algn="ctr"/>
                      <a:r>
                        <a:rPr lang="en-ZA" sz="1600" dirty="0" smtClean="0"/>
                        <a:t>1900</a:t>
                      </a:r>
                      <a:endParaRPr lang="en-ZA" sz="1600" dirty="0"/>
                    </a:p>
                  </a:txBody>
                  <a:tcPr/>
                </a:tc>
                <a:tc>
                  <a:txBody>
                    <a:bodyPr/>
                    <a:lstStyle/>
                    <a:p>
                      <a:pPr algn="ctr"/>
                      <a:r>
                        <a:rPr lang="en-ZA" sz="1600" dirty="0" smtClean="0"/>
                        <a:t>1900</a:t>
                      </a:r>
                      <a:endParaRPr lang="en-ZA" sz="1600" dirty="0"/>
                    </a:p>
                  </a:txBody>
                  <a:tcPr/>
                </a:tc>
                <a:tc>
                  <a:txBody>
                    <a:bodyPr/>
                    <a:lstStyle/>
                    <a:p>
                      <a:pPr algn="ctr"/>
                      <a:r>
                        <a:rPr lang="en-ZA" sz="1600" dirty="0" smtClean="0"/>
                        <a:t>1900</a:t>
                      </a:r>
                      <a:endParaRPr lang="en-ZA" sz="1600" dirty="0"/>
                    </a:p>
                  </a:txBody>
                  <a:tcPr/>
                </a:tc>
              </a:tr>
              <a:tr h="370840">
                <a:tc>
                  <a:txBody>
                    <a:bodyPr/>
                    <a:lstStyle/>
                    <a:p>
                      <a:pPr algn="ctr"/>
                      <a:r>
                        <a:rPr lang="en-ZA" sz="1600" dirty="0" smtClean="0"/>
                        <a:t>Learnerships</a:t>
                      </a:r>
                      <a:endParaRPr lang="en-ZA" sz="1600" dirty="0"/>
                    </a:p>
                  </a:txBody>
                  <a:tcPr/>
                </a:tc>
                <a:tc>
                  <a:txBody>
                    <a:bodyPr/>
                    <a:lstStyle/>
                    <a:p>
                      <a:pPr algn="ctr"/>
                      <a:r>
                        <a:rPr lang="en-ZA" sz="1600" dirty="0" smtClean="0"/>
                        <a:t>18.2</a:t>
                      </a:r>
                      <a:endParaRPr lang="en-ZA" sz="1600" dirty="0"/>
                    </a:p>
                  </a:txBody>
                  <a:tcPr/>
                </a:tc>
                <a:tc>
                  <a:txBody>
                    <a:bodyPr/>
                    <a:lstStyle/>
                    <a:p>
                      <a:pPr algn="ctr"/>
                      <a:r>
                        <a:rPr lang="en-ZA" sz="1600" dirty="0" smtClean="0"/>
                        <a:t>2400</a:t>
                      </a:r>
                      <a:endParaRPr lang="en-ZA" sz="1600" dirty="0"/>
                    </a:p>
                  </a:txBody>
                  <a:tcPr/>
                </a:tc>
                <a:tc>
                  <a:txBody>
                    <a:bodyPr/>
                    <a:lstStyle/>
                    <a:p>
                      <a:pPr algn="ctr"/>
                      <a:r>
                        <a:rPr lang="en-ZA" sz="1600" dirty="0" smtClean="0"/>
                        <a:t>2400</a:t>
                      </a:r>
                      <a:endParaRPr lang="en-ZA" sz="1600" dirty="0"/>
                    </a:p>
                  </a:txBody>
                  <a:tcPr/>
                </a:tc>
                <a:tc>
                  <a:txBody>
                    <a:bodyPr/>
                    <a:lstStyle/>
                    <a:p>
                      <a:pPr algn="ctr"/>
                      <a:r>
                        <a:rPr lang="en-ZA" sz="1600" dirty="0" smtClean="0"/>
                        <a:t>2400</a:t>
                      </a:r>
                      <a:endParaRPr lang="en-ZA" sz="1600" dirty="0"/>
                    </a:p>
                  </a:txBody>
                  <a:tcPr/>
                </a:tc>
              </a:tr>
              <a:tr h="370840">
                <a:tc>
                  <a:txBody>
                    <a:bodyPr/>
                    <a:lstStyle/>
                    <a:p>
                      <a:pPr algn="ctr"/>
                      <a:r>
                        <a:rPr lang="en-ZA" sz="1600" dirty="0" smtClean="0"/>
                        <a:t>Bursaries</a:t>
                      </a:r>
                      <a:endParaRPr lang="en-ZA" sz="1600" dirty="0"/>
                    </a:p>
                  </a:txBody>
                  <a:tcPr/>
                </a:tc>
                <a:tc>
                  <a:txBody>
                    <a:bodyPr/>
                    <a:lstStyle/>
                    <a:p>
                      <a:pPr algn="ctr"/>
                      <a:r>
                        <a:rPr lang="en-ZA" sz="1600" dirty="0" smtClean="0"/>
                        <a:t>18.1</a:t>
                      </a:r>
                      <a:endParaRPr lang="en-ZA" sz="1600" dirty="0"/>
                    </a:p>
                  </a:txBody>
                  <a:tcPr/>
                </a:tc>
                <a:tc>
                  <a:txBody>
                    <a:bodyPr/>
                    <a:lstStyle/>
                    <a:p>
                      <a:pPr algn="ctr"/>
                      <a:r>
                        <a:rPr lang="en-ZA" sz="1600" dirty="0" smtClean="0"/>
                        <a:t>80</a:t>
                      </a:r>
                      <a:endParaRPr lang="en-ZA" sz="1600" dirty="0"/>
                    </a:p>
                  </a:txBody>
                  <a:tcPr/>
                </a:tc>
                <a:tc>
                  <a:txBody>
                    <a:bodyPr/>
                    <a:lstStyle/>
                    <a:p>
                      <a:pPr algn="ctr"/>
                      <a:r>
                        <a:rPr lang="en-ZA" sz="1600" dirty="0" smtClean="0"/>
                        <a:t>88</a:t>
                      </a:r>
                      <a:endParaRPr lang="en-ZA" sz="1600" dirty="0"/>
                    </a:p>
                  </a:txBody>
                  <a:tcPr/>
                </a:tc>
                <a:tc>
                  <a:txBody>
                    <a:bodyPr/>
                    <a:lstStyle/>
                    <a:p>
                      <a:pPr algn="ctr"/>
                      <a:r>
                        <a:rPr lang="en-ZA" sz="1600" dirty="0" smtClean="0"/>
                        <a:t>97</a:t>
                      </a:r>
                      <a:endParaRPr lang="en-ZA" sz="1600" dirty="0"/>
                    </a:p>
                  </a:txBody>
                  <a:tcPr/>
                </a:tc>
              </a:tr>
              <a:tr h="370840">
                <a:tc>
                  <a:txBody>
                    <a:bodyPr/>
                    <a:lstStyle/>
                    <a:p>
                      <a:pPr algn="ctr"/>
                      <a:r>
                        <a:rPr lang="en-ZA" sz="1600" smtClean="0"/>
                        <a:t>Bursaries</a:t>
                      </a:r>
                      <a:endParaRPr lang="en-ZA" sz="1600" dirty="0"/>
                    </a:p>
                  </a:txBody>
                  <a:tcPr/>
                </a:tc>
                <a:tc>
                  <a:txBody>
                    <a:bodyPr/>
                    <a:lstStyle/>
                    <a:p>
                      <a:pPr algn="ctr"/>
                      <a:r>
                        <a:rPr lang="en-ZA" sz="1600" dirty="0" smtClean="0"/>
                        <a:t>Cont.</a:t>
                      </a:r>
                      <a:endParaRPr lang="en-ZA" sz="1600" dirty="0"/>
                    </a:p>
                  </a:txBody>
                  <a:tcPr/>
                </a:tc>
                <a:tc>
                  <a:txBody>
                    <a:bodyPr/>
                    <a:lstStyle/>
                    <a:p>
                      <a:pPr algn="ctr"/>
                      <a:r>
                        <a:rPr lang="en-ZA" sz="1600" dirty="0" smtClean="0"/>
                        <a:t>60</a:t>
                      </a:r>
                      <a:endParaRPr lang="en-ZA" sz="1600" dirty="0"/>
                    </a:p>
                  </a:txBody>
                  <a:tcPr/>
                </a:tc>
                <a:tc>
                  <a:txBody>
                    <a:bodyPr/>
                    <a:lstStyle/>
                    <a:p>
                      <a:pPr algn="ctr"/>
                      <a:r>
                        <a:rPr lang="en-ZA" sz="1600" dirty="0" smtClean="0"/>
                        <a:t>40</a:t>
                      </a:r>
                      <a:endParaRPr lang="en-ZA" sz="1600" dirty="0"/>
                    </a:p>
                  </a:txBody>
                  <a:tcPr/>
                </a:tc>
                <a:tc>
                  <a:txBody>
                    <a:bodyPr/>
                    <a:lstStyle/>
                    <a:p>
                      <a:pPr algn="ctr"/>
                      <a:r>
                        <a:rPr lang="en-ZA" sz="1600" dirty="0" smtClean="0"/>
                        <a:t>20</a:t>
                      </a:r>
                      <a:endParaRPr lang="en-ZA" sz="1600" dirty="0"/>
                    </a:p>
                  </a:txBody>
                  <a:tcPr/>
                </a:tc>
              </a:tr>
              <a:tr h="370840">
                <a:tc>
                  <a:txBody>
                    <a:bodyPr/>
                    <a:lstStyle/>
                    <a:p>
                      <a:pPr algn="ctr"/>
                      <a:r>
                        <a:rPr lang="en-ZA" sz="1600" smtClean="0"/>
                        <a:t>Bursaries</a:t>
                      </a:r>
                      <a:endParaRPr lang="en-ZA" sz="1600" dirty="0"/>
                    </a:p>
                  </a:txBody>
                  <a:tcPr/>
                </a:tc>
                <a:tc>
                  <a:txBody>
                    <a:bodyPr/>
                    <a:lstStyle/>
                    <a:p>
                      <a:pPr algn="ctr"/>
                      <a:r>
                        <a:rPr lang="en-ZA" sz="1600" dirty="0" smtClean="0"/>
                        <a:t>18.2</a:t>
                      </a:r>
                      <a:endParaRPr lang="en-ZA" sz="1600" dirty="0"/>
                    </a:p>
                  </a:txBody>
                  <a:tcPr/>
                </a:tc>
                <a:tc>
                  <a:txBody>
                    <a:bodyPr/>
                    <a:lstStyle/>
                    <a:p>
                      <a:pPr algn="ctr"/>
                      <a:r>
                        <a:rPr lang="en-ZA" sz="1600" dirty="0" smtClean="0"/>
                        <a:t>50</a:t>
                      </a:r>
                      <a:endParaRPr lang="en-ZA" sz="1600" dirty="0"/>
                    </a:p>
                  </a:txBody>
                  <a:tcPr/>
                </a:tc>
                <a:tc>
                  <a:txBody>
                    <a:bodyPr/>
                    <a:lstStyle/>
                    <a:p>
                      <a:pPr algn="ctr"/>
                      <a:r>
                        <a:rPr lang="en-ZA" sz="1600" dirty="0" smtClean="0"/>
                        <a:t>55</a:t>
                      </a:r>
                      <a:endParaRPr lang="en-ZA" sz="1600" dirty="0"/>
                    </a:p>
                  </a:txBody>
                  <a:tcPr/>
                </a:tc>
                <a:tc>
                  <a:txBody>
                    <a:bodyPr/>
                    <a:lstStyle/>
                    <a:p>
                      <a:pPr algn="ctr"/>
                      <a:r>
                        <a:rPr lang="en-ZA" sz="1600" dirty="0" smtClean="0"/>
                        <a:t>60</a:t>
                      </a:r>
                      <a:endParaRPr lang="en-ZA" sz="1600" dirty="0"/>
                    </a:p>
                  </a:txBody>
                  <a:tcPr/>
                </a:tc>
              </a:tr>
              <a:tr h="370840">
                <a:tc>
                  <a:txBody>
                    <a:bodyPr/>
                    <a:lstStyle/>
                    <a:p>
                      <a:pPr algn="ctr"/>
                      <a:r>
                        <a:rPr lang="en-ZA" sz="1600" dirty="0" smtClean="0"/>
                        <a:t>Bursaries</a:t>
                      </a:r>
                      <a:endParaRPr lang="en-ZA" sz="1600" dirty="0"/>
                    </a:p>
                  </a:txBody>
                  <a:tcPr/>
                </a:tc>
                <a:tc>
                  <a:txBody>
                    <a:bodyPr/>
                    <a:lstStyle/>
                    <a:p>
                      <a:pPr algn="ctr"/>
                      <a:r>
                        <a:rPr lang="en-ZA" sz="1600" dirty="0" smtClean="0"/>
                        <a:t>Cont.</a:t>
                      </a:r>
                      <a:endParaRPr lang="en-ZA" sz="1600" dirty="0"/>
                    </a:p>
                  </a:txBody>
                  <a:tcPr/>
                </a:tc>
                <a:tc>
                  <a:txBody>
                    <a:bodyPr/>
                    <a:lstStyle/>
                    <a:p>
                      <a:pPr algn="ctr"/>
                      <a:r>
                        <a:rPr lang="en-ZA" sz="1600" dirty="0" smtClean="0"/>
                        <a:t>637</a:t>
                      </a:r>
                      <a:endParaRPr lang="en-ZA" sz="1600" dirty="0"/>
                    </a:p>
                  </a:txBody>
                  <a:tcPr/>
                </a:tc>
                <a:tc>
                  <a:txBody>
                    <a:bodyPr/>
                    <a:lstStyle/>
                    <a:p>
                      <a:pPr algn="ctr"/>
                      <a:r>
                        <a:rPr lang="en-ZA" sz="1600" dirty="0" smtClean="0"/>
                        <a:t>617</a:t>
                      </a:r>
                      <a:endParaRPr lang="en-ZA" sz="1600" dirty="0"/>
                    </a:p>
                  </a:txBody>
                  <a:tcPr/>
                </a:tc>
                <a:tc>
                  <a:txBody>
                    <a:bodyPr/>
                    <a:lstStyle/>
                    <a:p>
                      <a:pPr algn="ctr"/>
                      <a:r>
                        <a:rPr lang="en-ZA" sz="1600" dirty="0" smtClean="0"/>
                        <a:t>597</a:t>
                      </a:r>
                      <a:endParaRPr lang="en-ZA" sz="1600" dirty="0"/>
                    </a:p>
                  </a:txBody>
                  <a:tcPr/>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1648885883"/>
              </p:ext>
            </p:extLst>
          </p:nvPr>
        </p:nvGraphicFramePr>
        <p:xfrm>
          <a:off x="395536" y="3933055"/>
          <a:ext cx="8064895" cy="1773169"/>
        </p:xfrm>
        <a:graphic>
          <a:graphicData uri="http://schemas.openxmlformats.org/drawingml/2006/table">
            <a:tbl>
              <a:tblPr firstRow="1" bandRow="1">
                <a:tableStyleId>{5C22544A-7EE6-4342-B048-85BDC9FD1C3A}</a:tableStyleId>
              </a:tblPr>
              <a:tblGrid>
                <a:gridCol w="2016222"/>
                <a:gridCol w="792088"/>
                <a:gridCol w="1584176"/>
                <a:gridCol w="1872208"/>
                <a:gridCol w="1800201"/>
              </a:tblGrid>
              <a:tr h="432049">
                <a:tc>
                  <a:txBody>
                    <a:bodyPr/>
                    <a:lstStyle/>
                    <a:p>
                      <a:r>
                        <a:rPr lang="en-ZA" sz="1600" b="0" dirty="0" smtClean="0">
                          <a:solidFill>
                            <a:schemeClr val="tx1"/>
                          </a:solidFill>
                        </a:rPr>
                        <a:t>Skills Programmes</a:t>
                      </a:r>
                      <a:endParaRPr lang="en-ZA" sz="1600" b="0" dirty="0">
                        <a:solidFill>
                          <a:schemeClr val="tx1"/>
                        </a:solidFill>
                      </a:endParaRPr>
                    </a:p>
                  </a:txBody>
                  <a:tcPr>
                    <a:solidFill>
                      <a:schemeClr val="accent1">
                        <a:lumMod val="40000"/>
                        <a:lumOff val="60000"/>
                      </a:schemeClr>
                    </a:solidFill>
                  </a:tcPr>
                </a:tc>
                <a:tc>
                  <a:txBody>
                    <a:bodyPr/>
                    <a:lstStyle/>
                    <a:p>
                      <a:pPr algn="ctr"/>
                      <a:r>
                        <a:rPr lang="en-ZA" sz="1600" b="0" dirty="0" smtClean="0">
                          <a:solidFill>
                            <a:schemeClr val="tx1"/>
                          </a:solidFill>
                        </a:rPr>
                        <a:t>18.1</a:t>
                      </a:r>
                      <a:endParaRPr lang="en-ZA" sz="1600" b="0" dirty="0">
                        <a:solidFill>
                          <a:schemeClr val="tx1"/>
                        </a:solidFill>
                      </a:endParaRPr>
                    </a:p>
                  </a:txBody>
                  <a:tcPr>
                    <a:solidFill>
                      <a:schemeClr val="accent1">
                        <a:lumMod val="40000"/>
                        <a:lumOff val="60000"/>
                      </a:schemeClr>
                    </a:solidFill>
                  </a:tcPr>
                </a:tc>
                <a:tc>
                  <a:txBody>
                    <a:bodyPr/>
                    <a:lstStyle/>
                    <a:p>
                      <a:pPr algn="ctr"/>
                      <a:r>
                        <a:rPr lang="en-ZA" sz="1600" b="0" dirty="0" smtClean="0">
                          <a:solidFill>
                            <a:schemeClr val="tx1"/>
                          </a:solidFill>
                        </a:rPr>
                        <a:t>3500</a:t>
                      </a:r>
                      <a:endParaRPr lang="en-ZA" sz="1600" b="0" dirty="0">
                        <a:solidFill>
                          <a:schemeClr val="tx1"/>
                        </a:solidFill>
                      </a:endParaRPr>
                    </a:p>
                  </a:txBody>
                  <a:tcPr>
                    <a:solidFill>
                      <a:schemeClr val="accent1">
                        <a:lumMod val="40000"/>
                        <a:lumOff val="60000"/>
                      </a:schemeClr>
                    </a:solidFill>
                  </a:tcPr>
                </a:tc>
                <a:tc>
                  <a:txBody>
                    <a:bodyPr/>
                    <a:lstStyle/>
                    <a:p>
                      <a:pPr algn="ctr"/>
                      <a:r>
                        <a:rPr lang="en-ZA" sz="1600" b="0" smtClean="0">
                          <a:solidFill>
                            <a:schemeClr val="tx1"/>
                          </a:solidFill>
                        </a:rPr>
                        <a:t>3500</a:t>
                      </a:r>
                      <a:endParaRPr lang="en-ZA" sz="1600" b="0" dirty="0">
                        <a:solidFill>
                          <a:schemeClr val="tx1"/>
                        </a:solidFill>
                      </a:endParaRPr>
                    </a:p>
                  </a:txBody>
                  <a:tcPr>
                    <a:solidFill>
                      <a:schemeClr val="accent1">
                        <a:lumMod val="40000"/>
                        <a:lumOff val="60000"/>
                      </a:schemeClr>
                    </a:solidFill>
                  </a:tcPr>
                </a:tc>
                <a:tc>
                  <a:txBody>
                    <a:bodyPr/>
                    <a:lstStyle/>
                    <a:p>
                      <a:pPr algn="ctr"/>
                      <a:r>
                        <a:rPr lang="en-ZA" sz="1600" b="0" smtClean="0">
                          <a:solidFill>
                            <a:schemeClr val="tx1"/>
                          </a:solidFill>
                        </a:rPr>
                        <a:t>3500</a:t>
                      </a:r>
                      <a:endParaRPr lang="en-ZA" sz="1600" b="0" dirty="0">
                        <a:solidFill>
                          <a:schemeClr val="tx1"/>
                        </a:solidFill>
                      </a:endParaRPr>
                    </a:p>
                  </a:txBody>
                  <a:tcPr>
                    <a:solidFill>
                      <a:schemeClr val="accent1">
                        <a:lumMod val="40000"/>
                        <a:lumOff val="60000"/>
                      </a:schemeClr>
                    </a:solidFill>
                  </a:tcPr>
                </a:tc>
              </a:tr>
              <a:tr h="274176">
                <a:tc>
                  <a:txBody>
                    <a:bodyPr/>
                    <a:lstStyle/>
                    <a:p>
                      <a:endParaRPr lang="en-ZA" sz="1600"/>
                    </a:p>
                  </a:txBody>
                  <a:tcPr/>
                </a:tc>
                <a:tc>
                  <a:txBody>
                    <a:bodyPr/>
                    <a:lstStyle/>
                    <a:p>
                      <a:pPr algn="ctr"/>
                      <a:r>
                        <a:rPr lang="en-ZA" sz="1600" dirty="0" smtClean="0"/>
                        <a:t>18.2</a:t>
                      </a:r>
                      <a:endParaRPr lang="en-ZA" sz="1600" dirty="0"/>
                    </a:p>
                  </a:txBody>
                  <a:tcPr/>
                </a:tc>
                <a:tc>
                  <a:txBody>
                    <a:bodyPr/>
                    <a:lstStyle/>
                    <a:p>
                      <a:pPr algn="ctr"/>
                      <a:r>
                        <a:rPr lang="en-ZA" sz="1600" dirty="0" smtClean="0"/>
                        <a:t>1350</a:t>
                      </a:r>
                      <a:endParaRPr lang="en-ZA" sz="1600" dirty="0"/>
                    </a:p>
                  </a:txBody>
                  <a:tcPr/>
                </a:tc>
                <a:tc>
                  <a:txBody>
                    <a:bodyPr/>
                    <a:lstStyle/>
                    <a:p>
                      <a:pPr algn="ctr"/>
                      <a:r>
                        <a:rPr lang="en-ZA" sz="1600" smtClean="0"/>
                        <a:t>1350</a:t>
                      </a:r>
                      <a:endParaRPr lang="en-ZA" sz="1600" dirty="0"/>
                    </a:p>
                  </a:txBody>
                  <a:tcPr/>
                </a:tc>
                <a:tc>
                  <a:txBody>
                    <a:bodyPr/>
                    <a:lstStyle/>
                    <a:p>
                      <a:pPr algn="ctr"/>
                      <a:r>
                        <a:rPr lang="en-ZA" sz="1600" dirty="0" smtClean="0"/>
                        <a:t>1350</a:t>
                      </a:r>
                      <a:endParaRPr lang="en-ZA" sz="1600" dirty="0"/>
                    </a:p>
                  </a:txBody>
                  <a:tcPr/>
                </a:tc>
              </a:tr>
              <a:tr h="298936">
                <a:tc>
                  <a:txBody>
                    <a:bodyPr/>
                    <a:lstStyle/>
                    <a:p>
                      <a:r>
                        <a:rPr lang="en-ZA" sz="1600" dirty="0" smtClean="0"/>
                        <a:t>W I  L</a:t>
                      </a:r>
                      <a:endParaRPr lang="en-ZA" sz="1600" dirty="0"/>
                    </a:p>
                  </a:txBody>
                  <a:tcPr/>
                </a:tc>
                <a:tc>
                  <a:txBody>
                    <a:bodyPr/>
                    <a:lstStyle/>
                    <a:p>
                      <a:pPr algn="ctr"/>
                      <a:endParaRPr lang="en-ZA" sz="1600"/>
                    </a:p>
                  </a:txBody>
                  <a:tcPr/>
                </a:tc>
                <a:tc>
                  <a:txBody>
                    <a:bodyPr/>
                    <a:lstStyle/>
                    <a:p>
                      <a:pPr algn="ctr"/>
                      <a:r>
                        <a:rPr lang="en-ZA" sz="1600" dirty="0" smtClean="0"/>
                        <a:t>1195</a:t>
                      </a:r>
                      <a:endParaRPr lang="en-ZA" sz="1600" dirty="0"/>
                    </a:p>
                  </a:txBody>
                  <a:tcPr/>
                </a:tc>
                <a:tc>
                  <a:txBody>
                    <a:bodyPr/>
                    <a:lstStyle/>
                    <a:p>
                      <a:pPr algn="ctr"/>
                      <a:r>
                        <a:rPr lang="en-ZA" sz="1600" smtClean="0"/>
                        <a:t>1195</a:t>
                      </a:r>
                      <a:endParaRPr lang="en-ZA" sz="1600" dirty="0"/>
                    </a:p>
                  </a:txBody>
                  <a:tcPr/>
                </a:tc>
                <a:tc>
                  <a:txBody>
                    <a:bodyPr/>
                    <a:lstStyle/>
                    <a:p>
                      <a:pPr algn="ctr"/>
                      <a:r>
                        <a:rPr lang="en-ZA" sz="1600" dirty="0" smtClean="0"/>
                        <a:t>1195</a:t>
                      </a:r>
                      <a:endParaRPr lang="en-ZA" sz="1600" dirty="0"/>
                    </a:p>
                  </a:txBody>
                  <a:tcPr/>
                </a:tc>
              </a:tr>
              <a:tr h="323696">
                <a:tc>
                  <a:txBody>
                    <a:bodyPr/>
                    <a:lstStyle/>
                    <a:p>
                      <a:r>
                        <a:rPr lang="en-ZA" sz="1600" dirty="0" smtClean="0"/>
                        <a:t>Candidacy</a:t>
                      </a:r>
                      <a:endParaRPr lang="en-ZA" sz="1600" dirty="0"/>
                    </a:p>
                  </a:txBody>
                  <a:tcPr/>
                </a:tc>
                <a:tc>
                  <a:txBody>
                    <a:bodyPr/>
                    <a:lstStyle/>
                    <a:p>
                      <a:pPr algn="ctr"/>
                      <a:endParaRPr lang="en-ZA" sz="1600"/>
                    </a:p>
                  </a:txBody>
                  <a:tcPr/>
                </a:tc>
                <a:tc>
                  <a:txBody>
                    <a:bodyPr/>
                    <a:lstStyle/>
                    <a:p>
                      <a:pPr algn="ctr"/>
                      <a:r>
                        <a:rPr lang="en-ZA" sz="1600" dirty="0" smtClean="0"/>
                        <a:t>30</a:t>
                      </a:r>
                      <a:endParaRPr lang="en-ZA" sz="1600" dirty="0"/>
                    </a:p>
                  </a:txBody>
                  <a:tcPr/>
                </a:tc>
                <a:tc>
                  <a:txBody>
                    <a:bodyPr/>
                    <a:lstStyle/>
                    <a:p>
                      <a:pPr algn="ctr"/>
                      <a:r>
                        <a:rPr lang="en-ZA" sz="1600" dirty="0" smtClean="0"/>
                        <a:t>30</a:t>
                      </a:r>
                      <a:endParaRPr lang="en-ZA" sz="1600" dirty="0"/>
                    </a:p>
                  </a:txBody>
                  <a:tcPr/>
                </a:tc>
                <a:tc>
                  <a:txBody>
                    <a:bodyPr/>
                    <a:lstStyle/>
                    <a:p>
                      <a:pPr algn="ctr"/>
                      <a:r>
                        <a:rPr lang="en-ZA" sz="1600" dirty="0" smtClean="0"/>
                        <a:t>30</a:t>
                      </a:r>
                      <a:endParaRPr lang="en-ZA" sz="1600" dirty="0"/>
                    </a:p>
                  </a:txBody>
                  <a:tcPr/>
                </a:tc>
              </a:tr>
              <a:tr h="276448">
                <a:tc>
                  <a:txBody>
                    <a:bodyPr/>
                    <a:lstStyle/>
                    <a:p>
                      <a:r>
                        <a:rPr lang="en-ZA" sz="1600" dirty="0" smtClean="0"/>
                        <a:t>Artisans</a:t>
                      </a:r>
                      <a:endParaRPr lang="en-ZA" sz="1600" dirty="0"/>
                    </a:p>
                  </a:txBody>
                  <a:tcPr/>
                </a:tc>
                <a:tc>
                  <a:txBody>
                    <a:bodyPr/>
                    <a:lstStyle/>
                    <a:p>
                      <a:pPr algn="ctr"/>
                      <a:endParaRPr lang="en-ZA" sz="1600"/>
                    </a:p>
                  </a:txBody>
                  <a:tcPr/>
                </a:tc>
                <a:tc>
                  <a:txBody>
                    <a:bodyPr/>
                    <a:lstStyle/>
                    <a:p>
                      <a:pPr algn="ctr"/>
                      <a:r>
                        <a:rPr lang="en-ZA" sz="1600" dirty="0" smtClean="0"/>
                        <a:t>1830</a:t>
                      </a:r>
                      <a:endParaRPr lang="en-ZA" sz="1600" dirty="0"/>
                    </a:p>
                  </a:txBody>
                  <a:tcPr/>
                </a:tc>
                <a:tc>
                  <a:txBody>
                    <a:bodyPr/>
                    <a:lstStyle/>
                    <a:p>
                      <a:pPr algn="ctr"/>
                      <a:r>
                        <a:rPr lang="en-ZA" sz="1600" dirty="0" smtClean="0"/>
                        <a:t>1830</a:t>
                      </a:r>
                      <a:endParaRPr lang="en-ZA" sz="1600" dirty="0"/>
                    </a:p>
                  </a:txBody>
                  <a:tcPr/>
                </a:tc>
                <a:tc>
                  <a:txBody>
                    <a:bodyPr/>
                    <a:lstStyle/>
                    <a:p>
                      <a:pPr algn="ctr"/>
                      <a:r>
                        <a:rPr lang="en-ZA" sz="1600" dirty="0" smtClean="0"/>
                        <a:t>1830</a:t>
                      </a:r>
                      <a:endParaRPr lang="en-ZA" sz="1600"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026359245"/>
              </p:ext>
            </p:extLst>
          </p:nvPr>
        </p:nvGraphicFramePr>
        <p:xfrm>
          <a:off x="395537" y="5805264"/>
          <a:ext cx="7992888" cy="736600"/>
        </p:xfrm>
        <a:graphic>
          <a:graphicData uri="http://schemas.openxmlformats.org/drawingml/2006/table">
            <a:tbl>
              <a:tblPr firstRow="1" bandRow="1">
                <a:tableStyleId>{5C22544A-7EE6-4342-B048-85BDC9FD1C3A}</a:tableStyleId>
              </a:tblPr>
              <a:tblGrid>
                <a:gridCol w="2016224"/>
                <a:gridCol w="829109"/>
                <a:gridCol w="1547155"/>
                <a:gridCol w="1872208"/>
                <a:gridCol w="1728192"/>
              </a:tblGrid>
              <a:tr h="288032">
                <a:tc>
                  <a:txBody>
                    <a:bodyPr/>
                    <a:lstStyle/>
                    <a:p>
                      <a:r>
                        <a:rPr lang="en-ZA" b="0" dirty="0" smtClean="0">
                          <a:solidFill>
                            <a:schemeClr val="tx1"/>
                          </a:solidFill>
                        </a:rPr>
                        <a:t>RPL</a:t>
                      </a:r>
                      <a:endParaRPr lang="en-ZA" b="0" dirty="0">
                        <a:solidFill>
                          <a:schemeClr val="tx1"/>
                        </a:solidFill>
                      </a:endParaRPr>
                    </a:p>
                  </a:txBody>
                  <a:tcPr>
                    <a:solidFill>
                      <a:schemeClr val="accent1">
                        <a:lumMod val="40000"/>
                        <a:lumOff val="60000"/>
                      </a:schemeClr>
                    </a:solidFill>
                  </a:tcPr>
                </a:tc>
                <a:tc>
                  <a:txBody>
                    <a:bodyPr/>
                    <a:lstStyle/>
                    <a:p>
                      <a:endParaRPr lang="en-ZA" b="0" dirty="0">
                        <a:solidFill>
                          <a:schemeClr val="tx1"/>
                        </a:solidFill>
                      </a:endParaRPr>
                    </a:p>
                  </a:txBody>
                  <a:tcPr>
                    <a:solidFill>
                      <a:schemeClr val="accent1">
                        <a:lumMod val="40000"/>
                        <a:lumOff val="60000"/>
                      </a:schemeClr>
                    </a:solidFill>
                  </a:tcPr>
                </a:tc>
                <a:tc>
                  <a:txBody>
                    <a:bodyPr/>
                    <a:lstStyle/>
                    <a:p>
                      <a:pPr algn="ctr"/>
                      <a:r>
                        <a:rPr lang="en-ZA" b="0" dirty="0" smtClean="0">
                          <a:solidFill>
                            <a:schemeClr val="tx1"/>
                          </a:solidFill>
                        </a:rPr>
                        <a:t>850</a:t>
                      </a:r>
                      <a:endParaRPr lang="en-ZA" b="0" dirty="0">
                        <a:solidFill>
                          <a:schemeClr val="tx1"/>
                        </a:solidFill>
                      </a:endParaRPr>
                    </a:p>
                  </a:txBody>
                  <a:tcPr>
                    <a:solidFill>
                      <a:schemeClr val="accent1">
                        <a:lumMod val="40000"/>
                        <a:lumOff val="60000"/>
                      </a:schemeClr>
                    </a:solidFill>
                  </a:tcPr>
                </a:tc>
                <a:tc>
                  <a:txBody>
                    <a:bodyPr/>
                    <a:lstStyle/>
                    <a:p>
                      <a:pPr algn="ctr"/>
                      <a:r>
                        <a:rPr lang="en-ZA" b="0" dirty="0" smtClean="0">
                          <a:solidFill>
                            <a:schemeClr val="tx1"/>
                          </a:solidFill>
                        </a:rPr>
                        <a:t>850</a:t>
                      </a:r>
                      <a:endParaRPr lang="en-ZA" b="0" dirty="0">
                        <a:solidFill>
                          <a:schemeClr val="tx1"/>
                        </a:solidFill>
                      </a:endParaRPr>
                    </a:p>
                  </a:txBody>
                  <a:tcPr>
                    <a:solidFill>
                      <a:schemeClr val="accent1">
                        <a:lumMod val="40000"/>
                        <a:lumOff val="60000"/>
                      </a:schemeClr>
                    </a:solidFill>
                  </a:tcPr>
                </a:tc>
                <a:tc>
                  <a:txBody>
                    <a:bodyPr/>
                    <a:lstStyle/>
                    <a:p>
                      <a:pPr algn="ctr"/>
                      <a:r>
                        <a:rPr lang="en-ZA" b="0" dirty="0" smtClean="0">
                          <a:solidFill>
                            <a:schemeClr val="tx1"/>
                          </a:solidFill>
                        </a:rPr>
                        <a:t>850</a:t>
                      </a:r>
                      <a:endParaRPr lang="en-ZA" b="0" dirty="0">
                        <a:solidFill>
                          <a:schemeClr val="tx1"/>
                        </a:solidFill>
                      </a:endParaRPr>
                    </a:p>
                  </a:txBody>
                  <a:tcPr>
                    <a:solidFill>
                      <a:schemeClr val="accent1">
                        <a:lumMod val="40000"/>
                        <a:lumOff val="60000"/>
                      </a:schemeClr>
                    </a:solidFill>
                  </a:tcPr>
                </a:tc>
              </a:tr>
              <a:tr h="370840">
                <a:tc>
                  <a:txBody>
                    <a:bodyPr/>
                    <a:lstStyle/>
                    <a:p>
                      <a:r>
                        <a:rPr lang="en-ZA" b="0" dirty="0" smtClean="0">
                          <a:solidFill>
                            <a:schemeClr val="tx1"/>
                          </a:solidFill>
                        </a:rPr>
                        <a:t>TVET Partnerships</a:t>
                      </a:r>
                      <a:endParaRPr lang="en-ZA" b="0" dirty="0">
                        <a:solidFill>
                          <a:schemeClr val="tx1"/>
                        </a:solidFill>
                      </a:endParaRPr>
                    </a:p>
                  </a:txBody>
                  <a:tcPr/>
                </a:tc>
                <a:tc>
                  <a:txBody>
                    <a:bodyPr/>
                    <a:lstStyle/>
                    <a:p>
                      <a:endParaRPr lang="en-ZA" b="0" dirty="0">
                        <a:solidFill>
                          <a:schemeClr val="tx1"/>
                        </a:solidFill>
                      </a:endParaRPr>
                    </a:p>
                  </a:txBody>
                  <a:tcPr/>
                </a:tc>
                <a:tc>
                  <a:txBody>
                    <a:bodyPr/>
                    <a:lstStyle/>
                    <a:p>
                      <a:pPr algn="ctr"/>
                      <a:r>
                        <a:rPr lang="en-ZA" b="0" dirty="0" smtClean="0">
                          <a:solidFill>
                            <a:schemeClr val="tx1"/>
                          </a:solidFill>
                        </a:rPr>
                        <a:t>18</a:t>
                      </a:r>
                      <a:endParaRPr lang="en-ZA" b="0" dirty="0">
                        <a:solidFill>
                          <a:schemeClr val="tx1"/>
                        </a:solidFill>
                      </a:endParaRPr>
                    </a:p>
                  </a:txBody>
                  <a:tcPr/>
                </a:tc>
                <a:tc>
                  <a:txBody>
                    <a:bodyPr/>
                    <a:lstStyle/>
                    <a:p>
                      <a:pPr algn="ctr"/>
                      <a:r>
                        <a:rPr lang="en-ZA" b="0" dirty="0" smtClean="0">
                          <a:solidFill>
                            <a:schemeClr val="tx1"/>
                          </a:solidFill>
                        </a:rPr>
                        <a:t>18</a:t>
                      </a:r>
                      <a:endParaRPr lang="en-ZA" b="0" dirty="0">
                        <a:solidFill>
                          <a:schemeClr val="tx1"/>
                        </a:solidFill>
                      </a:endParaRPr>
                    </a:p>
                  </a:txBody>
                  <a:tcPr/>
                </a:tc>
                <a:tc>
                  <a:txBody>
                    <a:bodyPr/>
                    <a:lstStyle/>
                    <a:p>
                      <a:pPr algn="ctr"/>
                      <a:r>
                        <a:rPr lang="en-ZA" b="0" smtClean="0">
                          <a:solidFill>
                            <a:schemeClr val="tx1"/>
                          </a:solidFill>
                        </a:rPr>
                        <a:t>18</a:t>
                      </a:r>
                      <a:endParaRPr lang="en-ZA" b="0" dirty="0">
                        <a:solidFill>
                          <a:schemeClr val="tx1"/>
                        </a:solidFill>
                      </a:endParaRPr>
                    </a:p>
                  </a:txBody>
                  <a:tcPr/>
                </a:tc>
              </a:tr>
            </a:tbl>
          </a:graphicData>
        </a:graphic>
      </p:graphicFrame>
    </p:spTree>
    <p:extLst>
      <p:ext uri="{BB962C8B-B14F-4D97-AF65-F5344CB8AC3E}">
        <p14:creationId xmlns:p14="http://schemas.microsoft.com/office/powerpoint/2010/main" val="13277661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87579689"/>
              </p:ext>
            </p:extLst>
          </p:nvPr>
        </p:nvGraphicFramePr>
        <p:xfrm>
          <a:off x="179512" y="1196752"/>
          <a:ext cx="8424936" cy="3012440"/>
        </p:xfrm>
        <a:graphic>
          <a:graphicData uri="http://schemas.openxmlformats.org/drawingml/2006/table">
            <a:tbl>
              <a:tblPr firstRow="1" bandRow="1">
                <a:tableStyleId>{5C22544A-7EE6-4342-B048-85BDC9FD1C3A}</a:tableStyleId>
              </a:tblPr>
              <a:tblGrid>
                <a:gridCol w="3600400"/>
                <a:gridCol w="1656184"/>
                <a:gridCol w="1728192"/>
                <a:gridCol w="1440160"/>
              </a:tblGrid>
              <a:tr h="370840">
                <a:tc>
                  <a:txBody>
                    <a:bodyPr/>
                    <a:lstStyle/>
                    <a:p>
                      <a:pPr algn="ctr"/>
                      <a:endParaRPr lang="en-ZA" dirty="0"/>
                    </a:p>
                  </a:txBody>
                  <a:tcPr/>
                </a:tc>
                <a:tc>
                  <a:txBody>
                    <a:bodyPr/>
                    <a:lstStyle/>
                    <a:p>
                      <a:pPr algn="ctr"/>
                      <a:r>
                        <a:rPr lang="en-ZA" dirty="0" smtClean="0"/>
                        <a:t>17/18</a:t>
                      </a:r>
                      <a:endParaRPr lang="en-ZA" dirty="0"/>
                    </a:p>
                  </a:txBody>
                  <a:tcPr/>
                </a:tc>
                <a:tc>
                  <a:txBody>
                    <a:bodyPr/>
                    <a:lstStyle/>
                    <a:p>
                      <a:pPr algn="ctr"/>
                      <a:r>
                        <a:rPr lang="en-ZA" dirty="0" smtClean="0"/>
                        <a:t>18/19</a:t>
                      </a:r>
                      <a:endParaRPr lang="en-ZA" dirty="0"/>
                    </a:p>
                  </a:txBody>
                  <a:tcPr/>
                </a:tc>
                <a:tc>
                  <a:txBody>
                    <a:bodyPr/>
                    <a:lstStyle/>
                    <a:p>
                      <a:pPr algn="ctr"/>
                      <a:r>
                        <a:rPr lang="en-ZA" dirty="0" smtClean="0"/>
                        <a:t>19/20</a:t>
                      </a:r>
                      <a:endParaRPr lang="en-ZA" dirty="0"/>
                    </a:p>
                  </a:txBody>
                  <a:tcPr/>
                </a:tc>
              </a:tr>
              <a:tr h="370840">
                <a:tc>
                  <a:txBody>
                    <a:bodyPr/>
                    <a:lstStyle/>
                    <a:p>
                      <a:pPr algn="ctr"/>
                      <a:r>
                        <a:rPr lang="en-ZA" sz="1600" dirty="0" smtClean="0"/>
                        <a:t>Learners in Maths/Science (Second Chance)</a:t>
                      </a:r>
                      <a:endParaRPr lang="en-ZA" sz="1600" dirty="0"/>
                    </a:p>
                  </a:txBody>
                  <a:tcPr/>
                </a:tc>
                <a:tc>
                  <a:txBody>
                    <a:bodyPr/>
                    <a:lstStyle/>
                    <a:p>
                      <a:pPr algn="ctr"/>
                      <a:r>
                        <a:rPr lang="en-ZA" sz="1600" dirty="0" smtClean="0"/>
                        <a:t>200</a:t>
                      </a:r>
                      <a:endParaRPr lang="en-ZA" sz="1600" dirty="0"/>
                    </a:p>
                  </a:txBody>
                  <a:tcPr/>
                </a:tc>
                <a:tc>
                  <a:txBody>
                    <a:bodyPr/>
                    <a:lstStyle/>
                    <a:p>
                      <a:pPr algn="ctr"/>
                      <a:r>
                        <a:rPr lang="en-ZA" sz="1600" dirty="0" smtClean="0"/>
                        <a:t>200</a:t>
                      </a:r>
                      <a:endParaRPr lang="en-ZA" sz="1600" dirty="0"/>
                    </a:p>
                  </a:txBody>
                  <a:tcPr/>
                </a:tc>
                <a:tc>
                  <a:txBody>
                    <a:bodyPr/>
                    <a:lstStyle/>
                    <a:p>
                      <a:pPr algn="ctr"/>
                      <a:r>
                        <a:rPr lang="en-ZA" sz="1600" dirty="0" smtClean="0"/>
                        <a:t>200</a:t>
                      </a:r>
                      <a:endParaRPr lang="en-ZA" sz="1600" dirty="0"/>
                    </a:p>
                  </a:txBody>
                  <a:tcPr/>
                </a:tc>
              </a:tr>
              <a:tr h="370840">
                <a:tc>
                  <a:txBody>
                    <a:bodyPr/>
                    <a:lstStyle/>
                    <a:p>
                      <a:pPr algn="ctr"/>
                      <a:r>
                        <a:rPr lang="en-ZA" sz="1600" dirty="0" smtClean="0"/>
                        <a:t>Learners assisted in matric to obtain university entrance</a:t>
                      </a:r>
                      <a:endParaRPr lang="en-ZA" sz="1600" dirty="0"/>
                    </a:p>
                  </a:txBody>
                  <a:tcPr/>
                </a:tc>
                <a:tc>
                  <a:txBody>
                    <a:bodyPr/>
                    <a:lstStyle/>
                    <a:p>
                      <a:pPr algn="ctr"/>
                      <a:r>
                        <a:rPr lang="en-ZA" sz="1600" dirty="0" smtClean="0"/>
                        <a:t>70</a:t>
                      </a:r>
                      <a:endParaRPr lang="en-ZA" sz="1600" dirty="0"/>
                    </a:p>
                  </a:txBody>
                  <a:tcPr/>
                </a:tc>
                <a:tc>
                  <a:txBody>
                    <a:bodyPr/>
                    <a:lstStyle/>
                    <a:p>
                      <a:pPr algn="ctr"/>
                      <a:r>
                        <a:rPr lang="en-ZA" sz="1600" dirty="0" smtClean="0"/>
                        <a:t>70</a:t>
                      </a:r>
                      <a:endParaRPr lang="en-ZA" sz="1600" dirty="0"/>
                    </a:p>
                  </a:txBody>
                  <a:tcPr/>
                </a:tc>
                <a:tc>
                  <a:txBody>
                    <a:bodyPr/>
                    <a:lstStyle/>
                    <a:p>
                      <a:pPr algn="ctr"/>
                      <a:r>
                        <a:rPr lang="en-ZA" sz="1600" dirty="0" smtClean="0"/>
                        <a:t>70</a:t>
                      </a:r>
                      <a:endParaRPr lang="en-ZA" sz="1600" dirty="0"/>
                    </a:p>
                  </a:txBody>
                  <a:tcPr/>
                </a:tc>
              </a:tr>
              <a:tr h="370840">
                <a:tc>
                  <a:txBody>
                    <a:bodyPr/>
                    <a:lstStyle/>
                    <a:p>
                      <a:pPr algn="ctr"/>
                      <a:r>
                        <a:rPr lang="en-ZA" sz="1600" dirty="0" smtClean="0"/>
                        <a:t>NGOs &amp; CBOs</a:t>
                      </a:r>
                      <a:endParaRPr lang="en-ZA" sz="1600" dirty="0"/>
                    </a:p>
                  </a:txBody>
                  <a:tcPr/>
                </a:tc>
                <a:tc>
                  <a:txBody>
                    <a:bodyPr/>
                    <a:lstStyle/>
                    <a:p>
                      <a:pPr algn="ctr"/>
                      <a:r>
                        <a:rPr lang="en-ZA" sz="1600" dirty="0" smtClean="0"/>
                        <a:t>45</a:t>
                      </a:r>
                      <a:endParaRPr lang="en-ZA" sz="1600" dirty="0"/>
                    </a:p>
                  </a:txBody>
                  <a:tcPr/>
                </a:tc>
                <a:tc>
                  <a:txBody>
                    <a:bodyPr/>
                    <a:lstStyle/>
                    <a:p>
                      <a:pPr algn="ctr"/>
                      <a:r>
                        <a:rPr lang="en-ZA" sz="1600" dirty="0" smtClean="0"/>
                        <a:t>45</a:t>
                      </a:r>
                      <a:endParaRPr lang="en-ZA" sz="1600" dirty="0"/>
                    </a:p>
                  </a:txBody>
                  <a:tcPr/>
                </a:tc>
                <a:tc>
                  <a:txBody>
                    <a:bodyPr/>
                    <a:lstStyle/>
                    <a:p>
                      <a:pPr algn="ctr"/>
                      <a:r>
                        <a:rPr lang="en-ZA" sz="1600" dirty="0" smtClean="0"/>
                        <a:t>45</a:t>
                      </a:r>
                      <a:endParaRPr lang="en-ZA" sz="1600" dirty="0"/>
                    </a:p>
                  </a:txBody>
                  <a:tcPr/>
                </a:tc>
              </a:tr>
              <a:tr h="370840">
                <a:tc>
                  <a:txBody>
                    <a:bodyPr/>
                    <a:lstStyle/>
                    <a:p>
                      <a:pPr algn="ctr"/>
                      <a:r>
                        <a:rPr lang="en-ZA" sz="1600" dirty="0" smtClean="0"/>
                        <a:t>SMME Support</a:t>
                      </a:r>
                      <a:endParaRPr lang="en-ZA" sz="1600" dirty="0"/>
                    </a:p>
                  </a:txBody>
                  <a:tcPr/>
                </a:tc>
                <a:tc>
                  <a:txBody>
                    <a:bodyPr/>
                    <a:lstStyle/>
                    <a:p>
                      <a:pPr algn="ctr"/>
                      <a:r>
                        <a:rPr lang="en-ZA" sz="1600" dirty="0" smtClean="0"/>
                        <a:t>100</a:t>
                      </a:r>
                      <a:endParaRPr lang="en-ZA" sz="1600" dirty="0"/>
                    </a:p>
                  </a:txBody>
                  <a:tcPr/>
                </a:tc>
                <a:tc>
                  <a:txBody>
                    <a:bodyPr/>
                    <a:lstStyle/>
                    <a:p>
                      <a:pPr algn="ctr"/>
                      <a:r>
                        <a:rPr lang="en-ZA" sz="1600" dirty="0" smtClean="0"/>
                        <a:t>100</a:t>
                      </a:r>
                      <a:endParaRPr lang="en-ZA" sz="1600" dirty="0"/>
                    </a:p>
                  </a:txBody>
                  <a:tcPr/>
                </a:tc>
                <a:tc>
                  <a:txBody>
                    <a:bodyPr/>
                    <a:lstStyle/>
                    <a:p>
                      <a:pPr algn="ctr"/>
                      <a:r>
                        <a:rPr lang="en-ZA" sz="1600" dirty="0" smtClean="0"/>
                        <a:t>100</a:t>
                      </a:r>
                      <a:endParaRPr lang="en-ZA" sz="1600" dirty="0"/>
                    </a:p>
                  </a:txBody>
                  <a:tcPr/>
                </a:tc>
              </a:tr>
              <a:tr h="370840">
                <a:tc>
                  <a:txBody>
                    <a:bodyPr/>
                    <a:lstStyle/>
                    <a:p>
                      <a:pPr algn="ctr"/>
                      <a:r>
                        <a:rPr lang="en-ZA" sz="1600" dirty="0" smtClean="0"/>
                        <a:t>Coops</a:t>
                      </a:r>
                      <a:endParaRPr lang="en-ZA" sz="1600" dirty="0"/>
                    </a:p>
                  </a:txBody>
                  <a:tcPr/>
                </a:tc>
                <a:tc>
                  <a:txBody>
                    <a:bodyPr/>
                    <a:lstStyle/>
                    <a:p>
                      <a:pPr algn="ctr"/>
                      <a:r>
                        <a:rPr lang="en-ZA" sz="1600" dirty="0" smtClean="0"/>
                        <a:t>30</a:t>
                      </a:r>
                      <a:endParaRPr lang="en-ZA" sz="1600" dirty="0"/>
                    </a:p>
                  </a:txBody>
                  <a:tcPr/>
                </a:tc>
                <a:tc>
                  <a:txBody>
                    <a:bodyPr/>
                    <a:lstStyle/>
                    <a:p>
                      <a:pPr algn="ctr"/>
                      <a:r>
                        <a:rPr lang="en-ZA" sz="1600" dirty="0" smtClean="0"/>
                        <a:t>30</a:t>
                      </a:r>
                      <a:endParaRPr lang="en-ZA" sz="1600" dirty="0"/>
                    </a:p>
                  </a:txBody>
                  <a:tcPr/>
                </a:tc>
                <a:tc>
                  <a:txBody>
                    <a:bodyPr/>
                    <a:lstStyle/>
                    <a:p>
                      <a:pPr algn="ctr"/>
                      <a:r>
                        <a:rPr lang="en-ZA" sz="1600" dirty="0" smtClean="0"/>
                        <a:t>30</a:t>
                      </a:r>
                      <a:endParaRPr lang="en-ZA" sz="1600" dirty="0"/>
                    </a:p>
                  </a:txBody>
                  <a:tcPr/>
                </a:tc>
              </a:tr>
              <a:tr h="370840">
                <a:tc>
                  <a:txBody>
                    <a:bodyPr/>
                    <a:lstStyle/>
                    <a:p>
                      <a:pPr algn="ctr"/>
                      <a:r>
                        <a:rPr lang="en-ZA" sz="1600" dirty="0" smtClean="0"/>
                        <a:t>Public Sector</a:t>
                      </a:r>
                      <a:endParaRPr lang="en-ZA" sz="1600" dirty="0"/>
                    </a:p>
                  </a:txBody>
                  <a:tcPr/>
                </a:tc>
                <a:tc>
                  <a:txBody>
                    <a:bodyPr/>
                    <a:lstStyle/>
                    <a:p>
                      <a:pPr algn="ctr"/>
                      <a:r>
                        <a:rPr lang="en-ZA" sz="1600" dirty="0" smtClean="0"/>
                        <a:t>1</a:t>
                      </a:r>
                      <a:endParaRPr lang="en-ZA" sz="1600" dirty="0"/>
                    </a:p>
                  </a:txBody>
                  <a:tcPr/>
                </a:tc>
                <a:tc>
                  <a:txBody>
                    <a:bodyPr/>
                    <a:lstStyle/>
                    <a:p>
                      <a:pPr algn="ctr"/>
                      <a:r>
                        <a:rPr lang="en-ZA" sz="1600" dirty="0" smtClean="0"/>
                        <a:t>1</a:t>
                      </a:r>
                      <a:endParaRPr lang="en-ZA" sz="1600" dirty="0"/>
                    </a:p>
                  </a:txBody>
                  <a:tcPr/>
                </a:tc>
                <a:tc>
                  <a:txBody>
                    <a:bodyPr/>
                    <a:lstStyle/>
                    <a:p>
                      <a:pPr algn="ctr"/>
                      <a:r>
                        <a:rPr lang="en-ZA" sz="1600" dirty="0" smtClean="0"/>
                        <a:t>1</a:t>
                      </a:r>
                      <a:endParaRPr lang="en-ZA" sz="160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972797490"/>
              </p:ext>
            </p:extLst>
          </p:nvPr>
        </p:nvGraphicFramePr>
        <p:xfrm>
          <a:off x="179512" y="4365104"/>
          <a:ext cx="8424936" cy="1112520"/>
        </p:xfrm>
        <a:graphic>
          <a:graphicData uri="http://schemas.openxmlformats.org/drawingml/2006/table">
            <a:tbl>
              <a:tblPr firstRow="1" bandRow="1">
                <a:tableStyleId>{5C22544A-7EE6-4342-B048-85BDC9FD1C3A}</a:tableStyleId>
              </a:tblPr>
              <a:tblGrid>
                <a:gridCol w="3600400"/>
                <a:gridCol w="1656184"/>
                <a:gridCol w="1728192"/>
                <a:gridCol w="1440160"/>
              </a:tblGrid>
              <a:tr h="370840">
                <a:tc>
                  <a:txBody>
                    <a:bodyPr/>
                    <a:lstStyle/>
                    <a:p>
                      <a:pPr algn="ctr"/>
                      <a:endParaRPr lang="en-ZA" dirty="0"/>
                    </a:p>
                  </a:txBody>
                  <a:tcPr/>
                </a:tc>
                <a:tc>
                  <a:txBody>
                    <a:bodyPr/>
                    <a:lstStyle/>
                    <a:p>
                      <a:pPr algn="ctr"/>
                      <a:r>
                        <a:rPr lang="en-ZA" dirty="0" smtClean="0"/>
                        <a:t>17/18</a:t>
                      </a:r>
                      <a:endParaRPr lang="en-ZA" dirty="0"/>
                    </a:p>
                  </a:txBody>
                  <a:tcPr/>
                </a:tc>
                <a:tc>
                  <a:txBody>
                    <a:bodyPr/>
                    <a:lstStyle/>
                    <a:p>
                      <a:pPr algn="ctr"/>
                      <a:r>
                        <a:rPr lang="en-ZA" dirty="0" smtClean="0"/>
                        <a:t>18/19</a:t>
                      </a:r>
                      <a:endParaRPr lang="en-ZA" dirty="0"/>
                    </a:p>
                  </a:txBody>
                  <a:tcPr/>
                </a:tc>
                <a:tc>
                  <a:txBody>
                    <a:bodyPr/>
                    <a:lstStyle/>
                    <a:p>
                      <a:pPr algn="ctr"/>
                      <a:r>
                        <a:rPr lang="en-ZA" dirty="0" smtClean="0"/>
                        <a:t>19/20</a:t>
                      </a:r>
                      <a:endParaRPr lang="en-ZA" dirty="0"/>
                    </a:p>
                  </a:txBody>
                  <a:tcPr/>
                </a:tc>
              </a:tr>
              <a:tr h="370840">
                <a:tc>
                  <a:txBody>
                    <a:bodyPr/>
                    <a:lstStyle/>
                    <a:p>
                      <a:pPr algn="l"/>
                      <a:r>
                        <a:rPr lang="en-ZA" sz="1600" dirty="0" smtClean="0"/>
                        <a:t>Government Medium Priorities</a:t>
                      </a:r>
                      <a:endParaRPr lang="en-ZA" sz="1600" dirty="0"/>
                    </a:p>
                  </a:txBody>
                  <a:tcPr/>
                </a:tc>
                <a:tc>
                  <a:txBody>
                    <a:bodyPr/>
                    <a:lstStyle/>
                    <a:p>
                      <a:pPr algn="ctr"/>
                      <a:r>
                        <a:rPr lang="en-ZA" sz="1600" dirty="0" smtClean="0"/>
                        <a:t>5</a:t>
                      </a:r>
                      <a:endParaRPr lang="en-ZA" sz="1600" dirty="0"/>
                    </a:p>
                  </a:txBody>
                  <a:tcPr/>
                </a:tc>
                <a:tc>
                  <a:txBody>
                    <a:bodyPr/>
                    <a:lstStyle/>
                    <a:p>
                      <a:pPr algn="ctr"/>
                      <a:r>
                        <a:rPr lang="en-ZA" sz="1600" dirty="0" smtClean="0"/>
                        <a:t>5</a:t>
                      </a:r>
                      <a:endParaRPr lang="en-ZA" sz="1600" dirty="0"/>
                    </a:p>
                  </a:txBody>
                  <a:tcPr/>
                </a:tc>
                <a:tc>
                  <a:txBody>
                    <a:bodyPr/>
                    <a:lstStyle/>
                    <a:p>
                      <a:pPr algn="ctr"/>
                      <a:r>
                        <a:rPr lang="en-ZA" sz="1600" dirty="0" smtClean="0"/>
                        <a:t>5</a:t>
                      </a:r>
                      <a:endParaRPr lang="en-ZA" sz="1600" dirty="0"/>
                    </a:p>
                  </a:txBody>
                  <a:tcPr/>
                </a:tc>
              </a:tr>
              <a:tr h="370840">
                <a:tc>
                  <a:txBody>
                    <a:bodyPr/>
                    <a:lstStyle/>
                    <a:p>
                      <a:pPr algn="ctr"/>
                      <a:r>
                        <a:rPr lang="en-ZA" sz="1600" dirty="0" smtClean="0"/>
                        <a:t>Rural Development</a:t>
                      </a:r>
                      <a:endParaRPr lang="en-ZA" sz="1600" dirty="0"/>
                    </a:p>
                  </a:txBody>
                  <a:tcPr/>
                </a:tc>
                <a:tc>
                  <a:txBody>
                    <a:bodyPr/>
                    <a:lstStyle/>
                    <a:p>
                      <a:pPr algn="ctr"/>
                      <a:r>
                        <a:rPr lang="en-ZA" sz="1600" dirty="0" smtClean="0"/>
                        <a:t>10</a:t>
                      </a:r>
                      <a:endParaRPr lang="en-ZA" sz="1600" dirty="0"/>
                    </a:p>
                  </a:txBody>
                  <a:tcPr/>
                </a:tc>
                <a:tc>
                  <a:txBody>
                    <a:bodyPr/>
                    <a:lstStyle/>
                    <a:p>
                      <a:pPr algn="ctr"/>
                      <a:r>
                        <a:rPr lang="en-ZA" sz="1600" dirty="0" smtClean="0"/>
                        <a:t>11</a:t>
                      </a:r>
                      <a:endParaRPr lang="en-ZA" sz="1600" dirty="0"/>
                    </a:p>
                  </a:txBody>
                  <a:tcPr/>
                </a:tc>
                <a:tc>
                  <a:txBody>
                    <a:bodyPr/>
                    <a:lstStyle/>
                    <a:p>
                      <a:pPr algn="ctr"/>
                      <a:r>
                        <a:rPr lang="en-ZA" sz="1600" dirty="0" smtClean="0"/>
                        <a:t>12</a:t>
                      </a:r>
                      <a:endParaRPr lang="en-ZA" sz="1600" dirty="0"/>
                    </a:p>
                  </a:txBody>
                  <a:tcPr/>
                </a:tc>
              </a:tr>
            </a:tbl>
          </a:graphicData>
        </a:graphic>
      </p:graphicFrame>
      <p:sp>
        <p:nvSpPr>
          <p:cNvPr id="6" name="Rectangle 5"/>
          <p:cNvSpPr/>
          <p:nvPr/>
        </p:nvSpPr>
        <p:spPr>
          <a:xfrm>
            <a:off x="2123728" y="733346"/>
            <a:ext cx="6408712" cy="369332"/>
          </a:xfrm>
          <a:prstGeom prst="rect">
            <a:avLst/>
          </a:prstGeom>
        </p:spPr>
        <p:txBody>
          <a:bodyPr wrap="square">
            <a:spAutoFit/>
          </a:bodyPr>
          <a:lstStyle/>
          <a:p>
            <a:r>
              <a:rPr lang="en-ZA" b="1" dirty="0">
                <a:solidFill>
                  <a:srgbClr val="C0504D">
                    <a:lumMod val="75000"/>
                  </a:srgbClr>
                </a:solidFill>
              </a:rPr>
              <a:t>PROGRAMME PERFORMNCE INDICATORS AND ANNUAL TARGETS</a:t>
            </a:r>
            <a:endParaRPr lang="en-ZA" dirty="0">
              <a:solidFill>
                <a:srgbClr val="C0504D">
                  <a:lumMod val="75000"/>
                </a:srgbClr>
              </a:solidFill>
            </a:endParaRPr>
          </a:p>
        </p:txBody>
      </p:sp>
    </p:spTree>
    <p:extLst>
      <p:ext uri="{BB962C8B-B14F-4D97-AF65-F5344CB8AC3E}">
        <p14:creationId xmlns:p14="http://schemas.microsoft.com/office/powerpoint/2010/main" val="17014638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980728"/>
            <a:ext cx="8229600" cy="504008"/>
          </a:xfrm>
        </p:spPr>
        <p:txBody>
          <a:bodyPr/>
          <a:lstStyle/>
          <a:p>
            <a:pPr lvl="4" algn="ctr" rtl="0"/>
            <a:r>
              <a:rPr lang="en-ZA" altLang="en-US" dirty="0" smtClean="0"/>
              <a:t/>
            </a:r>
            <a:br>
              <a:rPr lang="en-ZA" altLang="en-US" dirty="0" smtClean="0"/>
            </a:br>
            <a:r>
              <a:rPr lang="en-ZA" altLang="en-US" b="1" dirty="0" smtClean="0">
                <a:solidFill>
                  <a:srgbClr val="002060"/>
                </a:solidFill>
                <a:latin typeface="+mn-lt"/>
              </a:rPr>
              <a:t>CHIETA QUALIFICATIONS/LEARNERSHIPS AND TRADES (ARTISANS) 2017/18</a:t>
            </a:r>
            <a:r>
              <a:rPr lang="en-ZA" altLang="en-US" b="1" dirty="0" smtClean="0">
                <a:solidFill>
                  <a:srgbClr val="0070C0"/>
                </a:solidFill>
                <a:latin typeface="+mn-lt"/>
              </a:rPr>
              <a:t/>
            </a:r>
            <a:br>
              <a:rPr lang="en-ZA" altLang="en-US" b="1" dirty="0" smtClean="0">
                <a:solidFill>
                  <a:srgbClr val="0070C0"/>
                </a:solidFill>
                <a:latin typeface="+mn-lt"/>
              </a:rPr>
            </a:br>
            <a:endParaRPr lang="en-ZA" altLang="en-US" sz="4000" b="1" dirty="0" smtClean="0">
              <a:solidFill>
                <a:srgbClr val="0070C0"/>
              </a:solidFill>
              <a:latin typeface="+mn-lt"/>
            </a:endParaRPr>
          </a:p>
        </p:txBody>
      </p:sp>
      <p:sp>
        <p:nvSpPr>
          <p:cNvPr id="2" name="Content Placeholder 1"/>
          <p:cNvSpPr>
            <a:spLocks noGrp="1"/>
          </p:cNvSpPr>
          <p:nvPr>
            <p:ph idx="1"/>
          </p:nvPr>
        </p:nvSpPr>
        <p:spPr>
          <a:xfrm>
            <a:off x="107504" y="1412776"/>
            <a:ext cx="8928992" cy="5256584"/>
          </a:xfrm>
        </p:spPr>
        <p:txBody>
          <a:bodyPr/>
          <a:lstStyle/>
          <a:p>
            <a:pPr>
              <a:spcBef>
                <a:spcPct val="50000"/>
              </a:spcBef>
              <a:buSzPct val="120000"/>
            </a:pPr>
            <a:r>
              <a:rPr lang="en-ZA" altLang="en-US" sz="1200" dirty="0" smtClean="0">
                <a:solidFill>
                  <a:srgbClr val="002060"/>
                </a:solidFill>
                <a:latin typeface="+mn-lt"/>
                <a:cs typeface="Arial" panose="020B0604020202020204" pitchFamily="34" charset="0"/>
              </a:rPr>
              <a:t>CHEMICAL OPERATIONS</a:t>
            </a:r>
          </a:p>
          <a:p>
            <a:pPr>
              <a:spcBef>
                <a:spcPct val="50000"/>
              </a:spcBef>
              <a:buSzPct val="120000"/>
            </a:pPr>
            <a:r>
              <a:rPr lang="en-ZA" altLang="en-US" sz="1200" dirty="0" smtClean="0">
                <a:solidFill>
                  <a:srgbClr val="002060"/>
                </a:solidFill>
                <a:latin typeface="+mn-lt"/>
                <a:cs typeface="Arial" panose="020B0604020202020204" pitchFamily="34" charset="0"/>
              </a:rPr>
              <a:t>CHEMICAL MANUFACTURING</a:t>
            </a:r>
          </a:p>
          <a:p>
            <a:pPr>
              <a:spcBef>
                <a:spcPct val="50000"/>
              </a:spcBef>
              <a:buSzPct val="120000"/>
            </a:pPr>
            <a:r>
              <a:rPr lang="en-ZA" altLang="en-US" sz="1200" dirty="0" smtClean="0">
                <a:solidFill>
                  <a:srgbClr val="002060"/>
                </a:solidFill>
                <a:latin typeface="+mn-lt"/>
                <a:cs typeface="Arial" panose="020B0604020202020204" pitchFamily="34" charset="0"/>
              </a:rPr>
              <a:t>OPERATION OF MOBILE EXPLOSIVES MANUFACTURING</a:t>
            </a:r>
            <a:endParaRPr lang="en-ZA" altLang="en-US" sz="1200" dirty="0">
              <a:solidFill>
                <a:srgbClr val="002060"/>
              </a:solidFill>
              <a:latin typeface="+mn-lt"/>
              <a:cs typeface="Arial" panose="020B0604020202020204" pitchFamily="34" charset="0"/>
            </a:endParaRPr>
          </a:p>
          <a:p>
            <a:pPr marL="355600" indent="-355600">
              <a:spcBef>
                <a:spcPct val="50000"/>
              </a:spcBef>
              <a:buSzPct val="120000"/>
            </a:pPr>
            <a:r>
              <a:rPr lang="en-ZA" altLang="en-US" sz="1200" dirty="0" smtClean="0">
                <a:solidFill>
                  <a:srgbClr val="002060"/>
                </a:solidFill>
                <a:latin typeface="+mn-lt"/>
                <a:cs typeface="Arial" panose="020B0604020202020204" pitchFamily="34" charset="0"/>
              </a:rPr>
              <a:t>PHARMACEUTICAL SALES REPRESENTATIVE</a:t>
            </a:r>
          </a:p>
          <a:p>
            <a:pPr marL="355600" indent="-355600">
              <a:spcBef>
                <a:spcPct val="50000"/>
              </a:spcBef>
              <a:buSzPct val="120000"/>
            </a:pPr>
            <a:r>
              <a:rPr lang="en-ZA" altLang="en-US" sz="1200" dirty="0" smtClean="0">
                <a:solidFill>
                  <a:srgbClr val="002060"/>
                </a:solidFill>
                <a:latin typeface="+mn-lt"/>
                <a:cs typeface="Arial" panose="020B0604020202020204" pitchFamily="34" charset="0"/>
              </a:rPr>
              <a:t>LABORATORY ANALYST</a:t>
            </a:r>
            <a:endParaRPr lang="en-ZA" altLang="en-US" sz="1200" dirty="0">
              <a:solidFill>
                <a:srgbClr val="002060"/>
              </a:solidFill>
              <a:latin typeface="+mn-lt"/>
              <a:cs typeface="Arial" panose="020B0604020202020204" pitchFamily="34" charset="0"/>
            </a:endParaRPr>
          </a:p>
          <a:p>
            <a:pPr>
              <a:spcBef>
                <a:spcPct val="50000"/>
              </a:spcBef>
              <a:buSzPct val="120000"/>
            </a:pPr>
            <a:r>
              <a:rPr lang="en-ZA" altLang="en-US" sz="1200" dirty="0" smtClean="0">
                <a:solidFill>
                  <a:srgbClr val="002060"/>
                </a:solidFill>
                <a:latin typeface="+mn-lt"/>
                <a:cs typeface="Arial" panose="020B0604020202020204" pitchFamily="34" charset="0"/>
              </a:rPr>
              <a:t>GLASS FORMING</a:t>
            </a:r>
          </a:p>
          <a:p>
            <a:pPr>
              <a:spcBef>
                <a:spcPct val="50000"/>
              </a:spcBef>
              <a:buSzPct val="120000"/>
            </a:pPr>
            <a:r>
              <a:rPr lang="en-ZA" altLang="en-US" sz="1200" dirty="0" smtClean="0">
                <a:solidFill>
                  <a:srgbClr val="002060"/>
                </a:solidFill>
                <a:latin typeface="+mn-lt"/>
                <a:cs typeface="Arial" panose="020B0604020202020204" pitchFamily="34" charset="0"/>
              </a:rPr>
              <a:t>MANUFACTURING OF SURFACE COATING</a:t>
            </a:r>
            <a:endParaRPr lang="en-ZA" altLang="en-US" sz="1200" dirty="0">
              <a:solidFill>
                <a:srgbClr val="002060"/>
              </a:solidFill>
              <a:latin typeface="+mn-lt"/>
              <a:cs typeface="Arial" panose="020B0604020202020204" pitchFamily="34" charset="0"/>
            </a:endParaRPr>
          </a:p>
          <a:p>
            <a:pPr>
              <a:spcBef>
                <a:spcPct val="50000"/>
              </a:spcBef>
              <a:buSzPct val="120000"/>
            </a:pPr>
            <a:r>
              <a:rPr lang="en-ZA" altLang="en-US" sz="1200" dirty="0" smtClean="0">
                <a:solidFill>
                  <a:srgbClr val="002060"/>
                </a:solidFill>
                <a:latin typeface="+mn-lt"/>
                <a:cs typeface="Arial" panose="020B0604020202020204" pitchFamily="34" charset="0"/>
              </a:rPr>
              <a:t>GASS INSTALLATION</a:t>
            </a:r>
          </a:p>
          <a:p>
            <a:pPr>
              <a:spcBef>
                <a:spcPct val="50000"/>
              </a:spcBef>
              <a:buSzPct val="120000"/>
            </a:pPr>
            <a:r>
              <a:rPr lang="en-ZA" altLang="en-US" sz="1200" dirty="0" smtClean="0">
                <a:solidFill>
                  <a:srgbClr val="002060"/>
                </a:solidFill>
                <a:latin typeface="+mn-lt"/>
                <a:cs typeface="Arial" panose="020B0604020202020204" pitchFamily="34" charset="0"/>
              </a:rPr>
              <a:t>RPL</a:t>
            </a:r>
          </a:p>
          <a:p>
            <a:pPr>
              <a:spcBef>
                <a:spcPct val="50000"/>
              </a:spcBef>
              <a:buSzPct val="120000"/>
            </a:pPr>
            <a:r>
              <a:rPr lang="en-ZA" altLang="en-US" sz="1200" dirty="0" smtClean="0">
                <a:solidFill>
                  <a:srgbClr val="002060"/>
                </a:solidFill>
                <a:latin typeface="+mn-lt"/>
                <a:cs typeface="Arial" panose="020B0604020202020204" pitchFamily="34" charset="0"/>
              </a:rPr>
              <a:t>BOILERMAKER</a:t>
            </a:r>
          </a:p>
          <a:p>
            <a:pPr>
              <a:spcBef>
                <a:spcPct val="50000"/>
              </a:spcBef>
              <a:buSzPct val="120000"/>
            </a:pPr>
            <a:r>
              <a:rPr lang="en-ZA" altLang="en-US" sz="1200" dirty="0" smtClean="0">
                <a:solidFill>
                  <a:srgbClr val="002060"/>
                </a:solidFill>
                <a:latin typeface="+mn-lt"/>
                <a:cs typeface="Arial" panose="020B0604020202020204" pitchFamily="34" charset="0"/>
              </a:rPr>
              <a:t>ELECTRICIAN</a:t>
            </a:r>
          </a:p>
          <a:p>
            <a:pPr>
              <a:spcBef>
                <a:spcPct val="50000"/>
              </a:spcBef>
              <a:buSzPct val="120000"/>
            </a:pPr>
            <a:r>
              <a:rPr lang="en-ZA" altLang="en-US" sz="1200" dirty="0" smtClean="0">
                <a:solidFill>
                  <a:srgbClr val="002060"/>
                </a:solidFill>
                <a:latin typeface="+mn-lt"/>
                <a:cs typeface="Arial" panose="020B0604020202020204" pitchFamily="34" charset="0"/>
              </a:rPr>
              <a:t>FITTER</a:t>
            </a:r>
          </a:p>
          <a:p>
            <a:pPr>
              <a:spcBef>
                <a:spcPct val="50000"/>
              </a:spcBef>
              <a:buSzPct val="120000"/>
            </a:pPr>
            <a:r>
              <a:rPr lang="en-ZA" altLang="en-US" sz="1200" dirty="0" smtClean="0">
                <a:solidFill>
                  <a:srgbClr val="002060"/>
                </a:solidFill>
                <a:latin typeface="+mn-lt"/>
                <a:cs typeface="Arial" panose="020B0604020202020204" pitchFamily="34" charset="0"/>
              </a:rPr>
              <a:t>INSTRUMENT MECHANICIAN</a:t>
            </a:r>
          </a:p>
          <a:p>
            <a:pPr>
              <a:spcBef>
                <a:spcPct val="50000"/>
              </a:spcBef>
              <a:buSzPct val="120000"/>
            </a:pPr>
            <a:r>
              <a:rPr lang="en-ZA" altLang="en-US" sz="1200" dirty="0" smtClean="0">
                <a:solidFill>
                  <a:srgbClr val="002060"/>
                </a:solidFill>
                <a:latin typeface="+mn-lt"/>
                <a:cs typeface="Arial" panose="020B0604020202020204" pitchFamily="34" charset="0"/>
              </a:rPr>
              <a:t>MILLWRIGHT</a:t>
            </a:r>
          </a:p>
          <a:p>
            <a:pPr>
              <a:spcBef>
                <a:spcPct val="50000"/>
              </a:spcBef>
              <a:buSzPct val="120000"/>
            </a:pPr>
            <a:r>
              <a:rPr lang="en-ZA" altLang="en-US" sz="1200" dirty="0" smtClean="0">
                <a:solidFill>
                  <a:srgbClr val="002060"/>
                </a:solidFill>
                <a:latin typeface="+mn-lt"/>
                <a:cs typeface="Arial" panose="020B0604020202020204" pitchFamily="34" charset="0"/>
              </a:rPr>
              <a:t>RIGGER</a:t>
            </a:r>
          </a:p>
          <a:p>
            <a:pPr>
              <a:spcBef>
                <a:spcPct val="50000"/>
              </a:spcBef>
              <a:buSzPct val="120000"/>
            </a:pPr>
            <a:r>
              <a:rPr lang="en-ZA" altLang="en-US" sz="1200" dirty="0" smtClean="0">
                <a:solidFill>
                  <a:srgbClr val="002060"/>
                </a:solidFill>
                <a:latin typeface="+mn-lt"/>
                <a:cs typeface="Arial" panose="020B0604020202020204" pitchFamily="34" charset="0"/>
              </a:rPr>
              <a:t>TURNER</a:t>
            </a:r>
          </a:p>
          <a:p>
            <a:pPr>
              <a:spcBef>
                <a:spcPct val="50000"/>
              </a:spcBef>
              <a:buSzPct val="120000"/>
            </a:pPr>
            <a:r>
              <a:rPr lang="en-ZA" altLang="en-US" sz="1200" dirty="0" smtClean="0">
                <a:solidFill>
                  <a:srgbClr val="002060"/>
                </a:solidFill>
                <a:latin typeface="+mn-lt"/>
                <a:cs typeface="Arial" panose="020B0604020202020204" pitchFamily="34" charset="0"/>
              </a:rPr>
              <a:t>WELDER</a:t>
            </a:r>
          </a:p>
          <a:p>
            <a:pPr>
              <a:spcBef>
                <a:spcPct val="50000"/>
              </a:spcBef>
              <a:buSzPct val="120000"/>
            </a:pPr>
            <a:r>
              <a:rPr lang="en-ZA" altLang="en-US" sz="1200" dirty="0" smtClean="0">
                <a:solidFill>
                  <a:srgbClr val="002060"/>
                </a:solidFill>
                <a:latin typeface="+mn-lt"/>
                <a:cs typeface="Arial" panose="020B0604020202020204" pitchFamily="34" charset="0"/>
              </a:rPr>
              <a:t>DIESEL MECHANIC</a:t>
            </a:r>
          </a:p>
          <a:p>
            <a:pPr>
              <a:spcBef>
                <a:spcPct val="50000"/>
              </a:spcBef>
              <a:buSzPct val="120000"/>
            </a:pPr>
            <a:r>
              <a:rPr lang="en-ZA" altLang="en-US" sz="1200" dirty="0" smtClean="0">
                <a:solidFill>
                  <a:srgbClr val="002060"/>
                </a:solidFill>
                <a:latin typeface="+mn-lt"/>
                <a:cs typeface="Arial" panose="020B0604020202020204" pitchFamily="34" charset="0"/>
              </a:rPr>
              <a:t> FITTER AND TURNER</a:t>
            </a:r>
          </a:p>
          <a:p>
            <a:pPr>
              <a:spcBef>
                <a:spcPct val="50000"/>
              </a:spcBef>
              <a:buSzPct val="120000"/>
            </a:pPr>
            <a:endParaRPr lang="en-ZA" altLang="en-US" sz="1700" dirty="0">
              <a:solidFill>
                <a:srgbClr val="0070C0"/>
              </a:solidFill>
              <a:latin typeface="+mn-lt"/>
              <a:cs typeface="Arial" panose="020B0604020202020204" pitchFamily="34" charset="0"/>
            </a:endParaRPr>
          </a:p>
          <a:p>
            <a:endParaRPr lang="en-ZA" sz="1700" dirty="0">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defRPr/>
            </a:pPr>
            <a:endParaRPr lang="en-ZA" altLang="en-US" sz="2800" kern="0" dirty="0" smtClean="0">
              <a:solidFill>
                <a:srgbClr val="000000"/>
              </a:solidFill>
            </a:endParaRPr>
          </a:p>
        </p:txBody>
      </p:sp>
    </p:spTree>
    <p:extLst>
      <p:ext uri="{BB962C8B-B14F-4D97-AF65-F5344CB8AC3E}">
        <p14:creationId xmlns:p14="http://schemas.microsoft.com/office/powerpoint/2010/main" val="33053442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268760"/>
            <a:ext cx="8229600" cy="504056"/>
          </a:xfrm>
        </p:spPr>
        <p:txBody>
          <a:bodyPr/>
          <a:lstStyle/>
          <a:p>
            <a:pPr marL="342900" lvl="1" indent="-342900"/>
            <a:r>
              <a:rPr lang="en-ZA" altLang="en-US" b="1" dirty="0" smtClean="0">
                <a:solidFill>
                  <a:schemeClr val="accent1">
                    <a:lumMod val="75000"/>
                  </a:schemeClr>
                </a:solidFill>
                <a:latin typeface="+mn-lt"/>
              </a:rPr>
              <a:t>ENGINEERING QUALIFICATIONS 2017/18</a:t>
            </a:r>
            <a:endParaRPr lang="en-ZA" b="1" dirty="0">
              <a:solidFill>
                <a:schemeClr val="accent1">
                  <a:lumMod val="75000"/>
                </a:schemeClr>
              </a:solidFill>
              <a:latin typeface="+mn-lt"/>
              <a:ea typeface="+mj-ea"/>
              <a:cs typeface="+mj-cs"/>
            </a:endParaRPr>
          </a:p>
        </p:txBody>
      </p:sp>
      <p:sp>
        <p:nvSpPr>
          <p:cNvPr id="2" name="Content Placeholder 1"/>
          <p:cNvSpPr>
            <a:spLocks noGrp="1"/>
          </p:cNvSpPr>
          <p:nvPr>
            <p:ph idx="1"/>
          </p:nvPr>
        </p:nvSpPr>
        <p:spPr>
          <a:xfrm>
            <a:off x="539552" y="1772816"/>
            <a:ext cx="8229600" cy="3993303"/>
          </a:xfrm>
        </p:spPr>
        <p:txBody>
          <a:bodyPr/>
          <a:lstStyle/>
          <a:p>
            <a:pPr>
              <a:spcBef>
                <a:spcPct val="50000"/>
              </a:spcBef>
              <a:buSzPct val="120000"/>
            </a:pPr>
            <a:r>
              <a:rPr lang="en-ZA" altLang="en-US" sz="1200" dirty="0" smtClean="0">
                <a:latin typeface="+mn-lt"/>
                <a:cs typeface="Arial" panose="020B0604020202020204" pitchFamily="34" charset="0"/>
              </a:rPr>
              <a:t>MECHANICAL ENGINEERING FITTING</a:t>
            </a:r>
          </a:p>
          <a:p>
            <a:pPr>
              <a:spcBef>
                <a:spcPct val="50000"/>
              </a:spcBef>
              <a:buSzPct val="120000"/>
            </a:pPr>
            <a:r>
              <a:rPr lang="en-ZA" altLang="en-US" sz="1200" dirty="0" smtClean="0">
                <a:latin typeface="+mn-lt"/>
                <a:cs typeface="Arial" panose="020B0604020202020204" pitchFamily="34" charset="0"/>
              </a:rPr>
              <a:t>MECHANICAL ENGINEERING PIPE FITTING</a:t>
            </a:r>
            <a:endParaRPr lang="en-ZA" altLang="en-US" sz="1200" dirty="0">
              <a:latin typeface="+mn-lt"/>
              <a:cs typeface="Arial" panose="020B0604020202020204" pitchFamily="34" charset="0"/>
            </a:endParaRPr>
          </a:p>
          <a:p>
            <a:pPr>
              <a:spcBef>
                <a:spcPct val="50000"/>
              </a:spcBef>
              <a:buSzPct val="120000"/>
            </a:pPr>
            <a:r>
              <a:rPr lang="en-ZA" altLang="en-US" sz="1200" dirty="0" smtClean="0">
                <a:latin typeface="+mn-lt"/>
                <a:cs typeface="Arial" panose="020B0604020202020204" pitchFamily="34" charset="0"/>
              </a:rPr>
              <a:t>MECHANICAL HANDLING RIGGING</a:t>
            </a:r>
            <a:endParaRPr lang="en-ZA" altLang="en-US" sz="1200" dirty="0">
              <a:latin typeface="+mn-lt"/>
              <a:cs typeface="Arial" panose="020B0604020202020204" pitchFamily="34" charset="0"/>
            </a:endParaRPr>
          </a:p>
          <a:p>
            <a:pPr>
              <a:spcBef>
                <a:spcPct val="50000"/>
              </a:spcBef>
              <a:buSzPct val="120000"/>
            </a:pPr>
            <a:r>
              <a:rPr lang="en-ZA" altLang="en-US" sz="1200" dirty="0" smtClean="0">
                <a:latin typeface="+mn-lt"/>
                <a:cs typeface="Arial" panose="020B0604020202020204" pitchFamily="34" charset="0"/>
              </a:rPr>
              <a:t>ELECTRICAL ENGINEERING</a:t>
            </a:r>
          </a:p>
          <a:p>
            <a:pPr>
              <a:spcBef>
                <a:spcPct val="50000"/>
              </a:spcBef>
              <a:buSzPct val="120000"/>
            </a:pPr>
            <a:r>
              <a:rPr lang="en-ZA" altLang="en-US" sz="1200" dirty="0" smtClean="0">
                <a:latin typeface="+mn-lt"/>
                <a:cs typeface="Arial" panose="020B0604020202020204" pitchFamily="34" charset="0"/>
              </a:rPr>
              <a:t>MEASUREMENT, CONTROL AND INSTRUMENTATION</a:t>
            </a:r>
            <a:endParaRPr lang="en-ZA" altLang="en-US" sz="1200" dirty="0">
              <a:latin typeface="+mn-lt"/>
              <a:cs typeface="Arial" panose="020B0604020202020204" pitchFamily="34" charset="0"/>
            </a:endParaRPr>
          </a:p>
          <a:p>
            <a:pPr>
              <a:spcBef>
                <a:spcPct val="50000"/>
              </a:spcBef>
              <a:buSzPct val="120000"/>
            </a:pPr>
            <a:r>
              <a:rPr lang="en-ZA" altLang="en-US" sz="1200" dirty="0" smtClean="0">
                <a:latin typeface="+mn-lt"/>
                <a:cs typeface="Arial" panose="020B0604020202020204" pitchFamily="34" charset="0"/>
              </a:rPr>
              <a:t>WELDING APPLICATION AND PRACTICE</a:t>
            </a:r>
          </a:p>
          <a:p>
            <a:pPr marL="0" indent="0">
              <a:buNone/>
            </a:pPr>
            <a:endParaRPr lang="en-ZA" sz="1200" dirty="0">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defRPr/>
            </a:pPr>
            <a:endParaRPr lang="en-ZA" altLang="en-US" sz="2800" kern="0" dirty="0" smtClean="0">
              <a:solidFill>
                <a:srgbClr val="000000"/>
              </a:solidFill>
            </a:endParaRPr>
          </a:p>
        </p:txBody>
      </p:sp>
    </p:spTree>
    <p:extLst>
      <p:ext uri="{BB962C8B-B14F-4D97-AF65-F5344CB8AC3E}">
        <p14:creationId xmlns:p14="http://schemas.microsoft.com/office/powerpoint/2010/main" val="16739263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908720"/>
            <a:ext cx="8229600" cy="710952"/>
          </a:xfrm>
        </p:spPr>
        <p:txBody>
          <a:bodyPr/>
          <a:lstStyle/>
          <a:p>
            <a:pPr marL="342900" lvl="1" indent="-342900"/>
            <a:r>
              <a:rPr lang="en-ZA" altLang="en-US" sz="1600" b="1" dirty="0" smtClean="0">
                <a:solidFill>
                  <a:schemeClr val="accent1">
                    <a:lumMod val="75000"/>
                  </a:schemeClr>
                </a:solidFill>
                <a:latin typeface="+mn-lt"/>
              </a:rPr>
              <a:t>HIGHLIGHTS OF THE CHIETA STRATEGY  AND APP 2017\18</a:t>
            </a:r>
            <a:br>
              <a:rPr lang="en-ZA" altLang="en-US" sz="1600" b="1" dirty="0" smtClean="0">
                <a:solidFill>
                  <a:schemeClr val="accent1">
                    <a:lumMod val="75000"/>
                  </a:schemeClr>
                </a:solidFill>
                <a:latin typeface="+mn-lt"/>
              </a:rPr>
            </a:br>
            <a:r>
              <a:rPr lang="en-ZA" altLang="en-US" sz="1600" b="1" dirty="0" smtClean="0">
                <a:solidFill>
                  <a:schemeClr val="accent1">
                    <a:lumMod val="75000"/>
                  </a:schemeClr>
                </a:solidFill>
                <a:latin typeface="+mn-lt"/>
              </a:rPr>
              <a:t/>
            </a:r>
            <a:br>
              <a:rPr lang="en-ZA" altLang="en-US" sz="1600" b="1" dirty="0" smtClean="0">
                <a:solidFill>
                  <a:schemeClr val="accent1">
                    <a:lumMod val="75000"/>
                  </a:schemeClr>
                </a:solidFill>
                <a:latin typeface="+mn-lt"/>
              </a:rPr>
            </a:br>
            <a:endParaRPr lang="en-ZA" sz="1600" b="1" dirty="0">
              <a:solidFill>
                <a:schemeClr val="accent1">
                  <a:lumMod val="75000"/>
                </a:schemeClr>
              </a:solidFill>
              <a:latin typeface="+mn-lt"/>
              <a:ea typeface="+mj-ea"/>
              <a:cs typeface="+mj-cs"/>
            </a:endParaRPr>
          </a:p>
        </p:txBody>
      </p:sp>
      <p:sp>
        <p:nvSpPr>
          <p:cNvPr id="2" name="Content Placeholder 1"/>
          <p:cNvSpPr>
            <a:spLocks noGrp="1"/>
          </p:cNvSpPr>
          <p:nvPr>
            <p:ph idx="1"/>
          </p:nvPr>
        </p:nvSpPr>
        <p:spPr>
          <a:xfrm>
            <a:off x="611560" y="1196752"/>
            <a:ext cx="8229600" cy="3993303"/>
          </a:xfrm>
        </p:spPr>
        <p:txBody>
          <a:bodyPr/>
          <a:lstStyle/>
          <a:p>
            <a:pPr>
              <a:spcBef>
                <a:spcPct val="50000"/>
              </a:spcBef>
              <a:buSzPct val="120000"/>
            </a:pPr>
            <a:r>
              <a:rPr lang="en-ZA" altLang="en-US" sz="1600" dirty="0" smtClean="0">
                <a:latin typeface="+mn-lt"/>
                <a:cs typeface="Arial" panose="020B0604020202020204" pitchFamily="34" charset="0"/>
              </a:rPr>
              <a:t>Integration with CHIETA Sector Skills Plan and Government policy frameworks- refer to supplementary pack which illustrate levels of integration</a:t>
            </a:r>
          </a:p>
          <a:p>
            <a:pPr>
              <a:spcBef>
                <a:spcPct val="50000"/>
              </a:spcBef>
              <a:buSzPct val="120000"/>
            </a:pPr>
            <a:r>
              <a:rPr lang="en-ZA" altLang="en-US" sz="1600" dirty="0" smtClean="0">
                <a:latin typeface="+mn-lt"/>
                <a:cs typeface="Arial" panose="020B0604020202020204" pitchFamily="34" charset="0"/>
              </a:rPr>
              <a:t>Funding alignment to identified prioirty areas</a:t>
            </a:r>
          </a:p>
          <a:p>
            <a:pPr>
              <a:spcBef>
                <a:spcPct val="50000"/>
              </a:spcBef>
              <a:buSzPct val="120000"/>
            </a:pPr>
            <a:r>
              <a:rPr lang="en-ZA" altLang="en-US" sz="1600" dirty="0" smtClean="0">
                <a:latin typeface="+mn-lt"/>
                <a:cs typeface="Arial" panose="020B0604020202020204" pitchFamily="34" charset="0"/>
              </a:rPr>
              <a:t>Effective Partnership delivery models with Industry and training providers</a:t>
            </a:r>
          </a:p>
          <a:p>
            <a:pPr>
              <a:spcBef>
                <a:spcPct val="50000"/>
              </a:spcBef>
              <a:buSzPct val="120000"/>
            </a:pPr>
            <a:r>
              <a:rPr lang="en-ZA" altLang="en-US" sz="1600" dirty="0" smtClean="0">
                <a:latin typeface="+mn-lt"/>
                <a:cs typeface="Arial" panose="020B0604020202020204" pitchFamily="34" charset="0"/>
              </a:rPr>
              <a:t>Credible Research and Skills Planning processes to ensure relevance and accuracy</a:t>
            </a:r>
          </a:p>
          <a:p>
            <a:pPr>
              <a:spcBef>
                <a:spcPct val="50000"/>
              </a:spcBef>
              <a:buSzPct val="120000"/>
            </a:pPr>
            <a:r>
              <a:rPr lang="en-ZA" altLang="en-US" sz="1600" dirty="0" smtClean="0">
                <a:latin typeface="+mn-lt"/>
                <a:cs typeface="Arial" panose="020B0604020202020204" pitchFamily="34" charset="0"/>
              </a:rPr>
              <a:t>Substantial allocation of funds to Occupationaly Directed Programmes with work integrated learning</a:t>
            </a:r>
          </a:p>
          <a:p>
            <a:pPr>
              <a:spcBef>
                <a:spcPct val="50000"/>
              </a:spcBef>
              <a:buSzPct val="120000"/>
            </a:pPr>
            <a:r>
              <a:rPr lang="en-ZA" altLang="en-US" sz="1600" dirty="0" smtClean="0">
                <a:latin typeface="+mn-lt"/>
                <a:cs typeface="Arial" panose="020B0604020202020204" pitchFamily="34" charset="0"/>
              </a:rPr>
              <a:t>Strong focus on Transformational imperatives </a:t>
            </a:r>
          </a:p>
          <a:p>
            <a:pPr>
              <a:spcBef>
                <a:spcPct val="50000"/>
              </a:spcBef>
              <a:buSzPct val="120000"/>
            </a:pPr>
            <a:r>
              <a:rPr lang="en-ZA" altLang="en-US" sz="1600" dirty="0" smtClean="0">
                <a:latin typeface="+mn-lt"/>
                <a:cs typeface="Arial" panose="020B0604020202020204" pitchFamily="34" charset="0"/>
              </a:rPr>
              <a:t>Co- funding models with Industry and  to ensure maximum impact and value for money</a:t>
            </a:r>
          </a:p>
          <a:p>
            <a:pPr>
              <a:spcBef>
                <a:spcPct val="50000"/>
              </a:spcBef>
              <a:buSzPct val="120000"/>
            </a:pPr>
            <a:r>
              <a:rPr lang="en-ZA" altLang="en-US" sz="1600" dirty="0" smtClean="0">
                <a:latin typeface="+mn-lt"/>
                <a:cs typeface="Arial" panose="020B0604020202020204" pitchFamily="34" charset="0"/>
              </a:rPr>
              <a:t>Monitoring and Evaluation which will also to start to include Impact Assessment Studies and tracking and tracing of of learners through a skills supply and demand database </a:t>
            </a:r>
          </a:p>
          <a:p>
            <a:pPr>
              <a:spcBef>
                <a:spcPct val="50000"/>
              </a:spcBef>
              <a:buSzPct val="120000"/>
            </a:pPr>
            <a:r>
              <a:rPr lang="en-ZA" altLang="en-US" sz="1600" dirty="0" smtClean="0">
                <a:latin typeface="+mn-lt"/>
                <a:cs typeface="Arial" panose="020B0604020202020204" pitchFamily="34" charset="0"/>
              </a:rPr>
              <a:t>Supporting Co-ops, SMME’s, worker iniated NGO’s and community training initiatives</a:t>
            </a:r>
          </a:p>
          <a:p>
            <a:pPr>
              <a:spcBef>
                <a:spcPct val="50000"/>
              </a:spcBef>
              <a:buSzPct val="120000"/>
            </a:pPr>
            <a:r>
              <a:rPr lang="en-ZA" altLang="en-US" sz="1600" dirty="0" smtClean="0">
                <a:latin typeface="+mn-lt"/>
                <a:cs typeface="Arial" panose="020B0604020202020204" pitchFamily="34" charset="0"/>
              </a:rPr>
              <a:t>Upskilling current workforce to ensure National and International Competetiveness</a:t>
            </a:r>
            <a:endParaRPr lang="en-ZA" altLang="en-US" sz="1600" dirty="0">
              <a:latin typeface="+mn-lt"/>
              <a:cs typeface="Arial" panose="020B0604020202020204" pitchFamily="34" charset="0"/>
            </a:endParaRPr>
          </a:p>
          <a:p>
            <a:pPr marL="0" indent="0">
              <a:buNone/>
            </a:pPr>
            <a:endParaRPr lang="en-ZA" dirty="0">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defRPr/>
            </a:pPr>
            <a:endParaRPr lang="en-ZA" altLang="en-US" sz="2800" kern="0" dirty="0" smtClean="0">
              <a:solidFill>
                <a:srgbClr val="000000"/>
              </a:solidFill>
            </a:endParaRPr>
          </a:p>
        </p:txBody>
      </p:sp>
    </p:spTree>
    <p:extLst>
      <p:ext uri="{BB962C8B-B14F-4D97-AF65-F5344CB8AC3E}">
        <p14:creationId xmlns:p14="http://schemas.microsoft.com/office/powerpoint/2010/main" val="19757592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764704"/>
            <a:ext cx="8229600" cy="710952"/>
          </a:xfrm>
        </p:spPr>
        <p:txBody>
          <a:bodyPr/>
          <a:lstStyle/>
          <a:p>
            <a:pPr marL="342900" lvl="1" indent="-342900"/>
            <a:r>
              <a:rPr lang="en-ZA" altLang="en-US" sz="1600" b="1" dirty="0" smtClean="0">
                <a:solidFill>
                  <a:schemeClr val="accent1">
                    <a:lumMod val="75000"/>
                  </a:schemeClr>
                </a:solidFill>
                <a:latin typeface="+mn-lt"/>
              </a:rPr>
              <a:t/>
            </a:r>
            <a:br>
              <a:rPr lang="en-ZA" altLang="en-US" sz="1600" b="1" dirty="0" smtClean="0">
                <a:solidFill>
                  <a:schemeClr val="accent1">
                    <a:lumMod val="75000"/>
                  </a:schemeClr>
                </a:solidFill>
                <a:latin typeface="+mn-lt"/>
              </a:rPr>
            </a:br>
            <a:r>
              <a:rPr lang="en-ZA" altLang="en-US" sz="1600" b="1" dirty="0" smtClean="0">
                <a:solidFill>
                  <a:schemeClr val="accent1">
                    <a:lumMod val="75000"/>
                  </a:schemeClr>
                </a:solidFill>
                <a:latin typeface="+mn-lt"/>
              </a:rPr>
              <a:t>CHIETA PERFORMANCE ENVIRONMENT</a:t>
            </a:r>
            <a:br>
              <a:rPr lang="en-ZA" altLang="en-US" sz="1600" b="1" dirty="0" smtClean="0">
                <a:solidFill>
                  <a:schemeClr val="accent1">
                    <a:lumMod val="75000"/>
                  </a:schemeClr>
                </a:solidFill>
                <a:latin typeface="+mn-lt"/>
              </a:rPr>
            </a:br>
            <a:r>
              <a:rPr lang="en-ZA" altLang="en-US" sz="1600" b="1" dirty="0" smtClean="0">
                <a:solidFill>
                  <a:schemeClr val="accent1">
                    <a:lumMod val="75000"/>
                  </a:schemeClr>
                </a:solidFill>
                <a:latin typeface="+mn-lt"/>
              </a:rPr>
              <a:t/>
            </a:r>
            <a:br>
              <a:rPr lang="en-ZA" altLang="en-US" sz="1600" b="1" dirty="0" smtClean="0">
                <a:solidFill>
                  <a:schemeClr val="accent1">
                    <a:lumMod val="75000"/>
                  </a:schemeClr>
                </a:solidFill>
                <a:latin typeface="+mn-lt"/>
              </a:rPr>
            </a:br>
            <a:endParaRPr lang="en-ZA" sz="1600" b="1" dirty="0">
              <a:solidFill>
                <a:schemeClr val="accent1">
                  <a:lumMod val="75000"/>
                </a:schemeClr>
              </a:solidFill>
              <a:latin typeface="+mn-lt"/>
              <a:ea typeface="+mj-ea"/>
              <a:cs typeface="+mj-cs"/>
            </a:endParaRPr>
          </a:p>
        </p:txBody>
      </p:sp>
      <p:sp>
        <p:nvSpPr>
          <p:cNvPr id="2" name="Content Placeholder 1"/>
          <p:cNvSpPr>
            <a:spLocks noGrp="1"/>
          </p:cNvSpPr>
          <p:nvPr>
            <p:ph idx="1"/>
          </p:nvPr>
        </p:nvSpPr>
        <p:spPr>
          <a:xfrm>
            <a:off x="539552" y="1340768"/>
            <a:ext cx="8229600" cy="3993303"/>
          </a:xfrm>
        </p:spPr>
        <p:txBody>
          <a:bodyPr/>
          <a:lstStyle/>
          <a:p>
            <a:pPr>
              <a:spcBef>
                <a:spcPct val="50000"/>
              </a:spcBef>
              <a:buSzPct val="120000"/>
            </a:pPr>
            <a:r>
              <a:rPr lang="en-ZA" altLang="en-US" sz="1600" dirty="0" smtClean="0">
                <a:latin typeface="+mn-lt"/>
                <a:cs typeface="Arial" panose="020B0604020202020204" pitchFamily="34" charset="0"/>
              </a:rPr>
              <a:t>Effective Governance structure which leads by excample and setting the correct tone at the top through strategic and ethical leadership</a:t>
            </a:r>
          </a:p>
          <a:p>
            <a:pPr>
              <a:spcBef>
                <a:spcPct val="50000"/>
              </a:spcBef>
              <a:buSzPct val="120000"/>
            </a:pPr>
            <a:r>
              <a:rPr lang="en-ZA" altLang="en-US" sz="1600" dirty="0" smtClean="0">
                <a:latin typeface="+mn-lt"/>
                <a:cs typeface="Arial" panose="020B0604020202020204" pitchFamily="34" charset="0"/>
              </a:rPr>
              <a:t>Strong Integrated Risk Management Framework with a functional internal control environment</a:t>
            </a:r>
          </a:p>
          <a:p>
            <a:pPr>
              <a:spcBef>
                <a:spcPct val="50000"/>
              </a:spcBef>
              <a:buSzPct val="120000"/>
            </a:pPr>
            <a:r>
              <a:rPr lang="en-ZA" altLang="en-US" sz="1600" dirty="0" smtClean="0">
                <a:latin typeface="+mn-lt"/>
                <a:cs typeface="Arial" panose="020B0604020202020204" pitchFamily="34" charset="0"/>
              </a:rPr>
              <a:t>Functional and efficient business processes in support of stakeholder delivery and performance</a:t>
            </a:r>
          </a:p>
          <a:p>
            <a:pPr>
              <a:spcBef>
                <a:spcPct val="50000"/>
              </a:spcBef>
              <a:buSzPct val="120000"/>
            </a:pPr>
            <a:r>
              <a:rPr lang="en-ZA" altLang="en-US" sz="1600" dirty="0" smtClean="0">
                <a:latin typeface="+mn-lt"/>
                <a:cs typeface="Arial" panose="020B0604020202020204" pitchFamily="34" charset="0"/>
              </a:rPr>
              <a:t>Strong and efficent Grants management processes to ensure funding and delivery moves within agreed timeframes</a:t>
            </a:r>
          </a:p>
          <a:p>
            <a:pPr>
              <a:spcBef>
                <a:spcPct val="50000"/>
              </a:spcBef>
              <a:buSzPct val="120000"/>
            </a:pPr>
            <a:r>
              <a:rPr lang="en-ZA" altLang="en-US" sz="1600" dirty="0" smtClean="0">
                <a:latin typeface="+mn-lt"/>
                <a:cs typeface="Arial" panose="020B0604020202020204" pitchFamily="34" charset="0"/>
              </a:rPr>
              <a:t>Skilled, competent, motivated and experienced staff on all collective levels in the organisation </a:t>
            </a:r>
          </a:p>
          <a:p>
            <a:pPr>
              <a:spcBef>
                <a:spcPct val="50000"/>
              </a:spcBef>
              <a:buSzPct val="120000"/>
            </a:pPr>
            <a:r>
              <a:rPr lang="en-ZA" altLang="en-US" sz="1600" dirty="0" smtClean="0">
                <a:latin typeface="+mn-lt"/>
                <a:cs typeface="Arial" panose="020B0604020202020204" pitchFamily="34" charset="0"/>
              </a:rPr>
              <a:t>Sustained track record of meeting and exceeding our organisational performance targets</a:t>
            </a:r>
          </a:p>
          <a:p>
            <a:pPr>
              <a:spcBef>
                <a:spcPct val="50000"/>
              </a:spcBef>
              <a:buSzPct val="120000"/>
            </a:pPr>
            <a:r>
              <a:rPr lang="en-ZA" altLang="en-US" sz="1600" dirty="0" smtClean="0">
                <a:latin typeface="+mn-lt"/>
                <a:cs typeface="Arial" panose="020B0604020202020204" pitchFamily="34" charset="0"/>
              </a:rPr>
              <a:t>Fiftheen years of an unqualified audit opinion and received in 2014\15 and 2015\16 clean audit awards from AGSA</a:t>
            </a:r>
          </a:p>
          <a:p>
            <a:pPr>
              <a:spcBef>
                <a:spcPct val="50000"/>
              </a:spcBef>
              <a:buSzPct val="120000"/>
            </a:pPr>
            <a:r>
              <a:rPr lang="en-ZA" altLang="en-US" sz="1600" dirty="0" smtClean="0">
                <a:latin typeface="+mn-lt"/>
                <a:cs typeface="Arial" panose="020B0604020202020204" pitchFamily="34" charset="0"/>
              </a:rPr>
              <a:t>Integrated performance management culture within the organisation with clear roles and accounatbility</a:t>
            </a:r>
          </a:p>
          <a:p>
            <a:pPr>
              <a:spcBef>
                <a:spcPct val="50000"/>
              </a:spcBef>
              <a:buSzPct val="120000"/>
            </a:pPr>
            <a:r>
              <a:rPr lang="en-ZA" altLang="en-US" sz="1600" dirty="0" smtClean="0">
                <a:latin typeface="+mn-lt"/>
                <a:cs typeface="Arial" panose="020B0604020202020204" pitchFamily="34" charset="0"/>
              </a:rPr>
              <a:t>Strong, supportive and healthy relationship with DHET and CHIETA Stakeholders </a:t>
            </a:r>
            <a:endParaRPr lang="en-ZA" altLang="en-US" sz="1600" dirty="0">
              <a:latin typeface="+mn-lt"/>
              <a:cs typeface="Arial" panose="020B0604020202020204" pitchFamily="34" charset="0"/>
            </a:endParaRPr>
          </a:p>
          <a:p>
            <a:pPr marL="0" indent="0">
              <a:buNone/>
            </a:pPr>
            <a:endParaRPr lang="en-ZA" dirty="0">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defRPr/>
            </a:pPr>
            <a:endParaRPr lang="en-ZA" altLang="en-US" sz="2800" kern="0" dirty="0" smtClean="0">
              <a:solidFill>
                <a:srgbClr val="000000"/>
              </a:solidFill>
            </a:endParaRPr>
          </a:p>
        </p:txBody>
      </p:sp>
    </p:spTree>
    <p:extLst>
      <p:ext uri="{BB962C8B-B14F-4D97-AF65-F5344CB8AC3E}">
        <p14:creationId xmlns:p14="http://schemas.microsoft.com/office/powerpoint/2010/main" val="29267529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23528" y="3073524"/>
            <a:ext cx="8229600" cy="710952"/>
          </a:xfrm>
        </p:spPr>
        <p:txBody>
          <a:bodyPr/>
          <a:lstStyle/>
          <a:p>
            <a:pPr marL="342900" lvl="1" indent="-342900"/>
            <a:r>
              <a:rPr lang="en-ZA" altLang="en-US" sz="2800" b="1" dirty="0" smtClean="0">
                <a:solidFill>
                  <a:schemeClr val="accent1">
                    <a:lumMod val="75000"/>
                  </a:schemeClr>
                </a:solidFill>
                <a:latin typeface="Calibri" panose="020F0502020204030204" pitchFamily="34" charset="0"/>
              </a:rPr>
              <a:t>CHIETA BUDGET 2017\18</a:t>
            </a:r>
            <a:r>
              <a:rPr lang="en-ZA" altLang="en-US" sz="2800" dirty="0" smtClean="0">
                <a:solidFill>
                  <a:schemeClr val="accent1">
                    <a:lumMod val="75000"/>
                  </a:schemeClr>
                </a:solidFill>
                <a:latin typeface="Calibri" panose="020F0502020204030204" pitchFamily="34" charset="0"/>
              </a:rPr>
              <a:t/>
            </a:r>
            <a:br>
              <a:rPr lang="en-ZA" altLang="en-US" sz="2800" dirty="0" smtClean="0">
                <a:solidFill>
                  <a:schemeClr val="accent1">
                    <a:lumMod val="75000"/>
                  </a:schemeClr>
                </a:solidFill>
                <a:latin typeface="Calibri" panose="020F0502020204030204" pitchFamily="34" charset="0"/>
              </a:rPr>
            </a:br>
            <a:endParaRPr lang="en-ZA" sz="2800" b="1" dirty="0">
              <a:solidFill>
                <a:schemeClr val="accent1">
                  <a:lumMod val="75000"/>
                </a:schemeClr>
              </a:solidFill>
              <a:latin typeface="Calibri" panose="020F0502020204030204" pitchFamily="34" charset="0"/>
              <a:ea typeface="+mj-ea"/>
              <a:cs typeface="+mj-cs"/>
            </a:endParaRPr>
          </a:p>
        </p:txBody>
      </p:sp>
      <p:sp>
        <p:nvSpPr>
          <p:cNvPr id="2" name="Content Placeholder 1"/>
          <p:cNvSpPr>
            <a:spLocks noGrp="1"/>
          </p:cNvSpPr>
          <p:nvPr>
            <p:ph idx="1"/>
          </p:nvPr>
        </p:nvSpPr>
        <p:spPr>
          <a:xfrm>
            <a:off x="457200" y="1268760"/>
            <a:ext cx="8229600" cy="3993303"/>
          </a:xfrm>
        </p:spPr>
        <p:txBody>
          <a:bodyPr/>
          <a:lstStyle/>
          <a:p>
            <a:pPr marL="0" indent="0">
              <a:spcBef>
                <a:spcPct val="50000"/>
              </a:spcBef>
              <a:buSzPct val="120000"/>
              <a:buNone/>
            </a:pPr>
            <a:r>
              <a:rPr lang="en-ZA" altLang="en-US" sz="1600" dirty="0" smtClean="0"/>
              <a:t>                                                                </a:t>
            </a:r>
          </a:p>
          <a:p>
            <a:pPr>
              <a:spcBef>
                <a:spcPct val="50000"/>
              </a:spcBef>
              <a:buSzPct val="120000"/>
            </a:pPr>
            <a:endParaRPr lang="en-ZA" altLang="en-US" sz="1600" dirty="0" smtClean="0"/>
          </a:p>
          <a:p>
            <a:pPr marL="0" indent="0">
              <a:spcBef>
                <a:spcPct val="50000"/>
              </a:spcBef>
              <a:buSzPct val="120000"/>
              <a:buNone/>
            </a:pPr>
            <a:endParaRPr lang="en-ZA" altLang="en-US" sz="1800" dirty="0" smtClean="0"/>
          </a:p>
          <a:p>
            <a:pPr>
              <a:spcBef>
                <a:spcPct val="50000"/>
              </a:spcBef>
              <a:buSzPct val="120000"/>
            </a:pPr>
            <a:endParaRPr lang="en-ZA" altLang="en-US" sz="1800" dirty="0"/>
          </a:p>
          <a:p>
            <a:pPr marL="0" indent="0">
              <a:buNone/>
            </a:pPr>
            <a:endParaRPr lang="en-ZA" dirty="0"/>
          </a:p>
        </p:txBody>
      </p:sp>
      <p:sp>
        <p:nvSpPr>
          <p:cNvPr id="6" name="Rectangle 3"/>
          <p:cNvSpPr>
            <a:spLocks noChangeArrowheads="1"/>
          </p:cNvSpPr>
          <p:nvPr/>
        </p:nvSpPr>
        <p:spPr bwMode="auto">
          <a:xfrm>
            <a:off x="0" y="0"/>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defRPr/>
            </a:pPr>
            <a:endParaRPr lang="en-ZA" altLang="en-US" sz="2800" kern="0" dirty="0" smtClean="0">
              <a:solidFill>
                <a:srgbClr val="000000"/>
              </a:solidFill>
            </a:endParaRPr>
          </a:p>
        </p:txBody>
      </p:sp>
    </p:spTree>
    <p:extLst>
      <p:ext uri="{BB962C8B-B14F-4D97-AF65-F5344CB8AC3E}">
        <p14:creationId xmlns:p14="http://schemas.microsoft.com/office/powerpoint/2010/main" val="39184691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7938" y="0"/>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ZA" sz="1100"/>
          </a:p>
        </p:txBody>
      </p:sp>
      <p:sp>
        <p:nvSpPr>
          <p:cNvPr id="8195" name="TextBox 4"/>
          <p:cNvSpPr txBox="1">
            <a:spLocks noChangeArrowheads="1"/>
          </p:cNvSpPr>
          <p:nvPr/>
        </p:nvSpPr>
        <p:spPr bwMode="auto">
          <a:xfrm>
            <a:off x="285750" y="188913"/>
            <a:ext cx="8858250" cy="261937"/>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GB" sz="1100" b="1" i="1">
                <a:solidFill>
                  <a:srgbClr val="FFC000"/>
                </a:solidFill>
                <a:latin typeface="Arial" charset="0"/>
              </a:rPr>
              <a:t>CHIETA, The Catalyst for Enhanced Skills, Economic Growth and Employability</a:t>
            </a:r>
          </a:p>
        </p:txBody>
      </p:sp>
      <p:graphicFrame>
        <p:nvGraphicFramePr>
          <p:cNvPr id="3" name="Table 2"/>
          <p:cNvGraphicFramePr>
            <a:graphicFrameLocks noGrp="1"/>
          </p:cNvGraphicFramePr>
          <p:nvPr>
            <p:extLst>
              <p:ext uri="{D42A27DB-BD31-4B8C-83A1-F6EECF244321}">
                <p14:modId xmlns:p14="http://schemas.microsoft.com/office/powerpoint/2010/main" val="789568435"/>
              </p:ext>
            </p:extLst>
          </p:nvPr>
        </p:nvGraphicFramePr>
        <p:xfrm>
          <a:off x="179513" y="548679"/>
          <a:ext cx="8856986" cy="6028941"/>
        </p:xfrm>
        <a:graphic>
          <a:graphicData uri="http://schemas.openxmlformats.org/drawingml/2006/table">
            <a:tbl>
              <a:tblPr firstRow="1" bandRow="1">
                <a:tableStyleId>{5C22544A-7EE6-4342-B048-85BDC9FD1C3A}</a:tableStyleId>
              </a:tblPr>
              <a:tblGrid>
                <a:gridCol w="1977007"/>
                <a:gridCol w="1565788"/>
                <a:gridCol w="1771397"/>
                <a:gridCol w="1771397"/>
                <a:gridCol w="1771397"/>
              </a:tblGrid>
              <a:tr h="970778">
                <a:tc>
                  <a:txBody>
                    <a:bodyPr/>
                    <a:lstStyle/>
                    <a:p>
                      <a:r>
                        <a:rPr lang="en-ZA" b="1" dirty="0" smtClean="0">
                          <a:solidFill>
                            <a:schemeClr val="bg1"/>
                          </a:solidFill>
                        </a:rPr>
                        <a:t>DG</a:t>
                      </a:r>
                      <a:r>
                        <a:rPr lang="en-ZA" b="1" baseline="0" dirty="0" smtClean="0">
                          <a:solidFill>
                            <a:schemeClr val="bg1"/>
                          </a:solidFill>
                        </a:rPr>
                        <a:t> Program – Sector Skills  / NSDS Priority</a:t>
                      </a:r>
                      <a:endParaRPr lang="en-ZA" b="1" dirty="0">
                        <a:solidFill>
                          <a:schemeClr val="bg1"/>
                        </a:solidFill>
                      </a:endParaRPr>
                    </a:p>
                  </a:txBody>
                  <a:tcPr/>
                </a:tc>
                <a:tc>
                  <a:txBody>
                    <a:bodyPr/>
                    <a:lstStyle/>
                    <a:p>
                      <a:r>
                        <a:rPr lang="en-ZA" b="1" dirty="0" smtClean="0">
                          <a:solidFill>
                            <a:schemeClr val="bg1"/>
                          </a:solidFill>
                        </a:rPr>
                        <a:t>Expenditure</a:t>
                      </a:r>
                      <a:r>
                        <a:rPr lang="en-ZA" b="1" baseline="0" dirty="0" smtClean="0">
                          <a:solidFill>
                            <a:schemeClr val="bg1"/>
                          </a:solidFill>
                        </a:rPr>
                        <a:t> 2015/16 (R’000)</a:t>
                      </a:r>
                      <a:endParaRPr lang="en-ZA" b="1" dirty="0">
                        <a:solidFill>
                          <a:schemeClr val="bg1"/>
                        </a:solidFill>
                      </a:endParaRPr>
                    </a:p>
                  </a:txBody>
                  <a:tcPr/>
                </a:tc>
                <a:tc>
                  <a:txBody>
                    <a:bodyPr/>
                    <a:lstStyle/>
                    <a:p>
                      <a:r>
                        <a:rPr lang="en-ZA" b="1" dirty="0" smtClean="0">
                          <a:solidFill>
                            <a:schemeClr val="bg1"/>
                          </a:solidFill>
                        </a:rPr>
                        <a:t>No. of Beneficiaries</a:t>
                      </a:r>
                      <a:endParaRPr lang="en-ZA" b="1" dirty="0">
                        <a:solidFill>
                          <a:schemeClr val="bg1"/>
                        </a:solidFill>
                      </a:endParaRPr>
                    </a:p>
                  </a:txBody>
                  <a:tcPr/>
                </a:tc>
                <a:tc>
                  <a:txBody>
                    <a:bodyPr/>
                    <a:lstStyle/>
                    <a:p>
                      <a:r>
                        <a:rPr lang="en-ZA" b="1" dirty="0" smtClean="0">
                          <a:solidFill>
                            <a:schemeClr val="bg1"/>
                          </a:solidFill>
                        </a:rPr>
                        <a:t>Average  Cost</a:t>
                      </a:r>
                      <a:r>
                        <a:rPr lang="en-ZA" b="1" baseline="0" dirty="0" smtClean="0">
                          <a:solidFill>
                            <a:schemeClr val="bg1"/>
                          </a:solidFill>
                        </a:rPr>
                        <a:t> per Learner</a:t>
                      </a:r>
                      <a:endParaRPr lang="en-ZA" b="1" dirty="0">
                        <a:solidFill>
                          <a:schemeClr val="bg1"/>
                        </a:solidFill>
                      </a:endParaRPr>
                    </a:p>
                  </a:txBody>
                  <a:tcPr/>
                </a:tc>
                <a:tc>
                  <a:txBody>
                    <a:bodyPr/>
                    <a:lstStyle/>
                    <a:p>
                      <a:r>
                        <a:rPr lang="en-ZA" b="1" dirty="0" smtClean="0">
                          <a:solidFill>
                            <a:schemeClr val="bg1"/>
                          </a:solidFill>
                        </a:rPr>
                        <a:t>% of Total DG expenditure</a:t>
                      </a:r>
                    </a:p>
                    <a:p>
                      <a:endParaRPr lang="en-ZA" b="1" dirty="0">
                        <a:solidFill>
                          <a:schemeClr val="bg1"/>
                        </a:solidFill>
                      </a:endParaRPr>
                    </a:p>
                  </a:txBody>
                  <a:tcPr/>
                </a:tc>
              </a:tr>
              <a:tr h="679544">
                <a:tc>
                  <a:txBody>
                    <a:bodyPr/>
                    <a:lstStyle/>
                    <a:p>
                      <a:r>
                        <a:rPr lang="en-ZA" b="1" dirty="0" smtClean="0">
                          <a:solidFill>
                            <a:schemeClr val="tx1"/>
                          </a:solidFill>
                        </a:rPr>
                        <a:t>Work Integrated Learning </a:t>
                      </a:r>
                      <a:endParaRPr lang="en-ZA" b="1" dirty="0">
                        <a:solidFill>
                          <a:schemeClr val="tx1"/>
                        </a:solidFill>
                      </a:endParaRPr>
                    </a:p>
                  </a:txBody>
                  <a:tcPr/>
                </a:tc>
                <a:tc>
                  <a:txBody>
                    <a:bodyPr/>
                    <a:lstStyle/>
                    <a:p>
                      <a:r>
                        <a:rPr lang="en-ZA" b="1" dirty="0" smtClean="0">
                          <a:solidFill>
                            <a:schemeClr val="tx1"/>
                          </a:solidFill>
                        </a:rPr>
                        <a:t>R62,668</a:t>
                      </a:r>
                      <a:endParaRPr lang="en-ZA" b="1" dirty="0">
                        <a:solidFill>
                          <a:schemeClr val="tx1"/>
                        </a:solidFill>
                      </a:endParaRPr>
                    </a:p>
                  </a:txBody>
                  <a:tcPr/>
                </a:tc>
                <a:tc>
                  <a:txBody>
                    <a:bodyPr/>
                    <a:lstStyle/>
                    <a:p>
                      <a:r>
                        <a:rPr lang="en-ZA" b="1" dirty="0" smtClean="0">
                          <a:solidFill>
                            <a:schemeClr val="tx1"/>
                          </a:solidFill>
                        </a:rPr>
                        <a:t>2</a:t>
                      </a:r>
                      <a:r>
                        <a:rPr lang="en-ZA" b="1" baseline="0" dirty="0" smtClean="0">
                          <a:solidFill>
                            <a:schemeClr val="tx1"/>
                          </a:solidFill>
                        </a:rPr>
                        <a:t> 087</a:t>
                      </a:r>
                      <a:endParaRPr lang="en-ZA" b="1" dirty="0">
                        <a:solidFill>
                          <a:schemeClr val="tx1"/>
                        </a:solidFill>
                      </a:endParaRPr>
                    </a:p>
                  </a:txBody>
                  <a:tcPr/>
                </a:tc>
                <a:tc>
                  <a:txBody>
                    <a:bodyPr/>
                    <a:lstStyle/>
                    <a:p>
                      <a:r>
                        <a:rPr lang="en-ZA" b="1" dirty="0" smtClean="0">
                          <a:solidFill>
                            <a:schemeClr val="tx1"/>
                          </a:solidFill>
                        </a:rPr>
                        <a:t>R30,027</a:t>
                      </a:r>
                      <a:endParaRPr lang="en-ZA" b="1" dirty="0">
                        <a:solidFill>
                          <a:schemeClr val="tx1"/>
                        </a:solidFill>
                      </a:endParaRPr>
                    </a:p>
                  </a:txBody>
                  <a:tcPr/>
                </a:tc>
                <a:tc>
                  <a:txBody>
                    <a:bodyPr/>
                    <a:lstStyle/>
                    <a:p>
                      <a:r>
                        <a:rPr lang="en-ZA" b="1" dirty="0" smtClean="0">
                          <a:solidFill>
                            <a:schemeClr val="tx1"/>
                          </a:solidFill>
                        </a:rPr>
                        <a:t>23.0%</a:t>
                      </a:r>
                      <a:endParaRPr lang="en-ZA" b="1" dirty="0">
                        <a:solidFill>
                          <a:schemeClr val="tx1"/>
                        </a:solidFill>
                      </a:endParaRPr>
                    </a:p>
                  </a:txBody>
                  <a:tcPr/>
                </a:tc>
              </a:tr>
              <a:tr h="679544">
                <a:tc>
                  <a:txBody>
                    <a:bodyPr/>
                    <a:lstStyle/>
                    <a:p>
                      <a:r>
                        <a:rPr lang="en-ZA" b="1" baseline="0" dirty="0" err="1" smtClean="0">
                          <a:solidFill>
                            <a:schemeClr val="tx1"/>
                          </a:solidFill>
                        </a:rPr>
                        <a:t>Learnerships</a:t>
                      </a:r>
                      <a:endParaRPr lang="en-ZA" b="1" dirty="0">
                        <a:solidFill>
                          <a:schemeClr val="tx1"/>
                        </a:solidFill>
                      </a:endParaRPr>
                    </a:p>
                  </a:txBody>
                  <a:tcPr/>
                </a:tc>
                <a:tc>
                  <a:txBody>
                    <a:bodyPr/>
                    <a:lstStyle/>
                    <a:p>
                      <a:r>
                        <a:rPr lang="en-ZA" b="1" dirty="0" smtClean="0">
                          <a:solidFill>
                            <a:schemeClr val="tx1"/>
                          </a:solidFill>
                        </a:rPr>
                        <a:t>R85</a:t>
                      </a:r>
                      <a:r>
                        <a:rPr lang="en-ZA" b="1" baseline="0" dirty="0" smtClean="0">
                          <a:solidFill>
                            <a:schemeClr val="tx1"/>
                          </a:solidFill>
                        </a:rPr>
                        <a:t>,568</a:t>
                      </a:r>
                      <a:endParaRPr lang="en-ZA" b="1" dirty="0">
                        <a:solidFill>
                          <a:schemeClr val="tx1"/>
                        </a:solidFill>
                      </a:endParaRPr>
                    </a:p>
                  </a:txBody>
                  <a:tcPr/>
                </a:tc>
                <a:tc>
                  <a:txBody>
                    <a:bodyPr/>
                    <a:lstStyle/>
                    <a:p>
                      <a:r>
                        <a:rPr lang="en-ZA" b="1" dirty="0" smtClean="0">
                          <a:solidFill>
                            <a:schemeClr val="tx1"/>
                          </a:solidFill>
                        </a:rPr>
                        <a:t>5</a:t>
                      </a:r>
                      <a:r>
                        <a:rPr lang="en-ZA" b="1" baseline="0" dirty="0" smtClean="0">
                          <a:solidFill>
                            <a:schemeClr val="tx1"/>
                          </a:solidFill>
                        </a:rPr>
                        <a:t> 811</a:t>
                      </a:r>
                      <a:endParaRPr lang="en-ZA" b="1" dirty="0">
                        <a:solidFill>
                          <a:schemeClr val="tx1"/>
                        </a:solidFill>
                      </a:endParaRPr>
                    </a:p>
                  </a:txBody>
                  <a:tcPr/>
                </a:tc>
                <a:tc>
                  <a:txBody>
                    <a:bodyPr/>
                    <a:lstStyle/>
                    <a:p>
                      <a:r>
                        <a:rPr lang="en-ZA" b="1" dirty="0" smtClean="0">
                          <a:solidFill>
                            <a:schemeClr val="tx1"/>
                          </a:solidFill>
                        </a:rPr>
                        <a:t>R14,725</a:t>
                      </a:r>
                      <a:endParaRPr lang="en-ZA" b="1" dirty="0">
                        <a:solidFill>
                          <a:schemeClr val="tx1"/>
                        </a:solidFill>
                      </a:endParaRPr>
                    </a:p>
                  </a:txBody>
                  <a:tcPr/>
                </a:tc>
                <a:tc>
                  <a:txBody>
                    <a:bodyPr/>
                    <a:lstStyle/>
                    <a:p>
                      <a:r>
                        <a:rPr lang="en-ZA" b="1" dirty="0" smtClean="0">
                          <a:solidFill>
                            <a:schemeClr val="tx1"/>
                          </a:solidFill>
                        </a:rPr>
                        <a:t>31.4%</a:t>
                      </a:r>
                    </a:p>
                  </a:txBody>
                  <a:tcPr/>
                </a:tc>
              </a:tr>
              <a:tr h="679544">
                <a:tc>
                  <a:txBody>
                    <a:bodyPr/>
                    <a:lstStyle/>
                    <a:p>
                      <a:r>
                        <a:rPr lang="en-ZA" b="1" dirty="0" smtClean="0">
                          <a:solidFill>
                            <a:schemeClr val="tx1"/>
                          </a:solidFill>
                        </a:rPr>
                        <a:t>Artisans  / Apprenticeships</a:t>
                      </a:r>
                      <a:endParaRPr lang="en-ZA" b="1" dirty="0">
                        <a:solidFill>
                          <a:schemeClr val="tx1"/>
                        </a:solidFill>
                      </a:endParaRPr>
                    </a:p>
                  </a:txBody>
                  <a:tcPr/>
                </a:tc>
                <a:tc>
                  <a:txBody>
                    <a:bodyPr/>
                    <a:lstStyle/>
                    <a:p>
                      <a:r>
                        <a:rPr lang="en-ZA" b="1" dirty="0" smtClean="0">
                          <a:solidFill>
                            <a:schemeClr val="tx1"/>
                          </a:solidFill>
                        </a:rPr>
                        <a:t>R44,468</a:t>
                      </a:r>
                      <a:endParaRPr lang="en-ZA" b="1" dirty="0">
                        <a:solidFill>
                          <a:schemeClr val="tx1"/>
                        </a:solidFill>
                      </a:endParaRPr>
                    </a:p>
                  </a:txBody>
                  <a:tcPr/>
                </a:tc>
                <a:tc>
                  <a:txBody>
                    <a:bodyPr/>
                    <a:lstStyle/>
                    <a:p>
                      <a:r>
                        <a:rPr lang="en-ZA" b="1" baseline="0" dirty="0" smtClean="0">
                          <a:solidFill>
                            <a:schemeClr val="tx1"/>
                          </a:solidFill>
                        </a:rPr>
                        <a:t>1 864</a:t>
                      </a:r>
                      <a:endParaRPr lang="en-ZA" b="1" dirty="0">
                        <a:solidFill>
                          <a:schemeClr val="tx1"/>
                        </a:solidFill>
                      </a:endParaRPr>
                    </a:p>
                  </a:txBody>
                  <a:tcPr/>
                </a:tc>
                <a:tc>
                  <a:txBody>
                    <a:bodyPr/>
                    <a:lstStyle/>
                    <a:p>
                      <a:r>
                        <a:rPr lang="en-ZA" b="1" dirty="0" smtClean="0">
                          <a:solidFill>
                            <a:schemeClr val="tx1"/>
                          </a:solidFill>
                        </a:rPr>
                        <a:t>R23,856</a:t>
                      </a:r>
                      <a:endParaRPr lang="en-ZA" b="1" dirty="0">
                        <a:solidFill>
                          <a:schemeClr val="tx1"/>
                        </a:solidFill>
                      </a:endParaRPr>
                    </a:p>
                  </a:txBody>
                  <a:tcPr/>
                </a:tc>
                <a:tc>
                  <a:txBody>
                    <a:bodyPr/>
                    <a:lstStyle/>
                    <a:p>
                      <a:r>
                        <a:rPr lang="en-ZA" b="1" dirty="0" smtClean="0">
                          <a:solidFill>
                            <a:schemeClr val="tx1"/>
                          </a:solidFill>
                        </a:rPr>
                        <a:t>16.3%</a:t>
                      </a:r>
                      <a:endParaRPr lang="en-ZA" b="1" dirty="0">
                        <a:solidFill>
                          <a:schemeClr val="tx1"/>
                        </a:solidFill>
                      </a:endParaRPr>
                    </a:p>
                  </a:txBody>
                  <a:tcPr/>
                </a:tc>
              </a:tr>
              <a:tr h="389262">
                <a:tc>
                  <a:txBody>
                    <a:bodyPr/>
                    <a:lstStyle/>
                    <a:p>
                      <a:r>
                        <a:rPr lang="en-ZA" b="1" dirty="0" smtClean="0">
                          <a:solidFill>
                            <a:schemeClr val="tx1"/>
                          </a:solidFill>
                        </a:rPr>
                        <a:t>Bursaries</a:t>
                      </a:r>
                      <a:endParaRPr lang="en-ZA" b="1" dirty="0">
                        <a:solidFill>
                          <a:schemeClr val="tx1"/>
                        </a:solidFill>
                      </a:endParaRPr>
                    </a:p>
                  </a:txBody>
                  <a:tcPr/>
                </a:tc>
                <a:tc>
                  <a:txBody>
                    <a:bodyPr/>
                    <a:lstStyle/>
                    <a:p>
                      <a:r>
                        <a:rPr lang="en-ZA" b="1" dirty="0" smtClean="0">
                          <a:solidFill>
                            <a:schemeClr val="tx1"/>
                          </a:solidFill>
                        </a:rPr>
                        <a:t>R43,095</a:t>
                      </a:r>
                      <a:endParaRPr lang="en-ZA" b="1" dirty="0">
                        <a:solidFill>
                          <a:schemeClr val="tx1"/>
                        </a:solidFill>
                      </a:endParaRPr>
                    </a:p>
                  </a:txBody>
                  <a:tcPr/>
                </a:tc>
                <a:tc>
                  <a:txBody>
                    <a:bodyPr/>
                    <a:lstStyle/>
                    <a:p>
                      <a:r>
                        <a:rPr lang="en-ZA" b="1" dirty="0" smtClean="0">
                          <a:solidFill>
                            <a:schemeClr val="tx1"/>
                          </a:solidFill>
                        </a:rPr>
                        <a:t>1751</a:t>
                      </a:r>
                      <a:endParaRPr lang="en-ZA" b="1" dirty="0">
                        <a:solidFill>
                          <a:schemeClr val="tx1"/>
                        </a:solidFill>
                      </a:endParaRPr>
                    </a:p>
                  </a:txBody>
                  <a:tcPr/>
                </a:tc>
                <a:tc>
                  <a:txBody>
                    <a:bodyPr/>
                    <a:lstStyle/>
                    <a:p>
                      <a:r>
                        <a:rPr lang="en-ZA" b="1" dirty="0" smtClean="0">
                          <a:solidFill>
                            <a:schemeClr val="tx1"/>
                          </a:solidFill>
                        </a:rPr>
                        <a:t>R24,611</a:t>
                      </a:r>
                      <a:endParaRPr lang="en-ZA" b="1" dirty="0">
                        <a:solidFill>
                          <a:schemeClr val="tx1"/>
                        </a:solidFill>
                      </a:endParaRPr>
                    </a:p>
                  </a:txBody>
                  <a:tcPr/>
                </a:tc>
                <a:tc>
                  <a:txBody>
                    <a:bodyPr/>
                    <a:lstStyle/>
                    <a:p>
                      <a:r>
                        <a:rPr lang="en-ZA" b="1" dirty="0" smtClean="0">
                          <a:solidFill>
                            <a:schemeClr val="tx1"/>
                          </a:solidFill>
                        </a:rPr>
                        <a:t>14.6%</a:t>
                      </a:r>
                      <a:endParaRPr lang="en-ZA" b="1" dirty="0">
                        <a:solidFill>
                          <a:schemeClr val="tx1"/>
                        </a:solidFill>
                      </a:endParaRPr>
                    </a:p>
                  </a:txBody>
                  <a:tcPr/>
                </a:tc>
              </a:tr>
              <a:tr h="389262">
                <a:tc>
                  <a:txBody>
                    <a:bodyPr/>
                    <a:lstStyle/>
                    <a:p>
                      <a:r>
                        <a:rPr lang="en-ZA" b="1" dirty="0" smtClean="0">
                          <a:solidFill>
                            <a:schemeClr val="tx1"/>
                          </a:solidFill>
                        </a:rPr>
                        <a:t>Skills Programs</a:t>
                      </a:r>
                      <a:endParaRPr lang="en-ZA" b="1" dirty="0">
                        <a:solidFill>
                          <a:schemeClr val="tx1"/>
                        </a:solidFill>
                      </a:endParaRPr>
                    </a:p>
                  </a:txBody>
                  <a:tcPr/>
                </a:tc>
                <a:tc>
                  <a:txBody>
                    <a:bodyPr/>
                    <a:lstStyle/>
                    <a:p>
                      <a:r>
                        <a:rPr lang="en-ZA" b="1" dirty="0" smtClean="0">
                          <a:solidFill>
                            <a:schemeClr val="tx1"/>
                          </a:solidFill>
                        </a:rPr>
                        <a:t>R24,437</a:t>
                      </a:r>
                      <a:endParaRPr lang="en-ZA" b="1" dirty="0">
                        <a:solidFill>
                          <a:schemeClr val="tx1"/>
                        </a:solidFill>
                      </a:endParaRPr>
                    </a:p>
                  </a:txBody>
                  <a:tcPr/>
                </a:tc>
                <a:tc>
                  <a:txBody>
                    <a:bodyPr/>
                    <a:lstStyle/>
                    <a:p>
                      <a:r>
                        <a:rPr lang="en-ZA" b="1" dirty="0" smtClean="0">
                          <a:solidFill>
                            <a:schemeClr val="tx1"/>
                          </a:solidFill>
                        </a:rPr>
                        <a:t>6792</a:t>
                      </a:r>
                    </a:p>
                  </a:txBody>
                  <a:tcPr/>
                </a:tc>
                <a:tc>
                  <a:txBody>
                    <a:bodyPr/>
                    <a:lstStyle/>
                    <a:p>
                      <a:r>
                        <a:rPr lang="en-ZA" b="1" dirty="0" smtClean="0">
                          <a:solidFill>
                            <a:schemeClr val="tx1"/>
                          </a:solidFill>
                        </a:rPr>
                        <a:t>R3,598</a:t>
                      </a:r>
                      <a:endParaRPr lang="en-ZA" b="1" dirty="0">
                        <a:solidFill>
                          <a:schemeClr val="tx1"/>
                        </a:solidFill>
                      </a:endParaRPr>
                    </a:p>
                  </a:txBody>
                  <a:tcPr/>
                </a:tc>
                <a:tc>
                  <a:txBody>
                    <a:bodyPr/>
                    <a:lstStyle/>
                    <a:p>
                      <a:r>
                        <a:rPr lang="en-ZA" b="1" dirty="0" smtClean="0">
                          <a:solidFill>
                            <a:schemeClr val="tx1"/>
                          </a:solidFill>
                        </a:rPr>
                        <a:t>9.0%</a:t>
                      </a:r>
                      <a:endParaRPr lang="en-ZA" b="1" dirty="0">
                        <a:solidFill>
                          <a:schemeClr val="tx1"/>
                        </a:solidFill>
                      </a:endParaRPr>
                    </a:p>
                  </a:txBody>
                  <a:tcPr/>
                </a:tc>
              </a:tr>
              <a:tr h="389262">
                <a:tc>
                  <a:txBody>
                    <a:bodyPr/>
                    <a:lstStyle/>
                    <a:p>
                      <a:r>
                        <a:rPr lang="en-ZA" b="1" dirty="0" smtClean="0">
                          <a:solidFill>
                            <a:schemeClr val="tx1"/>
                          </a:solidFill>
                        </a:rPr>
                        <a:t>ABET</a:t>
                      </a:r>
                      <a:endParaRPr lang="en-ZA" b="1" dirty="0">
                        <a:solidFill>
                          <a:schemeClr val="tx1"/>
                        </a:solidFill>
                      </a:endParaRPr>
                    </a:p>
                  </a:txBody>
                  <a:tcPr/>
                </a:tc>
                <a:tc>
                  <a:txBody>
                    <a:bodyPr/>
                    <a:lstStyle/>
                    <a:p>
                      <a:r>
                        <a:rPr lang="en-ZA" b="1" dirty="0" smtClean="0">
                          <a:solidFill>
                            <a:schemeClr val="tx1"/>
                          </a:solidFill>
                        </a:rPr>
                        <a:t>R2,053</a:t>
                      </a:r>
                      <a:endParaRPr lang="en-ZA" b="1" dirty="0">
                        <a:solidFill>
                          <a:schemeClr val="tx1"/>
                        </a:solidFill>
                      </a:endParaRPr>
                    </a:p>
                  </a:txBody>
                  <a:tcPr/>
                </a:tc>
                <a:tc>
                  <a:txBody>
                    <a:bodyPr/>
                    <a:lstStyle/>
                    <a:p>
                      <a:r>
                        <a:rPr lang="en-ZA" b="1" dirty="0" smtClean="0">
                          <a:solidFill>
                            <a:schemeClr val="tx1"/>
                          </a:solidFill>
                        </a:rPr>
                        <a:t>427</a:t>
                      </a:r>
                      <a:endParaRPr lang="en-ZA" b="1" dirty="0">
                        <a:solidFill>
                          <a:schemeClr val="tx1"/>
                        </a:solidFill>
                      </a:endParaRPr>
                    </a:p>
                  </a:txBody>
                  <a:tcPr/>
                </a:tc>
                <a:tc>
                  <a:txBody>
                    <a:bodyPr/>
                    <a:lstStyle/>
                    <a:p>
                      <a:r>
                        <a:rPr lang="en-ZA" b="1" dirty="0" smtClean="0">
                          <a:solidFill>
                            <a:schemeClr val="tx1"/>
                          </a:solidFill>
                        </a:rPr>
                        <a:t>R4,807</a:t>
                      </a:r>
                      <a:endParaRPr lang="en-ZA" b="1" dirty="0">
                        <a:solidFill>
                          <a:schemeClr val="tx1"/>
                        </a:solidFill>
                      </a:endParaRPr>
                    </a:p>
                  </a:txBody>
                  <a:tcPr/>
                </a:tc>
                <a:tc>
                  <a:txBody>
                    <a:bodyPr/>
                    <a:lstStyle/>
                    <a:p>
                      <a:r>
                        <a:rPr lang="en-ZA" b="1" dirty="0" smtClean="0">
                          <a:solidFill>
                            <a:schemeClr val="tx1"/>
                          </a:solidFill>
                        </a:rPr>
                        <a:t>0.8%</a:t>
                      </a:r>
                      <a:endParaRPr lang="en-ZA" b="1" dirty="0">
                        <a:solidFill>
                          <a:schemeClr val="tx1"/>
                        </a:solidFill>
                      </a:endParaRPr>
                    </a:p>
                  </a:txBody>
                  <a:tcPr/>
                </a:tc>
              </a:tr>
              <a:tr h="970778">
                <a:tc>
                  <a:txBody>
                    <a:bodyPr/>
                    <a:lstStyle/>
                    <a:p>
                      <a:r>
                        <a:rPr lang="en-ZA" b="1" dirty="0" smtClean="0">
                          <a:solidFill>
                            <a:schemeClr val="tx1"/>
                          </a:solidFill>
                        </a:rPr>
                        <a:t>Recognition of Prior Learning (RPL)</a:t>
                      </a:r>
                      <a:endParaRPr lang="en-ZA" b="1" dirty="0">
                        <a:solidFill>
                          <a:schemeClr val="tx1"/>
                        </a:solidFill>
                      </a:endParaRPr>
                    </a:p>
                  </a:txBody>
                  <a:tcPr/>
                </a:tc>
                <a:tc>
                  <a:txBody>
                    <a:bodyPr/>
                    <a:lstStyle/>
                    <a:p>
                      <a:r>
                        <a:rPr lang="en-ZA" b="1" dirty="0" smtClean="0">
                          <a:solidFill>
                            <a:schemeClr val="tx1"/>
                          </a:solidFill>
                        </a:rPr>
                        <a:t>R8,659</a:t>
                      </a:r>
                      <a:endParaRPr lang="en-ZA" b="1" dirty="0">
                        <a:solidFill>
                          <a:schemeClr val="tx1"/>
                        </a:solidFill>
                      </a:endParaRPr>
                    </a:p>
                  </a:txBody>
                  <a:tcPr/>
                </a:tc>
                <a:tc>
                  <a:txBody>
                    <a:bodyPr/>
                    <a:lstStyle/>
                    <a:p>
                      <a:r>
                        <a:rPr lang="en-ZA" b="1" dirty="0" smtClean="0">
                          <a:solidFill>
                            <a:schemeClr val="tx1"/>
                          </a:solidFill>
                        </a:rPr>
                        <a:t>1362</a:t>
                      </a:r>
                      <a:endParaRPr lang="en-ZA" b="1" dirty="0">
                        <a:solidFill>
                          <a:schemeClr val="tx1"/>
                        </a:solidFill>
                      </a:endParaRPr>
                    </a:p>
                  </a:txBody>
                  <a:tcPr/>
                </a:tc>
                <a:tc>
                  <a:txBody>
                    <a:bodyPr/>
                    <a:lstStyle/>
                    <a:p>
                      <a:r>
                        <a:rPr lang="en-ZA" b="1" dirty="0" smtClean="0">
                          <a:solidFill>
                            <a:schemeClr val="tx1"/>
                          </a:solidFill>
                        </a:rPr>
                        <a:t>R6,357</a:t>
                      </a:r>
                      <a:endParaRPr lang="en-ZA" b="1" dirty="0">
                        <a:solidFill>
                          <a:schemeClr val="tx1"/>
                        </a:solidFill>
                      </a:endParaRPr>
                    </a:p>
                  </a:txBody>
                  <a:tcPr/>
                </a:tc>
                <a:tc>
                  <a:txBody>
                    <a:bodyPr/>
                    <a:lstStyle/>
                    <a:p>
                      <a:r>
                        <a:rPr lang="en-ZA" b="1" dirty="0" smtClean="0">
                          <a:solidFill>
                            <a:schemeClr val="tx1"/>
                          </a:solidFill>
                        </a:rPr>
                        <a:t>3.2%</a:t>
                      </a:r>
                      <a:endParaRPr lang="en-ZA" b="1" dirty="0">
                        <a:solidFill>
                          <a:schemeClr val="tx1"/>
                        </a:solidFill>
                      </a:endParaRPr>
                    </a:p>
                  </a:txBody>
                  <a:tcPr/>
                </a:tc>
              </a:tr>
              <a:tr h="880967">
                <a:tc>
                  <a:txBody>
                    <a:bodyPr/>
                    <a:lstStyle/>
                    <a:p>
                      <a:r>
                        <a:rPr lang="en-ZA" b="1" baseline="0" dirty="0" smtClean="0">
                          <a:solidFill>
                            <a:schemeClr val="tx1"/>
                          </a:solidFill>
                        </a:rPr>
                        <a:t>TVET Support  (Partnerships)</a:t>
                      </a:r>
                    </a:p>
                  </a:txBody>
                  <a:tcPr/>
                </a:tc>
                <a:tc>
                  <a:txBody>
                    <a:bodyPr/>
                    <a:lstStyle/>
                    <a:p>
                      <a:r>
                        <a:rPr lang="en-ZA" b="1" dirty="0" smtClean="0">
                          <a:solidFill>
                            <a:schemeClr val="tx1"/>
                          </a:solidFill>
                        </a:rPr>
                        <a:t>R3,254</a:t>
                      </a:r>
                      <a:endParaRPr lang="en-ZA" b="1" dirty="0">
                        <a:solidFill>
                          <a:schemeClr val="tx1"/>
                        </a:solidFill>
                      </a:endParaRPr>
                    </a:p>
                  </a:txBody>
                  <a:tcPr/>
                </a:tc>
                <a:tc>
                  <a:txBody>
                    <a:bodyPr/>
                    <a:lstStyle/>
                    <a:p>
                      <a:r>
                        <a:rPr lang="en-ZA" b="1" dirty="0" smtClean="0">
                          <a:solidFill>
                            <a:schemeClr val="tx1"/>
                          </a:solidFill>
                        </a:rPr>
                        <a:t>195</a:t>
                      </a:r>
                      <a:endParaRPr lang="en-ZA" b="1" dirty="0">
                        <a:solidFill>
                          <a:schemeClr val="tx1"/>
                        </a:solidFill>
                      </a:endParaRPr>
                    </a:p>
                  </a:txBody>
                  <a:tcPr/>
                </a:tc>
                <a:tc>
                  <a:txBody>
                    <a:bodyPr/>
                    <a:lstStyle/>
                    <a:p>
                      <a:r>
                        <a:rPr lang="en-ZA" b="1" dirty="0" smtClean="0">
                          <a:solidFill>
                            <a:schemeClr val="tx1"/>
                          </a:solidFill>
                        </a:rPr>
                        <a:t>R16,688</a:t>
                      </a:r>
                      <a:endParaRPr lang="en-ZA" b="1" dirty="0">
                        <a:solidFill>
                          <a:schemeClr val="tx1"/>
                        </a:solidFill>
                      </a:endParaRPr>
                    </a:p>
                  </a:txBody>
                  <a:tcPr/>
                </a:tc>
                <a:tc>
                  <a:txBody>
                    <a:bodyPr/>
                    <a:lstStyle/>
                    <a:p>
                      <a:r>
                        <a:rPr lang="en-ZA" b="1" dirty="0" smtClean="0">
                          <a:solidFill>
                            <a:schemeClr val="tx1"/>
                          </a:solidFill>
                        </a:rPr>
                        <a:t>1.2%</a:t>
                      </a:r>
                      <a:endParaRPr lang="en-ZA" b="1" dirty="0">
                        <a:solidFill>
                          <a:schemeClr val="tx1"/>
                        </a:solidFill>
                      </a:endParaRPr>
                    </a:p>
                  </a:txBody>
                  <a:tcPr/>
                </a:tc>
              </a:tr>
            </a:tbl>
          </a:graphicData>
        </a:graphic>
      </p:graphicFrame>
    </p:spTree>
    <p:custDataLst>
      <p:tags r:id="rId1"/>
    </p:custDataLst>
    <p:extLst>
      <p:ext uri="{BB962C8B-B14F-4D97-AF65-F5344CB8AC3E}">
        <p14:creationId xmlns:p14="http://schemas.microsoft.com/office/powerpoint/2010/main" val="2159336945"/>
      </p:ext>
    </p:extLst>
  </p:cSld>
  <p:clrMapOvr>
    <a:masterClrMapping/>
  </p:clrMapOvr>
  <p:transition advTm="2816"/>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7938" y="0"/>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ZA" sz="1100"/>
          </a:p>
        </p:txBody>
      </p:sp>
      <p:sp>
        <p:nvSpPr>
          <p:cNvPr id="8195" name="TextBox 4"/>
          <p:cNvSpPr txBox="1">
            <a:spLocks noChangeArrowheads="1"/>
          </p:cNvSpPr>
          <p:nvPr/>
        </p:nvSpPr>
        <p:spPr bwMode="auto">
          <a:xfrm>
            <a:off x="285750" y="188913"/>
            <a:ext cx="8858250" cy="261937"/>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GB" sz="1100" b="1" i="1">
                <a:solidFill>
                  <a:srgbClr val="FFC000"/>
                </a:solidFill>
                <a:latin typeface="Arial" charset="0"/>
              </a:rPr>
              <a:t>CHIETA, The Catalyst for Enhanced Skills, Economic Growth and Employability</a:t>
            </a:r>
          </a:p>
        </p:txBody>
      </p:sp>
      <p:graphicFrame>
        <p:nvGraphicFramePr>
          <p:cNvPr id="3" name="Table 2"/>
          <p:cNvGraphicFramePr>
            <a:graphicFrameLocks noGrp="1"/>
          </p:cNvGraphicFramePr>
          <p:nvPr>
            <p:extLst>
              <p:ext uri="{D42A27DB-BD31-4B8C-83A1-F6EECF244321}">
                <p14:modId xmlns:p14="http://schemas.microsoft.com/office/powerpoint/2010/main" val="2852152640"/>
              </p:ext>
            </p:extLst>
          </p:nvPr>
        </p:nvGraphicFramePr>
        <p:xfrm>
          <a:off x="611559" y="620688"/>
          <a:ext cx="7920881" cy="5760639"/>
        </p:xfrm>
        <a:graphic>
          <a:graphicData uri="http://schemas.openxmlformats.org/drawingml/2006/table">
            <a:tbl>
              <a:tblPr firstRow="1" bandRow="1">
                <a:tableStyleId>{5C22544A-7EE6-4342-B048-85BDC9FD1C3A}</a:tableStyleId>
              </a:tblPr>
              <a:tblGrid>
                <a:gridCol w="1768055"/>
                <a:gridCol w="1400298"/>
                <a:gridCol w="1584176"/>
                <a:gridCol w="1584176"/>
                <a:gridCol w="1584176"/>
              </a:tblGrid>
              <a:tr h="1130145">
                <a:tc>
                  <a:txBody>
                    <a:bodyPr/>
                    <a:lstStyle/>
                    <a:p>
                      <a:r>
                        <a:rPr lang="en-ZA" b="1" dirty="0" smtClean="0"/>
                        <a:t>DG</a:t>
                      </a:r>
                      <a:r>
                        <a:rPr lang="en-ZA" b="1" baseline="0" dirty="0" smtClean="0"/>
                        <a:t> Program – Sector Skills  / NSDS Priority</a:t>
                      </a:r>
                      <a:endParaRPr lang="en-ZA" b="1" dirty="0"/>
                    </a:p>
                  </a:txBody>
                  <a:tcPr/>
                </a:tc>
                <a:tc>
                  <a:txBody>
                    <a:bodyPr/>
                    <a:lstStyle/>
                    <a:p>
                      <a:r>
                        <a:rPr lang="en-ZA" b="1" dirty="0" smtClean="0"/>
                        <a:t>Expenditure</a:t>
                      </a:r>
                      <a:r>
                        <a:rPr lang="en-ZA" b="1" baseline="0" dirty="0" smtClean="0"/>
                        <a:t> 2014/15 (R’000)</a:t>
                      </a:r>
                      <a:endParaRPr lang="en-ZA" b="1" dirty="0"/>
                    </a:p>
                  </a:txBody>
                  <a:tcPr/>
                </a:tc>
                <a:tc>
                  <a:txBody>
                    <a:bodyPr/>
                    <a:lstStyle/>
                    <a:p>
                      <a:r>
                        <a:rPr lang="en-ZA" b="1" dirty="0" smtClean="0"/>
                        <a:t>No. of Beneficiaries</a:t>
                      </a:r>
                      <a:endParaRPr lang="en-ZA" b="1" dirty="0"/>
                    </a:p>
                  </a:txBody>
                  <a:tcPr/>
                </a:tc>
                <a:tc>
                  <a:txBody>
                    <a:bodyPr/>
                    <a:lstStyle/>
                    <a:p>
                      <a:r>
                        <a:rPr lang="en-ZA" b="1" dirty="0" smtClean="0"/>
                        <a:t>Average  Cost</a:t>
                      </a:r>
                      <a:r>
                        <a:rPr lang="en-ZA" b="1" baseline="0" dirty="0" smtClean="0"/>
                        <a:t> per Learner</a:t>
                      </a:r>
                      <a:endParaRPr lang="en-ZA" b="1" dirty="0"/>
                    </a:p>
                  </a:txBody>
                  <a:tcPr/>
                </a:tc>
                <a:tc>
                  <a:txBody>
                    <a:bodyPr/>
                    <a:lstStyle/>
                    <a:p>
                      <a:r>
                        <a:rPr lang="en-ZA" b="1" dirty="0" smtClean="0"/>
                        <a:t>% of Total DG expenditure</a:t>
                      </a:r>
                    </a:p>
                    <a:p>
                      <a:endParaRPr lang="en-ZA" b="1" dirty="0"/>
                    </a:p>
                  </a:txBody>
                  <a:tcPr/>
                </a:tc>
              </a:tr>
              <a:tr h="727430">
                <a:tc>
                  <a:txBody>
                    <a:bodyPr/>
                    <a:lstStyle/>
                    <a:p>
                      <a:r>
                        <a:rPr lang="en-ZA" b="1" dirty="0" smtClean="0"/>
                        <a:t>Work Integrated Learning </a:t>
                      </a:r>
                      <a:endParaRPr lang="en-ZA" b="1" dirty="0"/>
                    </a:p>
                  </a:txBody>
                  <a:tcPr/>
                </a:tc>
                <a:tc>
                  <a:txBody>
                    <a:bodyPr/>
                    <a:lstStyle/>
                    <a:p>
                      <a:r>
                        <a:rPr lang="en-US" b="1" dirty="0" smtClean="0"/>
                        <a:t>R49</a:t>
                      </a:r>
                      <a:r>
                        <a:rPr lang="en-US" b="1" baseline="0" dirty="0" smtClean="0"/>
                        <a:t>,463</a:t>
                      </a:r>
                      <a:endParaRPr lang="en-ZA" b="1" dirty="0"/>
                    </a:p>
                  </a:txBody>
                  <a:tcPr/>
                </a:tc>
                <a:tc>
                  <a:txBody>
                    <a:bodyPr/>
                    <a:lstStyle/>
                    <a:p>
                      <a:r>
                        <a:rPr lang="en-US" b="1" dirty="0" smtClean="0"/>
                        <a:t>1766</a:t>
                      </a:r>
                      <a:endParaRPr lang="en-ZA" b="1" dirty="0"/>
                    </a:p>
                  </a:txBody>
                  <a:tcPr/>
                </a:tc>
                <a:tc>
                  <a:txBody>
                    <a:bodyPr/>
                    <a:lstStyle/>
                    <a:p>
                      <a:r>
                        <a:rPr lang="en-ZA" b="1" dirty="0" smtClean="0"/>
                        <a:t>R28,008</a:t>
                      </a:r>
                      <a:endParaRPr lang="en-ZA" b="1" dirty="0"/>
                    </a:p>
                  </a:txBody>
                  <a:tcPr/>
                </a:tc>
                <a:tc>
                  <a:txBody>
                    <a:bodyPr/>
                    <a:lstStyle/>
                    <a:p>
                      <a:r>
                        <a:rPr lang="en-ZA" b="1" dirty="0" smtClean="0"/>
                        <a:t>20%</a:t>
                      </a:r>
                      <a:endParaRPr lang="en-ZA" b="1" dirty="0"/>
                    </a:p>
                  </a:txBody>
                  <a:tcPr/>
                </a:tc>
              </a:tr>
              <a:tr h="726877">
                <a:tc>
                  <a:txBody>
                    <a:bodyPr/>
                    <a:lstStyle/>
                    <a:p>
                      <a:r>
                        <a:rPr lang="en-ZA" b="1" baseline="0" dirty="0" err="1" smtClean="0"/>
                        <a:t>Learnerships</a:t>
                      </a:r>
                      <a:endParaRPr lang="en-ZA" b="1" dirty="0"/>
                    </a:p>
                  </a:txBody>
                  <a:tcPr/>
                </a:tc>
                <a:tc>
                  <a:txBody>
                    <a:bodyPr/>
                    <a:lstStyle/>
                    <a:p>
                      <a:r>
                        <a:rPr lang="en-ZA" b="1" dirty="0" smtClean="0"/>
                        <a:t>R87</a:t>
                      </a:r>
                      <a:r>
                        <a:rPr lang="en-ZA" b="1" baseline="0" dirty="0" smtClean="0"/>
                        <a:t>,786</a:t>
                      </a:r>
                      <a:endParaRPr lang="en-ZA" b="1" dirty="0"/>
                    </a:p>
                  </a:txBody>
                  <a:tcPr/>
                </a:tc>
                <a:tc>
                  <a:txBody>
                    <a:bodyPr/>
                    <a:lstStyle/>
                    <a:p>
                      <a:r>
                        <a:rPr lang="en-US" b="1" dirty="0" smtClean="0"/>
                        <a:t>5</a:t>
                      </a:r>
                      <a:r>
                        <a:rPr lang="en-US" b="1" baseline="0" dirty="0" smtClean="0"/>
                        <a:t> 671</a:t>
                      </a:r>
                      <a:endParaRPr lang="en-ZA" b="1" dirty="0"/>
                    </a:p>
                  </a:txBody>
                  <a:tcPr/>
                </a:tc>
                <a:tc>
                  <a:txBody>
                    <a:bodyPr/>
                    <a:lstStyle/>
                    <a:p>
                      <a:r>
                        <a:rPr lang="en-ZA" b="1" dirty="0" smtClean="0"/>
                        <a:t>R15,480</a:t>
                      </a:r>
                      <a:endParaRPr lang="en-ZA" b="1" dirty="0"/>
                    </a:p>
                  </a:txBody>
                  <a:tcPr/>
                </a:tc>
                <a:tc>
                  <a:txBody>
                    <a:bodyPr/>
                    <a:lstStyle/>
                    <a:p>
                      <a:r>
                        <a:rPr lang="en-ZA" b="1" dirty="0" smtClean="0"/>
                        <a:t>35.5%</a:t>
                      </a:r>
                      <a:endParaRPr lang="en-ZA" b="1" dirty="0"/>
                    </a:p>
                  </a:txBody>
                  <a:tcPr/>
                </a:tc>
              </a:tr>
              <a:tr h="1025591">
                <a:tc>
                  <a:txBody>
                    <a:bodyPr/>
                    <a:lstStyle/>
                    <a:p>
                      <a:r>
                        <a:rPr lang="en-ZA" b="1" dirty="0" smtClean="0"/>
                        <a:t>Artisans  / Apprenticeships (Including RPL)</a:t>
                      </a:r>
                      <a:endParaRPr lang="en-ZA" b="1" dirty="0"/>
                    </a:p>
                  </a:txBody>
                  <a:tcPr/>
                </a:tc>
                <a:tc>
                  <a:txBody>
                    <a:bodyPr/>
                    <a:lstStyle/>
                    <a:p>
                      <a:r>
                        <a:rPr lang="en-US" b="1" dirty="0" smtClean="0"/>
                        <a:t>R45,211</a:t>
                      </a:r>
                      <a:endParaRPr lang="en-ZA" b="1" dirty="0"/>
                    </a:p>
                  </a:txBody>
                  <a:tcPr/>
                </a:tc>
                <a:tc>
                  <a:txBody>
                    <a:bodyPr/>
                    <a:lstStyle/>
                    <a:p>
                      <a:r>
                        <a:rPr lang="en-US" b="1" dirty="0" smtClean="0"/>
                        <a:t>2</a:t>
                      </a:r>
                      <a:r>
                        <a:rPr lang="en-US" b="1" baseline="0" dirty="0" smtClean="0"/>
                        <a:t> 294</a:t>
                      </a:r>
                      <a:endParaRPr lang="en-ZA" b="1" dirty="0"/>
                    </a:p>
                  </a:txBody>
                  <a:tcPr/>
                </a:tc>
                <a:tc>
                  <a:txBody>
                    <a:bodyPr/>
                    <a:lstStyle/>
                    <a:p>
                      <a:r>
                        <a:rPr lang="en-ZA" b="1" dirty="0" smtClean="0"/>
                        <a:t>R19,708</a:t>
                      </a:r>
                      <a:endParaRPr lang="en-ZA"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b="1" dirty="0" smtClean="0"/>
                        <a:t>18.3%</a:t>
                      </a:r>
                    </a:p>
                    <a:p>
                      <a:endParaRPr lang="en-ZA" b="1" dirty="0"/>
                    </a:p>
                  </a:txBody>
                  <a:tcPr/>
                </a:tc>
              </a:tr>
              <a:tr h="453165">
                <a:tc>
                  <a:txBody>
                    <a:bodyPr/>
                    <a:lstStyle/>
                    <a:p>
                      <a:r>
                        <a:rPr lang="en-ZA" b="1" dirty="0" smtClean="0"/>
                        <a:t>Bursaries</a:t>
                      </a:r>
                      <a:endParaRPr lang="en-ZA" b="1" dirty="0"/>
                    </a:p>
                  </a:txBody>
                  <a:tcPr/>
                </a:tc>
                <a:tc>
                  <a:txBody>
                    <a:bodyPr/>
                    <a:lstStyle/>
                    <a:p>
                      <a:r>
                        <a:rPr lang="en-US" b="1" dirty="0" smtClean="0"/>
                        <a:t>R25</a:t>
                      </a:r>
                      <a:r>
                        <a:rPr lang="en-US" b="1" baseline="0" dirty="0" smtClean="0"/>
                        <a:t>,669</a:t>
                      </a:r>
                      <a:endParaRPr lang="en-ZA" b="1" dirty="0"/>
                    </a:p>
                  </a:txBody>
                  <a:tcPr/>
                </a:tc>
                <a:tc>
                  <a:txBody>
                    <a:bodyPr/>
                    <a:lstStyle/>
                    <a:p>
                      <a:r>
                        <a:rPr lang="en-US" b="1" dirty="0" smtClean="0"/>
                        <a:t>948</a:t>
                      </a:r>
                      <a:endParaRPr lang="en-ZA" b="1" dirty="0"/>
                    </a:p>
                  </a:txBody>
                  <a:tcPr/>
                </a:tc>
                <a:tc>
                  <a:txBody>
                    <a:bodyPr/>
                    <a:lstStyle/>
                    <a:p>
                      <a:r>
                        <a:rPr lang="en-ZA" b="1" dirty="0" smtClean="0"/>
                        <a:t>R27,076</a:t>
                      </a:r>
                      <a:endParaRPr lang="en-ZA" b="1" dirty="0"/>
                    </a:p>
                  </a:txBody>
                  <a:tcPr/>
                </a:tc>
                <a:tc>
                  <a:txBody>
                    <a:bodyPr/>
                    <a:lstStyle/>
                    <a:p>
                      <a:r>
                        <a:rPr lang="en-ZA" b="1" dirty="0" smtClean="0"/>
                        <a:t>10.4%</a:t>
                      </a:r>
                      <a:endParaRPr lang="en-ZA" b="1" dirty="0"/>
                    </a:p>
                  </a:txBody>
                  <a:tcPr/>
                </a:tc>
              </a:tr>
              <a:tr h="453165">
                <a:tc>
                  <a:txBody>
                    <a:bodyPr/>
                    <a:lstStyle/>
                    <a:p>
                      <a:r>
                        <a:rPr lang="en-ZA" b="1" dirty="0" smtClean="0"/>
                        <a:t>Skills Programs</a:t>
                      </a:r>
                      <a:endParaRPr lang="en-ZA" b="1" dirty="0"/>
                    </a:p>
                  </a:txBody>
                  <a:tcPr/>
                </a:tc>
                <a:tc>
                  <a:txBody>
                    <a:bodyPr/>
                    <a:lstStyle/>
                    <a:p>
                      <a:r>
                        <a:rPr lang="en-US" b="1" dirty="0" smtClean="0"/>
                        <a:t>R21,649</a:t>
                      </a:r>
                      <a:endParaRPr lang="en-ZA" b="1" dirty="0"/>
                    </a:p>
                  </a:txBody>
                  <a:tcPr/>
                </a:tc>
                <a:tc>
                  <a:txBody>
                    <a:bodyPr/>
                    <a:lstStyle/>
                    <a:p>
                      <a:r>
                        <a:rPr lang="en-ZA" b="1" dirty="0" smtClean="0"/>
                        <a:t>8 559</a:t>
                      </a:r>
                      <a:endParaRPr lang="en-ZA" b="1" dirty="0"/>
                    </a:p>
                  </a:txBody>
                  <a:tcPr/>
                </a:tc>
                <a:tc>
                  <a:txBody>
                    <a:bodyPr/>
                    <a:lstStyle/>
                    <a:p>
                      <a:r>
                        <a:rPr lang="en-ZA" b="1" baseline="0" dirty="0" smtClean="0"/>
                        <a:t>R2,529</a:t>
                      </a:r>
                      <a:endParaRPr lang="en-ZA" b="1" dirty="0"/>
                    </a:p>
                  </a:txBody>
                  <a:tcPr/>
                </a:tc>
                <a:tc>
                  <a:txBody>
                    <a:bodyPr/>
                    <a:lstStyle/>
                    <a:p>
                      <a:r>
                        <a:rPr lang="en-ZA" b="1" dirty="0" smtClean="0"/>
                        <a:t>8.8%</a:t>
                      </a:r>
                      <a:endParaRPr lang="en-ZA" b="1" dirty="0"/>
                    </a:p>
                  </a:txBody>
                  <a:tcPr/>
                </a:tc>
              </a:tr>
              <a:tr h="453165">
                <a:tc>
                  <a:txBody>
                    <a:bodyPr/>
                    <a:lstStyle/>
                    <a:p>
                      <a:r>
                        <a:rPr lang="en-ZA" b="1" dirty="0" smtClean="0"/>
                        <a:t>ABET</a:t>
                      </a:r>
                      <a:endParaRPr lang="en-ZA" b="1" dirty="0"/>
                    </a:p>
                  </a:txBody>
                  <a:tcPr/>
                </a:tc>
                <a:tc>
                  <a:txBody>
                    <a:bodyPr/>
                    <a:lstStyle/>
                    <a:p>
                      <a:r>
                        <a:rPr lang="en-US" b="1" dirty="0" smtClean="0"/>
                        <a:t>R2</a:t>
                      </a:r>
                      <a:r>
                        <a:rPr lang="en-US" b="1" baseline="0" dirty="0" smtClean="0"/>
                        <a:t>,655</a:t>
                      </a:r>
                      <a:endParaRPr lang="en-ZA" b="1" dirty="0"/>
                    </a:p>
                  </a:txBody>
                  <a:tcPr/>
                </a:tc>
                <a:tc>
                  <a:txBody>
                    <a:bodyPr/>
                    <a:lstStyle/>
                    <a:p>
                      <a:r>
                        <a:rPr lang="en-US" b="1" dirty="0" smtClean="0"/>
                        <a:t>795</a:t>
                      </a:r>
                      <a:endParaRPr lang="en-ZA" b="1" dirty="0"/>
                    </a:p>
                  </a:txBody>
                  <a:tcPr/>
                </a:tc>
                <a:tc>
                  <a:txBody>
                    <a:bodyPr/>
                    <a:lstStyle/>
                    <a:p>
                      <a:r>
                        <a:rPr lang="en-ZA" b="1" dirty="0" smtClean="0"/>
                        <a:t>R3,340</a:t>
                      </a:r>
                      <a:endParaRPr lang="en-ZA" b="1" dirty="0"/>
                    </a:p>
                  </a:txBody>
                  <a:tcPr/>
                </a:tc>
                <a:tc>
                  <a:txBody>
                    <a:bodyPr/>
                    <a:lstStyle/>
                    <a:p>
                      <a:r>
                        <a:rPr lang="en-ZA" b="1" dirty="0" smtClean="0"/>
                        <a:t>1.1%</a:t>
                      </a:r>
                      <a:endParaRPr lang="en-ZA" b="1" dirty="0"/>
                    </a:p>
                  </a:txBody>
                  <a:tcPr/>
                </a:tc>
              </a:tr>
              <a:tr h="791101">
                <a:tc>
                  <a:txBody>
                    <a:bodyPr/>
                    <a:lstStyle/>
                    <a:p>
                      <a:r>
                        <a:rPr lang="en-ZA" b="1" dirty="0" smtClean="0"/>
                        <a:t>Career Guidance</a:t>
                      </a:r>
                      <a:endParaRPr lang="en-ZA" b="1" dirty="0"/>
                    </a:p>
                  </a:txBody>
                  <a:tcPr/>
                </a:tc>
                <a:tc>
                  <a:txBody>
                    <a:bodyPr/>
                    <a:lstStyle/>
                    <a:p>
                      <a:r>
                        <a:rPr lang="en-US" b="1" dirty="0" smtClean="0"/>
                        <a:t>R573</a:t>
                      </a:r>
                      <a:endParaRPr lang="en-ZA" b="1" dirty="0"/>
                    </a:p>
                  </a:txBody>
                  <a:tcPr/>
                </a:tc>
                <a:tc>
                  <a:txBody>
                    <a:bodyPr/>
                    <a:lstStyle/>
                    <a:p>
                      <a:r>
                        <a:rPr lang="en-ZA" b="1" dirty="0" smtClean="0"/>
                        <a:t>4291</a:t>
                      </a:r>
                      <a:endParaRPr lang="en-ZA" b="1" dirty="0"/>
                    </a:p>
                  </a:txBody>
                  <a:tcPr/>
                </a:tc>
                <a:tc>
                  <a:txBody>
                    <a:bodyPr/>
                    <a:lstStyle/>
                    <a:p>
                      <a:r>
                        <a:rPr lang="en-ZA" b="1" dirty="0" smtClean="0"/>
                        <a:t>R574</a:t>
                      </a:r>
                      <a:endParaRPr lang="en-ZA" b="1" dirty="0"/>
                    </a:p>
                  </a:txBody>
                  <a:tcPr/>
                </a:tc>
                <a:tc>
                  <a:txBody>
                    <a:bodyPr/>
                    <a:lstStyle/>
                    <a:p>
                      <a:r>
                        <a:rPr lang="en-ZA" b="1" dirty="0" smtClean="0"/>
                        <a:t>0.2%</a:t>
                      </a:r>
                      <a:endParaRPr lang="en-ZA" b="1" dirty="0"/>
                    </a:p>
                  </a:txBody>
                  <a:tcPr/>
                </a:tc>
              </a:tr>
            </a:tbl>
          </a:graphicData>
        </a:graphic>
      </p:graphicFrame>
    </p:spTree>
    <p:custDataLst>
      <p:tags r:id="rId1"/>
    </p:custDataLst>
    <p:extLst>
      <p:ext uri="{BB962C8B-B14F-4D97-AF65-F5344CB8AC3E}">
        <p14:creationId xmlns:p14="http://schemas.microsoft.com/office/powerpoint/2010/main" val="2168658984"/>
      </p:ext>
    </p:extLst>
  </p:cSld>
  <p:clrMapOvr>
    <a:masterClrMapping/>
  </p:clrMapOvr>
  <p:transition advTm="2816"/>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790575" y="1039813"/>
            <a:ext cx="784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ZA" sz="2400">
              <a:latin typeface="Times New Roman" pitchFamily="18" charset="0"/>
            </a:endParaRPr>
          </a:p>
        </p:txBody>
      </p:sp>
      <p:sp>
        <p:nvSpPr>
          <p:cNvPr id="65539" name="Rectangle 3"/>
          <p:cNvSpPr>
            <a:spLocks noChangeArrowheads="1"/>
          </p:cNvSpPr>
          <p:nvPr/>
        </p:nvSpPr>
        <p:spPr bwMode="auto">
          <a:xfrm>
            <a:off x="755650" y="2349500"/>
            <a:ext cx="7467600" cy="181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en-US" sz="2400">
              <a:solidFill>
                <a:srgbClr val="990099"/>
              </a:solidFill>
              <a:latin typeface="Arial Rounded MT Bold" pitchFamily="34" charset="0"/>
            </a:endParaRPr>
          </a:p>
          <a:p>
            <a:pPr algn="ctr"/>
            <a:endParaRPr lang="en-US" sz="2400">
              <a:solidFill>
                <a:srgbClr val="990099"/>
              </a:solidFill>
              <a:latin typeface="Arial Rounded MT Bold" pitchFamily="34" charset="0"/>
            </a:endParaRPr>
          </a:p>
          <a:p>
            <a:pPr algn="ctr"/>
            <a:endParaRPr lang="en-US" sz="2400">
              <a:solidFill>
                <a:srgbClr val="990099"/>
              </a:solidFill>
              <a:latin typeface="Arial Rounded MT Bold" pitchFamily="34" charset="0"/>
            </a:endParaRPr>
          </a:p>
          <a:p>
            <a:pPr algn="ctr"/>
            <a:endParaRPr lang="en-US" sz="4000">
              <a:solidFill>
                <a:schemeClr val="accent2"/>
              </a:solidFill>
              <a:latin typeface="Arial Rounded MT Bold" pitchFamily="34" charset="0"/>
            </a:endParaRPr>
          </a:p>
        </p:txBody>
      </p:sp>
      <p:sp>
        <p:nvSpPr>
          <p:cNvPr id="9220" name="Rectangle 4"/>
          <p:cNvSpPr>
            <a:spLocks noChangeArrowheads="1"/>
          </p:cNvSpPr>
          <p:nvPr/>
        </p:nvSpPr>
        <p:spPr bwMode="auto">
          <a:xfrm>
            <a:off x="0" y="44624"/>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ZA"/>
          </a:p>
        </p:txBody>
      </p:sp>
      <p:pic>
        <p:nvPicPr>
          <p:cNvPr id="9221"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388" y="44625"/>
            <a:ext cx="1981200"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TextBox 4"/>
          <p:cNvSpPr txBox="1">
            <a:spLocks noChangeArrowheads="1"/>
          </p:cNvSpPr>
          <p:nvPr/>
        </p:nvSpPr>
        <p:spPr bwMode="auto">
          <a:xfrm>
            <a:off x="285750" y="188913"/>
            <a:ext cx="8858250" cy="304800"/>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GB" sz="1400" i="1">
                <a:solidFill>
                  <a:srgbClr val="FFC000"/>
                </a:solidFill>
                <a:latin typeface="Arial" charset="0"/>
              </a:rPr>
              <a:t>CHIETA, The Catalyst for Enhanced Skills, Economic Growth and Employability</a:t>
            </a:r>
          </a:p>
        </p:txBody>
      </p:sp>
      <p:sp>
        <p:nvSpPr>
          <p:cNvPr id="9223" name="Title 2"/>
          <p:cNvSpPr>
            <a:spLocks noGrp="1"/>
          </p:cNvSpPr>
          <p:nvPr>
            <p:ph type="title"/>
          </p:nvPr>
        </p:nvSpPr>
        <p:spPr>
          <a:xfrm>
            <a:off x="457200" y="1039812"/>
            <a:ext cx="8229600" cy="660995"/>
          </a:xfrm>
        </p:spPr>
        <p:txBody>
          <a:bodyPr>
            <a:normAutofit fontScale="90000"/>
          </a:bodyPr>
          <a:lstStyle/>
          <a:p>
            <a:pPr eaLnBrk="1" hangingPunct="1"/>
            <a:r>
              <a:rPr lang="en-US" sz="2800" b="1" dirty="0" smtClean="0">
                <a:solidFill>
                  <a:schemeClr val="accent6"/>
                </a:solidFill>
              </a:rPr>
              <a:t>SDL Income </a:t>
            </a:r>
            <a:r>
              <a:rPr lang="en-US" sz="2800" b="1" dirty="0" err="1" smtClean="0">
                <a:solidFill>
                  <a:schemeClr val="accent6"/>
                </a:solidFill>
              </a:rPr>
              <a:t>vs</a:t>
            </a:r>
            <a:r>
              <a:rPr lang="en-US" sz="2800" b="1" dirty="0" smtClean="0">
                <a:solidFill>
                  <a:schemeClr val="accent6"/>
                </a:solidFill>
              </a:rPr>
              <a:t> Employer Grant and Project Expenses 2011 -2016</a:t>
            </a:r>
            <a:endParaRPr lang="en-ZA" sz="2800" b="1" dirty="0" smtClean="0">
              <a:solidFill>
                <a:schemeClr val="accent6"/>
              </a:solidFill>
            </a:endParaRPr>
          </a:p>
        </p:txBody>
      </p:sp>
      <p:sp>
        <p:nvSpPr>
          <p:cNvPr id="2" name="Content Placeholder 1"/>
          <p:cNvSpPr>
            <a:spLocks noGrp="1"/>
          </p:cNvSpPr>
          <p:nvPr>
            <p:ph idx="1"/>
          </p:nvPr>
        </p:nvSpPr>
        <p:spPr>
          <a:xfrm>
            <a:off x="457200" y="1772816"/>
            <a:ext cx="8229600" cy="4353347"/>
          </a:xfrm>
        </p:spPr>
        <p:txBody>
          <a:bodyPr/>
          <a:lstStyle/>
          <a:p>
            <a:pPr marL="0" indent="0">
              <a:buNone/>
            </a:pPr>
            <a:endParaRPr lang="en-ZA" dirty="0"/>
          </a:p>
        </p:txBody>
      </p:sp>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1700807"/>
            <a:ext cx="8906964" cy="5157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404113171"/>
      </p:ext>
    </p:extLst>
  </p:cSld>
  <p:clrMapOvr>
    <a:masterClrMapping/>
  </p:clrMapOvr>
  <p:transition advTm="2816"/>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additive="base">
                                        <p:cTn id="7" dur="500" fill="hold"/>
                                        <p:tgtEl>
                                          <p:spTgt spid="655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553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5539">
                                            <p:txEl>
                                              <p:pRg st="0" end="0"/>
                                            </p:txEl>
                                          </p:spTgt>
                                        </p:tgtEl>
                                        <p:attrNameLst>
                                          <p:attrName>ppt_c</p:attrName>
                                        </p:attrNameLst>
                                      </p:cBhvr>
                                      <p:to>
                                        <a:srgbClr val="FFCC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268760"/>
            <a:ext cx="8229600" cy="710952"/>
          </a:xfrm>
        </p:spPr>
        <p:txBody>
          <a:bodyPr/>
          <a:lstStyle/>
          <a:p>
            <a:pPr marL="342900" lvl="1" indent="-342900"/>
            <a:r>
              <a:rPr lang="en-ZA" altLang="en-US" sz="1600" b="1" dirty="0" smtClean="0">
                <a:solidFill>
                  <a:schemeClr val="accent1">
                    <a:lumMod val="75000"/>
                  </a:schemeClr>
                </a:solidFill>
                <a:latin typeface="+mn-lt"/>
              </a:rPr>
              <a:t>POLICY FRAMEWORKS THAT  DRIVE CHIETA STRATEGY, PERFROMANCE PLANNING AND MANAGEMENT</a:t>
            </a:r>
            <a:br>
              <a:rPr lang="en-ZA" altLang="en-US" sz="1600" b="1" dirty="0" smtClean="0">
                <a:solidFill>
                  <a:schemeClr val="accent1">
                    <a:lumMod val="75000"/>
                  </a:schemeClr>
                </a:solidFill>
                <a:latin typeface="+mn-lt"/>
              </a:rPr>
            </a:br>
            <a:r>
              <a:rPr lang="en-ZA" altLang="en-US" sz="1600" b="1" dirty="0" smtClean="0">
                <a:solidFill>
                  <a:schemeClr val="accent1">
                    <a:lumMod val="75000"/>
                  </a:schemeClr>
                </a:solidFill>
                <a:latin typeface="+mn-lt"/>
              </a:rPr>
              <a:t/>
            </a:r>
            <a:br>
              <a:rPr lang="en-ZA" altLang="en-US" sz="1600" b="1" dirty="0" smtClean="0">
                <a:solidFill>
                  <a:schemeClr val="accent1">
                    <a:lumMod val="75000"/>
                  </a:schemeClr>
                </a:solidFill>
                <a:latin typeface="+mn-lt"/>
              </a:rPr>
            </a:br>
            <a:endParaRPr lang="en-ZA" sz="1600" b="1" dirty="0">
              <a:solidFill>
                <a:schemeClr val="accent1">
                  <a:lumMod val="75000"/>
                </a:schemeClr>
              </a:solidFill>
              <a:latin typeface="+mn-lt"/>
              <a:ea typeface="+mj-ea"/>
              <a:cs typeface="+mj-cs"/>
            </a:endParaRPr>
          </a:p>
        </p:txBody>
      </p:sp>
      <p:sp>
        <p:nvSpPr>
          <p:cNvPr id="2" name="Content Placeholder 1"/>
          <p:cNvSpPr>
            <a:spLocks noGrp="1"/>
          </p:cNvSpPr>
          <p:nvPr>
            <p:ph idx="1"/>
          </p:nvPr>
        </p:nvSpPr>
        <p:spPr>
          <a:xfrm>
            <a:off x="539552" y="1772816"/>
            <a:ext cx="8229600" cy="3993303"/>
          </a:xfrm>
        </p:spPr>
        <p:txBody>
          <a:bodyPr/>
          <a:lstStyle/>
          <a:p>
            <a:pPr>
              <a:spcBef>
                <a:spcPct val="50000"/>
              </a:spcBef>
              <a:buSzPct val="120000"/>
            </a:pPr>
            <a:r>
              <a:rPr lang="en-ZA" altLang="en-US" sz="1800" dirty="0" smtClean="0">
                <a:latin typeface="+mn-lt"/>
                <a:cs typeface="Arial" panose="020B0604020202020204" pitchFamily="34" charset="0"/>
              </a:rPr>
              <a:t>National Skills Development Strategy (NSDS III)</a:t>
            </a:r>
          </a:p>
          <a:p>
            <a:pPr>
              <a:spcBef>
                <a:spcPct val="50000"/>
              </a:spcBef>
              <a:buSzPct val="120000"/>
            </a:pPr>
            <a:r>
              <a:rPr lang="en-ZA" altLang="en-US" sz="1800" dirty="0" smtClean="0">
                <a:latin typeface="+mn-lt"/>
                <a:cs typeface="Arial" panose="020B0604020202020204" pitchFamily="34" charset="0"/>
              </a:rPr>
              <a:t>Human Resource Development Strategy </a:t>
            </a:r>
          </a:p>
          <a:p>
            <a:pPr>
              <a:spcBef>
                <a:spcPct val="50000"/>
              </a:spcBef>
              <a:buSzPct val="120000"/>
            </a:pPr>
            <a:r>
              <a:rPr lang="en-ZA" altLang="en-US" sz="1800" dirty="0" smtClean="0">
                <a:latin typeface="+mn-lt"/>
                <a:cs typeface="Arial" panose="020B0604020202020204" pitchFamily="34" charset="0"/>
              </a:rPr>
              <a:t>SONA priority areas</a:t>
            </a:r>
            <a:endParaRPr lang="en-ZA" altLang="en-US" sz="1800" dirty="0">
              <a:latin typeface="+mn-lt"/>
              <a:cs typeface="Arial" panose="020B0604020202020204" pitchFamily="34" charset="0"/>
            </a:endParaRPr>
          </a:p>
          <a:p>
            <a:pPr>
              <a:spcBef>
                <a:spcPct val="50000"/>
              </a:spcBef>
              <a:buSzPct val="120000"/>
            </a:pPr>
            <a:r>
              <a:rPr lang="en-ZA" altLang="en-US" sz="1800" dirty="0" smtClean="0">
                <a:latin typeface="+mn-lt"/>
                <a:cs typeface="Arial" panose="020B0604020202020204" pitchFamily="34" charset="0"/>
              </a:rPr>
              <a:t>CHIETA Sector Skills Plan- Skills Priority for Chemical Industry </a:t>
            </a:r>
            <a:endParaRPr lang="en-ZA" altLang="en-US" sz="1800" dirty="0">
              <a:latin typeface="+mn-lt"/>
              <a:cs typeface="Arial" panose="020B0604020202020204" pitchFamily="34" charset="0"/>
            </a:endParaRPr>
          </a:p>
          <a:p>
            <a:pPr>
              <a:spcBef>
                <a:spcPct val="50000"/>
              </a:spcBef>
              <a:buSzPct val="120000"/>
            </a:pPr>
            <a:r>
              <a:rPr lang="en-ZA" altLang="en-US" sz="1800" dirty="0" smtClean="0">
                <a:latin typeface="+mn-lt"/>
                <a:cs typeface="Arial" panose="020B0604020202020204" pitchFamily="34" charset="0"/>
              </a:rPr>
              <a:t>Performance areas of Minister of Higher Education and Training- DHET priorities</a:t>
            </a:r>
            <a:endParaRPr lang="en-ZA" altLang="en-US" sz="1800" dirty="0">
              <a:latin typeface="+mn-lt"/>
              <a:cs typeface="Arial" panose="020B0604020202020204" pitchFamily="34" charset="0"/>
            </a:endParaRPr>
          </a:p>
          <a:p>
            <a:pPr>
              <a:spcBef>
                <a:spcPct val="50000"/>
              </a:spcBef>
              <a:buSzPct val="120000"/>
            </a:pPr>
            <a:r>
              <a:rPr lang="en-ZA" altLang="en-US" sz="1800" dirty="0" smtClean="0">
                <a:latin typeface="+mn-lt"/>
                <a:cs typeface="Arial" panose="020B0604020202020204" pitchFamily="34" charset="0"/>
              </a:rPr>
              <a:t>National Development Plan 2030</a:t>
            </a:r>
          </a:p>
          <a:p>
            <a:pPr>
              <a:spcBef>
                <a:spcPct val="50000"/>
              </a:spcBef>
              <a:buSzPct val="120000"/>
            </a:pPr>
            <a:r>
              <a:rPr lang="en-ZA" altLang="en-US" sz="1800" dirty="0" smtClean="0">
                <a:latin typeface="+mn-lt"/>
                <a:cs typeface="Arial" panose="020B0604020202020204" pitchFamily="34" charset="0"/>
              </a:rPr>
              <a:t>Government Medium Term Priorities and Expenditure Framework</a:t>
            </a:r>
          </a:p>
          <a:p>
            <a:pPr>
              <a:spcBef>
                <a:spcPct val="50000"/>
              </a:spcBef>
              <a:buSzPct val="120000"/>
            </a:pPr>
            <a:r>
              <a:rPr lang="en-ZA" altLang="en-US" sz="1800" dirty="0" smtClean="0">
                <a:latin typeface="+mn-lt"/>
                <a:cs typeface="Arial" panose="020B0604020202020204" pitchFamily="34" charset="0"/>
              </a:rPr>
              <a:t>Industry Policy Action Plan II (IPAP II)</a:t>
            </a:r>
          </a:p>
          <a:p>
            <a:pPr>
              <a:spcBef>
                <a:spcPct val="50000"/>
              </a:spcBef>
              <a:buSzPct val="120000"/>
            </a:pPr>
            <a:r>
              <a:rPr lang="en-ZA" altLang="en-US" sz="1800" dirty="0" smtClean="0">
                <a:latin typeface="+mn-lt"/>
                <a:cs typeface="Arial" panose="020B0604020202020204" pitchFamily="34" charset="0"/>
              </a:rPr>
              <a:t>National Infrastructure Plan and Strategic Integrated Projects (SIPS)</a:t>
            </a:r>
          </a:p>
          <a:p>
            <a:pPr>
              <a:spcBef>
                <a:spcPct val="50000"/>
              </a:spcBef>
              <a:buSzPct val="120000"/>
            </a:pPr>
            <a:r>
              <a:rPr lang="en-ZA" altLang="en-US" sz="1800" dirty="0" smtClean="0">
                <a:latin typeface="+mn-lt"/>
                <a:cs typeface="Arial" panose="020B0604020202020204" pitchFamily="34" charset="0"/>
              </a:rPr>
              <a:t>Strategies on energy provision namely Biofuels, Integrated Resource Plan and Nuclear</a:t>
            </a:r>
          </a:p>
          <a:p>
            <a:pPr>
              <a:spcBef>
                <a:spcPct val="50000"/>
              </a:spcBef>
              <a:buSzPct val="120000"/>
            </a:pPr>
            <a:r>
              <a:rPr lang="en-ZA" altLang="en-US" sz="1800" dirty="0" smtClean="0">
                <a:latin typeface="+mn-lt"/>
                <a:cs typeface="Arial" panose="020B0604020202020204" pitchFamily="34" charset="0"/>
              </a:rPr>
              <a:t>White Paper on Post School Education and Training</a:t>
            </a:r>
            <a:endParaRPr lang="en-ZA" altLang="en-US" sz="1800" dirty="0">
              <a:latin typeface="+mn-lt"/>
              <a:cs typeface="Arial" panose="020B0604020202020204" pitchFamily="34" charset="0"/>
            </a:endParaRPr>
          </a:p>
          <a:p>
            <a:pPr marL="0" indent="0">
              <a:buNone/>
            </a:pPr>
            <a:endParaRPr lang="en-ZA" dirty="0">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en-ZA" altLang="en-US" sz="2800" b="0" i="0" u="none" strike="noStrike" kern="0" cap="none" spc="0" normalizeH="0" baseline="0" noProof="0" dirty="0" smtClean="0">
              <a:ln>
                <a:noFill/>
              </a:ln>
              <a:solidFill>
                <a:srgbClr val="000000"/>
              </a:solidFill>
              <a:effectLst/>
              <a:uLnTx/>
              <a:uFillTx/>
              <a:latin typeface="Arial" charset="0"/>
              <a:cs typeface="Arial" charset="0"/>
            </a:endParaRPr>
          </a:p>
        </p:txBody>
      </p:sp>
    </p:spTree>
    <p:extLst>
      <p:ext uri="{BB962C8B-B14F-4D97-AF65-F5344CB8AC3E}">
        <p14:creationId xmlns:p14="http://schemas.microsoft.com/office/powerpoint/2010/main" val="34663593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0" y="0"/>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en-ZA" altLang="en-US" sz="2800" b="0" i="0" u="none" strike="noStrike" kern="0" cap="none" spc="0" normalizeH="0" baseline="0" noProof="0" dirty="0" smtClean="0">
              <a:ln>
                <a:noFill/>
              </a:ln>
              <a:solidFill>
                <a:srgbClr val="000000"/>
              </a:solidFill>
              <a:effectLst/>
              <a:uLnTx/>
              <a:uFillTx/>
              <a:latin typeface="Arial" charset="0"/>
              <a:cs typeface="Arial" charset="0"/>
            </a:endParaRPr>
          </a:p>
        </p:txBody>
      </p:sp>
      <p:sp>
        <p:nvSpPr>
          <p:cNvPr id="5" name="TextBox 4"/>
          <p:cNvSpPr txBox="1">
            <a:spLocks noChangeArrowheads="1"/>
          </p:cNvSpPr>
          <p:nvPr/>
        </p:nvSpPr>
        <p:spPr bwMode="auto">
          <a:xfrm>
            <a:off x="467544" y="1249015"/>
            <a:ext cx="8352927" cy="307777"/>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GB" altLang="en-US" sz="1400" b="1" dirty="0">
                <a:solidFill>
                  <a:schemeClr val="bg1"/>
                </a:solidFill>
                <a:latin typeface="+mn-lt"/>
              </a:rPr>
              <a:t>ESTIMATED BUDGET FOR CHIETA STRATEGIC PROGRAMMES FOR </a:t>
            </a:r>
            <a:r>
              <a:rPr lang="en-GB" altLang="en-US" sz="1400" b="1" dirty="0" smtClean="0">
                <a:solidFill>
                  <a:schemeClr val="bg1"/>
                </a:solidFill>
                <a:latin typeface="+mn-lt"/>
              </a:rPr>
              <a:t>2017/2018 </a:t>
            </a:r>
            <a:r>
              <a:rPr lang="en-GB" altLang="en-US" sz="1400" b="1" dirty="0">
                <a:solidFill>
                  <a:schemeClr val="bg1"/>
                </a:solidFill>
                <a:latin typeface="+mn-lt"/>
              </a:rPr>
              <a:t>FINANCIAL YEAR</a:t>
            </a:r>
          </a:p>
        </p:txBody>
      </p:sp>
      <p:graphicFrame>
        <p:nvGraphicFramePr>
          <p:cNvPr id="8" name="Table 7"/>
          <p:cNvGraphicFramePr>
            <a:graphicFrameLocks noGrp="1"/>
          </p:cNvGraphicFramePr>
          <p:nvPr>
            <p:extLst>
              <p:ext uri="{D42A27DB-BD31-4B8C-83A1-F6EECF244321}">
                <p14:modId xmlns:p14="http://schemas.microsoft.com/office/powerpoint/2010/main" val="3820196323"/>
              </p:ext>
            </p:extLst>
          </p:nvPr>
        </p:nvGraphicFramePr>
        <p:xfrm>
          <a:off x="395536" y="1754139"/>
          <a:ext cx="8424934" cy="5032048"/>
        </p:xfrm>
        <a:graphic>
          <a:graphicData uri="http://schemas.openxmlformats.org/drawingml/2006/table">
            <a:tbl>
              <a:tblPr firstRow="1" firstCol="1" lastRow="1" lastCol="1" bandRow="1" bandCol="1"/>
              <a:tblGrid>
                <a:gridCol w="1404155"/>
                <a:gridCol w="4418742"/>
                <a:gridCol w="2602037"/>
              </a:tblGrid>
              <a:tr h="779081">
                <a:tc>
                  <a:txBody>
                    <a:bodyPr/>
                    <a:lstStyle>
                      <a:lvl1pPr>
                        <a:defRPr b="1">
                          <a:solidFill>
                            <a:schemeClr val="lt1"/>
                          </a:solidFill>
                          <a:latin typeface="Arial"/>
                        </a:defRPr>
                      </a:lvl1pPr>
                      <a:lvl2pPr>
                        <a:defRPr b="1">
                          <a:solidFill>
                            <a:schemeClr val="lt1"/>
                          </a:solidFill>
                          <a:latin typeface="Arial"/>
                        </a:defRPr>
                      </a:lvl2pPr>
                      <a:lvl3pPr>
                        <a:defRPr b="1">
                          <a:solidFill>
                            <a:schemeClr val="lt1"/>
                          </a:solidFill>
                          <a:latin typeface="Arial"/>
                        </a:defRPr>
                      </a:lvl3pPr>
                      <a:lvl4pPr>
                        <a:defRPr b="1">
                          <a:solidFill>
                            <a:schemeClr val="lt1"/>
                          </a:solidFill>
                          <a:latin typeface="Arial"/>
                        </a:defRPr>
                      </a:lvl4pPr>
                      <a:lvl5pPr>
                        <a:defRPr b="1">
                          <a:solidFill>
                            <a:schemeClr val="lt1"/>
                          </a:solidFill>
                          <a:latin typeface="Arial"/>
                        </a:defRPr>
                      </a:lvl5pPr>
                      <a:lvl6pPr>
                        <a:defRPr b="1">
                          <a:solidFill>
                            <a:schemeClr val="lt1"/>
                          </a:solidFill>
                          <a:latin typeface="Arial"/>
                        </a:defRPr>
                      </a:lvl6pPr>
                      <a:lvl7pPr>
                        <a:defRPr b="1">
                          <a:solidFill>
                            <a:schemeClr val="lt1"/>
                          </a:solidFill>
                          <a:latin typeface="Arial"/>
                        </a:defRPr>
                      </a:lvl7pPr>
                      <a:lvl8pPr>
                        <a:defRPr b="1">
                          <a:solidFill>
                            <a:schemeClr val="lt1"/>
                          </a:solidFill>
                          <a:latin typeface="Arial"/>
                        </a:defRPr>
                      </a:lvl8pPr>
                      <a:lvl9pPr>
                        <a:defRPr b="1">
                          <a:solidFill>
                            <a:schemeClr val="lt1"/>
                          </a:solidFill>
                          <a:latin typeface="Arial"/>
                        </a:defRPr>
                      </a:lvl9pPr>
                    </a:lstStyle>
                    <a:p>
                      <a:pPr algn="ctr">
                        <a:spcAft>
                          <a:spcPts val="0"/>
                        </a:spcAft>
                      </a:pPr>
                      <a:r>
                        <a:rPr lang="en-ZA" sz="1200" dirty="0">
                          <a:solidFill>
                            <a:schemeClr val="tx1"/>
                          </a:solidFill>
                          <a:effectLst/>
                          <a:latin typeface="+mn-lt"/>
                          <a:cs typeface="Arial" panose="020B0604020202020204" pitchFamily="34" charset="0"/>
                        </a:rPr>
                        <a:t>PROGRAM NUMBER</a:t>
                      </a:r>
                    </a:p>
                    <a:p>
                      <a:pPr>
                        <a:spcAft>
                          <a:spcPts val="0"/>
                        </a:spcAft>
                      </a:pPr>
                      <a:r>
                        <a:rPr lang="en-ZA" sz="1200" dirty="0">
                          <a:solidFill>
                            <a:schemeClr val="tx1"/>
                          </a:solidFill>
                          <a:effectLst/>
                          <a:latin typeface="+mn-lt"/>
                          <a:cs typeface="Arial" panose="020B0604020202020204" pitchFamily="34" charset="0"/>
                        </a:rPr>
                        <a:t> </a:t>
                      </a:r>
                      <a:endParaRPr lang="en-ZA" sz="1200"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a:defRPr b="1">
                          <a:solidFill>
                            <a:schemeClr val="lt1"/>
                          </a:solidFill>
                          <a:latin typeface="Arial"/>
                        </a:defRPr>
                      </a:lvl1pPr>
                      <a:lvl2pPr>
                        <a:defRPr b="1">
                          <a:solidFill>
                            <a:schemeClr val="lt1"/>
                          </a:solidFill>
                          <a:latin typeface="Arial"/>
                        </a:defRPr>
                      </a:lvl2pPr>
                      <a:lvl3pPr>
                        <a:defRPr b="1">
                          <a:solidFill>
                            <a:schemeClr val="lt1"/>
                          </a:solidFill>
                          <a:latin typeface="Arial"/>
                        </a:defRPr>
                      </a:lvl3pPr>
                      <a:lvl4pPr>
                        <a:defRPr b="1">
                          <a:solidFill>
                            <a:schemeClr val="lt1"/>
                          </a:solidFill>
                          <a:latin typeface="Arial"/>
                        </a:defRPr>
                      </a:lvl4pPr>
                      <a:lvl5pPr>
                        <a:defRPr b="1">
                          <a:solidFill>
                            <a:schemeClr val="lt1"/>
                          </a:solidFill>
                          <a:latin typeface="Arial"/>
                        </a:defRPr>
                      </a:lvl5pPr>
                      <a:lvl6pPr>
                        <a:defRPr b="1">
                          <a:solidFill>
                            <a:schemeClr val="lt1"/>
                          </a:solidFill>
                          <a:latin typeface="Arial"/>
                        </a:defRPr>
                      </a:lvl6pPr>
                      <a:lvl7pPr>
                        <a:defRPr b="1">
                          <a:solidFill>
                            <a:schemeClr val="lt1"/>
                          </a:solidFill>
                          <a:latin typeface="Arial"/>
                        </a:defRPr>
                      </a:lvl7pPr>
                      <a:lvl8pPr>
                        <a:defRPr b="1">
                          <a:solidFill>
                            <a:schemeClr val="lt1"/>
                          </a:solidFill>
                          <a:latin typeface="Arial"/>
                        </a:defRPr>
                      </a:lvl8pPr>
                      <a:lvl9pPr>
                        <a:defRPr b="1">
                          <a:solidFill>
                            <a:schemeClr val="lt1"/>
                          </a:solidFill>
                          <a:latin typeface="Arial"/>
                        </a:defRPr>
                      </a:lvl9pPr>
                    </a:lstStyle>
                    <a:p>
                      <a:pPr algn="ctr">
                        <a:spcAft>
                          <a:spcPts val="0"/>
                        </a:spcAft>
                      </a:pPr>
                      <a:r>
                        <a:rPr lang="en-ZA" sz="1200" dirty="0">
                          <a:solidFill>
                            <a:schemeClr val="tx1"/>
                          </a:solidFill>
                          <a:effectLst/>
                          <a:latin typeface="+mn-lt"/>
                          <a:cs typeface="Arial" panose="020B0604020202020204" pitchFamily="34" charset="0"/>
                        </a:rPr>
                        <a:t>PROGRAMME NAME</a:t>
                      </a:r>
                      <a:endParaRPr lang="en-ZA" sz="1200"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a:defRPr b="1">
                          <a:solidFill>
                            <a:schemeClr val="lt1"/>
                          </a:solidFill>
                          <a:latin typeface="Arial"/>
                        </a:defRPr>
                      </a:lvl1pPr>
                      <a:lvl2pPr>
                        <a:defRPr b="1">
                          <a:solidFill>
                            <a:schemeClr val="lt1"/>
                          </a:solidFill>
                          <a:latin typeface="Arial"/>
                        </a:defRPr>
                      </a:lvl2pPr>
                      <a:lvl3pPr>
                        <a:defRPr b="1">
                          <a:solidFill>
                            <a:schemeClr val="lt1"/>
                          </a:solidFill>
                          <a:latin typeface="Arial"/>
                        </a:defRPr>
                      </a:lvl3pPr>
                      <a:lvl4pPr>
                        <a:defRPr b="1">
                          <a:solidFill>
                            <a:schemeClr val="lt1"/>
                          </a:solidFill>
                          <a:latin typeface="Arial"/>
                        </a:defRPr>
                      </a:lvl4pPr>
                      <a:lvl5pPr>
                        <a:defRPr b="1">
                          <a:solidFill>
                            <a:schemeClr val="lt1"/>
                          </a:solidFill>
                          <a:latin typeface="Arial"/>
                        </a:defRPr>
                      </a:lvl5pPr>
                      <a:lvl6pPr>
                        <a:defRPr b="1">
                          <a:solidFill>
                            <a:schemeClr val="lt1"/>
                          </a:solidFill>
                          <a:latin typeface="Arial"/>
                        </a:defRPr>
                      </a:lvl6pPr>
                      <a:lvl7pPr>
                        <a:defRPr b="1">
                          <a:solidFill>
                            <a:schemeClr val="lt1"/>
                          </a:solidFill>
                          <a:latin typeface="Arial"/>
                        </a:defRPr>
                      </a:lvl7pPr>
                      <a:lvl8pPr>
                        <a:defRPr b="1">
                          <a:solidFill>
                            <a:schemeClr val="lt1"/>
                          </a:solidFill>
                          <a:latin typeface="Arial"/>
                        </a:defRPr>
                      </a:lvl8pPr>
                      <a:lvl9pPr>
                        <a:defRPr b="1">
                          <a:solidFill>
                            <a:schemeClr val="lt1"/>
                          </a:solidFill>
                          <a:latin typeface="Arial"/>
                        </a:defRPr>
                      </a:lvl9pPr>
                    </a:lstStyle>
                    <a:p>
                      <a:pPr algn="ctr">
                        <a:spcAft>
                          <a:spcPts val="0"/>
                        </a:spcAft>
                      </a:pPr>
                      <a:r>
                        <a:rPr lang="en-ZA" sz="1200" dirty="0">
                          <a:solidFill>
                            <a:schemeClr val="tx1"/>
                          </a:solidFill>
                          <a:effectLst/>
                          <a:latin typeface="+mn-lt"/>
                          <a:cs typeface="Arial" panose="020B0604020202020204" pitchFamily="34" charset="0"/>
                        </a:rPr>
                        <a:t>BUDGET ALLOCATION </a:t>
                      </a:r>
                      <a:r>
                        <a:rPr lang="en-ZA" sz="1200" dirty="0" smtClean="0">
                          <a:solidFill>
                            <a:schemeClr val="tx1"/>
                          </a:solidFill>
                          <a:effectLst/>
                          <a:latin typeface="+mn-lt"/>
                          <a:cs typeface="Arial" panose="020B0604020202020204" pitchFamily="34" charset="0"/>
                        </a:rPr>
                        <a:t>2017/18</a:t>
                      </a:r>
                      <a:endParaRPr lang="en-ZA" sz="1200"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r>
              <a:tr h="389542">
                <a:tc>
                  <a:txBody>
                    <a:bodyPr/>
                    <a:lstStyle>
                      <a:lvl1pPr>
                        <a:defRPr b="1">
                          <a:solidFill>
                            <a:schemeClr val="lt1"/>
                          </a:solidFill>
                          <a:latin typeface="Arial"/>
                        </a:defRPr>
                      </a:lvl1pPr>
                      <a:lvl2pPr>
                        <a:defRPr b="1">
                          <a:solidFill>
                            <a:schemeClr val="lt1"/>
                          </a:solidFill>
                          <a:latin typeface="Arial"/>
                        </a:defRPr>
                      </a:lvl2pPr>
                      <a:lvl3pPr>
                        <a:defRPr b="1">
                          <a:solidFill>
                            <a:schemeClr val="lt1"/>
                          </a:solidFill>
                          <a:latin typeface="Arial"/>
                        </a:defRPr>
                      </a:lvl3pPr>
                      <a:lvl4pPr>
                        <a:defRPr b="1">
                          <a:solidFill>
                            <a:schemeClr val="lt1"/>
                          </a:solidFill>
                          <a:latin typeface="Arial"/>
                        </a:defRPr>
                      </a:lvl4pPr>
                      <a:lvl5pPr>
                        <a:defRPr b="1">
                          <a:solidFill>
                            <a:schemeClr val="lt1"/>
                          </a:solidFill>
                          <a:latin typeface="Arial"/>
                        </a:defRPr>
                      </a:lvl5pPr>
                      <a:lvl6pPr>
                        <a:defRPr b="1">
                          <a:solidFill>
                            <a:schemeClr val="lt1"/>
                          </a:solidFill>
                          <a:latin typeface="Arial"/>
                        </a:defRPr>
                      </a:lvl6pPr>
                      <a:lvl7pPr>
                        <a:defRPr b="1">
                          <a:solidFill>
                            <a:schemeClr val="lt1"/>
                          </a:solidFill>
                          <a:latin typeface="Arial"/>
                        </a:defRPr>
                      </a:lvl7pPr>
                      <a:lvl8pPr>
                        <a:defRPr b="1">
                          <a:solidFill>
                            <a:schemeClr val="lt1"/>
                          </a:solidFill>
                          <a:latin typeface="Arial"/>
                        </a:defRPr>
                      </a:lvl8pPr>
                      <a:lvl9pPr>
                        <a:defRPr b="1">
                          <a:solidFill>
                            <a:schemeClr val="lt1"/>
                          </a:solidFill>
                          <a:latin typeface="Arial"/>
                        </a:defRPr>
                      </a:lvl9pPr>
                    </a:lstStyle>
                    <a:p>
                      <a:pPr algn="ctr">
                        <a:lnSpc>
                          <a:spcPct val="150000"/>
                        </a:lnSpc>
                        <a:spcAft>
                          <a:spcPts val="0"/>
                        </a:spcAft>
                      </a:pPr>
                      <a:r>
                        <a:rPr lang="en-ZA" sz="1200" dirty="0">
                          <a:solidFill>
                            <a:schemeClr val="tx1"/>
                          </a:solidFill>
                          <a:effectLst/>
                          <a:latin typeface="+mn-lt"/>
                          <a:cs typeface="Arial" panose="020B0604020202020204" pitchFamily="34" charset="0"/>
                        </a:rPr>
                        <a:t>1</a:t>
                      </a:r>
                      <a:endParaRPr lang="en-ZA" sz="1200"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c>
                  <a:txBody>
                    <a:bodyPr/>
                    <a:lstStyle>
                      <a:lvl1pPr>
                        <a:defRPr>
                          <a:solidFill>
                            <a:schemeClr val="dk1"/>
                          </a:solidFill>
                          <a:latin typeface="Arial"/>
                        </a:defRPr>
                      </a:lvl1pPr>
                      <a:lvl2pPr>
                        <a:defRPr>
                          <a:solidFill>
                            <a:schemeClr val="dk1"/>
                          </a:solidFill>
                          <a:latin typeface="Arial"/>
                        </a:defRPr>
                      </a:lvl2pPr>
                      <a:lvl3pPr>
                        <a:defRPr>
                          <a:solidFill>
                            <a:schemeClr val="dk1"/>
                          </a:solidFill>
                          <a:latin typeface="Arial"/>
                        </a:defRPr>
                      </a:lvl3pPr>
                      <a:lvl4pPr>
                        <a:defRPr>
                          <a:solidFill>
                            <a:schemeClr val="dk1"/>
                          </a:solidFill>
                          <a:latin typeface="Arial"/>
                        </a:defRPr>
                      </a:lvl4pPr>
                      <a:lvl5pPr>
                        <a:defRPr>
                          <a:solidFill>
                            <a:schemeClr val="dk1"/>
                          </a:solidFill>
                          <a:latin typeface="Arial"/>
                        </a:defRPr>
                      </a:lvl5pPr>
                      <a:lvl6pPr>
                        <a:defRPr>
                          <a:solidFill>
                            <a:schemeClr val="dk1"/>
                          </a:solidFill>
                          <a:latin typeface="Arial"/>
                        </a:defRPr>
                      </a:lvl6pPr>
                      <a:lvl7pPr>
                        <a:defRPr>
                          <a:solidFill>
                            <a:schemeClr val="dk1"/>
                          </a:solidFill>
                          <a:latin typeface="Arial"/>
                        </a:defRPr>
                      </a:lvl7pPr>
                      <a:lvl8pPr>
                        <a:defRPr>
                          <a:solidFill>
                            <a:schemeClr val="dk1"/>
                          </a:solidFill>
                          <a:latin typeface="Arial"/>
                        </a:defRPr>
                      </a:lvl8pPr>
                      <a:lvl9pPr>
                        <a:defRPr>
                          <a:solidFill>
                            <a:schemeClr val="dk1"/>
                          </a:solidFill>
                          <a:latin typeface="Arial"/>
                        </a:defRPr>
                      </a:lvl9pPr>
                    </a:lstStyle>
                    <a:p>
                      <a:pPr marL="0" marR="0" indent="0" algn="l" defTabSz="914400" rtl="0" eaLnBrk="1" fontAlgn="auto" latinLnBrk="0" hangingPunct="1">
                        <a:lnSpc>
                          <a:spcPct val="150000"/>
                        </a:lnSpc>
                        <a:spcBef>
                          <a:spcPts val="0"/>
                        </a:spcBef>
                        <a:spcAft>
                          <a:spcPts val="0"/>
                        </a:spcAft>
                        <a:buClrTx/>
                        <a:buSzTx/>
                        <a:buFontTx/>
                        <a:buNone/>
                        <a:tabLst/>
                        <a:defRPr/>
                      </a:pPr>
                      <a:r>
                        <a:rPr lang="en-ZA" sz="1200" b="1" dirty="0" smtClean="0">
                          <a:solidFill>
                            <a:schemeClr val="tx1"/>
                          </a:solidFill>
                          <a:effectLst/>
                          <a:latin typeface="+mn-lt"/>
                          <a:cs typeface="Arial" panose="020B0604020202020204" pitchFamily="34" charset="0"/>
                        </a:rPr>
                        <a:t>Administration</a:t>
                      </a:r>
                      <a:endParaRPr lang="en-ZA" sz="1200" b="1" dirty="0" smtClean="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ap="flat" cmpd="sng" algn="ctr">
                      <a:solidFill>
                        <a:srgbClr val="FFFFFF"/>
                      </a:solidFill>
                      <a:prstDash val="solid"/>
                      <a:round/>
                      <a:headEnd type="none" w="med" len="med"/>
                      <a:tailEnd type="none" w="med" len="med"/>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p>
                      <a:pPr algn="ctr">
                        <a:lnSpc>
                          <a:spcPct val="150000"/>
                        </a:lnSpc>
                        <a:spcAft>
                          <a:spcPts val="0"/>
                        </a:spcAft>
                      </a:pPr>
                      <a:r>
                        <a:rPr lang="en-ZA" sz="1200" b="1" dirty="0" smtClean="0">
                          <a:solidFill>
                            <a:schemeClr val="tx1"/>
                          </a:solidFill>
                          <a:effectLst/>
                          <a:latin typeface="+mn-lt"/>
                          <a:ea typeface="Times New Roman"/>
                          <a:cs typeface="Arial" panose="020B0604020202020204" pitchFamily="34" charset="0"/>
                        </a:rPr>
                        <a:t>R 65 531 534</a:t>
                      </a:r>
                      <a:endParaRPr lang="en-ZA" sz="1200" b="1"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r>
              <a:tr h="312727">
                <a:tc>
                  <a:txBody>
                    <a:bodyPr/>
                    <a:lstStyle>
                      <a:lvl1pPr>
                        <a:defRPr b="1">
                          <a:solidFill>
                            <a:schemeClr val="lt1"/>
                          </a:solidFill>
                          <a:latin typeface="Arial"/>
                        </a:defRPr>
                      </a:lvl1pPr>
                      <a:lvl2pPr>
                        <a:defRPr b="1">
                          <a:solidFill>
                            <a:schemeClr val="lt1"/>
                          </a:solidFill>
                          <a:latin typeface="Arial"/>
                        </a:defRPr>
                      </a:lvl2pPr>
                      <a:lvl3pPr>
                        <a:defRPr b="1">
                          <a:solidFill>
                            <a:schemeClr val="lt1"/>
                          </a:solidFill>
                          <a:latin typeface="Arial"/>
                        </a:defRPr>
                      </a:lvl3pPr>
                      <a:lvl4pPr>
                        <a:defRPr b="1">
                          <a:solidFill>
                            <a:schemeClr val="lt1"/>
                          </a:solidFill>
                          <a:latin typeface="Arial"/>
                        </a:defRPr>
                      </a:lvl4pPr>
                      <a:lvl5pPr>
                        <a:defRPr b="1">
                          <a:solidFill>
                            <a:schemeClr val="lt1"/>
                          </a:solidFill>
                          <a:latin typeface="Arial"/>
                        </a:defRPr>
                      </a:lvl5pPr>
                      <a:lvl6pPr>
                        <a:defRPr b="1">
                          <a:solidFill>
                            <a:schemeClr val="lt1"/>
                          </a:solidFill>
                          <a:latin typeface="Arial"/>
                        </a:defRPr>
                      </a:lvl6pPr>
                      <a:lvl7pPr>
                        <a:defRPr b="1">
                          <a:solidFill>
                            <a:schemeClr val="lt1"/>
                          </a:solidFill>
                          <a:latin typeface="Arial"/>
                        </a:defRPr>
                      </a:lvl7pPr>
                      <a:lvl8pPr>
                        <a:defRPr b="1">
                          <a:solidFill>
                            <a:schemeClr val="lt1"/>
                          </a:solidFill>
                          <a:latin typeface="Arial"/>
                        </a:defRPr>
                      </a:lvl8pPr>
                      <a:lvl9pPr>
                        <a:defRPr b="1">
                          <a:solidFill>
                            <a:schemeClr val="lt1"/>
                          </a:solidFill>
                          <a:latin typeface="Arial"/>
                        </a:defRPr>
                      </a:lvl9pPr>
                    </a:lstStyle>
                    <a:p>
                      <a:pPr algn="ctr">
                        <a:lnSpc>
                          <a:spcPct val="150000"/>
                        </a:lnSpc>
                        <a:spcAft>
                          <a:spcPts val="0"/>
                        </a:spcAft>
                      </a:pPr>
                      <a:r>
                        <a:rPr lang="en-ZA" sz="1200" dirty="0" smtClean="0">
                          <a:solidFill>
                            <a:schemeClr val="tx1"/>
                          </a:solidFill>
                          <a:effectLst/>
                          <a:latin typeface="+mn-lt"/>
                          <a:cs typeface="Arial" panose="020B0604020202020204" pitchFamily="34" charset="0"/>
                        </a:rPr>
                        <a:t>2 </a:t>
                      </a:r>
                      <a:endParaRPr lang="en-ZA" sz="1200"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c>
                  <a:txBody>
                    <a:bodyPr/>
                    <a:lstStyle>
                      <a:lvl1pPr>
                        <a:defRPr>
                          <a:solidFill>
                            <a:schemeClr val="dk1"/>
                          </a:solidFill>
                          <a:latin typeface="Arial"/>
                        </a:defRPr>
                      </a:lvl1pPr>
                      <a:lvl2pPr>
                        <a:defRPr>
                          <a:solidFill>
                            <a:schemeClr val="dk1"/>
                          </a:solidFill>
                          <a:latin typeface="Arial"/>
                        </a:defRPr>
                      </a:lvl2pPr>
                      <a:lvl3pPr>
                        <a:defRPr>
                          <a:solidFill>
                            <a:schemeClr val="dk1"/>
                          </a:solidFill>
                          <a:latin typeface="Arial"/>
                        </a:defRPr>
                      </a:lvl3pPr>
                      <a:lvl4pPr>
                        <a:defRPr>
                          <a:solidFill>
                            <a:schemeClr val="dk1"/>
                          </a:solidFill>
                          <a:latin typeface="Arial"/>
                        </a:defRPr>
                      </a:lvl4pPr>
                      <a:lvl5pPr>
                        <a:defRPr>
                          <a:solidFill>
                            <a:schemeClr val="dk1"/>
                          </a:solidFill>
                          <a:latin typeface="Arial"/>
                        </a:defRPr>
                      </a:lvl5pPr>
                      <a:lvl6pPr>
                        <a:defRPr>
                          <a:solidFill>
                            <a:schemeClr val="dk1"/>
                          </a:solidFill>
                          <a:latin typeface="Arial"/>
                        </a:defRPr>
                      </a:lvl6pPr>
                      <a:lvl7pPr>
                        <a:defRPr>
                          <a:solidFill>
                            <a:schemeClr val="dk1"/>
                          </a:solidFill>
                          <a:latin typeface="Arial"/>
                        </a:defRPr>
                      </a:lvl7pPr>
                      <a:lvl8pPr>
                        <a:defRPr>
                          <a:solidFill>
                            <a:schemeClr val="dk1"/>
                          </a:solidFill>
                          <a:latin typeface="Arial"/>
                        </a:defRPr>
                      </a:lvl8pPr>
                      <a:lvl9pPr>
                        <a:defRPr>
                          <a:solidFill>
                            <a:schemeClr val="dk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dirty="0" smtClean="0">
                          <a:solidFill>
                            <a:schemeClr val="tx1"/>
                          </a:solidFill>
                          <a:effectLst/>
                          <a:latin typeface="+mn-lt"/>
                          <a:cs typeface="Arial" panose="020B0604020202020204" pitchFamily="34" charset="0"/>
                        </a:rPr>
                        <a:t>Research and Skills Planning     </a:t>
                      </a:r>
                      <a:endParaRPr lang="en-ZA" sz="1200" b="1" dirty="0">
                        <a:latin typeface="+mn-lt"/>
                        <a:cs typeface="Arial" panose="020B0604020202020204" pitchFamily="34" charset="0"/>
                      </a:endParaRPr>
                    </a:p>
                  </a:txBody>
                  <a:tcPr marL="68577" marR="68577" marT="0" marB="0">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p>
                      <a:pPr algn="ctr">
                        <a:lnSpc>
                          <a:spcPct val="150000"/>
                        </a:lnSpc>
                        <a:spcAft>
                          <a:spcPts val="0"/>
                        </a:spcAft>
                      </a:pPr>
                      <a:r>
                        <a:rPr lang="en-ZA" sz="1200" b="1" dirty="0" smtClean="0">
                          <a:solidFill>
                            <a:schemeClr val="tx1"/>
                          </a:solidFill>
                          <a:effectLst/>
                          <a:latin typeface="+mn-lt"/>
                          <a:ea typeface="Times New Roman"/>
                          <a:cs typeface="Arial" panose="020B0604020202020204" pitchFamily="34" charset="0"/>
                        </a:rPr>
                        <a:t>R 9 751 928</a:t>
                      </a:r>
                      <a:endParaRPr lang="en-ZA" sz="1200" b="1"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r>
              <a:tr h="389542">
                <a:tc>
                  <a:txBody>
                    <a:bodyPr/>
                    <a:lstStyle>
                      <a:lvl1pPr>
                        <a:defRPr b="1">
                          <a:solidFill>
                            <a:schemeClr val="lt1"/>
                          </a:solidFill>
                          <a:latin typeface="Arial"/>
                        </a:defRPr>
                      </a:lvl1pPr>
                      <a:lvl2pPr>
                        <a:defRPr b="1">
                          <a:solidFill>
                            <a:schemeClr val="lt1"/>
                          </a:solidFill>
                          <a:latin typeface="Arial"/>
                        </a:defRPr>
                      </a:lvl2pPr>
                      <a:lvl3pPr>
                        <a:defRPr b="1">
                          <a:solidFill>
                            <a:schemeClr val="lt1"/>
                          </a:solidFill>
                          <a:latin typeface="Arial"/>
                        </a:defRPr>
                      </a:lvl3pPr>
                      <a:lvl4pPr>
                        <a:defRPr b="1">
                          <a:solidFill>
                            <a:schemeClr val="lt1"/>
                          </a:solidFill>
                          <a:latin typeface="Arial"/>
                        </a:defRPr>
                      </a:lvl4pPr>
                      <a:lvl5pPr>
                        <a:defRPr b="1">
                          <a:solidFill>
                            <a:schemeClr val="lt1"/>
                          </a:solidFill>
                          <a:latin typeface="Arial"/>
                        </a:defRPr>
                      </a:lvl5pPr>
                      <a:lvl6pPr>
                        <a:defRPr b="1">
                          <a:solidFill>
                            <a:schemeClr val="lt1"/>
                          </a:solidFill>
                          <a:latin typeface="Arial"/>
                        </a:defRPr>
                      </a:lvl6pPr>
                      <a:lvl7pPr>
                        <a:defRPr b="1">
                          <a:solidFill>
                            <a:schemeClr val="lt1"/>
                          </a:solidFill>
                          <a:latin typeface="Arial"/>
                        </a:defRPr>
                      </a:lvl7pPr>
                      <a:lvl8pPr>
                        <a:defRPr b="1">
                          <a:solidFill>
                            <a:schemeClr val="lt1"/>
                          </a:solidFill>
                          <a:latin typeface="Arial"/>
                        </a:defRPr>
                      </a:lvl8pPr>
                      <a:lvl9pPr>
                        <a:defRPr b="1">
                          <a:solidFill>
                            <a:schemeClr val="lt1"/>
                          </a:solidFill>
                          <a:latin typeface="Arial"/>
                        </a:defRPr>
                      </a:lvl9pPr>
                    </a:lstStyle>
                    <a:p>
                      <a:pPr algn="ctr">
                        <a:lnSpc>
                          <a:spcPct val="150000"/>
                        </a:lnSpc>
                        <a:spcAft>
                          <a:spcPts val="0"/>
                        </a:spcAft>
                      </a:pPr>
                      <a:r>
                        <a:rPr lang="en-ZA" sz="1200" dirty="0">
                          <a:solidFill>
                            <a:schemeClr val="tx1"/>
                          </a:solidFill>
                          <a:effectLst/>
                          <a:latin typeface="+mn-lt"/>
                          <a:cs typeface="Arial" panose="020B0604020202020204" pitchFamily="34" charset="0"/>
                        </a:rPr>
                        <a:t>3</a:t>
                      </a:r>
                      <a:endParaRPr lang="en-ZA" sz="1200"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c>
                  <a:txBody>
                    <a:bodyPr/>
                    <a:lstStyle>
                      <a:lvl1pPr>
                        <a:defRPr>
                          <a:solidFill>
                            <a:schemeClr val="dk1"/>
                          </a:solidFill>
                          <a:latin typeface="Arial"/>
                        </a:defRPr>
                      </a:lvl1pPr>
                      <a:lvl2pPr>
                        <a:defRPr>
                          <a:solidFill>
                            <a:schemeClr val="dk1"/>
                          </a:solidFill>
                          <a:latin typeface="Arial"/>
                        </a:defRPr>
                      </a:lvl2pPr>
                      <a:lvl3pPr>
                        <a:defRPr>
                          <a:solidFill>
                            <a:schemeClr val="dk1"/>
                          </a:solidFill>
                          <a:latin typeface="Arial"/>
                        </a:defRPr>
                      </a:lvl3pPr>
                      <a:lvl4pPr>
                        <a:defRPr>
                          <a:solidFill>
                            <a:schemeClr val="dk1"/>
                          </a:solidFill>
                          <a:latin typeface="Arial"/>
                        </a:defRPr>
                      </a:lvl4pPr>
                      <a:lvl5pPr>
                        <a:defRPr>
                          <a:solidFill>
                            <a:schemeClr val="dk1"/>
                          </a:solidFill>
                          <a:latin typeface="Arial"/>
                        </a:defRPr>
                      </a:lvl5pPr>
                      <a:lvl6pPr>
                        <a:defRPr>
                          <a:solidFill>
                            <a:schemeClr val="dk1"/>
                          </a:solidFill>
                          <a:latin typeface="Arial"/>
                        </a:defRPr>
                      </a:lvl6pPr>
                      <a:lvl7pPr>
                        <a:defRPr>
                          <a:solidFill>
                            <a:schemeClr val="dk1"/>
                          </a:solidFill>
                          <a:latin typeface="Arial"/>
                        </a:defRPr>
                      </a:lvl7pPr>
                      <a:lvl8pPr>
                        <a:defRPr>
                          <a:solidFill>
                            <a:schemeClr val="dk1"/>
                          </a:solidFill>
                          <a:latin typeface="Arial"/>
                        </a:defRPr>
                      </a:lvl8pPr>
                      <a:lvl9pPr>
                        <a:defRPr>
                          <a:solidFill>
                            <a:schemeClr val="dk1"/>
                          </a:solidFill>
                          <a:latin typeface="Arial"/>
                        </a:defRPr>
                      </a:lvl9pPr>
                    </a:lstStyle>
                    <a:p>
                      <a:pPr>
                        <a:lnSpc>
                          <a:spcPct val="150000"/>
                        </a:lnSpc>
                        <a:spcAft>
                          <a:spcPts val="0"/>
                        </a:spcAft>
                      </a:pPr>
                      <a:r>
                        <a:rPr lang="en-ZA" sz="1200" b="1" dirty="0" smtClean="0">
                          <a:solidFill>
                            <a:schemeClr val="tx1"/>
                          </a:solidFill>
                          <a:effectLst/>
                          <a:latin typeface="+mn-lt"/>
                          <a:cs typeface="Arial" panose="020B0604020202020204" pitchFamily="34" charset="0"/>
                        </a:rPr>
                        <a:t>Learning Programmes and Projects</a:t>
                      </a:r>
                      <a:endParaRPr lang="en-ZA" sz="1200" b="1"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p>
                      <a:pPr algn="ctr">
                        <a:lnSpc>
                          <a:spcPct val="150000"/>
                        </a:lnSpc>
                        <a:spcAft>
                          <a:spcPts val="0"/>
                        </a:spcAft>
                      </a:pPr>
                      <a:r>
                        <a:rPr lang="en-ZA" sz="1200" b="1" dirty="0" smtClean="0">
                          <a:solidFill>
                            <a:schemeClr val="tx1"/>
                          </a:solidFill>
                          <a:effectLst/>
                          <a:latin typeface="+mn-lt"/>
                          <a:ea typeface="Times New Roman"/>
                          <a:cs typeface="Arial" panose="020B0604020202020204" pitchFamily="34" charset="0"/>
                        </a:rPr>
                        <a:t>R 404 666 130</a:t>
                      </a:r>
                      <a:endParaRPr lang="en-ZA" sz="1200" b="1"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r>
              <a:tr h="389542">
                <a:tc>
                  <a:txBody>
                    <a:bodyPr/>
                    <a:lstStyle>
                      <a:lvl1pPr>
                        <a:defRPr b="1">
                          <a:solidFill>
                            <a:schemeClr val="lt1"/>
                          </a:solidFill>
                          <a:latin typeface="Arial"/>
                        </a:defRPr>
                      </a:lvl1pPr>
                      <a:lvl2pPr>
                        <a:defRPr b="1">
                          <a:solidFill>
                            <a:schemeClr val="lt1"/>
                          </a:solidFill>
                          <a:latin typeface="Arial"/>
                        </a:defRPr>
                      </a:lvl2pPr>
                      <a:lvl3pPr>
                        <a:defRPr b="1">
                          <a:solidFill>
                            <a:schemeClr val="lt1"/>
                          </a:solidFill>
                          <a:latin typeface="Arial"/>
                        </a:defRPr>
                      </a:lvl3pPr>
                      <a:lvl4pPr>
                        <a:defRPr b="1">
                          <a:solidFill>
                            <a:schemeClr val="lt1"/>
                          </a:solidFill>
                          <a:latin typeface="Arial"/>
                        </a:defRPr>
                      </a:lvl4pPr>
                      <a:lvl5pPr>
                        <a:defRPr b="1">
                          <a:solidFill>
                            <a:schemeClr val="lt1"/>
                          </a:solidFill>
                          <a:latin typeface="Arial"/>
                        </a:defRPr>
                      </a:lvl5pPr>
                      <a:lvl6pPr>
                        <a:defRPr b="1">
                          <a:solidFill>
                            <a:schemeClr val="lt1"/>
                          </a:solidFill>
                          <a:latin typeface="Arial"/>
                        </a:defRPr>
                      </a:lvl6pPr>
                      <a:lvl7pPr>
                        <a:defRPr b="1">
                          <a:solidFill>
                            <a:schemeClr val="lt1"/>
                          </a:solidFill>
                          <a:latin typeface="Arial"/>
                        </a:defRPr>
                      </a:lvl7pPr>
                      <a:lvl8pPr>
                        <a:defRPr b="1">
                          <a:solidFill>
                            <a:schemeClr val="lt1"/>
                          </a:solidFill>
                          <a:latin typeface="Arial"/>
                        </a:defRPr>
                      </a:lvl8pPr>
                      <a:lvl9pPr>
                        <a:defRPr b="1">
                          <a:solidFill>
                            <a:schemeClr val="lt1"/>
                          </a:solidFill>
                          <a:latin typeface="Arial"/>
                        </a:defRPr>
                      </a:lvl9pPr>
                    </a:lstStyle>
                    <a:p>
                      <a:pPr algn="ctr">
                        <a:lnSpc>
                          <a:spcPct val="150000"/>
                        </a:lnSpc>
                        <a:spcAft>
                          <a:spcPts val="0"/>
                        </a:spcAft>
                      </a:pPr>
                      <a:r>
                        <a:rPr lang="en-ZA" sz="1200" dirty="0">
                          <a:solidFill>
                            <a:schemeClr val="tx1"/>
                          </a:solidFill>
                          <a:effectLst/>
                          <a:latin typeface="+mn-lt"/>
                          <a:cs typeface="Arial" panose="020B0604020202020204" pitchFamily="34" charset="0"/>
                        </a:rPr>
                        <a:t>4</a:t>
                      </a:r>
                      <a:endParaRPr lang="en-ZA" sz="1200"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c>
                  <a:txBody>
                    <a:bodyPr/>
                    <a:lstStyle>
                      <a:lvl1pPr>
                        <a:defRPr>
                          <a:solidFill>
                            <a:schemeClr val="dk1"/>
                          </a:solidFill>
                          <a:latin typeface="Arial"/>
                        </a:defRPr>
                      </a:lvl1pPr>
                      <a:lvl2pPr>
                        <a:defRPr>
                          <a:solidFill>
                            <a:schemeClr val="dk1"/>
                          </a:solidFill>
                          <a:latin typeface="Arial"/>
                        </a:defRPr>
                      </a:lvl2pPr>
                      <a:lvl3pPr>
                        <a:defRPr>
                          <a:solidFill>
                            <a:schemeClr val="dk1"/>
                          </a:solidFill>
                          <a:latin typeface="Arial"/>
                        </a:defRPr>
                      </a:lvl3pPr>
                      <a:lvl4pPr>
                        <a:defRPr>
                          <a:solidFill>
                            <a:schemeClr val="dk1"/>
                          </a:solidFill>
                          <a:latin typeface="Arial"/>
                        </a:defRPr>
                      </a:lvl4pPr>
                      <a:lvl5pPr>
                        <a:defRPr>
                          <a:solidFill>
                            <a:schemeClr val="dk1"/>
                          </a:solidFill>
                          <a:latin typeface="Arial"/>
                        </a:defRPr>
                      </a:lvl5pPr>
                      <a:lvl6pPr>
                        <a:defRPr>
                          <a:solidFill>
                            <a:schemeClr val="dk1"/>
                          </a:solidFill>
                          <a:latin typeface="Arial"/>
                        </a:defRPr>
                      </a:lvl6pPr>
                      <a:lvl7pPr>
                        <a:defRPr>
                          <a:solidFill>
                            <a:schemeClr val="dk1"/>
                          </a:solidFill>
                          <a:latin typeface="Arial"/>
                        </a:defRPr>
                      </a:lvl7pPr>
                      <a:lvl8pPr>
                        <a:defRPr>
                          <a:solidFill>
                            <a:schemeClr val="dk1"/>
                          </a:solidFill>
                          <a:latin typeface="Arial"/>
                        </a:defRPr>
                      </a:lvl8pPr>
                      <a:lvl9pPr>
                        <a:defRPr>
                          <a:solidFill>
                            <a:schemeClr val="dk1"/>
                          </a:solidFill>
                          <a:latin typeface="Arial"/>
                        </a:defRPr>
                      </a:lvl9pPr>
                    </a:lstStyle>
                    <a:p>
                      <a:pPr>
                        <a:lnSpc>
                          <a:spcPct val="150000"/>
                        </a:lnSpc>
                        <a:spcAft>
                          <a:spcPts val="0"/>
                        </a:spcAft>
                      </a:pPr>
                      <a:r>
                        <a:rPr lang="en-ZA" sz="1200" b="1" dirty="0" smtClean="0">
                          <a:solidFill>
                            <a:schemeClr val="tx1"/>
                          </a:solidFill>
                          <a:effectLst/>
                          <a:latin typeface="+mn-lt"/>
                          <a:ea typeface="Times New Roman"/>
                          <a:cs typeface="Arial" panose="020B0604020202020204" pitchFamily="34" charset="0"/>
                        </a:rPr>
                        <a:t>Learning Programme Development</a:t>
                      </a:r>
                      <a:endParaRPr lang="en-ZA" sz="1200" b="1"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p>
                      <a:pPr algn="ctr">
                        <a:lnSpc>
                          <a:spcPct val="150000"/>
                        </a:lnSpc>
                        <a:spcAft>
                          <a:spcPts val="0"/>
                        </a:spcAft>
                      </a:pPr>
                      <a:r>
                        <a:rPr lang="en-ZA" sz="1200" b="1" dirty="0" smtClean="0">
                          <a:solidFill>
                            <a:schemeClr val="tx1"/>
                          </a:solidFill>
                          <a:effectLst/>
                          <a:latin typeface="+mn-lt"/>
                          <a:ea typeface="Times New Roman"/>
                          <a:cs typeface="Arial" panose="020B0604020202020204" pitchFamily="34" charset="0"/>
                        </a:rPr>
                        <a:t>R 49 560 158</a:t>
                      </a:r>
                      <a:endParaRPr lang="en-ZA" sz="1200" b="1"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r>
              <a:tr h="389542">
                <a:tc>
                  <a:txBody>
                    <a:bodyPr/>
                    <a:lstStyle>
                      <a:lvl1pPr>
                        <a:defRPr b="1">
                          <a:solidFill>
                            <a:schemeClr val="lt1"/>
                          </a:solidFill>
                          <a:latin typeface="Arial"/>
                        </a:defRPr>
                      </a:lvl1pPr>
                      <a:lvl2pPr>
                        <a:defRPr b="1">
                          <a:solidFill>
                            <a:schemeClr val="lt1"/>
                          </a:solidFill>
                          <a:latin typeface="Arial"/>
                        </a:defRPr>
                      </a:lvl2pPr>
                      <a:lvl3pPr>
                        <a:defRPr b="1">
                          <a:solidFill>
                            <a:schemeClr val="lt1"/>
                          </a:solidFill>
                          <a:latin typeface="Arial"/>
                        </a:defRPr>
                      </a:lvl3pPr>
                      <a:lvl4pPr>
                        <a:defRPr b="1">
                          <a:solidFill>
                            <a:schemeClr val="lt1"/>
                          </a:solidFill>
                          <a:latin typeface="Arial"/>
                        </a:defRPr>
                      </a:lvl4pPr>
                      <a:lvl5pPr>
                        <a:defRPr b="1">
                          <a:solidFill>
                            <a:schemeClr val="lt1"/>
                          </a:solidFill>
                          <a:latin typeface="Arial"/>
                        </a:defRPr>
                      </a:lvl5pPr>
                      <a:lvl6pPr>
                        <a:defRPr b="1">
                          <a:solidFill>
                            <a:schemeClr val="lt1"/>
                          </a:solidFill>
                          <a:latin typeface="Arial"/>
                        </a:defRPr>
                      </a:lvl6pPr>
                      <a:lvl7pPr>
                        <a:defRPr b="1">
                          <a:solidFill>
                            <a:schemeClr val="lt1"/>
                          </a:solidFill>
                          <a:latin typeface="Arial"/>
                        </a:defRPr>
                      </a:lvl7pPr>
                      <a:lvl8pPr>
                        <a:defRPr b="1">
                          <a:solidFill>
                            <a:schemeClr val="lt1"/>
                          </a:solidFill>
                          <a:latin typeface="Arial"/>
                        </a:defRPr>
                      </a:lvl8pPr>
                      <a:lvl9pPr>
                        <a:defRPr b="1">
                          <a:solidFill>
                            <a:schemeClr val="lt1"/>
                          </a:solidFill>
                          <a:latin typeface="Arial"/>
                        </a:defRPr>
                      </a:lvl9pPr>
                    </a:lstStyle>
                    <a:p>
                      <a:pPr algn="ctr">
                        <a:lnSpc>
                          <a:spcPct val="150000"/>
                        </a:lnSpc>
                        <a:spcAft>
                          <a:spcPts val="0"/>
                        </a:spcAft>
                      </a:pPr>
                      <a:r>
                        <a:rPr lang="en-ZA" sz="1200" dirty="0" smtClean="0">
                          <a:solidFill>
                            <a:schemeClr val="tx1"/>
                          </a:solidFill>
                          <a:effectLst/>
                          <a:latin typeface="+mn-lt"/>
                          <a:ea typeface="Times New Roman"/>
                          <a:cs typeface="Arial" panose="020B0604020202020204" pitchFamily="34" charset="0"/>
                        </a:rPr>
                        <a:t>TOTAL</a:t>
                      </a:r>
                      <a:endParaRPr lang="en-ZA" sz="1200"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c>
                  <a:txBody>
                    <a:bodyPr/>
                    <a:lstStyle>
                      <a:lvl1pPr>
                        <a:defRPr>
                          <a:solidFill>
                            <a:schemeClr val="dk1"/>
                          </a:solidFill>
                          <a:latin typeface="Arial"/>
                        </a:defRPr>
                      </a:lvl1pPr>
                      <a:lvl2pPr>
                        <a:defRPr>
                          <a:solidFill>
                            <a:schemeClr val="dk1"/>
                          </a:solidFill>
                          <a:latin typeface="Arial"/>
                        </a:defRPr>
                      </a:lvl2pPr>
                      <a:lvl3pPr>
                        <a:defRPr>
                          <a:solidFill>
                            <a:schemeClr val="dk1"/>
                          </a:solidFill>
                          <a:latin typeface="Arial"/>
                        </a:defRPr>
                      </a:lvl3pPr>
                      <a:lvl4pPr>
                        <a:defRPr>
                          <a:solidFill>
                            <a:schemeClr val="dk1"/>
                          </a:solidFill>
                          <a:latin typeface="Arial"/>
                        </a:defRPr>
                      </a:lvl4pPr>
                      <a:lvl5pPr>
                        <a:defRPr>
                          <a:solidFill>
                            <a:schemeClr val="dk1"/>
                          </a:solidFill>
                          <a:latin typeface="Arial"/>
                        </a:defRPr>
                      </a:lvl5pPr>
                      <a:lvl6pPr>
                        <a:defRPr>
                          <a:solidFill>
                            <a:schemeClr val="dk1"/>
                          </a:solidFill>
                          <a:latin typeface="Arial"/>
                        </a:defRPr>
                      </a:lvl6pPr>
                      <a:lvl7pPr>
                        <a:defRPr>
                          <a:solidFill>
                            <a:schemeClr val="dk1"/>
                          </a:solidFill>
                          <a:latin typeface="Arial"/>
                        </a:defRPr>
                      </a:lvl7pPr>
                      <a:lvl8pPr>
                        <a:defRPr>
                          <a:solidFill>
                            <a:schemeClr val="dk1"/>
                          </a:solidFill>
                          <a:latin typeface="Arial"/>
                        </a:defRPr>
                      </a:lvl8pPr>
                      <a:lvl9pPr>
                        <a:defRPr>
                          <a:solidFill>
                            <a:schemeClr val="dk1"/>
                          </a:solidFill>
                          <a:latin typeface="Arial"/>
                        </a:defRPr>
                      </a:lvl9pPr>
                    </a:lstStyle>
                    <a:p>
                      <a:pPr>
                        <a:lnSpc>
                          <a:spcPct val="150000"/>
                        </a:lnSpc>
                        <a:spcAft>
                          <a:spcPts val="0"/>
                        </a:spcAft>
                      </a:pPr>
                      <a:r>
                        <a:rPr lang="en-ZA" sz="1200" dirty="0" smtClean="0">
                          <a:solidFill>
                            <a:schemeClr val="tx1"/>
                          </a:solidFill>
                          <a:effectLst/>
                          <a:latin typeface="+mn-lt"/>
                          <a:cs typeface="Arial" panose="020B0604020202020204" pitchFamily="34" charset="0"/>
                        </a:rPr>
                        <a:t> </a:t>
                      </a:r>
                      <a:endParaRPr lang="en-ZA" sz="1200"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p>
                      <a:pPr algn="ctr">
                        <a:lnSpc>
                          <a:spcPct val="150000"/>
                        </a:lnSpc>
                        <a:spcAft>
                          <a:spcPts val="0"/>
                        </a:spcAft>
                      </a:pPr>
                      <a:r>
                        <a:rPr lang="en-ZA" sz="1200" b="1" dirty="0" smtClean="0">
                          <a:solidFill>
                            <a:schemeClr val="tx1"/>
                          </a:solidFill>
                          <a:effectLst/>
                          <a:latin typeface="+mn-lt"/>
                          <a:ea typeface="Times New Roman"/>
                          <a:cs typeface="Arial" panose="020B0604020202020204" pitchFamily="34" charset="0"/>
                        </a:rPr>
                        <a:t>R 529 509 750</a:t>
                      </a:r>
                      <a:endParaRPr lang="en-ZA" sz="1200" b="1"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r>
              <a:tr h="389542">
                <a:tc>
                  <a:txBody>
                    <a:bodyPr/>
                    <a:lstStyle>
                      <a:lvl1pPr>
                        <a:defRPr b="1">
                          <a:solidFill>
                            <a:schemeClr val="lt1"/>
                          </a:solidFill>
                          <a:latin typeface="Arial"/>
                        </a:defRPr>
                      </a:lvl1pPr>
                      <a:lvl2pPr>
                        <a:defRPr b="1">
                          <a:solidFill>
                            <a:schemeClr val="lt1"/>
                          </a:solidFill>
                          <a:latin typeface="Arial"/>
                        </a:defRPr>
                      </a:lvl2pPr>
                      <a:lvl3pPr>
                        <a:defRPr b="1">
                          <a:solidFill>
                            <a:schemeClr val="lt1"/>
                          </a:solidFill>
                          <a:latin typeface="Arial"/>
                        </a:defRPr>
                      </a:lvl3pPr>
                      <a:lvl4pPr>
                        <a:defRPr b="1">
                          <a:solidFill>
                            <a:schemeClr val="lt1"/>
                          </a:solidFill>
                          <a:latin typeface="Arial"/>
                        </a:defRPr>
                      </a:lvl4pPr>
                      <a:lvl5pPr>
                        <a:defRPr b="1">
                          <a:solidFill>
                            <a:schemeClr val="lt1"/>
                          </a:solidFill>
                          <a:latin typeface="Arial"/>
                        </a:defRPr>
                      </a:lvl5pPr>
                      <a:lvl6pPr>
                        <a:defRPr b="1">
                          <a:solidFill>
                            <a:schemeClr val="lt1"/>
                          </a:solidFill>
                          <a:latin typeface="Arial"/>
                        </a:defRPr>
                      </a:lvl6pPr>
                      <a:lvl7pPr>
                        <a:defRPr b="1">
                          <a:solidFill>
                            <a:schemeClr val="lt1"/>
                          </a:solidFill>
                          <a:latin typeface="Arial"/>
                        </a:defRPr>
                      </a:lvl7pPr>
                      <a:lvl8pPr>
                        <a:defRPr b="1">
                          <a:solidFill>
                            <a:schemeClr val="lt1"/>
                          </a:solidFill>
                          <a:latin typeface="Arial"/>
                        </a:defRPr>
                      </a:lvl8pPr>
                      <a:lvl9pPr>
                        <a:defRPr b="1">
                          <a:solidFill>
                            <a:schemeClr val="lt1"/>
                          </a:solidFill>
                          <a:latin typeface="Arial"/>
                        </a:defRPr>
                      </a:lvl9pPr>
                    </a:lstStyle>
                    <a:p>
                      <a:pPr algn="ctr">
                        <a:lnSpc>
                          <a:spcPct val="150000"/>
                        </a:lnSpc>
                        <a:spcAft>
                          <a:spcPts val="0"/>
                        </a:spcAft>
                      </a:pPr>
                      <a:endParaRPr lang="en-ZA" sz="1200" dirty="0" smtClean="0">
                        <a:solidFill>
                          <a:schemeClr val="tx1"/>
                        </a:solidFill>
                        <a:effectLst/>
                        <a:latin typeface="+mn-lt"/>
                        <a:ea typeface="Times New Roman"/>
                        <a:cs typeface="Arial" panose="020B0604020202020204" pitchFamily="34" charset="0"/>
                      </a:endParaRPr>
                    </a:p>
                    <a:p>
                      <a:pPr algn="ctr">
                        <a:lnSpc>
                          <a:spcPct val="150000"/>
                        </a:lnSpc>
                        <a:spcAft>
                          <a:spcPts val="0"/>
                        </a:spcAft>
                      </a:pPr>
                      <a:endParaRPr lang="en-ZA" sz="1200"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c>
                  <a:txBody>
                    <a:bodyPr/>
                    <a:lstStyle>
                      <a:lvl1pPr>
                        <a:defRPr>
                          <a:solidFill>
                            <a:schemeClr val="dk1"/>
                          </a:solidFill>
                          <a:latin typeface="Arial"/>
                        </a:defRPr>
                      </a:lvl1pPr>
                      <a:lvl2pPr>
                        <a:defRPr>
                          <a:solidFill>
                            <a:schemeClr val="dk1"/>
                          </a:solidFill>
                          <a:latin typeface="Arial"/>
                        </a:defRPr>
                      </a:lvl2pPr>
                      <a:lvl3pPr>
                        <a:defRPr>
                          <a:solidFill>
                            <a:schemeClr val="dk1"/>
                          </a:solidFill>
                          <a:latin typeface="Arial"/>
                        </a:defRPr>
                      </a:lvl3pPr>
                      <a:lvl4pPr>
                        <a:defRPr>
                          <a:solidFill>
                            <a:schemeClr val="dk1"/>
                          </a:solidFill>
                          <a:latin typeface="Arial"/>
                        </a:defRPr>
                      </a:lvl4pPr>
                      <a:lvl5pPr>
                        <a:defRPr>
                          <a:solidFill>
                            <a:schemeClr val="dk1"/>
                          </a:solidFill>
                          <a:latin typeface="Arial"/>
                        </a:defRPr>
                      </a:lvl5pPr>
                      <a:lvl6pPr>
                        <a:defRPr>
                          <a:solidFill>
                            <a:schemeClr val="dk1"/>
                          </a:solidFill>
                          <a:latin typeface="Arial"/>
                        </a:defRPr>
                      </a:lvl6pPr>
                      <a:lvl7pPr>
                        <a:defRPr>
                          <a:solidFill>
                            <a:schemeClr val="dk1"/>
                          </a:solidFill>
                          <a:latin typeface="Arial"/>
                        </a:defRPr>
                      </a:lvl7pPr>
                      <a:lvl8pPr>
                        <a:defRPr>
                          <a:solidFill>
                            <a:schemeClr val="dk1"/>
                          </a:solidFill>
                          <a:latin typeface="Arial"/>
                        </a:defRPr>
                      </a:lvl8pPr>
                      <a:lvl9pPr>
                        <a:defRPr>
                          <a:solidFill>
                            <a:schemeClr val="dk1"/>
                          </a:solidFill>
                          <a:latin typeface="Arial"/>
                        </a:defRPr>
                      </a:lvl9pPr>
                    </a:lstStyle>
                    <a:p>
                      <a:pPr>
                        <a:lnSpc>
                          <a:spcPct val="150000"/>
                        </a:lnSpc>
                        <a:spcAft>
                          <a:spcPts val="0"/>
                        </a:spcAft>
                      </a:pPr>
                      <a:endParaRPr lang="en-ZA" sz="1200"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p>
                      <a:pPr algn="ctr">
                        <a:lnSpc>
                          <a:spcPct val="150000"/>
                        </a:lnSpc>
                        <a:spcAft>
                          <a:spcPts val="0"/>
                        </a:spcAft>
                      </a:pPr>
                      <a:endParaRPr lang="en-ZA" sz="1200"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r>
              <a:tr h="389542">
                <a:tc>
                  <a:txBody>
                    <a:bodyPr/>
                    <a:lstStyle>
                      <a:lvl1pPr>
                        <a:defRPr b="1">
                          <a:solidFill>
                            <a:schemeClr val="lt1"/>
                          </a:solidFill>
                          <a:latin typeface="Arial"/>
                        </a:defRPr>
                      </a:lvl1pPr>
                      <a:lvl2pPr>
                        <a:defRPr b="1">
                          <a:solidFill>
                            <a:schemeClr val="lt1"/>
                          </a:solidFill>
                          <a:latin typeface="Arial"/>
                        </a:defRPr>
                      </a:lvl2pPr>
                      <a:lvl3pPr>
                        <a:defRPr b="1">
                          <a:solidFill>
                            <a:schemeClr val="lt1"/>
                          </a:solidFill>
                          <a:latin typeface="Arial"/>
                        </a:defRPr>
                      </a:lvl3pPr>
                      <a:lvl4pPr>
                        <a:defRPr b="1">
                          <a:solidFill>
                            <a:schemeClr val="lt1"/>
                          </a:solidFill>
                          <a:latin typeface="Arial"/>
                        </a:defRPr>
                      </a:lvl4pPr>
                      <a:lvl5pPr>
                        <a:defRPr b="1">
                          <a:solidFill>
                            <a:schemeClr val="lt1"/>
                          </a:solidFill>
                          <a:latin typeface="Arial"/>
                        </a:defRPr>
                      </a:lvl5pPr>
                      <a:lvl6pPr>
                        <a:defRPr b="1">
                          <a:solidFill>
                            <a:schemeClr val="lt1"/>
                          </a:solidFill>
                          <a:latin typeface="Arial"/>
                        </a:defRPr>
                      </a:lvl6pPr>
                      <a:lvl7pPr>
                        <a:defRPr b="1">
                          <a:solidFill>
                            <a:schemeClr val="lt1"/>
                          </a:solidFill>
                          <a:latin typeface="Arial"/>
                        </a:defRPr>
                      </a:lvl7pPr>
                      <a:lvl8pPr>
                        <a:defRPr b="1">
                          <a:solidFill>
                            <a:schemeClr val="lt1"/>
                          </a:solidFill>
                          <a:latin typeface="Arial"/>
                        </a:defRPr>
                      </a:lvl8pPr>
                      <a:lvl9pPr>
                        <a:defRPr b="1">
                          <a:solidFill>
                            <a:schemeClr val="lt1"/>
                          </a:solidFill>
                          <a:latin typeface="Arial"/>
                        </a:defRPr>
                      </a:lvl9pPr>
                    </a:lstStyle>
                    <a:p>
                      <a:pPr algn="ctr">
                        <a:lnSpc>
                          <a:spcPct val="150000"/>
                        </a:lnSpc>
                        <a:spcAft>
                          <a:spcPts val="0"/>
                        </a:spcAft>
                      </a:pPr>
                      <a:endParaRPr lang="en-ZA" sz="1200"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c>
                  <a:txBody>
                    <a:bodyPr/>
                    <a:lstStyle>
                      <a:lvl1pPr>
                        <a:defRPr>
                          <a:solidFill>
                            <a:schemeClr val="dk1"/>
                          </a:solidFill>
                          <a:latin typeface="Arial"/>
                        </a:defRPr>
                      </a:lvl1pPr>
                      <a:lvl2pPr>
                        <a:defRPr>
                          <a:solidFill>
                            <a:schemeClr val="dk1"/>
                          </a:solidFill>
                          <a:latin typeface="Arial"/>
                        </a:defRPr>
                      </a:lvl2pPr>
                      <a:lvl3pPr>
                        <a:defRPr>
                          <a:solidFill>
                            <a:schemeClr val="dk1"/>
                          </a:solidFill>
                          <a:latin typeface="Arial"/>
                        </a:defRPr>
                      </a:lvl3pPr>
                      <a:lvl4pPr>
                        <a:defRPr>
                          <a:solidFill>
                            <a:schemeClr val="dk1"/>
                          </a:solidFill>
                          <a:latin typeface="Arial"/>
                        </a:defRPr>
                      </a:lvl4pPr>
                      <a:lvl5pPr>
                        <a:defRPr>
                          <a:solidFill>
                            <a:schemeClr val="dk1"/>
                          </a:solidFill>
                          <a:latin typeface="Arial"/>
                        </a:defRPr>
                      </a:lvl5pPr>
                      <a:lvl6pPr>
                        <a:defRPr>
                          <a:solidFill>
                            <a:schemeClr val="dk1"/>
                          </a:solidFill>
                          <a:latin typeface="Arial"/>
                        </a:defRPr>
                      </a:lvl6pPr>
                      <a:lvl7pPr>
                        <a:defRPr>
                          <a:solidFill>
                            <a:schemeClr val="dk1"/>
                          </a:solidFill>
                          <a:latin typeface="Arial"/>
                        </a:defRPr>
                      </a:lvl7pPr>
                      <a:lvl8pPr>
                        <a:defRPr>
                          <a:solidFill>
                            <a:schemeClr val="dk1"/>
                          </a:solidFill>
                          <a:latin typeface="Arial"/>
                        </a:defRPr>
                      </a:lvl8pPr>
                      <a:lvl9pPr>
                        <a:defRPr>
                          <a:solidFill>
                            <a:schemeClr val="dk1"/>
                          </a:solidFill>
                          <a:latin typeface="Arial"/>
                        </a:defRPr>
                      </a:lvl9pPr>
                    </a:lstStyle>
                    <a:p>
                      <a:pPr>
                        <a:lnSpc>
                          <a:spcPct val="150000"/>
                        </a:lnSpc>
                        <a:spcAft>
                          <a:spcPts val="0"/>
                        </a:spcAft>
                      </a:pPr>
                      <a:endParaRPr lang="en-ZA" sz="1200"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p>
                      <a:pPr algn="ctr">
                        <a:lnSpc>
                          <a:spcPct val="150000"/>
                        </a:lnSpc>
                        <a:spcAft>
                          <a:spcPts val="0"/>
                        </a:spcAft>
                      </a:pPr>
                      <a:endParaRPr lang="en-ZA" sz="1200"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r>
              <a:tr h="275264">
                <a:tc>
                  <a:txBody>
                    <a:bodyPr/>
                    <a:lstStyle>
                      <a:lvl1pPr>
                        <a:defRPr b="1">
                          <a:solidFill>
                            <a:schemeClr val="lt1"/>
                          </a:solidFill>
                          <a:latin typeface="Arial"/>
                        </a:defRPr>
                      </a:lvl1pPr>
                      <a:lvl2pPr>
                        <a:defRPr b="1">
                          <a:solidFill>
                            <a:schemeClr val="lt1"/>
                          </a:solidFill>
                          <a:latin typeface="Arial"/>
                        </a:defRPr>
                      </a:lvl2pPr>
                      <a:lvl3pPr>
                        <a:defRPr b="1">
                          <a:solidFill>
                            <a:schemeClr val="lt1"/>
                          </a:solidFill>
                          <a:latin typeface="Arial"/>
                        </a:defRPr>
                      </a:lvl3pPr>
                      <a:lvl4pPr>
                        <a:defRPr b="1">
                          <a:solidFill>
                            <a:schemeClr val="lt1"/>
                          </a:solidFill>
                          <a:latin typeface="Arial"/>
                        </a:defRPr>
                      </a:lvl4pPr>
                      <a:lvl5pPr>
                        <a:defRPr b="1">
                          <a:solidFill>
                            <a:schemeClr val="lt1"/>
                          </a:solidFill>
                          <a:latin typeface="Arial"/>
                        </a:defRPr>
                      </a:lvl5pPr>
                      <a:lvl6pPr>
                        <a:defRPr b="1">
                          <a:solidFill>
                            <a:schemeClr val="lt1"/>
                          </a:solidFill>
                          <a:latin typeface="Arial"/>
                        </a:defRPr>
                      </a:lvl6pPr>
                      <a:lvl7pPr>
                        <a:defRPr b="1">
                          <a:solidFill>
                            <a:schemeClr val="lt1"/>
                          </a:solidFill>
                          <a:latin typeface="Arial"/>
                        </a:defRPr>
                      </a:lvl7pPr>
                      <a:lvl8pPr>
                        <a:defRPr b="1">
                          <a:solidFill>
                            <a:schemeClr val="lt1"/>
                          </a:solidFill>
                          <a:latin typeface="Arial"/>
                        </a:defRPr>
                      </a:lvl8pPr>
                      <a:lvl9pPr>
                        <a:defRPr b="1">
                          <a:solidFill>
                            <a:schemeClr val="lt1"/>
                          </a:solidFill>
                          <a:latin typeface="Arial"/>
                        </a:defRPr>
                      </a:lvl9pPr>
                    </a:lstStyle>
                    <a:p>
                      <a:pPr algn="ctr">
                        <a:lnSpc>
                          <a:spcPct val="150000"/>
                        </a:lnSpc>
                        <a:spcAft>
                          <a:spcPts val="0"/>
                        </a:spcAft>
                      </a:pPr>
                      <a:endParaRPr lang="en-ZA" sz="1200"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c>
                  <a:txBody>
                    <a:bodyPr/>
                    <a:lstStyle>
                      <a:lvl1pPr>
                        <a:defRPr>
                          <a:solidFill>
                            <a:schemeClr val="dk1"/>
                          </a:solidFill>
                          <a:latin typeface="Arial"/>
                        </a:defRPr>
                      </a:lvl1pPr>
                      <a:lvl2pPr>
                        <a:defRPr>
                          <a:solidFill>
                            <a:schemeClr val="dk1"/>
                          </a:solidFill>
                          <a:latin typeface="Arial"/>
                        </a:defRPr>
                      </a:lvl2pPr>
                      <a:lvl3pPr>
                        <a:defRPr>
                          <a:solidFill>
                            <a:schemeClr val="dk1"/>
                          </a:solidFill>
                          <a:latin typeface="Arial"/>
                        </a:defRPr>
                      </a:lvl3pPr>
                      <a:lvl4pPr>
                        <a:defRPr>
                          <a:solidFill>
                            <a:schemeClr val="dk1"/>
                          </a:solidFill>
                          <a:latin typeface="Arial"/>
                        </a:defRPr>
                      </a:lvl4pPr>
                      <a:lvl5pPr>
                        <a:defRPr>
                          <a:solidFill>
                            <a:schemeClr val="dk1"/>
                          </a:solidFill>
                          <a:latin typeface="Arial"/>
                        </a:defRPr>
                      </a:lvl5pPr>
                      <a:lvl6pPr>
                        <a:defRPr>
                          <a:solidFill>
                            <a:schemeClr val="dk1"/>
                          </a:solidFill>
                          <a:latin typeface="Arial"/>
                        </a:defRPr>
                      </a:lvl6pPr>
                      <a:lvl7pPr>
                        <a:defRPr>
                          <a:solidFill>
                            <a:schemeClr val="dk1"/>
                          </a:solidFill>
                          <a:latin typeface="Arial"/>
                        </a:defRPr>
                      </a:lvl7pPr>
                      <a:lvl8pPr>
                        <a:defRPr>
                          <a:solidFill>
                            <a:schemeClr val="dk1"/>
                          </a:solidFill>
                          <a:latin typeface="Arial"/>
                        </a:defRPr>
                      </a:lvl8pPr>
                      <a:lvl9pPr>
                        <a:defRPr>
                          <a:solidFill>
                            <a:schemeClr val="dk1"/>
                          </a:solidFill>
                          <a:latin typeface="Arial"/>
                        </a:defRPr>
                      </a:lvl9pPr>
                    </a:lstStyle>
                    <a:p>
                      <a:pPr>
                        <a:lnSpc>
                          <a:spcPct val="150000"/>
                        </a:lnSpc>
                        <a:spcAft>
                          <a:spcPts val="0"/>
                        </a:spcAft>
                      </a:pPr>
                      <a:endParaRPr lang="en-ZA" sz="1200"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p>
                      <a:pPr algn="ctr">
                        <a:lnSpc>
                          <a:spcPct val="150000"/>
                        </a:lnSpc>
                        <a:spcAft>
                          <a:spcPts val="0"/>
                        </a:spcAft>
                      </a:pPr>
                      <a:endParaRPr lang="en-ZA" sz="1200"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r>
              <a:tr h="389542">
                <a:tc>
                  <a:txBody>
                    <a:bodyPr/>
                    <a:lstStyle>
                      <a:lvl1pPr>
                        <a:defRPr b="1">
                          <a:solidFill>
                            <a:schemeClr val="lt1"/>
                          </a:solidFill>
                          <a:latin typeface="Arial"/>
                        </a:defRPr>
                      </a:lvl1pPr>
                      <a:lvl2pPr>
                        <a:defRPr b="1">
                          <a:solidFill>
                            <a:schemeClr val="lt1"/>
                          </a:solidFill>
                          <a:latin typeface="Arial"/>
                        </a:defRPr>
                      </a:lvl2pPr>
                      <a:lvl3pPr>
                        <a:defRPr b="1">
                          <a:solidFill>
                            <a:schemeClr val="lt1"/>
                          </a:solidFill>
                          <a:latin typeface="Arial"/>
                        </a:defRPr>
                      </a:lvl3pPr>
                      <a:lvl4pPr>
                        <a:defRPr b="1">
                          <a:solidFill>
                            <a:schemeClr val="lt1"/>
                          </a:solidFill>
                          <a:latin typeface="Arial"/>
                        </a:defRPr>
                      </a:lvl4pPr>
                      <a:lvl5pPr>
                        <a:defRPr b="1">
                          <a:solidFill>
                            <a:schemeClr val="lt1"/>
                          </a:solidFill>
                          <a:latin typeface="Arial"/>
                        </a:defRPr>
                      </a:lvl5pPr>
                      <a:lvl6pPr>
                        <a:defRPr b="1">
                          <a:solidFill>
                            <a:schemeClr val="lt1"/>
                          </a:solidFill>
                          <a:latin typeface="Arial"/>
                        </a:defRPr>
                      </a:lvl6pPr>
                      <a:lvl7pPr>
                        <a:defRPr b="1">
                          <a:solidFill>
                            <a:schemeClr val="lt1"/>
                          </a:solidFill>
                          <a:latin typeface="Arial"/>
                        </a:defRPr>
                      </a:lvl7pPr>
                      <a:lvl8pPr>
                        <a:defRPr b="1">
                          <a:solidFill>
                            <a:schemeClr val="lt1"/>
                          </a:solidFill>
                          <a:latin typeface="Arial"/>
                        </a:defRPr>
                      </a:lvl8pPr>
                      <a:lvl9pPr>
                        <a:defRPr b="1">
                          <a:solidFill>
                            <a:schemeClr val="lt1"/>
                          </a:solidFill>
                          <a:latin typeface="Arial"/>
                        </a:defRPr>
                      </a:lvl9pPr>
                    </a:lstStyle>
                    <a:p>
                      <a:pPr algn="ctr">
                        <a:lnSpc>
                          <a:spcPct val="150000"/>
                        </a:lnSpc>
                        <a:spcAft>
                          <a:spcPts val="0"/>
                        </a:spcAft>
                      </a:pPr>
                      <a:endParaRPr lang="en-ZA" sz="1200"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c>
                  <a:txBody>
                    <a:bodyPr/>
                    <a:lstStyle>
                      <a:lvl1pPr>
                        <a:defRPr>
                          <a:solidFill>
                            <a:schemeClr val="dk1"/>
                          </a:solidFill>
                          <a:latin typeface="Arial"/>
                        </a:defRPr>
                      </a:lvl1pPr>
                      <a:lvl2pPr>
                        <a:defRPr>
                          <a:solidFill>
                            <a:schemeClr val="dk1"/>
                          </a:solidFill>
                          <a:latin typeface="Arial"/>
                        </a:defRPr>
                      </a:lvl2pPr>
                      <a:lvl3pPr>
                        <a:defRPr>
                          <a:solidFill>
                            <a:schemeClr val="dk1"/>
                          </a:solidFill>
                          <a:latin typeface="Arial"/>
                        </a:defRPr>
                      </a:lvl3pPr>
                      <a:lvl4pPr>
                        <a:defRPr>
                          <a:solidFill>
                            <a:schemeClr val="dk1"/>
                          </a:solidFill>
                          <a:latin typeface="Arial"/>
                        </a:defRPr>
                      </a:lvl4pPr>
                      <a:lvl5pPr>
                        <a:defRPr>
                          <a:solidFill>
                            <a:schemeClr val="dk1"/>
                          </a:solidFill>
                          <a:latin typeface="Arial"/>
                        </a:defRPr>
                      </a:lvl5pPr>
                      <a:lvl6pPr>
                        <a:defRPr>
                          <a:solidFill>
                            <a:schemeClr val="dk1"/>
                          </a:solidFill>
                          <a:latin typeface="Arial"/>
                        </a:defRPr>
                      </a:lvl6pPr>
                      <a:lvl7pPr>
                        <a:defRPr>
                          <a:solidFill>
                            <a:schemeClr val="dk1"/>
                          </a:solidFill>
                          <a:latin typeface="Arial"/>
                        </a:defRPr>
                      </a:lvl7pPr>
                      <a:lvl8pPr>
                        <a:defRPr>
                          <a:solidFill>
                            <a:schemeClr val="dk1"/>
                          </a:solidFill>
                          <a:latin typeface="Arial"/>
                        </a:defRPr>
                      </a:lvl8pPr>
                      <a:lvl9pPr>
                        <a:defRPr>
                          <a:solidFill>
                            <a:schemeClr val="dk1"/>
                          </a:solidFill>
                          <a:latin typeface="Arial"/>
                        </a:defRPr>
                      </a:lvl9pPr>
                    </a:lstStyle>
                    <a:p>
                      <a:pPr>
                        <a:lnSpc>
                          <a:spcPct val="150000"/>
                        </a:lnSpc>
                        <a:spcAft>
                          <a:spcPts val="0"/>
                        </a:spcAft>
                      </a:pPr>
                      <a:endParaRPr lang="en-ZA" sz="1200"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p>
                      <a:pPr algn="ctr">
                        <a:lnSpc>
                          <a:spcPct val="150000"/>
                        </a:lnSpc>
                        <a:spcAft>
                          <a:spcPts val="0"/>
                        </a:spcAft>
                      </a:pPr>
                      <a:endParaRPr lang="en-ZA" sz="1200"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r>
              <a:tr h="389542">
                <a:tc>
                  <a:txBody>
                    <a:bodyPr/>
                    <a:lstStyle>
                      <a:lvl1pPr>
                        <a:defRPr b="1">
                          <a:solidFill>
                            <a:schemeClr val="lt1"/>
                          </a:solidFill>
                          <a:latin typeface="Arial"/>
                        </a:defRPr>
                      </a:lvl1pPr>
                      <a:lvl2pPr>
                        <a:defRPr b="1">
                          <a:solidFill>
                            <a:schemeClr val="lt1"/>
                          </a:solidFill>
                          <a:latin typeface="Arial"/>
                        </a:defRPr>
                      </a:lvl2pPr>
                      <a:lvl3pPr>
                        <a:defRPr b="1">
                          <a:solidFill>
                            <a:schemeClr val="lt1"/>
                          </a:solidFill>
                          <a:latin typeface="Arial"/>
                        </a:defRPr>
                      </a:lvl3pPr>
                      <a:lvl4pPr>
                        <a:defRPr b="1">
                          <a:solidFill>
                            <a:schemeClr val="lt1"/>
                          </a:solidFill>
                          <a:latin typeface="Arial"/>
                        </a:defRPr>
                      </a:lvl4pPr>
                      <a:lvl5pPr>
                        <a:defRPr b="1">
                          <a:solidFill>
                            <a:schemeClr val="lt1"/>
                          </a:solidFill>
                          <a:latin typeface="Arial"/>
                        </a:defRPr>
                      </a:lvl5pPr>
                      <a:lvl6pPr>
                        <a:defRPr b="1">
                          <a:solidFill>
                            <a:schemeClr val="lt1"/>
                          </a:solidFill>
                          <a:latin typeface="Arial"/>
                        </a:defRPr>
                      </a:lvl6pPr>
                      <a:lvl7pPr>
                        <a:defRPr b="1">
                          <a:solidFill>
                            <a:schemeClr val="lt1"/>
                          </a:solidFill>
                          <a:latin typeface="Arial"/>
                        </a:defRPr>
                      </a:lvl7pPr>
                      <a:lvl8pPr>
                        <a:defRPr b="1">
                          <a:solidFill>
                            <a:schemeClr val="lt1"/>
                          </a:solidFill>
                          <a:latin typeface="Arial"/>
                        </a:defRPr>
                      </a:lvl8pPr>
                      <a:lvl9pPr>
                        <a:defRPr b="1">
                          <a:solidFill>
                            <a:schemeClr val="lt1"/>
                          </a:solidFill>
                          <a:latin typeface="Arial"/>
                        </a:defRPr>
                      </a:lvl9pPr>
                    </a:lstStyle>
                    <a:p>
                      <a:pPr algn="ctr">
                        <a:lnSpc>
                          <a:spcPct val="150000"/>
                        </a:lnSpc>
                        <a:spcAft>
                          <a:spcPts val="0"/>
                        </a:spcAft>
                      </a:pPr>
                      <a:endParaRPr lang="en-ZA" sz="1200"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a:defRPr>
                          <a:solidFill>
                            <a:schemeClr val="dk1"/>
                          </a:solidFill>
                          <a:latin typeface="Arial"/>
                        </a:defRPr>
                      </a:lvl1pPr>
                      <a:lvl2pPr>
                        <a:defRPr>
                          <a:solidFill>
                            <a:schemeClr val="dk1"/>
                          </a:solidFill>
                          <a:latin typeface="Arial"/>
                        </a:defRPr>
                      </a:lvl2pPr>
                      <a:lvl3pPr>
                        <a:defRPr>
                          <a:solidFill>
                            <a:schemeClr val="dk1"/>
                          </a:solidFill>
                          <a:latin typeface="Arial"/>
                        </a:defRPr>
                      </a:lvl3pPr>
                      <a:lvl4pPr>
                        <a:defRPr>
                          <a:solidFill>
                            <a:schemeClr val="dk1"/>
                          </a:solidFill>
                          <a:latin typeface="Arial"/>
                        </a:defRPr>
                      </a:lvl4pPr>
                      <a:lvl5pPr>
                        <a:defRPr>
                          <a:solidFill>
                            <a:schemeClr val="dk1"/>
                          </a:solidFill>
                          <a:latin typeface="Arial"/>
                        </a:defRPr>
                      </a:lvl5pPr>
                      <a:lvl6pPr>
                        <a:defRPr>
                          <a:solidFill>
                            <a:schemeClr val="dk1"/>
                          </a:solidFill>
                          <a:latin typeface="Arial"/>
                        </a:defRPr>
                      </a:lvl6pPr>
                      <a:lvl7pPr>
                        <a:defRPr>
                          <a:solidFill>
                            <a:schemeClr val="dk1"/>
                          </a:solidFill>
                          <a:latin typeface="Arial"/>
                        </a:defRPr>
                      </a:lvl7pPr>
                      <a:lvl8pPr>
                        <a:defRPr>
                          <a:solidFill>
                            <a:schemeClr val="dk1"/>
                          </a:solidFill>
                          <a:latin typeface="Arial"/>
                        </a:defRPr>
                      </a:lvl8pPr>
                      <a:lvl9pPr>
                        <a:defRPr>
                          <a:solidFill>
                            <a:schemeClr val="dk1"/>
                          </a:solidFill>
                          <a:latin typeface="Arial"/>
                        </a:defRPr>
                      </a:lvl9pPr>
                    </a:lstStyle>
                    <a:p>
                      <a:pPr>
                        <a:lnSpc>
                          <a:spcPct val="150000"/>
                        </a:lnSpc>
                        <a:spcAft>
                          <a:spcPts val="0"/>
                        </a:spcAft>
                      </a:pPr>
                      <a:endParaRPr lang="en-ZA" sz="1200"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p>
                      <a:pPr algn="ctr">
                        <a:lnSpc>
                          <a:spcPct val="150000"/>
                        </a:lnSpc>
                        <a:spcAft>
                          <a:spcPts val="0"/>
                        </a:spcAft>
                      </a:pPr>
                      <a:endParaRPr lang="en-ZA" sz="1200"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r>
              <a:tr h="389542">
                <a:tc>
                  <a:txBody>
                    <a:bodyPr/>
                    <a:lstStyle>
                      <a:lvl1pPr>
                        <a:defRPr b="1">
                          <a:solidFill>
                            <a:schemeClr val="lt1"/>
                          </a:solidFill>
                          <a:latin typeface="Arial"/>
                        </a:defRPr>
                      </a:lvl1pPr>
                      <a:lvl2pPr>
                        <a:defRPr b="1">
                          <a:solidFill>
                            <a:schemeClr val="lt1"/>
                          </a:solidFill>
                          <a:latin typeface="Arial"/>
                        </a:defRPr>
                      </a:lvl2pPr>
                      <a:lvl3pPr>
                        <a:defRPr b="1">
                          <a:solidFill>
                            <a:schemeClr val="lt1"/>
                          </a:solidFill>
                          <a:latin typeface="Arial"/>
                        </a:defRPr>
                      </a:lvl3pPr>
                      <a:lvl4pPr>
                        <a:defRPr b="1">
                          <a:solidFill>
                            <a:schemeClr val="lt1"/>
                          </a:solidFill>
                          <a:latin typeface="Arial"/>
                        </a:defRPr>
                      </a:lvl4pPr>
                      <a:lvl5pPr>
                        <a:defRPr b="1">
                          <a:solidFill>
                            <a:schemeClr val="lt1"/>
                          </a:solidFill>
                          <a:latin typeface="Arial"/>
                        </a:defRPr>
                      </a:lvl5pPr>
                      <a:lvl6pPr>
                        <a:defRPr b="1">
                          <a:solidFill>
                            <a:schemeClr val="lt1"/>
                          </a:solidFill>
                          <a:latin typeface="Arial"/>
                        </a:defRPr>
                      </a:lvl6pPr>
                      <a:lvl7pPr>
                        <a:defRPr b="1">
                          <a:solidFill>
                            <a:schemeClr val="lt1"/>
                          </a:solidFill>
                          <a:latin typeface="Arial"/>
                        </a:defRPr>
                      </a:lvl7pPr>
                      <a:lvl8pPr>
                        <a:defRPr b="1">
                          <a:solidFill>
                            <a:schemeClr val="lt1"/>
                          </a:solidFill>
                          <a:latin typeface="Arial"/>
                        </a:defRPr>
                      </a:lvl8pPr>
                      <a:lvl9pPr>
                        <a:defRPr b="1">
                          <a:solidFill>
                            <a:schemeClr val="lt1"/>
                          </a:solidFill>
                          <a:latin typeface="Arial"/>
                        </a:defRPr>
                      </a:lvl9pPr>
                    </a:lstStyle>
                    <a:p>
                      <a:pPr>
                        <a:lnSpc>
                          <a:spcPct val="150000"/>
                        </a:lnSpc>
                        <a:spcAft>
                          <a:spcPts val="0"/>
                        </a:spcAft>
                      </a:pPr>
                      <a:r>
                        <a:rPr lang="en-ZA" sz="1200" dirty="0" smtClean="0">
                          <a:solidFill>
                            <a:schemeClr val="tx1"/>
                          </a:solidFill>
                          <a:effectLst/>
                          <a:latin typeface="+mn-lt"/>
                          <a:cs typeface="Arial" panose="020B0604020202020204" pitchFamily="34" charset="0"/>
                        </a:rPr>
                        <a:t>         </a:t>
                      </a:r>
                      <a:endParaRPr lang="en-ZA" sz="1200"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c>
                  <a:txBody>
                    <a:bodyPr/>
                    <a:lstStyle>
                      <a:lvl1pPr>
                        <a:defRPr b="1">
                          <a:solidFill>
                            <a:schemeClr val="lt1"/>
                          </a:solidFill>
                          <a:latin typeface="Arial"/>
                        </a:defRPr>
                      </a:lvl1pPr>
                      <a:lvl2pPr>
                        <a:defRPr b="1">
                          <a:solidFill>
                            <a:schemeClr val="lt1"/>
                          </a:solidFill>
                          <a:latin typeface="Arial"/>
                        </a:defRPr>
                      </a:lvl2pPr>
                      <a:lvl3pPr>
                        <a:defRPr b="1">
                          <a:solidFill>
                            <a:schemeClr val="lt1"/>
                          </a:solidFill>
                          <a:latin typeface="Arial"/>
                        </a:defRPr>
                      </a:lvl3pPr>
                      <a:lvl4pPr>
                        <a:defRPr b="1">
                          <a:solidFill>
                            <a:schemeClr val="lt1"/>
                          </a:solidFill>
                          <a:latin typeface="Arial"/>
                        </a:defRPr>
                      </a:lvl4pPr>
                      <a:lvl5pPr>
                        <a:defRPr b="1">
                          <a:solidFill>
                            <a:schemeClr val="lt1"/>
                          </a:solidFill>
                          <a:latin typeface="Arial"/>
                        </a:defRPr>
                      </a:lvl5pPr>
                      <a:lvl6pPr>
                        <a:defRPr b="1">
                          <a:solidFill>
                            <a:schemeClr val="lt1"/>
                          </a:solidFill>
                          <a:latin typeface="Arial"/>
                        </a:defRPr>
                      </a:lvl6pPr>
                      <a:lvl7pPr>
                        <a:defRPr b="1">
                          <a:solidFill>
                            <a:schemeClr val="lt1"/>
                          </a:solidFill>
                          <a:latin typeface="Arial"/>
                        </a:defRPr>
                      </a:lvl7pPr>
                      <a:lvl8pPr>
                        <a:defRPr b="1">
                          <a:solidFill>
                            <a:schemeClr val="lt1"/>
                          </a:solidFill>
                          <a:latin typeface="Arial"/>
                        </a:defRPr>
                      </a:lvl8pPr>
                      <a:lvl9pPr>
                        <a:defRPr b="1">
                          <a:solidFill>
                            <a:schemeClr val="lt1"/>
                          </a:solidFill>
                          <a:latin typeface="Arial"/>
                        </a:defRPr>
                      </a:lvl9pPr>
                    </a:lstStyle>
                    <a:p>
                      <a:pPr>
                        <a:lnSpc>
                          <a:spcPct val="150000"/>
                        </a:lnSpc>
                        <a:spcAft>
                          <a:spcPts val="0"/>
                        </a:spcAft>
                      </a:pPr>
                      <a:r>
                        <a:rPr lang="en-ZA" sz="1200" dirty="0">
                          <a:solidFill>
                            <a:schemeClr val="tx1"/>
                          </a:solidFill>
                          <a:effectLst/>
                          <a:latin typeface="+mn-lt"/>
                          <a:cs typeface="Arial" panose="020B0604020202020204" pitchFamily="34" charset="0"/>
                        </a:rPr>
                        <a:t> </a:t>
                      </a:r>
                      <a:endParaRPr lang="en-ZA" sz="1200"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ap="flat" cmpd="sng" algn="ctr">
                      <a:solidFill>
                        <a:srgbClr val="FFFFFF"/>
                      </a:solidFill>
                      <a:prstDash val="solid"/>
                      <a:round/>
                      <a:headEnd type="none" w="med" len="med"/>
                      <a:tailEnd type="none" w="med" len="med"/>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c>
                  <a:txBody>
                    <a:bodyPr/>
                    <a:lstStyle/>
                    <a:p>
                      <a:pPr algn="ctr">
                        <a:lnSpc>
                          <a:spcPct val="150000"/>
                        </a:lnSpc>
                        <a:spcAft>
                          <a:spcPts val="0"/>
                        </a:spcAft>
                      </a:pPr>
                      <a:endParaRPr lang="en-ZA" sz="1200" b="1" dirty="0">
                        <a:solidFill>
                          <a:schemeClr val="tx1"/>
                        </a:solidFill>
                        <a:effectLst/>
                        <a:latin typeface="+mn-lt"/>
                        <a:ea typeface="Times New Roman"/>
                        <a:cs typeface="Arial" panose="020B0604020202020204" pitchFamily="34" charset="0"/>
                      </a:endParaRPr>
                    </a:p>
                  </a:txBody>
                  <a:tcPr marL="68577" marR="68577" marT="0" marB="0">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r>
            </a:tbl>
          </a:graphicData>
        </a:graphic>
      </p:graphicFrame>
    </p:spTree>
    <p:extLst>
      <p:ext uri="{BB962C8B-B14F-4D97-AF65-F5344CB8AC3E}">
        <p14:creationId xmlns:p14="http://schemas.microsoft.com/office/powerpoint/2010/main" val="31162829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764704"/>
            <a:ext cx="8229600" cy="710952"/>
          </a:xfrm>
        </p:spPr>
        <p:txBody>
          <a:bodyPr/>
          <a:lstStyle/>
          <a:p>
            <a:pPr marL="342900" lvl="1" indent="-342900"/>
            <a:r>
              <a:rPr lang="en-ZA" altLang="en-US" sz="1600" b="1" dirty="0" smtClean="0">
                <a:solidFill>
                  <a:schemeClr val="accent1">
                    <a:lumMod val="75000"/>
                  </a:schemeClr>
                </a:solidFill>
                <a:latin typeface="+mn-lt"/>
              </a:rPr>
              <a:t/>
            </a:r>
            <a:br>
              <a:rPr lang="en-ZA" altLang="en-US" sz="1600" b="1" dirty="0" smtClean="0">
                <a:solidFill>
                  <a:schemeClr val="accent1">
                    <a:lumMod val="75000"/>
                  </a:schemeClr>
                </a:solidFill>
                <a:latin typeface="+mn-lt"/>
              </a:rPr>
            </a:br>
            <a:r>
              <a:rPr lang="en-ZA" altLang="en-US" b="1" dirty="0" smtClean="0">
                <a:solidFill>
                  <a:schemeClr val="accent1">
                    <a:lumMod val="75000"/>
                  </a:schemeClr>
                </a:solidFill>
                <a:latin typeface="+mn-lt"/>
              </a:rPr>
              <a:t>CHALLENGES IN IMPLEMENTING NSDS III</a:t>
            </a:r>
            <a:br>
              <a:rPr lang="en-ZA" altLang="en-US" b="1" dirty="0" smtClean="0">
                <a:solidFill>
                  <a:schemeClr val="accent1">
                    <a:lumMod val="75000"/>
                  </a:schemeClr>
                </a:solidFill>
                <a:latin typeface="+mn-lt"/>
              </a:rPr>
            </a:br>
            <a:r>
              <a:rPr lang="en-ZA" altLang="en-US" b="1" dirty="0" smtClean="0">
                <a:solidFill>
                  <a:schemeClr val="accent1">
                    <a:lumMod val="75000"/>
                  </a:schemeClr>
                </a:solidFill>
                <a:latin typeface="+mn-lt"/>
              </a:rPr>
              <a:t/>
            </a:r>
            <a:br>
              <a:rPr lang="en-ZA" altLang="en-US" b="1" dirty="0" smtClean="0">
                <a:solidFill>
                  <a:schemeClr val="accent1">
                    <a:lumMod val="75000"/>
                  </a:schemeClr>
                </a:solidFill>
                <a:latin typeface="+mn-lt"/>
              </a:rPr>
            </a:br>
            <a:endParaRPr lang="en-ZA" b="1" dirty="0">
              <a:solidFill>
                <a:schemeClr val="accent1">
                  <a:lumMod val="75000"/>
                </a:schemeClr>
              </a:solidFill>
              <a:latin typeface="+mn-lt"/>
              <a:ea typeface="+mj-ea"/>
              <a:cs typeface="+mj-cs"/>
            </a:endParaRPr>
          </a:p>
        </p:txBody>
      </p:sp>
      <p:sp>
        <p:nvSpPr>
          <p:cNvPr id="2" name="Content Placeholder 1"/>
          <p:cNvSpPr>
            <a:spLocks noGrp="1"/>
          </p:cNvSpPr>
          <p:nvPr>
            <p:ph idx="1"/>
          </p:nvPr>
        </p:nvSpPr>
        <p:spPr>
          <a:xfrm>
            <a:off x="539552" y="1340768"/>
            <a:ext cx="8229600" cy="3993303"/>
          </a:xfrm>
        </p:spPr>
        <p:txBody>
          <a:bodyPr/>
          <a:lstStyle/>
          <a:p>
            <a:pPr>
              <a:spcBef>
                <a:spcPct val="50000"/>
              </a:spcBef>
              <a:buSzPct val="120000"/>
            </a:pPr>
            <a:r>
              <a:rPr lang="en-ZA" altLang="en-US" sz="2000" dirty="0" smtClean="0">
                <a:latin typeface="+mn-lt"/>
                <a:cs typeface="Arial" panose="020B0604020202020204" pitchFamily="34" charset="0"/>
              </a:rPr>
              <a:t>Limitations on basic education system and specifically maths and science learners</a:t>
            </a:r>
          </a:p>
          <a:p>
            <a:pPr>
              <a:spcBef>
                <a:spcPct val="50000"/>
              </a:spcBef>
              <a:buSzPct val="120000"/>
            </a:pPr>
            <a:r>
              <a:rPr lang="en-ZA" altLang="en-US" sz="2000" dirty="0" smtClean="0">
                <a:latin typeface="+mn-lt"/>
                <a:cs typeface="Arial" panose="020B0604020202020204" pitchFamily="34" charset="0"/>
              </a:rPr>
              <a:t>Sluggish economic growth that will impact on the reduction of employment oppurtunities</a:t>
            </a:r>
          </a:p>
          <a:p>
            <a:pPr>
              <a:spcBef>
                <a:spcPct val="50000"/>
              </a:spcBef>
              <a:buSzPct val="120000"/>
            </a:pPr>
            <a:r>
              <a:rPr lang="en-ZA" altLang="en-US" sz="2000" dirty="0" smtClean="0">
                <a:latin typeface="+mn-lt"/>
                <a:cs typeface="Arial" panose="020B0604020202020204" pitchFamily="34" charset="0"/>
              </a:rPr>
              <a:t>Absorption rates by companies of qualified learners into gainfull employment</a:t>
            </a:r>
          </a:p>
          <a:p>
            <a:pPr>
              <a:spcBef>
                <a:spcPct val="50000"/>
              </a:spcBef>
              <a:buSzPct val="120000"/>
            </a:pPr>
            <a:r>
              <a:rPr lang="en-ZA" altLang="en-US" sz="2000" dirty="0" smtClean="0">
                <a:latin typeface="+mn-lt"/>
                <a:cs typeface="Arial" panose="020B0604020202020204" pitchFamily="34" charset="0"/>
              </a:rPr>
              <a:t>Bottom line pressure on companies that can potentially disturb delivery of agreed projects  outcomes</a:t>
            </a:r>
          </a:p>
          <a:p>
            <a:pPr>
              <a:spcBef>
                <a:spcPct val="50000"/>
              </a:spcBef>
              <a:buSzPct val="120000"/>
            </a:pPr>
            <a:endParaRPr lang="en-ZA" altLang="en-US" sz="1600" dirty="0" smtClean="0">
              <a:latin typeface="+mn-lt"/>
              <a:cs typeface="Arial" panose="020B0604020202020204" pitchFamily="34" charset="0"/>
            </a:endParaRPr>
          </a:p>
          <a:p>
            <a:pPr marL="0" indent="0">
              <a:spcBef>
                <a:spcPct val="50000"/>
              </a:spcBef>
              <a:buSzPct val="120000"/>
              <a:buNone/>
            </a:pPr>
            <a:r>
              <a:rPr lang="en-ZA" altLang="en-US" sz="1600" dirty="0" smtClean="0">
                <a:latin typeface="+mn-lt"/>
                <a:cs typeface="Arial" panose="020B0604020202020204" pitchFamily="34" charset="0"/>
              </a:rPr>
              <a:t> </a:t>
            </a:r>
            <a:endParaRPr lang="en-ZA" altLang="en-US" sz="1600" dirty="0">
              <a:latin typeface="+mn-lt"/>
              <a:cs typeface="Arial" panose="020B0604020202020204" pitchFamily="34" charset="0"/>
            </a:endParaRPr>
          </a:p>
          <a:p>
            <a:pPr marL="0" indent="0">
              <a:buNone/>
            </a:pPr>
            <a:endParaRPr lang="en-ZA" dirty="0">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defRPr/>
            </a:pPr>
            <a:endParaRPr lang="en-ZA" altLang="en-US" sz="2800" kern="0" dirty="0" smtClean="0">
              <a:solidFill>
                <a:srgbClr val="000000"/>
              </a:solidFill>
            </a:endParaRPr>
          </a:p>
        </p:txBody>
      </p:sp>
    </p:spTree>
    <p:extLst>
      <p:ext uri="{BB962C8B-B14F-4D97-AF65-F5344CB8AC3E}">
        <p14:creationId xmlns:p14="http://schemas.microsoft.com/office/powerpoint/2010/main" val="8610913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764704"/>
            <a:ext cx="8229600" cy="710952"/>
          </a:xfrm>
        </p:spPr>
        <p:txBody>
          <a:bodyPr/>
          <a:lstStyle/>
          <a:p>
            <a:pPr marL="342900" lvl="1" indent="-342900"/>
            <a:r>
              <a:rPr lang="en-ZA" altLang="en-US" sz="1600" b="1" dirty="0" smtClean="0">
                <a:solidFill>
                  <a:schemeClr val="accent1">
                    <a:lumMod val="75000"/>
                  </a:schemeClr>
                </a:solidFill>
                <a:latin typeface="+mn-lt"/>
              </a:rPr>
              <a:t/>
            </a:r>
            <a:br>
              <a:rPr lang="en-ZA" altLang="en-US" sz="1600" b="1" dirty="0" smtClean="0">
                <a:solidFill>
                  <a:schemeClr val="accent1">
                    <a:lumMod val="75000"/>
                  </a:schemeClr>
                </a:solidFill>
                <a:latin typeface="+mn-lt"/>
              </a:rPr>
            </a:br>
            <a:r>
              <a:rPr lang="en-ZA" altLang="en-US" sz="1600" b="1" dirty="0" smtClean="0">
                <a:solidFill>
                  <a:schemeClr val="accent1">
                    <a:lumMod val="75000"/>
                  </a:schemeClr>
                </a:solidFill>
                <a:latin typeface="+mn-lt"/>
              </a:rPr>
              <a:t>FOCUS AREAS GOING FORWARD INTO 2017 TO 2020I</a:t>
            </a:r>
            <a:br>
              <a:rPr lang="en-ZA" altLang="en-US" sz="1600" b="1" dirty="0" smtClean="0">
                <a:solidFill>
                  <a:schemeClr val="accent1">
                    <a:lumMod val="75000"/>
                  </a:schemeClr>
                </a:solidFill>
                <a:latin typeface="+mn-lt"/>
              </a:rPr>
            </a:br>
            <a:r>
              <a:rPr lang="en-ZA" altLang="en-US" sz="1600" b="1" dirty="0" smtClean="0">
                <a:solidFill>
                  <a:schemeClr val="accent1">
                    <a:lumMod val="75000"/>
                  </a:schemeClr>
                </a:solidFill>
                <a:latin typeface="+mn-lt"/>
              </a:rPr>
              <a:t/>
            </a:r>
            <a:br>
              <a:rPr lang="en-ZA" altLang="en-US" sz="1600" b="1" dirty="0" smtClean="0">
                <a:solidFill>
                  <a:schemeClr val="accent1">
                    <a:lumMod val="75000"/>
                  </a:schemeClr>
                </a:solidFill>
                <a:latin typeface="+mn-lt"/>
              </a:rPr>
            </a:br>
            <a:endParaRPr lang="en-ZA" sz="1600" b="1" dirty="0">
              <a:solidFill>
                <a:schemeClr val="accent1">
                  <a:lumMod val="75000"/>
                </a:schemeClr>
              </a:solidFill>
              <a:latin typeface="+mn-lt"/>
              <a:ea typeface="+mj-ea"/>
              <a:cs typeface="+mj-cs"/>
            </a:endParaRPr>
          </a:p>
        </p:txBody>
      </p:sp>
      <p:sp>
        <p:nvSpPr>
          <p:cNvPr id="2" name="Content Placeholder 1"/>
          <p:cNvSpPr>
            <a:spLocks noGrp="1"/>
          </p:cNvSpPr>
          <p:nvPr>
            <p:ph idx="1"/>
          </p:nvPr>
        </p:nvSpPr>
        <p:spPr>
          <a:xfrm>
            <a:off x="539552" y="1340768"/>
            <a:ext cx="8229600" cy="3993303"/>
          </a:xfrm>
        </p:spPr>
        <p:txBody>
          <a:bodyPr/>
          <a:lstStyle/>
          <a:p>
            <a:pPr>
              <a:spcBef>
                <a:spcPct val="50000"/>
              </a:spcBef>
              <a:buSzPct val="120000"/>
            </a:pPr>
            <a:r>
              <a:rPr lang="en-ZA" altLang="en-US" sz="1400" dirty="0" smtClean="0">
                <a:latin typeface="+mn-lt"/>
                <a:cs typeface="Arial" panose="020B0604020202020204" pitchFamily="34" charset="0"/>
              </a:rPr>
              <a:t>Optimal utilisation of Non-Pivotal Funding for Impact Analysis </a:t>
            </a:r>
          </a:p>
          <a:p>
            <a:pPr>
              <a:spcBef>
                <a:spcPct val="50000"/>
              </a:spcBef>
              <a:buSzPct val="120000"/>
            </a:pPr>
            <a:r>
              <a:rPr lang="en-ZA" altLang="en-US" sz="1400" dirty="0" smtClean="0">
                <a:latin typeface="+mn-lt"/>
                <a:cs typeface="Arial" panose="020B0604020202020204" pitchFamily="34" charset="0"/>
              </a:rPr>
              <a:t>Multi pronged strategic approach to subsector growth and related skills development interventions</a:t>
            </a:r>
          </a:p>
          <a:p>
            <a:pPr>
              <a:spcBef>
                <a:spcPct val="50000"/>
              </a:spcBef>
              <a:buSzPct val="120000"/>
            </a:pPr>
            <a:r>
              <a:rPr lang="en-ZA" altLang="en-US" sz="1400" dirty="0" smtClean="0">
                <a:latin typeface="+mn-lt"/>
                <a:cs typeface="Arial" panose="020B0604020202020204" pitchFamily="34" charset="0"/>
              </a:rPr>
              <a:t>How do CHIETA maintain and enhance relevancy with Industry within a changing PSET system</a:t>
            </a:r>
          </a:p>
          <a:p>
            <a:pPr>
              <a:spcBef>
                <a:spcPct val="50000"/>
              </a:spcBef>
              <a:buSzPct val="120000"/>
            </a:pPr>
            <a:r>
              <a:rPr lang="en-ZA" altLang="en-US" sz="1400" dirty="0" smtClean="0">
                <a:latin typeface="+mn-lt"/>
                <a:cs typeface="Arial" panose="020B0604020202020204" pitchFamily="34" charset="0"/>
              </a:rPr>
              <a:t>Increasing CHIETA economic growth oppurtunities through chemical realted areas of energy, nuclear and advanced manufacturing</a:t>
            </a:r>
          </a:p>
          <a:p>
            <a:pPr>
              <a:spcBef>
                <a:spcPct val="50000"/>
              </a:spcBef>
              <a:buSzPct val="120000"/>
            </a:pPr>
            <a:r>
              <a:rPr lang="en-ZA" altLang="en-US" sz="1400" dirty="0" smtClean="0">
                <a:latin typeface="+mn-lt"/>
                <a:cs typeface="Arial" panose="020B0604020202020204" pitchFamily="34" charset="0"/>
              </a:rPr>
              <a:t>Oppurtunties for creative and innovative skills development interventions in an economic downturn</a:t>
            </a:r>
          </a:p>
          <a:p>
            <a:pPr>
              <a:spcBef>
                <a:spcPct val="50000"/>
              </a:spcBef>
              <a:buSzPct val="120000"/>
            </a:pPr>
            <a:r>
              <a:rPr lang="en-ZA" altLang="en-US" sz="1400" dirty="0" smtClean="0">
                <a:latin typeface="+mn-lt"/>
                <a:cs typeface="Arial" panose="020B0604020202020204" pitchFamily="34" charset="0"/>
              </a:rPr>
              <a:t>Industry shareholding and leadership of TVET systems- Understanding the cost of private provision and strategic integration of public private provision to achive econmies of scale</a:t>
            </a:r>
          </a:p>
          <a:p>
            <a:pPr>
              <a:spcBef>
                <a:spcPct val="50000"/>
              </a:spcBef>
              <a:buSzPct val="120000"/>
            </a:pPr>
            <a:r>
              <a:rPr lang="en-ZA" altLang="en-US" sz="1400" dirty="0" smtClean="0">
                <a:latin typeface="+mn-lt"/>
                <a:cs typeface="Arial" panose="020B0604020202020204" pitchFamily="34" charset="0"/>
              </a:rPr>
              <a:t>Continious engagements with compaies on increased absorption levels of unemeployed learners- new social accord</a:t>
            </a:r>
          </a:p>
          <a:p>
            <a:pPr>
              <a:spcBef>
                <a:spcPct val="50000"/>
              </a:spcBef>
              <a:buSzPct val="120000"/>
            </a:pPr>
            <a:r>
              <a:rPr lang="en-ZA" altLang="en-US" sz="1400" dirty="0" smtClean="0">
                <a:latin typeface="+mn-lt"/>
                <a:cs typeface="Arial" panose="020B0604020202020204" pitchFamily="34" charset="0"/>
              </a:rPr>
              <a:t>Increased multi party partnerships</a:t>
            </a:r>
          </a:p>
          <a:p>
            <a:pPr>
              <a:spcBef>
                <a:spcPct val="50000"/>
              </a:spcBef>
              <a:buSzPct val="120000"/>
            </a:pPr>
            <a:r>
              <a:rPr lang="en-ZA" altLang="en-US" sz="1400" dirty="0" smtClean="0">
                <a:latin typeface="+mn-lt"/>
                <a:cs typeface="Arial" panose="020B0604020202020204" pitchFamily="34" charset="0"/>
              </a:rPr>
              <a:t>More collaboration and coherence amongst SETAs</a:t>
            </a:r>
          </a:p>
          <a:p>
            <a:pPr>
              <a:spcBef>
                <a:spcPct val="50000"/>
              </a:spcBef>
              <a:buSzPct val="120000"/>
            </a:pPr>
            <a:r>
              <a:rPr lang="en-ZA" altLang="en-US" sz="1400" dirty="0" smtClean="0">
                <a:latin typeface="+mn-lt"/>
                <a:cs typeface="Arial" panose="020B0604020202020204" pitchFamily="34" charset="0"/>
              </a:rPr>
              <a:t>Increased throughput rates of learners</a:t>
            </a:r>
          </a:p>
          <a:p>
            <a:pPr>
              <a:spcBef>
                <a:spcPct val="50000"/>
              </a:spcBef>
              <a:buSzPct val="120000"/>
            </a:pPr>
            <a:r>
              <a:rPr lang="en-ZA" altLang="en-US" sz="1400" dirty="0" smtClean="0">
                <a:latin typeface="+mn-lt"/>
                <a:cs typeface="Arial" panose="020B0604020202020204" pitchFamily="34" charset="0"/>
              </a:rPr>
              <a:t>New strategic planning approach moving away from singular forecasting but to pluasible scenario planning to strengthen strategic agality and response time from CHIETA to optimally service all stakeholders </a:t>
            </a:r>
            <a:endParaRPr lang="en-ZA" altLang="en-US" sz="1400" dirty="0">
              <a:latin typeface="+mn-lt"/>
              <a:cs typeface="Arial" panose="020B0604020202020204" pitchFamily="34" charset="0"/>
            </a:endParaRPr>
          </a:p>
          <a:p>
            <a:pPr marL="0" indent="0">
              <a:buNone/>
            </a:pPr>
            <a:endParaRPr lang="en-ZA" dirty="0">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defRPr/>
            </a:pPr>
            <a:endParaRPr lang="en-ZA" altLang="en-US" sz="2800" kern="0" dirty="0" smtClean="0">
              <a:solidFill>
                <a:srgbClr val="000000"/>
              </a:solidFill>
            </a:endParaRPr>
          </a:p>
        </p:txBody>
      </p:sp>
    </p:spTree>
    <p:extLst>
      <p:ext uri="{BB962C8B-B14F-4D97-AF65-F5344CB8AC3E}">
        <p14:creationId xmlns:p14="http://schemas.microsoft.com/office/powerpoint/2010/main" val="17894486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0" y="0"/>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defRPr/>
            </a:pPr>
            <a:endParaRPr lang="en-ZA" altLang="en-US" sz="2800" kern="0" dirty="0" smtClean="0">
              <a:solidFill>
                <a:srgbClr val="000000"/>
              </a:solidFill>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51520" y="404664"/>
            <a:ext cx="8640960" cy="6372056"/>
          </a:xfrm>
          <a:prstGeom prst="rect">
            <a:avLst/>
          </a:prstGeom>
          <a:noFill/>
        </p:spPr>
      </p:pic>
    </p:spTree>
    <p:extLst>
      <p:ext uri="{BB962C8B-B14F-4D97-AF65-F5344CB8AC3E}">
        <p14:creationId xmlns:p14="http://schemas.microsoft.com/office/powerpoint/2010/main" val="34343570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0" y="0"/>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en-ZA" altLang="en-US" sz="2800" b="0" i="0" u="none" strike="noStrike" kern="0" cap="none" spc="0" normalizeH="0" baseline="0" noProof="0" dirty="0" smtClean="0">
              <a:ln>
                <a:noFill/>
              </a:ln>
              <a:solidFill>
                <a:srgbClr val="000000"/>
              </a:solidFill>
              <a:effectLst/>
              <a:uLnTx/>
              <a:uFillTx/>
              <a:latin typeface="Arial" charset="0"/>
              <a:cs typeface="Arial" charset="0"/>
            </a:endParaRPr>
          </a:p>
        </p:txBody>
      </p:sp>
      <p:sp>
        <p:nvSpPr>
          <p:cNvPr id="3" name="Rectangle 2"/>
          <p:cNvSpPr/>
          <p:nvPr/>
        </p:nvSpPr>
        <p:spPr>
          <a:xfrm>
            <a:off x="2739062" y="3244334"/>
            <a:ext cx="3699667" cy="2031325"/>
          </a:xfrm>
          <a:prstGeom prst="rect">
            <a:avLst/>
          </a:prstGeom>
        </p:spPr>
        <p:txBody>
          <a:bodyPr wrap="none">
            <a:spAutoFit/>
          </a:bodyPr>
          <a:lstStyle/>
          <a:p>
            <a:pPr>
              <a:spcBef>
                <a:spcPct val="50000"/>
              </a:spcBef>
              <a:buSzPct val="120000"/>
            </a:pPr>
            <a:r>
              <a:rPr lang="en-ZA" altLang="en-US" b="1" dirty="0">
                <a:solidFill>
                  <a:srgbClr val="002060"/>
                </a:solidFill>
              </a:rPr>
              <a:t>QUESTIONS, ANSWERS AND </a:t>
            </a:r>
            <a:r>
              <a:rPr lang="en-ZA" altLang="en-US" b="1" dirty="0" smtClean="0">
                <a:solidFill>
                  <a:srgbClr val="002060"/>
                </a:solidFill>
              </a:rPr>
              <a:t>CLARITY</a:t>
            </a:r>
          </a:p>
          <a:p>
            <a:pPr>
              <a:spcBef>
                <a:spcPct val="50000"/>
              </a:spcBef>
              <a:buSzPct val="120000"/>
            </a:pPr>
            <a:endParaRPr lang="en-ZA" altLang="en-US" b="1" dirty="0">
              <a:solidFill>
                <a:srgbClr val="002060"/>
              </a:solidFill>
            </a:endParaRPr>
          </a:p>
          <a:p>
            <a:pPr>
              <a:spcBef>
                <a:spcPct val="50000"/>
              </a:spcBef>
              <a:buSzPct val="120000"/>
            </a:pPr>
            <a:endParaRPr lang="en-ZA" altLang="en-US" b="1" dirty="0" smtClean="0">
              <a:solidFill>
                <a:srgbClr val="002060"/>
              </a:solidFill>
            </a:endParaRPr>
          </a:p>
          <a:p>
            <a:pPr>
              <a:spcBef>
                <a:spcPct val="50000"/>
              </a:spcBef>
              <a:buSzPct val="120000"/>
            </a:pPr>
            <a:endParaRPr lang="en-ZA" altLang="en-US" b="1" dirty="0">
              <a:solidFill>
                <a:srgbClr val="002060"/>
              </a:solidFill>
            </a:endParaRPr>
          </a:p>
          <a:p>
            <a:pPr algn="ctr">
              <a:spcBef>
                <a:spcPct val="50000"/>
              </a:spcBef>
              <a:buSzPct val="120000"/>
            </a:pPr>
            <a:r>
              <a:rPr lang="en-ZA" altLang="en-US" b="1" dirty="0" smtClean="0">
                <a:solidFill>
                  <a:srgbClr val="002060"/>
                </a:solidFill>
              </a:rPr>
              <a:t>THANK YOU </a:t>
            </a:r>
            <a:endParaRPr lang="en-ZA" altLang="en-US" b="1" dirty="0">
              <a:solidFill>
                <a:srgbClr val="002060"/>
              </a:solidFill>
            </a:endParaRPr>
          </a:p>
        </p:txBody>
      </p:sp>
    </p:spTree>
    <p:extLst>
      <p:ext uri="{BB962C8B-B14F-4D97-AF65-F5344CB8AC3E}">
        <p14:creationId xmlns:p14="http://schemas.microsoft.com/office/powerpoint/2010/main" val="21161152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VISION &amp; MISSION OF THE CHIETA</a:t>
            </a:r>
            <a:br>
              <a:rPr lang="en-ZA" b="1" dirty="0" smtClean="0"/>
            </a:br>
            <a:endParaRPr lang="en-ZA" b="1" dirty="0"/>
          </a:p>
        </p:txBody>
      </p:sp>
      <p:sp>
        <p:nvSpPr>
          <p:cNvPr id="3" name="Content Placeholder 2"/>
          <p:cNvSpPr>
            <a:spLocks noGrp="1"/>
          </p:cNvSpPr>
          <p:nvPr>
            <p:ph idx="1"/>
          </p:nvPr>
        </p:nvSpPr>
        <p:spPr/>
        <p:txBody>
          <a:bodyPr/>
          <a:lstStyle/>
          <a:p>
            <a:r>
              <a:rPr lang="en-ZA" dirty="0" smtClean="0"/>
              <a:t>VISION</a:t>
            </a:r>
          </a:p>
          <a:p>
            <a:pPr marL="0" indent="0">
              <a:buNone/>
            </a:pPr>
            <a:r>
              <a:rPr lang="en-ZA" sz="1600" dirty="0" smtClean="0"/>
              <a:t>World class Education and Training for the Chemical Industry</a:t>
            </a:r>
          </a:p>
          <a:p>
            <a:r>
              <a:rPr lang="en-ZA" dirty="0" smtClean="0"/>
              <a:t>MISSION</a:t>
            </a:r>
          </a:p>
          <a:p>
            <a:pPr marL="0" indent="0">
              <a:buNone/>
            </a:pPr>
            <a:r>
              <a:rPr lang="en-ZA" sz="1600" dirty="0" smtClean="0"/>
              <a:t>CHIETA contributes to sustainable development through facilitating the provision of skills for the growth of the Chemical Industry</a:t>
            </a:r>
          </a:p>
          <a:p>
            <a:r>
              <a:rPr lang="en-ZA" dirty="0" smtClean="0"/>
              <a:t>CHIETA  VALUE STATEMENT</a:t>
            </a: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2607979100"/>
              </p:ext>
            </p:extLst>
          </p:nvPr>
        </p:nvGraphicFramePr>
        <p:xfrm>
          <a:off x="323528" y="4725144"/>
          <a:ext cx="8640960" cy="1706880"/>
        </p:xfrm>
        <a:graphic>
          <a:graphicData uri="http://schemas.openxmlformats.org/drawingml/2006/table">
            <a:tbl>
              <a:tblPr firstRow="1" firstCol="1" bandRow="1">
                <a:tableStyleId>{5C22544A-7EE6-4342-B048-85BDC9FD1C3A}</a:tableStyleId>
              </a:tblPr>
              <a:tblGrid>
                <a:gridCol w="3175850"/>
                <a:gridCol w="5465110"/>
              </a:tblGrid>
              <a:tr h="0">
                <a:tc>
                  <a:txBody>
                    <a:bodyPr/>
                    <a:lstStyle/>
                    <a:p>
                      <a:pPr marR="368300" algn="just">
                        <a:spcAft>
                          <a:spcPts val="0"/>
                        </a:spcAft>
                      </a:pPr>
                      <a:r>
                        <a:rPr lang="en-GB" sz="1600" dirty="0">
                          <a:effectLst/>
                        </a:rPr>
                        <a:t>Stakeholder Orientation</a:t>
                      </a:r>
                      <a:endParaRPr lang="en-ZA" sz="1600" dirty="0">
                        <a:effectLst/>
                        <a:latin typeface="Times New Roman"/>
                        <a:ea typeface="Times New Roman"/>
                      </a:endParaRPr>
                    </a:p>
                  </a:txBody>
                  <a:tcPr marL="68580" marR="68580" marT="0" marB="0"/>
                </a:tc>
                <a:tc>
                  <a:txBody>
                    <a:bodyPr/>
                    <a:lstStyle/>
                    <a:p>
                      <a:pPr algn="just">
                        <a:spcAft>
                          <a:spcPts val="0"/>
                        </a:spcAft>
                      </a:pPr>
                      <a:r>
                        <a:rPr lang="en-GB" sz="1600" dirty="0">
                          <a:effectLst/>
                        </a:rPr>
                        <a:t>We seek to meet stakeholder expectations in everything we do</a:t>
                      </a:r>
                      <a:endParaRPr lang="en-ZA" sz="1600" dirty="0">
                        <a:effectLst/>
                        <a:latin typeface="Times New Roman"/>
                        <a:ea typeface="Times New Roman"/>
                      </a:endParaRPr>
                    </a:p>
                  </a:txBody>
                  <a:tcPr marL="68580" marR="68580" marT="0" marB="0"/>
                </a:tc>
              </a:tr>
              <a:tr h="0">
                <a:tc>
                  <a:txBody>
                    <a:bodyPr/>
                    <a:lstStyle/>
                    <a:p>
                      <a:pPr marR="368300" algn="just">
                        <a:spcAft>
                          <a:spcPts val="0"/>
                        </a:spcAft>
                      </a:pPr>
                      <a:r>
                        <a:rPr lang="en-GB" sz="1600" dirty="0">
                          <a:effectLst/>
                        </a:rPr>
                        <a:t>Accountability</a:t>
                      </a:r>
                      <a:endParaRPr lang="en-ZA" sz="1600" dirty="0">
                        <a:effectLst/>
                        <a:latin typeface="Times New Roman"/>
                        <a:ea typeface="Times New Roman"/>
                      </a:endParaRPr>
                    </a:p>
                  </a:txBody>
                  <a:tcPr marL="68580" marR="68580" marT="0" marB="0"/>
                </a:tc>
                <a:tc>
                  <a:txBody>
                    <a:bodyPr/>
                    <a:lstStyle/>
                    <a:p>
                      <a:pPr algn="just">
                        <a:spcAft>
                          <a:spcPts val="0"/>
                        </a:spcAft>
                      </a:pPr>
                      <a:r>
                        <a:rPr lang="en-GB" sz="1600">
                          <a:effectLst/>
                        </a:rPr>
                        <a:t>We are committed to CHIETA delivery imperatives</a:t>
                      </a:r>
                      <a:endParaRPr lang="en-ZA" sz="1600">
                        <a:effectLst/>
                        <a:latin typeface="Times New Roman"/>
                        <a:ea typeface="Times New Roman"/>
                      </a:endParaRPr>
                    </a:p>
                  </a:txBody>
                  <a:tcPr marL="68580" marR="68580" marT="0" marB="0"/>
                </a:tc>
              </a:tr>
              <a:tr h="0">
                <a:tc>
                  <a:txBody>
                    <a:bodyPr/>
                    <a:lstStyle/>
                    <a:p>
                      <a:pPr marR="368300" algn="just">
                        <a:spcAft>
                          <a:spcPts val="0"/>
                        </a:spcAft>
                      </a:pPr>
                      <a:r>
                        <a:rPr lang="en-GB" sz="1600" dirty="0">
                          <a:effectLst/>
                        </a:rPr>
                        <a:t>Integrity</a:t>
                      </a:r>
                      <a:endParaRPr lang="en-ZA" sz="1600" dirty="0">
                        <a:effectLst/>
                        <a:latin typeface="Times New Roman"/>
                        <a:ea typeface="Times New Roman"/>
                      </a:endParaRPr>
                    </a:p>
                  </a:txBody>
                  <a:tcPr marL="68580" marR="68580" marT="0" marB="0"/>
                </a:tc>
                <a:tc>
                  <a:txBody>
                    <a:bodyPr/>
                    <a:lstStyle/>
                    <a:p>
                      <a:pPr algn="just">
                        <a:spcAft>
                          <a:spcPts val="0"/>
                        </a:spcAft>
                      </a:pPr>
                      <a:r>
                        <a:rPr lang="en-GB" sz="1600" strike="noStrike" dirty="0">
                          <a:effectLst/>
                        </a:rPr>
                        <a:t>We do the right thing even when we are not watched</a:t>
                      </a:r>
                      <a:endParaRPr lang="en-ZA" sz="1600" strike="noStrike" dirty="0">
                        <a:effectLst/>
                        <a:latin typeface="Times New Roman"/>
                        <a:ea typeface="Times New Roman"/>
                      </a:endParaRPr>
                    </a:p>
                  </a:txBody>
                  <a:tcPr marL="68580" marR="68580" marT="0" marB="0"/>
                </a:tc>
              </a:tr>
              <a:tr h="0">
                <a:tc>
                  <a:txBody>
                    <a:bodyPr/>
                    <a:lstStyle/>
                    <a:p>
                      <a:pPr marR="368300" algn="just">
                        <a:spcAft>
                          <a:spcPts val="0"/>
                        </a:spcAft>
                      </a:pPr>
                      <a:r>
                        <a:rPr lang="en-GB" sz="1600" dirty="0">
                          <a:effectLst/>
                        </a:rPr>
                        <a:t>People</a:t>
                      </a:r>
                      <a:endParaRPr lang="en-ZA" sz="1600" dirty="0">
                        <a:effectLst/>
                        <a:latin typeface="Times New Roman"/>
                        <a:ea typeface="Times New Roman"/>
                      </a:endParaRPr>
                    </a:p>
                  </a:txBody>
                  <a:tcPr marL="68580" marR="68580" marT="0" marB="0"/>
                </a:tc>
                <a:tc>
                  <a:txBody>
                    <a:bodyPr/>
                    <a:lstStyle/>
                    <a:p>
                      <a:pPr algn="just">
                        <a:spcAft>
                          <a:spcPts val="0"/>
                        </a:spcAft>
                      </a:pPr>
                      <a:r>
                        <a:rPr lang="en-GB" sz="1600" dirty="0">
                          <a:effectLst/>
                        </a:rPr>
                        <a:t>We are committed to our employees</a:t>
                      </a:r>
                      <a:endParaRPr lang="en-ZA" sz="1600" dirty="0">
                        <a:effectLst/>
                        <a:latin typeface="Times New Roman"/>
                        <a:ea typeface="Times New Roman"/>
                      </a:endParaRPr>
                    </a:p>
                  </a:txBody>
                  <a:tcPr marL="68580" marR="68580" marT="0" marB="0"/>
                </a:tc>
              </a:tr>
              <a:tr h="0">
                <a:tc>
                  <a:txBody>
                    <a:bodyPr/>
                    <a:lstStyle/>
                    <a:p>
                      <a:pPr marR="368300" algn="just">
                        <a:spcAft>
                          <a:spcPts val="0"/>
                        </a:spcAft>
                      </a:pPr>
                      <a:r>
                        <a:rPr lang="en-GB" sz="1600" dirty="0">
                          <a:effectLst/>
                        </a:rPr>
                        <a:t>Performance</a:t>
                      </a:r>
                      <a:endParaRPr lang="en-ZA" sz="1600" dirty="0">
                        <a:effectLst/>
                        <a:latin typeface="Times New Roman"/>
                        <a:ea typeface="Times New Roman"/>
                      </a:endParaRPr>
                    </a:p>
                  </a:txBody>
                  <a:tcPr marL="68580" marR="68580" marT="0" marB="0"/>
                </a:tc>
                <a:tc>
                  <a:txBody>
                    <a:bodyPr/>
                    <a:lstStyle/>
                    <a:p>
                      <a:pPr algn="just">
                        <a:spcAft>
                          <a:spcPts val="0"/>
                        </a:spcAft>
                      </a:pPr>
                      <a:r>
                        <a:rPr lang="en-GB" sz="1600">
                          <a:effectLst/>
                        </a:rPr>
                        <a:t>We achieve our desired results all the time</a:t>
                      </a:r>
                      <a:endParaRPr lang="en-ZA" sz="1600">
                        <a:effectLst/>
                        <a:latin typeface="Times New Roman"/>
                        <a:ea typeface="Times New Roman"/>
                      </a:endParaRPr>
                    </a:p>
                  </a:txBody>
                  <a:tcPr marL="68580" marR="68580" marT="0" marB="0"/>
                </a:tc>
              </a:tr>
              <a:tr h="0">
                <a:tc>
                  <a:txBody>
                    <a:bodyPr/>
                    <a:lstStyle/>
                    <a:p>
                      <a:pPr marR="368300" algn="just">
                        <a:spcAft>
                          <a:spcPts val="0"/>
                        </a:spcAft>
                      </a:pPr>
                      <a:r>
                        <a:rPr lang="en-GB" sz="1600" dirty="0">
                          <a:effectLst/>
                        </a:rPr>
                        <a:t>Service Excellence</a:t>
                      </a:r>
                      <a:endParaRPr lang="en-ZA" sz="1600" dirty="0">
                        <a:effectLst/>
                        <a:latin typeface="Times New Roman"/>
                        <a:ea typeface="Times New Roman"/>
                      </a:endParaRPr>
                    </a:p>
                  </a:txBody>
                  <a:tcPr marL="68580" marR="68580" marT="0" marB="0"/>
                </a:tc>
                <a:tc>
                  <a:txBody>
                    <a:bodyPr/>
                    <a:lstStyle/>
                    <a:p>
                      <a:pPr algn="just">
                        <a:spcAft>
                          <a:spcPts val="0"/>
                        </a:spcAft>
                      </a:pPr>
                      <a:r>
                        <a:rPr lang="en-GB" sz="1600" dirty="0">
                          <a:effectLst/>
                        </a:rPr>
                        <a:t>Meet and exceed client expectations in all CHIETA functional areas</a:t>
                      </a:r>
                      <a:endParaRPr lang="en-ZA" sz="16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6086456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268760"/>
            <a:ext cx="8229600" cy="710952"/>
          </a:xfrm>
        </p:spPr>
        <p:txBody>
          <a:bodyPr/>
          <a:lstStyle/>
          <a:p>
            <a:pPr marL="342900" lvl="1" indent="-342900"/>
            <a:r>
              <a:rPr lang="en-ZA" altLang="en-US" sz="1600" b="1" dirty="0" smtClean="0">
                <a:solidFill>
                  <a:schemeClr val="accent1">
                    <a:lumMod val="75000"/>
                  </a:schemeClr>
                </a:solidFill>
                <a:latin typeface="+mn-lt"/>
              </a:rPr>
              <a:t>CHIETA STRATEGIC OUTCOME ORIENTATED GOALS</a:t>
            </a:r>
            <a:br>
              <a:rPr lang="en-ZA" altLang="en-US" sz="1600" b="1" dirty="0" smtClean="0">
                <a:solidFill>
                  <a:schemeClr val="accent1">
                    <a:lumMod val="75000"/>
                  </a:schemeClr>
                </a:solidFill>
                <a:latin typeface="+mn-lt"/>
              </a:rPr>
            </a:br>
            <a:r>
              <a:rPr lang="en-ZA" altLang="en-US" sz="1600" b="1" dirty="0" smtClean="0">
                <a:solidFill>
                  <a:schemeClr val="accent1">
                    <a:lumMod val="75000"/>
                  </a:schemeClr>
                </a:solidFill>
                <a:latin typeface="+mn-lt"/>
              </a:rPr>
              <a:t/>
            </a:r>
            <a:br>
              <a:rPr lang="en-ZA" altLang="en-US" sz="1600" b="1" dirty="0" smtClean="0">
                <a:solidFill>
                  <a:schemeClr val="accent1">
                    <a:lumMod val="75000"/>
                  </a:schemeClr>
                </a:solidFill>
                <a:latin typeface="+mn-lt"/>
              </a:rPr>
            </a:br>
            <a:endParaRPr lang="en-ZA" sz="1600" b="1" dirty="0">
              <a:solidFill>
                <a:schemeClr val="accent1">
                  <a:lumMod val="75000"/>
                </a:schemeClr>
              </a:solidFill>
              <a:latin typeface="+mn-lt"/>
              <a:ea typeface="+mj-ea"/>
              <a:cs typeface="+mj-cs"/>
            </a:endParaRPr>
          </a:p>
        </p:txBody>
      </p:sp>
      <p:sp>
        <p:nvSpPr>
          <p:cNvPr id="2" name="Content Placeholder 1"/>
          <p:cNvSpPr>
            <a:spLocks noGrp="1"/>
          </p:cNvSpPr>
          <p:nvPr>
            <p:ph idx="1"/>
          </p:nvPr>
        </p:nvSpPr>
        <p:spPr>
          <a:xfrm>
            <a:off x="539552" y="1772816"/>
            <a:ext cx="8229600" cy="3993303"/>
          </a:xfrm>
        </p:spPr>
        <p:txBody>
          <a:bodyPr/>
          <a:lstStyle/>
          <a:p>
            <a:pPr>
              <a:spcBef>
                <a:spcPct val="50000"/>
              </a:spcBef>
              <a:buSzPct val="120000"/>
            </a:pPr>
            <a:r>
              <a:rPr lang="en-ZA" altLang="en-US" sz="1800" dirty="0" smtClean="0">
                <a:latin typeface="+mn-lt"/>
                <a:cs typeface="Arial" panose="020B0604020202020204" pitchFamily="34" charset="0"/>
              </a:rPr>
              <a:t>Sustained culture of good Governance within CHIETA</a:t>
            </a:r>
          </a:p>
          <a:p>
            <a:pPr>
              <a:spcBef>
                <a:spcPct val="50000"/>
              </a:spcBef>
              <a:buSzPct val="120000"/>
            </a:pPr>
            <a:r>
              <a:rPr lang="en-ZA" altLang="en-US" sz="1800" dirty="0" smtClean="0">
                <a:latin typeface="+mn-lt"/>
                <a:cs typeface="Arial" panose="020B0604020202020204" pitchFamily="34" charset="0"/>
              </a:rPr>
              <a:t>Providing the South African Chemical Sector and its nine economic subsectors with accurately identified skills needs</a:t>
            </a:r>
          </a:p>
          <a:p>
            <a:pPr>
              <a:spcBef>
                <a:spcPct val="50000"/>
              </a:spcBef>
              <a:buSzPct val="120000"/>
            </a:pPr>
            <a:r>
              <a:rPr lang="en-ZA" altLang="en-US" sz="1800" dirty="0" smtClean="0">
                <a:latin typeface="+mn-lt"/>
                <a:cs typeface="Arial" panose="020B0604020202020204" pitchFamily="34" charset="0"/>
              </a:rPr>
              <a:t>Developing value adding skills development interventions in support of the scarce and critical skills needs of the Chemical Industry</a:t>
            </a:r>
          </a:p>
          <a:p>
            <a:pPr>
              <a:spcBef>
                <a:spcPct val="50000"/>
              </a:spcBef>
              <a:buSzPct val="120000"/>
            </a:pPr>
            <a:r>
              <a:rPr lang="en-ZA" altLang="en-US" sz="1800" dirty="0" smtClean="0">
                <a:latin typeface="+mn-lt"/>
                <a:cs typeface="Arial" panose="020B0604020202020204" pitchFamily="34" charset="0"/>
              </a:rPr>
              <a:t>Producing cohorts of  highly competent learners through quality learning programmes</a:t>
            </a:r>
          </a:p>
          <a:p>
            <a:pPr>
              <a:spcBef>
                <a:spcPct val="50000"/>
              </a:spcBef>
              <a:buSzPct val="120000"/>
            </a:pPr>
            <a:r>
              <a:rPr lang="en-ZA" altLang="en-US" sz="1800" dirty="0" smtClean="0">
                <a:latin typeface="+mn-lt"/>
                <a:cs typeface="Arial" panose="020B0604020202020204" pitchFamily="34" charset="0"/>
              </a:rPr>
              <a:t>Above-mentioned outcomes supported by thirteen (13) strategic objectives</a:t>
            </a:r>
            <a:endParaRPr lang="en-ZA" altLang="en-US" sz="1800" dirty="0">
              <a:latin typeface="+mn-lt"/>
              <a:cs typeface="Arial" panose="020B0604020202020204" pitchFamily="34" charset="0"/>
            </a:endParaRPr>
          </a:p>
          <a:p>
            <a:pPr marL="0" indent="0">
              <a:buNone/>
            </a:pPr>
            <a:endParaRPr lang="en-ZA" dirty="0">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defRPr/>
            </a:pPr>
            <a:endParaRPr lang="en-ZA" altLang="en-US" sz="2800" kern="0" dirty="0" smtClean="0">
              <a:solidFill>
                <a:srgbClr val="000000"/>
              </a:solidFill>
            </a:endParaRPr>
          </a:p>
        </p:txBody>
      </p:sp>
    </p:spTree>
    <p:extLst>
      <p:ext uri="{BB962C8B-B14F-4D97-AF65-F5344CB8AC3E}">
        <p14:creationId xmlns:p14="http://schemas.microsoft.com/office/powerpoint/2010/main" val="33092429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268760"/>
            <a:ext cx="8229600" cy="710952"/>
          </a:xfrm>
        </p:spPr>
        <p:txBody>
          <a:bodyPr/>
          <a:lstStyle/>
          <a:p>
            <a:pPr marL="342900" lvl="1" indent="-342900"/>
            <a:r>
              <a:rPr lang="en-ZA" altLang="en-US" sz="1600" b="1" dirty="0" smtClean="0">
                <a:solidFill>
                  <a:schemeClr val="accent1">
                    <a:lumMod val="75000"/>
                  </a:schemeClr>
                </a:solidFill>
                <a:latin typeface="+mn-lt"/>
              </a:rPr>
              <a:t>CHIETA STRATEGIC OBJECTIVES IN SUPPORT OF STRATEGIC OURCOMES</a:t>
            </a:r>
            <a:br>
              <a:rPr lang="en-ZA" altLang="en-US" sz="1600" b="1" dirty="0" smtClean="0">
                <a:solidFill>
                  <a:schemeClr val="accent1">
                    <a:lumMod val="75000"/>
                  </a:schemeClr>
                </a:solidFill>
                <a:latin typeface="+mn-lt"/>
              </a:rPr>
            </a:br>
            <a:r>
              <a:rPr lang="en-ZA" altLang="en-US" sz="1600" b="1" dirty="0" smtClean="0">
                <a:solidFill>
                  <a:schemeClr val="accent1">
                    <a:lumMod val="75000"/>
                  </a:schemeClr>
                </a:solidFill>
                <a:latin typeface="+mn-lt"/>
              </a:rPr>
              <a:t/>
            </a:r>
            <a:br>
              <a:rPr lang="en-ZA" altLang="en-US" sz="1600" b="1" dirty="0" smtClean="0">
                <a:solidFill>
                  <a:schemeClr val="accent1">
                    <a:lumMod val="75000"/>
                  </a:schemeClr>
                </a:solidFill>
                <a:latin typeface="+mn-lt"/>
              </a:rPr>
            </a:br>
            <a:endParaRPr lang="en-ZA" sz="1600" b="1" dirty="0">
              <a:solidFill>
                <a:schemeClr val="accent1">
                  <a:lumMod val="75000"/>
                </a:schemeClr>
              </a:solidFill>
              <a:latin typeface="+mn-lt"/>
              <a:ea typeface="+mj-ea"/>
              <a:cs typeface="+mj-cs"/>
            </a:endParaRPr>
          </a:p>
        </p:txBody>
      </p:sp>
      <p:sp>
        <p:nvSpPr>
          <p:cNvPr id="2" name="Content Placeholder 1"/>
          <p:cNvSpPr>
            <a:spLocks noGrp="1"/>
          </p:cNvSpPr>
          <p:nvPr>
            <p:ph idx="1"/>
          </p:nvPr>
        </p:nvSpPr>
        <p:spPr>
          <a:xfrm>
            <a:off x="539552" y="1772816"/>
            <a:ext cx="8229600" cy="3993303"/>
          </a:xfrm>
        </p:spPr>
        <p:txBody>
          <a:bodyPr/>
          <a:lstStyle/>
          <a:p>
            <a:pPr>
              <a:spcBef>
                <a:spcPct val="50000"/>
              </a:spcBef>
              <a:buSzPct val="120000"/>
            </a:pPr>
            <a:r>
              <a:rPr lang="en-ZA" altLang="en-US" sz="1800" dirty="0" smtClean="0">
                <a:latin typeface="+mn-lt"/>
                <a:cs typeface="Arial" panose="020B0604020202020204" pitchFamily="34" charset="0"/>
              </a:rPr>
              <a:t>Alignment to KING IV</a:t>
            </a:r>
          </a:p>
          <a:p>
            <a:pPr>
              <a:spcBef>
                <a:spcPct val="50000"/>
              </a:spcBef>
              <a:buSzPct val="120000"/>
            </a:pPr>
            <a:r>
              <a:rPr lang="en-ZA" altLang="en-US" sz="1800" dirty="0" smtClean="0">
                <a:latin typeface="+mn-lt"/>
                <a:cs typeface="Arial" panose="020B0604020202020204" pitchFamily="34" charset="0"/>
              </a:rPr>
              <a:t>Sustianed financial and supply chain management in accordance with PFMA</a:t>
            </a:r>
          </a:p>
          <a:p>
            <a:pPr>
              <a:spcBef>
                <a:spcPct val="50000"/>
              </a:spcBef>
              <a:buSzPct val="120000"/>
            </a:pPr>
            <a:r>
              <a:rPr lang="en-ZA" altLang="en-US" sz="1800" dirty="0" smtClean="0">
                <a:latin typeface="+mn-lt"/>
                <a:cs typeface="Arial" panose="020B0604020202020204" pitchFamily="34" charset="0"/>
              </a:rPr>
              <a:t>Integrated people Management framework supporting core mandate</a:t>
            </a:r>
          </a:p>
          <a:p>
            <a:pPr>
              <a:spcBef>
                <a:spcPct val="50000"/>
              </a:spcBef>
              <a:buSzPct val="120000"/>
            </a:pPr>
            <a:r>
              <a:rPr lang="en-ZA" altLang="en-US" sz="1800" dirty="0" smtClean="0">
                <a:latin typeface="+mn-lt"/>
                <a:cs typeface="Arial" panose="020B0604020202020204" pitchFamily="34" charset="0"/>
              </a:rPr>
              <a:t>Credible Research and Skills Planning Framework</a:t>
            </a:r>
          </a:p>
          <a:p>
            <a:pPr>
              <a:spcBef>
                <a:spcPct val="50000"/>
              </a:spcBef>
              <a:buSzPct val="120000"/>
            </a:pPr>
            <a:r>
              <a:rPr lang="en-ZA" altLang="en-US" sz="1800" dirty="0" smtClean="0">
                <a:latin typeface="+mn-lt"/>
                <a:cs typeface="Arial" panose="020B0604020202020204" pitchFamily="34" charset="0"/>
              </a:rPr>
              <a:t>Impact studies on the effectiveness of CHIETA and Industry Skills Development interventions</a:t>
            </a:r>
          </a:p>
          <a:p>
            <a:pPr>
              <a:spcBef>
                <a:spcPct val="50000"/>
              </a:spcBef>
              <a:buSzPct val="120000"/>
            </a:pPr>
            <a:r>
              <a:rPr lang="en-ZA" altLang="en-US" sz="1800" dirty="0" smtClean="0">
                <a:latin typeface="+mn-lt"/>
                <a:cs typeface="Arial" panose="020B0604020202020204" pitchFamily="34" charset="0"/>
              </a:rPr>
              <a:t>Optimal access and delivery of occupationally directed programmes</a:t>
            </a:r>
          </a:p>
          <a:p>
            <a:pPr>
              <a:spcBef>
                <a:spcPct val="50000"/>
              </a:spcBef>
              <a:buSzPct val="120000"/>
            </a:pPr>
            <a:r>
              <a:rPr lang="en-ZA" altLang="en-US" sz="1800" dirty="0" smtClean="0">
                <a:latin typeface="+mn-lt"/>
                <a:cs typeface="Arial" panose="020B0604020202020204" pitchFamily="34" charset="0"/>
              </a:rPr>
              <a:t>Strategic Public and Private partnerships to support TVET graduates and Work Integrated Learning</a:t>
            </a:r>
          </a:p>
          <a:p>
            <a:pPr>
              <a:spcBef>
                <a:spcPct val="50000"/>
              </a:spcBef>
              <a:buSzPct val="120000"/>
            </a:pPr>
            <a:r>
              <a:rPr lang="en-ZA" altLang="en-US" sz="1800" dirty="0" smtClean="0">
                <a:latin typeface="+mn-lt"/>
                <a:cs typeface="Arial" panose="020B0604020202020204" pitchFamily="34" charset="0"/>
              </a:rPr>
              <a:t>Adressing low level laungage and numeracy skills to provide access to aditional training and pathways</a:t>
            </a:r>
          </a:p>
          <a:p>
            <a:pPr>
              <a:spcBef>
                <a:spcPct val="50000"/>
              </a:spcBef>
              <a:buSzPct val="120000"/>
            </a:pPr>
            <a:r>
              <a:rPr lang="en-ZA" altLang="en-US" sz="1800" dirty="0" smtClean="0">
                <a:latin typeface="+mn-lt"/>
                <a:cs typeface="Arial" panose="020B0604020202020204" pitchFamily="34" charset="0"/>
              </a:rPr>
              <a:t>Supporting Co-ops, SMME’s, worker iniated NGO’s and community training initiatives</a:t>
            </a:r>
            <a:endParaRPr lang="en-ZA" altLang="en-US" sz="1800" dirty="0">
              <a:latin typeface="+mn-lt"/>
              <a:cs typeface="Arial" panose="020B0604020202020204" pitchFamily="34" charset="0"/>
            </a:endParaRPr>
          </a:p>
          <a:p>
            <a:pPr marL="0" indent="0">
              <a:buNone/>
            </a:pPr>
            <a:endParaRPr lang="en-ZA" dirty="0">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defRPr/>
            </a:pPr>
            <a:endParaRPr lang="en-ZA" altLang="en-US" sz="2800" kern="0" dirty="0" smtClean="0">
              <a:solidFill>
                <a:srgbClr val="000000"/>
              </a:solidFill>
            </a:endParaRPr>
          </a:p>
        </p:txBody>
      </p:sp>
    </p:spTree>
    <p:extLst>
      <p:ext uri="{BB962C8B-B14F-4D97-AF65-F5344CB8AC3E}">
        <p14:creationId xmlns:p14="http://schemas.microsoft.com/office/powerpoint/2010/main" val="35362319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268760"/>
            <a:ext cx="8229600" cy="710952"/>
          </a:xfrm>
        </p:spPr>
        <p:txBody>
          <a:bodyPr/>
          <a:lstStyle/>
          <a:p>
            <a:pPr marL="342900" lvl="1" indent="-342900"/>
            <a:r>
              <a:rPr lang="en-ZA" altLang="en-US" sz="1600" b="1" dirty="0" smtClean="0">
                <a:solidFill>
                  <a:schemeClr val="accent1">
                    <a:lumMod val="75000"/>
                  </a:schemeClr>
                </a:solidFill>
                <a:latin typeface="+mn-lt"/>
              </a:rPr>
              <a:t>CHIETA STRATEGIC OBJECTIVES IN SUPPORT OF STRATEGIC OUTCOMES CONTINUED</a:t>
            </a:r>
            <a:br>
              <a:rPr lang="en-ZA" altLang="en-US" sz="1600" b="1" dirty="0" smtClean="0">
                <a:solidFill>
                  <a:schemeClr val="accent1">
                    <a:lumMod val="75000"/>
                  </a:schemeClr>
                </a:solidFill>
                <a:latin typeface="+mn-lt"/>
              </a:rPr>
            </a:br>
            <a:r>
              <a:rPr lang="en-ZA" altLang="en-US" sz="1600" b="1" dirty="0" smtClean="0">
                <a:solidFill>
                  <a:schemeClr val="accent1">
                    <a:lumMod val="75000"/>
                  </a:schemeClr>
                </a:solidFill>
                <a:latin typeface="+mn-lt"/>
              </a:rPr>
              <a:t/>
            </a:r>
            <a:br>
              <a:rPr lang="en-ZA" altLang="en-US" sz="1600" b="1" dirty="0" smtClean="0">
                <a:solidFill>
                  <a:schemeClr val="accent1">
                    <a:lumMod val="75000"/>
                  </a:schemeClr>
                </a:solidFill>
                <a:latin typeface="+mn-lt"/>
              </a:rPr>
            </a:br>
            <a:endParaRPr lang="en-ZA" sz="1600" b="1" dirty="0">
              <a:solidFill>
                <a:schemeClr val="accent1">
                  <a:lumMod val="75000"/>
                </a:schemeClr>
              </a:solidFill>
              <a:latin typeface="+mn-lt"/>
              <a:ea typeface="+mj-ea"/>
              <a:cs typeface="+mj-cs"/>
            </a:endParaRPr>
          </a:p>
        </p:txBody>
      </p:sp>
      <p:sp>
        <p:nvSpPr>
          <p:cNvPr id="2" name="Content Placeholder 1"/>
          <p:cNvSpPr>
            <a:spLocks noGrp="1"/>
          </p:cNvSpPr>
          <p:nvPr>
            <p:ph idx="1"/>
          </p:nvPr>
        </p:nvSpPr>
        <p:spPr>
          <a:xfrm>
            <a:off x="539552" y="1772816"/>
            <a:ext cx="8229600" cy="3993303"/>
          </a:xfrm>
        </p:spPr>
        <p:txBody>
          <a:bodyPr/>
          <a:lstStyle/>
          <a:p>
            <a:pPr>
              <a:spcBef>
                <a:spcPct val="50000"/>
              </a:spcBef>
              <a:buSzPct val="120000"/>
            </a:pPr>
            <a:r>
              <a:rPr lang="en-ZA" altLang="en-US" sz="1800" dirty="0" smtClean="0">
                <a:latin typeface="+mn-lt"/>
                <a:cs typeface="Arial" panose="020B0604020202020204" pitchFamily="34" charset="0"/>
              </a:rPr>
              <a:t>Increasing Public Capacity for improved delivery and building of a Developmental State</a:t>
            </a:r>
          </a:p>
          <a:p>
            <a:pPr>
              <a:spcBef>
                <a:spcPct val="50000"/>
              </a:spcBef>
              <a:buSzPct val="120000"/>
            </a:pPr>
            <a:r>
              <a:rPr lang="en-ZA" altLang="en-US" sz="1800" dirty="0" smtClean="0">
                <a:latin typeface="+mn-lt"/>
                <a:cs typeface="Arial" panose="020B0604020202020204" pitchFamily="34" charset="0"/>
              </a:rPr>
              <a:t>Building career and vocational guidance</a:t>
            </a:r>
          </a:p>
          <a:p>
            <a:pPr>
              <a:spcBef>
                <a:spcPct val="50000"/>
              </a:spcBef>
              <a:buSzPct val="120000"/>
            </a:pPr>
            <a:r>
              <a:rPr lang="en-ZA" altLang="en-US" sz="1800" dirty="0" smtClean="0">
                <a:latin typeface="+mn-lt"/>
                <a:cs typeface="Arial" panose="020B0604020202020204" pitchFamily="34" charset="0"/>
              </a:rPr>
              <a:t>Supporting Government’s medium term Strategic priorities</a:t>
            </a:r>
          </a:p>
          <a:p>
            <a:pPr>
              <a:spcBef>
                <a:spcPct val="50000"/>
              </a:spcBef>
              <a:buSzPct val="120000"/>
            </a:pPr>
            <a:r>
              <a:rPr lang="en-ZA" altLang="en-US" sz="1800" dirty="0" smtClean="0">
                <a:latin typeface="+mn-lt"/>
                <a:cs typeface="Arial" panose="020B0604020202020204" pitchFamily="34" charset="0"/>
              </a:rPr>
              <a:t>Accreditation and management of CHIETA Training Providers, Moderators and Assessors.</a:t>
            </a:r>
          </a:p>
          <a:p>
            <a:pPr marL="0" indent="0">
              <a:spcBef>
                <a:spcPct val="50000"/>
              </a:spcBef>
              <a:buSzPct val="120000"/>
              <a:buNone/>
            </a:pPr>
            <a:r>
              <a:rPr lang="en-ZA" altLang="en-US" sz="1800" b="1" dirty="0" smtClean="0">
                <a:latin typeface="+mn-lt"/>
                <a:cs typeface="Arial" panose="020B0604020202020204" pitchFamily="34" charset="0"/>
              </a:rPr>
              <a:t>CHIETA STRATEGIC OUTCOMES AND STRATEGIC OBJECTIVES ARE SUPPORTED THROUGH FOUR (4) PERFORMANCE PROGRAMMES AND SIXTY SIX (66) PERFORMANCE INDICATORS/ PRE-DETERMINED PERFORMANCE TARGETS </a:t>
            </a:r>
            <a:endParaRPr lang="en-ZA" altLang="en-US" sz="1800" b="1" dirty="0">
              <a:latin typeface="+mn-lt"/>
              <a:cs typeface="Arial" panose="020B0604020202020204" pitchFamily="34" charset="0"/>
            </a:endParaRPr>
          </a:p>
          <a:p>
            <a:pPr marL="0" indent="0">
              <a:spcBef>
                <a:spcPct val="50000"/>
              </a:spcBef>
              <a:buSzPct val="120000"/>
              <a:buNone/>
            </a:pPr>
            <a:endParaRPr lang="en-ZA" altLang="en-US" sz="1800" b="1" dirty="0">
              <a:latin typeface="+mn-lt"/>
              <a:cs typeface="Arial" panose="020B0604020202020204" pitchFamily="34" charset="0"/>
            </a:endParaRPr>
          </a:p>
          <a:p>
            <a:pPr marL="0" indent="0">
              <a:buNone/>
            </a:pPr>
            <a:endParaRPr lang="en-ZA" dirty="0">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defRPr/>
            </a:pPr>
            <a:endParaRPr lang="en-ZA" altLang="en-US" sz="2800" kern="0" dirty="0" smtClean="0">
              <a:solidFill>
                <a:srgbClr val="000000"/>
              </a:solidFill>
            </a:endParaRPr>
          </a:p>
        </p:txBody>
      </p:sp>
    </p:spTree>
    <p:extLst>
      <p:ext uri="{BB962C8B-B14F-4D97-AF65-F5344CB8AC3E}">
        <p14:creationId xmlns:p14="http://schemas.microsoft.com/office/powerpoint/2010/main" val="22482941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268760"/>
            <a:ext cx="8229600" cy="710952"/>
          </a:xfrm>
        </p:spPr>
        <p:txBody>
          <a:bodyPr/>
          <a:lstStyle/>
          <a:p>
            <a:pPr marL="342900" lvl="1" indent="-342900"/>
            <a:r>
              <a:rPr lang="en-ZA" altLang="en-US" sz="1600" b="1" dirty="0" smtClean="0">
                <a:solidFill>
                  <a:schemeClr val="accent1">
                    <a:lumMod val="75000"/>
                  </a:schemeClr>
                </a:solidFill>
                <a:latin typeface="+mn-lt"/>
              </a:rPr>
              <a:t/>
            </a:r>
            <a:br>
              <a:rPr lang="en-ZA" altLang="en-US" sz="1600" b="1" dirty="0" smtClean="0">
                <a:solidFill>
                  <a:schemeClr val="accent1">
                    <a:lumMod val="75000"/>
                  </a:schemeClr>
                </a:solidFill>
                <a:latin typeface="+mn-lt"/>
              </a:rPr>
            </a:br>
            <a:endParaRPr lang="en-ZA" sz="1600" b="1" dirty="0">
              <a:solidFill>
                <a:schemeClr val="accent1">
                  <a:lumMod val="75000"/>
                </a:schemeClr>
              </a:solidFill>
              <a:latin typeface="+mn-lt"/>
              <a:ea typeface="+mj-ea"/>
              <a:cs typeface="+mj-cs"/>
            </a:endParaRPr>
          </a:p>
        </p:txBody>
      </p:sp>
      <p:sp>
        <p:nvSpPr>
          <p:cNvPr id="2" name="Content Placeholder 1"/>
          <p:cNvSpPr>
            <a:spLocks noGrp="1"/>
          </p:cNvSpPr>
          <p:nvPr>
            <p:ph idx="1"/>
          </p:nvPr>
        </p:nvSpPr>
        <p:spPr>
          <a:xfrm>
            <a:off x="539552" y="1844824"/>
            <a:ext cx="8229600" cy="4353343"/>
          </a:xfrm>
        </p:spPr>
        <p:txBody>
          <a:bodyPr/>
          <a:lstStyle/>
          <a:p>
            <a:pPr marL="0" indent="0">
              <a:buNone/>
            </a:pPr>
            <a:endParaRPr lang="en-ZA" dirty="0" smtClean="0">
              <a:latin typeface="Arial" panose="020B0604020202020204" pitchFamily="34" charset="0"/>
              <a:cs typeface="Arial" panose="020B0604020202020204" pitchFamily="34" charset="0"/>
            </a:endParaRPr>
          </a:p>
          <a:p>
            <a:pPr marL="0" indent="0">
              <a:buNone/>
            </a:pPr>
            <a:endParaRPr lang="en-ZA" dirty="0" smtClean="0">
              <a:latin typeface="Arial" panose="020B0604020202020204" pitchFamily="34" charset="0"/>
              <a:cs typeface="Arial" panose="020B0604020202020204" pitchFamily="34" charset="0"/>
            </a:endParaRPr>
          </a:p>
          <a:p>
            <a:pPr marL="0" indent="0" algn="ctr">
              <a:buNone/>
            </a:pPr>
            <a:r>
              <a:rPr lang="en-ZA" b="1" dirty="0" smtClean="0">
                <a:latin typeface="Arial" panose="020B0604020202020204" pitchFamily="34" charset="0"/>
                <a:cs typeface="Arial" panose="020B0604020202020204" pitchFamily="34" charset="0"/>
              </a:rPr>
              <a:t>SOUTH AFRICAN CHEMICAL INDUSTRY</a:t>
            </a:r>
          </a:p>
          <a:p>
            <a:pPr marL="0" indent="0" algn="ctr">
              <a:buNone/>
            </a:pPr>
            <a:r>
              <a:rPr lang="en-ZA" b="1" dirty="0" smtClean="0">
                <a:latin typeface="Arial" panose="020B0604020202020204" pitchFamily="34" charset="0"/>
                <a:cs typeface="Arial" panose="020B0604020202020204" pitchFamily="34" charset="0"/>
              </a:rPr>
              <a:t>SITUATIONAL PERSPECTIVE</a:t>
            </a:r>
          </a:p>
          <a:p>
            <a:pPr marL="0" indent="0">
              <a:buNone/>
            </a:pPr>
            <a:endParaRPr lang="en-ZA" dirty="0">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6858000"/>
          </a:xfrm>
          <a:prstGeom prst="rect">
            <a:avLst/>
          </a:prstGeom>
          <a:noFill/>
          <a:ln w="88900">
            <a:solidFill>
              <a:srgbClr val="800080"/>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defRPr/>
            </a:pPr>
            <a:endParaRPr lang="en-ZA" altLang="en-US" sz="2800" kern="0" dirty="0" smtClean="0">
              <a:solidFill>
                <a:srgbClr val="000000"/>
              </a:solidFill>
            </a:endParaRPr>
          </a:p>
        </p:txBody>
      </p:sp>
    </p:spTree>
    <p:extLst>
      <p:ext uri="{BB962C8B-B14F-4D97-AF65-F5344CB8AC3E}">
        <p14:creationId xmlns:p14="http://schemas.microsoft.com/office/powerpoint/2010/main" val="33132469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2|1.2|1.1"/>
</p:tagLst>
</file>

<file path=ppt/tags/tag2.xml><?xml version="1.0" encoding="utf-8"?>
<p:tagLst xmlns:a="http://schemas.openxmlformats.org/drawingml/2006/main" xmlns:r="http://schemas.openxmlformats.org/officeDocument/2006/relationships" xmlns:p="http://schemas.openxmlformats.org/presentationml/2006/main">
  <p:tag name="TIMING" val="|2.2|1.2|1.1"/>
</p:tagLst>
</file>

<file path=ppt/tags/tag3.xml><?xml version="1.0" encoding="utf-8"?>
<p:tagLst xmlns:a="http://schemas.openxmlformats.org/drawingml/2006/main" xmlns:r="http://schemas.openxmlformats.org/officeDocument/2006/relationships" xmlns:p="http://schemas.openxmlformats.org/presentationml/2006/main">
  <p:tag name="TIMING" val="|2.2|1.2|1.1"/>
</p:tagLst>
</file>

<file path=ppt/tags/tag4.xml><?xml version="1.0" encoding="utf-8"?>
<p:tagLst xmlns:a="http://schemas.openxmlformats.org/drawingml/2006/main" xmlns:r="http://schemas.openxmlformats.org/officeDocument/2006/relationships" xmlns:p="http://schemas.openxmlformats.org/presentationml/2006/main">
  <p:tag name="TIMING" val="|2.2|1.2|1.1"/>
</p:tagLst>
</file>

<file path=ppt/tags/tag5.xml><?xml version="1.0" encoding="utf-8"?>
<p:tagLst xmlns:a="http://schemas.openxmlformats.org/drawingml/2006/main" xmlns:r="http://schemas.openxmlformats.org/officeDocument/2006/relationships" xmlns:p="http://schemas.openxmlformats.org/presentationml/2006/main">
  <p:tag name="TIMING" val="|2.2|1.2|1.1"/>
</p:tagLst>
</file>

<file path=ppt/tags/tag6.xml><?xml version="1.0" encoding="utf-8"?>
<p:tagLst xmlns:a="http://schemas.openxmlformats.org/drawingml/2006/main" xmlns:r="http://schemas.openxmlformats.org/officeDocument/2006/relationships" xmlns:p="http://schemas.openxmlformats.org/presentationml/2006/main">
  <p:tag name="TIMING" val="|2.2|1.2|1.1"/>
</p:tagLst>
</file>

<file path=ppt/tags/tag7.xml><?xml version="1.0" encoding="utf-8"?>
<p:tagLst xmlns:a="http://schemas.openxmlformats.org/drawingml/2006/main" xmlns:r="http://schemas.openxmlformats.org/officeDocument/2006/relationships" xmlns:p="http://schemas.openxmlformats.org/presentationml/2006/main">
  <p:tag name="TIMING" val="|2.2|1.2|1.1"/>
</p:tagLst>
</file>

<file path=ppt/tags/tag8.xml><?xml version="1.0" encoding="utf-8"?>
<p:tagLst xmlns:a="http://schemas.openxmlformats.org/drawingml/2006/main" xmlns:r="http://schemas.openxmlformats.org/officeDocument/2006/relationships" xmlns:p="http://schemas.openxmlformats.org/presentationml/2006/main">
  <p:tag name="TIMING" val="|2.2|1.2|1.1"/>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12410</TotalTime>
  <Words>4185</Words>
  <Application>Microsoft Office PowerPoint</Application>
  <PresentationFormat>On-screen Show (4:3)</PresentationFormat>
  <Paragraphs>896</Paragraphs>
  <Slides>44</Slides>
  <Notes>12</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1_Office Theme</vt:lpstr>
      <vt:lpstr>PowerPoint Presentation</vt:lpstr>
      <vt:lpstr> OUTLINE OF PRESENTATION </vt:lpstr>
      <vt:lpstr>LEGISLATIVE FRAMEWORK THAT INFORMS  CHIETA STRATEGY, PERFORMANCE PLANNING AND MANAGEMENT </vt:lpstr>
      <vt:lpstr>POLICY FRAMEWORKS THAT  DRIVE CHIETA STRATEGY, PERFROMANCE PLANNING AND MANAGEMENT  </vt:lpstr>
      <vt:lpstr>VISION &amp; MISSION OF THE CHIETA </vt:lpstr>
      <vt:lpstr>CHIETA STRATEGIC OUTCOME ORIENTATED GOALS  </vt:lpstr>
      <vt:lpstr>CHIETA STRATEGIC OBJECTIVES IN SUPPORT OF STRATEGIC OURCOMES  </vt:lpstr>
      <vt:lpstr>CHIETA STRATEGIC OBJECTIVES IN SUPPORT OF STRATEGIC OUTCOMES CONTINUED  </vt:lpstr>
      <vt:lpstr> </vt:lpstr>
      <vt:lpstr>NINE ECONOMIC SECTORS WITHIN SOUTH AFRICAN CHEMICAL INDUSTRY </vt:lpstr>
      <vt:lpstr>SITUATIONAL ANALYSIS CONTINUED </vt:lpstr>
      <vt:lpstr>SITUATIONAL ANALYSIS CONTINUED </vt:lpstr>
      <vt:lpstr>Employer Profile</vt:lpstr>
      <vt:lpstr>Labour Market Profile</vt:lpstr>
      <vt:lpstr>Labour Market Profile</vt:lpstr>
      <vt:lpstr>Labour Market Profile</vt:lpstr>
      <vt:lpstr>Labour Market Profile</vt:lpstr>
      <vt:lpstr>Extent and Nature of Supply Supply Problems Experienced in the Sector</vt:lpstr>
      <vt:lpstr>KEY FINDINGS OF THE CHIETA SECTOR SKILLS PLAN (SSP)</vt:lpstr>
      <vt:lpstr>SKILLS PRIORITIES FOR THE SECTOR</vt:lpstr>
      <vt:lpstr>SKILLS PRIORITIES FOR THE SECTOR</vt:lpstr>
      <vt:lpstr>SKILLS PRIORITIES FOR THE SECTOR</vt:lpstr>
      <vt:lpstr>SKILLS PRIORITIES FOR THE SECTOR</vt:lpstr>
      <vt:lpstr>SKILLS PRIORITIES FOR THE SECTOR</vt:lpstr>
      <vt:lpstr>Pivotal List</vt:lpstr>
      <vt:lpstr> CHIETA PARTNERSHIP MODEL AS DELIVERY INSTRUMENT</vt:lpstr>
      <vt:lpstr> CHIETA PARTNERSHIP MODEL AS DELIVERY INSTRUMENT Continued..</vt:lpstr>
      <vt:lpstr>PROGRAMME PERFORMANCE INDICATORS AND 2017\18 TARGETS </vt:lpstr>
      <vt:lpstr>PowerPoint Presentation</vt:lpstr>
      <vt:lpstr>PROGRAMME PERFORMANCE INDICATORS AND ANNUAL TARGETS</vt:lpstr>
      <vt:lpstr>PowerPoint Presentation</vt:lpstr>
      <vt:lpstr> CHIETA QUALIFICATIONS/LEARNERSHIPS AND TRADES (ARTISANS) 2017/18 </vt:lpstr>
      <vt:lpstr>ENGINEERING QUALIFICATIONS 2017/18</vt:lpstr>
      <vt:lpstr>HIGHLIGHTS OF THE CHIETA STRATEGY  AND APP 2017\18  </vt:lpstr>
      <vt:lpstr> CHIETA PERFORMANCE ENVIRONMENT  </vt:lpstr>
      <vt:lpstr>CHIETA BUDGET 2017\18 </vt:lpstr>
      <vt:lpstr>PowerPoint Presentation</vt:lpstr>
      <vt:lpstr>PowerPoint Presentation</vt:lpstr>
      <vt:lpstr>SDL Income vs Employer Grant and Project Expenses 2011 -2016</vt:lpstr>
      <vt:lpstr>PowerPoint Presentation</vt:lpstr>
      <vt:lpstr> CHALLENGES IN IMPLEMENTING NSDS III  </vt:lpstr>
      <vt:lpstr> FOCUS AREAS GOING FORWARD INTO 2017 TO 2020I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CHAMBER: PETROLEUM AND BASE CHEMICALS</dc:title>
  <dc:creator>User</dc:creator>
  <cp:lastModifiedBy>Trevor Channing</cp:lastModifiedBy>
  <cp:revision>678</cp:revision>
  <cp:lastPrinted>2017-06-19T06:33:31Z</cp:lastPrinted>
  <dcterms:created xsi:type="dcterms:W3CDTF">2013-06-10T09:32:15Z</dcterms:created>
  <dcterms:modified xsi:type="dcterms:W3CDTF">2017-06-21T11:51:13Z</dcterms:modified>
</cp:coreProperties>
</file>