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6.xml" ContentType="application/vnd.openxmlformats-officedocument.themeOverride+xml"/>
  <Override PartName="/ppt/notesSlides/notesSlide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5"/>
  </p:sldMasterIdLst>
  <p:notesMasterIdLst>
    <p:notesMasterId r:id="rId37"/>
  </p:notesMasterIdLst>
  <p:handoutMasterIdLst>
    <p:handoutMasterId r:id="rId38"/>
  </p:handoutMasterIdLst>
  <p:sldIdLst>
    <p:sldId id="257" r:id="rId6"/>
    <p:sldId id="345" r:id="rId7"/>
    <p:sldId id="375" r:id="rId8"/>
    <p:sldId id="376" r:id="rId9"/>
    <p:sldId id="377" r:id="rId10"/>
    <p:sldId id="378" r:id="rId11"/>
    <p:sldId id="379" r:id="rId12"/>
    <p:sldId id="380" r:id="rId13"/>
    <p:sldId id="381" r:id="rId14"/>
    <p:sldId id="382" r:id="rId15"/>
    <p:sldId id="383" r:id="rId16"/>
    <p:sldId id="384" r:id="rId17"/>
    <p:sldId id="346" r:id="rId18"/>
    <p:sldId id="365" r:id="rId19"/>
    <p:sldId id="366" r:id="rId20"/>
    <p:sldId id="367" r:id="rId21"/>
    <p:sldId id="358" r:id="rId22"/>
    <p:sldId id="322" r:id="rId23"/>
    <p:sldId id="359" r:id="rId24"/>
    <p:sldId id="360" r:id="rId25"/>
    <p:sldId id="361" r:id="rId26"/>
    <p:sldId id="362" r:id="rId27"/>
    <p:sldId id="363" r:id="rId28"/>
    <p:sldId id="364" r:id="rId29"/>
    <p:sldId id="368" r:id="rId30"/>
    <p:sldId id="369" r:id="rId31"/>
    <p:sldId id="370" r:id="rId32"/>
    <p:sldId id="371" r:id="rId33"/>
    <p:sldId id="354" r:id="rId34"/>
    <p:sldId id="353" r:id="rId35"/>
    <p:sldId id="318" r:id="rId3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400"/>
    <a:srgbClr val="B9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26" autoAdjust="0"/>
    <p:restoredTop sz="98705" autoAdjust="0"/>
  </p:normalViewPr>
  <p:slideViewPr>
    <p:cSldViewPr>
      <p:cViewPr varScale="1">
        <p:scale>
          <a:sx n="66" d="100"/>
          <a:sy n="66" d="100"/>
        </p:scale>
        <p:origin x="964"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5398\Desktop\SCOF%20Presentation.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5398\Desktop\SCOF%20Presentation.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1" Type="http://schemas.openxmlformats.org/officeDocument/2006/relationships/oleObject" Target="file:///C:\Users\5251\Desktop\Strategy\2016-17\2016-17%20Annual\SPME%20Quarterly%20Statistics_20170608%20-%20Parliamentar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5251\Desktop\Strategy\2016-17\2016-17%20Annual\SPME%20Quarterly%20Statistics_20170608%20-%20Parliament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ZA" dirty="0"/>
              <a:t>ACTUAL EXPENDITURE</a:t>
            </a:r>
          </a:p>
          <a:p>
            <a:pPr>
              <a:defRPr sz="1600" b="1" i="0" u="none" strike="noStrike" kern="1200" baseline="0">
                <a:solidFill>
                  <a:schemeClr val="tx2"/>
                </a:solidFill>
                <a:latin typeface="+mn-lt"/>
                <a:ea typeface="+mn-ea"/>
                <a:cs typeface="+mn-cs"/>
              </a:defRPr>
            </a:pPr>
            <a:r>
              <a:rPr lang="en-ZA" dirty="0"/>
              <a:t>2015/16 vs 2016/17</a:t>
            </a:r>
          </a:p>
        </c:rich>
      </c:tx>
      <c:overlay val="0"/>
      <c:spPr>
        <a:noFill/>
        <a:ln>
          <a:noFill/>
        </a:ln>
        <a:effectLst/>
      </c:spPr>
    </c:title>
    <c:autoTitleDeleted val="0"/>
    <c:plotArea>
      <c:layout/>
      <c:barChart>
        <c:barDir val="col"/>
        <c:grouping val="clustered"/>
        <c:varyColors val="0"/>
        <c:ser>
          <c:idx val="0"/>
          <c:order val="0"/>
          <c:tx>
            <c:strRef>
              <c:f>Sheet3!$B$1:$B$2</c:f>
              <c:strCache>
                <c:ptCount val="2"/>
                <c:pt idx="0">
                  <c:v>Actual Expenditure (R'000)</c:v>
                </c:pt>
                <c:pt idx="1">
                  <c:v>2015/16</c:v>
                </c:pt>
              </c:strCache>
            </c:strRef>
          </c:tx>
          <c:spPr>
            <a:solidFill>
              <a:srgbClr val="B90400"/>
            </a:solidFill>
            <a:ln>
              <a:noFill/>
            </a:ln>
            <a:effectLst/>
          </c:spPr>
          <c:invertIfNegative val="0"/>
          <c:cat>
            <c:strRef>
              <c:f>Sheet3!$A$3:$A$7</c:f>
              <c:strCache>
                <c:ptCount val="5"/>
                <c:pt idx="0">
                  <c:v>Compensation of Employees</c:v>
                </c:pt>
                <c:pt idx="1">
                  <c:v>Goods and Services</c:v>
                </c:pt>
                <c:pt idx="2">
                  <c:v>Payment of Capital Assets</c:v>
                </c:pt>
                <c:pt idx="3">
                  <c:v>Payment of Financial Assets</c:v>
                </c:pt>
                <c:pt idx="4">
                  <c:v>Transfer and Subsidies</c:v>
                </c:pt>
              </c:strCache>
            </c:strRef>
          </c:cat>
          <c:val>
            <c:numRef>
              <c:f>Sheet3!$B$3:$B$7</c:f>
              <c:numCache>
                <c:formatCode>_ * #,##0_ ;_ * \-#,##0_ ;_ * "-"??_ ;_ @_ </c:formatCode>
                <c:ptCount val="5"/>
                <c:pt idx="0">
                  <c:v>732744</c:v>
                </c:pt>
                <c:pt idx="1">
                  <c:v>1093166</c:v>
                </c:pt>
                <c:pt idx="2">
                  <c:v>33210</c:v>
                </c:pt>
                <c:pt idx="3">
                  <c:v>5846273</c:v>
                </c:pt>
                <c:pt idx="4">
                  <c:v>31644334</c:v>
                </c:pt>
              </c:numCache>
            </c:numRef>
          </c:val>
          <c:extLst>
            <c:ext xmlns:c16="http://schemas.microsoft.com/office/drawing/2014/chart" uri="{C3380CC4-5D6E-409C-BE32-E72D297353CC}">
              <c16:uniqueId val="{00000000-187B-42AE-8719-C6A92074C734}"/>
            </c:ext>
          </c:extLst>
        </c:ser>
        <c:ser>
          <c:idx val="1"/>
          <c:order val="1"/>
          <c:tx>
            <c:strRef>
              <c:f>Sheet3!$C$1:$C$2</c:f>
              <c:strCache>
                <c:ptCount val="2"/>
                <c:pt idx="0">
                  <c:v>Actual Expenditure (R'000)</c:v>
                </c:pt>
                <c:pt idx="1">
                  <c:v>2016/17</c:v>
                </c:pt>
              </c:strCache>
            </c:strRef>
          </c:tx>
          <c:spPr>
            <a:solidFill>
              <a:srgbClr val="FFFFFF">
                <a:lumMod val="50000"/>
              </a:srgbClr>
            </a:solidFill>
            <a:ln>
              <a:noFill/>
            </a:ln>
            <a:effectLst/>
          </c:spPr>
          <c:invertIfNegative val="0"/>
          <c:cat>
            <c:strRef>
              <c:f>Sheet3!$A$3:$A$7</c:f>
              <c:strCache>
                <c:ptCount val="5"/>
                <c:pt idx="0">
                  <c:v>Compensation of Employees</c:v>
                </c:pt>
                <c:pt idx="1">
                  <c:v>Goods and Services</c:v>
                </c:pt>
                <c:pt idx="2">
                  <c:v>Payment of Capital Assets</c:v>
                </c:pt>
                <c:pt idx="3">
                  <c:v>Payment of Financial Assets</c:v>
                </c:pt>
                <c:pt idx="4">
                  <c:v>Transfer and Subsidies</c:v>
                </c:pt>
              </c:strCache>
            </c:strRef>
          </c:cat>
          <c:val>
            <c:numRef>
              <c:f>Sheet3!$C$3:$C$7</c:f>
              <c:numCache>
                <c:formatCode>_ * #,##0_ ;_ * \-#,##0_ ;_ * "-"??_ ;_ @_ </c:formatCode>
                <c:ptCount val="5"/>
                <c:pt idx="0">
                  <c:v>786431</c:v>
                </c:pt>
                <c:pt idx="1">
                  <c:v>1594078</c:v>
                </c:pt>
                <c:pt idx="2">
                  <c:v>46379</c:v>
                </c:pt>
                <c:pt idx="3">
                  <c:v>4001228</c:v>
                </c:pt>
                <c:pt idx="4">
                  <c:v>21790666</c:v>
                </c:pt>
              </c:numCache>
            </c:numRef>
          </c:val>
          <c:extLst>
            <c:ext xmlns:c16="http://schemas.microsoft.com/office/drawing/2014/chart" uri="{C3380CC4-5D6E-409C-BE32-E72D297353CC}">
              <c16:uniqueId val="{00000001-187B-42AE-8719-C6A92074C734}"/>
            </c:ext>
          </c:extLst>
        </c:ser>
        <c:dLbls>
          <c:showLegendKey val="0"/>
          <c:showVal val="0"/>
          <c:showCatName val="0"/>
          <c:showSerName val="0"/>
          <c:showPercent val="0"/>
          <c:showBubbleSize val="0"/>
        </c:dLbls>
        <c:gapWidth val="100"/>
        <c:overlap val="-24"/>
        <c:axId val="215638880"/>
        <c:axId val="215639440"/>
      </c:barChart>
      <c:catAx>
        <c:axId val="21563888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15639440"/>
        <c:crosses val="autoZero"/>
        <c:auto val="1"/>
        <c:lblAlgn val="ctr"/>
        <c:lblOffset val="100"/>
        <c:noMultiLvlLbl val="0"/>
      </c:catAx>
      <c:valAx>
        <c:axId val="215639440"/>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ZA" dirty="0"/>
                  <a:t>R'000</a:t>
                </a:r>
              </a:p>
            </c:rich>
          </c:tx>
          <c:overlay val="0"/>
          <c:spPr>
            <a:noFill/>
            <a:ln>
              <a:noFill/>
            </a:ln>
            <a:effectLst/>
          </c:sp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15638880"/>
        <c:crosses val="autoZero"/>
        <c:crossBetween val="between"/>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solidFill>
        <a:schemeClr val="tx2">
          <a:lumMod val="15000"/>
          <a:lumOff val="85000"/>
        </a:schemeClr>
      </a:solidFill>
      <a:round/>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pieChart>
        <c:varyColors val="1"/>
        <c:ser>
          <c:idx val="2"/>
          <c:order val="2"/>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'Table 1 (4)'!$C$21:$C$25</c:f>
              <c:strCache>
                <c:ptCount val="5"/>
                <c:pt idx="0">
                  <c:v>Compensation of Employees</c:v>
                </c:pt>
                <c:pt idx="1">
                  <c:v>Goods and Services</c:v>
                </c:pt>
                <c:pt idx="2">
                  <c:v>Payment of Capital Assets</c:v>
                </c:pt>
                <c:pt idx="3">
                  <c:v>Payment of Financial Assets</c:v>
                </c:pt>
                <c:pt idx="4">
                  <c:v>Transfers and Subsidies</c:v>
                </c:pt>
              </c:strCache>
            </c:strRef>
          </c:cat>
          <c:val>
            <c:numRef>
              <c:f>'Table 1 (4)'!$F$21:$F$25</c:f>
            </c:numRef>
          </c:val>
          <c:extLst>
            <c:ext xmlns:c16="http://schemas.microsoft.com/office/drawing/2014/chart" uri="{C3380CC4-5D6E-409C-BE32-E72D297353CC}">
              <c16:uniqueId val="{00000000-3C9B-41EF-B56D-BD4E454CC573}"/>
            </c:ext>
          </c:extLst>
        </c:ser>
        <c:ser>
          <c:idx val="1"/>
          <c:order val="1"/>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'Table 1 (4)'!$C$21:$C$25</c:f>
              <c:strCache>
                <c:ptCount val="5"/>
                <c:pt idx="0">
                  <c:v>Compensation of Employees</c:v>
                </c:pt>
                <c:pt idx="1">
                  <c:v>Goods and Services</c:v>
                </c:pt>
                <c:pt idx="2">
                  <c:v>Payment of Capital Assets</c:v>
                </c:pt>
                <c:pt idx="3">
                  <c:v>Payment of Financial Assets</c:v>
                </c:pt>
                <c:pt idx="4">
                  <c:v>Transfers and Subsidies</c:v>
                </c:pt>
              </c:strCache>
            </c:strRef>
          </c:cat>
          <c:val>
            <c:numRef>
              <c:f>'Table 1 (4)'!$E$21:$E$25</c:f>
            </c:numRef>
          </c:val>
          <c:extLst>
            <c:ext xmlns:c16="http://schemas.microsoft.com/office/drawing/2014/chart" uri="{C3380CC4-5D6E-409C-BE32-E72D297353CC}">
              <c16:uniqueId val="{00000001-3C9B-41EF-B56D-BD4E454CC573}"/>
            </c:ext>
          </c:extLst>
        </c:ser>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'Table 1 (4)'!$C$21:$C$25</c:f>
              <c:strCache>
                <c:ptCount val="5"/>
                <c:pt idx="0">
                  <c:v>Compensation of Employees</c:v>
                </c:pt>
                <c:pt idx="1">
                  <c:v>Goods and Services</c:v>
                </c:pt>
                <c:pt idx="2">
                  <c:v>Payment of Capital Assets</c:v>
                </c:pt>
                <c:pt idx="3">
                  <c:v>Payment of Financial Assets</c:v>
                </c:pt>
                <c:pt idx="4">
                  <c:v>Transfers and Subsidies</c:v>
                </c:pt>
              </c:strCache>
            </c:strRef>
          </c:cat>
          <c:val>
            <c:numRef>
              <c:f>'Table 1 (4)'!$D$21:$D$25</c:f>
            </c:numRef>
          </c:val>
          <c:extLst>
            <c:ext xmlns:c16="http://schemas.microsoft.com/office/drawing/2014/chart" uri="{C3380CC4-5D6E-409C-BE32-E72D297353CC}">
              <c16:uniqueId val="{00000002-3C9B-41EF-B56D-BD4E454CC573}"/>
            </c:ext>
          </c:extLst>
        </c:ser>
        <c:dLbls>
          <c:showLegendKey val="0"/>
          <c:showVal val="0"/>
          <c:showCatName val="0"/>
          <c:showSerName val="0"/>
          <c:showPercent val="1"/>
          <c:showBubbleSize val="0"/>
          <c:showLeaderLines val="1"/>
        </c:dLbls>
        <c:firstSliceAng val="0"/>
      </c:pieChart>
    </c:plotArea>
    <c:legend>
      <c:legendPos val="b"/>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pieChart>
        <c:varyColors val="1"/>
        <c:ser>
          <c:idx val="2"/>
          <c:order val="2"/>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'Table 1 (4)'!$C$21:$C$25</c:f>
              <c:strCache>
                <c:ptCount val="5"/>
                <c:pt idx="0">
                  <c:v>Compensation of Employees</c:v>
                </c:pt>
                <c:pt idx="1">
                  <c:v>Goods and Services</c:v>
                </c:pt>
                <c:pt idx="2">
                  <c:v>Payment of Capital Assets</c:v>
                </c:pt>
                <c:pt idx="3">
                  <c:v>Payment of Financial Assets</c:v>
                </c:pt>
                <c:pt idx="4">
                  <c:v>Transfers and Subsidies</c:v>
                </c:pt>
              </c:strCache>
            </c:strRef>
          </c:cat>
          <c:val>
            <c:numRef>
              <c:f>'Table 1 (4)'!$F$21:$F$25</c:f>
            </c:numRef>
          </c:val>
          <c:extLst>
            <c:ext xmlns:c16="http://schemas.microsoft.com/office/drawing/2014/chart" uri="{C3380CC4-5D6E-409C-BE32-E72D297353CC}">
              <c16:uniqueId val="{00000000-166A-4C72-B8ED-C9B5F1E087D4}"/>
            </c:ext>
          </c:extLst>
        </c:ser>
        <c:ser>
          <c:idx val="1"/>
          <c:order val="1"/>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'Table 1 (4)'!$C$21:$C$25</c:f>
              <c:strCache>
                <c:ptCount val="5"/>
                <c:pt idx="0">
                  <c:v>Compensation of Employees</c:v>
                </c:pt>
                <c:pt idx="1">
                  <c:v>Goods and Services</c:v>
                </c:pt>
                <c:pt idx="2">
                  <c:v>Payment of Capital Assets</c:v>
                </c:pt>
                <c:pt idx="3">
                  <c:v>Payment of Financial Assets</c:v>
                </c:pt>
                <c:pt idx="4">
                  <c:v>Transfers and Subsidies</c:v>
                </c:pt>
              </c:strCache>
            </c:strRef>
          </c:cat>
          <c:val>
            <c:numRef>
              <c:f>'Table 1 (4)'!$E$21:$E$25</c:f>
            </c:numRef>
          </c:val>
          <c:extLst>
            <c:ext xmlns:c16="http://schemas.microsoft.com/office/drawing/2014/chart" uri="{C3380CC4-5D6E-409C-BE32-E72D297353CC}">
              <c16:uniqueId val="{00000001-166A-4C72-B8ED-C9B5F1E087D4}"/>
            </c:ext>
          </c:extLst>
        </c:ser>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'Table 1 (4)'!$C$21:$C$25</c:f>
              <c:strCache>
                <c:ptCount val="5"/>
                <c:pt idx="0">
                  <c:v>Compensation of Employees</c:v>
                </c:pt>
                <c:pt idx="1">
                  <c:v>Goods and Services</c:v>
                </c:pt>
                <c:pt idx="2">
                  <c:v>Payment of Capital Assets</c:v>
                </c:pt>
                <c:pt idx="3">
                  <c:v>Payment of Financial Assets</c:v>
                </c:pt>
                <c:pt idx="4">
                  <c:v>Transfers and Subsidies</c:v>
                </c:pt>
              </c:strCache>
            </c:strRef>
          </c:cat>
          <c:val>
            <c:numRef>
              <c:f>'Table 1 (4)'!$D$21:$D$25</c:f>
            </c:numRef>
          </c:val>
          <c:extLst>
            <c:ext xmlns:c16="http://schemas.microsoft.com/office/drawing/2014/chart" uri="{C3380CC4-5D6E-409C-BE32-E72D297353CC}">
              <c16:uniqueId val="{00000002-166A-4C72-B8ED-C9B5F1E087D4}"/>
            </c:ext>
          </c:extLst>
        </c:ser>
        <c:dLbls>
          <c:showLegendKey val="0"/>
          <c:showVal val="0"/>
          <c:showCatName val="0"/>
          <c:showSerName val="0"/>
          <c:showPercent val="1"/>
          <c:showBubbleSize val="0"/>
          <c:showLeaderLines val="1"/>
        </c:dLbls>
        <c:firstSliceAng val="0"/>
      </c:pieChart>
    </c:plotArea>
    <c:legend>
      <c:legendPos val="b"/>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rtl="0">
              <a:defRPr>
                <a:solidFill>
                  <a:srgbClr val="000000"/>
                </a:solidFill>
                <a:latin typeface="+mn-lt"/>
                <a:ea typeface="+mn-ea"/>
                <a:cs typeface="+mn-cs"/>
              </a:defRPr>
            </a:pPr>
            <a:r>
              <a:rPr lang="en-ZA" sz="1800" b="1" i="0" u="none" strike="noStrike" kern="1200" baseline="0" dirty="0">
                <a:solidFill>
                  <a:srgbClr val="000000"/>
                </a:solidFill>
                <a:latin typeface="+mn-lt"/>
                <a:ea typeface="+mn-ea"/>
                <a:cs typeface="+mn-cs"/>
              </a:rPr>
              <a:t>Final Budget vs </a:t>
            </a:r>
            <a:r>
              <a:rPr lang="en-ZA" sz="1800" b="1" i="0" u="none" strike="noStrike" kern="1200" baseline="0" dirty="0" smtClean="0">
                <a:solidFill>
                  <a:srgbClr val="000000"/>
                </a:solidFill>
                <a:latin typeface="+mn-lt"/>
                <a:ea typeface="+mn-ea"/>
                <a:cs typeface="+mn-cs"/>
              </a:rPr>
              <a:t>Actual </a:t>
            </a:r>
            <a:r>
              <a:rPr lang="en-ZA" sz="1800" b="1" i="0" u="none" strike="noStrike" kern="1200" baseline="0" dirty="0">
                <a:solidFill>
                  <a:srgbClr val="000000"/>
                </a:solidFill>
                <a:latin typeface="+mn-lt"/>
                <a:ea typeface="+mn-ea"/>
                <a:cs typeface="+mn-cs"/>
              </a:rPr>
              <a:t>outcomes </a:t>
            </a:r>
            <a:endParaRPr lang="en-ZA" sz="1800" b="1" i="0" u="none" strike="noStrike" kern="1200" baseline="0" dirty="0">
              <a:solidFill>
                <a:schemeClr val="dk1"/>
              </a:solidFill>
              <a:latin typeface="+mn-lt"/>
              <a:ea typeface="+mn-ea"/>
              <a:cs typeface="+mn-cs"/>
            </a:endParaRPr>
          </a:p>
        </c:rich>
      </c:tx>
      <c:overlay val="0"/>
      <c:spPr>
        <a:solidFill>
          <a:srgbClr val="FFFFFF"/>
        </a:solidFill>
        <a:ln w="25400" cap="flat" cmpd="sng" algn="ctr">
          <a:solidFill>
            <a:srgbClr val="DAEDEF"/>
          </a:solidFill>
          <a:prstDash val="solid"/>
        </a:ln>
        <a:effectLst/>
      </c:spPr>
    </c:title>
    <c:autoTitleDeleted val="0"/>
    <c:plotArea>
      <c:layout/>
      <c:barChart>
        <c:barDir val="col"/>
        <c:grouping val="clustered"/>
        <c:varyColors val="0"/>
        <c:ser>
          <c:idx val="0"/>
          <c:order val="0"/>
          <c:tx>
            <c:strRef>
              <c:f>Graph!$F$19</c:f>
              <c:strCache>
                <c:ptCount val="1"/>
                <c:pt idx="0">
                  <c:v>Final Budget  R'(000)</c:v>
                </c:pt>
              </c:strCache>
            </c:strRef>
          </c:tx>
          <c:spPr>
            <a:solidFill>
              <a:srgbClr val="FFFFFF">
                <a:lumMod val="65000"/>
              </a:srgbClr>
            </a:solidFill>
          </c:spPr>
          <c:invertIfNegative val="0"/>
          <c:cat>
            <c:strRef>
              <c:f>Graph!$C$20:$C$24</c:f>
              <c:strCache>
                <c:ptCount val="5"/>
                <c:pt idx="0">
                  <c:v>Compensation of Employees</c:v>
                </c:pt>
                <c:pt idx="1">
                  <c:v>Goods and Services</c:v>
                </c:pt>
                <c:pt idx="2">
                  <c:v>Payment of Capital Assets</c:v>
                </c:pt>
                <c:pt idx="3">
                  <c:v>Payment of Financial Assets</c:v>
                </c:pt>
                <c:pt idx="4">
                  <c:v>Transfers and Subsidies</c:v>
                </c:pt>
              </c:strCache>
            </c:strRef>
          </c:cat>
          <c:val>
            <c:numRef>
              <c:f>Graph!$F$20:$F$24</c:f>
              <c:numCache>
                <c:formatCode>#,###,##0_);\(#,###,##0\);_(* "–"?_);_(@_)</c:formatCode>
                <c:ptCount val="5"/>
                <c:pt idx="0">
                  <c:v>813767</c:v>
                </c:pt>
                <c:pt idx="1">
                  <c:v>1656197</c:v>
                </c:pt>
                <c:pt idx="2">
                  <c:v>56893</c:v>
                </c:pt>
                <c:pt idx="3">
                  <c:v>4001235</c:v>
                </c:pt>
                <c:pt idx="4">
                  <c:v>21943325</c:v>
                </c:pt>
              </c:numCache>
            </c:numRef>
          </c:val>
          <c:extLst>
            <c:ext xmlns:c16="http://schemas.microsoft.com/office/drawing/2014/chart" uri="{C3380CC4-5D6E-409C-BE32-E72D297353CC}">
              <c16:uniqueId val="{00000000-E040-484C-A866-2110ACE03902}"/>
            </c:ext>
          </c:extLst>
        </c:ser>
        <c:ser>
          <c:idx val="1"/>
          <c:order val="1"/>
          <c:tx>
            <c:strRef>
              <c:f>Graph!$G$19</c:f>
              <c:strCache>
                <c:ptCount val="1"/>
                <c:pt idx="0">
                  <c:v>Actual Outcome  R'(000)</c:v>
                </c:pt>
              </c:strCache>
            </c:strRef>
          </c:tx>
          <c:spPr>
            <a:solidFill>
              <a:srgbClr val="9A0400"/>
            </a:solidFill>
          </c:spPr>
          <c:invertIfNegative val="0"/>
          <c:cat>
            <c:strRef>
              <c:f>Graph!$C$20:$C$24</c:f>
              <c:strCache>
                <c:ptCount val="5"/>
                <c:pt idx="0">
                  <c:v>Compensation of Employees</c:v>
                </c:pt>
                <c:pt idx="1">
                  <c:v>Goods and Services</c:v>
                </c:pt>
                <c:pt idx="2">
                  <c:v>Payment of Capital Assets</c:v>
                </c:pt>
                <c:pt idx="3">
                  <c:v>Payment of Financial Assets</c:v>
                </c:pt>
                <c:pt idx="4">
                  <c:v>Transfers and Subsidies</c:v>
                </c:pt>
              </c:strCache>
            </c:strRef>
          </c:cat>
          <c:val>
            <c:numRef>
              <c:f>Graph!$G$20:$G$24</c:f>
              <c:numCache>
                <c:formatCode>#,###,##0_);\(#,###,##0\);_(* "–"?_);_(@_)</c:formatCode>
                <c:ptCount val="5"/>
                <c:pt idx="0">
                  <c:v>786431</c:v>
                </c:pt>
                <c:pt idx="1">
                  <c:v>1594078</c:v>
                </c:pt>
                <c:pt idx="2">
                  <c:v>46379</c:v>
                </c:pt>
                <c:pt idx="3">
                  <c:v>4001228</c:v>
                </c:pt>
                <c:pt idx="4">
                  <c:v>21790666</c:v>
                </c:pt>
              </c:numCache>
            </c:numRef>
          </c:val>
          <c:extLst>
            <c:ext xmlns:c16="http://schemas.microsoft.com/office/drawing/2014/chart" uri="{C3380CC4-5D6E-409C-BE32-E72D297353CC}">
              <c16:uniqueId val="{00000001-E040-484C-A866-2110ACE03902}"/>
            </c:ext>
          </c:extLst>
        </c:ser>
        <c:dLbls>
          <c:showLegendKey val="0"/>
          <c:showVal val="0"/>
          <c:showCatName val="0"/>
          <c:showSerName val="0"/>
          <c:showPercent val="0"/>
          <c:showBubbleSize val="0"/>
        </c:dLbls>
        <c:gapWidth val="150"/>
        <c:axId val="163620064"/>
        <c:axId val="163620624"/>
      </c:barChart>
      <c:catAx>
        <c:axId val="163620064"/>
        <c:scaling>
          <c:orientation val="minMax"/>
        </c:scaling>
        <c:delete val="0"/>
        <c:axPos val="b"/>
        <c:numFmt formatCode="General" sourceLinked="0"/>
        <c:majorTickMark val="none"/>
        <c:minorTickMark val="none"/>
        <c:tickLblPos val="nextTo"/>
        <c:crossAx val="163620624"/>
        <c:crosses val="autoZero"/>
        <c:auto val="1"/>
        <c:lblAlgn val="ctr"/>
        <c:lblOffset val="100"/>
        <c:noMultiLvlLbl val="0"/>
      </c:catAx>
      <c:valAx>
        <c:axId val="163620624"/>
        <c:scaling>
          <c:orientation val="minMax"/>
        </c:scaling>
        <c:delete val="0"/>
        <c:axPos val="l"/>
        <c:majorGridlines/>
        <c:title>
          <c:tx>
            <c:rich>
              <a:bodyPr/>
              <a:lstStyle/>
              <a:p>
                <a:pPr>
                  <a:defRPr/>
                </a:pPr>
                <a:r>
                  <a:rPr lang="en-US" dirty="0" smtClean="0"/>
                  <a:t>R’000</a:t>
                </a:r>
                <a:endParaRPr lang="en-US" dirty="0"/>
              </a:p>
            </c:rich>
          </c:tx>
          <c:overlay val="0"/>
        </c:title>
        <c:numFmt formatCode="#,###,##0_);\(#,###,##0\);_(* &quot;–&quot;?_);_(@_)" sourceLinked="1"/>
        <c:majorTickMark val="none"/>
        <c:minorTickMark val="none"/>
        <c:tickLblPos val="nextTo"/>
        <c:crossAx val="163620064"/>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solidFill>
                  <a:srgbClr val="000000"/>
                </a:solidFill>
                <a:latin typeface="+mn-lt"/>
                <a:ea typeface="+mn-ea"/>
                <a:cs typeface="+mn-cs"/>
              </a:defRPr>
            </a:pPr>
            <a:r>
              <a:rPr lang="en-US">
                <a:solidFill>
                  <a:srgbClr val="000000"/>
                </a:solidFill>
                <a:latin typeface="+mn-lt"/>
                <a:ea typeface="+mn-ea"/>
                <a:cs typeface="+mn-cs"/>
              </a:rPr>
              <a:t>Variance</a:t>
            </a:r>
            <a:endParaRPr lang="en-US"/>
          </a:p>
        </c:rich>
      </c:tx>
      <c:overlay val="0"/>
      <c:spPr>
        <a:solidFill>
          <a:srgbClr val="FFFFFF"/>
        </a:solidFill>
        <a:ln w="25400" cap="flat" cmpd="sng" algn="ctr">
          <a:solidFill>
            <a:srgbClr val="DAEDEF"/>
          </a:solidFill>
          <a:prstDash val="solid"/>
        </a:ln>
        <a:effectLst/>
      </c:spPr>
    </c:title>
    <c:autoTitleDeleted val="0"/>
    <c:plotArea>
      <c:layout/>
      <c:barChart>
        <c:barDir val="col"/>
        <c:grouping val="clustered"/>
        <c:varyColors val="0"/>
        <c:ser>
          <c:idx val="0"/>
          <c:order val="0"/>
          <c:tx>
            <c:strRef>
              <c:f>Graph!$H$19</c:f>
              <c:strCache>
                <c:ptCount val="1"/>
                <c:pt idx="0">
                  <c:v>Variance  R'(000)</c:v>
                </c:pt>
              </c:strCache>
            </c:strRef>
          </c:tx>
          <c:spPr>
            <a:solidFill>
              <a:srgbClr val="9A0400"/>
            </a:solidFill>
          </c:spPr>
          <c:invertIfNegative val="0"/>
          <c:cat>
            <c:strRef>
              <c:f>Graph!$C$20:$C$24</c:f>
              <c:strCache>
                <c:ptCount val="5"/>
                <c:pt idx="0">
                  <c:v>Compensation of Employees</c:v>
                </c:pt>
                <c:pt idx="1">
                  <c:v>Goods and Services</c:v>
                </c:pt>
                <c:pt idx="2">
                  <c:v>Payment of Capital Assets</c:v>
                </c:pt>
                <c:pt idx="3">
                  <c:v>Payment of Financial Assets</c:v>
                </c:pt>
                <c:pt idx="4">
                  <c:v>Transfers and Subsidies</c:v>
                </c:pt>
              </c:strCache>
            </c:strRef>
          </c:cat>
          <c:val>
            <c:numRef>
              <c:f>Graph!$H$20:$H$24</c:f>
              <c:numCache>
                <c:formatCode>#,###,##0_);\(#,###,##0\);_(* "–"?_);_(@_)</c:formatCode>
                <c:ptCount val="5"/>
                <c:pt idx="0">
                  <c:v>27336</c:v>
                </c:pt>
                <c:pt idx="1">
                  <c:v>62319</c:v>
                </c:pt>
                <c:pt idx="2">
                  <c:v>10514</c:v>
                </c:pt>
                <c:pt idx="3">
                  <c:v>7</c:v>
                </c:pt>
                <c:pt idx="4">
                  <c:v>152459</c:v>
                </c:pt>
              </c:numCache>
            </c:numRef>
          </c:val>
          <c:extLst>
            <c:ext xmlns:c16="http://schemas.microsoft.com/office/drawing/2014/chart" uri="{C3380CC4-5D6E-409C-BE32-E72D297353CC}">
              <c16:uniqueId val="{00000000-EE3E-492E-A55A-35231050C77D}"/>
            </c:ext>
          </c:extLst>
        </c:ser>
        <c:ser>
          <c:idx val="1"/>
          <c:order val="1"/>
          <c:tx>
            <c:strRef>
              <c:f>Graph!$I$19</c:f>
              <c:strCache>
                <c:ptCount val="1"/>
                <c:pt idx="0">
                  <c:v>% Spend</c:v>
                </c:pt>
              </c:strCache>
            </c:strRef>
          </c:tx>
          <c:invertIfNegative val="0"/>
          <c:cat>
            <c:strRef>
              <c:f>Graph!$C$20:$C$24</c:f>
              <c:strCache>
                <c:ptCount val="5"/>
                <c:pt idx="0">
                  <c:v>Compensation of Employees</c:v>
                </c:pt>
                <c:pt idx="1">
                  <c:v>Goods and Services</c:v>
                </c:pt>
                <c:pt idx="2">
                  <c:v>Payment of Capital Assets</c:v>
                </c:pt>
                <c:pt idx="3">
                  <c:v>Payment of Financial Assets</c:v>
                </c:pt>
                <c:pt idx="4">
                  <c:v>Transfers and Subsidies</c:v>
                </c:pt>
              </c:strCache>
            </c:strRef>
          </c:cat>
          <c:val>
            <c:numRef>
              <c:f>Graph!$I$20:$I$24</c:f>
              <c:numCache>
                <c:formatCode>#,###,##0.0%_);\(#,###,##0.0%_);_(* "–"?_);_(@_)</c:formatCode>
                <c:ptCount val="5"/>
                <c:pt idx="0">
                  <c:v>0.96640807503867809</c:v>
                </c:pt>
                <c:pt idx="1">
                  <c:v>0.96237677320111059</c:v>
                </c:pt>
                <c:pt idx="2">
                  <c:v>0.81519694865800718</c:v>
                </c:pt>
                <c:pt idx="3">
                  <c:v>0.99999825054014568</c:v>
                </c:pt>
                <c:pt idx="4">
                  <c:v>0.99305208351135033</c:v>
                </c:pt>
              </c:numCache>
            </c:numRef>
          </c:val>
          <c:extLst>
            <c:ext xmlns:c16="http://schemas.microsoft.com/office/drawing/2014/chart" uri="{C3380CC4-5D6E-409C-BE32-E72D297353CC}">
              <c16:uniqueId val="{00000001-EE3E-492E-A55A-35231050C77D}"/>
            </c:ext>
          </c:extLst>
        </c:ser>
        <c:ser>
          <c:idx val="2"/>
          <c:order val="2"/>
          <c:tx>
            <c:strRef>
              <c:f>Graph!$J$19</c:f>
              <c:strCache>
                <c:ptCount val="1"/>
                <c:pt idx="0">
                  <c:v>% Variance</c:v>
                </c:pt>
              </c:strCache>
            </c:strRef>
          </c:tx>
          <c:invertIfNegative val="0"/>
          <c:cat>
            <c:strRef>
              <c:f>Graph!$C$20:$C$24</c:f>
              <c:strCache>
                <c:ptCount val="5"/>
                <c:pt idx="0">
                  <c:v>Compensation of Employees</c:v>
                </c:pt>
                <c:pt idx="1">
                  <c:v>Goods and Services</c:v>
                </c:pt>
                <c:pt idx="2">
                  <c:v>Payment of Capital Assets</c:v>
                </c:pt>
                <c:pt idx="3">
                  <c:v>Payment of Financial Assets</c:v>
                </c:pt>
                <c:pt idx="4">
                  <c:v>Transfers and Subsidies</c:v>
                </c:pt>
              </c:strCache>
            </c:strRef>
          </c:cat>
          <c:val>
            <c:numRef>
              <c:f>Graph!$J$20:$J$24</c:f>
            </c:numRef>
          </c:val>
          <c:extLst>
            <c:ext xmlns:c16="http://schemas.microsoft.com/office/drawing/2014/chart" uri="{C3380CC4-5D6E-409C-BE32-E72D297353CC}">
              <c16:uniqueId val="{00000002-EE3E-492E-A55A-35231050C77D}"/>
            </c:ext>
          </c:extLst>
        </c:ser>
        <c:dLbls>
          <c:showLegendKey val="0"/>
          <c:showVal val="0"/>
          <c:showCatName val="0"/>
          <c:showSerName val="0"/>
          <c:showPercent val="0"/>
          <c:showBubbleSize val="0"/>
        </c:dLbls>
        <c:gapWidth val="150"/>
        <c:axId val="163624544"/>
        <c:axId val="163625104"/>
      </c:barChart>
      <c:catAx>
        <c:axId val="163624544"/>
        <c:scaling>
          <c:orientation val="minMax"/>
        </c:scaling>
        <c:delete val="0"/>
        <c:axPos val="b"/>
        <c:numFmt formatCode="General" sourceLinked="0"/>
        <c:majorTickMark val="none"/>
        <c:minorTickMark val="none"/>
        <c:tickLblPos val="nextTo"/>
        <c:crossAx val="163625104"/>
        <c:crosses val="autoZero"/>
        <c:auto val="1"/>
        <c:lblAlgn val="ctr"/>
        <c:lblOffset val="100"/>
        <c:noMultiLvlLbl val="0"/>
      </c:catAx>
      <c:valAx>
        <c:axId val="163625104"/>
        <c:scaling>
          <c:orientation val="minMax"/>
        </c:scaling>
        <c:delete val="0"/>
        <c:axPos val="l"/>
        <c:majorGridlines/>
        <c:title>
          <c:tx>
            <c:rich>
              <a:bodyPr/>
              <a:lstStyle/>
              <a:p>
                <a:pPr>
                  <a:defRPr/>
                </a:pPr>
                <a:r>
                  <a:rPr lang="en-US" dirty="0" smtClean="0"/>
                  <a:t>R’000</a:t>
                </a:r>
                <a:endParaRPr lang="en-US" dirty="0"/>
              </a:p>
            </c:rich>
          </c:tx>
          <c:overlay val="0"/>
        </c:title>
        <c:numFmt formatCode="#,###,##0_);\(#,###,##0\);_(* &quot;–&quot;?_);_(@_)" sourceLinked="1"/>
        <c:majorTickMark val="none"/>
        <c:minorTickMark val="none"/>
        <c:tickLblPos val="nextTo"/>
        <c:crossAx val="163624544"/>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Sheet1!$B$1</c:f>
              <c:strCache>
                <c:ptCount val="1"/>
                <c:pt idx="0">
                  <c:v>Achieved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Sheet1!$B$2:$B$5</c:f>
              <c:numCache>
                <c:formatCode>0.00%</c:formatCode>
                <c:ptCount val="4"/>
                <c:pt idx="0">
                  <c:v>0.74590000000000001</c:v>
                </c:pt>
                <c:pt idx="1">
                  <c:v>0.70179999999999998</c:v>
                </c:pt>
                <c:pt idx="2">
                  <c:v>0.70630000000000004</c:v>
                </c:pt>
                <c:pt idx="3">
                  <c:v>0.75609999999999999</c:v>
                </c:pt>
              </c:numCache>
            </c:numRef>
          </c:val>
          <c:extLst>
            <c:ext xmlns:c16="http://schemas.microsoft.com/office/drawing/2014/chart" uri="{C3380CC4-5D6E-409C-BE32-E72D297353CC}">
              <c16:uniqueId val="{00000000-4495-4A34-ACE3-1BCFE3285E33}"/>
            </c:ext>
          </c:extLst>
        </c:ser>
        <c:ser>
          <c:idx val="1"/>
          <c:order val="1"/>
          <c:tx>
            <c:strRef>
              <c:f>Sheet1!$C$1</c:f>
              <c:strCache>
                <c:ptCount val="1"/>
                <c:pt idx="0">
                  <c:v>Partially Achieved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Sheet1!$C$2:$C$5</c:f>
              <c:numCache>
                <c:formatCode>0.00%</c:formatCode>
                <c:ptCount val="4"/>
                <c:pt idx="0">
                  <c:v>0.21310000000000001</c:v>
                </c:pt>
                <c:pt idx="1">
                  <c:v>0.20180000000000001</c:v>
                </c:pt>
                <c:pt idx="2">
                  <c:v>0.20979999999999999</c:v>
                </c:pt>
                <c:pt idx="3">
                  <c:v>0.14019999999999999</c:v>
                </c:pt>
              </c:numCache>
            </c:numRef>
          </c:val>
          <c:extLst>
            <c:ext xmlns:c16="http://schemas.microsoft.com/office/drawing/2014/chart" uri="{C3380CC4-5D6E-409C-BE32-E72D297353CC}">
              <c16:uniqueId val="{00000001-4495-4A34-ACE3-1BCFE3285E33}"/>
            </c:ext>
          </c:extLst>
        </c:ser>
        <c:ser>
          <c:idx val="2"/>
          <c:order val="2"/>
          <c:tx>
            <c:strRef>
              <c:f>Sheet1!$D$1</c:f>
              <c:strCache>
                <c:ptCount val="1"/>
                <c:pt idx="0">
                  <c:v>Not Achieved</c:v>
                </c:pt>
              </c:strCache>
            </c:strRef>
          </c:tx>
          <c:spPr>
            <a:solidFill>
              <a:srgbClr val="FF0000"/>
            </a:solidFill>
            <a:ln>
              <a:noFill/>
            </a:ln>
            <a:effectLst/>
          </c:spPr>
          <c:invertIfNegative val="0"/>
          <c:dLbls>
            <c:dLbl>
              <c:idx val="3"/>
              <c:spPr>
                <a:solidFill>
                  <a:srgbClr val="FF0000"/>
                </a:solid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4495-4A34-ACE3-1BCFE3285E3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Sheet1!$D$2:$D$5</c:f>
              <c:numCache>
                <c:formatCode>0.00%</c:formatCode>
                <c:ptCount val="4"/>
                <c:pt idx="0">
                  <c:v>4.1000000000000002E-2</c:v>
                </c:pt>
                <c:pt idx="1">
                  <c:v>9.6500000000000002E-2</c:v>
                </c:pt>
                <c:pt idx="2">
                  <c:v>8.3900000000000002E-2</c:v>
                </c:pt>
                <c:pt idx="3">
                  <c:v>0.1037</c:v>
                </c:pt>
              </c:numCache>
            </c:numRef>
          </c:val>
          <c:extLst>
            <c:ext xmlns:c16="http://schemas.microsoft.com/office/drawing/2014/chart" uri="{C3380CC4-5D6E-409C-BE32-E72D297353CC}">
              <c16:uniqueId val="{00000003-4495-4A34-ACE3-1BCFE3285E33}"/>
            </c:ext>
          </c:extLst>
        </c:ser>
        <c:dLbls>
          <c:dLblPos val="ctr"/>
          <c:showLegendKey val="0"/>
          <c:showVal val="1"/>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1769346176"/>
        <c:axId val="1769343680"/>
      </c:barChart>
      <c:catAx>
        <c:axId val="176934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69343680"/>
        <c:crosses val="autoZero"/>
        <c:auto val="1"/>
        <c:lblAlgn val="ctr"/>
        <c:lblOffset val="100"/>
        <c:noMultiLvlLbl val="0"/>
      </c:catAx>
      <c:valAx>
        <c:axId val="1769343680"/>
        <c:scaling>
          <c:orientation val="minMax"/>
        </c:scaling>
        <c:delete val="1"/>
        <c:axPos val="l"/>
        <c:numFmt formatCode="0.00%" sourceLinked="1"/>
        <c:majorTickMark val="none"/>
        <c:minorTickMark val="none"/>
        <c:tickLblPos val="nextTo"/>
        <c:crossAx val="1769346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0864172527033"/>
          <c:y val="0"/>
          <c:w val="0.73669127117969979"/>
          <c:h val="0.79921337200133913"/>
        </c:manualLayout>
      </c:layout>
      <c:barChart>
        <c:barDir val="col"/>
        <c:grouping val="clustered"/>
        <c:varyColors val="0"/>
        <c:ser>
          <c:idx val="0"/>
          <c:order val="0"/>
          <c:tx>
            <c:strRef>
              <c:f>Graphs!$B$22</c:f>
              <c:strCache>
                <c:ptCount val="1"/>
                <c:pt idx="0">
                  <c:v>Department of National Treasury</c:v>
                </c:pt>
              </c:strCache>
            </c:strRef>
          </c:tx>
          <c:invertIfNegative val="0"/>
          <c:dPt>
            <c:idx val="0"/>
            <c:invertIfNegative val="0"/>
            <c:bubble3D val="0"/>
            <c:spPr>
              <a:solidFill>
                <a:srgbClr val="00B050"/>
              </a:solidFill>
            </c:spPr>
            <c:extLst>
              <c:ext xmlns:c16="http://schemas.microsoft.com/office/drawing/2014/chart" uri="{C3380CC4-5D6E-409C-BE32-E72D297353CC}">
                <c16:uniqueId val="{00000001-A53C-43AB-A2DC-161E17229ACC}"/>
              </c:ext>
            </c:extLst>
          </c:dPt>
          <c:dPt>
            <c:idx val="1"/>
            <c:invertIfNegative val="0"/>
            <c:bubble3D val="0"/>
            <c:spPr>
              <a:solidFill>
                <a:srgbClr val="FFC000"/>
              </a:solidFill>
            </c:spPr>
            <c:extLst>
              <c:ext xmlns:c16="http://schemas.microsoft.com/office/drawing/2014/chart" uri="{C3380CC4-5D6E-409C-BE32-E72D297353CC}">
                <c16:uniqueId val="{00000003-A53C-43AB-A2DC-161E17229ACC}"/>
              </c:ext>
            </c:extLst>
          </c:dPt>
          <c:dPt>
            <c:idx val="2"/>
            <c:invertIfNegative val="0"/>
            <c:bubble3D val="0"/>
            <c:spPr>
              <a:solidFill>
                <a:srgbClr val="FF0000"/>
              </a:solidFill>
            </c:spPr>
            <c:extLst>
              <c:ext xmlns:c16="http://schemas.microsoft.com/office/drawing/2014/chart" uri="{C3380CC4-5D6E-409C-BE32-E72D297353CC}">
                <c16:uniqueId val="{00000005-A53C-43AB-A2DC-161E17229ACC}"/>
              </c:ext>
            </c:extLst>
          </c:dPt>
          <c:dPt>
            <c:idx val="3"/>
            <c:invertIfNegative val="0"/>
            <c:bubble3D val="0"/>
            <c:spPr>
              <a:solidFill>
                <a:schemeClr val="accent1"/>
              </a:solidFill>
            </c:spPr>
            <c:extLst>
              <c:ext xmlns:c16="http://schemas.microsoft.com/office/drawing/2014/chart" uri="{C3380CC4-5D6E-409C-BE32-E72D297353CC}">
                <c16:uniqueId val="{00000007-A53C-43AB-A2DC-161E17229ACC}"/>
              </c:ext>
            </c:extLst>
          </c:dPt>
          <c:dPt>
            <c:idx val="4"/>
            <c:invertIfNegative val="0"/>
            <c:bubble3D val="0"/>
            <c:spPr>
              <a:solidFill>
                <a:schemeClr val="bg1">
                  <a:lumMod val="65000"/>
                </a:schemeClr>
              </a:solidFill>
            </c:spPr>
            <c:extLst>
              <c:ext xmlns:c16="http://schemas.microsoft.com/office/drawing/2014/chart" uri="{C3380CC4-5D6E-409C-BE32-E72D297353CC}">
                <c16:uniqueId val="{00000009-A53C-43AB-A2DC-161E17229ACC}"/>
              </c:ext>
            </c:extLst>
          </c:dPt>
          <c:cat>
            <c:strRef>
              <c:f>Graphs!$A$76:$A$80</c:f>
              <c:strCache>
                <c:ptCount val="5"/>
                <c:pt idx="0">
                  <c:v>Achieved</c:v>
                </c:pt>
                <c:pt idx="1">
                  <c:v>Partially Achieved</c:v>
                </c:pt>
                <c:pt idx="2">
                  <c:v>Not Achieved</c:v>
                </c:pt>
                <c:pt idx="3">
                  <c:v>Not yet due for reporting</c:v>
                </c:pt>
                <c:pt idx="4">
                  <c:v>Total</c:v>
                </c:pt>
              </c:strCache>
            </c:strRef>
          </c:cat>
          <c:val>
            <c:numRef>
              <c:f>Graphs!$B$76:$B$80</c:f>
              <c:numCache>
                <c:formatCode>General</c:formatCode>
                <c:ptCount val="5"/>
                <c:pt idx="0">
                  <c:v>124</c:v>
                </c:pt>
                <c:pt idx="1">
                  <c:v>23</c:v>
                </c:pt>
                <c:pt idx="2">
                  <c:v>17</c:v>
                </c:pt>
                <c:pt idx="3">
                  <c:v>0</c:v>
                </c:pt>
                <c:pt idx="4">
                  <c:v>164</c:v>
                </c:pt>
              </c:numCache>
            </c:numRef>
          </c:val>
          <c:extLst>
            <c:ext xmlns:c16="http://schemas.microsoft.com/office/drawing/2014/chart" uri="{C3380CC4-5D6E-409C-BE32-E72D297353CC}">
              <c16:uniqueId val="{0000000A-A53C-43AB-A2DC-161E17229ACC}"/>
            </c:ext>
          </c:extLst>
        </c:ser>
        <c:dLbls>
          <c:showLegendKey val="0"/>
          <c:showVal val="0"/>
          <c:showCatName val="0"/>
          <c:showSerName val="0"/>
          <c:showPercent val="0"/>
          <c:showBubbleSize val="0"/>
        </c:dLbls>
        <c:gapWidth val="150"/>
        <c:axId val="165634608"/>
        <c:axId val="165635168"/>
      </c:barChart>
      <c:catAx>
        <c:axId val="165634608"/>
        <c:scaling>
          <c:orientation val="minMax"/>
        </c:scaling>
        <c:delete val="0"/>
        <c:axPos val="b"/>
        <c:numFmt formatCode="General" sourceLinked="0"/>
        <c:majorTickMark val="none"/>
        <c:minorTickMark val="none"/>
        <c:tickLblPos val="nextTo"/>
        <c:crossAx val="165635168"/>
        <c:crosses val="autoZero"/>
        <c:auto val="1"/>
        <c:lblAlgn val="ctr"/>
        <c:lblOffset val="100"/>
        <c:noMultiLvlLbl val="0"/>
      </c:catAx>
      <c:valAx>
        <c:axId val="165635168"/>
        <c:scaling>
          <c:orientation val="minMax"/>
        </c:scaling>
        <c:delete val="1"/>
        <c:axPos val="l"/>
        <c:numFmt formatCode="General" sourceLinked="1"/>
        <c:majorTickMark val="none"/>
        <c:minorTickMark val="none"/>
        <c:tickLblPos val="nextTo"/>
        <c:crossAx val="16563460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Graphs!$AH$5</c:f>
              <c:strCache>
                <c:ptCount val="1"/>
                <c:pt idx="0">
                  <c:v>Achieved</c:v>
                </c:pt>
              </c:strCache>
            </c:strRef>
          </c:tx>
          <c:spPr>
            <a:solidFill>
              <a:srgbClr val="00B050"/>
            </a:solidFill>
          </c:spPr>
          <c:invertIfNegative val="0"/>
          <c:cat>
            <c:strRef>
              <c:f>Graphs!$AF$6:$AG$13</c:f>
              <c:strCache>
                <c:ptCount val="8"/>
                <c:pt idx="0">
                  <c:v>Programme 1- Administration</c:v>
                </c:pt>
                <c:pt idx="1">
                  <c:v>Programme 2 - Economic Policy,Tax and Financial Sector Policy</c:v>
                </c:pt>
                <c:pt idx="2">
                  <c:v>Programme 3 - Public Finance and Budget Management</c:v>
                </c:pt>
                <c:pt idx="3">
                  <c:v>Programme 4 - Assets and Liability Management</c:v>
                </c:pt>
                <c:pt idx="4">
                  <c:v>Programme 5 - Financial Accounting and Supply Chain Management Systems</c:v>
                </c:pt>
                <c:pt idx="5">
                  <c:v>Programme 6 - International Financial Relations</c:v>
                </c:pt>
                <c:pt idx="6">
                  <c:v>Programme 7 - Civil Military Pensions, Contributions to Funds and Other Benefits</c:v>
                </c:pt>
                <c:pt idx="7">
                  <c:v>Programme 8 - Technical Support and Development Finance Programme Management</c:v>
                </c:pt>
              </c:strCache>
            </c:strRef>
          </c:cat>
          <c:val>
            <c:numRef>
              <c:f>Graphs!$AH$6:$AH$13</c:f>
              <c:numCache>
                <c:formatCode>0.00%</c:formatCode>
                <c:ptCount val="8"/>
                <c:pt idx="0">
                  <c:v>0.73333333333333328</c:v>
                </c:pt>
                <c:pt idx="1">
                  <c:v>0.8571428571428571</c:v>
                </c:pt>
                <c:pt idx="2">
                  <c:v>0.87878787878787878</c:v>
                </c:pt>
                <c:pt idx="3">
                  <c:v>0.95</c:v>
                </c:pt>
                <c:pt idx="4">
                  <c:v>0.625</c:v>
                </c:pt>
                <c:pt idx="5">
                  <c:v>0.5</c:v>
                </c:pt>
                <c:pt idx="6">
                  <c:v>0.5</c:v>
                </c:pt>
                <c:pt idx="7">
                  <c:v>0.75</c:v>
                </c:pt>
              </c:numCache>
            </c:numRef>
          </c:val>
          <c:extLst>
            <c:ext xmlns:c16="http://schemas.microsoft.com/office/drawing/2014/chart" uri="{C3380CC4-5D6E-409C-BE32-E72D297353CC}">
              <c16:uniqueId val="{00000000-2F82-4F2C-9931-F3035469260D}"/>
            </c:ext>
          </c:extLst>
        </c:ser>
        <c:ser>
          <c:idx val="1"/>
          <c:order val="1"/>
          <c:tx>
            <c:strRef>
              <c:f>Graphs!$AI$5</c:f>
              <c:strCache>
                <c:ptCount val="1"/>
                <c:pt idx="0">
                  <c:v>Partially Achieved</c:v>
                </c:pt>
              </c:strCache>
            </c:strRef>
          </c:tx>
          <c:spPr>
            <a:solidFill>
              <a:srgbClr val="FFC000"/>
            </a:solidFill>
          </c:spPr>
          <c:invertIfNegative val="0"/>
          <c:cat>
            <c:strRef>
              <c:f>Graphs!$AF$6:$AG$13</c:f>
              <c:strCache>
                <c:ptCount val="8"/>
                <c:pt idx="0">
                  <c:v>Programme 1- Administration</c:v>
                </c:pt>
                <c:pt idx="1">
                  <c:v>Programme 2 - Economic Policy,Tax and Financial Sector Policy</c:v>
                </c:pt>
                <c:pt idx="2">
                  <c:v>Programme 3 - Public Finance and Budget Management</c:v>
                </c:pt>
                <c:pt idx="3">
                  <c:v>Programme 4 - Assets and Liability Management</c:v>
                </c:pt>
                <c:pt idx="4">
                  <c:v>Programme 5 - Financial Accounting and Supply Chain Management Systems</c:v>
                </c:pt>
                <c:pt idx="5">
                  <c:v>Programme 6 - International Financial Relations</c:v>
                </c:pt>
                <c:pt idx="6">
                  <c:v>Programme 7 - Civil Military Pensions, Contributions to Funds and Other Benefits</c:v>
                </c:pt>
                <c:pt idx="7">
                  <c:v>Programme 8 - Technical Support and Development Finance Programme Management</c:v>
                </c:pt>
              </c:strCache>
            </c:strRef>
          </c:cat>
          <c:val>
            <c:numRef>
              <c:f>Graphs!$AI$6:$AI$13</c:f>
              <c:numCache>
                <c:formatCode>0.00%</c:formatCode>
                <c:ptCount val="8"/>
                <c:pt idx="0">
                  <c:v>0.2</c:v>
                </c:pt>
                <c:pt idx="1">
                  <c:v>7.1428571428571425E-2</c:v>
                </c:pt>
                <c:pt idx="2">
                  <c:v>9.0909090909090912E-2</c:v>
                </c:pt>
                <c:pt idx="3">
                  <c:v>0.05</c:v>
                </c:pt>
                <c:pt idx="4">
                  <c:v>0.125</c:v>
                </c:pt>
                <c:pt idx="5">
                  <c:v>0.33333333333333331</c:v>
                </c:pt>
                <c:pt idx="6">
                  <c:v>0.5</c:v>
                </c:pt>
                <c:pt idx="7">
                  <c:v>0.20833333333333334</c:v>
                </c:pt>
              </c:numCache>
            </c:numRef>
          </c:val>
          <c:extLst>
            <c:ext xmlns:c16="http://schemas.microsoft.com/office/drawing/2014/chart" uri="{C3380CC4-5D6E-409C-BE32-E72D297353CC}">
              <c16:uniqueId val="{00000001-2F82-4F2C-9931-F3035469260D}"/>
            </c:ext>
          </c:extLst>
        </c:ser>
        <c:ser>
          <c:idx val="2"/>
          <c:order val="2"/>
          <c:tx>
            <c:strRef>
              <c:f>Graphs!$AJ$5</c:f>
              <c:strCache>
                <c:ptCount val="1"/>
                <c:pt idx="0">
                  <c:v>Not Achieved</c:v>
                </c:pt>
              </c:strCache>
            </c:strRef>
          </c:tx>
          <c:spPr>
            <a:solidFill>
              <a:srgbClr val="FF0000"/>
            </a:solidFill>
          </c:spPr>
          <c:invertIfNegative val="0"/>
          <c:cat>
            <c:strRef>
              <c:f>Graphs!$AF$6:$AG$13</c:f>
              <c:strCache>
                <c:ptCount val="8"/>
                <c:pt idx="0">
                  <c:v>Programme 1- Administration</c:v>
                </c:pt>
                <c:pt idx="1">
                  <c:v>Programme 2 - Economic Policy,Tax and Financial Sector Policy</c:v>
                </c:pt>
                <c:pt idx="2">
                  <c:v>Programme 3 - Public Finance and Budget Management</c:v>
                </c:pt>
                <c:pt idx="3">
                  <c:v>Programme 4 - Assets and Liability Management</c:v>
                </c:pt>
                <c:pt idx="4">
                  <c:v>Programme 5 - Financial Accounting and Supply Chain Management Systems</c:v>
                </c:pt>
                <c:pt idx="5">
                  <c:v>Programme 6 - International Financial Relations</c:v>
                </c:pt>
                <c:pt idx="6">
                  <c:v>Programme 7 - Civil Military Pensions, Contributions to Funds and Other Benefits</c:v>
                </c:pt>
                <c:pt idx="7">
                  <c:v>Programme 8 - Technical Support and Development Finance Programme Management</c:v>
                </c:pt>
              </c:strCache>
            </c:strRef>
          </c:cat>
          <c:val>
            <c:numRef>
              <c:f>Graphs!$AJ$6:$AJ$13</c:f>
              <c:numCache>
                <c:formatCode>0.00%</c:formatCode>
                <c:ptCount val="8"/>
                <c:pt idx="0">
                  <c:v>6.6666666666666666E-2</c:v>
                </c:pt>
                <c:pt idx="1">
                  <c:v>7.1428571428571425E-2</c:v>
                </c:pt>
                <c:pt idx="2">
                  <c:v>3.0303030303030304E-2</c:v>
                </c:pt>
                <c:pt idx="3">
                  <c:v>0</c:v>
                </c:pt>
                <c:pt idx="4">
                  <c:v>0.25</c:v>
                </c:pt>
                <c:pt idx="5">
                  <c:v>0.16666666666666666</c:v>
                </c:pt>
                <c:pt idx="6">
                  <c:v>0</c:v>
                </c:pt>
                <c:pt idx="7">
                  <c:v>4.1666666666666664E-2</c:v>
                </c:pt>
              </c:numCache>
            </c:numRef>
          </c:val>
          <c:extLst>
            <c:ext xmlns:c16="http://schemas.microsoft.com/office/drawing/2014/chart" uri="{C3380CC4-5D6E-409C-BE32-E72D297353CC}">
              <c16:uniqueId val="{00000002-2F82-4F2C-9931-F3035469260D}"/>
            </c:ext>
          </c:extLst>
        </c:ser>
        <c:ser>
          <c:idx val="3"/>
          <c:order val="3"/>
          <c:tx>
            <c:strRef>
              <c:f>Graphs!$AK$5</c:f>
              <c:strCache>
                <c:ptCount val="1"/>
                <c:pt idx="0">
                  <c:v>Not yet due for reporting</c:v>
                </c:pt>
              </c:strCache>
            </c:strRef>
          </c:tx>
          <c:invertIfNegative val="0"/>
          <c:cat>
            <c:strRef>
              <c:f>Graphs!$AF$6:$AG$13</c:f>
              <c:strCache>
                <c:ptCount val="8"/>
                <c:pt idx="0">
                  <c:v>Programme 1- Administration</c:v>
                </c:pt>
                <c:pt idx="1">
                  <c:v>Programme 2 - Economic Policy,Tax and Financial Sector Policy</c:v>
                </c:pt>
                <c:pt idx="2">
                  <c:v>Programme 3 - Public Finance and Budget Management</c:v>
                </c:pt>
                <c:pt idx="3">
                  <c:v>Programme 4 - Assets and Liability Management</c:v>
                </c:pt>
                <c:pt idx="4">
                  <c:v>Programme 5 - Financial Accounting and Supply Chain Management Systems</c:v>
                </c:pt>
                <c:pt idx="5">
                  <c:v>Programme 6 - International Financial Relations</c:v>
                </c:pt>
                <c:pt idx="6">
                  <c:v>Programme 7 - Civil Military Pensions, Contributions to Funds and Other Benefits</c:v>
                </c:pt>
                <c:pt idx="7">
                  <c:v>Programme 8 - Technical Support and Development Finance Programme Management</c:v>
                </c:pt>
              </c:strCache>
            </c:strRef>
          </c:cat>
          <c:val>
            <c:numRef>
              <c:f>Graphs!$AK$6:$AK$13</c:f>
              <c:numCache>
                <c:formatCode>0.00%</c:formatCode>
                <c:ptCount val="8"/>
                <c:pt idx="0">
                  <c:v>0</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3-2F82-4F2C-9931-F3035469260D}"/>
            </c:ext>
          </c:extLst>
        </c:ser>
        <c:dLbls>
          <c:showLegendKey val="0"/>
          <c:showVal val="0"/>
          <c:showCatName val="0"/>
          <c:showSerName val="0"/>
          <c:showPercent val="0"/>
          <c:showBubbleSize val="0"/>
        </c:dLbls>
        <c:gapWidth val="95"/>
        <c:overlap val="100"/>
        <c:axId val="165639648"/>
        <c:axId val="165640208"/>
      </c:barChart>
      <c:catAx>
        <c:axId val="165639648"/>
        <c:scaling>
          <c:orientation val="minMax"/>
        </c:scaling>
        <c:delete val="0"/>
        <c:axPos val="b"/>
        <c:numFmt formatCode="General" sourceLinked="0"/>
        <c:majorTickMark val="none"/>
        <c:minorTickMark val="none"/>
        <c:tickLblPos val="nextTo"/>
        <c:crossAx val="165640208"/>
        <c:crosses val="autoZero"/>
        <c:auto val="1"/>
        <c:lblAlgn val="ctr"/>
        <c:lblOffset val="100"/>
        <c:noMultiLvlLbl val="0"/>
      </c:catAx>
      <c:valAx>
        <c:axId val="165640208"/>
        <c:scaling>
          <c:orientation val="minMax"/>
        </c:scaling>
        <c:delete val="0"/>
        <c:axPos val="l"/>
        <c:numFmt formatCode="0.00%" sourceLinked="1"/>
        <c:majorTickMark val="none"/>
        <c:minorTickMark val="none"/>
        <c:tickLblPos val="nextTo"/>
        <c:crossAx val="16563964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en-ZA"/>
          </a:p>
        </p:txBody>
      </p:sp>
      <p:sp>
        <p:nvSpPr>
          <p:cNvPr id="3" name="Date Placeholder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a:lvl1pPr>
          </a:lstStyle>
          <a:p>
            <a:fld id="{FB2433C9-8E88-4B4A-9C91-6A2C0FEBA0F4}" type="datetimeFigureOut">
              <a:rPr lang="en-ZA" smtClean="0"/>
              <a:t>2017/06/14</a:t>
            </a:fld>
            <a:endParaRPr lang="en-ZA"/>
          </a:p>
        </p:txBody>
      </p:sp>
      <p:sp>
        <p:nvSpPr>
          <p:cNvPr id="4" name="Footer Placeholder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a:lvl1pPr>
          </a:lstStyle>
          <a:p>
            <a:endParaRPr lang="en-ZA"/>
          </a:p>
        </p:txBody>
      </p:sp>
      <p:sp>
        <p:nvSpPr>
          <p:cNvPr id="5" name="Slide Number Placeholder 4"/>
          <p:cNvSpPr>
            <a:spLocks noGrp="1"/>
          </p:cNvSpPr>
          <p:nvPr>
            <p:ph type="sldNum" sz="quarter" idx="3"/>
          </p:nvPr>
        </p:nvSpPr>
        <p:spPr>
          <a:xfrm>
            <a:off x="3850294" y="9429305"/>
            <a:ext cx="2945862" cy="495793"/>
          </a:xfrm>
          <a:prstGeom prst="rect">
            <a:avLst/>
          </a:prstGeom>
        </p:spPr>
        <p:txBody>
          <a:bodyPr vert="horz" lIns="88221" tIns="44111" rIns="88221" bIns="44111" rtlCol="0" anchor="b"/>
          <a:lstStyle>
            <a:lvl1pPr algn="r">
              <a:defRPr sz="1200"/>
            </a:lvl1pPr>
          </a:lstStyle>
          <a:p>
            <a:fld id="{BC52057D-FECA-490F-85A3-8C2E357EB37F}" type="slidenum">
              <a:rPr lang="en-ZA" smtClean="0"/>
              <a:t>‹#›</a:t>
            </a:fld>
            <a:endParaRPr lang="en-ZA"/>
          </a:p>
        </p:txBody>
      </p:sp>
    </p:spTree>
    <p:extLst>
      <p:ext uri="{BB962C8B-B14F-4D97-AF65-F5344CB8AC3E}">
        <p14:creationId xmlns:p14="http://schemas.microsoft.com/office/powerpoint/2010/main" val="2816134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1"/>
            <a:ext cx="2945659" cy="496332"/>
          </a:xfrm>
          <a:prstGeom prst="rect">
            <a:avLst/>
          </a:prstGeom>
          <a:noFill/>
          <a:ln w="9525">
            <a:noFill/>
            <a:miter lim="800000"/>
            <a:headEnd/>
            <a:tailEnd/>
          </a:ln>
        </p:spPr>
        <p:txBody>
          <a:bodyPr vert="horz" wrap="square" lIns="95562" tIns="47781" rIns="95562" bIns="47781" numCol="1" anchor="t" anchorCtr="0" compatLnSpc="1">
            <a:prstTxWarp prst="textNoShape">
              <a:avLst/>
            </a:prstTxWarp>
          </a:bodyPr>
          <a:lstStyle>
            <a:lvl1pPr>
              <a:defRPr sz="1300"/>
            </a:lvl1pPr>
          </a:lstStyle>
          <a:p>
            <a:pPr>
              <a:defRPr/>
            </a:pPr>
            <a:endParaRPr lang="en-US"/>
          </a:p>
        </p:txBody>
      </p:sp>
      <p:sp>
        <p:nvSpPr>
          <p:cNvPr id="1027" name="Rectangle 3"/>
          <p:cNvSpPr>
            <a:spLocks noGrp="1" noChangeArrowheads="1"/>
          </p:cNvSpPr>
          <p:nvPr>
            <p:ph type="dt" idx="1"/>
          </p:nvPr>
        </p:nvSpPr>
        <p:spPr bwMode="auto">
          <a:xfrm>
            <a:off x="3852017" y="1"/>
            <a:ext cx="2945659" cy="496332"/>
          </a:xfrm>
          <a:prstGeom prst="rect">
            <a:avLst/>
          </a:prstGeom>
          <a:noFill/>
          <a:ln w="9525">
            <a:noFill/>
            <a:miter lim="800000"/>
            <a:headEnd/>
            <a:tailEnd/>
          </a:ln>
        </p:spPr>
        <p:txBody>
          <a:bodyPr vert="horz" wrap="square" lIns="95562" tIns="47781" rIns="95562" bIns="47781" numCol="1" anchor="t" anchorCtr="0" compatLnSpc="1">
            <a:prstTxWarp prst="textNoShape">
              <a:avLst/>
            </a:prstTxWarp>
          </a:bodyPr>
          <a:lstStyle>
            <a:lvl1pPr algn="r">
              <a:defRPr sz="13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06358" y="4715153"/>
            <a:ext cx="4984961" cy="4466987"/>
          </a:xfrm>
          <a:prstGeom prst="rect">
            <a:avLst/>
          </a:prstGeom>
          <a:noFill/>
          <a:ln w="9525">
            <a:noFill/>
            <a:miter lim="800000"/>
            <a:headEnd/>
            <a:tailEnd/>
          </a:ln>
        </p:spPr>
        <p:txBody>
          <a:bodyPr vert="horz" wrap="square" lIns="95562" tIns="47781" rIns="95562" bIns="477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9430306"/>
            <a:ext cx="2945659" cy="496332"/>
          </a:xfrm>
          <a:prstGeom prst="rect">
            <a:avLst/>
          </a:prstGeom>
          <a:noFill/>
          <a:ln w="9525">
            <a:noFill/>
            <a:miter lim="800000"/>
            <a:headEnd/>
            <a:tailEnd/>
          </a:ln>
        </p:spPr>
        <p:txBody>
          <a:bodyPr vert="horz" wrap="square" lIns="95562" tIns="47781" rIns="95562" bIns="47781" numCol="1" anchor="b" anchorCtr="0" compatLnSpc="1">
            <a:prstTxWarp prst="textNoShape">
              <a:avLst/>
            </a:prstTxWarp>
          </a:bodyPr>
          <a:lstStyle>
            <a:lvl1pPr>
              <a:defRPr sz="1300"/>
            </a:lvl1pPr>
          </a:lstStyle>
          <a:p>
            <a:pPr>
              <a:defRPr/>
            </a:pPr>
            <a:endParaRPr lang="en-US"/>
          </a:p>
        </p:txBody>
      </p:sp>
      <p:sp>
        <p:nvSpPr>
          <p:cNvPr id="1031" name="Rectangle 7"/>
          <p:cNvSpPr>
            <a:spLocks noGrp="1" noChangeArrowheads="1"/>
          </p:cNvSpPr>
          <p:nvPr>
            <p:ph type="sldNum" sz="quarter" idx="5"/>
          </p:nvPr>
        </p:nvSpPr>
        <p:spPr bwMode="auto">
          <a:xfrm>
            <a:off x="3852017" y="9430306"/>
            <a:ext cx="2945659" cy="496332"/>
          </a:xfrm>
          <a:prstGeom prst="rect">
            <a:avLst/>
          </a:prstGeom>
          <a:noFill/>
          <a:ln w="9525">
            <a:noFill/>
            <a:miter lim="800000"/>
            <a:headEnd/>
            <a:tailEnd/>
          </a:ln>
        </p:spPr>
        <p:txBody>
          <a:bodyPr vert="horz" wrap="square" lIns="95562" tIns="47781" rIns="95562" bIns="47781" numCol="1" anchor="b" anchorCtr="0" compatLnSpc="1">
            <a:prstTxWarp prst="textNoShape">
              <a:avLst/>
            </a:prstTxWarp>
          </a:bodyPr>
          <a:lstStyle>
            <a:lvl1pPr algn="r">
              <a:defRPr sz="1300"/>
            </a:lvl1pPr>
          </a:lstStyle>
          <a:p>
            <a:pPr>
              <a:defRPr/>
            </a:pPr>
            <a:fld id="{6B3CFC1B-0E00-4C88-84C7-CCC0463C469A}" type="slidenum">
              <a:rPr lang="en-US"/>
              <a:pPr>
                <a:defRPr/>
              </a:pPr>
              <a:t>‹#›</a:t>
            </a:fld>
            <a:endParaRPr lang="en-US"/>
          </a:p>
        </p:txBody>
      </p:sp>
    </p:spTree>
    <p:extLst>
      <p:ext uri="{BB962C8B-B14F-4D97-AF65-F5344CB8AC3E}">
        <p14:creationId xmlns:p14="http://schemas.microsoft.com/office/powerpoint/2010/main" val="11071421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16798" indent="-275692" eaLnBrk="0" hangingPunct="0">
              <a:defRPr sz="2300">
                <a:solidFill>
                  <a:schemeClr val="tx1"/>
                </a:solidFill>
                <a:latin typeface="Arial" pitchFamily="34" charset="0"/>
                <a:ea typeface="ＭＳ Ｐゴシック" pitchFamily="34" charset="-128"/>
              </a:defRPr>
            </a:lvl2pPr>
            <a:lvl3pPr marL="1102766" indent="-220553" eaLnBrk="0" hangingPunct="0">
              <a:defRPr sz="2300">
                <a:solidFill>
                  <a:schemeClr val="tx1"/>
                </a:solidFill>
                <a:latin typeface="Arial" pitchFamily="34" charset="0"/>
                <a:ea typeface="ＭＳ Ｐゴシック" pitchFamily="34" charset="-128"/>
              </a:defRPr>
            </a:lvl3pPr>
            <a:lvl4pPr marL="1543873" indent="-220553" eaLnBrk="0" hangingPunct="0">
              <a:defRPr sz="2300">
                <a:solidFill>
                  <a:schemeClr val="tx1"/>
                </a:solidFill>
                <a:latin typeface="Arial" pitchFamily="34" charset="0"/>
                <a:ea typeface="ＭＳ Ｐゴシック" pitchFamily="34" charset="-128"/>
              </a:defRPr>
            </a:lvl4pPr>
            <a:lvl5pPr marL="1984980" indent="-220553" eaLnBrk="0" hangingPunct="0">
              <a:defRPr sz="2300">
                <a:solidFill>
                  <a:schemeClr val="tx1"/>
                </a:solidFill>
                <a:latin typeface="Arial" pitchFamily="34" charset="0"/>
                <a:ea typeface="ＭＳ Ｐゴシック" pitchFamily="34" charset="-128"/>
              </a:defRPr>
            </a:lvl5pPr>
            <a:lvl6pPr marL="2426086" indent="-220553"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67193" indent="-220553"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308299" indent="-220553"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749406" indent="-220553"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fld id="{A7CF3E8A-AC36-4158-A20A-83F1E024A815}" type="slidenum">
              <a:rPr lang="en-US" sz="1300"/>
              <a:pPr/>
              <a:t>1</a:t>
            </a:fld>
            <a:endParaRPr lang="en-US" sz="13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extLst>
      <p:ext uri="{BB962C8B-B14F-4D97-AF65-F5344CB8AC3E}">
        <p14:creationId xmlns:p14="http://schemas.microsoft.com/office/powerpoint/2010/main" val="3252270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6B3CFC1B-0E00-4C88-84C7-CCC0463C469A}" type="slidenum">
              <a:rPr lang="en-US" smtClean="0"/>
              <a:pPr>
                <a:defRPr/>
              </a:pPr>
              <a:t>3</a:t>
            </a:fld>
            <a:endParaRPr lang="en-US" dirty="0"/>
          </a:p>
        </p:txBody>
      </p:sp>
    </p:spTree>
    <p:extLst>
      <p:ext uri="{BB962C8B-B14F-4D97-AF65-F5344CB8AC3E}">
        <p14:creationId xmlns:p14="http://schemas.microsoft.com/office/powerpoint/2010/main" val="1607395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ECFF</a:t>
            </a:r>
            <a:r>
              <a:rPr lang="en-ZA" baseline="0" dirty="0" smtClean="0"/>
              <a:t> – Employment Creation Facilitation Fund</a:t>
            </a:r>
          </a:p>
          <a:p>
            <a:r>
              <a:rPr lang="en-ZA" baseline="0" dirty="0" smtClean="0"/>
              <a:t>POBF – Political Office Bearers Fund </a:t>
            </a:r>
          </a:p>
          <a:p>
            <a:r>
              <a:rPr lang="en-ZA" baseline="0" dirty="0" smtClean="0"/>
              <a:t>NDPG – Neighbourhood Development Partnership Grant </a:t>
            </a:r>
          </a:p>
          <a:p>
            <a:r>
              <a:rPr lang="en-ZA" baseline="0" dirty="0" smtClean="0"/>
              <a:t>CSP – Cities Support Programme </a:t>
            </a:r>
          </a:p>
          <a:p>
            <a:r>
              <a:rPr lang="en-ZA" baseline="0" dirty="0" smtClean="0"/>
              <a:t>IDIP – Infrastructure Delivery Improvement Programme </a:t>
            </a:r>
          </a:p>
          <a:p>
            <a:endParaRPr lang="en-ZA" dirty="0"/>
          </a:p>
        </p:txBody>
      </p:sp>
      <p:sp>
        <p:nvSpPr>
          <p:cNvPr id="4" name="Slide Number Placeholder 3"/>
          <p:cNvSpPr>
            <a:spLocks noGrp="1"/>
          </p:cNvSpPr>
          <p:nvPr>
            <p:ph type="sldNum" sz="quarter" idx="10"/>
          </p:nvPr>
        </p:nvSpPr>
        <p:spPr/>
        <p:txBody>
          <a:bodyPr/>
          <a:lstStyle/>
          <a:p>
            <a:pPr>
              <a:defRPr/>
            </a:pPr>
            <a:fld id="{EE5F9A41-8051-4E75-8B3E-8ECC56F0532C}"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919828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6B3CFC1B-0E00-4C88-84C7-CCC0463C469A}" type="slidenum">
              <a:rPr lang="en-US" smtClean="0"/>
              <a:pPr>
                <a:defRPr/>
              </a:pPr>
              <a:t>15</a:t>
            </a:fld>
            <a:endParaRPr lang="en-US"/>
          </a:p>
        </p:txBody>
      </p:sp>
    </p:spTree>
    <p:extLst>
      <p:ext uri="{BB962C8B-B14F-4D97-AF65-F5344CB8AC3E}">
        <p14:creationId xmlns:p14="http://schemas.microsoft.com/office/powerpoint/2010/main" val="414041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16798" indent="-275692" eaLnBrk="0" hangingPunct="0">
              <a:defRPr sz="2300">
                <a:solidFill>
                  <a:schemeClr val="tx1"/>
                </a:solidFill>
                <a:latin typeface="Arial" pitchFamily="34" charset="0"/>
                <a:ea typeface="ＭＳ Ｐゴシック" pitchFamily="34" charset="-128"/>
              </a:defRPr>
            </a:lvl2pPr>
            <a:lvl3pPr marL="1102766" indent="-220553" eaLnBrk="0" hangingPunct="0">
              <a:defRPr sz="2300">
                <a:solidFill>
                  <a:schemeClr val="tx1"/>
                </a:solidFill>
                <a:latin typeface="Arial" pitchFamily="34" charset="0"/>
                <a:ea typeface="ＭＳ Ｐゴシック" pitchFamily="34" charset="-128"/>
              </a:defRPr>
            </a:lvl3pPr>
            <a:lvl4pPr marL="1543873" indent="-220553" eaLnBrk="0" hangingPunct="0">
              <a:defRPr sz="2300">
                <a:solidFill>
                  <a:schemeClr val="tx1"/>
                </a:solidFill>
                <a:latin typeface="Arial" pitchFamily="34" charset="0"/>
                <a:ea typeface="ＭＳ Ｐゴシック" pitchFamily="34" charset="-128"/>
              </a:defRPr>
            </a:lvl4pPr>
            <a:lvl5pPr marL="1984980" indent="-220553" eaLnBrk="0" hangingPunct="0">
              <a:defRPr sz="2300">
                <a:solidFill>
                  <a:schemeClr val="tx1"/>
                </a:solidFill>
                <a:latin typeface="Arial" pitchFamily="34" charset="0"/>
                <a:ea typeface="ＭＳ Ｐゴシック" pitchFamily="34" charset="-128"/>
              </a:defRPr>
            </a:lvl5pPr>
            <a:lvl6pPr marL="2426086" indent="-220553"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67193" indent="-220553"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308299" indent="-220553"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749406" indent="-220553"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fld id="{A7CF3E8A-AC36-4158-A20A-83F1E024A815}" type="slidenum">
              <a:rPr lang="en-US" sz="1300"/>
              <a:pPr/>
              <a:t>31</a:t>
            </a:fld>
            <a:endParaRPr lang="en-US" sz="13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extLst>
      <p:ext uri="{BB962C8B-B14F-4D97-AF65-F5344CB8AC3E}">
        <p14:creationId xmlns:p14="http://schemas.microsoft.com/office/powerpoint/2010/main" val="3000843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7A820C4A-A7F1-4B88-97FD-103EF1BF50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B5ECF9-1465-4EF3-B65A-1F1703729436}" type="slidenum">
              <a:rPr lang="en-US"/>
              <a:pPr>
                <a:defRPr/>
              </a:pPr>
              <a:t>‹#›</a:t>
            </a:fld>
            <a:endParaRPr lang="en-US" sz="1400" b="0">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B1FAC0-C71A-4374-BA6C-CC6F09EAD34A}" type="slidenum">
              <a:rPr lang="en-US"/>
              <a:pPr>
                <a:defRPr/>
              </a:pPr>
              <a:t>‹#›</a:t>
            </a:fld>
            <a:endParaRPr lang="en-US" sz="1400" b="0">
              <a:solidFill>
                <a:schemeClr val="tx1"/>
              </a:solidFill>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CC9CFB-5521-4678-B011-3614EFC0CBEB}" type="slidenum">
              <a:rPr lang="en-US"/>
              <a:pPr>
                <a:defRPr/>
              </a:pPr>
              <a:t>‹#›</a:t>
            </a:fld>
            <a:endParaRPr lang="en-US" sz="1400" b="0">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7A9A0B-050D-4155-853A-3F440EC7EC84}" type="slidenum">
              <a:rPr lang="en-US"/>
              <a:pPr>
                <a:defRPr/>
              </a:pPr>
              <a:t>‹#›</a:t>
            </a:fld>
            <a:endParaRPr lang="en-US" sz="1400" b="0">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82FDD07-E551-4080-834D-8DF4EAB96ACF}" type="slidenum">
              <a:rPr lang="en-US"/>
              <a:pPr>
                <a:defRPr/>
              </a:pPr>
              <a:t>‹#›</a:t>
            </a:fld>
            <a:endParaRPr lang="en-US" sz="1400" b="0">
              <a:solidFill>
                <a:schemeClr val="tx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0C94576-B670-40AC-95FC-9F33BDCC6763}" type="slidenum">
              <a:rPr lang="en-US"/>
              <a:pPr>
                <a:defRPr/>
              </a:pPr>
              <a:t>‹#›</a:t>
            </a:fld>
            <a:endParaRPr lang="en-US" sz="1400" b="0">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237F379-0440-461B-BC01-BC2256C3CC41}" type="slidenum">
              <a:rPr lang="en-US"/>
              <a:pPr>
                <a:defRPr/>
              </a:pPr>
              <a:t>‹#›</a:t>
            </a:fld>
            <a:endParaRPr lang="en-US" sz="1400" b="0">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8B37C72D-A64A-4C11-8384-EFC764D68778}" type="slidenum">
              <a:rPr lang="en-US"/>
              <a:pPr>
                <a:defRPr/>
              </a:pPr>
              <a:t>‹#›</a:t>
            </a:fld>
            <a:endParaRPr lang="en-US" sz="1400" b="0">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BB8A129-6BC7-4DD3-9CC2-BFA88DDA8F08}" type="slidenum">
              <a:rPr lang="en-US"/>
              <a:pPr>
                <a:defRPr/>
              </a:pPr>
              <a:t>‹#›</a:t>
            </a:fld>
            <a:endParaRPr lang="en-US" sz="1400" b="0">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53DE998-2B83-40B8-8585-95F380756812}" type="slidenum">
              <a:rPr lang="en-US"/>
              <a:pPr>
                <a:defRPr/>
              </a:pPr>
              <a:t>‹#›</a:t>
            </a:fld>
            <a:endParaRPr lang="en-US" sz="1400" b="0">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a:defRPr/>
            </a:pPr>
            <a:fld id="{93A48D7A-90BD-4FC4-BA69-5234ABFB3132}" type="slidenum">
              <a:rPr lang="en-US"/>
              <a:pPr>
                <a:defRPr/>
              </a:pPr>
              <a:t>‹#›</a:t>
            </a:fld>
            <a:endParaRPr lang="en-US" sz="140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76672"/>
            <a:ext cx="8496944" cy="6048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2"/>
          <p:cNvSpPr>
            <a:spLocks noGrp="1" noChangeArrowheads="1"/>
          </p:cNvSpPr>
          <p:nvPr>
            <p:ph type="ctrTitle"/>
          </p:nvPr>
        </p:nvSpPr>
        <p:spPr bwMode="white">
          <a:xfrm>
            <a:off x="533400" y="3140075"/>
            <a:ext cx="7940675" cy="1027113"/>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a:lstStyle/>
          <a:p>
            <a:pPr algn="r" eaLnBrk="1" hangingPunct="1"/>
            <a:r>
              <a:rPr lang="en-US" dirty="0" smtClean="0"/>
              <a:t>FOURTH QUARTER YTD EXPENDITURE AND PERFORMANCE REPORTING FOR THE FINANCIAL YEAR 2016/17</a:t>
            </a:r>
            <a:br>
              <a:rPr lang="en-US" dirty="0" smtClean="0"/>
            </a:br>
            <a:r>
              <a:rPr lang="en-US" dirty="0" smtClean="0"/>
              <a:t/>
            </a:r>
            <a:br>
              <a:rPr lang="en-US" dirty="0" smtClean="0"/>
            </a:br>
            <a:endParaRPr lang="en-US" dirty="0" smtClean="0"/>
          </a:p>
        </p:txBody>
      </p:sp>
      <p:sp>
        <p:nvSpPr>
          <p:cNvPr id="13316" name="Rectangle 13"/>
          <p:cNvSpPr>
            <a:spLocks noGrp="1" noChangeArrowheads="1"/>
          </p:cNvSpPr>
          <p:nvPr>
            <p:ph type="subTitle" idx="1"/>
          </p:nvPr>
        </p:nvSpPr>
        <p:spPr bwMode="white">
          <a:xfrm>
            <a:off x="816769" y="4509120"/>
            <a:ext cx="7543800" cy="341313"/>
          </a:xfrm>
        </p:spPr>
        <p:txBody>
          <a:bodyPr/>
          <a:lstStyle/>
          <a:p>
            <a:pPr algn="r" eaLnBrk="1" hangingPunct="1"/>
            <a:r>
              <a:rPr lang="en-US" sz="1400" b="1" dirty="0" smtClean="0">
                <a:solidFill>
                  <a:schemeClr val="bg1"/>
                </a:solidFill>
              </a:rPr>
              <a:t>BRIEFING </a:t>
            </a:r>
            <a:r>
              <a:rPr lang="en-US" sz="1400" b="1" dirty="0">
                <a:solidFill>
                  <a:schemeClr val="bg1"/>
                </a:solidFill>
              </a:rPr>
              <a:t>TO THE STANDING COMMITTEE ON </a:t>
            </a:r>
            <a:r>
              <a:rPr lang="en-US" sz="1400" b="1" dirty="0" smtClean="0">
                <a:solidFill>
                  <a:schemeClr val="bg1"/>
                </a:solidFill>
              </a:rPr>
              <a:t>FINANCE</a:t>
            </a:r>
          </a:p>
          <a:p>
            <a:pPr algn="r" eaLnBrk="1" hangingPunct="1"/>
            <a:r>
              <a:rPr lang="en-US" sz="1400" b="1" dirty="0" smtClean="0">
                <a:solidFill>
                  <a:schemeClr val="bg1"/>
                </a:solidFill>
              </a:rPr>
              <a:t>20 June 2017 </a:t>
            </a:r>
            <a:endParaRPr lang="en-US" sz="1400" dirty="0">
              <a:solidFill>
                <a:schemeClr val="bg1"/>
              </a:solidFill>
            </a:endParaRPr>
          </a:p>
          <a:p>
            <a:pPr algn="r" eaLnBrk="1" hangingPunct="1"/>
            <a:endParaRPr lang="en-US" sz="1400" i="1" dirty="0" smtClean="0">
              <a:solidFill>
                <a:schemeClr val="bg1"/>
              </a:solidFill>
            </a:endParaRPr>
          </a:p>
        </p:txBody>
      </p:sp>
    </p:spTree>
    <p:extLst>
      <p:ext uri="{BB962C8B-B14F-4D97-AF65-F5344CB8AC3E}">
        <p14:creationId xmlns:p14="http://schemas.microsoft.com/office/powerpoint/2010/main" val="4009971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856984" cy="838200"/>
          </a:xfrm>
        </p:spPr>
        <p:txBody>
          <a:bodyPr/>
          <a:lstStyle/>
          <a:p>
            <a:r>
              <a:rPr lang="en-US" sz="2400" dirty="0" smtClean="0"/>
              <a:t>Q4 2016/17  ACTUAL OUTCOMES VS BUDGET PER CLASSIFICATION</a:t>
            </a:r>
            <a:endParaRPr lang="en-US" sz="2400" dirty="0"/>
          </a:p>
        </p:txBody>
      </p:sp>
      <p:sp>
        <p:nvSpPr>
          <p:cNvPr id="4" name="Slide Number Placeholder 3"/>
          <p:cNvSpPr>
            <a:spLocks noGrp="1"/>
          </p:cNvSpPr>
          <p:nvPr>
            <p:ph type="sldNum" sz="quarter" idx="12"/>
          </p:nvPr>
        </p:nvSpPr>
        <p:spPr/>
        <p:txBody>
          <a:bodyPr/>
          <a:lstStyle/>
          <a:p>
            <a:pPr>
              <a:defRPr/>
            </a:pPr>
            <a:fld id="{D7365CFE-7443-47D7-BBE9-7F324CB70A03}" type="slidenum">
              <a:rPr lang="en-US" smtClean="0"/>
              <a:pPr>
                <a:defRPr/>
              </a:pPr>
              <a:t>10</a:t>
            </a:fld>
            <a:endParaRPr lang="en-US" sz="1400" b="0" dirty="0">
              <a:solidFill>
                <a:schemeClr val="tx1"/>
              </a:solidFill>
              <a:latin typeface="+mn-lt"/>
            </a:endParaRPr>
          </a:p>
        </p:txBody>
      </p:sp>
      <p:graphicFrame>
        <p:nvGraphicFramePr>
          <p:cNvPr id="5" name="Chart 4"/>
          <p:cNvGraphicFramePr>
            <a:graphicFrameLocks/>
          </p:cNvGraphicFramePr>
          <p:nvPr>
            <p:extLst>
              <p:ext uri="{D42A27DB-BD31-4B8C-83A1-F6EECF244321}">
                <p14:modId xmlns:p14="http://schemas.microsoft.com/office/powerpoint/2010/main" val="840794102"/>
              </p:ext>
            </p:extLst>
          </p:nvPr>
        </p:nvGraphicFramePr>
        <p:xfrm>
          <a:off x="1475656" y="1619249"/>
          <a:ext cx="6192687" cy="36195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58343780"/>
              </p:ext>
            </p:extLst>
          </p:nvPr>
        </p:nvGraphicFramePr>
        <p:xfrm>
          <a:off x="514349" y="1911455"/>
          <a:ext cx="8039101" cy="3173730"/>
        </p:xfrm>
        <a:graphic>
          <a:graphicData uri="http://schemas.openxmlformats.org/drawingml/2006/table">
            <a:tbl>
              <a:tblPr/>
              <a:tblGrid>
                <a:gridCol w="2047067">
                  <a:extLst>
                    <a:ext uri="{9D8B030D-6E8A-4147-A177-3AD203B41FA5}">
                      <a16:colId xmlns:a16="http://schemas.microsoft.com/office/drawing/2014/main" val="20000"/>
                    </a:ext>
                  </a:extLst>
                </a:gridCol>
                <a:gridCol w="1002904">
                  <a:extLst>
                    <a:ext uri="{9D8B030D-6E8A-4147-A177-3AD203B41FA5}">
                      <a16:colId xmlns:a16="http://schemas.microsoft.com/office/drawing/2014/main" val="20001"/>
                    </a:ext>
                  </a:extLst>
                </a:gridCol>
                <a:gridCol w="977514">
                  <a:extLst>
                    <a:ext uri="{9D8B030D-6E8A-4147-A177-3AD203B41FA5}">
                      <a16:colId xmlns:a16="http://schemas.microsoft.com/office/drawing/2014/main" val="20002"/>
                    </a:ext>
                  </a:extLst>
                </a:gridCol>
                <a:gridCol w="1002904">
                  <a:extLst>
                    <a:ext uri="{9D8B030D-6E8A-4147-A177-3AD203B41FA5}">
                      <a16:colId xmlns:a16="http://schemas.microsoft.com/office/drawing/2014/main" val="20003"/>
                    </a:ext>
                  </a:extLst>
                </a:gridCol>
                <a:gridCol w="1002904">
                  <a:extLst>
                    <a:ext uri="{9D8B030D-6E8A-4147-A177-3AD203B41FA5}">
                      <a16:colId xmlns:a16="http://schemas.microsoft.com/office/drawing/2014/main" val="20004"/>
                    </a:ext>
                  </a:extLst>
                </a:gridCol>
                <a:gridCol w="1002904">
                  <a:extLst>
                    <a:ext uri="{9D8B030D-6E8A-4147-A177-3AD203B41FA5}">
                      <a16:colId xmlns:a16="http://schemas.microsoft.com/office/drawing/2014/main" val="20005"/>
                    </a:ext>
                  </a:extLst>
                </a:gridCol>
                <a:gridCol w="1002904">
                  <a:extLst>
                    <a:ext uri="{9D8B030D-6E8A-4147-A177-3AD203B41FA5}">
                      <a16:colId xmlns:a16="http://schemas.microsoft.com/office/drawing/2014/main" val="20006"/>
                    </a:ext>
                  </a:extLst>
                </a:gridCol>
              </a:tblGrid>
              <a:tr h="552450">
                <a:tc>
                  <a:txBody>
                    <a:bodyPr/>
                    <a:lstStyle/>
                    <a:p>
                      <a:pPr algn="ctr" fontAlgn="ctr"/>
                      <a:r>
                        <a:rPr lang="en-ZA" sz="1200" b="1" i="0" u="none" strike="noStrike" dirty="0">
                          <a:solidFill>
                            <a:srgbClr val="000000"/>
                          </a:solidFill>
                          <a:effectLst/>
                          <a:latin typeface="Arial Narrow"/>
                        </a:rPr>
                        <a:t>Item Classification                                                                          </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ZA" sz="1200" b="1" i="0" u="none" strike="noStrike" dirty="0">
                          <a:solidFill>
                            <a:srgbClr val="000000"/>
                          </a:solidFill>
                          <a:effectLst/>
                          <a:latin typeface="Arial Narrow"/>
                        </a:rPr>
                        <a:t>Adjusted Budget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ZA" sz="1200" b="1" i="0" u="none" strike="noStrike" dirty="0">
                          <a:solidFill>
                            <a:srgbClr val="000000"/>
                          </a:solidFill>
                          <a:effectLst/>
                          <a:latin typeface="Arial Narrow"/>
                        </a:rPr>
                        <a:t>Virement/shifts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ZA" sz="1200" b="1" i="0" u="none" strike="noStrike" dirty="0">
                          <a:solidFill>
                            <a:srgbClr val="000000"/>
                          </a:solidFill>
                          <a:effectLst/>
                          <a:latin typeface="Arial Narrow"/>
                        </a:rPr>
                        <a:t>Final Budget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ZA" sz="1200" b="1" i="0" u="none" strike="noStrike" dirty="0">
                          <a:solidFill>
                            <a:srgbClr val="000000"/>
                          </a:solidFill>
                          <a:effectLst/>
                          <a:latin typeface="Arial Narrow"/>
                        </a:rPr>
                        <a:t>Actual Outcome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ZA" sz="1200" b="1" i="0" u="none" strike="noStrike" dirty="0">
                          <a:solidFill>
                            <a:srgbClr val="000000"/>
                          </a:solidFill>
                          <a:effectLst/>
                          <a:latin typeface="Arial Narrow"/>
                        </a:rPr>
                        <a:t>Variance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ZA" sz="1200" b="1" i="0" u="none" strike="noStrike" dirty="0">
                          <a:solidFill>
                            <a:srgbClr val="000000"/>
                          </a:solidFill>
                          <a:effectLst/>
                          <a:latin typeface="Arial Narrow"/>
                        </a:rPr>
                        <a:t>% Spend</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00025">
                <a:tc>
                  <a:txBody>
                    <a:bodyPr/>
                    <a:lstStyle/>
                    <a:p>
                      <a:pPr algn="l" fontAlgn="b"/>
                      <a:r>
                        <a:rPr lang="en-ZA" sz="1200" b="0" i="0" u="none" strike="noStrike" dirty="0">
                          <a:solidFill>
                            <a:srgbClr val="000000"/>
                          </a:solidFill>
                          <a:effectLst/>
                          <a:latin typeface="Arial Narrow"/>
                        </a:rPr>
                        <a:t>Compensation of Employees</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ZA" sz="1200" b="0" i="0" u="none" strike="noStrike" dirty="0">
                          <a:solidFill>
                            <a:srgbClr val="000000"/>
                          </a:solidFill>
                          <a:effectLst/>
                          <a:latin typeface="Arial Narrow"/>
                        </a:rPr>
                        <a:t>815 716 </a:t>
                      </a: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(1 949)</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813 767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786 431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27 336 </a:t>
                      </a: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96.6%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00025">
                <a:tc>
                  <a:txBody>
                    <a:bodyPr/>
                    <a:lstStyle/>
                    <a:p>
                      <a:pPr algn="l" fontAlgn="b"/>
                      <a:r>
                        <a:rPr lang="en-ZA" sz="1200" b="0" i="0" u="none" strike="noStrike" dirty="0">
                          <a:solidFill>
                            <a:srgbClr val="000000"/>
                          </a:solidFill>
                          <a:effectLst/>
                          <a:latin typeface="Arial Narrow"/>
                        </a:rPr>
                        <a:t>Goods and Services</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ZA" sz="1200" b="0" i="0" u="none" strike="noStrike" dirty="0">
                          <a:solidFill>
                            <a:srgbClr val="000000"/>
                          </a:solidFill>
                          <a:effectLst/>
                          <a:latin typeface="Arial Narrow"/>
                        </a:rPr>
                        <a:t>1 678 248 </a:t>
                      </a:r>
                    </a:p>
                  </a:txBody>
                  <a:tcPr marL="9525" marR="9525" marT="9525" marB="0" anchor="b">
                    <a:lnL>
                      <a:noFill/>
                    </a:lnL>
                    <a:lnR>
                      <a:noFill/>
                    </a:lnR>
                    <a:lnT>
                      <a:noFill/>
                    </a:lnT>
                    <a:lnB>
                      <a:noFill/>
                    </a:lnB>
                  </a:tcPr>
                </a:tc>
                <a:tc>
                  <a:txBody>
                    <a:bodyPr/>
                    <a:lstStyle/>
                    <a:p>
                      <a:pPr algn="r" fontAlgn="b"/>
                      <a:r>
                        <a:rPr lang="en-ZA" sz="1200" b="0" i="0" u="none" strike="noStrike" dirty="0" smtClean="0">
                          <a:solidFill>
                            <a:srgbClr val="000000"/>
                          </a:solidFill>
                          <a:effectLst/>
                          <a:latin typeface="Arial Narrow"/>
                        </a:rPr>
                        <a:t>(22 051)</a:t>
                      </a:r>
                      <a:endParaRPr lang="en-ZA" sz="1200" b="0" i="0" u="none" strike="noStrike" dirty="0">
                        <a:solidFill>
                          <a:srgbClr val="000000"/>
                        </a:solidFill>
                        <a:effectLst/>
                        <a:latin typeface="Arial Narrow"/>
                      </a:endParaRP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1 656 </a:t>
                      </a:r>
                      <a:r>
                        <a:rPr lang="en-ZA" sz="1200" b="0" i="0" u="none" strike="noStrike" dirty="0" smtClean="0">
                          <a:solidFill>
                            <a:srgbClr val="000000"/>
                          </a:solidFill>
                          <a:effectLst/>
                          <a:latin typeface="Arial Narrow"/>
                        </a:rPr>
                        <a:t>397 </a:t>
                      </a:r>
                      <a:endParaRPr lang="en-ZA" sz="1200" b="0" i="0" u="none" strike="noStrike" dirty="0">
                        <a:solidFill>
                          <a:srgbClr val="000000"/>
                        </a:solidFill>
                        <a:effectLst/>
                        <a:latin typeface="Arial Narrow"/>
                      </a:endParaRP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1 594 078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62 </a:t>
                      </a:r>
                      <a:r>
                        <a:rPr lang="en-ZA" sz="1200" b="0" i="0" u="none" strike="noStrike" dirty="0" smtClean="0">
                          <a:solidFill>
                            <a:srgbClr val="000000"/>
                          </a:solidFill>
                          <a:effectLst/>
                          <a:latin typeface="Arial Narrow"/>
                        </a:rPr>
                        <a:t>319 </a:t>
                      </a:r>
                      <a:endParaRPr lang="en-ZA" sz="1200" b="0" i="0" u="none" strike="noStrike" dirty="0">
                        <a:solidFill>
                          <a:srgbClr val="000000"/>
                        </a:solidFill>
                        <a:effectLst/>
                        <a:latin typeface="Arial Narrow"/>
                      </a:endParaRP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96.2%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19075">
                <a:tc>
                  <a:txBody>
                    <a:bodyPr/>
                    <a:lstStyle/>
                    <a:p>
                      <a:pPr algn="l" fontAlgn="ctr"/>
                      <a:r>
                        <a:rPr lang="en-ZA" sz="1200" b="0" i="0" u="none" strike="noStrike" dirty="0">
                          <a:solidFill>
                            <a:srgbClr val="000000"/>
                          </a:solidFill>
                          <a:effectLst/>
                          <a:latin typeface="Arial Narrow"/>
                        </a:rPr>
                        <a:t>Payment of Capital Assets</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ZA" sz="1200" b="0" i="0" u="none" strike="noStrike" dirty="0">
                          <a:solidFill>
                            <a:srgbClr val="000000"/>
                          </a:solidFill>
                          <a:effectLst/>
                          <a:latin typeface="Arial Narrow"/>
                        </a:rPr>
                        <a:t>56 893 </a:t>
                      </a:r>
                    </a:p>
                  </a:txBody>
                  <a:tcPr marL="9525" marR="9525" marT="9525" marB="0" anchor="ctr">
                    <a:lnL>
                      <a:noFill/>
                    </a:lnL>
                    <a:lnR>
                      <a:noFill/>
                    </a:lnR>
                    <a:lnT>
                      <a:noFill/>
                    </a:lnT>
                    <a:lnB>
                      <a:noFill/>
                    </a:lnB>
                  </a:tcPr>
                </a:tc>
                <a:tc>
                  <a:txBody>
                    <a:bodyPr/>
                    <a:lstStyle/>
                    <a:p>
                      <a:pPr algn="ctr" fontAlgn="ctr"/>
                      <a:r>
                        <a:rPr lang="en-ZA" sz="1200" b="0" i="0" u="none" strike="noStrike" dirty="0">
                          <a:solidFill>
                            <a:srgbClr val="000000"/>
                          </a:solidFill>
                          <a:effectLst/>
                          <a:latin typeface="Arial Narrow"/>
                        </a:rPr>
                        <a:t>                </a:t>
                      </a:r>
                      <a:r>
                        <a:rPr lang="en-ZA" sz="1200" b="0" i="0" u="none" strike="noStrike" dirty="0" smtClean="0">
                          <a:solidFill>
                            <a:srgbClr val="000000"/>
                          </a:solidFill>
                          <a:effectLst/>
                          <a:latin typeface="Arial Narrow"/>
                        </a:rPr>
                        <a:t>–  </a:t>
                      </a:r>
                      <a:endParaRPr lang="en-ZA" sz="1200" b="0" i="0" u="none" strike="noStrike" dirty="0">
                        <a:solidFill>
                          <a:srgbClr val="000000"/>
                        </a:solidFill>
                        <a:effectLst/>
                        <a:latin typeface="Arial Narrow"/>
                      </a:endParaRP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56 893 </a:t>
                      </a: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46 379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10 514 </a:t>
                      </a: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81.5%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90500">
                <a:tc>
                  <a:txBody>
                    <a:bodyPr/>
                    <a:lstStyle/>
                    <a:p>
                      <a:pPr algn="l" fontAlgn="b"/>
                      <a:r>
                        <a:rPr lang="en-ZA" sz="1200" b="0" i="0" u="none" strike="noStrike" dirty="0">
                          <a:solidFill>
                            <a:srgbClr val="000000"/>
                          </a:solidFill>
                          <a:effectLst/>
                          <a:latin typeface="Arial Narrow"/>
                        </a:rPr>
                        <a:t>Payment of Financial Assets</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ZA" sz="1200" b="0" i="0" u="none" strike="noStrike" dirty="0">
                          <a:solidFill>
                            <a:srgbClr val="000000"/>
                          </a:solidFill>
                          <a:effectLst/>
                          <a:latin typeface="Arial Narrow"/>
                        </a:rPr>
                        <a:t>4 001 235 </a:t>
                      </a:r>
                    </a:p>
                  </a:txBody>
                  <a:tcPr marL="9525" marR="9525" marT="9525" marB="0" anchor="b">
                    <a:lnL>
                      <a:noFill/>
                    </a:lnL>
                    <a:lnR>
                      <a:noFill/>
                    </a:lnR>
                    <a:lnT>
                      <a:noFill/>
                    </a:lnT>
                    <a:lnB>
                      <a:noFill/>
                    </a:lnB>
                  </a:tcPr>
                </a:tc>
                <a:tc>
                  <a:txBody>
                    <a:bodyPr/>
                    <a:lstStyle/>
                    <a:p>
                      <a:pPr algn="l" fontAlgn="b"/>
                      <a:r>
                        <a:rPr lang="en-ZA" sz="1200" b="0" i="0" u="none" strike="noStrike" dirty="0">
                          <a:solidFill>
                            <a:srgbClr val="000000"/>
                          </a:solidFill>
                          <a:effectLst/>
                          <a:latin typeface="Arial Narrow"/>
                        </a:rPr>
                        <a:t>                    –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4 001 235 </a:t>
                      </a: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4 001 228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7 </a:t>
                      </a: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100.0%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0025">
                <a:tc>
                  <a:txBody>
                    <a:bodyPr/>
                    <a:lstStyle/>
                    <a:p>
                      <a:pPr algn="l" fontAlgn="b"/>
                      <a:r>
                        <a:rPr lang="en-ZA" sz="1200" b="0" i="0" u="none" strike="noStrike" dirty="0">
                          <a:solidFill>
                            <a:srgbClr val="000000"/>
                          </a:solidFill>
                          <a:effectLst/>
                          <a:latin typeface="Arial Narrow"/>
                        </a:rPr>
                        <a:t>Transfers and Subsidies</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ZA" sz="1200" b="0" i="0" u="none" strike="noStrike" dirty="0">
                          <a:solidFill>
                            <a:srgbClr val="000000"/>
                          </a:solidFill>
                          <a:effectLst/>
                          <a:latin typeface="Arial Narrow"/>
                        </a:rPr>
                        <a:t>21 919 325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rgbClr val="000000"/>
                          </a:solidFill>
                          <a:effectLst/>
                          <a:latin typeface="Arial Narrow"/>
                        </a:rPr>
                        <a:t>24 000 </a:t>
                      </a:r>
                      <a:endParaRPr lang="en-ZA" sz="1200" b="0" i="0" u="none" strike="noStrike" dirty="0">
                        <a:solidFill>
                          <a:srgbClr val="000000"/>
                        </a:solidFill>
                        <a:effectLst/>
                        <a:latin typeface="Arial Narrow"/>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Arial Narrow"/>
                        </a:rPr>
                        <a:t>21 943 </a:t>
                      </a:r>
                      <a:r>
                        <a:rPr lang="en-ZA" sz="1200" b="0" i="0" u="none" strike="noStrike" dirty="0" smtClean="0">
                          <a:solidFill>
                            <a:srgbClr val="000000"/>
                          </a:solidFill>
                          <a:effectLst/>
                          <a:latin typeface="Arial Narrow"/>
                        </a:rPr>
                        <a:t>125 </a:t>
                      </a:r>
                      <a:endParaRPr lang="en-ZA" sz="1200" b="0" i="0" u="none" strike="noStrike" dirty="0">
                        <a:solidFill>
                          <a:srgbClr val="000000"/>
                        </a:solidFill>
                        <a:effectLst/>
                        <a:latin typeface="Arial Narrow"/>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Arial Narrow"/>
                        </a:rPr>
                        <a:t>21 790 666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Arial Narrow"/>
                        </a:rPr>
                        <a:t>152 </a:t>
                      </a:r>
                      <a:r>
                        <a:rPr lang="en-ZA" sz="1200" b="0" i="0" u="none" strike="noStrike" dirty="0" smtClean="0">
                          <a:solidFill>
                            <a:srgbClr val="000000"/>
                          </a:solidFill>
                          <a:effectLst/>
                          <a:latin typeface="Arial Narrow"/>
                        </a:rPr>
                        <a:t>459 </a:t>
                      </a:r>
                      <a:endParaRPr lang="en-ZA" sz="1200" b="0" i="0" u="none" strike="noStrike" dirty="0">
                        <a:solidFill>
                          <a:srgbClr val="000000"/>
                        </a:solidFill>
                        <a:effectLst/>
                        <a:latin typeface="Arial Narrow"/>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a:rPr>
                        <a:t>99.3% </a:t>
                      </a: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4685">
                <a:tc>
                  <a:txBody>
                    <a:bodyPr/>
                    <a:lstStyle/>
                    <a:p>
                      <a:pPr algn="l" fontAlgn="ctr"/>
                      <a:r>
                        <a:rPr lang="en-ZA" sz="1200" b="1" i="0" u="none" strike="noStrike" dirty="0">
                          <a:solidFill>
                            <a:srgbClr val="000000"/>
                          </a:solidFill>
                          <a:effectLst/>
                          <a:latin typeface="Arial Narrow"/>
                        </a:rPr>
                        <a:t>Sub-Total National Treasury</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ZA" sz="1200" b="1" i="0" u="none" strike="noStrike" dirty="0" smtClean="0">
                          <a:solidFill>
                            <a:srgbClr val="000000"/>
                          </a:solidFill>
                          <a:effectLst/>
                          <a:latin typeface="Arial Narrow"/>
                        </a:rPr>
                        <a:t>28 471 417 </a:t>
                      </a:r>
                      <a:endParaRPr lang="en-ZA" sz="1200" b="1" i="0" u="none" strike="noStrike" dirty="0">
                        <a:solidFill>
                          <a:srgbClr val="000000"/>
                        </a:solidFill>
                        <a:effectLst/>
                        <a:latin typeface="Arial Narrow"/>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marL="0" algn="l" defTabSz="914400" rtl="0" eaLnBrk="1" fontAlgn="b" latinLnBrk="0" hangingPunct="1"/>
                      <a:r>
                        <a:rPr lang="en-ZA" sz="1200" b="0" i="0" u="none" strike="noStrike" kern="1200" dirty="0" smtClean="0">
                          <a:solidFill>
                            <a:srgbClr val="000000"/>
                          </a:solidFill>
                          <a:effectLst/>
                          <a:latin typeface="Arial Narrow"/>
                          <a:ea typeface="+mn-ea"/>
                          <a:cs typeface="+mn-cs"/>
                        </a:rPr>
                        <a:t>                  -</a:t>
                      </a:r>
                      <a:endParaRPr lang="en-ZA" sz="1200" b="0" i="0" u="none" strike="noStrike" kern="1200" dirty="0">
                        <a:solidFill>
                          <a:srgbClr val="000000"/>
                        </a:solidFill>
                        <a:effectLst/>
                        <a:latin typeface="Arial Narrow"/>
                        <a:ea typeface="+mn-ea"/>
                        <a:cs typeface="+mn-cs"/>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kern="1200" dirty="0" smtClean="0">
                          <a:solidFill>
                            <a:srgbClr val="000000"/>
                          </a:solidFill>
                          <a:effectLst/>
                          <a:latin typeface="Arial Narrow"/>
                          <a:ea typeface="+mn-ea"/>
                          <a:cs typeface="+mn-cs"/>
                        </a:rPr>
                        <a:t>28 471 417 </a:t>
                      </a:r>
                      <a:endParaRPr lang="en-ZA" sz="1200" b="1" i="0" u="none" strike="noStrike" kern="1200" dirty="0">
                        <a:solidFill>
                          <a:srgbClr val="000000"/>
                        </a:solidFill>
                        <a:effectLst/>
                        <a:latin typeface="Arial Narrow"/>
                        <a:ea typeface="+mn-ea"/>
                        <a:cs typeface="+mn-cs"/>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kern="1200" dirty="0" smtClean="0">
                          <a:solidFill>
                            <a:srgbClr val="000000"/>
                          </a:solidFill>
                          <a:effectLst/>
                          <a:latin typeface="Arial Narrow"/>
                          <a:ea typeface="+mn-ea"/>
                          <a:cs typeface="+mn-cs"/>
                        </a:rPr>
                        <a:t>28 218 782 </a:t>
                      </a:r>
                      <a:endParaRPr lang="en-ZA" sz="1200" b="1" i="0" u="none" strike="noStrike" kern="1200" dirty="0">
                        <a:solidFill>
                          <a:srgbClr val="000000"/>
                        </a:solidFill>
                        <a:effectLst/>
                        <a:latin typeface="Arial Narrow"/>
                        <a:ea typeface="+mn-ea"/>
                        <a:cs typeface="+mn-cs"/>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smtClean="0">
                          <a:solidFill>
                            <a:schemeClr val="tx1"/>
                          </a:solidFill>
                          <a:effectLst/>
                          <a:latin typeface="Arial Narrow"/>
                        </a:rPr>
                        <a:t>252 635 </a:t>
                      </a:r>
                      <a:endParaRPr lang="en-ZA" sz="1200" b="1" i="0" u="none" strike="noStrike" dirty="0">
                        <a:solidFill>
                          <a:schemeClr val="tx1"/>
                        </a:solidFill>
                        <a:effectLst/>
                        <a:latin typeface="Arial Narrow"/>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smtClean="0">
                          <a:solidFill>
                            <a:schemeClr val="tx1"/>
                          </a:solidFill>
                          <a:effectLst/>
                          <a:latin typeface="Arial Narrow"/>
                        </a:rPr>
                        <a:t>99.1% </a:t>
                      </a:r>
                      <a:endParaRPr lang="en-ZA" sz="1200" b="1" i="0" u="none" strike="noStrike" dirty="0">
                        <a:solidFill>
                          <a:schemeClr val="tx1"/>
                        </a:solidFill>
                        <a:effectLst/>
                        <a:latin typeface="Arial Narrow"/>
                      </a:endParaRP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9550">
                <a:tc>
                  <a:txBody>
                    <a:bodyPr/>
                    <a:lstStyle/>
                    <a:p>
                      <a:pPr algn="l" fontAlgn="b"/>
                      <a:r>
                        <a:rPr lang="en-ZA" sz="1200" b="1" i="0" u="none" strike="noStrike" dirty="0">
                          <a:solidFill>
                            <a:srgbClr val="000000"/>
                          </a:solidFill>
                          <a:effectLst/>
                          <a:latin typeface="Arial Narrow"/>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ZA" sz="1200" b="1" i="0" u="none" strike="noStrike" dirty="0">
                        <a:solidFill>
                          <a:srgbClr val="000000"/>
                        </a:solidFill>
                        <a:effectLst/>
                        <a:latin typeface="Arial Narrow"/>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ctr"/>
                      <a:endParaRPr lang="en-ZA" sz="1200" b="1" i="0" u="none" strike="noStrike" dirty="0">
                        <a:solidFill>
                          <a:srgbClr val="000000"/>
                        </a:solidFill>
                        <a:effectLst/>
                        <a:latin typeface="Arial Narrow"/>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ctr"/>
                      <a:endParaRPr lang="en-ZA" sz="1200" b="0" i="0" u="none" strike="noStrike" dirty="0">
                        <a:solidFill>
                          <a:srgbClr val="000000"/>
                        </a:solidFill>
                        <a:effectLst/>
                        <a:latin typeface="Arial Narrow"/>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ctr"/>
                      <a:endParaRPr lang="en-ZA" sz="1200" b="0" i="0" u="none" strike="noStrike" dirty="0">
                        <a:solidFill>
                          <a:srgbClr val="000000"/>
                        </a:solidFill>
                        <a:effectLst/>
                        <a:latin typeface="Arial Narrow"/>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ctr"/>
                      <a:endParaRPr lang="en-ZA" sz="1200" b="0" i="0" u="none" strike="noStrike" dirty="0">
                        <a:solidFill>
                          <a:srgbClr val="000000"/>
                        </a:solidFill>
                        <a:effectLst/>
                        <a:latin typeface="Arial Narrow"/>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r>
                        <a:rPr lang="en-ZA" sz="1200" b="1" i="0" u="none" strike="noStrike" dirty="0">
                          <a:solidFill>
                            <a:srgbClr val="000000"/>
                          </a:solidFill>
                          <a:effectLst/>
                          <a:latin typeface="Arial Narrow"/>
                        </a:rPr>
                        <a:t> </a:t>
                      </a:r>
                    </a:p>
                  </a:txBody>
                  <a:tcPr marL="9525" marR="9525" marT="9525" marB="0" anchor="ctr">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0025">
                <a:tc>
                  <a:txBody>
                    <a:bodyPr/>
                    <a:lstStyle/>
                    <a:p>
                      <a:pPr algn="l" fontAlgn="ctr"/>
                      <a:r>
                        <a:rPr lang="en-ZA" sz="1200" b="0" i="0" u="none" strike="noStrike" dirty="0">
                          <a:solidFill>
                            <a:srgbClr val="000000"/>
                          </a:solidFill>
                          <a:effectLst/>
                          <a:latin typeface="Arial Narrow"/>
                        </a:rPr>
                        <a:t>Provincial Equitable Share</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ZA" sz="1200" b="0" i="0" u="none" strike="noStrike" dirty="0">
                          <a:solidFill>
                            <a:srgbClr val="000000"/>
                          </a:solidFill>
                          <a:effectLst/>
                          <a:latin typeface="Arial Narrow"/>
                        </a:rPr>
                        <a:t>410 698 585 </a:t>
                      </a:r>
                    </a:p>
                  </a:txBody>
                  <a:tcPr marL="9525" marR="9525" marT="9525" marB="0" anchor="ctr">
                    <a:lnL>
                      <a:noFill/>
                    </a:lnL>
                    <a:lnR>
                      <a:noFill/>
                    </a:lnR>
                    <a:lnT>
                      <a:noFill/>
                    </a:lnT>
                    <a:lnB>
                      <a:noFill/>
                    </a:lnB>
                  </a:tcPr>
                </a:tc>
                <a:tc>
                  <a:txBody>
                    <a:bodyPr/>
                    <a:lstStyle/>
                    <a:p>
                      <a:pPr algn="l"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410 698 585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410 698 585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100.0%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00025">
                <a:tc>
                  <a:txBody>
                    <a:bodyPr/>
                    <a:lstStyle/>
                    <a:p>
                      <a:pPr algn="l" fontAlgn="ctr"/>
                      <a:r>
                        <a:rPr lang="en-ZA" sz="1200" b="0" i="0" u="none" strike="noStrike" dirty="0">
                          <a:solidFill>
                            <a:srgbClr val="000000"/>
                          </a:solidFill>
                          <a:effectLst/>
                          <a:latin typeface="Arial Narrow"/>
                        </a:rPr>
                        <a:t>Debt Service cost</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ZA" sz="1200" b="0" i="0" u="none" strike="noStrike" dirty="0">
                          <a:solidFill>
                            <a:srgbClr val="000000"/>
                          </a:solidFill>
                          <a:effectLst/>
                          <a:latin typeface="Arial Narrow"/>
                        </a:rPr>
                        <a:t>147 689 225 </a:t>
                      </a:r>
                    </a:p>
                  </a:txBody>
                  <a:tcPr marL="9525" marR="9525" marT="9525" marB="0" anchor="ctr">
                    <a:lnL>
                      <a:noFill/>
                    </a:lnL>
                    <a:lnR>
                      <a:noFill/>
                    </a:lnR>
                    <a:lnT>
                      <a:noFill/>
                    </a:lnT>
                    <a:lnB>
                      <a:noFill/>
                    </a:lnB>
                  </a:tcPr>
                </a:tc>
                <a:tc>
                  <a:txBody>
                    <a:bodyPr/>
                    <a:lstStyle/>
                    <a:p>
                      <a:pPr algn="l"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147 689 225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146 500 577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1 188 648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99.2%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00025">
                <a:tc>
                  <a:txBody>
                    <a:bodyPr/>
                    <a:lstStyle/>
                    <a:p>
                      <a:pPr algn="l" fontAlgn="b"/>
                      <a:r>
                        <a:rPr lang="en-ZA" sz="1200" b="0" i="0" u="none" strike="noStrike" dirty="0">
                          <a:solidFill>
                            <a:srgbClr val="000000"/>
                          </a:solidFill>
                          <a:effectLst/>
                          <a:latin typeface="Arial Narrow"/>
                        </a:rPr>
                        <a:t>Fuel Levy</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ZA" sz="1200" b="0" i="0" u="none" strike="noStrike" dirty="0">
                          <a:solidFill>
                            <a:srgbClr val="000000"/>
                          </a:solidFill>
                          <a:effectLst/>
                          <a:latin typeface="Arial Narrow"/>
                        </a:rPr>
                        <a:t>11 223 831 </a:t>
                      </a:r>
                    </a:p>
                  </a:txBody>
                  <a:tcPr marL="9525" marR="9525" marT="9525" marB="0" anchor="b">
                    <a:lnL>
                      <a:noFill/>
                    </a:lnL>
                    <a:lnR>
                      <a:noFill/>
                    </a:lnR>
                    <a:lnT>
                      <a:noFill/>
                    </a:lnT>
                    <a:lnB>
                      <a:noFill/>
                    </a:lnB>
                  </a:tcPr>
                </a:tc>
                <a:tc>
                  <a:txBody>
                    <a:bodyPr/>
                    <a:lstStyle/>
                    <a:p>
                      <a:pPr algn="l" fontAlgn="b"/>
                      <a:r>
                        <a:rPr lang="en-ZA" sz="1200" b="0" i="0" u="none" strike="noStrike" dirty="0">
                          <a:solidFill>
                            <a:srgbClr val="000000"/>
                          </a:solidFill>
                          <a:effectLst/>
                          <a:latin typeface="Arial Narrow"/>
                        </a:rPr>
                        <a:t>                    –  </a:t>
                      </a: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11 223 831 </a:t>
                      </a: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11 223 831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100.0%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00025">
                <a:tc>
                  <a:txBody>
                    <a:bodyPr/>
                    <a:lstStyle/>
                    <a:p>
                      <a:pPr algn="l" fontAlgn="b"/>
                      <a:r>
                        <a:rPr lang="en-ZA" sz="1200" b="0" i="0" u="none" strike="noStrike" dirty="0">
                          <a:solidFill>
                            <a:srgbClr val="000000"/>
                          </a:solidFill>
                          <a:effectLst/>
                          <a:latin typeface="Arial Narrow"/>
                        </a:rPr>
                        <a:t>National Revenue Fund Payments</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ZA" sz="1200" b="0" i="0" u="none" strike="noStrike" dirty="0">
                          <a:solidFill>
                            <a:srgbClr val="000000"/>
                          </a:solidFill>
                          <a:effectLst/>
                          <a:latin typeface="Arial Narrow"/>
                        </a:rPr>
                        <a:t>1 221 393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a:rPr>
                        <a:t>                    –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a:rPr>
                        <a:t>1 221 393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a:rPr>
                        <a:t>1 778 016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Arial Narrow"/>
                        </a:rPr>
                        <a:t>(556 623)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Arial Narrow"/>
                        </a:rPr>
                        <a:t>145.6% </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9550">
                <a:tc>
                  <a:txBody>
                    <a:bodyPr/>
                    <a:lstStyle/>
                    <a:p>
                      <a:pPr algn="l" fontAlgn="ctr"/>
                      <a:r>
                        <a:rPr lang="en-ZA" sz="1200" b="1" i="0" u="none" strike="noStrike" dirty="0">
                          <a:solidFill>
                            <a:srgbClr val="000000"/>
                          </a:solidFill>
                          <a:effectLst/>
                          <a:latin typeface="Arial Narrow"/>
                        </a:rPr>
                        <a:t>Sub-Total Statutory Transfers</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ZA" sz="1200" b="1" i="0" u="none" strike="noStrike" dirty="0">
                          <a:solidFill>
                            <a:srgbClr val="000000"/>
                          </a:solidFill>
                          <a:effectLst/>
                          <a:latin typeface="Arial Narrow"/>
                        </a:rPr>
                        <a:t>570 833 034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ZA" sz="1200" b="1" i="0" u="none" strike="noStrike" dirty="0">
                          <a:solidFill>
                            <a:srgbClr val="000000"/>
                          </a:solidFill>
                          <a:effectLst/>
                          <a:latin typeface="Arial Narrow"/>
                        </a:rPr>
                        <a:t>                    –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570 833 034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570 201 009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632 025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99.9%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31232">
                <a:tc>
                  <a:txBody>
                    <a:bodyPr/>
                    <a:lstStyle/>
                    <a:p>
                      <a:pPr algn="l" fontAlgn="b"/>
                      <a:r>
                        <a:rPr lang="en-ZA" sz="1200" b="1" i="0" u="none" strike="noStrike" dirty="0">
                          <a:solidFill>
                            <a:srgbClr val="000000"/>
                          </a:solidFill>
                          <a:effectLst/>
                          <a:latin typeface="Arial Narrow"/>
                        </a:rPr>
                        <a:t>Overall National Treasury</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a:solidFill>
                            <a:srgbClr val="000000"/>
                          </a:solidFill>
                          <a:effectLst/>
                          <a:latin typeface="Arial Narrow"/>
                        </a:rPr>
                        <a:t>      </a:t>
                      </a:r>
                      <a:r>
                        <a:rPr lang="en-ZA" sz="1200" b="1" i="0" u="none" strike="noStrike" dirty="0" smtClean="0">
                          <a:solidFill>
                            <a:srgbClr val="000000"/>
                          </a:solidFill>
                          <a:effectLst/>
                          <a:latin typeface="Arial Narrow"/>
                        </a:rPr>
                        <a:t>  599 304 451 </a:t>
                      </a:r>
                      <a:endParaRPr lang="en-ZA" sz="1200" b="1" i="0" u="none" strike="noStrike" dirty="0">
                        <a:solidFill>
                          <a:srgbClr val="000000"/>
                        </a:solidFill>
                        <a:effectLst/>
                        <a:latin typeface="Arial Narrow"/>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a:solidFill>
                            <a:srgbClr val="000000"/>
                          </a:solidFill>
                          <a:effectLst/>
                          <a:latin typeface="Arial Narrow"/>
                        </a:rPr>
                        <a:t>            </a:t>
                      </a:r>
                      <a:r>
                        <a:rPr lang="en-ZA" sz="1200" b="1" i="0" u="none" strike="noStrike" dirty="0" smtClean="0">
                          <a:solidFill>
                            <a:srgbClr val="000000"/>
                          </a:solidFill>
                          <a:effectLst/>
                          <a:latin typeface="Arial Narrow"/>
                        </a:rPr>
                        <a:t>        - </a:t>
                      </a:r>
                      <a:endParaRPr lang="en-ZA" sz="1200" b="1" i="0" u="none" strike="noStrike" dirty="0">
                        <a:solidFill>
                          <a:srgbClr val="000000"/>
                        </a:solidFill>
                        <a:effectLst/>
                        <a:latin typeface="Arial Narrow"/>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a:solidFill>
                            <a:srgbClr val="000000"/>
                          </a:solidFill>
                          <a:effectLst/>
                          <a:latin typeface="Arial Narrow"/>
                        </a:rPr>
                        <a:t>      </a:t>
                      </a:r>
                      <a:r>
                        <a:rPr lang="en-ZA" sz="1200" b="1" i="0" u="none" strike="noStrike" dirty="0" smtClean="0">
                          <a:solidFill>
                            <a:srgbClr val="000000"/>
                          </a:solidFill>
                          <a:effectLst/>
                          <a:latin typeface="Arial Narrow"/>
                        </a:rPr>
                        <a:t>  599 304 451 </a:t>
                      </a:r>
                      <a:endParaRPr lang="en-ZA" sz="1200" b="1" i="0" u="none" strike="noStrike" dirty="0">
                        <a:solidFill>
                          <a:srgbClr val="000000"/>
                        </a:solidFill>
                        <a:effectLst/>
                        <a:latin typeface="Arial Narrow"/>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a:solidFill>
                            <a:srgbClr val="000000"/>
                          </a:solidFill>
                          <a:effectLst/>
                          <a:latin typeface="Arial Narrow"/>
                        </a:rPr>
                        <a:t>     </a:t>
                      </a:r>
                      <a:r>
                        <a:rPr lang="en-ZA" sz="1200" b="1" i="0" u="none" strike="noStrike" dirty="0" smtClean="0">
                          <a:solidFill>
                            <a:srgbClr val="000000"/>
                          </a:solidFill>
                          <a:effectLst/>
                          <a:latin typeface="Arial Narrow"/>
                        </a:rPr>
                        <a:t>   598 419 791 </a:t>
                      </a:r>
                      <a:endParaRPr lang="en-ZA" sz="1200" b="1" i="0" u="none" strike="noStrike" dirty="0">
                        <a:solidFill>
                          <a:srgbClr val="000000"/>
                        </a:solidFill>
                        <a:effectLst/>
                        <a:latin typeface="Arial Narrow"/>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smtClean="0">
                          <a:solidFill>
                            <a:srgbClr val="000000"/>
                          </a:solidFill>
                          <a:effectLst/>
                          <a:latin typeface="Arial Narrow"/>
                        </a:rPr>
                        <a:t>              884 </a:t>
                      </a:r>
                      <a:r>
                        <a:rPr lang="en-ZA" sz="1200" b="1" i="0" u="none" strike="noStrike" dirty="0">
                          <a:solidFill>
                            <a:srgbClr val="000000"/>
                          </a:solidFill>
                          <a:effectLst/>
                          <a:latin typeface="Arial Narrow"/>
                        </a:rPr>
                        <a:t>660 </a:t>
                      </a:r>
                    </a:p>
                  </a:txBody>
                  <a:tcPr marL="9525" marR="9525" marT="9525"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1" i="0" u="none" strike="noStrike" dirty="0">
                          <a:solidFill>
                            <a:srgbClr val="000000"/>
                          </a:solidFill>
                          <a:effectLst/>
                          <a:latin typeface="Arial Narrow"/>
                        </a:rPr>
                        <a:t>99.9%</a:t>
                      </a:r>
                    </a:p>
                  </a:txBody>
                  <a:tcPr marL="9525" marR="9525" marT="9525"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473707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856984" cy="838200"/>
          </a:xfrm>
        </p:spPr>
        <p:txBody>
          <a:bodyPr/>
          <a:lstStyle/>
          <a:p>
            <a:r>
              <a:rPr lang="en-US" sz="2400" dirty="0" smtClean="0"/>
              <a:t>Q4 2016/17  ACTUAL OUTCOMES VS BUDGET PER CLASSIFICATION</a:t>
            </a:r>
            <a:endParaRPr lang="en-US" sz="2400" dirty="0"/>
          </a:p>
        </p:txBody>
      </p:sp>
      <p:sp>
        <p:nvSpPr>
          <p:cNvPr id="4" name="Slide Number Placeholder 3"/>
          <p:cNvSpPr>
            <a:spLocks noGrp="1"/>
          </p:cNvSpPr>
          <p:nvPr>
            <p:ph type="sldNum" sz="quarter" idx="12"/>
          </p:nvPr>
        </p:nvSpPr>
        <p:spPr/>
        <p:txBody>
          <a:bodyPr/>
          <a:lstStyle/>
          <a:p>
            <a:pPr>
              <a:defRPr/>
            </a:pPr>
            <a:fld id="{D7365CFE-7443-47D7-BBE9-7F324CB70A03}" type="slidenum">
              <a:rPr lang="en-US" smtClean="0"/>
              <a:pPr>
                <a:defRPr/>
              </a:pPr>
              <a:t>11</a:t>
            </a:fld>
            <a:endParaRPr lang="en-US" sz="1400" b="0" dirty="0">
              <a:solidFill>
                <a:schemeClr val="tx1"/>
              </a:solidFill>
              <a:latin typeface="+mn-lt"/>
            </a:endParaRPr>
          </a:p>
        </p:txBody>
      </p:sp>
      <p:graphicFrame>
        <p:nvGraphicFramePr>
          <p:cNvPr id="5" name="Chart 4"/>
          <p:cNvGraphicFramePr>
            <a:graphicFrameLocks/>
          </p:cNvGraphicFramePr>
          <p:nvPr>
            <p:extLst>
              <p:ext uri="{D42A27DB-BD31-4B8C-83A1-F6EECF244321}">
                <p14:modId xmlns:p14="http://schemas.microsoft.com/office/powerpoint/2010/main" val="3278370261"/>
              </p:ext>
            </p:extLst>
          </p:nvPr>
        </p:nvGraphicFramePr>
        <p:xfrm>
          <a:off x="1475656" y="1619249"/>
          <a:ext cx="6192687" cy="36195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4252644321"/>
              </p:ext>
            </p:extLst>
          </p:nvPr>
        </p:nvGraphicFramePr>
        <p:xfrm>
          <a:off x="179512" y="1268760"/>
          <a:ext cx="8640959" cy="26642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653632954"/>
              </p:ext>
            </p:extLst>
          </p:nvPr>
        </p:nvGraphicFramePr>
        <p:xfrm>
          <a:off x="251520" y="4005064"/>
          <a:ext cx="8640960" cy="20882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71224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sz="2400" dirty="0" smtClean="0"/>
              <a:t>SUMMARY OF VIREMENT/SHIFTS IMPLEMENTED</a:t>
            </a:r>
            <a:endParaRPr lang="en-ZA" sz="2400" dirty="0"/>
          </a:p>
        </p:txBody>
      </p:sp>
      <p:sp>
        <p:nvSpPr>
          <p:cNvPr id="3" name="Content Placeholder 2"/>
          <p:cNvSpPr>
            <a:spLocks noGrp="1"/>
          </p:cNvSpPr>
          <p:nvPr>
            <p:ph idx="1"/>
          </p:nvPr>
        </p:nvSpPr>
        <p:spPr/>
        <p:txBody>
          <a:bodyPr/>
          <a:lstStyle/>
          <a:p>
            <a:pPr marL="0" indent="0">
              <a:buNone/>
            </a:pPr>
            <a:endParaRPr lang="en-ZA" sz="1100" dirty="0">
              <a:latin typeface="Times New Roman"/>
              <a:ea typeface="Times New Roman"/>
            </a:endParaRPr>
          </a:p>
          <a:p>
            <a:pPr marL="0" indent="0">
              <a:buNone/>
            </a:pPr>
            <a:endParaRPr lang="en-ZA" sz="1100" b="1" u="sng"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12</a:t>
            </a:fld>
            <a:endParaRPr lang="en-US" sz="1400" b="0" dirty="0">
              <a:solidFill>
                <a:schemeClr val="tx1"/>
              </a:solidFill>
              <a:latin typeface="+mn-lt"/>
            </a:endParaRPr>
          </a:p>
        </p:txBody>
      </p:sp>
      <p:pic>
        <p:nvPicPr>
          <p:cNvPr id="6" name="Picture 5"/>
          <p:cNvPicPr>
            <a:picLocks noChangeAspect="1"/>
          </p:cNvPicPr>
          <p:nvPr/>
        </p:nvPicPr>
        <p:blipFill>
          <a:blip r:embed="rId2"/>
          <a:stretch>
            <a:fillRect/>
          </a:stretch>
        </p:blipFill>
        <p:spPr>
          <a:xfrm>
            <a:off x="289756" y="1295401"/>
            <a:ext cx="8746740" cy="4725888"/>
          </a:xfrm>
          <a:prstGeom prst="rect">
            <a:avLst/>
          </a:prstGeom>
        </p:spPr>
      </p:pic>
    </p:spTree>
    <p:extLst>
      <p:ext uri="{BB962C8B-B14F-4D97-AF65-F5344CB8AC3E}">
        <p14:creationId xmlns:p14="http://schemas.microsoft.com/office/powerpoint/2010/main" val="3660208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611560" y="3573016"/>
            <a:ext cx="7772400" cy="1500187"/>
          </a:xfrm>
        </p:spPr>
        <p:txBody>
          <a:bodyPr/>
          <a:lstStyle/>
          <a:p>
            <a:r>
              <a:rPr lang="en-GB" sz="4000" dirty="0" smtClean="0">
                <a:latin typeface="+mj-lt"/>
              </a:rPr>
              <a:t>Q4 YTD PERFORMANCE INFORMATION REPORT </a:t>
            </a:r>
          </a:p>
          <a:p>
            <a:r>
              <a:rPr lang="en-GB" sz="4000" dirty="0" smtClean="0">
                <a:latin typeface="+mj-lt"/>
              </a:rPr>
              <a:t>ANNUAL PERFORMANCE PLAN 2016/17</a:t>
            </a:r>
            <a:endParaRPr lang="en-GB" sz="4000" dirty="0">
              <a:latin typeface="+mj-lt"/>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13</a:t>
            </a:fld>
            <a:endParaRPr lang="en-US" sz="1400" b="0">
              <a:solidFill>
                <a:schemeClr val="tx1"/>
              </a:solidFill>
              <a:latin typeface="+mn-lt"/>
            </a:endParaRPr>
          </a:p>
        </p:txBody>
      </p:sp>
    </p:spTree>
    <p:extLst>
      <p:ext uri="{BB962C8B-B14F-4D97-AF65-F5344CB8AC3E}">
        <p14:creationId xmlns:p14="http://schemas.microsoft.com/office/powerpoint/2010/main" val="3956927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1048544"/>
          </a:xfrm>
        </p:spPr>
        <p:txBody>
          <a:bodyPr/>
          <a:lstStyle/>
          <a:p>
            <a:r>
              <a:rPr lang="en-ZA" sz="2400" b="1" dirty="0" smtClean="0"/>
              <a:t>Q4 YTD 2016/17:QUARTER-ON-QUARTER COMPARISON PERFORMANCE ACHIEVED </a:t>
            </a:r>
            <a:r>
              <a:rPr lang="en-ZA" sz="2400" b="1" dirty="0"/>
              <a:t>BY TOTAL NUMBER OF </a:t>
            </a:r>
            <a:r>
              <a:rPr lang="en-ZA" sz="2400" b="1" dirty="0" smtClean="0"/>
              <a:t>INDICATORS</a:t>
            </a:r>
            <a:endParaRPr lang="en-GB"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14</a:t>
            </a:fld>
            <a:endParaRPr lang="en-US" sz="1400" b="0">
              <a:solidFill>
                <a:schemeClr val="tx1"/>
              </a:solidFill>
              <a:latin typeface="+mn-lt"/>
            </a:endParaRPr>
          </a:p>
        </p:txBody>
      </p:sp>
      <p:graphicFrame>
        <p:nvGraphicFramePr>
          <p:cNvPr id="8" name="Chart 7"/>
          <p:cNvGraphicFramePr>
            <a:graphicFrameLocks/>
          </p:cNvGraphicFramePr>
          <p:nvPr>
            <p:extLst>
              <p:ext uri="{D42A27DB-BD31-4B8C-83A1-F6EECF244321}">
                <p14:modId xmlns:p14="http://schemas.microsoft.com/office/powerpoint/2010/main" val="2514704808"/>
              </p:ext>
            </p:extLst>
          </p:nvPr>
        </p:nvGraphicFramePr>
        <p:xfrm>
          <a:off x="152400" y="1340768"/>
          <a:ext cx="8686800"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9108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8640"/>
            <a:ext cx="8812088" cy="838200"/>
          </a:xfrm>
        </p:spPr>
        <p:txBody>
          <a:bodyPr/>
          <a:lstStyle/>
          <a:p>
            <a:r>
              <a:rPr lang="en-ZA" sz="2400" dirty="0" smtClean="0"/>
              <a:t>Q4 YTD 2016/17: PERFORMANCE </a:t>
            </a:r>
            <a:r>
              <a:rPr lang="en-ZA" sz="2400" dirty="0"/>
              <a:t>ACHIEVED BY TOTAL NUMBER OF </a:t>
            </a:r>
            <a:r>
              <a:rPr lang="en-ZA" sz="2400" dirty="0" smtClean="0"/>
              <a:t>INDICATORS</a:t>
            </a:r>
            <a:endParaRPr lang="en-ZA" sz="2400"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15</a:t>
            </a:fld>
            <a:endParaRPr lang="en-US" sz="1400" b="0">
              <a:solidFill>
                <a:schemeClr val="tx1"/>
              </a:solidFill>
              <a:latin typeface="+mn-lt"/>
            </a:endParaRPr>
          </a:p>
        </p:txBody>
      </p:sp>
      <p:graphicFrame>
        <p:nvGraphicFramePr>
          <p:cNvPr id="9" name="Chart 8"/>
          <p:cNvGraphicFramePr>
            <a:graphicFrameLocks/>
          </p:cNvGraphicFramePr>
          <p:nvPr>
            <p:extLst>
              <p:ext uri="{D42A27DB-BD31-4B8C-83A1-F6EECF244321}">
                <p14:modId xmlns:p14="http://schemas.microsoft.com/office/powerpoint/2010/main" val="1616205324"/>
              </p:ext>
            </p:extLst>
          </p:nvPr>
        </p:nvGraphicFramePr>
        <p:xfrm>
          <a:off x="152396" y="1124744"/>
          <a:ext cx="8686804" cy="3024336"/>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bwMode="auto">
          <a:xfrm>
            <a:off x="6156176" y="1916832"/>
            <a:ext cx="0" cy="3024336"/>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473753869"/>
              </p:ext>
            </p:extLst>
          </p:nvPr>
        </p:nvGraphicFramePr>
        <p:xfrm>
          <a:off x="152396" y="4293096"/>
          <a:ext cx="8686804" cy="1558963"/>
        </p:xfrm>
        <a:graphic>
          <a:graphicData uri="http://schemas.openxmlformats.org/drawingml/2006/table">
            <a:tbl>
              <a:tblPr firstRow="1" bandRow="1">
                <a:tableStyleId>{073A0DAA-6AF3-43AB-8588-CEC1D06C72B9}</a:tableStyleId>
              </a:tblPr>
              <a:tblGrid>
                <a:gridCol w="2287079">
                  <a:extLst>
                    <a:ext uri="{9D8B030D-6E8A-4147-A177-3AD203B41FA5}">
                      <a16:colId xmlns:a16="http://schemas.microsoft.com/office/drawing/2014/main" val="1508406985"/>
                    </a:ext>
                  </a:extLst>
                </a:gridCol>
                <a:gridCol w="1279945">
                  <a:extLst>
                    <a:ext uri="{9D8B030D-6E8A-4147-A177-3AD203B41FA5}">
                      <a16:colId xmlns:a16="http://schemas.microsoft.com/office/drawing/2014/main" val="1753735680"/>
                    </a:ext>
                  </a:extLst>
                </a:gridCol>
                <a:gridCol w="1279945">
                  <a:extLst>
                    <a:ext uri="{9D8B030D-6E8A-4147-A177-3AD203B41FA5}">
                      <a16:colId xmlns:a16="http://schemas.microsoft.com/office/drawing/2014/main" val="3483163521"/>
                    </a:ext>
                  </a:extLst>
                </a:gridCol>
                <a:gridCol w="1156811">
                  <a:extLst>
                    <a:ext uri="{9D8B030D-6E8A-4147-A177-3AD203B41FA5}">
                      <a16:colId xmlns:a16="http://schemas.microsoft.com/office/drawing/2014/main" val="1016147442"/>
                    </a:ext>
                  </a:extLst>
                </a:gridCol>
                <a:gridCol w="1403079">
                  <a:extLst>
                    <a:ext uri="{9D8B030D-6E8A-4147-A177-3AD203B41FA5}">
                      <a16:colId xmlns:a16="http://schemas.microsoft.com/office/drawing/2014/main" val="177298662"/>
                    </a:ext>
                  </a:extLst>
                </a:gridCol>
                <a:gridCol w="1279945">
                  <a:extLst>
                    <a:ext uri="{9D8B030D-6E8A-4147-A177-3AD203B41FA5}">
                      <a16:colId xmlns:a16="http://schemas.microsoft.com/office/drawing/2014/main" val="3054381851"/>
                    </a:ext>
                  </a:extLst>
                </a:gridCol>
              </a:tblGrid>
              <a:tr h="461683">
                <a:tc>
                  <a:txBody>
                    <a:bodyPr/>
                    <a:lstStyle/>
                    <a:p>
                      <a:r>
                        <a:rPr lang="en-GB" sz="1200" b="0" dirty="0" smtClean="0">
                          <a:solidFill>
                            <a:schemeClr val="tx1"/>
                          </a:solidFill>
                        </a:rPr>
                        <a:t>Quarter</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smtClean="0">
                          <a:solidFill>
                            <a:schemeClr val="tx1"/>
                          </a:solidFill>
                        </a:rPr>
                        <a:t>Achieved</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smtClean="0">
                          <a:solidFill>
                            <a:schemeClr val="tx1"/>
                          </a:solidFill>
                        </a:rPr>
                        <a:t>Partially Achieved</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smtClean="0">
                          <a:solidFill>
                            <a:schemeClr val="tx1"/>
                          </a:solidFill>
                        </a:rPr>
                        <a:t>Not Achieved</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smtClean="0">
                          <a:solidFill>
                            <a:schemeClr val="tx1"/>
                          </a:solidFill>
                        </a:rPr>
                        <a:t>Not yet due for reporting</a:t>
                      </a:r>
                      <a:endParaRPr lang="en-GB" sz="1200" b="0" dirty="0">
                        <a:solidFill>
                          <a:schemeClr val="tx1"/>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smtClean="0">
                          <a:solidFill>
                            <a:schemeClr val="tx1"/>
                          </a:solidFill>
                        </a:rPr>
                        <a:t>Total</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8063527"/>
                  </a:ext>
                </a:extLst>
              </a:tr>
              <a:tr h="271579">
                <a:tc>
                  <a:txBody>
                    <a:bodyPr/>
                    <a:lstStyle/>
                    <a:p>
                      <a:r>
                        <a:rPr lang="en-GB" sz="1200" dirty="0" smtClean="0">
                          <a:solidFill>
                            <a:schemeClr val="tx1"/>
                          </a:solidFill>
                        </a:rPr>
                        <a:t>Q4</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75.6100%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14.02%</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10.37%</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0%</a:t>
                      </a:r>
                      <a:endParaRPr lang="en-GB" sz="1200" dirty="0">
                        <a:solidFill>
                          <a:schemeClr val="tx1"/>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100%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3846328"/>
                  </a:ext>
                </a:extLst>
              </a:tr>
              <a:tr h="271579">
                <a:tc>
                  <a:txBody>
                    <a:bodyPr/>
                    <a:lstStyle/>
                    <a:p>
                      <a:r>
                        <a:rPr lang="en-GB" sz="1200" dirty="0" smtClean="0">
                          <a:solidFill>
                            <a:schemeClr val="tx1"/>
                          </a:solidFill>
                        </a:rPr>
                        <a:t>Q3</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70.63%</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20.98%</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8.39%</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13%</a:t>
                      </a:r>
                      <a:endParaRPr lang="en-GB" sz="1200" dirty="0">
                        <a:solidFill>
                          <a:schemeClr val="tx1"/>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100%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5170682"/>
                  </a:ext>
                </a:extLst>
              </a:tr>
              <a:tr h="271579">
                <a:tc>
                  <a:txBody>
                    <a:bodyPr/>
                    <a:lstStyle/>
                    <a:p>
                      <a:r>
                        <a:rPr lang="en-GB" sz="1200" dirty="0" smtClean="0">
                          <a:solidFill>
                            <a:schemeClr val="tx1"/>
                          </a:solidFill>
                        </a:rPr>
                        <a:t>Q2</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70.18%</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20.18%</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9.65%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30%</a:t>
                      </a:r>
                      <a:endParaRPr lang="en-GB" sz="1200" dirty="0">
                        <a:solidFill>
                          <a:schemeClr val="tx1"/>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100%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8842823"/>
                  </a:ext>
                </a:extLst>
              </a:tr>
              <a:tr h="271579">
                <a:tc>
                  <a:txBody>
                    <a:bodyPr/>
                    <a:lstStyle/>
                    <a:p>
                      <a:r>
                        <a:rPr lang="en-GB" sz="1200" dirty="0" smtClean="0">
                          <a:solidFill>
                            <a:schemeClr val="tx1"/>
                          </a:solidFill>
                        </a:rPr>
                        <a:t>Q1</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74.59%</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21.31%</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4.10%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26%</a:t>
                      </a:r>
                      <a:endParaRPr lang="en-GB" sz="1200" dirty="0">
                        <a:solidFill>
                          <a:schemeClr val="tx1"/>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rPr>
                        <a:t>100%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340498"/>
                  </a:ext>
                </a:extLst>
              </a:tr>
            </a:tbl>
          </a:graphicData>
        </a:graphic>
      </p:graphicFrame>
    </p:spTree>
    <p:extLst>
      <p:ext uri="{BB962C8B-B14F-4D97-AF65-F5344CB8AC3E}">
        <p14:creationId xmlns:p14="http://schemas.microsoft.com/office/powerpoint/2010/main" val="3238576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2528"/>
            <a:ext cx="8668072" cy="838200"/>
          </a:xfrm>
        </p:spPr>
        <p:txBody>
          <a:bodyPr/>
          <a:lstStyle/>
          <a:p>
            <a:r>
              <a:rPr lang="en-ZA" sz="2400" dirty="0" smtClean="0">
                <a:latin typeface="Arial Bold" panose="020B0704020202020204" pitchFamily="34" charset="0"/>
                <a:cs typeface="Arial Bold" panose="020B0704020202020204" pitchFamily="34" charset="0"/>
              </a:rPr>
              <a:t>Q4 YTD 2016/17: </a:t>
            </a:r>
            <a:r>
              <a:rPr lang="en-ZA" sz="2400" dirty="0">
                <a:latin typeface="Arial Bold" panose="020B0704020202020204" pitchFamily="34" charset="0"/>
                <a:cs typeface="Arial Bold" panose="020B0704020202020204" pitchFamily="34" charset="0"/>
              </a:rPr>
              <a:t>PERFORMANCE ACHIEVED BY PROGRAMME BY </a:t>
            </a:r>
            <a:r>
              <a:rPr lang="en-ZA" sz="2400" dirty="0" smtClean="0">
                <a:latin typeface="Arial Bold" panose="020B0704020202020204" pitchFamily="34" charset="0"/>
                <a:cs typeface="Arial Bold" panose="020B0704020202020204" pitchFamily="34" charset="0"/>
              </a:rPr>
              <a:t>INDICATORS</a:t>
            </a:r>
            <a:endParaRPr lang="en-ZA" sz="2400" dirty="0">
              <a:latin typeface="Arial Bold" panose="020B0704020202020204" pitchFamily="34" charset="0"/>
              <a:cs typeface="Arial Bold" panose="020B0704020202020204"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16</a:t>
            </a:fld>
            <a:endParaRPr lang="en-US" sz="1400" b="0">
              <a:solidFill>
                <a:schemeClr val="tx1"/>
              </a:solidFill>
              <a:latin typeface="+mn-lt"/>
            </a:endParaRPr>
          </a:p>
        </p:txBody>
      </p:sp>
      <p:graphicFrame>
        <p:nvGraphicFramePr>
          <p:cNvPr id="7" name="Chart 6"/>
          <p:cNvGraphicFramePr>
            <a:graphicFrameLocks/>
          </p:cNvGraphicFramePr>
          <p:nvPr>
            <p:extLst/>
          </p:nvPr>
        </p:nvGraphicFramePr>
        <p:xfrm>
          <a:off x="0" y="1196752"/>
          <a:ext cx="9144000"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6512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solidFill>
                  <a:srgbClr val="FFFFFF"/>
                </a:solidFill>
              </a:rPr>
              <a:t>Q4 YTD 2016/17: PERFORMANCE ACHIEVED BY PROGRAMME BY INDICATORS AS A </a:t>
            </a:r>
            <a:r>
              <a:rPr lang="en-ZA" sz="2400" dirty="0" smtClean="0">
                <a:solidFill>
                  <a:srgbClr val="FFFFFF"/>
                </a:solidFill>
              </a:rPr>
              <a:t>NUMBER</a:t>
            </a:r>
            <a:endParaRPr lang="en-GB"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17</a:t>
            </a:fld>
            <a:endParaRPr lang="en-US" sz="1400" b="0">
              <a:solidFill>
                <a:schemeClr val="tx1"/>
              </a:solidFill>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4088609642"/>
              </p:ext>
            </p:extLst>
          </p:nvPr>
        </p:nvGraphicFramePr>
        <p:xfrm>
          <a:off x="152406" y="1268759"/>
          <a:ext cx="8812076" cy="4536504"/>
        </p:xfrm>
        <a:graphic>
          <a:graphicData uri="http://schemas.openxmlformats.org/drawingml/2006/table">
            <a:tbl>
              <a:tblPr/>
              <a:tblGrid>
                <a:gridCol w="819194">
                  <a:extLst>
                    <a:ext uri="{9D8B030D-6E8A-4147-A177-3AD203B41FA5}">
                      <a16:colId xmlns:a16="http://schemas.microsoft.com/office/drawing/2014/main" val="4124252743"/>
                    </a:ext>
                  </a:extLst>
                </a:gridCol>
                <a:gridCol w="536510">
                  <a:extLst>
                    <a:ext uri="{9D8B030D-6E8A-4147-A177-3AD203B41FA5}">
                      <a16:colId xmlns:a16="http://schemas.microsoft.com/office/drawing/2014/main" val="3700281201"/>
                    </a:ext>
                  </a:extLst>
                </a:gridCol>
                <a:gridCol w="677852">
                  <a:extLst>
                    <a:ext uri="{9D8B030D-6E8A-4147-A177-3AD203B41FA5}">
                      <a16:colId xmlns:a16="http://schemas.microsoft.com/office/drawing/2014/main" val="178501439"/>
                    </a:ext>
                  </a:extLst>
                </a:gridCol>
                <a:gridCol w="677852">
                  <a:extLst>
                    <a:ext uri="{9D8B030D-6E8A-4147-A177-3AD203B41FA5}">
                      <a16:colId xmlns:a16="http://schemas.microsoft.com/office/drawing/2014/main" val="3811374044"/>
                    </a:ext>
                  </a:extLst>
                </a:gridCol>
                <a:gridCol w="677852">
                  <a:extLst>
                    <a:ext uri="{9D8B030D-6E8A-4147-A177-3AD203B41FA5}">
                      <a16:colId xmlns:a16="http://schemas.microsoft.com/office/drawing/2014/main" val="3454023662"/>
                    </a:ext>
                  </a:extLst>
                </a:gridCol>
                <a:gridCol w="677852">
                  <a:extLst>
                    <a:ext uri="{9D8B030D-6E8A-4147-A177-3AD203B41FA5}">
                      <a16:colId xmlns:a16="http://schemas.microsoft.com/office/drawing/2014/main" val="3666624370"/>
                    </a:ext>
                  </a:extLst>
                </a:gridCol>
                <a:gridCol w="677852">
                  <a:extLst>
                    <a:ext uri="{9D8B030D-6E8A-4147-A177-3AD203B41FA5}">
                      <a16:colId xmlns:a16="http://schemas.microsoft.com/office/drawing/2014/main" val="305888918"/>
                    </a:ext>
                  </a:extLst>
                </a:gridCol>
                <a:gridCol w="677852">
                  <a:extLst>
                    <a:ext uri="{9D8B030D-6E8A-4147-A177-3AD203B41FA5}">
                      <a16:colId xmlns:a16="http://schemas.microsoft.com/office/drawing/2014/main" val="544633815"/>
                    </a:ext>
                  </a:extLst>
                </a:gridCol>
                <a:gridCol w="677852">
                  <a:extLst>
                    <a:ext uri="{9D8B030D-6E8A-4147-A177-3AD203B41FA5}">
                      <a16:colId xmlns:a16="http://schemas.microsoft.com/office/drawing/2014/main" val="2825190721"/>
                    </a:ext>
                  </a:extLst>
                </a:gridCol>
                <a:gridCol w="677852">
                  <a:extLst>
                    <a:ext uri="{9D8B030D-6E8A-4147-A177-3AD203B41FA5}">
                      <a16:colId xmlns:a16="http://schemas.microsoft.com/office/drawing/2014/main" val="4051557157"/>
                    </a:ext>
                  </a:extLst>
                </a:gridCol>
                <a:gridCol w="677852">
                  <a:extLst>
                    <a:ext uri="{9D8B030D-6E8A-4147-A177-3AD203B41FA5}">
                      <a16:colId xmlns:a16="http://schemas.microsoft.com/office/drawing/2014/main" val="2231290675"/>
                    </a:ext>
                  </a:extLst>
                </a:gridCol>
                <a:gridCol w="677852">
                  <a:extLst>
                    <a:ext uri="{9D8B030D-6E8A-4147-A177-3AD203B41FA5}">
                      <a16:colId xmlns:a16="http://schemas.microsoft.com/office/drawing/2014/main" val="2732974492"/>
                    </a:ext>
                  </a:extLst>
                </a:gridCol>
                <a:gridCol w="677852">
                  <a:extLst>
                    <a:ext uri="{9D8B030D-6E8A-4147-A177-3AD203B41FA5}">
                      <a16:colId xmlns:a16="http://schemas.microsoft.com/office/drawing/2014/main" val="515870109"/>
                    </a:ext>
                  </a:extLst>
                </a:gridCol>
              </a:tblGrid>
              <a:tr h="1692773">
                <a:tc>
                  <a:txBody>
                    <a:bodyPr/>
                    <a:lstStyle/>
                    <a:p>
                      <a:pPr algn="ctr" fontAlgn="ctr"/>
                      <a:r>
                        <a:rPr lang="en-US" sz="1200" b="1" i="0" u="none" strike="noStrike" dirty="0">
                          <a:solidFill>
                            <a:srgbClr val="000000"/>
                          </a:solidFill>
                          <a:effectLst/>
                          <a:latin typeface="Arial Narrow" panose="020B0606020202030204" pitchFamily="34" charset="0"/>
                        </a:rPr>
                        <a:t>Division</a:t>
                      </a:r>
                      <a:endParaRPr lang="en-GB" sz="1200" b="1" i="0" u="none" strike="noStrike" dirty="0">
                        <a:solidFill>
                          <a:srgbClr val="000000"/>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US" sz="1200" b="0" i="0" u="none" strike="noStrike" dirty="0">
                          <a:solidFill>
                            <a:srgbClr val="000000"/>
                          </a:solidFill>
                          <a:effectLst/>
                          <a:latin typeface="Arial Narrow" panose="020B0606020202030204" pitchFamily="34" charset="0"/>
                        </a:rPr>
                        <a:t>Administration</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Economic Policy</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Tax and Financial Sector Policy</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Budget Office </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Intergovernmental Relations</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Public Finance</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Assets and Liability Management</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Office of the Accountant General</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Office of the Chief Procurement Officer</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International Financial Relations</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Civil Military Pensions, Contributions to Funds and Other Benefits</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a:solidFill>
                            <a:srgbClr val="000000"/>
                          </a:solidFill>
                          <a:effectLst/>
                          <a:latin typeface="Arial Narrow" panose="020B0606020202030204" pitchFamily="34" charset="0"/>
                        </a:rPr>
                        <a:t>Technical Support and Development Finance </a:t>
                      </a:r>
                      <a:r>
                        <a:rPr lang="en-US" sz="1200" b="0" i="0" u="none" strike="noStrike" dirty="0" err="1">
                          <a:solidFill>
                            <a:srgbClr val="000000"/>
                          </a:solidFill>
                          <a:effectLst/>
                          <a:latin typeface="Arial Narrow" panose="020B0606020202030204" pitchFamily="34" charset="0"/>
                        </a:rPr>
                        <a:t>Programme</a:t>
                      </a:r>
                      <a:r>
                        <a:rPr lang="en-US" sz="1200" b="0" i="0" u="none" strike="noStrike" dirty="0">
                          <a:solidFill>
                            <a:srgbClr val="000000"/>
                          </a:solidFill>
                          <a:effectLst/>
                          <a:latin typeface="Arial Narrow" panose="020B0606020202030204" pitchFamily="34" charset="0"/>
                        </a:rPr>
                        <a:t> Management</a:t>
                      </a:r>
                      <a:endParaRPr lang="en-GB" sz="1200" b="0" i="0" u="none" strike="noStrike" dirty="0">
                        <a:solidFill>
                          <a:srgbClr val="000000"/>
                        </a:solidFill>
                        <a:effectLst/>
                        <a:latin typeface="Arial Narrow" panose="020B0606020202030204" pitchFamily="34" charset="0"/>
                      </a:endParaRPr>
                    </a:p>
                  </a:txBody>
                  <a:tcPr marL="6350" marR="6350" marT="635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51274126"/>
                  </a:ext>
                </a:extLst>
              </a:tr>
              <a:tr h="1374471">
                <a:tc>
                  <a:txBody>
                    <a:bodyPr/>
                    <a:lstStyle/>
                    <a:p>
                      <a:pPr algn="ctr" fontAlgn="ctr"/>
                      <a:r>
                        <a:rPr lang="en-ZA" sz="1200" b="1" i="0" u="none" strike="noStrike" dirty="0">
                          <a:solidFill>
                            <a:srgbClr val="000000"/>
                          </a:solidFill>
                          <a:effectLst/>
                          <a:latin typeface="Arial Narrow" panose="020B0606020202030204" pitchFamily="34" charset="0"/>
                        </a:rPr>
                        <a:t>Total number of targets due in this quarter</a:t>
                      </a:r>
                      <a:endParaRPr lang="en-GB" sz="1200" b="1" i="0" u="none" strike="noStrike" dirty="0">
                        <a:solidFill>
                          <a:srgbClr val="000000"/>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ZA" sz="1200" b="0" i="0" u="none" strike="noStrike" dirty="0">
                          <a:solidFill>
                            <a:schemeClr val="tx1"/>
                          </a:solidFill>
                          <a:effectLst/>
                          <a:latin typeface="Arial Narrow" panose="020B0606020202030204" pitchFamily="34" charset="0"/>
                        </a:rPr>
                        <a:t>15</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9</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5</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18</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4</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20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29</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19</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6</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4</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24</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1652856"/>
                  </a:ext>
                </a:extLst>
              </a:tr>
              <a:tr h="355466">
                <a:tc>
                  <a:txBody>
                    <a:bodyPr/>
                    <a:lstStyle/>
                    <a:p>
                      <a:pPr algn="ctr" fontAlgn="ctr"/>
                      <a:r>
                        <a:rPr lang="en-US" sz="1200" b="1" i="0" u="none" strike="noStrike" dirty="0">
                          <a:solidFill>
                            <a:srgbClr val="000000"/>
                          </a:solidFill>
                          <a:effectLst/>
                          <a:latin typeface="Arial Narrow" panose="020B0606020202030204" pitchFamily="34" charset="0"/>
                        </a:rPr>
                        <a:t>Achieved</a:t>
                      </a:r>
                      <a:endParaRPr lang="en-GB" sz="1200" b="1" i="0" u="none" strike="noStrike" dirty="0">
                        <a:solidFill>
                          <a:srgbClr val="000000"/>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ctr"/>
                      <a:r>
                        <a:rPr lang="en-ZA" sz="1200" b="0" i="0" u="none" strike="noStrike" dirty="0">
                          <a:solidFill>
                            <a:schemeClr val="tx1"/>
                          </a:solidFill>
                          <a:effectLst/>
                          <a:latin typeface="Arial Narrow" panose="020B0606020202030204" pitchFamily="34" charset="0"/>
                        </a:rPr>
                        <a:t>11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a:solidFill>
                            <a:schemeClr val="tx1"/>
                          </a:solidFill>
                          <a:effectLst/>
                          <a:latin typeface="Arial Narrow" panose="020B0606020202030204" pitchFamily="34" charset="0"/>
                        </a:rPr>
                        <a:t>8</a:t>
                      </a:r>
                      <a:endParaRPr lang="en-GB" sz="1200" b="0" i="0" u="none" strike="noStrike">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4</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17</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2</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a:solidFill>
                            <a:schemeClr val="tx1"/>
                          </a:solidFill>
                          <a:effectLst/>
                          <a:latin typeface="Arial Narrow" panose="020B0606020202030204" pitchFamily="34" charset="0"/>
                        </a:rPr>
                        <a:t>19</a:t>
                      </a:r>
                      <a:endParaRPr lang="en-GB" sz="1200" b="0" i="0" u="none" strike="noStrike">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18</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12</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a:solidFill>
                            <a:schemeClr val="tx1"/>
                          </a:solidFill>
                          <a:effectLst/>
                          <a:latin typeface="Arial Narrow" panose="020B0606020202030204" pitchFamily="34" charset="0"/>
                        </a:rPr>
                        <a:t>3</a:t>
                      </a:r>
                      <a:endParaRPr lang="en-GB" sz="1200" b="0" i="0" u="none" strike="noStrike">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2</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smtClean="0">
                          <a:solidFill>
                            <a:schemeClr val="tx1"/>
                          </a:solidFill>
                          <a:effectLst/>
                          <a:latin typeface="Arial Narrow" panose="020B0606020202030204" pitchFamily="34" charset="0"/>
                        </a:rPr>
                        <a:t>18</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3902919"/>
                  </a:ext>
                </a:extLst>
              </a:tr>
              <a:tr h="556897">
                <a:tc>
                  <a:txBody>
                    <a:bodyPr/>
                    <a:lstStyle/>
                    <a:p>
                      <a:pPr algn="ctr" fontAlgn="ctr"/>
                      <a:r>
                        <a:rPr lang="en-US" sz="1200" b="1" i="0" u="none" strike="noStrike" dirty="0">
                          <a:solidFill>
                            <a:srgbClr val="000000"/>
                          </a:solidFill>
                          <a:effectLst/>
                          <a:latin typeface="Arial Narrow" panose="020B0606020202030204" pitchFamily="34" charset="0"/>
                        </a:rPr>
                        <a:t>Partially Achieved</a:t>
                      </a:r>
                      <a:endParaRPr lang="en-GB" sz="1200" b="1" i="0" u="none" strike="noStrike" dirty="0">
                        <a:solidFill>
                          <a:srgbClr val="000000"/>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ZA" sz="1200" b="0" i="0" u="none" strike="noStrike" dirty="0">
                          <a:solidFill>
                            <a:schemeClr val="tx1"/>
                          </a:solidFill>
                          <a:effectLst/>
                          <a:latin typeface="Arial Narrow" panose="020B0606020202030204" pitchFamily="34" charset="0"/>
                        </a:rPr>
                        <a:t>3</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2</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6</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2</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a:solidFill>
                            <a:schemeClr val="tx1"/>
                          </a:solidFill>
                          <a:effectLst/>
                          <a:latin typeface="Arial Narrow" panose="020B0606020202030204" pitchFamily="34" charset="0"/>
                        </a:rPr>
                        <a:t>2</a:t>
                      </a:r>
                      <a:endParaRPr lang="en-GB" sz="1200" b="0" i="0" u="none" strike="noStrike">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5</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2551649"/>
                  </a:ext>
                </a:extLst>
              </a:tr>
              <a:tr h="556897">
                <a:tc>
                  <a:txBody>
                    <a:bodyPr/>
                    <a:lstStyle/>
                    <a:p>
                      <a:pPr algn="ctr" fontAlgn="ctr"/>
                      <a:r>
                        <a:rPr lang="en-US" sz="1200" b="1" i="0" u="none" strike="noStrike" dirty="0">
                          <a:solidFill>
                            <a:srgbClr val="000000"/>
                          </a:solidFill>
                          <a:effectLst/>
                          <a:latin typeface="Arial Narrow" panose="020B0606020202030204" pitchFamily="34" charset="0"/>
                        </a:rPr>
                        <a:t>Not Achieved</a:t>
                      </a:r>
                      <a:endParaRPr lang="en-GB" sz="1200" b="1" i="0" u="none" strike="noStrike" dirty="0">
                        <a:solidFill>
                          <a:srgbClr val="000000"/>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ZA" sz="1200" b="0" i="0" u="none" strike="noStrike" dirty="0">
                          <a:solidFill>
                            <a:schemeClr val="tx1"/>
                          </a:solidFill>
                          <a:effectLst/>
                          <a:latin typeface="Arial Narrow" panose="020B0606020202030204" pitchFamily="34" charset="0"/>
                        </a:rPr>
                        <a:t>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5</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7</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a:solidFill>
                            <a:schemeClr val="tx1"/>
                          </a:solidFill>
                          <a:effectLst/>
                          <a:latin typeface="Arial Narrow" panose="020B0606020202030204" pitchFamily="34" charset="0"/>
                        </a:rPr>
                        <a:t>0</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200" b="0" i="0" u="none" strike="noStrike" dirty="0" smtClean="0">
                          <a:solidFill>
                            <a:schemeClr val="tx1"/>
                          </a:solidFill>
                          <a:effectLst/>
                          <a:latin typeface="Arial Narrow" panose="020B0606020202030204" pitchFamily="34" charset="0"/>
                        </a:rPr>
                        <a:t>1</a:t>
                      </a:r>
                      <a:endParaRPr lang="en-GB" sz="1200" b="0" i="0" u="none" strike="noStrike" dirty="0">
                        <a:solidFill>
                          <a:schemeClr val="tx1"/>
                        </a:solidFill>
                        <a:effectLst/>
                        <a:latin typeface="Arial Narrow" panose="020B0606020202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8323931"/>
                  </a:ext>
                </a:extLst>
              </a:tr>
            </a:tbl>
          </a:graphicData>
        </a:graphic>
      </p:graphicFrame>
    </p:spTree>
    <p:extLst>
      <p:ext uri="{BB962C8B-B14F-4D97-AF65-F5344CB8AC3E}">
        <p14:creationId xmlns:p14="http://schemas.microsoft.com/office/powerpoint/2010/main" val="3443628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18</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1881237546"/>
              </p:ext>
            </p:extLst>
          </p:nvPr>
        </p:nvGraphicFramePr>
        <p:xfrm>
          <a:off x="72133" y="1225314"/>
          <a:ext cx="8856984" cy="4795974"/>
        </p:xfrm>
        <a:graphic>
          <a:graphicData uri="http://schemas.openxmlformats.org/drawingml/2006/table">
            <a:tbl>
              <a:tblPr firstRow="1" firstCol="1" bandRow="1">
                <a:tableStyleId>{5C22544A-7EE6-4342-B048-85BDC9FD1C3A}</a:tableStyleId>
              </a:tblPr>
              <a:tblGrid>
                <a:gridCol w="1152129">
                  <a:extLst>
                    <a:ext uri="{9D8B030D-6E8A-4147-A177-3AD203B41FA5}">
                      <a16:colId xmlns:a16="http://schemas.microsoft.com/office/drawing/2014/main" val="3334547459"/>
                    </a:ext>
                  </a:extLst>
                </a:gridCol>
                <a:gridCol w="2863204">
                  <a:extLst>
                    <a:ext uri="{9D8B030D-6E8A-4147-A177-3AD203B41FA5}">
                      <a16:colId xmlns:a16="http://schemas.microsoft.com/office/drawing/2014/main" val="20000"/>
                    </a:ext>
                  </a:extLst>
                </a:gridCol>
                <a:gridCol w="803774">
                  <a:extLst>
                    <a:ext uri="{9D8B030D-6E8A-4147-A177-3AD203B41FA5}">
                      <a16:colId xmlns:a16="http://schemas.microsoft.com/office/drawing/2014/main" val="20001"/>
                    </a:ext>
                  </a:extLst>
                </a:gridCol>
                <a:gridCol w="898347">
                  <a:extLst>
                    <a:ext uri="{9D8B030D-6E8A-4147-A177-3AD203B41FA5}">
                      <a16:colId xmlns:a16="http://schemas.microsoft.com/office/drawing/2014/main" val="20002"/>
                    </a:ext>
                  </a:extLst>
                </a:gridCol>
                <a:gridCol w="3139530">
                  <a:extLst>
                    <a:ext uri="{9D8B030D-6E8A-4147-A177-3AD203B41FA5}">
                      <a16:colId xmlns:a16="http://schemas.microsoft.com/office/drawing/2014/main" val="20003"/>
                    </a:ext>
                  </a:extLst>
                </a:gridCol>
              </a:tblGrid>
              <a:tr h="458978">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747415">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P1: Corporate Services</a:t>
                      </a: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Percentage completion of the business continuity plan</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90%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operational changes resulting in approval of governance documents not being concluded.</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97158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200" b="0" dirty="0" smtClean="0">
                          <a:solidFill>
                            <a:sysClr val="windowText" lastClr="000000"/>
                          </a:solidFill>
                          <a:effectLst/>
                          <a:latin typeface="Arial Narrow" panose="020B0606020202030204" pitchFamily="34" charset="0"/>
                          <a:ea typeface="Calibri"/>
                          <a:cs typeface="Times New Roman"/>
                        </a:rPr>
                        <a:t>P1: Corporate Services</a:t>
                      </a:r>
                    </a:p>
                    <a:p>
                      <a:pPr algn="l">
                        <a:lnSpc>
                          <a:spcPct val="115000"/>
                        </a:lnSpc>
                        <a:spcAft>
                          <a:spcPts val="0"/>
                        </a:spcAft>
                      </a:pP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MPAT score achieved on risk management standard</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4</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 attributed to failing to meet newly introduced prescriptive administrative compliance evidence requirements.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64640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200" b="0" dirty="0" smtClean="0">
                          <a:solidFill>
                            <a:sysClr val="windowText" lastClr="000000"/>
                          </a:solidFill>
                          <a:effectLst/>
                          <a:latin typeface="Arial Narrow" panose="020B0606020202030204" pitchFamily="34" charset="0"/>
                          <a:ea typeface="Calibri"/>
                          <a:cs typeface="Times New Roman"/>
                        </a:rPr>
                        <a:t>P1: Corporate Services</a:t>
                      </a:r>
                    </a:p>
                    <a:p>
                      <a:pPr algn="l">
                        <a:lnSpc>
                          <a:spcPct val="115000"/>
                        </a:lnSpc>
                        <a:spcAft>
                          <a:spcPts val="0"/>
                        </a:spcAft>
                      </a:pP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Percentage savings on goods and services expenditure</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5%</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0.5%</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service providers not being in a position or unwilling to negotiate prices as a result of stressed economic factors as well as recently introduced OCPO travel framework limiting departmental level negotiation on travel and accommodation.</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r h="971586">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P1: Corporate Services</a:t>
                      </a:r>
                    </a:p>
                    <a:p>
                      <a:pPr algn="l">
                        <a:lnSpc>
                          <a:spcPct val="115000"/>
                        </a:lnSpc>
                        <a:spcAft>
                          <a:spcPts val="0"/>
                        </a:spcAft>
                      </a:pP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fontAlgn="t"/>
                      <a:r>
                        <a:rPr lang="en-GB" sz="1200" b="0" i="0" u="none" strike="noStrike" dirty="0" smtClean="0">
                          <a:solidFill>
                            <a:srgbClr val="000000"/>
                          </a:solidFill>
                          <a:effectLst/>
                          <a:latin typeface="Arial Narrow" panose="020B0606020202030204" pitchFamily="34" charset="0"/>
                        </a:rPr>
                        <a:t>Percentage implementation of ERM annual plan</a:t>
                      </a:r>
                      <a:endParaRPr lang="en-GB" sz="1200" b="0" i="0" u="none" strike="noStrike" dirty="0">
                        <a:solidFill>
                          <a:srgbClr val="000000"/>
                        </a:solidFill>
                        <a:effectLst/>
                        <a:latin typeface="Arial Narrow" panose="020B0606020202030204" pitchFamily="34"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Calibri" panose="020F0502020204030204" pitchFamily="34" charset="0"/>
                        </a:rPr>
                        <a:t>100%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80%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chemeClr val="tx1"/>
                          </a:solidFill>
                          <a:effectLst/>
                          <a:latin typeface="Arial Narrow" panose="020B0606020202030204" pitchFamily="34" charset="0"/>
                          <a:ea typeface="Calibri"/>
                          <a:cs typeface="Times New Roman"/>
                        </a:rPr>
                        <a:t>Under-performance is attributed to delayed responses from internal stakeholders</a:t>
                      </a:r>
                      <a:r>
                        <a:rPr lang="en-ZA" sz="1200" b="0" dirty="0" smtClean="0">
                          <a:solidFill>
                            <a:srgbClr val="00B0F0"/>
                          </a:solidFill>
                          <a:effectLst/>
                          <a:latin typeface="Arial Narrow" panose="020B0606020202030204" pitchFamily="34" charset="0"/>
                          <a:ea typeface="Calibri"/>
                          <a:cs typeface="Times New Roman"/>
                        </a:rPr>
                        <a:t>.</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99724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19</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3024712003"/>
              </p:ext>
            </p:extLst>
          </p:nvPr>
        </p:nvGraphicFramePr>
        <p:xfrm>
          <a:off x="143508" y="1628800"/>
          <a:ext cx="8856984" cy="3878859"/>
        </p:xfrm>
        <a:graphic>
          <a:graphicData uri="http://schemas.openxmlformats.org/drawingml/2006/table">
            <a:tbl>
              <a:tblPr firstRow="1" firstCol="1" bandRow="1">
                <a:tableStyleId>{5C22544A-7EE6-4342-B048-85BDC9FD1C3A}</a:tableStyleId>
              </a:tblPr>
              <a:tblGrid>
                <a:gridCol w="1224137">
                  <a:extLst>
                    <a:ext uri="{9D8B030D-6E8A-4147-A177-3AD203B41FA5}">
                      <a16:colId xmlns:a16="http://schemas.microsoft.com/office/drawing/2014/main" val="3334547459"/>
                    </a:ext>
                  </a:extLst>
                </a:gridCol>
                <a:gridCol w="2791196">
                  <a:extLst>
                    <a:ext uri="{9D8B030D-6E8A-4147-A177-3AD203B41FA5}">
                      <a16:colId xmlns:a16="http://schemas.microsoft.com/office/drawing/2014/main" val="20000"/>
                    </a:ext>
                  </a:extLst>
                </a:gridCol>
                <a:gridCol w="803774">
                  <a:extLst>
                    <a:ext uri="{9D8B030D-6E8A-4147-A177-3AD203B41FA5}">
                      <a16:colId xmlns:a16="http://schemas.microsoft.com/office/drawing/2014/main" val="20001"/>
                    </a:ext>
                  </a:extLst>
                </a:gridCol>
                <a:gridCol w="898347">
                  <a:extLst>
                    <a:ext uri="{9D8B030D-6E8A-4147-A177-3AD203B41FA5}">
                      <a16:colId xmlns:a16="http://schemas.microsoft.com/office/drawing/2014/main" val="20002"/>
                    </a:ext>
                  </a:extLst>
                </a:gridCol>
                <a:gridCol w="3139530">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814261">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P2:</a:t>
                      </a:r>
                      <a:r>
                        <a:rPr lang="en-GB" sz="1200" b="0" dirty="0" smtClean="0">
                          <a:solidFill>
                            <a:sysClr val="windowText" lastClr="000000"/>
                          </a:solidFill>
                          <a:effectLst/>
                          <a:latin typeface="Arial Narrow" panose="020B0606020202030204" pitchFamily="34" charset="0"/>
                          <a:ea typeface="Calibri"/>
                          <a:cs typeface="Times New Roman"/>
                        </a:rPr>
                        <a:t>Tax And Financial Sector Policy</a:t>
                      </a: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GB" sz="1200" b="0" dirty="0" smtClean="0">
                          <a:solidFill>
                            <a:sysClr val="windowText" lastClr="000000"/>
                          </a:solidFill>
                          <a:effectLst/>
                          <a:latin typeface="Arial Narrow" panose="020B0606020202030204" pitchFamily="34" charset="0"/>
                          <a:ea typeface="Calibri"/>
                          <a:cs typeface="Times New Roman"/>
                        </a:rPr>
                        <a:t>Publish tax proposals in annual budget review</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Prepare tax proposals for 2018 Budget</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Tax proposals presented to the Minister in December 2016.</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the delay in the approval process.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58480">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P2:</a:t>
                      </a:r>
                      <a:r>
                        <a:rPr lang="en-GB" sz="1200" b="0" dirty="0" smtClean="0">
                          <a:solidFill>
                            <a:sysClr val="windowText" lastClr="000000"/>
                          </a:solidFill>
                          <a:effectLst/>
                          <a:latin typeface="Arial Narrow" panose="020B0606020202030204" pitchFamily="34" charset="0"/>
                          <a:ea typeface="Calibri"/>
                          <a:cs typeface="Times New Roman"/>
                        </a:rPr>
                        <a:t>Tax And Financial Sector Policy</a:t>
                      </a: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GB" sz="1200" b="0" dirty="0" smtClean="0">
                          <a:solidFill>
                            <a:sysClr val="windowText" lastClr="000000"/>
                          </a:solidFill>
                          <a:effectLst/>
                          <a:latin typeface="Arial Narrow" panose="020B0606020202030204" pitchFamily="34" charset="0"/>
                          <a:ea typeface="Calibri"/>
                          <a:cs typeface="Times New Roman"/>
                        </a:rPr>
                        <a:t>Number of economic policy analyses, research, assessment and advice on macroeconomics including government policy proposals developed</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420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116</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 attributed to restructuring of this area of work, having ended daily reports and reduced the number of monthly reports to align needs of principals better to available resources.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058480">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P3:Budget Office</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GB" sz="1200" b="0" dirty="0" smtClean="0">
                          <a:solidFill>
                            <a:sysClr val="windowText" lastClr="000000"/>
                          </a:solidFill>
                          <a:effectLst/>
                          <a:latin typeface="Arial Narrow" panose="020B0606020202030204" pitchFamily="34" charset="0"/>
                          <a:ea typeface="Calibri"/>
                          <a:cs typeface="Times New Roman"/>
                        </a:rPr>
                        <a:t>Number of reports produced on review and implementation of the cost-of-living adjustment (COLA) costing model</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4</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challenges relating largely to data accessibility and limited resource availability.</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5809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GB" sz="4000" dirty="0" smtClean="0">
                <a:latin typeface="+mj-lt"/>
              </a:rPr>
              <a:t>Q4 YTD 2016/17 EXPENDITURE</a:t>
            </a:r>
            <a:endParaRPr lang="en-GB" sz="4000" dirty="0">
              <a:latin typeface="+mj-lt"/>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2</a:t>
            </a:fld>
            <a:endParaRPr lang="en-US" sz="1400" b="0">
              <a:solidFill>
                <a:schemeClr val="tx1"/>
              </a:solidFill>
              <a:latin typeface="+mn-lt"/>
            </a:endParaRPr>
          </a:p>
        </p:txBody>
      </p:sp>
    </p:spTree>
    <p:extLst>
      <p:ext uri="{BB962C8B-B14F-4D97-AF65-F5344CB8AC3E}">
        <p14:creationId xmlns:p14="http://schemas.microsoft.com/office/powerpoint/2010/main" val="3404756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20</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379771094"/>
              </p:ext>
            </p:extLst>
          </p:nvPr>
        </p:nvGraphicFramePr>
        <p:xfrm>
          <a:off x="126207" y="1268760"/>
          <a:ext cx="8712966" cy="4693120"/>
        </p:xfrm>
        <a:graphic>
          <a:graphicData uri="http://schemas.openxmlformats.org/drawingml/2006/table">
            <a:tbl>
              <a:tblPr firstRow="1" firstCol="1" bandRow="1">
                <a:tableStyleId>{5C22544A-7EE6-4342-B048-85BDC9FD1C3A}</a:tableStyleId>
              </a:tblPr>
              <a:tblGrid>
                <a:gridCol w="1224135">
                  <a:extLst>
                    <a:ext uri="{9D8B030D-6E8A-4147-A177-3AD203B41FA5}">
                      <a16:colId xmlns:a16="http://schemas.microsoft.com/office/drawing/2014/main" val="3334547459"/>
                    </a:ext>
                  </a:extLst>
                </a:gridCol>
                <a:gridCol w="2725908">
                  <a:extLst>
                    <a:ext uri="{9D8B030D-6E8A-4147-A177-3AD203B41FA5}">
                      <a16:colId xmlns:a16="http://schemas.microsoft.com/office/drawing/2014/main" val="20000"/>
                    </a:ext>
                  </a:extLst>
                </a:gridCol>
                <a:gridCol w="790704">
                  <a:extLst>
                    <a:ext uri="{9D8B030D-6E8A-4147-A177-3AD203B41FA5}">
                      <a16:colId xmlns:a16="http://schemas.microsoft.com/office/drawing/2014/main" val="20001"/>
                    </a:ext>
                  </a:extLst>
                </a:gridCol>
                <a:gridCol w="883739">
                  <a:extLst>
                    <a:ext uri="{9D8B030D-6E8A-4147-A177-3AD203B41FA5}">
                      <a16:colId xmlns:a16="http://schemas.microsoft.com/office/drawing/2014/main" val="20002"/>
                    </a:ext>
                  </a:extLst>
                </a:gridCol>
                <a:gridCol w="3088480">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814261">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P3:Public Finance</a:t>
                      </a: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Percentage adherence to timelines for sectoral analysis and advice for policy framework development</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98.9%</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three correspondences having required consultations which went beyond the reporting period.</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58480">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P3:Public Finance</a:t>
                      </a:r>
                    </a:p>
                    <a:p>
                      <a:pPr algn="l">
                        <a:lnSpc>
                          <a:spcPct val="115000"/>
                        </a:lnSpc>
                        <a:spcAft>
                          <a:spcPts val="0"/>
                        </a:spcAft>
                      </a:pP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Number of monthly expenditure feedback to departments</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480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277</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attributed to delays in addressing queries by departments these included not providing feedback within the stipulated 15-day period and delays in addressing technical errors in the reporting template.</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058480">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P3:Inter</a:t>
                      </a:r>
                    </a:p>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governmental Relations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GB" sz="1200" b="0" dirty="0" smtClean="0">
                          <a:solidFill>
                            <a:sysClr val="windowText" lastClr="000000"/>
                          </a:solidFill>
                          <a:effectLst/>
                          <a:latin typeface="Arial Narrow" panose="020B0606020202030204" pitchFamily="34" charset="0"/>
                          <a:ea typeface="Calibri"/>
                          <a:cs typeface="Times New Roman"/>
                        </a:rPr>
                        <a:t>Publication of Local Government Budgets and Expenditure Review</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1</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attributed to budget constraints and not securing technical support for the analysis of the chapters.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r h="1058480">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P4:Assets and Liability Management</a:t>
                      </a: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fontAlgn="t"/>
                      <a:r>
                        <a:rPr lang="en-GB" sz="1200" b="0" i="0" u="none" strike="noStrike" dirty="0" smtClean="0">
                          <a:solidFill>
                            <a:srgbClr val="000000"/>
                          </a:solidFill>
                          <a:effectLst/>
                          <a:latin typeface="Arial Narrow" panose="020B0606020202030204" pitchFamily="34" charset="0"/>
                        </a:rPr>
                        <a:t>Number of reports on the management of government’s contingent liabilities and counterparty risk</a:t>
                      </a:r>
                      <a:endParaRPr lang="en-GB" sz="1200" b="0" i="0" u="none" strike="noStrike" dirty="0">
                        <a:solidFill>
                          <a:srgbClr val="000000"/>
                        </a:solidFill>
                        <a:effectLst/>
                        <a:latin typeface="Arial Narrow" panose="020B0606020202030204" pitchFamily="34"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6</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5</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the data and the report on contingent liabilities that had been incorporated into the budget review having not changed between presenting the budget and the FLC meeting and as such negating the need to prepare a new quarterly report .</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05994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21</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2329786454"/>
              </p:ext>
            </p:extLst>
          </p:nvPr>
        </p:nvGraphicFramePr>
        <p:xfrm>
          <a:off x="179512" y="1340769"/>
          <a:ext cx="8784975" cy="4536503"/>
        </p:xfrm>
        <a:graphic>
          <a:graphicData uri="http://schemas.openxmlformats.org/drawingml/2006/table">
            <a:tbl>
              <a:tblPr firstRow="1" firstCol="1" bandRow="1">
                <a:tableStyleId>{5C22544A-7EE6-4342-B048-85BDC9FD1C3A}</a:tableStyleId>
              </a:tblPr>
              <a:tblGrid>
                <a:gridCol w="1224136">
                  <a:extLst>
                    <a:ext uri="{9D8B030D-6E8A-4147-A177-3AD203B41FA5}">
                      <a16:colId xmlns:a16="http://schemas.microsoft.com/office/drawing/2014/main" val="3334547459"/>
                    </a:ext>
                  </a:extLst>
                </a:gridCol>
                <a:gridCol w="2758552">
                  <a:extLst>
                    <a:ext uri="{9D8B030D-6E8A-4147-A177-3AD203B41FA5}">
                      <a16:colId xmlns:a16="http://schemas.microsoft.com/office/drawing/2014/main" val="20000"/>
                    </a:ext>
                  </a:extLst>
                </a:gridCol>
                <a:gridCol w="797239">
                  <a:extLst>
                    <a:ext uri="{9D8B030D-6E8A-4147-A177-3AD203B41FA5}">
                      <a16:colId xmlns:a16="http://schemas.microsoft.com/office/drawing/2014/main" val="20001"/>
                    </a:ext>
                  </a:extLst>
                </a:gridCol>
                <a:gridCol w="891043">
                  <a:extLst>
                    <a:ext uri="{9D8B030D-6E8A-4147-A177-3AD203B41FA5}">
                      <a16:colId xmlns:a16="http://schemas.microsoft.com/office/drawing/2014/main" val="20002"/>
                    </a:ext>
                  </a:extLst>
                </a:gridCol>
                <a:gridCol w="3114005">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1444188">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P5:Office of the Accountant-General</a:t>
                      </a: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GB" sz="1200" b="0" dirty="0" smtClean="0">
                          <a:solidFill>
                            <a:sysClr val="windowText" lastClr="000000"/>
                          </a:solidFill>
                          <a:effectLst/>
                          <a:latin typeface="Arial Narrow" panose="020B0606020202030204" pitchFamily="34" charset="0"/>
                          <a:ea typeface="Calibri"/>
                          <a:cs typeface="Times New Roman"/>
                        </a:rPr>
                        <a:t>Number of assessments conducted of IA and state of readiness for quality assurance reviews  and adoption of best practice to assess compliance with PFMA, MFMA and international professional practice standards </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12</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delays in client’s responses.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792088">
                <a:tc>
                  <a:txBody>
                    <a:bodyPr/>
                    <a:lstStyle/>
                    <a:p>
                      <a:pPr algn="l">
                        <a:lnSpc>
                          <a:spcPct val="115000"/>
                        </a:lnSpc>
                        <a:spcAft>
                          <a:spcPts val="0"/>
                        </a:spcAft>
                      </a:pPr>
                      <a:r>
                        <a:rPr lang="en-ZA" sz="1200" b="0" smtClean="0">
                          <a:solidFill>
                            <a:sysClr val="windowText" lastClr="000000"/>
                          </a:solidFill>
                          <a:effectLst/>
                          <a:latin typeface="Arial Narrow" panose="020B0606020202030204" pitchFamily="34" charset="0"/>
                          <a:ea typeface="Calibri"/>
                          <a:cs typeface="Times New Roman"/>
                        </a:rPr>
                        <a:t>P5:Office of the Accountant-General</a:t>
                      </a: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GB" sz="1200" b="0" dirty="0" smtClean="0">
                          <a:solidFill>
                            <a:sysClr val="windowText" lastClr="000000"/>
                          </a:solidFill>
                          <a:effectLst/>
                          <a:latin typeface="Arial Narrow" panose="020B0606020202030204" pitchFamily="34" charset="0"/>
                          <a:ea typeface="Calibri"/>
                          <a:cs typeface="Times New Roman"/>
                        </a:rPr>
                        <a:t>Number of institutions whose audit committees have been provided with support</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10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 attributed to realignment of planning to better align with resource constraints.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741720">
                <a:tc>
                  <a:txBody>
                    <a:bodyPr/>
                    <a:lstStyle/>
                    <a:p>
                      <a:pPr algn="l">
                        <a:lnSpc>
                          <a:spcPct val="115000"/>
                        </a:lnSpc>
                        <a:spcAft>
                          <a:spcPts val="0"/>
                        </a:spcAft>
                      </a:pPr>
                      <a:r>
                        <a:rPr lang="en-ZA" sz="1200" b="0" dirty="0" smtClean="0">
                          <a:solidFill>
                            <a:schemeClr val="tx1"/>
                          </a:solidFill>
                          <a:effectLst/>
                          <a:latin typeface="Arial Narrow" panose="020B0606020202030204" pitchFamily="34" charset="0"/>
                          <a:ea typeface="Calibri"/>
                          <a:cs typeface="Times New Roman"/>
                        </a:rPr>
                        <a:t>P5:Office of the Accountant-General</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Number of  knowledge sharing forums  on IA  and risk management facilitated through formal platforms</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a:t>
                      </a:r>
                      <a:r>
                        <a:rPr lang="en-ZA" sz="1200" b="0" kern="1200" baseline="0" dirty="0" smtClean="0">
                          <a:solidFill>
                            <a:sysClr val="windowText" lastClr="000000"/>
                          </a:solidFill>
                          <a:effectLst/>
                          <a:latin typeface="Arial Narrow" panose="020B0606020202030204" pitchFamily="34" charset="0"/>
                          <a:ea typeface="Calibri"/>
                          <a:cs typeface="Times New Roman"/>
                        </a:rPr>
                        <a:t> attributed to delay in submission of documentation</a:t>
                      </a:r>
                      <a:endParaRPr lang="en-ZA" sz="1200" b="0" dirty="0" smtClean="0">
                        <a:solidFill>
                          <a:srgbClr val="FF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r h="1058480">
                <a:tc>
                  <a:txBody>
                    <a:bodyPr/>
                    <a:lstStyle/>
                    <a:p>
                      <a:pPr algn="l">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P5:Office of the Accountant-General</a:t>
                      </a:r>
                      <a:endParaRPr lang="en-ZA" sz="1200" b="0" dirty="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Number of strategic support plans for government entities struggling at the lower levels of IA and risk management implementation, in line with the FMCMM</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6</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5</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realignment of planning to better align with resource constraints.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0946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22</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2574795459"/>
              </p:ext>
            </p:extLst>
          </p:nvPr>
        </p:nvGraphicFramePr>
        <p:xfrm>
          <a:off x="107505" y="1191141"/>
          <a:ext cx="8731696" cy="5473347"/>
        </p:xfrm>
        <a:graphic>
          <a:graphicData uri="http://schemas.openxmlformats.org/drawingml/2006/table">
            <a:tbl>
              <a:tblPr firstRow="1" firstCol="1" bandRow="1">
                <a:tableStyleId>{5C22544A-7EE6-4342-B048-85BDC9FD1C3A}</a:tableStyleId>
              </a:tblPr>
              <a:tblGrid>
                <a:gridCol w="1216712">
                  <a:extLst>
                    <a:ext uri="{9D8B030D-6E8A-4147-A177-3AD203B41FA5}">
                      <a16:colId xmlns:a16="http://schemas.microsoft.com/office/drawing/2014/main" val="3334547459"/>
                    </a:ext>
                  </a:extLst>
                </a:gridCol>
                <a:gridCol w="1932425">
                  <a:extLst>
                    <a:ext uri="{9D8B030D-6E8A-4147-A177-3AD203B41FA5}">
                      <a16:colId xmlns:a16="http://schemas.microsoft.com/office/drawing/2014/main" val="20000"/>
                    </a:ext>
                  </a:extLst>
                </a:gridCol>
                <a:gridCol w="1216712">
                  <a:extLst>
                    <a:ext uri="{9D8B030D-6E8A-4147-A177-3AD203B41FA5}">
                      <a16:colId xmlns:a16="http://schemas.microsoft.com/office/drawing/2014/main" val="20001"/>
                    </a:ext>
                  </a:extLst>
                </a:gridCol>
                <a:gridCol w="2114870">
                  <a:extLst>
                    <a:ext uri="{9D8B030D-6E8A-4147-A177-3AD203B41FA5}">
                      <a16:colId xmlns:a16="http://schemas.microsoft.com/office/drawing/2014/main" val="20002"/>
                    </a:ext>
                  </a:extLst>
                </a:gridCol>
                <a:gridCol w="2250977">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8142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Narrow" panose="020B0606020202030204" pitchFamily="34" charset="0"/>
                          <a:ea typeface="Calibri"/>
                          <a:cs typeface="Times New Roman"/>
                        </a:rPr>
                        <a:t>P5:Office of the Accountant-General</a:t>
                      </a:r>
                      <a:endParaRPr kumimoji="0" lang="en-ZA" sz="1200" b="0" i="0" u="none" strike="noStrike" kern="1200" cap="none" spc="0" normalizeH="0" baseline="0" noProof="0" dirty="0">
                        <a:ln>
                          <a:noFill/>
                        </a:ln>
                        <a:solidFill>
                          <a:schemeClr val="tx1"/>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Number  of public sector officials supported or trained on risk management</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400</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bg1"/>
                          </a:solidFill>
                          <a:effectLst/>
                          <a:latin typeface="Arial Narrow" panose="020B0606020202030204" pitchFamily="34" charset="0"/>
                          <a:ea typeface="+mn-ea"/>
                          <a:cs typeface="+mn-cs"/>
                        </a:rPr>
                        <a:t>398</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a:t>
                      </a:r>
                      <a:r>
                        <a:rPr lang="en-ZA" sz="1200" b="0" kern="1200" baseline="0" dirty="0" smtClean="0">
                          <a:solidFill>
                            <a:sysClr val="windowText" lastClr="000000"/>
                          </a:solidFill>
                          <a:effectLst/>
                          <a:latin typeface="Arial Narrow" panose="020B0606020202030204" pitchFamily="34" charset="0"/>
                          <a:ea typeface="Calibri"/>
                          <a:cs typeface="Times New Roman"/>
                        </a:rPr>
                        <a:t> attributed to delay in submission of documentation</a:t>
                      </a:r>
                      <a:endParaRPr lang="en-ZA" sz="1200" b="0" dirty="0" smtClean="0">
                        <a:solidFill>
                          <a:srgbClr val="FF0000"/>
                        </a:solidFill>
                        <a:effectLst/>
                        <a:latin typeface="Arial Narrow" panose="020B0606020202030204" pitchFamily="34" charset="0"/>
                        <a:ea typeface="Calibri"/>
                        <a:cs typeface="Times New Roman"/>
                      </a:endParaRPr>
                    </a:p>
                    <a:p>
                      <a:pPr algn="just">
                        <a:lnSpc>
                          <a:spcPct val="115000"/>
                        </a:lnSpc>
                        <a:spcAft>
                          <a:spcPts val="0"/>
                        </a:spcAft>
                      </a:pPr>
                      <a:endParaRPr lang="en-ZA" sz="1200" b="0" dirty="0" smtClean="0">
                        <a:solidFill>
                          <a:srgbClr val="FF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smtClean="0">
                          <a:ln>
                            <a:noFill/>
                          </a:ln>
                          <a:solidFill>
                            <a:sysClr val="windowText" lastClr="000000"/>
                          </a:solidFill>
                          <a:effectLst/>
                          <a:uLnTx/>
                          <a:uFillTx/>
                          <a:latin typeface="Arial Narrow" panose="020B0606020202030204" pitchFamily="34" charset="0"/>
                          <a:ea typeface="Calibri"/>
                          <a:cs typeface="Times New Roman"/>
                        </a:rPr>
                        <a:t>P5:Office of the Accountant-General</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Review and updating of e-learning module</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1</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bg1"/>
                          </a:solidFill>
                          <a:effectLst/>
                          <a:latin typeface="Arial Narrow" panose="020B0606020202030204" pitchFamily="34" charset="0"/>
                          <a:ea typeface="+mn-ea"/>
                          <a:cs typeface="+mn-cs"/>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 attributed to current capacity constraints.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Narrow" panose="020B0606020202030204" pitchFamily="34" charset="0"/>
                          <a:ea typeface="Calibri"/>
                          <a:cs typeface="Times New Roman"/>
                        </a:rPr>
                        <a:t>P5:Office of the Accountant-General</a:t>
                      </a:r>
                      <a:endParaRPr kumimoji="0" lang="en-ZA" sz="1200" b="0" i="0" u="none" strike="noStrike" kern="1200" cap="none" spc="0" normalizeH="0" baseline="0" noProof="0" dirty="0">
                        <a:ln>
                          <a:noFill/>
                        </a:ln>
                        <a:solidFill>
                          <a:schemeClr val="tx1"/>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rowSpan="2">
                  <a:txBody>
                    <a:bodyPr/>
                    <a:lstStyle/>
                    <a:p>
                      <a:pPr marL="0" algn="just" defTabSz="914400" rtl="0" eaLnBrk="1" fontAlgn="b" latinLnBrk="0" hangingPunct="1">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Improved FMCMM</a:t>
                      </a:r>
                      <a:endParaRPr lang="en-GB" sz="1200" kern="1200" dirty="0">
                        <a:solidFill>
                          <a:schemeClr val="tx1"/>
                        </a:solidFill>
                        <a:effectLst/>
                        <a:latin typeface="Arial Narrow" panose="020B060602020203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Develop  a web-based FMCMM model</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kern="1200" dirty="0" smtClean="0">
                          <a:solidFill>
                            <a:schemeClr val="bg1"/>
                          </a:solidFill>
                          <a:effectLst/>
                          <a:latin typeface="Arial Narrow" panose="020B0606020202030204" pitchFamily="34" charset="0"/>
                          <a:ea typeface="+mn-ea"/>
                          <a:cs typeface="+mn-cs"/>
                        </a:rPr>
                        <a:t>The FMCMM questions have been revised and include questions from level 1 to 6, which are applicable to national and provincial departments, constitutional institutions and schedule 3(a) and 3(c) public entities</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algn="just" defTabSz="914400" rtl="0" eaLnBrk="1" fontAlgn="b" latinLnBrk="0" hangingPunct="1">
                        <a:lnSpc>
                          <a:spcPct val="115000"/>
                        </a:lnSpc>
                        <a:spcAft>
                          <a:spcPts val="0"/>
                        </a:spcAft>
                      </a:pPr>
                      <a:r>
                        <a:rPr lang="en-ZA" sz="1200" kern="1200" dirty="0" smtClean="0">
                          <a:solidFill>
                            <a:schemeClr val="tx1"/>
                          </a:solidFill>
                          <a:effectLst/>
                          <a:latin typeface="Arial Narrow" panose="020B0606020202030204" pitchFamily="34" charset="0"/>
                          <a:ea typeface="+mn-ea"/>
                          <a:cs typeface="+mn-cs"/>
                        </a:rPr>
                        <a:t>. </a:t>
                      </a:r>
                      <a:r>
                        <a:rPr lang="en-ZA" sz="1200" kern="1200" dirty="0">
                          <a:solidFill>
                            <a:schemeClr val="tx1"/>
                          </a:solidFill>
                          <a:effectLst/>
                          <a:latin typeface="Arial Narrow" panose="020B0606020202030204" pitchFamily="34" charset="0"/>
                          <a:ea typeface="+mn-ea"/>
                          <a:cs typeface="+mn-cs"/>
                        </a:rPr>
                        <a:t>The IT department has confirmed that the space is now available on the server to host the revised FMCMM.</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r h="1058480">
                <a:tc>
                  <a:txBody>
                    <a:bodyPr/>
                    <a:lstStyle/>
                    <a:p>
                      <a:pPr marL="0" marR="0" lvl="0" indent="0" algn="just" defTabSz="914400" rtl="0" eaLnBrk="1" fontAlgn="b" latinLnBrk="0" hangingPunct="1">
                        <a:lnSpc>
                          <a:spcPct val="115000"/>
                        </a:lnSpc>
                        <a:spcBef>
                          <a:spcPts val="0"/>
                        </a:spcBef>
                        <a:spcAft>
                          <a:spcPts val="0"/>
                        </a:spcAft>
                        <a:buClrTx/>
                        <a:buSzTx/>
                        <a:buFontTx/>
                        <a:buNone/>
                        <a:tabLst/>
                        <a:defRPr/>
                      </a:pPr>
                      <a:r>
                        <a:rPr lang="en-ZA" sz="1200" b="0" kern="1200" noProof="0" dirty="0" smtClean="0">
                          <a:solidFill>
                            <a:schemeClr val="tx1"/>
                          </a:solidFill>
                          <a:effectLst/>
                          <a:latin typeface="Arial Narrow" panose="020B0606020202030204" pitchFamily="34" charset="0"/>
                          <a:ea typeface="+mn-ea"/>
                          <a:cs typeface="+mn-cs"/>
                        </a:rPr>
                        <a:t>P5:Office of the Accountant-General</a:t>
                      </a:r>
                      <a:endParaRPr lang="en-ZA" sz="1200" b="0" kern="1200" noProof="0" dirty="0">
                        <a:solidFill>
                          <a:schemeClr val="tx1"/>
                        </a:solidFill>
                        <a:effectLst/>
                        <a:latin typeface="Arial Narrow" panose="020B0606020202030204" pitchFamily="34" charset="0"/>
                        <a:ea typeface="+mn-ea"/>
                        <a:cs typeface="+mn-cs"/>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vMerge="1">
                  <a:txBody>
                    <a:bodyPr/>
                    <a:lstStyle/>
                    <a:p>
                      <a:pPr algn="l">
                        <a:lnSpc>
                          <a:spcPct val="115000"/>
                        </a:lnSpc>
                        <a:spcAft>
                          <a:spcPts val="0"/>
                        </a:spcAft>
                      </a:pPr>
                      <a:endParaRPr lang="en-GB"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w="77470" h="12700" prst="softRound"/>
                      <a:lightRig rig="flood" dir="t"/>
                    </a:cell3D>
                    <a:solidFill>
                      <a:schemeClr val="bg1">
                        <a:lumMod val="95000"/>
                      </a:schemeClr>
                    </a:solidFill>
                  </a:tcPr>
                </a:tc>
                <a:tc>
                  <a:txBody>
                    <a:bodyPr/>
                    <a:lstStyle/>
                    <a:p>
                      <a:pPr marL="0" algn="just" defTabSz="914400" rtl="0" eaLnBrk="1" fontAlgn="b" latinLnBrk="0" hangingPunct="1">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Conduct one FMCMM assessment</a:t>
                      </a:r>
                      <a:endParaRPr lang="en-GB" sz="1200" kern="1200" dirty="0">
                        <a:solidFill>
                          <a:schemeClr val="tx1"/>
                        </a:solidFill>
                        <a:effectLst/>
                        <a:latin typeface="Arial Narrow" panose="020B060602020203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marL="0" algn="ctr" defTabSz="914400" rtl="0" eaLnBrk="1" fontAlgn="b" latinLnBrk="0" hangingPunct="1">
                        <a:lnSpc>
                          <a:spcPct val="115000"/>
                        </a:lnSpc>
                        <a:spcAft>
                          <a:spcPts val="0"/>
                        </a:spcAft>
                      </a:pPr>
                      <a:r>
                        <a:rPr lang="en-ZA" sz="1200" kern="1200" dirty="0" smtClean="0">
                          <a:solidFill>
                            <a:schemeClr val="bg1"/>
                          </a:solidFill>
                          <a:effectLst/>
                          <a:latin typeface="Arial Narrow" panose="020B0606020202030204" pitchFamily="34" charset="0"/>
                          <a:ea typeface="+mn-ea"/>
                          <a:cs typeface="+mn-cs"/>
                        </a:rPr>
                        <a:t>The National Treasury has identified CGROW model at the Western Cape Treasury (WCPT) as a web based platform to host the FMCMM. The National Treasury held a meeting with the WCPT and it was agreed the platform can be shared with to host the FMCMM. </a:t>
                      </a:r>
                      <a:endParaRPr lang="en-GB" sz="1200" kern="1200" dirty="0">
                        <a:solidFill>
                          <a:schemeClr val="bg1"/>
                        </a:solidFill>
                        <a:effectLst/>
                        <a:latin typeface="Arial Narrow" panose="020B060602020203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algn="just" defTabSz="914400" rtl="0" eaLnBrk="1" fontAlgn="b" latinLnBrk="0" hangingPunct="1">
                        <a:lnSpc>
                          <a:spcPct val="115000"/>
                        </a:lnSpc>
                        <a:spcAft>
                          <a:spcPts val="0"/>
                        </a:spcAft>
                      </a:pPr>
                      <a:r>
                        <a:rPr lang="en-ZA" sz="1200" kern="1200" dirty="0" smtClean="0">
                          <a:solidFill>
                            <a:schemeClr val="tx1"/>
                          </a:solidFill>
                          <a:effectLst/>
                          <a:latin typeface="Arial Narrow" panose="020B0606020202030204" pitchFamily="34" charset="0"/>
                          <a:ea typeface="+mn-ea"/>
                          <a:cs typeface="+mn-cs"/>
                        </a:rPr>
                        <a:t>Awaiting confirmation of donor funding"</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20425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23</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2899106710"/>
              </p:ext>
            </p:extLst>
          </p:nvPr>
        </p:nvGraphicFramePr>
        <p:xfrm>
          <a:off x="82800" y="1152580"/>
          <a:ext cx="8953696" cy="5588787"/>
        </p:xfrm>
        <a:graphic>
          <a:graphicData uri="http://schemas.openxmlformats.org/drawingml/2006/table">
            <a:tbl>
              <a:tblPr firstRow="1" firstCol="1" bandRow="1">
                <a:tableStyleId>{5C22544A-7EE6-4342-B048-85BDC9FD1C3A}</a:tableStyleId>
              </a:tblPr>
              <a:tblGrid>
                <a:gridCol w="1247646">
                  <a:extLst>
                    <a:ext uri="{9D8B030D-6E8A-4147-A177-3AD203B41FA5}">
                      <a16:colId xmlns:a16="http://schemas.microsoft.com/office/drawing/2014/main" val="3334547459"/>
                    </a:ext>
                  </a:extLst>
                </a:gridCol>
                <a:gridCol w="2568684">
                  <a:extLst>
                    <a:ext uri="{9D8B030D-6E8A-4147-A177-3AD203B41FA5}">
                      <a16:colId xmlns:a16="http://schemas.microsoft.com/office/drawing/2014/main" val="20000"/>
                    </a:ext>
                  </a:extLst>
                </a:gridCol>
                <a:gridCol w="1055399">
                  <a:extLst>
                    <a:ext uri="{9D8B030D-6E8A-4147-A177-3AD203B41FA5}">
                      <a16:colId xmlns:a16="http://schemas.microsoft.com/office/drawing/2014/main" val="20001"/>
                    </a:ext>
                  </a:extLst>
                </a:gridCol>
                <a:gridCol w="908156">
                  <a:extLst>
                    <a:ext uri="{9D8B030D-6E8A-4147-A177-3AD203B41FA5}">
                      <a16:colId xmlns:a16="http://schemas.microsoft.com/office/drawing/2014/main" val="20002"/>
                    </a:ext>
                  </a:extLst>
                </a:gridCol>
                <a:gridCol w="3173811">
                  <a:extLst>
                    <a:ext uri="{9D8B030D-6E8A-4147-A177-3AD203B41FA5}">
                      <a16:colId xmlns:a16="http://schemas.microsoft.com/office/drawing/2014/main" val="20003"/>
                    </a:ext>
                  </a:extLst>
                </a:gridCol>
              </a:tblGrid>
              <a:tr h="497816">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1988734">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P5:Office of the Accountant-General</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Percentage compliance with the banking services for national government: </a:t>
                      </a:r>
                    </a:p>
                    <a:p>
                      <a:pPr algn="l">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•Daily bank reconciliation of NRF</a:t>
                      </a:r>
                    </a:p>
                    <a:p>
                      <a:pPr algn="l">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•Electronic verification of supplier banking details within four working days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100%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bg1"/>
                          </a:solidFill>
                          <a:effectLst/>
                          <a:latin typeface="Arial Narrow" panose="020B0606020202030204" pitchFamily="34" charset="0"/>
                          <a:ea typeface="+mn-ea"/>
                          <a:cs typeface="+mn-cs"/>
                        </a:rPr>
                        <a:t>93%</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system disruptions post internal systems upgrade.</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3407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smtClean="0">
                          <a:ln>
                            <a:noFill/>
                          </a:ln>
                          <a:solidFill>
                            <a:sysClr val="windowText" lastClr="000000"/>
                          </a:solidFill>
                          <a:effectLst/>
                          <a:uLnTx/>
                          <a:uFillTx/>
                          <a:latin typeface="Arial Narrow" panose="020B0606020202030204" pitchFamily="34" charset="0"/>
                          <a:ea typeface="Calibri"/>
                          <a:cs typeface="Times New Roman"/>
                        </a:rPr>
                        <a:t>P5:Office of the Accountant-General</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Number of generic solution configuration templates completed</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1</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bg1"/>
                          </a:solidFill>
                          <a:effectLst/>
                          <a:latin typeface="Arial Narrow" panose="020B0606020202030204" pitchFamily="34" charset="0"/>
                          <a:ea typeface="+mn-ea"/>
                          <a:cs typeface="+mn-cs"/>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 attributed to activities required for the configuration of template rescheduled to the 2017/18 financial year due to protracted contracting with service providers.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03407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smtClean="0">
                          <a:ln>
                            <a:noFill/>
                          </a:ln>
                          <a:solidFill>
                            <a:sysClr val="windowText" lastClr="000000"/>
                          </a:solidFill>
                          <a:effectLst/>
                          <a:uLnTx/>
                          <a:uFillTx/>
                          <a:latin typeface="Arial Narrow" panose="020B0606020202030204" pitchFamily="34" charset="0"/>
                          <a:ea typeface="Calibri"/>
                          <a:cs typeface="Times New Roman"/>
                        </a:rPr>
                        <a:t>P5:Office of the Accountant-General</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Number of IFMS comprehensive implementation strategies published</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1</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bg1"/>
                          </a:solidFill>
                          <a:effectLst/>
                          <a:latin typeface="Arial Narrow" panose="020B0606020202030204" pitchFamily="34" charset="0"/>
                          <a:ea typeface="+mn-ea"/>
                          <a:cs typeface="+mn-cs"/>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the implementation strategy having been completed but not published.</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r h="103407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P5:Office of the Chief Procurement Officer</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Number of procurement bills drafted and published for comment</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1</a:t>
                      </a:r>
                      <a:r>
                        <a:rPr lang="en-GB" sz="1200" baseline="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procurement bill drafted</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the draft Procurement Bill having been developed, however it has not yet been published for comment.</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92081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24</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582164467"/>
              </p:ext>
            </p:extLst>
          </p:nvPr>
        </p:nvGraphicFramePr>
        <p:xfrm>
          <a:off x="107504" y="1484784"/>
          <a:ext cx="8784975" cy="4081277"/>
        </p:xfrm>
        <a:graphic>
          <a:graphicData uri="http://schemas.openxmlformats.org/drawingml/2006/table">
            <a:tbl>
              <a:tblPr firstRow="1" firstCol="1" bandRow="1">
                <a:tableStyleId>{5C22544A-7EE6-4342-B048-85BDC9FD1C3A}</a:tableStyleId>
              </a:tblPr>
              <a:tblGrid>
                <a:gridCol w="1224136">
                  <a:extLst>
                    <a:ext uri="{9D8B030D-6E8A-4147-A177-3AD203B41FA5}">
                      <a16:colId xmlns:a16="http://schemas.microsoft.com/office/drawing/2014/main" val="3334547459"/>
                    </a:ext>
                  </a:extLst>
                </a:gridCol>
                <a:gridCol w="2304256">
                  <a:extLst>
                    <a:ext uri="{9D8B030D-6E8A-4147-A177-3AD203B41FA5}">
                      <a16:colId xmlns:a16="http://schemas.microsoft.com/office/drawing/2014/main" val="20000"/>
                    </a:ext>
                  </a:extLst>
                </a:gridCol>
                <a:gridCol w="1251535">
                  <a:extLst>
                    <a:ext uri="{9D8B030D-6E8A-4147-A177-3AD203B41FA5}">
                      <a16:colId xmlns:a16="http://schemas.microsoft.com/office/drawing/2014/main" val="20001"/>
                    </a:ext>
                  </a:extLst>
                </a:gridCol>
                <a:gridCol w="891043">
                  <a:extLst>
                    <a:ext uri="{9D8B030D-6E8A-4147-A177-3AD203B41FA5}">
                      <a16:colId xmlns:a16="http://schemas.microsoft.com/office/drawing/2014/main" val="20002"/>
                    </a:ext>
                  </a:extLst>
                </a:gridCol>
                <a:gridCol w="3114005">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8142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P5:Office of the Chief Procurement Officer</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Number of systems for publishing procurement spend data developed </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1</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budget constraints.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P5:Office of the Chief Procurement Officer</a:t>
                      </a:r>
                      <a:endParaRPr kumimoji="0" lang="en-GB"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Number of proposals for strategic sourcing opportunities </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3</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 attributed to restructuring of this work area.</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70850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tx1"/>
                          </a:solidFill>
                          <a:effectLst/>
                          <a:uLnTx/>
                          <a:uFillTx/>
                          <a:latin typeface="Arial Narrow" panose="020B0606020202030204" pitchFamily="34" charset="0"/>
                          <a:ea typeface="Calibri"/>
                          <a:cs typeface="Times New Roman"/>
                        </a:rPr>
                        <a:t>P5:Office of the Chief Procurement Officer</a:t>
                      </a:r>
                      <a:endParaRPr kumimoji="0" lang="en-GB" sz="1200" b="0" i="0" u="none" strike="noStrike" kern="1200" cap="none" spc="0" normalizeH="0" baseline="0" noProof="0" dirty="0">
                        <a:ln>
                          <a:noFill/>
                        </a:ln>
                        <a:solidFill>
                          <a:schemeClr val="tx1"/>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Number of sourcing strategies for identified commodities/procurement categories developed</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4</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chemeClr val="tx1"/>
                          </a:solidFill>
                          <a:effectLst/>
                          <a:latin typeface="Arial Narrow" panose="020B0606020202030204" pitchFamily="34" charset="0"/>
                          <a:ea typeface="Calibri"/>
                          <a:cs typeface="Times New Roman"/>
                        </a:rPr>
                        <a:t>Underperformance attributed to not all Provincial Departments of Health having provided the requisite data.  Spend analysis at lowest item level could not be done. As BAS and </a:t>
                      </a:r>
                      <a:r>
                        <a:rPr lang="en-ZA" sz="1200" b="0" dirty="0" err="1" smtClean="0">
                          <a:solidFill>
                            <a:schemeClr val="tx1"/>
                          </a:solidFill>
                          <a:effectLst/>
                          <a:latin typeface="Arial Narrow" panose="020B0606020202030204" pitchFamily="34" charset="0"/>
                          <a:ea typeface="Calibri"/>
                          <a:cs typeface="Times New Roman"/>
                        </a:rPr>
                        <a:t>Vulindlela</a:t>
                      </a:r>
                      <a:r>
                        <a:rPr lang="en-ZA" sz="1200" b="0" dirty="0" smtClean="0">
                          <a:solidFill>
                            <a:schemeClr val="tx1"/>
                          </a:solidFill>
                          <a:effectLst/>
                          <a:latin typeface="Arial Narrow" panose="020B0606020202030204" pitchFamily="34" charset="0"/>
                          <a:ea typeface="Calibri"/>
                          <a:cs typeface="Times New Roman"/>
                        </a:rPr>
                        <a:t> data available is not sufficient information to conduct a spend analysis exercise. </a:t>
                      </a:r>
                    </a:p>
                    <a:p>
                      <a:pPr algn="just">
                        <a:lnSpc>
                          <a:spcPct val="115000"/>
                        </a:lnSpc>
                        <a:spcAft>
                          <a:spcPts val="0"/>
                        </a:spcAft>
                      </a:pPr>
                      <a:endParaRPr lang="en-ZA" sz="1200" b="0" dirty="0" smtClean="0">
                        <a:solidFill>
                          <a:schemeClr val="tx1"/>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514279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25</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1019417564"/>
              </p:ext>
            </p:extLst>
          </p:nvPr>
        </p:nvGraphicFramePr>
        <p:xfrm>
          <a:off x="53752" y="1196752"/>
          <a:ext cx="9036495" cy="5534368"/>
        </p:xfrm>
        <a:graphic>
          <a:graphicData uri="http://schemas.openxmlformats.org/drawingml/2006/table">
            <a:tbl>
              <a:tblPr firstRow="1" firstCol="1" bandRow="1">
                <a:tableStyleId>{5C22544A-7EE6-4342-B048-85BDC9FD1C3A}</a:tableStyleId>
              </a:tblPr>
              <a:tblGrid>
                <a:gridCol w="1259184">
                  <a:extLst>
                    <a:ext uri="{9D8B030D-6E8A-4147-A177-3AD203B41FA5}">
                      <a16:colId xmlns:a16="http://schemas.microsoft.com/office/drawing/2014/main" val="3334547459"/>
                    </a:ext>
                  </a:extLst>
                </a:gridCol>
                <a:gridCol w="2054685">
                  <a:extLst>
                    <a:ext uri="{9D8B030D-6E8A-4147-A177-3AD203B41FA5}">
                      <a16:colId xmlns:a16="http://schemas.microsoft.com/office/drawing/2014/main" val="20000"/>
                    </a:ext>
                  </a:extLst>
                </a:gridCol>
                <a:gridCol w="740696">
                  <a:extLst>
                    <a:ext uri="{9D8B030D-6E8A-4147-A177-3AD203B41FA5}">
                      <a16:colId xmlns:a16="http://schemas.microsoft.com/office/drawing/2014/main" val="20001"/>
                    </a:ext>
                  </a:extLst>
                </a:gridCol>
                <a:gridCol w="814766">
                  <a:extLst>
                    <a:ext uri="{9D8B030D-6E8A-4147-A177-3AD203B41FA5}">
                      <a16:colId xmlns:a16="http://schemas.microsoft.com/office/drawing/2014/main" val="20002"/>
                    </a:ext>
                  </a:extLst>
                </a:gridCol>
                <a:gridCol w="4167164">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8142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P5:Office of the Chief Procurement Officer</a:t>
                      </a:r>
                      <a:endParaRPr kumimoji="0" lang="en-GB"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50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Number of sourcing strategies for identified commodities/procurement categories implemented</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4</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implementation of Health related projects listed having been delayed.  Strategic Sourcing projects run over three phases. Phase one commenced in October 2016 and not April-May 2016 as initially envisaged, due to a protracted tender, evaluation and award process for the appointment of the service provider.</a:t>
                      </a:r>
                    </a:p>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In respect of Travel and Accommodation challenges experienced with benefits tracking as departments seem to have difficulties to report in the format as prescribed by the Cost Containment Instruction. Departments seem to not fully understand the Minimum Bid Specifications and have challenges correctly applying the stipulations.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267564446"/>
                  </a:ext>
                </a:extLst>
              </a:tr>
              <a:tr h="8142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P5:Office of the Chief Procurement Officer</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Number of on-boarding, monitoring and benefits tracking on sourcing strategies</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3</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the lack of information or data as there is no tracking system in place .</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P5:Office of the Chief Procurement Officer</a:t>
                      </a:r>
                      <a:endParaRPr kumimoji="0" lang="en-GB"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Number of reviews of current PRS model conducted</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1</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 due to the cancellation of the project.</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smtClean="0">
                          <a:ln>
                            <a:noFill/>
                          </a:ln>
                          <a:solidFill>
                            <a:sysClr val="windowText" lastClr="000000"/>
                          </a:solidFill>
                          <a:effectLst/>
                          <a:uLnTx/>
                          <a:uFillTx/>
                          <a:latin typeface="Arial Narrow" panose="020B0606020202030204" pitchFamily="34" charset="0"/>
                          <a:ea typeface="Calibri"/>
                          <a:cs typeface="Times New Roman"/>
                        </a:rPr>
                        <a:t>P5:Office of the Chief Procurement Officer</a:t>
                      </a:r>
                      <a:endParaRPr kumimoji="0" lang="en-GB"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cs typeface="Arial" panose="020B0604020202020204" pitchFamily="34" charset="0"/>
                        </a:rPr>
                        <a:t>Number of  e-SCM performance management modules established</a:t>
                      </a:r>
                      <a:endParaRPr lang="en-GB" sz="1200" dirty="0">
                        <a:effectLst/>
                        <a:latin typeface="Arial Narrow" panose="020B0606020202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1</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system development should be aligned with performance management framework, in the absence of the framework the system cannot be developed.</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751363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26</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139082186"/>
              </p:ext>
            </p:extLst>
          </p:nvPr>
        </p:nvGraphicFramePr>
        <p:xfrm>
          <a:off x="77416" y="1340768"/>
          <a:ext cx="8784975" cy="4516715"/>
        </p:xfrm>
        <a:graphic>
          <a:graphicData uri="http://schemas.openxmlformats.org/drawingml/2006/table">
            <a:tbl>
              <a:tblPr firstRow="1" firstCol="1" bandRow="1">
                <a:tableStyleId>{5C22544A-7EE6-4342-B048-85BDC9FD1C3A}</a:tableStyleId>
              </a:tblPr>
              <a:tblGrid>
                <a:gridCol w="1524523">
                  <a:extLst>
                    <a:ext uri="{9D8B030D-6E8A-4147-A177-3AD203B41FA5}">
                      <a16:colId xmlns:a16="http://schemas.microsoft.com/office/drawing/2014/main" val="3334547459"/>
                    </a:ext>
                  </a:extLst>
                </a:gridCol>
                <a:gridCol w="2304256">
                  <a:extLst>
                    <a:ext uri="{9D8B030D-6E8A-4147-A177-3AD203B41FA5}">
                      <a16:colId xmlns:a16="http://schemas.microsoft.com/office/drawing/2014/main" val="20000"/>
                    </a:ext>
                  </a:extLst>
                </a:gridCol>
                <a:gridCol w="951148">
                  <a:extLst>
                    <a:ext uri="{9D8B030D-6E8A-4147-A177-3AD203B41FA5}">
                      <a16:colId xmlns:a16="http://schemas.microsoft.com/office/drawing/2014/main" val="20001"/>
                    </a:ext>
                  </a:extLst>
                </a:gridCol>
                <a:gridCol w="891043">
                  <a:extLst>
                    <a:ext uri="{9D8B030D-6E8A-4147-A177-3AD203B41FA5}">
                      <a16:colId xmlns:a16="http://schemas.microsoft.com/office/drawing/2014/main" val="20002"/>
                    </a:ext>
                  </a:extLst>
                </a:gridCol>
                <a:gridCol w="3114005">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8142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P6:International Financial Relations</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Number of interventions to increase South Africa’s presence within institutions of particular strategic value</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3</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constraints in budget not allowing for funding of the placement of Directors at SADC nor advisors to increase capacity in the Constituency Office at the </a:t>
                      </a:r>
                      <a:r>
                        <a:rPr lang="en-ZA" sz="1200" b="0" dirty="0" err="1" smtClean="0">
                          <a:solidFill>
                            <a:sysClr val="windowText" lastClr="000000"/>
                          </a:solidFill>
                          <a:effectLst/>
                          <a:latin typeface="Arial Narrow" panose="020B0606020202030204" pitchFamily="34" charset="0"/>
                          <a:ea typeface="Calibri"/>
                          <a:cs typeface="Times New Roman"/>
                        </a:rPr>
                        <a:t>AfDB</a:t>
                      </a:r>
                      <a:endParaRPr lang="en-ZA" sz="1200" b="0" dirty="0" smtClean="0">
                        <a:solidFill>
                          <a:sysClr val="windowText" lastClr="000000"/>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smtClean="0">
                          <a:ln>
                            <a:noFill/>
                          </a:ln>
                          <a:solidFill>
                            <a:sysClr val="windowText" lastClr="000000"/>
                          </a:solidFill>
                          <a:effectLst/>
                          <a:uLnTx/>
                          <a:uFillTx/>
                          <a:latin typeface="Arial Narrow" panose="020B0606020202030204" pitchFamily="34" charset="0"/>
                          <a:ea typeface="Calibri"/>
                          <a:cs typeface="Times New Roman"/>
                        </a:rPr>
                        <a:t>P6:International Financial Relations</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Number of initiatives to expand relations with key strategic partners</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3</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attributed to delays in stakeholder inputs as well as approval processes still underway. </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P6:International Financial Relations</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ZA" sz="1200" dirty="0">
                          <a:effectLst/>
                          <a:latin typeface="Arial Narrow" panose="020B0606020202030204" pitchFamily="34" charset="0"/>
                          <a:ea typeface="Calibri" panose="020F0502020204030204" pitchFamily="34" charset="0"/>
                          <a:cs typeface="Times New Roman" panose="02020603050405020304" pitchFamily="18" charset="0"/>
                        </a:rPr>
                        <a:t>Percentage implementation of assessments of initial conditions and projects and plans to accelerate regional integration</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75%</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50%</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delays in partner departments delivery as well as in-principle approval processes still underway. </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P7:Civil And Military Pensions. Contributions to Funds and Other Benefits</a:t>
                      </a:r>
                      <a:endParaRPr kumimoji="0" lang="en-GB"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50000"/>
                        </a:lnSpc>
                        <a:spcAft>
                          <a:spcPts val="0"/>
                        </a:spcAft>
                      </a:pPr>
                      <a:r>
                        <a:rPr lang="en-US" sz="1200" kern="1200" dirty="0" smtClean="0">
                          <a:solidFill>
                            <a:schemeClr val="dk1"/>
                          </a:solidFill>
                          <a:effectLst/>
                          <a:latin typeface="Arial Narrow" panose="020B0606020202030204" pitchFamily="34" charset="0"/>
                          <a:ea typeface="+mn-ea"/>
                          <a:cs typeface="+mn-cs"/>
                        </a:rPr>
                        <a:t>Percentage of benefits paid within liable dates</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95%</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non-submission of payment documents in time by approved clients.</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6361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27</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1656634903"/>
              </p:ext>
            </p:extLst>
          </p:nvPr>
        </p:nvGraphicFramePr>
        <p:xfrm>
          <a:off x="107504" y="1268760"/>
          <a:ext cx="8784975" cy="4489728"/>
        </p:xfrm>
        <a:graphic>
          <a:graphicData uri="http://schemas.openxmlformats.org/drawingml/2006/table">
            <a:tbl>
              <a:tblPr firstRow="1" firstCol="1" bandRow="1">
                <a:tableStyleId>{5C22544A-7EE6-4342-B048-85BDC9FD1C3A}</a:tableStyleId>
              </a:tblPr>
              <a:tblGrid>
                <a:gridCol w="1812555">
                  <a:extLst>
                    <a:ext uri="{9D8B030D-6E8A-4147-A177-3AD203B41FA5}">
                      <a16:colId xmlns:a16="http://schemas.microsoft.com/office/drawing/2014/main" val="3334547459"/>
                    </a:ext>
                  </a:extLst>
                </a:gridCol>
                <a:gridCol w="2016224">
                  <a:extLst>
                    <a:ext uri="{9D8B030D-6E8A-4147-A177-3AD203B41FA5}">
                      <a16:colId xmlns:a16="http://schemas.microsoft.com/office/drawing/2014/main" val="20000"/>
                    </a:ext>
                  </a:extLst>
                </a:gridCol>
                <a:gridCol w="951148">
                  <a:extLst>
                    <a:ext uri="{9D8B030D-6E8A-4147-A177-3AD203B41FA5}">
                      <a16:colId xmlns:a16="http://schemas.microsoft.com/office/drawing/2014/main" val="20001"/>
                    </a:ext>
                  </a:extLst>
                </a:gridCol>
                <a:gridCol w="891043">
                  <a:extLst>
                    <a:ext uri="{9D8B030D-6E8A-4147-A177-3AD203B41FA5}">
                      <a16:colId xmlns:a16="http://schemas.microsoft.com/office/drawing/2014/main" val="20002"/>
                    </a:ext>
                  </a:extLst>
                </a:gridCol>
                <a:gridCol w="3114005">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8142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Calibri"/>
                          <a:cs typeface="Times New Roman"/>
                        </a:rPr>
                        <a:t>P7:Civil And Military Pensions. Contributions to Funds and Other Benefits</a:t>
                      </a:r>
                      <a:endParaRPr kumimoji="0" lang="en-ZA" sz="12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Percentage compliance with NT SLA</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83%</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ysClr val="windowText" lastClr="000000"/>
                          </a:solidFill>
                          <a:effectLst/>
                          <a:latin typeface="Arial Narrow" panose="020B0606020202030204" pitchFamily="34" charset="0"/>
                          <a:ea typeface="Calibri"/>
                          <a:cs typeface="Times New Roman"/>
                        </a:rPr>
                        <a:t>Under-performance is attributed to 3 findings remaining unresolved on the Compliance Audit and 2 out of 14 external audit findings still to be resolved.</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Narrow" panose="020B0606020202030204" pitchFamily="34" charset="0"/>
                          <a:ea typeface="Calibri"/>
                          <a:cs typeface="Times New Roman"/>
                        </a:rPr>
                        <a:t>P8:</a:t>
                      </a:r>
                      <a:r>
                        <a:rPr kumimoji="0" lang="en-US" sz="12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a:t>
                      </a:r>
                      <a:r>
                        <a:rPr lang="en-US" sz="1200" b="0" kern="1200" dirty="0" err="1" smtClean="0">
                          <a:solidFill>
                            <a:schemeClr val="tx1"/>
                          </a:solidFill>
                          <a:effectLst/>
                          <a:latin typeface="Arial Narrow" panose="020B0606020202030204" pitchFamily="34" charset="0"/>
                          <a:ea typeface="+mn-ea"/>
                          <a:cs typeface="+mn-cs"/>
                        </a:rPr>
                        <a:t>echnical</a:t>
                      </a:r>
                      <a:r>
                        <a:rPr lang="en-US" sz="1200" b="0" kern="1200" dirty="0" smtClean="0">
                          <a:solidFill>
                            <a:schemeClr val="tx1"/>
                          </a:solidFill>
                          <a:effectLst/>
                          <a:latin typeface="Arial Narrow" panose="020B0606020202030204" pitchFamily="34" charset="0"/>
                          <a:ea typeface="+mn-ea"/>
                          <a:cs typeface="+mn-cs"/>
                        </a:rPr>
                        <a:t> and Management Support and Development Finance </a:t>
                      </a:r>
                      <a:endParaRPr kumimoji="0" lang="en-ZA" sz="1200" b="0" i="0" u="none" strike="noStrike" kern="1200" cap="none" spc="0" normalizeH="0" baseline="0" noProof="0" dirty="0">
                        <a:ln>
                          <a:noFill/>
                        </a:ln>
                        <a:solidFill>
                          <a:schemeClr val="tx1"/>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kern="1200" dirty="0" smtClean="0">
                          <a:solidFill>
                            <a:schemeClr val="dk1"/>
                          </a:solidFill>
                          <a:effectLst/>
                          <a:latin typeface="Arial Narrow" panose="020B0606020202030204" pitchFamily="34" charset="0"/>
                          <a:ea typeface="+mn-ea"/>
                          <a:cs typeface="+mn-cs"/>
                        </a:rPr>
                        <a:t>Number of technical advisory projects supported</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84</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 attributed to this output being determined by user demand.</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smtClean="0">
                          <a:ln>
                            <a:noFill/>
                          </a:ln>
                          <a:solidFill>
                            <a:srgbClr val="000000"/>
                          </a:solidFill>
                          <a:effectLst/>
                          <a:uLnTx/>
                          <a:uFillTx/>
                          <a:latin typeface="Arial Narrow" panose="020B0606020202030204" pitchFamily="34" charset="0"/>
                          <a:ea typeface="Calibri"/>
                          <a:cs typeface="Times New Roman"/>
                        </a:rPr>
                        <a:t>P8:</a:t>
                      </a:r>
                      <a:r>
                        <a:rPr kumimoji="0" lang="en-US" sz="12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t>Technical and Management Support and Development Finance </a:t>
                      </a:r>
                      <a:endParaRPr kumimoji="0" lang="en-ZA" sz="1200" b="0" i="0" u="none" strike="noStrike" kern="1200" cap="none" spc="0" normalizeH="0" baseline="0" noProof="0" dirty="0">
                        <a:ln>
                          <a:noFill/>
                        </a:ln>
                        <a:solidFill>
                          <a:srgbClr val="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b="0" kern="1200" dirty="0" smtClean="0">
                          <a:solidFill>
                            <a:schemeClr val="tx1"/>
                          </a:solidFill>
                          <a:effectLst/>
                          <a:latin typeface="Arial Narrow" panose="020B0606020202030204" pitchFamily="34" charset="0"/>
                          <a:ea typeface="+mn-ea"/>
                          <a:cs typeface="+mn-cs"/>
                        </a:rPr>
                        <a:t>Number of municipalities and provincial treasuries assisted through MFIP II</a:t>
                      </a:r>
                      <a:endParaRPr lang="en-GB" sz="1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49</a:t>
                      </a:r>
                      <a:endParaRPr lang="en-GB" sz="1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GB" sz="1200" b="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34</a:t>
                      </a:r>
                      <a:endParaRPr lang="en-GB" sz="1200" b="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chemeClr val="tx1"/>
                          </a:solidFill>
                          <a:effectLst/>
                          <a:latin typeface="Arial Narrow" panose="020B0606020202030204" pitchFamily="34" charset="0"/>
                          <a:ea typeface="Calibri"/>
                          <a:cs typeface="Times New Roman"/>
                        </a:rPr>
                        <a:t>Under-performance is attributed to resignations in the Provincial Treasury (2) and municipalities (5) since the beginning of the year. </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Arial Narrow" panose="020B0606020202030204" pitchFamily="34" charset="0"/>
                          <a:ea typeface="Calibri"/>
                          <a:cs typeface="Times New Roman"/>
                        </a:rPr>
                        <a:t>P8:</a:t>
                      </a:r>
                      <a:r>
                        <a:rPr kumimoji="0" lang="en-US" sz="12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Technical and Management Support and Development Finance </a:t>
                      </a:r>
                      <a:endParaRPr kumimoji="0" lang="en-ZA" sz="1200" b="0" i="0" u="none" strike="noStrike" kern="1200" cap="none" spc="0" normalizeH="0" baseline="0" noProof="0" dirty="0">
                        <a:ln>
                          <a:noFill/>
                        </a:ln>
                        <a:solidFill>
                          <a:srgbClr val="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50000"/>
                        </a:lnSpc>
                        <a:spcAft>
                          <a:spcPts val="0"/>
                        </a:spcAft>
                      </a:pPr>
                      <a:r>
                        <a:rPr lang="en-GB" sz="12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Number of projects confirmed within integration/spatial transformation zones</a:t>
                      </a:r>
                      <a:endParaRPr lang="en-GB" sz="1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GB" sz="12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12</a:t>
                      </a:r>
                      <a:endParaRPr lang="en-GB" sz="1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GB" sz="1200" b="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GB" sz="1200" b="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1200" b="0" kern="1200" dirty="0" smtClean="0">
                          <a:solidFill>
                            <a:sysClr val="windowText" lastClr="000000"/>
                          </a:solidFill>
                          <a:effectLst/>
                          <a:latin typeface="Arial Narrow" panose="020B0606020202030204" pitchFamily="34" charset="0"/>
                          <a:ea typeface="Calibri"/>
                          <a:cs typeface="Times New Roman"/>
                        </a:rPr>
                        <a:t>Under-performance is</a:t>
                      </a:r>
                      <a:r>
                        <a:rPr lang="en-ZA" sz="1200" b="0" kern="1200" baseline="0" dirty="0" smtClean="0">
                          <a:solidFill>
                            <a:sysClr val="windowText" lastClr="000000"/>
                          </a:solidFill>
                          <a:effectLst/>
                          <a:latin typeface="Arial Narrow" panose="020B0606020202030204" pitchFamily="34" charset="0"/>
                          <a:ea typeface="Calibri"/>
                          <a:cs typeface="Times New Roman"/>
                        </a:rPr>
                        <a:t> attributed to delay in submission of documentation</a:t>
                      </a:r>
                      <a:endParaRPr lang="en-ZA" sz="1200" b="0" dirty="0" smtClean="0">
                        <a:solidFill>
                          <a:srgbClr val="FF0000"/>
                        </a:solidFill>
                        <a:effectLst/>
                        <a:latin typeface="Arial Narrow" panose="020B0606020202030204" pitchFamily="34" charset="0"/>
                        <a:ea typeface="Calibri"/>
                        <a:cs typeface="Times New Roman"/>
                      </a:endParaRPr>
                    </a:p>
                    <a:p>
                      <a:pPr algn="just">
                        <a:lnSpc>
                          <a:spcPct val="115000"/>
                        </a:lnSpc>
                        <a:spcAft>
                          <a:spcPts val="0"/>
                        </a:spcAft>
                      </a:pPr>
                      <a:endParaRPr lang="en-ZA" sz="1200" b="0" dirty="0" smtClean="0">
                        <a:solidFill>
                          <a:schemeClr val="tx1"/>
                        </a:solidFill>
                        <a:effectLst/>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72605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188640"/>
            <a:ext cx="8928992" cy="838200"/>
          </a:xfrm>
        </p:spPr>
        <p:txBody>
          <a:bodyPr/>
          <a:lstStyle/>
          <a:p>
            <a:r>
              <a:rPr lang="en-ZA" sz="2400" dirty="0" smtClean="0"/>
              <a:t>Q4 YTD 2016/17: INDICATORS NOT ACHIEVED WITH REASONS</a:t>
            </a:r>
            <a:endParaRPr lang="en-ZA" sz="2400" dirty="0"/>
          </a:p>
        </p:txBody>
      </p:sp>
      <p:sp>
        <p:nvSpPr>
          <p:cNvPr id="7" name="Slide Number Placeholder 6"/>
          <p:cNvSpPr>
            <a:spLocks noGrp="1"/>
          </p:cNvSpPr>
          <p:nvPr>
            <p:ph type="sldNum" sz="quarter" idx="12"/>
          </p:nvPr>
        </p:nvSpPr>
        <p:spPr/>
        <p:txBody>
          <a:bodyPr/>
          <a:lstStyle/>
          <a:p>
            <a:pPr>
              <a:defRPr/>
            </a:pPr>
            <a:fld id="{80C94576-B670-40AC-95FC-9F33BDCC6763}" type="slidenum">
              <a:rPr lang="en-US" smtClean="0"/>
              <a:pPr>
                <a:defRPr/>
              </a:pPr>
              <a:t>28</a:t>
            </a:fld>
            <a:endParaRPr lang="en-US" sz="1400" b="0">
              <a:solidFill>
                <a:schemeClr val="tx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2197842279"/>
              </p:ext>
            </p:extLst>
          </p:nvPr>
        </p:nvGraphicFramePr>
        <p:xfrm>
          <a:off x="95149" y="1200223"/>
          <a:ext cx="8784975" cy="4976139"/>
        </p:xfrm>
        <a:graphic>
          <a:graphicData uri="http://schemas.openxmlformats.org/drawingml/2006/table">
            <a:tbl>
              <a:tblPr firstRow="1" firstCol="1" bandRow="1">
                <a:tableStyleId>{5C22544A-7EE6-4342-B048-85BDC9FD1C3A}</a:tableStyleId>
              </a:tblPr>
              <a:tblGrid>
                <a:gridCol w="1812555">
                  <a:extLst>
                    <a:ext uri="{9D8B030D-6E8A-4147-A177-3AD203B41FA5}">
                      <a16:colId xmlns:a16="http://schemas.microsoft.com/office/drawing/2014/main" val="3334547459"/>
                    </a:ext>
                  </a:extLst>
                </a:gridCol>
                <a:gridCol w="2016224">
                  <a:extLst>
                    <a:ext uri="{9D8B030D-6E8A-4147-A177-3AD203B41FA5}">
                      <a16:colId xmlns:a16="http://schemas.microsoft.com/office/drawing/2014/main" val="20000"/>
                    </a:ext>
                  </a:extLst>
                </a:gridCol>
                <a:gridCol w="951148">
                  <a:extLst>
                    <a:ext uri="{9D8B030D-6E8A-4147-A177-3AD203B41FA5}">
                      <a16:colId xmlns:a16="http://schemas.microsoft.com/office/drawing/2014/main" val="20001"/>
                    </a:ext>
                  </a:extLst>
                </a:gridCol>
                <a:gridCol w="891043">
                  <a:extLst>
                    <a:ext uri="{9D8B030D-6E8A-4147-A177-3AD203B41FA5}">
                      <a16:colId xmlns:a16="http://schemas.microsoft.com/office/drawing/2014/main" val="20002"/>
                    </a:ext>
                  </a:extLst>
                </a:gridCol>
                <a:gridCol w="3114005">
                  <a:extLst>
                    <a:ext uri="{9D8B030D-6E8A-4147-A177-3AD203B41FA5}">
                      <a16:colId xmlns:a16="http://schemas.microsoft.com/office/drawing/2014/main" val="20003"/>
                    </a:ext>
                  </a:extLst>
                </a:gridCol>
              </a:tblGrid>
              <a:tr h="500027">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PROGRAMME</a:t>
                      </a:r>
                    </a:p>
                    <a:p>
                      <a:pPr algn="ctr">
                        <a:lnSpc>
                          <a:spcPct val="115000"/>
                        </a:lnSpc>
                        <a:spcAft>
                          <a:spcPts val="0"/>
                        </a:spcAft>
                      </a:pPr>
                      <a:r>
                        <a:rPr lang="en-ZA" sz="1200" b="1" dirty="0" smtClean="0">
                          <a:solidFill>
                            <a:schemeClr val="tx1"/>
                          </a:solidFill>
                          <a:effectLst/>
                          <a:latin typeface="Arial Narrow" panose="020B0606020202030204" pitchFamily="34" charset="0"/>
                          <a:ea typeface="Calibri"/>
                          <a:cs typeface="Times New Roman"/>
                        </a:rPr>
                        <a:t>DIVISION</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INDICATOR</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TARGET</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ZA" sz="1200" b="1" dirty="0" smtClean="0">
                          <a:solidFill>
                            <a:schemeClr val="bg1"/>
                          </a:solidFill>
                          <a:effectLst/>
                          <a:latin typeface="Arial Narrow" panose="020B0606020202030204" pitchFamily="34" charset="0"/>
                        </a:rPr>
                        <a:t>ACTUAL</a:t>
                      </a:r>
                      <a:endParaRPr lang="en-ZA" sz="1200" b="1" dirty="0">
                        <a:solidFill>
                          <a:schemeClr val="bg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rPr>
                        <a:t>REASON FOR NOT ACHIEVING</a:t>
                      </a:r>
                      <a:endParaRPr lang="en-ZA" sz="1200" b="1" dirty="0">
                        <a:solidFill>
                          <a:schemeClr val="tx1"/>
                        </a:solidFill>
                        <a:effectLst/>
                        <a:latin typeface="Arial Narrow" panose="020B0606020202030204" pitchFamily="34" charset="0"/>
                        <a:ea typeface="Calibri"/>
                        <a:cs typeface="Times New Roman"/>
                      </a:endParaRPr>
                    </a:p>
                  </a:txBody>
                  <a:tcPr marL="60237" marR="602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0"/>
                  </a:ext>
                </a:extLst>
              </a:tr>
              <a:tr h="8142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rial Narrow" panose="020B0606020202030204" pitchFamily="34" charset="0"/>
                          <a:ea typeface="Calibri"/>
                          <a:cs typeface="Times New Roman"/>
                        </a:rPr>
                        <a:t>P8:</a:t>
                      </a:r>
                      <a:r>
                        <a:rPr kumimoji="0" lang="en-US" sz="12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a:t>
                      </a:r>
                      <a:r>
                        <a:rPr lang="en-US" sz="1200" b="0" kern="1200" dirty="0" err="1" smtClean="0">
                          <a:solidFill>
                            <a:schemeClr val="tx1"/>
                          </a:solidFill>
                          <a:effectLst/>
                          <a:latin typeface="Arial Narrow" panose="020B0606020202030204" pitchFamily="34" charset="0"/>
                          <a:ea typeface="+mn-ea"/>
                          <a:cs typeface="+mn-cs"/>
                        </a:rPr>
                        <a:t>echnical</a:t>
                      </a:r>
                      <a:r>
                        <a:rPr lang="en-US" sz="1200" b="0" kern="1200" dirty="0" smtClean="0">
                          <a:solidFill>
                            <a:schemeClr val="tx1"/>
                          </a:solidFill>
                          <a:effectLst/>
                          <a:latin typeface="Arial Narrow" panose="020B0606020202030204" pitchFamily="34" charset="0"/>
                          <a:ea typeface="+mn-ea"/>
                          <a:cs typeface="+mn-cs"/>
                        </a:rPr>
                        <a:t> and Management Support and Development Finance </a:t>
                      </a:r>
                      <a:endParaRPr kumimoji="0" lang="en-ZA" sz="1200" b="0" i="0" u="none" strike="noStrike" kern="1200" cap="none" spc="0" normalizeH="0" baseline="0" noProof="0" dirty="0" smtClean="0">
                        <a:ln>
                          <a:noFill/>
                        </a:ln>
                        <a:solidFill>
                          <a:schemeClr val="tx1"/>
                        </a:solidFill>
                        <a:effectLst/>
                        <a:uLnTx/>
                        <a:uFillTx/>
                        <a:latin typeface="Arial Narrow" panose="020B0606020202030204" pitchFamily="34" charset="0"/>
                        <a:ea typeface="Calibri"/>
                        <a:cs typeface="Times New Roman"/>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ZA" sz="1200" b="1" i="0" u="none" strike="noStrike" kern="1200" cap="none" spc="0" normalizeH="0" baseline="0" noProof="0" dirty="0">
                        <a:ln>
                          <a:noFill/>
                        </a:ln>
                        <a:solidFill>
                          <a:schemeClr val="tx1"/>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Number of Jobs Fund projects approved (cumulative)</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130</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bg1"/>
                          </a:solidFill>
                          <a:effectLst/>
                          <a:latin typeface="Arial Narrow" panose="020B0606020202030204" pitchFamily="34" charset="0"/>
                          <a:ea typeface="+mn-ea"/>
                          <a:cs typeface="+mn-cs"/>
                        </a:rPr>
                        <a:t>125</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chemeClr val="tx1"/>
                          </a:solidFill>
                          <a:effectLst/>
                          <a:latin typeface="Arial Narrow" panose="020B0606020202030204" pitchFamily="34" charset="0"/>
                          <a:ea typeface="Calibri"/>
                          <a:cs typeface="Times New Roman"/>
                        </a:rPr>
                        <a:t>Under-performance is attributed to Agriculture funding round (5th call) not yielding the anticipated number of new projects. The assessment of the Innovation funding round (6th call) has been finalised and the Jobs Fund Investment Committee has approved 21 projects, taking the total approved to 125 projects. </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1"/>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smtClean="0">
                          <a:ln>
                            <a:noFill/>
                          </a:ln>
                          <a:solidFill>
                            <a:srgbClr val="000000"/>
                          </a:solidFill>
                          <a:effectLst/>
                          <a:uLnTx/>
                          <a:uFillTx/>
                          <a:latin typeface="Arial Narrow" panose="020B0606020202030204" pitchFamily="34" charset="0"/>
                          <a:ea typeface="Calibri"/>
                          <a:cs typeface="Times New Roman"/>
                        </a:rPr>
                        <a:t>P8:</a:t>
                      </a:r>
                      <a:r>
                        <a:rPr kumimoji="0" lang="en-US" sz="12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t>Technical and Management Support and Development Finance </a:t>
                      </a:r>
                      <a:endParaRPr kumimoji="0" lang="en-ZA" sz="1200" b="0" i="0" u="none" strike="noStrike" kern="1200" cap="none" spc="0" normalizeH="0" baseline="0" noProof="0" dirty="0">
                        <a:ln>
                          <a:noFill/>
                        </a:ln>
                        <a:solidFill>
                          <a:srgbClr val="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New jobs contracted (cumulative)</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GB"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150 000</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136 069</a:t>
                      </a:r>
                      <a:endParaRPr lang="en-GB" sz="12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kern="1200" dirty="0" smtClean="0">
                          <a:solidFill>
                            <a:schemeClr val="tx1"/>
                          </a:solidFill>
                          <a:effectLst/>
                          <a:latin typeface="Arial Narrow" panose="020B0606020202030204" pitchFamily="34" charset="0"/>
                          <a:ea typeface="Calibri"/>
                          <a:cs typeface="Times New Roman"/>
                        </a:rPr>
                        <a:t>Under-performance is attributed to project withdrawals post contracting.  </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2"/>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smtClean="0">
                          <a:ln>
                            <a:noFill/>
                          </a:ln>
                          <a:solidFill>
                            <a:srgbClr val="000000"/>
                          </a:solidFill>
                          <a:effectLst/>
                          <a:uLnTx/>
                          <a:uFillTx/>
                          <a:latin typeface="Arial Narrow" panose="020B0606020202030204" pitchFamily="34" charset="0"/>
                          <a:ea typeface="Calibri"/>
                          <a:cs typeface="Times New Roman"/>
                        </a:rPr>
                        <a:t>P8:</a:t>
                      </a:r>
                      <a:r>
                        <a:rPr kumimoji="0" lang="en-US" sz="12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t>Technical and Management Support and Development Finance </a:t>
                      </a:r>
                      <a:endParaRPr kumimoji="0" lang="en-ZA" sz="1200" b="0" i="0" u="none" strike="noStrike" kern="1200" cap="none" spc="0" normalizeH="0" baseline="0" noProof="0" dirty="0">
                        <a:ln>
                          <a:noFill/>
                        </a:ln>
                        <a:solidFill>
                          <a:srgbClr val="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Value of grant funding disbursed (cumulative)</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tx1"/>
                          </a:solidFill>
                          <a:effectLst/>
                          <a:latin typeface="Arial Narrow" panose="020B0606020202030204" pitchFamily="34" charset="0"/>
                          <a:ea typeface="+mn-ea"/>
                          <a:cs typeface="+mn-cs"/>
                        </a:rPr>
                        <a:t>R4 462m</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15000"/>
                        </a:lnSpc>
                        <a:spcAft>
                          <a:spcPts val="0"/>
                        </a:spcAft>
                      </a:pPr>
                      <a:r>
                        <a:rPr lang="en-US" sz="1200" kern="1200" dirty="0" smtClean="0">
                          <a:solidFill>
                            <a:schemeClr val="bg1"/>
                          </a:solidFill>
                          <a:effectLst/>
                          <a:latin typeface="Arial Narrow" panose="020B0606020202030204" pitchFamily="34" charset="0"/>
                          <a:ea typeface="+mn-ea"/>
                          <a:cs typeface="+mn-cs"/>
                        </a:rPr>
                        <a:t>R3 734m</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chemeClr val="tx1"/>
                          </a:solidFill>
                          <a:effectLst/>
                          <a:latin typeface="Arial Narrow" panose="020B0606020202030204" pitchFamily="34" charset="0"/>
                          <a:ea typeface="Calibri"/>
                          <a:cs typeface="Times New Roman"/>
                        </a:rPr>
                        <a:t>Target adjusted upward in 2017/18 APP</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4"/>
                  </a:ext>
                </a:extLst>
              </a:tr>
              <a:tr h="10584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Arial Narrow" panose="020B0606020202030204" pitchFamily="34" charset="0"/>
                          <a:ea typeface="Calibri"/>
                          <a:cs typeface="Times New Roman"/>
                        </a:rPr>
                        <a:t>P8:</a:t>
                      </a:r>
                      <a:r>
                        <a:rPr kumimoji="0" lang="en-US" sz="12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Technical and Management Support and Development Finance </a:t>
                      </a:r>
                      <a:endParaRPr kumimoji="0" lang="en-ZA" sz="1200" b="0" i="0" u="none" strike="noStrike" kern="1200" cap="none" spc="0" normalizeH="0" baseline="0" noProof="0" dirty="0">
                        <a:ln>
                          <a:noFill/>
                        </a:ln>
                        <a:solidFill>
                          <a:srgbClr val="000000"/>
                        </a:solidFill>
                        <a:effectLst/>
                        <a:uLnTx/>
                        <a:uFillTx/>
                        <a:latin typeface="Arial Narrow" panose="020B0606020202030204" pitchFamily="34" charset="0"/>
                        <a:ea typeface="Calibri"/>
                        <a:cs typeface="Times New Roman"/>
                      </a:endParaRP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l">
                        <a:lnSpc>
                          <a:spcPct val="150000"/>
                        </a:lnSpc>
                        <a:spcAft>
                          <a:spcPts val="0"/>
                        </a:spcAft>
                      </a:pPr>
                      <a:r>
                        <a:rPr lang="en-US" sz="1200" kern="1200" dirty="0" smtClean="0">
                          <a:solidFill>
                            <a:schemeClr val="tx1"/>
                          </a:solidFill>
                          <a:effectLst/>
                          <a:latin typeface="Arial Narrow" panose="020B0606020202030204" pitchFamily="34" charset="0"/>
                          <a:ea typeface="+mn-ea"/>
                          <a:cs typeface="+mn-cs"/>
                        </a:rPr>
                        <a:t>Number of technical assistants (TAs) deployed to provide capacity for infrastructure development</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US" sz="1200" kern="1200" dirty="0" smtClean="0">
                          <a:solidFill>
                            <a:schemeClr val="tx1"/>
                          </a:solidFill>
                          <a:effectLst/>
                          <a:latin typeface="Arial Narrow" panose="020B0606020202030204" pitchFamily="34" charset="0"/>
                          <a:ea typeface="+mn-ea"/>
                          <a:cs typeface="+mn-cs"/>
                        </a:rPr>
                        <a:t>34</a:t>
                      </a:r>
                      <a:endParaRPr lang="en-GB"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tc>
                  <a:txBody>
                    <a:bodyPr/>
                    <a:lstStyle/>
                    <a:p>
                      <a:pPr algn="ctr">
                        <a:lnSpc>
                          <a:spcPct val="150000"/>
                        </a:lnSpc>
                        <a:spcAft>
                          <a:spcPts val="0"/>
                        </a:spcAft>
                      </a:pPr>
                      <a:r>
                        <a:rPr lang="en-US" sz="1200" kern="1200" dirty="0" smtClean="0">
                          <a:solidFill>
                            <a:schemeClr val="bg1"/>
                          </a:solidFill>
                          <a:effectLst/>
                          <a:latin typeface="Arial Narrow" panose="020B0606020202030204" pitchFamily="34" charset="0"/>
                          <a:ea typeface="+mn-ea"/>
                          <a:cs typeface="+mn-cs"/>
                        </a:rPr>
                        <a:t>12</a:t>
                      </a:r>
                      <a:endParaRPr lang="en-GB" sz="1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algn="just">
                        <a:lnSpc>
                          <a:spcPct val="115000"/>
                        </a:lnSpc>
                        <a:spcAft>
                          <a:spcPts val="0"/>
                        </a:spcAft>
                      </a:pPr>
                      <a:r>
                        <a:rPr lang="en-ZA" sz="1200" b="0" dirty="0" smtClean="0">
                          <a:solidFill>
                            <a:schemeClr val="tx1"/>
                          </a:solidFill>
                          <a:effectLst/>
                          <a:latin typeface="Arial Narrow" panose="020B0606020202030204" pitchFamily="34" charset="0"/>
                          <a:ea typeface="Calibri"/>
                          <a:cs typeface="Times New Roman"/>
                        </a:rPr>
                        <a:t>Under-performance attributed to user demand</a:t>
                      </a:r>
                    </a:p>
                  </a:txBody>
                  <a:tcPr marL="60237" marR="602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404270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Q4 YTD 2016/17: PERFORMANCE HIGHLIGHTS</a:t>
            </a:r>
            <a:endParaRPr lang="en-GB" dirty="0"/>
          </a:p>
        </p:txBody>
      </p:sp>
      <p:sp>
        <p:nvSpPr>
          <p:cNvPr id="3" name="Slide Number Placeholder 2"/>
          <p:cNvSpPr>
            <a:spLocks noGrp="1"/>
          </p:cNvSpPr>
          <p:nvPr>
            <p:ph type="sldNum" sz="quarter" idx="12"/>
          </p:nvPr>
        </p:nvSpPr>
        <p:spPr/>
        <p:txBody>
          <a:bodyPr/>
          <a:lstStyle/>
          <a:p>
            <a:pPr>
              <a:defRPr/>
            </a:pPr>
            <a:fld id="{0237F379-0440-461B-BC01-BC2256C3CC41}" type="slidenum">
              <a:rPr lang="en-US" smtClean="0"/>
              <a:pPr>
                <a:defRPr/>
              </a:pPr>
              <a:t>29</a:t>
            </a:fld>
            <a:endParaRPr lang="en-US" sz="1400" b="0">
              <a:solidFill>
                <a:schemeClr val="tx1"/>
              </a:solidFill>
              <a:latin typeface="+mn-lt"/>
            </a:endParaRPr>
          </a:p>
        </p:txBody>
      </p:sp>
      <p:sp>
        <p:nvSpPr>
          <p:cNvPr id="7" name="Right Arrow 6"/>
          <p:cNvSpPr/>
          <p:nvPr/>
        </p:nvSpPr>
        <p:spPr bwMode="auto">
          <a:xfrm>
            <a:off x="170649" y="1387196"/>
            <a:ext cx="3107472" cy="1617088"/>
          </a:xfrm>
          <a:prstGeom prst="rightArrow">
            <a:avLst/>
          </a:prstGeom>
          <a:solidFill>
            <a:schemeClr val="bg1">
              <a:lumMod val="8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endParaRPr lang="en-US" sz="1100" dirty="0"/>
          </a:p>
        </p:txBody>
      </p:sp>
      <p:sp>
        <p:nvSpPr>
          <p:cNvPr id="8" name="Right Arrow 7"/>
          <p:cNvSpPr/>
          <p:nvPr/>
        </p:nvSpPr>
        <p:spPr bwMode="auto">
          <a:xfrm>
            <a:off x="170649" y="3548931"/>
            <a:ext cx="3249223" cy="1464246"/>
          </a:xfrm>
          <a:prstGeom prst="rightArrow">
            <a:avLst/>
          </a:prstGeom>
          <a:solidFill>
            <a:schemeClr val="bg1">
              <a:lumMod val="8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endParaRPr lang="en-US" sz="1100" dirty="0"/>
          </a:p>
        </p:txBody>
      </p:sp>
      <p:sp>
        <p:nvSpPr>
          <p:cNvPr id="9" name="Rectangle 8"/>
          <p:cNvSpPr/>
          <p:nvPr/>
        </p:nvSpPr>
        <p:spPr bwMode="auto">
          <a:xfrm>
            <a:off x="3683874" y="1328245"/>
            <a:ext cx="5358769" cy="741621"/>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200" dirty="0"/>
              <a:t>22 instructions issued in line with policy interventions and proposed designated products or categories to enhance SCM policy significantly above the targeted 9                      </a:t>
            </a:r>
            <a:r>
              <a:rPr lang="en-US" sz="1200" dirty="0" smtClean="0"/>
              <a:t>                            						                  </a:t>
            </a:r>
            <a:r>
              <a:rPr lang="en-US" sz="1200" dirty="0" err="1" smtClean="0"/>
              <a:t>P5</a:t>
            </a:r>
            <a:r>
              <a:rPr lang="en-US" sz="1200" dirty="0"/>
              <a:t>: OCPO</a:t>
            </a:r>
          </a:p>
        </p:txBody>
      </p:sp>
      <p:sp>
        <p:nvSpPr>
          <p:cNvPr id="10" name="Rectangle 9"/>
          <p:cNvSpPr/>
          <p:nvPr/>
        </p:nvSpPr>
        <p:spPr bwMode="auto">
          <a:xfrm>
            <a:off x="3663162" y="3296234"/>
            <a:ext cx="5372576" cy="651747"/>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sz="1200" dirty="0" smtClean="0"/>
              <a:t>437 officials from provincial treasuries trained in preparing provincial consolidated financial statements, revenue fund statements and implementation of GRAP standards ; above the 250 planned 	P5:OAG</a:t>
            </a:r>
            <a:endParaRPr lang="en-US" sz="1200" dirty="0"/>
          </a:p>
        </p:txBody>
      </p:sp>
      <p:sp>
        <p:nvSpPr>
          <p:cNvPr id="11" name="Rectangle 10"/>
          <p:cNvSpPr/>
          <p:nvPr/>
        </p:nvSpPr>
        <p:spPr bwMode="auto">
          <a:xfrm>
            <a:off x="3663162" y="4124484"/>
            <a:ext cx="5372576" cy="784223"/>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endParaRPr lang="en-US" sz="1200" dirty="0" smtClean="0"/>
          </a:p>
          <a:p>
            <a:pPr lvl="0"/>
            <a:r>
              <a:rPr lang="en-US" sz="1200" dirty="0" smtClean="0"/>
              <a:t>1295 national and provincial officials trained in building public financial management competencies</a:t>
            </a:r>
            <a:endParaRPr lang="en-US" sz="1200" dirty="0"/>
          </a:p>
          <a:p>
            <a:pPr lvl="0"/>
            <a:r>
              <a:rPr lang="en-US" sz="1200" dirty="0" smtClean="0"/>
              <a:t>				                      </a:t>
            </a:r>
            <a:r>
              <a:rPr lang="en-US" sz="1200" dirty="0" err="1" smtClean="0"/>
              <a:t>P5:OAG</a:t>
            </a:r>
            <a:endParaRPr lang="en-US" sz="1200" dirty="0"/>
          </a:p>
        </p:txBody>
      </p:sp>
      <p:sp>
        <p:nvSpPr>
          <p:cNvPr id="12" name="Rectangle 11"/>
          <p:cNvSpPr/>
          <p:nvPr/>
        </p:nvSpPr>
        <p:spPr bwMode="auto">
          <a:xfrm>
            <a:off x="3663162" y="5013176"/>
            <a:ext cx="2160240" cy="1008112"/>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sz="1200" dirty="0" smtClean="0"/>
              <a:t>41 </a:t>
            </a:r>
            <a:r>
              <a:rPr lang="en-US" sz="1200" dirty="0"/>
              <a:t>forensic investigation  and special performance audit reports, above the target of </a:t>
            </a:r>
            <a:r>
              <a:rPr lang="en-US" sz="1200" dirty="0" smtClean="0"/>
              <a:t>25</a:t>
            </a:r>
            <a:endParaRPr lang="en-US" sz="1200" dirty="0"/>
          </a:p>
          <a:p>
            <a:pPr lvl="0"/>
            <a:r>
              <a:rPr lang="en-US" sz="1200" dirty="0" smtClean="0"/>
              <a:t>                               </a:t>
            </a:r>
            <a:r>
              <a:rPr lang="en-US" sz="1200" dirty="0" err="1" smtClean="0"/>
              <a:t>P5</a:t>
            </a:r>
            <a:r>
              <a:rPr lang="en-US" sz="1200" dirty="0"/>
              <a:t>: OAG</a:t>
            </a:r>
          </a:p>
        </p:txBody>
      </p:sp>
      <p:sp>
        <p:nvSpPr>
          <p:cNvPr id="13" name="Rectangle 12"/>
          <p:cNvSpPr/>
          <p:nvPr/>
        </p:nvSpPr>
        <p:spPr bwMode="auto">
          <a:xfrm>
            <a:off x="5940111" y="5013176"/>
            <a:ext cx="3071052" cy="1008112"/>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200" dirty="0" smtClean="0"/>
              <a:t>74 cases </a:t>
            </a:r>
            <a:r>
              <a:rPr lang="en-US" sz="1200" dirty="0"/>
              <a:t>referred and supported to law enforcement agencies/Anti-corruption Task Team for criminal investigation, above the target of </a:t>
            </a:r>
            <a:r>
              <a:rPr lang="en-US" sz="1200" dirty="0" smtClean="0"/>
              <a:t>25                                 </a:t>
            </a:r>
            <a:r>
              <a:rPr lang="en-US" sz="1200" dirty="0"/>
              <a:t>P5: OAG</a:t>
            </a:r>
          </a:p>
        </p:txBody>
      </p:sp>
      <p:sp>
        <p:nvSpPr>
          <p:cNvPr id="15" name="Rounded Rectangle 14"/>
          <p:cNvSpPr/>
          <p:nvPr/>
        </p:nvSpPr>
        <p:spPr bwMode="auto">
          <a:xfrm>
            <a:off x="170649" y="1547668"/>
            <a:ext cx="2255770" cy="1296144"/>
          </a:xfrm>
          <a:prstGeom prst="roundRect">
            <a:avLst/>
          </a:prstGeom>
          <a:solidFill>
            <a:schemeClr val="bg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lvl="0"/>
            <a:r>
              <a:rPr lang="en-US" sz="1200" dirty="0"/>
              <a:t>MODERNISE SCM POLICIES AND PROCEDURES</a:t>
            </a:r>
          </a:p>
        </p:txBody>
      </p:sp>
      <p:sp>
        <p:nvSpPr>
          <p:cNvPr id="17" name="Rectangle 16"/>
          <p:cNvSpPr/>
          <p:nvPr/>
        </p:nvSpPr>
        <p:spPr bwMode="auto">
          <a:xfrm>
            <a:off x="3663162" y="2246369"/>
            <a:ext cx="5379481" cy="826445"/>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endParaRPr lang="en-ZA" sz="1200" dirty="0" smtClean="0"/>
          </a:p>
          <a:p>
            <a:pPr lvl="0"/>
            <a:r>
              <a:rPr lang="en-ZA" sz="1200" dirty="0" smtClean="0"/>
              <a:t>66 national institutions and 9 provincial treasuries workshopped on IA and risk management guidelines; above the 20 and 5 planned respectively 					P5:OAG</a:t>
            </a:r>
            <a:endParaRPr lang="en-US" sz="1200" dirty="0"/>
          </a:p>
        </p:txBody>
      </p:sp>
      <p:sp>
        <p:nvSpPr>
          <p:cNvPr id="18" name="Rounded Rectangle 17"/>
          <p:cNvSpPr/>
          <p:nvPr/>
        </p:nvSpPr>
        <p:spPr bwMode="auto">
          <a:xfrm>
            <a:off x="137964" y="3271057"/>
            <a:ext cx="2496096" cy="2330694"/>
          </a:xfrm>
          <a:prstGeom prst="roundRect">
            <a:avLst/>
          </a:prstGeom>
          <a:solidFill>
            <a:schemeClr val="bg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r>
              <a:rPr lang="en-US" sz="1200" dirty="0"/>
              <a:t>IMPROVE FINANCIAL MANAGEMENT GOVERNANCE AND COMPLIANCE ACROSS ALL SPHERES AND ENTITIES IN GOVERNMENT GIVING EFFECT TO THE PFMA AND MFMA</a:t>
            </a:r>
          </a:p>
          <a:p>
            <a:pPr lvl="0"/>
            <a:endParaRPr lang="en-US" sz="1400" dirty="0"/>
          </a:p>
        </p:txBody>
      </p:sp>
    </p:spTree>
    <p:extLst>
      <p:ext uri="{BB962C8B-B14F-4D97-AF65-F5344CB8AC3E}">
        <p14:creationId xmlns:p14="http://schemas.microsoft.com/office/powerpoint/2010/main" val="525877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188640"/>
            <a:ext cx="8820472" cy="766192"/>
          </a:xfrm>
        </p:spPr>
        <p:txBody>
          <a:bodyPr/>
          <a:lstStyle/>
          <a:p>
            <a:r>
              <a:rPr lang="en-US" sz="2400" dirty="0" smtClean="0">
                <a:cs typeface="Arial Bold Italic" panose="020B0704020202090204" pitchFamily="34" charset="0"/>
              </a:rPr>
              <a:t>FINANCIAL OVERVIEW: ACTUAL EXPENDITURE 2016/17</a:t>
            </a:r>
            <a:endParaRPr lang="en-US" sz="2400" dirty="0">
              <a:cs typeface="Arial Bold Italic" panose="020B0704020202090204" pitchFamily="34" charset="0"/>
            </a:endParaRPr>
          </a:p>
        </p:txBody>
      </p:sp>
      <p:sp>
        <p:nvSpPr>
          <p:cNvPr id="4" name="Slide Number Placeholder 3"/>
          <p:cNvSpPr>
            <a:spLocks noGrp="1"/>
          </p:cNvSpPr>
          <p:nvPr>
            <p:ph type="sldNum" sz="quarter" idx="12"/>
          </p:nvPr>
        </p:nvSpPr>
        <p:spPr/>
        <p:txBody>
          <a:bodyPr/>
          <a:lstStyle/>
          <a:p>
            <a:pPr>
              <a:defRPr/>
            </a:pPr>
            <a:fld id="{73338B24-01BD-4267-8A8D-07730CD702AD}" type="slidenum">
              <a:rPr lang="en-US" smtClean="0"/>
              <a:pPr>
                <a:defRPr/>
              </a:pPr>
              <a:t>3</a:t>
            </a:fld>
            <a:endParaRPr lang="en-US" sz="1400" b="0" dirty="0">
              <a:solidFill>
                <a:schemeClr val="tx1"/>
              </a:solidFill>
              <a:latin typeface="+mn-lt"/>
            </a:endParaRPr>
          </a:p>
        </p:txBody>
      </p:sp>
      <p:graphicFrame>
        <p:nvGraphicFramePr>
          <p:cNvPr id="6" name="Chart 5"/>
          <p:cNvGraphicFramePr>
            <a:graphicFrameLocks/>
          </p:cNvGraphicFramePr>
          <p:nvPr>
            <p:extLst>
              <p:ext uri="{D42A27DB-BD31-4B8C-83A1-F6EECF244321}">
                <p14:modId xmlns:p14="http://schemas.microsoft.com/office/powerpoint/2010/main" val="2104611981"/>
              </p:ext>
            </p:extLst>
          </p:nvPr>
        </p:nvGraphicFramePr>
        <p:xfrm>
          <a:off x="611560" y="1426844"/>
          <a:ext cx="7920879" cy="42344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15032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Q4 YTD 2016/17: PERFORMANCE HIGHLIGHTS</a:t>
            </a:r>
            <a:endParaRPr lang="en-GB" dirty="0"/>
          </a:p>
        </p:txBody>
      </p:sp>
      <p:sp>
        <p:nvSpPr>
          <p:cNvPr id="3" name="Slide Number Placeholder 2"/>
          <p:cNvSpPr>
            <a:spLocks noGrp="1"/>
          </p:cNvSpPr>
          <p:nvPr>
            <p:ph type="sldNum" sz="quarter" idx="12"/>
          </p:nvPr>
        </p:nvSpPr>
        <p:spPr/>
        <p:txBody>
          <a:bodyPr/>
          <a:lstStyle/>
          <a:p>
            <a:pPr>
              <a:defRPr/>
            </a:pPr>
            <a:fld id="{0237F379-0440-461B-BC01-BC2256C3CC41}" type="slidenum">
              <a:rPr lang="en-US" smtClean="0"/>
              <a:pPr>
                <a:defRPr/>
              </a:pPr>
              <a:t>30</a:t>
            </a:fld>
            <a:endParaRPr lang="en-US" sz="1400" b="0" dirty="0">
              <a:solidFill>
                <a:schemeClr val="tx1"/>
              </a:solidFill>
              <a:latin typeface="+mn-lt"/>
            </a:endParaRPr>
          </a:p>
        </p:txBody>
      </p:sp>
      <p:sp>
        <p:nvSpPr>
          <p:cNvPr id="4" name="Right Arrow 3"/>
          <p:cNvSpPr/>
          <p:nvPr/>
        </p:nvSpPr>
        <p:spPr bwMode="auto">
          <a:xfrm>
            <a:off x="188405" y="1256158"/>
            <a:ext cx="3302076" cy="1349389"/>
          </a:xfrm>
          <a:prstGeom prst="rightArrow">
            <a:avLst/>
          </a:prstGeom>
          <a:solidFill>
            <a:schemeClr val="bg1">
              <a:lumMod val="8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100" smtClean="0"/>
              <a:t> </a:t>
            </a:r>
            <a:endParaRPr lang="en-US" sz="1100" dirty="0"/>
          </a:p>
        </p:txBody>
      </p:sp>
      <p:sp>
        <p:nvSpPr>
          <p:cNvPr id="5" name="Rectangle 4"/>
          <p:cNvSpPr/>
          <p:nvPr/>
        </p:nvSpPr>
        <p:spPr bwMode="auto">
          <a:xfrm>
            <a:off x="6430467" y="1245726"/>
            <a:ext cx="2505029" cy="1463193"/>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300" dirty="0" smtClean="0"/>
              <a:t>439 </a:t>
            </a:r>
            <a:r>
              <a:rPr lang="en-US" sz="1300" dirty="0"/>
              <a:t>graduates in training  for professional registration in engineering, town planning, geographic information systems and project management 	</a:t>
            </a:r>
            <a:endParaRPr lang="en-US" sz="1300" dirty="0" smtClean="0"/>
          </a:p>
          <a:p>
            <a:pPr lvl="0"/>
            <a:r>
              <a:rPr lang="en-US" sz="1300" dirty="0"/>
              <a:t>	</a:t>
            </a:r>
            <a:r>
              <a:rPr lang="en-US" sz="1300" dirty="0" smtClean="0"/>
              <a:t>P8</a:t>
            </a:r>
            <a:r>
              <a:rPr lang="en-US" sz="1300" dirty="0"/>
              <a:t>: GTAC              </a:t>
            </a:r>
          </a:p>
        </p:txBody>
      </p:sp>
      <p:sp>
        <p:nvSpPr>
          <p:cNvPr id="7" name="Right Arrow 6"/>
          <p:cNvSpPr/>
          <p:nvPr/>
        </p:nvSpPr>
        <p:spPr bwMode="auto">
          <a:xfrm>
            <a:off x="239141" y="2605547"/>
            <a:ext cx="3344009" cy="1142583"/>
          </a:xfrm>
          <a:prstGeom prst="rightArrow">
            <a:avLst>
              <a:gd name="adj1" fmla="val 50000"/>
              <a:gd name="adj2" fmla="val 68103"/>
            </a:avLst>
          </a:prstGeom>
          <a:solidFill>
            <a:schemeClr val="bg1">
              <a:lumMod val="8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endParaRPr lang="en-US" sz="1100" dirty="0"/>
          </a:p>
        </p:txBody>
      </p:sp>
      <p:sp>
        <p:nvSpPr>
          <p:cNvPr id="9" name="Rectangle 8"/>
          <p:cNvSpPr/>
          <p:nvPr/>
        </p:nvSpPr>
        <p:spPr bwMode="auto">
          <a:xfrm>
            <a:off x="3731558" y="3891643"/>
            <a:ext cx="2593177" cy="1041551"/>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300" dirty="0" smtClean="0"/>
              <a:t>459 Catalytic projects approved above the planned 360 (accumulative)	</a:t>
            </a:r>
          </a:p>
          <a:p>
            <a:pPr lvl="0"/>
            <a:r>
              <a:rPr lang="en-US" sz="1300" dirty="0"/>
              <a:t>	</a:t>
            </a:r>
            <a:r>
              <a:rPr lang="en-US" sz="1300" dirty="0" smtClean="0"/>
              <a:t>P8: GTAC</a:t>
            </a:r>
            <a:endParaRPr lang="en-US" sz="1300" dirty="0"/>
          </a:p>
        </p:txBody>
      </p:sp>
      <p:sp>
        <p:nvSpPr>
          <p:cNvPr id="14" name="Right Arrow 13"/>
          <p:cNvSpPr/>
          <p:nvPr/>
        </p:nvSpPr>
        <p:spPr bwMode="auto">
          <a:xfrm>
            <a:off x="146810" y="3749402"/>
            <a:ext cx="3363278" cy="1357029"/>
          </a:xfrm>
          <a:prstGeom prst="rightArrow">
            <a:avLst>
              <a:gd name="adj1" fmla="val 50000"/>
              <a:gd name="adj2" fmla="val 54764"/>
            </a:avLst>
          </a:prstGeom>
          <a:solidFill>
            <a:schemeClr val="bg1">
              <a:lumMod val="8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endParaRPr lang="en-US" sz="1100" dirty="0"/>
          </a:p>
        </p:txBody>
      </p:sp>
      <p:sp>
        <p:nvSpPr>
          <p:cNvPr id="15" name="Rectangle 14"/>
          <p:cNvSpPr/>
          <p:nvPr/>
        </p:nvSpPr>
        <p:spPr bwMode="auto">
          <a:xfrm>
            <a:off x="3694361" y="2806027"/>
            <a:ext cx="2630374" cy="912379"/>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300" dirty="0" smtClean="0"/>
              <a:t>90 087 </a:t>
            </a:r>
            <a:r>
              <a:rPr lang="en-US" sz="1300" dirty="0"/>
              <a:t>placements (jobs fund) contracted (cumulative</a:t>
            </a:r>
            <a:r>
              <a:rPr lang="en-US" sz="1300" dirty="0" smtClean="0"/>
              <a:t>)  		P8:GTAC</a:t>
            </a:r>
            <a:endParaRPr lang="en-US" sz="1300" dirty="0"/>
          </a:p>
        </p:txBody>
      </p:sp>
      <p:sp>
        <p:nvSpPr>
          <p:cNvPr id="17" name="Right Arrow 16"/>
          <p:cNvSpPr/>
          <p:nvPr/>
        </p:nvSpPr>
        <p:spPr bwMode="auto">
          <a:xfrm>
            <a:off x="95736" y="5026203"/>
            <a:ext cx="3394743" cy="995086"/>
          </a:xfrm>
          <a:prstGeom prst="rightArrow">
            <a:avLst>
              <a:gd name="adj1" fmla="val 50000"/>
              <a:gd name="adj2" fmla="val 75529"/>
            </a:avLst>
          </a:prstGeom>
          <a:solidFill>
            <a:schemeClr val="bg1">
              <a:lumMod val="8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endParaRPr lang="en-ZA" sz="1100" dirty="0" smtClean="0"/>
          </a:p>
        </p:txBody>
      </p:sp>
      <p:sp>
        <p:nvSpPr>
          <p:cNvPr id="18" name="Rectangle 17"/>
          <p:cNvSpPr/>
          <p:nvPr/>
        </p:nvSpPr>
        <p:spPr bwMode="auto">
          <a:xfrm>
            <a:off x="3712738" y="5152935"/>
            <a:ext cx="2630816" cy="741621"/>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sz="1300" dirty="0" smtClean="0"/>
              <a:t>98.9% of funded positions filled and 98.9% of staff retained	P1: Admin</a:t>
            </a:r>
            <a:endParaRPr lang="en-US" sz="1300" dirty="0"/>
          </a:p>
        </p:txBody>
      </p:sp>
      <p:sp>
        <p:nvSpPr>
          <p:cNvPr id="12" name="Rounded Rectangle 11"/>
          <p:cNvSpPr/>
          <p:nvPr/>
        </p:nvSpPr>
        <p:spPr bwMode="auto">
          <a:xfrm>
            <a:off x="95736" y="1245726"/>
            <a:ext cx="2676063" cy="1183526"/>
          </a:xfrm>
          <a:prstGeom prst="roundRect">
            <a:avLst/>
          </a:prstGeom>
          <a:solidFill>
            <a:schemeClr val="bg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r>
              <a:rPr lang="en-US" sz="1200" dirty="0"/>
              <a:t>IMPROVED INFRASTRUCTURE PLANNING, MANAGEMENT AND SKILLS </a:t>
            </a:r>
            <a:r>
              <a:rPr lang="en-US" sz="1200" dirty="0" smtClean="0"/>
              <a:t>DEVELOPMENT</a:t>
            </a:r>
            <a:endParaRPr lang="en-US" sz="1200" dirty="0"/>
          </a:p>
        </p:txBody>
      </p:sp>
      <p:sp>
        <p:nvSpPr>
          <p:cNvPr id="13" name="Rounded Rectangle 12"/>
          <p:cNvSpPr/>
          <p:nvPr/>
        </p:nvSpPr>
        <p:spPr bwMode="auto">
          <a:xfrm>
            <a:off x="104607" y="2558297"/>
            <a:ext cx="2667192" cy="974826"/>
          </a:xfrm>
          <a:prstGeom prst="roundRect">
            <a:avLst/>
          </a:prstGeom>
          <a:solidFill>
            <a:schemeClr val="bg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endParaRPr lang="en-US" sz="1400" dirty="0" smtClean="0"/>
          </a:p>
          <a:p>
            <a:r>
              <a:rPr lang="en-US" sz="1200" dirty="0" smtClean="0"/>
              <a:t>FACILITATION </a:t>
            </a:r>
            <a:r>
              <a:rPr lang="en-US" sz="1200" dirty="0"/>
              <a:t>OF EMPLOYMENT CREATION AND INCLUSIVE GROWTH </a:t>
            </a:r>
          </a:p>
          <a:p>
            <a:pPr lvl="0"/>
            <a:endParaRPr lang="en-US" sz="1400" dirty="0"/>
          </a:p>
        </p:txBody>
      </p:sp>
      <p:sp>
        <p:nvSpPr>
          <p:cNvPr id="16" name="Rounded Rectangle 15"/>
          <p:cNvSpPr/>
          <p:nvPr/>
        </p:nvSpPr>
        <p:spPr bwMode="auto">
          <a:xfrm>
            <a:off x="90733" y="3647410"/>
            <a:ext cx="2532048" cy="1156144"/>
          </a:xfrm>
          <a:prstGeom prst="roundRect">
            <a:avLst/>
          </a:prstGeom>
          <a:solidFill>
            <a:schemeClr val="bg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endParaRPr lang="en-US" sz="1400" dirty="0" smtClean="0"/>
          </a:p>
          <a:p>
            <a:r>
              <a:rPr lang="en-US" sz="1200" dirty="0" smtClean="0"/>
              <a:t>PROMOTION </a:t>
            </a:r>
            <a:r>
              <a:rPr lang="en-US" sz="1200" dirty="0"/>
              <a:t>OF URBAN INTEGRATION AND NEIGHBOURHOOD DEVELOPMENT</a:t>
            </a:r>
          </a:p>
          <a:p>
            <a:pPr lvl="0"/>
            <a:endParaRPr lang="en-US" sz="1400" dirty="0"/>
          </a:p>
        </p:txBody>
      </p:sp>
      <p:sp>
        <p:nvSpPr>
          <p:cNvPr id="19" name="Rounded Rectangle 18"/>
          <p:cNvSpPr/>
          <p:nvPr/>
        </p:nvSpPr>
        <p:spPr bwMode="auto">
          <a:xfrm>
            <a:off x="41010" y="5014413"/>
            <a:ext cx="2581771" cy="1018666"/>
          </a:xfrm>
          <a:prstGeom prst="roundRect">
            <a:avLst/>
          </a:prstGeom>
          <a:solidFill>
            <a:schemeClr val="bg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lvl="0"/>
            <a:r>
              <a:rPr lang="en-ZA" sz="1200" dirty="0"/>
              <a:t>ADVANCING NT SERVICE DELIVERY</a:t>
            </a:r>
            <a:endParaRPr lang="en-US" sz="1200" dirty="0"/>
          </a:p>
        </p:txBody>
      </p:sp>
      <p:sp>
        <p:nvSpPr>
          <p:cNvPr id="20" name="Rectangle 19"/>
          <p:cNvSpPr/>
          <p:nvPr/>
        </p:nvSpPr>
        <p:spPr bwMode="auto">
          <a:xfrm>
            <a:off x="3654249" y="1245726"/>
            <a:ext cx="2670486" cy="1463194"/>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300" dirty="0" smtClean="0"/>
              <a:t>28 Transactional advisory projects registered, 10 capital project advisory work and 31 performance and expenditure reviews performed; Above the planned 12,5 and 10 respectively            	P8</a:t>
            </a:r>
            <a:r>
              <a:rPr lang="en-US" sz="1300" dirty="0"/>
              <a:t>: GTAC              </a:t>
            </a:r>
          </a:p>
        </p:txBody>
      </p:sp>
      <p:sp>
        <p:nvSpPr>
          <p:cNvPr id="22" name="Rectangle 21"/>
          <p:cNvSpPr/>
          <p:nvPr/>
        </p:nvSpPr>
        <p:spPr bwMode="auto">
          <a:xfrm>
            <a:off x="6409622" y="3891643"/>
            <a:ext cx="2554866" cy="1055507"/>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300" dirty="0" smtClean="0"/>
              <a:t>1793 officials trained on the Infrastructure Delivery Management toolkit</a:t>
            </a:r>
          </a:p>
          <a:p>
            <a:pPr lvl="0"/>
            <a:r>
              <a:rPr lang="en-US" sz="1300" dirty="0" smtClean="0"/>
              <a:t>	P8</a:t>
            </a:r>
            <a:r>
              <a:rPr lang="en-US" sz="1300" dirty="0"/>
              <a:t>: GTAC              </a:t>
            </a:r>
          </a:p>
        </p:txBody>
      </p:sp>
      <p:sp>
        <p:nvSpPr>
          <p:cNvPr id="23" name="Rectangle 22"/>
          <p:cNvSpPr/>
          <p:nvPr/>
        </p:nvSpPr>
        <p:spPr bwMode="auto">
          <a:xfrm>
            <a:off x="6409622" y="2791502"/>
            <a:ext cx="2554866" cy="956628"/>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US" sz="1300" dirty="0" smtClean="0"/>
              <a:t>224 089 training opportunities contracted above the planned 160 000 </a:t>
            </a:r>
            <a:r>
              <a:rPr lang="en-US" sz="1300" dirty="0"/>
              <a:t>(cumulative</a:t>
            </a:r>
            <a:r>
              <a:rPr lang="en-US" sz="1300" dirty="0" smtClean="0"/>
              <a:t>)  		P8:GTAC</a:t>
            </a:r>
            <a:endParaRPr lang="en-US" sz="1300" dirty="0"/>
          </a:p>
        </p:txBody>
      </p:sp>
      <p:sp>
        <p:nvSpPr>
          <p:cNvPr id="24" name="Rectangle 23"/>
          <p:cNvSpPr/>
          <p:nvPr/>
        </p:nvSpPr>
        <p:spPr bwMode="auto">
          <a:xfrm>
            <a:off x="6430466" y="5152934"/>
            <a:ext cx="2505030" cy="741621"/>
          </a:xfrm>
          <a:prstGeom prst="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sz="1300" dirty="0" smtClean="0"/>
              <a:t>Vetting files completed by priority group and submitted to SSA	P1: Admin</a:t>
            </a:r>
            <a:endParaRPr lang="en-US" sz="1300" dirty="0"/>
          </a:p>
        </p:txBody>
      </p:sp>
    </p:spTree>
    <p:extLst>
      <p:ext uri="{BB962C8B-B14F-4D97-AF65-F5344CB8AC3E}">
        <p14:creationId xmlns:p14="http://schemas.microsoft.com/office/powerpoint/2010/main" val="548616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7338"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2"/>
          <p:cNvSpPr>
            <a:spLocks noGrp="1" noChangeArrowheads="1"/>
          </p:cNvSpPr>
          <p:nvPr>
            <p:ph type="ctrTitle"/>
          </p:nvPr>
        </p:nvSpPr>
        <p:spPr bwMode="white">
          <a:xfrm>
            <a:off x="533400" y="3140075"/>
            <a:ext cx="7940675" cy="1027113"/>
          </a:xfrm>
        </p:spPr>
        <p:txBody>
          <a:bodyPr/>
          <a:lstStyle/>
          <a:p>
            <a:pPr algn="r" eaLnBrk="1" hangingPunct="1"/>
            <a:r>
              <a:rPr lang="en-US" dirty="0" smtClean="0"/>
              <a:t>THANK YOU</a:t>
            </a:r>
          </a:p>
        </p:txBody>
      </p:sp>
      <p:sp>
        <p:nvSpPr>
          <p:cNvPr id="13316" name="Rectangle 13"/>
          <p:cNvSpPr>
            <a:spLocks noGrp="1" noChangeArrowheads="1"/>
          </p:cNvSpPr>
          <p:nvPr>
            <p:ph type="subTitle" idx="1"/>
          </p:nvPr>
        </p:nvSpPr>
        <p:spPr bwMode="white">
          <a:xfrm>
            <a:off x="816769" y="4509120"/>
            <a:ext cx="7543800" cy="341313"/>
          </a:xfrm>
        </p:spPr>
        <p:txBody>
          <a:bodyPr/>
          <a:lstStyle/>
          <a:p>
            <a:pPr algn="r" eaLnBrk="1" hangingPunct="1"/>
            <a:r>
              <a:rPr lang="en-US" sz="1400" b="1" dirty="0" smtClean="0">
                <a:solidFill>
                  <a:schemeClr val="bg1"/>
                </a:solidFill>
              </a:rPr>
              <a:t>BRIEFING </a:t>
            </a:r>
            <a:r>
              <a:rPr lang="en-US" sz="1400" b="1" dirty="0">
                <a:solidFill>
                  <a:schemeClr val="bg1"/>
                </a:solidFill>
              </a:rPr>
              <a:t>TO THE STANDING COMMITTEE ON </a:t>
            </a:r>
            <a:r>
              <a:rPr lang="en-US" sz="1400" b="1" dirty="0" smtClean="0">
                <a:solidFill>
                  <a:schemeClr val="bg1"/>
                </a:solidFill>
              </a:rPr>
              <a:t>FINANCE</a:t>
            </a:r>
          </a:p>
          <a:p>
            <a:pPr algn="r" eaLnBrk="1" hangingPunct="1"/>
            <a:r>
              <a:rPr lang="en-US" sz="1400" b="1" dirty="0" smtClean="0">
                <a:solidFill>
                  <a:schemeClr val="bg1"/>
                </a:solidFill>
              </a:rPr>
              <a:t>20 JUNE 2017 </a:t>
            </a:r>
            <a:endParaRPr lang="en-US" sz="1400" dirty="0">
              <a:solidFill>
                <a:schemeClr val="bg1"/>
              </a:solidFill>
            </a:endParaRPr>
          </a:p>
          <a:p>
            <a:pPr algn="r" eaLnBrk="1" hangingPunct="1"/>
            <a:endParaRPr lang="en-US" sz="1400" i="1" dirty="0" smtClean="0">
              <a:solidFill>
                <a:schemeClr val="bg1"/>
              </a:solidFill>
            </a:endParaRPr>
          </a:p>
        </p:txBody>
      </p:sp>
    </p:spTree>
    <p:extLst>
      <p:ext uri="{BB962C8B-B14F-4D97-AF65-F5344CB8AC3E}">
        <p14:creationId xmlns:p14="http://schemas.microsoft.com/office/powerpoint/2010/main" val="130320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188640"/>
            <a:ext cx="8820472" cy="766192"/>
          </a:xfrm>
        </p:spPr>
        <p:txBody>
          <a:bodyPr/>
          <a:lstStyle/>
          <a:p>
            <a:r>
              <a:rPr lang="en-US" sz="2400" dirty="0" smtClean="0">
                <a:cs typeface="Arial Bold Italic" panose="020B0704020202090204" pitchFamily="34" charset="0"/>
              </a:rPr>
              <a:t>Q4 2016/17 ACTUAL EXPENDITURE OUTCOMES PER PROGRAMME</a:t>
            </a:r>
            <a:endParaRPr lang="en-US" sz="2400" dirty="0">
              <a:cs typeface="Arial Bold Italic" panose="020B0704020202090204" pitchFamily="34" charset="0"/>
            </a:endParaRPr>
          </a:p>
        </p:txBody>
      </p:sp>
      <p:sp>
        <p:nvSpPr>
          <p:cNvPr id="4" name="Slide Number Placeholder 3"/>
          <p:cNvSpPr>
            <a:spLocks noGrp="1"/>
          </p:cNvSpPr>
          <p:nvPr>
            <p:ph type="sldNum" sz="quarter" idx="12"/>
          </p:nvPr>
        </p:nvSpPr>
        <p:spPr/>
        <p:txBody>
          <a:bodyPr/>
          <a:lstStyle/>
          <a:p>
            <a:pPr>
              <a:defRPr/>
            </a:pPr>
            <a:fld id="{73338B24-01BD-4267-8A8D-07730CD702AD}" type="slidenum">
              <a:rPr lang="en-US" smtClean="0"/>
              <a:pPr>
                <a:defRPr/>
              </a:pPr>
              <a:t>4</a:t>
            </a:fld>
            <a:endParaRPr lang="en-US" sz="1400" b="0" dirty="0">
              <a:solidFill>
                <a:schemeClr val="tx1"/>
              </a:solidFill>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623675060"/>
              </p:ext>
            </p:extLst>
          </p:nvPr>
        </p:nvGraphicFramePr>
        <p:xfrm>
          <a:off x="158750" y="2003107"/>
          <a:ext cx="8750299" cy="3156585"/>
        </p:xfrm>
        <a:graphic>
          <a:graphicData uri="http://schemas.openxmlformats.org/drawingml/2006/table">
            <a:tbl>
              <a:tblPr/>
              <a:tblGrid>
                <a:gridCol w="2047132">
                  <a:extLst>
                    <a:ext uri="{9D8B030D-6E8A-4147-A177-3AD203B41FA5}">
                      <a16:colId xmlns:a16="http://schemas.microsoft.com/office/drawing/2014/main" val="20000"/>
                    </a:ext>
                  </a:extLst>
                </a:gridCol>
                <a:gridCol w="1002936">
                  <a:extLst>
                    <a:ext uri="{9D8B030D-6E8A-4147-A177-3AD203B41FA5}">
                      <a16:colId xmlns:a16="http://schemas.microsoft.com/office/drawing/2014/main" val="20001"/>
                    </a:ext>
                  </a:extLst>
                </a:gridCol>
                <a:gridCol w="977545">
                  <a:extLst>
                    <a:ext uri="{9D8B030D-6E8A-4147-A177-3AD203B41FA5}">
                      <a16:colId xmlns:a16="http://schemas.microsoft.com/office/drawing/2014/main" val="20002"/>
                    </a:ext>
                  </a:extLst>
                </a:gridCol>
                <a:gridCol w="1002936">
                  <a:extLst>
                    <a:ext uri="{9D8B030D-6E8A-4147-A177-3AD203B41FA5}">
                      <a16:colId xmlns:a16="http://schemas.microsoft.com/office/drawing/2014/main" val="20003"/>
                    </a:ext>
                  </a:extLst>
                </a:gridCol>
                <a:gridCol w="1002936">
                  <a:extLst>
                    <a:ext uri="{9D8B030D-6E8A-4147-A177-3AD203B41FA5}">
                      <a16:colId xmlns:a16="http://schemas.microsoft.com/office/drawing/2014/main" val="20004"/>
                    </a:ext>
                  </a:extLst>
                </a:gridCol>
                <a:gridCol w="1002936">
                  <a:extLst>
                    <a:ext uri="{9D8B030D-6E8A-4147-A177-3AD203B41FA5}">
                      <a16:colId xmlns:a16="http://schemas.microsoft.com/office/drawing/2014/main" val="20005"/>
                    </a:ext>
                  </a:extLst>
                </a:gridCol>
                <a:gridCol w="1002936">
                  <a:extLst>
                    <a:ext uri="{9D8B030D-6E8A-4147-A177-3AD203B41FA5}">
                      <a16:colId xmlns:a16="http://schemas.microsoft.com/office/drawing/2014/main" val="20006"/>
                    </a:ext>
                  </a:extLst>
                </a:gridCol>
                <a:gridCol w="710942">
                  <a:extLst>
                    <a:ext uri="{9D8B030D-6E8A-4147-A177-3AD203B41FA5}">
                      <a16:colId xmlns:a16="http://schemas.microsoft.com/office/drawing/2014/main" val="20007"/>
                    </a:ext>
                  </a:extLst>
                </a:gridCol>
              </a:tblGrid>
              <a:tr h="561975">
                <a:tc rowSpan="2">
                  <a:txBody>
                    <a:bodyPr/>
                    <a:lstStyle/>
                    <a:p>
                      <a:pPr algn="ctr" fontAlgn="ctr"/>
                      <a:r>
                        <a:rPr lang="en-ZA" sz="1200" b="1" i="0" u="none" strike="noStrike" dirty="0" smtClean="0">
                          <a:solidFill>
                            <a:srgbClr val="000000"/>
                          </a:solidFill>
                          <a:effectLst/>
                          <a:latin typeface="Arial Narrow"/>
                        </a:rPr>
                        <a:t>Programmes</a:t>
                      </a:r>
                      <a:endParaRPr lang="en-ZA" sz="1200" b="1" i="0" u="none" strike="noStrike" dirty="0">
                        <a:solidFill>
                          <a:srgbClr val="000000"/>
                        </a:solidFill>
                        <a:effectLst/>
                        <a:latin typeface="Arial Narrow"/>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r" fontAlgn="ctr"/>
                      <a:r>
                        <a:rPr lang="en-ZA" sz="1200" b="1" i="0" u="none" strike="noStrike" dirty="0">
                          <a:solidFill>
                            <a:srgbClr val="000000"/>
                          </a:solidFill>
                          <a:effectLst/>
                          <a:latin typeface="Arial Narrow"/>
                        </a:rPr>
                        <a:t>Adjusted Budget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ZA" sz="1200" b="1" i="0" u="none" strike="noStrike" dirty="0">
                          <a:solidFill>
                            <a:srgbClr val="000000"/>
                          </a:solidFill>
                          <a:effectLst/>
                          <a:latin typeface="Arial Narrow"/>
                        </a:rPr>
                        <a:t>Virement/shifts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r" fontAlgn="ctr"/>
                      <a:r>
                        <a:rPr lang="en-ZA" sz="1200" b="1" i="0" u="none" strike="noStrike" dirty="0" smtClean="0">
                          <a:solidFill>
                            <a:srgbClr val="000000"/>
                          </a:solidFill>
                          <a:effectLst/>
                          <a:latin typeface="Arial Narrow"/>
                        </a:rPr>
                        <a:t>Final </a:t>
                      </a:r>
                      <a:r>
                        <a:rPr lang="en-ZA" sz="1200" b="1" i="0" u="none" strike="noStrike" dirty="0">
                          <a:solidFill>
                            <a:srgbClr val="000000"/>
                          </a:solidFill>
                          <a:effectLst/>
                          <a:latin typeface="Arial Narrow"/>
                        </a:rPr>
                        <a:t>Budget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r" fontAlgn="ctr"/>
                      <a:r>
                        <a:rPr lang="en-ZA" sz="1200" b="1" i="0" u="none" strike="noStrike" dirty="0">
                          <a:solidFill>
                            <a:srgbClr val="000000"/>
                          </a:solidFill>
                          <a:effectLst/>
                          <a:latin typeface="Arial Narrow"/>
                        </a:rPr>
                        <a:t>Actual Outcome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r" fontAlgn="ctr"/>
                      <a:r>
                        <a:rPr lang="en-ZA" sz="1200" b="1" i="0" u="none" strike="noStrike" dirty="0">
                          <a:solidFill>
                            <a:srgbClr val="000000"/>
                          </a:solidFill>
                          <a:effectLst/>
                          <a:latin typeface="Arial Narrow"/>
                        </a:rPr>
                        <a:t>Variance                             R'(000)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r" fontAlgn="ctr"/>
                      <a:r>
                        <a:rPr lang="en-ZA" sz="1200" b="1" i="0" u="none" strike="noStrike" dirty="0">
                          <a:solidFill>
                            <a:srgbClr val="000000"/>
                          </a:solidFill>
                          <a:effectLst/>
                          <a:latin typeface="Arial Narrow"/>
                        </a:rPr>
                        <a:t>% Spend</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ZA" sz="1200" b="0" i="0"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80975">
                <a:tc vMerge="1">
                  <a:txBody>
                    <a:bodyPr/>
                    <a:lstStyle/>
                    <a:p>
                      <a:endParaRPr lang="en-ZA"/>
                    </a:p>
                  </a:txBody>
                  <a:tcPr/>
                </a:tc>
                <a:tc vMerge="1">
                  <a:txBody>
                    <a:bodyPr/>
                    <a:lstStyle/>
                    <a:p>
                      <a:endParaRPr lang="en-ZA"/>
                    </a:p>
                  </a:txBody>
                  <a:tcPr/>
                </a:tc>
                <a:tc>
                  <a:txBody>
                    <a:bodyPr/>
                    <a:lstStyle/>
                    <a:p>
                      <a:pPr algn="ctr" fontAlgn="ctr"/>
                      <a:endParaRPr lang="en-ZA" sz="1200" b="0" i="0" u="none" strike="noStrike" dirty="0">
                        <a:solidFill>
                          <a:srgbClr val="000000"/>
                        </a:solidFill>
                        <a:effectLst/>
                        <a:latin typeface="Arial Narrow"/>
                      </a:endParaRPr>
                    </a:p>
                  </a:txBody>
                  <a:tcPr marL="9525" marR="9525" marT="9525" marB="0" anchor="ctr">
                    <a:lnL>
                      <a:noFill/>
                    </a:lnL>
                    <a:lnR>
                      <a:noFill/>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b"/>
                      <a:r>
                        <a:rPr lang="en-ZA" sz="1200" b="0" i="0"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00025">
                <a:tc>
                  <a:txBody>
                    <a:bodyPr/>
                    <a:lstStyle/>
                    <a:p>
                      <a:pPr algn="l" fontAlgn="ctr"/>
                      <a:r>
                        <a:rPr lang="en-ZA" sz="1200" b="0" i="0" u="none" strike="noStrike" dirty="0">
                          <a:solidFill>
                            <a:srgbClr val="000000"/>
                          </a:solidFill>
                          <a:effectLst/>
                          <a:latin typeface="Arial Narrow"/>
                        </a:rPr>
                        <a:t>1. Administration</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467 416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(3 000)</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464 416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436 312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28 104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93.9% </a:t>
                      </a:r>
                    </a:p>
                  </a:txBody>
                  <a:tcPr marL="9525" marR="9525" marT="9525" marB="0" anchor="ctr">
                    <a:lnL>
                      <a:noFill/>
                    </a:lnL>
                    <a:lnR>
                      <a:noFill/>
                    </a:lnR>
                    <a:lnT>
                      <a:noFill/>
                    </a:lnT>
                    <a:lnB>
                      <a:noFill/>
                    </a:lnB>
                  </a:tcPr>
                </a:tc>
                <a:tc>
                  <a:txBody>
                    <a:bodyPr/>
                    <a:lstStyle/>
                    <a:p>
                      <a:pPr algn="l" fontAlgn="b"/>
                      <a:r>
                        <a:rPr lang="en-ZA" sz="1200" b="0" i="0"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00025">
                <a:tc>
                  <a:txBody>
                    <a:bodyPr/>
                    <a:lstStyle/>
                    <a:p>
                      <a:pPr algn="l" fontAlgn="ctr"/>
                      <a:r>
                        <a:rPr lang="en-ZA" sz="1200" b="0" i="0" u="none" strike="noStrike" dirty="0">
                          <a:solidFill>
                            <a:srgbClr val="000000"/>
                          </a:solidFill>
                          <a:effectLst/>
                          <a:latin typeface="Arial Narrow"/>
                        </a:rPr>
                        <a:t>2. Eco Pol, Tax, Fin Reg &amp; Res</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150 161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6 400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156 561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151 182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5 379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96.6% </a:t>
                      </a:r>
                    </a:p>
                  </a:txBody>
                  <a:tcPr marL="9525" marR="9525" marT="9525" marB="0" anchor="ctr">
                    <a:lnL>
                      <a:noFill/>
                    </a:lnL>
                    <a:lnR>
                      <a:noFill/>
                    </a:lnR>
                    <a:lnT>
                      <a:noFill/>
                    </a:lnT>
                    <a:lnB>
                      <a:noFill/>
                    </a:lnB>
                  </a:tcPr>
                </a:tc>
                <a:tc>
                  <a:txBody>
                    <a:bodyPr/>
                    <a:lstStyle/>
                    <a:p>
                      <a:pPr algn="l" fontAlgn="b"/>
                      <a:r>
                        <a:rPr lang="en-ZA" sz="1200" b="0" i="0"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00025">
                <a:tc>
                  <a:txBody>
                    <a:bodyPr/>
                    <a:lstStyle/>
                    <a:p>
                      <a:pPr algn="l" fontAlgn="ctr"/>
                      <a:r>
                        <a:rPr lang="en-ZA" sz="1200" b="0" i="0" u="none" strike="noStrike" dirty="0">
                          <a:solidFill>
                            <a:srgbClr val="000000"/>
                          </a:solidFill>
                          <a:effectLst/>
                          <a:latin typeface="Arial Narrow"/>
                        </a:rPr>
                        <a:t>3. Public Finance &amp; Budget Man</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294 483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294 483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281 778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12 705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95.7% </a:t>
                      </a:r>
                    </a:p>
                  </a:txBody>
                  <a:tcPr marL="9525" marR="9525" marT="9525" marB="0" anchor="ctr">
                    <a:lnL>
                      <a:noFill/>
                    </a:lnL>
                    <a:lnR>
                      <a:noFill/>
                    </a:lnR>
                    <a:lnT>
                      <a:noFill/>
                    </a:lnT>
                    <a:lnB>
                      <a:noFill/>
                    </a:lnB>
                  </a:tcPr>
                </a:tc>
                <a:tc>
                  <a:txBody>
                    <a:bodyPr/>
                    <a:lstStyle/>
                    <a:p>
                      <a:pPr algn="l" fontAlgn="b"/>
                      <a:r>
                        <a:rPr lang="en-ZA" sz="1200" b="0" i="0"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0025">
                <a:tc>
                  <a:txBody>
                    <a:bodyPr/>
                    <a:lstStyle/>
                    <a:p>
                      <a:pPr algn="l" fontAlgn="ctr"/>
                      <a:r>
                        <a:rPr lang="en-ZA" sz="1200" b="0" i="0" u="none" strike="noStrike" dirty="0">
                          <a:solidFill>
                            <a:srgbClr val="000000"/>
                          </a:solidFill>
                          <a:effectLst/>
                          <a:latin typeface="Arial Narrow"/>
                        </a:rPr>
                        <a:t>4. Asset &amp; Liability Management</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113 129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113 129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110 146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2 983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97.4% </a:t>
                      </a:r>
                    </a:p>
                  </a:txBody>
                  <a:tcPr marL="9525" marR="9525" marT="9525" marB="0" anchor="ctr">
                    <a:lnL>
                      <a:noFill/>
                    </a:lnL>
                    <a:lnR>
                      <a:noFill/>
                    </a:lnR>
                    <a:lnT>
                      <a:noFill/>
                    </a:lnT>
                    <a:lnB>
                      <a:noFill/>
                    </a:lnB>
                  </a:tcPr>
                </a:tc>
                <a:tc>
                  <a:txBody>
                    <a:bodyPr/>
                    <a:lstStyle/>
                    <a:p>
                      <a:pPr algn="l" fontAlgn="b"/>
                      <a:r>
                        <a:rPr lang="en-ZA" sz="1200" b="0" i="0"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00025">
                <a:tc>
                  <a:txBody>
                    <a:bodyPr/>
                    <a:lstStyle/>
                    <a:p>
                      <a:pPr algn="l" fontAlgn="ctr"/>
                      <a:r>
                        <a:rPr lang="en-ZA" sz="1200" b="0" i="0" u="none" strike="noStrike" dirty="0">
                          <a:solidFill>
                            <a:srgbClr val="000000"/>
                          </a:solidFill>
                          <a:effectLst/>
                          <a:latin typeface="Arial Narrow"/>
                        </a:rPr>
                        <a:t>5. Financial Acc and SCM Systems</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1 216 758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35 000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1 251 758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1 228 858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22 900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98.2% </a:t>
                      </a:r>
                    </a:p>
                  </a:txBody>
                  <a:tcPr marL="9525" marR="9525" marT="9525" marB="0" anchor="ctr">
                    <a:lnL>
                      <a:noFill/>
                    </a:lnL>
                    <a:lnR>
                      <a:noFill/>
                    </a:lnR>
                    <a:lnT>
                      <a:noFill/>
                    </a:lnT>
                    <a:lnB>
                      <a:noFill/>
                    </a:lnB>
                  </a:tcPr>
                </a:tc>
                <a:tc>
                  <a:txBody>
                    <a:bodyPr/>
                    <a:lstStyle/>
                    <a:p>
                      <a:pPr algn="l" fontAlgn="b"/>
                      <a:r>
                        <a:rPr lang="en-ZA" sz="1200" b="0" i="0"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00025">
                <a:tc>
                  <a:txBody>
                    <a:bodyPr/>
                    <a:lstStyle/>
                    <a:p>
                      <a:pPr algn="l" fontAlgn="ctr"/>
                      <a:r>
                        <a:rPr lang="en-ZA" sz="1200" b="0" i="0" u="none" strike="noStrike" dirty="0">
                          <a:solidFill>
                            <a:srgbClr val="000000"/>
                          </a:solidFill>
                          <a:effectLst/>
                          <a:latin typeface="Arial Narrow"/>
                        </a:rPr>
                        <a:t>6. International Financial Relations</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4 977 977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(16 349)</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4 961 628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4 955 753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5 875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99.9% </a:t>
                      </a:r>
                    </a:p>
                  </a:txBody>
                  <a:tcPr marL="9525" marR="9525" marT="9525" marB="0" anchor="ctr">
                    <a:lnL>
                      <a:noFill/>
                    </a:lnL>
                    <a:lnR>
                      <a:noFill/>
                    </a:lnR>
                    <a:lnT>
                      <a:noFill/>
                    </a:lnT>
                    <a:lnB>
                      <a:noFill/>
                    </a:lnB>
                  </a:tcPr>
                </a:tc>
                <a:tc>
                  <a:txBody>
                    <a:bodyPr/>
                    <a:lstStyle/>
                    <a:p>
                      <a:pPr algn="l" fontAlgn="b"/>
                      <a:r>
                        <a:rPr lang="en-ZA" sz="1200" b="0" i="0"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00025">
                <a:tc>
                  <a:txBody>
                    <a:bodyPr/>
                    <a:lstStyle/>
                    <a:p>
                      <a:pPr algn="l" fontAlgn="b"/>
                      <a:r>
                        <a:rPr lang="en-ZA" sz="1200" b="0" i="0" u="none" strike="noStrike" dirty="0">
                          <a:solidFill>
                            <a:srgbClr val="000000"/>
                          </a:solidFill>
                          <a:effectLst/>
                          <a:latin typeface="Arial Narrow"/>
                        </a:rPr>
                        <a:t>7. Civ &amp; Mil Pen, Cont to Funds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4 462 642 </a:t>
                      </a:r>
                    </a:p>
                  </a:txBody>
                  <a:tcPr marL="9525" marR="9525" marT="9525" marB="0" anchor="ctr">
                    <a:lnL>
                      <a:noFill/>
                    </a:lnL>
                    <a:lnR>
                      <a:noFill/>
                    </a:lnR>
                    <a:lnT>
                      <a:noFill/>
                    </a:lnT>
                    <a:lnB>
                      <a:noFill/>
                    </a:lnB>
                  </a:tcPr>
                </a:tc>
                <a:tc>
                  <a:txBody>
                    <a:bodyPr/>
                    <a:lstStyle/>
                    <a:p>
                      <a:pPr algn="r" fontAlgn="ctr"/>
                      <a:endParaRPr lang="en-ZA" sz="1200" b="0" i="0" u="none" strike="noStrike" dirty="0">
                        <a:solidFill>
                          <a:srgbClr val="000000"/>
                        </a:solidFill>
                        <a:effectLst/>
                        <a:latin typeface="Arial Narrow"/>
                      </a:endParaRP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4 462 642 </a:t>
                      </a: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4 400 159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62 483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98.6% </a:t>
                      </a:r>
                    </a:p>
                  </a:txBody>
                  <a:tcPr marL="9525" marR="9525" marT="9525" marB="0" anchor="ctr">
                    <a:lnL>
                      <a:noFill/>
                    </a:lnL>
                    <a:lnR>
                      <a:noFill/>
                    </a:lnR>
                    <a:lnT>
                      <a:noFill/>
                    </a:lnT>
                    <a:lnB>
                      <a:noFill/>
                    </a:lnB>
                  </a:tcPr>
                </a:tc>
                <a:tc>
                  <a:txBody>
                    <a:bodyPr/>
                    <a:lstStyle/>
                    <a:p>
                      <a:pPr algn="l" fontAlgn="b"/>
                      <a:r>
                        <a:rPr lang="en-ZA" sz="1200" b="0" i="1"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00025">
                <a:tc>
                  <a:txBody>
                    <a:bodyPr/>
                    <a:lstStyle/>
                    <a:p>
                      <a:pPr algn="l" fontAlgn="b"/>
                      <a:r>
                        <a:rPr lang="fr-FR" sz="1200" b="0" i="0" u="none" strike="noStrike" dirty="0">
                          <a:solidFill>
                            <a:srgbClr val="000000"/>
                          </a:solidFill>
                          <a:effectLst/>
                          <a:latin typeface="Arial Narrow"/>
                        </a:rPr>
                        <a:t>8. Tech Sup &amp; Dev Finance</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2 612 688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(22 051)</a:t>
                      </a: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2 590 637 </a:t>
                      </a: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2 478 432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112 205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95.7% </a:t>
                      </a:r>
                    </a:p>
                  </a:txBody>
                  <a:tcPr marL="9525" marR="9525" marT="9525" marB="0" anchor="ctr">
                    <a:lnL>
                      <a:noFill/>
                    </a:lnL>
                    <a:lnR>
                      <a:noFill/>
                    </a:lnR>
                    <a:lnT>
                      <a:noFill/>
                    </a:lnT>
                    <a:lnB>
                      <a:noFill/>
                    </a:lnB>
                  </a:tcPr>
                </a:tc>
                <a:tc>
                  <a:txBody>
                    <a:bodyPr/>
                    <a:lstStyle/>
                    <a:p>
                      <a:pPr algn="l" fontAlgn="b"/>
                      <a:r>
                        <a:rPr lang="en-ZA" sz="1200" b="0" i="1"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00025">
                <a:tc>
                  <a:txBody>
                    <a:bodyPr/>
                    <a:lstStyle/>
                    <a:p>
                      <a:pPr algn="l" fontAlgn="b"/>
                      <a:r>
                        <a:rPr lang="en-ZA" sz="1200" b="0" i="0" u="none" strike="noStrike" dirty="0">
                          <a:solidFill>
                            <a:srgbClr val="000000"/>
                          </a:solidFill>
                          <a:effectLst/>
                          <a:latin typeface="Arial Narrow"/>
                        </a:rPr>
                        <a:t>9. Revenue Administration</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9 363 676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9 363 676 </a:t>
                      </a:r>
                    </a:p>
                  </a:txBody>
                  <a:tcPr marL="9525" marR="9525" marT="9525" marB="0" anchor="b">
                    <a:lnL>
                      <a:noFill/>
                    </a:lnL>
                    <a:lnR>
                      <a:noFill/>
                    </a:lnR>
                    <a:lnT>
                      <a:noFill/>
                    </a:lnT>
                    <a:lnB>
                      <a:noFill/>
                    </a:lnB>
                  </a:tcPr>
                </a:tc>
                <a:tc>
                  <a:txBody>
                    <a:bodyPr/>
                    <a:lstStyle/>
                    <a:p>
                      <a:pPr algn="r" fontAlgn="b"/>
                      <a:r>
                        <a:rPr lang="en-ZA" sz="1200" b="0" i="0" u="none" strike="noStrike" dirty="0">
                          <a:solidFill>
                            <a:srgbClr val="000000"/>
                          </a:solidFill>
                          <a:effectLst/>
                          <a:latin typeface="Arial Narrow"/>
                        </a:rPr>
                        <a:t>9 363 676 </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100.0% </a:t>
                      </a:r>
                    </a:p>
                  </a:txBody>
                  <a:tcPr marL="9525" marR="9525" marT="9525" marB="0" anchor="ctr">
                    <a:lnL>
                      <a:noFill/>
                    </a:lnL>
                    <a:lnR>
                      <a:noFill/>
                    </a:lnR>
                    <a:lnT>
                      <a:noFill/>
                    </a:lnT>
                    <a:lnB>
                      <a:noFill/>
                    </a:lnB>
                  </a:tcPr>
                </a:tc>
                <a:tc>
                  <a:txBody>
                    <a:bodyPr/>
                    <a:lstStyle/>
                    <a:p>
                      <a:pPr algn="l" fontAlgn="b"/>
                      <a:r>
                        <a:rPr lang="en-ZA" sz="1200" b="0" i="1"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00025">
                <a:tc>
                  <a:txBody>
                    <a:bodyPr/>
                    <a:lstStyle/>
                    <a:p>
                      <a:pPr algn="l" fontAlgn="b"/>
                      <a:r>
                        <a:rPr lang="en-ZA" sz="1200" b="0" i="0" u="none" strike="noStrike" dirty="0">
                          <a:solidFill>
                            <a:srgbClr val="000000"/>
                          </a:solidFill>
                          <a:effectLst/>
                          <a:latin typeface="Arial Narrow"/>
                        </a:rPr>
                        <a:t>10. Fin Intel &amp; State Security</a:t>
                      </a:r>
                    </a:p>
                  </a:txBody>
                  <a:tcPr marL="9525" marR="9525" marT="9525" marB="0" anchor="b">
                    <a:lnL>
                      <a:noFill/>
                    </a:lnL>
                    <a:lnR>
                      <a:noFill/>
                    </a:lnR>
                    <a:lnT>
                      <a:noFill/>
                    </a:lnT>
                    <a:lnB>
                      <a:noFill/>
                    </a:lnB>
                  </a:tcPr>
                </a:tc>
                <a:tc>
                  <a:txBody>
                    <a:bodyPr/>
                    <a:lstStyle/>
                    <a:p>
                      <a:pPr algn="r" fontAlgn="ctr"/>
                      <a:r>
                        <a:rPr lang="en-ZA" sz="1200" b="0" i="0" u="none" strike="noStrike" dirty="0">
                          <a:solidFill>
                            <a:srgbClr val="000000"/>
                          </a:solidFill>
                          <a:effectLst/>
                          <a:latin typeface="Arial Narrow"/>
                        </a:rPr>
                        <a:t>4 812 487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a:rPr>
                        <a:t>4 812 487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a:rPr>
                        <a:t>4 812 487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Arial Narrow"/>
                        </a:rPr>
                        <a:t>                     –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Arial Narrow"/>
                        </a:rPr>
                        <a:t>100.0%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ZA" sz="1200" b="0" i="1" u="none" strike="noStrike" dirty="0">
                          <a:solidFill>
                            <a:srgbClr val="000000"/>
                          </a:solidFill>
                          <a:effectLst/>
                          <a:latin typeface="Arial Narrow"/>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09550">
                <a:tc>
                  <a:txBody>
                    <a:bodyPr/>
                    <a:lstStyle/>
                    <a:p>
                      <a:pPr algn="l" fontAlgn="ctr"/>
                      <a:r>
                        <a:rPr lang="en-ZA" sz="1200" b="1" i="0" u="none" strike="noStrike" dirty="0">
                          <a:solidFill>
                            <a:srgbClr val="000000"/>
                          </a:solidFill>
                          <a:effectLst/>
                          <a:latin typeface="Arial Narrow"/>
                        </a:rPr>
                        <a:t>Total National Treasury</a:t>
                      </a:r>
                    </a:p>
                  </a:txBody>
                  <a:tcPr marL="9525" marR="9525" marT="9525" marB="0" anchor="ctr">
                    <a:lnL>
                      <a:noFill/>
                    </a:lnL>
                    <a:lnR>
                      <a:noFill/>
                    </a:lnR>
                    <a:lnT>
                      <a:noFill/>
                    </a:lnT>
                    <a:lnB>
                      <a:noFill/>
                    </a:lnB>
                  </a:tcPr>
                </a:tc>
                <a:tc>
                  <a:txBody>
                    <a:bodyPr/>
                    <a:lstStyle/>
                    <a:p>
                      <a:pPr algn="r" fontAlgn="ctr"/>
                      <a:r>
                        <a:rPr lang="en-ZA" sz="1200" b="1" i="0" u="none" strike="noStrike" dirty="0">
                          <a:solidFill>
                            <a:srgbClr val="000000"/>
                          </a:solidFill>
                          <a:effectLst/>
                          <a:latin typeface="Arial Narrow"/>
                        </a:rPr>
                        <a:t>28 471 417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                    –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28 471 417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28 218 </a:t>
                      </a:r>
                      <a:r>
                        <a:rPr lang="en-ZA" sz="1200" b="1" i="0" u="none" strike="noStrike" dirty="0" smtClean="0">
                          <a:solidFill>
                            <a:srgbClr val="000000"/>
                          </a:solidFill>
                          <a:effectLst/>
                          <a:latin typeface="Arial Narrow"/>
                        </a:rPr>
                        <a:t>782 </a:t>
                      </a:r>
                      <a:endParaRPr lang="en-ZA" sz="1200" b="1" i="0" u="none" strike="noStrike" dirty="0">
                        <a:solidFill>
                          <a:srgbClr val="000000"/>
                        </a:solidFill>
                        <a:effectLst/>
                        <a:latin typeface="Arial Narrow"/>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252 </a:t>
                      </a:r>
                      <a:r>
                        <a:rPr lang="en-ZA" sz="1200" b="1" i="0" u="none" strike="noStrike" dirty="0" smtClean="0">
                          <a:solidFill>
                            <a:srgbClr val="000000"/>
                          </a:solidFill>
                          <a:effectLst/>
                          <a:latin typeface="Arial Narrow"/>
                        </a:rPr>
                        <a:t>635 </a:t>
                      </a:r>
                      <a:endParaRPr lang="en-ZA" sz="1200" b="1" i="0" u="none" strike="noStrike" dirty="0">
                        <a:solidFill>
                          <a:srgbClr val="000000"/>
                        </a:solidFill>
                        <a:effectLst/>
                        <a:latin typeface="Arial Narrow"/>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99.11% </a:t>
                      </a: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ZA" sz="1200" b="1" i="0" u="none" strike="noStrike" dirty="0">
                          <a:solidFill>
                            <a:srgbClr val="000000"/>
                          </a:solidFill>
                          <a:effectLst/>
                          <a:latin typeface="Arial Narrow"/>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76200">
                <a:tc>
                  <a:txBody>
                    <a:bodyPr/>
                    <a:lstStyle/>
                    <a:p>
                      <a:pPr algn="l" fontAlgn="ctr"/>
                      <a:r>
                        <a:rPr lang="en-ZA" sz="1200" b="1" i="0" u="none" strike="noStrike" dirty="0">
                          <a:solidFill>
                            <a:srgbClr val="000000"/>
                          </a:solidFill>
                          <a:effectLst/>
                          <a:latin typeface="Arial Narrow"/>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 </a:t>
                      </a:r>
                    </a:p>
                  </a:txBody>
                  <a:tcPr marL="9525" marR="9525" marT="9525" marB="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 </a:t>
                      </a:r>
                    </a:p>
                  </a:txBody>
                  <a:tcPr marL="9525" marR="9525" marT="9525" marB="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 </a:t>
                      </a:r>
                    </a:p>
                  </a:txBody>
                  <a:tcPr marL="9525" marR="9525" marT="9525" marB="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 </a:t>
                      </a:r>
                    </a:p>
                  </a:txBody>
                  <a:tcPr marL="9525" marR="9525" marT="9525" marB="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200" b="1" i="0" u="none" strike="noStrike" dirty="0">
                          <a:solidFill>
                            <a:srgbClr val="000000"/>
                          </a:solidFill>
                          <a:effectLst/>
                          <a:latin typeface="Arial Narrow"/>
                        </a:rPr>
                        <a:t> </a:t>
                      </a:r>
                    </a:p>
                  </a:txBody>
                  <a:tcPr marL="9525" marR="9525" marT="9525" marB="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200" b="1" i="0" u="none" strike="noStrike" dirty="0">
                          <a:solidFill>
                            <a:srgbClr val="000000"/>
                          </a:solidFill>
                          <a:effectLst/>
                          <a:latin typeface="Arial Narrow"/>
                        </a:rPr>
                        <a:t> </a:t>
                      </a:r>
                    </a:p>
                  </a:txBody>
                  <a:tcPr marL="9525" marR="9525" marT="9525" marB="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200" b="1" i="0" u="none" strike="noStrike" dirty="0">
                          <a:solidFill>
                            <a:srgbClr val="000000"/>
                          </a:solidFill>
                          <a:effectLst/>
                          <a:latin typeface="Arial Narrow"/>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195743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39336" cy="923702"/>
          </a:xfrm>
        </p:spPr>
        <p:txBody>
          <a:bodyPr/>
          <a:lstStyle/>
          <a:p>
            <a:r>
              <a:rPr lang="en-US" sz="2400" dirty="0" smtClean="0">
                <a:latin typeface="Arial Bold" panose="020B0704020202020204" pitchFamily="34" charset="0"/>
                <a:cs typeface="Arial Bold" panose="020B0704020202020204" pitchFamily="34" charset="0"/>
              </a:rPr>
              <a:t>SIGNIFICANT VARIANCES AND REASONS (1/5</a:t>
            </a:r>
            <a:r>
              <a:rPr lang="en-US" sz="3000" dirty="0" smtClean="0">
                <a:latin typeface="Arial Bold" panose="020B0704020202020204" pitchFamily="34" charset="0"/>
                <a:cs typeface="Arial Bold" panose="020B0704020202020204" pitchFamily="34" charset="0"/>
              </a:rPr>
              <a:t>) </a:t>
            </a:r>
            <a:endParaRPr lang="en-US" sz="2400" dirty="0">
              <a:latin typeface="Arial Bold" panose="020B0704020202020204" pitchFamily="34" charset="0"/>
              <a:cs typeface="Arial Bold" panose="020B0704020202020204" pitchFamily="34" charset="0"/>
            </a:endParaRPr>
          </a:p>
        </p:txBody>
      </p:sp>
      <p:sp>
        <p:nvSpPr>
          <p:cNvPr id="5" name="Slide Number Placeholder 4"/>
          <p:cNvSpPr>
            <a:spLocks noGrp="1"/>
          </p:cNvSpPr>
          <p:nvPr>
            <p:ph type="sldNum" sz="quarter" idx="12"/>
          </p:nvPr>
        </p:nvSpPr>
        <p:spPr/>
        <p:txBody>
          <a:bodyPr/>
          <a:lstStyle/>
          <a:p>
            <a:pPr>
              <a:defRPr/>
            </a:pPr>
            <a:fld id="{DBB8A129-6BC7-4DD3-9CC2-BFA88DDA8F08}" type="slidenum">
              <a:rPr lang="en-US" smtClean="0"/>
              <a:pPr>
                <a:defRPr/>
              </a:pPr>
              <a:t>5</a:t>
            </a:fld>
            <a:endParaRPr lang="en-US" sz="1400" b="0" dirty="0">
              <a:solidFill>
                <a:schemeClr val="tx1"/>
              </a:solidFill>
              <a:latin typeface="+mn-lt"/>
            </a:endParaRPr>
          </a:p>
        </p:txBody>
      </p:sp>
      <p:sp>
        <p:nvSpPr>
          <p:cNvPr id="6" name="Rectangle 5"/>
          <p:cNvSpPr/>
          <p:nvPr/>
        </p:nvSpPr>
        <p:spPr>
          <a:xfrm>
            <a:off x="165814" y="1257253"/>
            <a:ext cx="8631602" cy="4708981"/>
          </a:xfrm>
          <a:prstGeom prst="rect">
            <a:avLst/>
          </a:prstGeom>
        </p:spPr>
        <p:txBody>
          <a:bodyPr wrap="square">
            <a:spAutoFit/>
          </a:bodyPr>
          <a:lstStyle/>
          <a:p>
            <a:pPr algn="just"/>
            <a:r>
              <a:rPr lang="en-ZA" sz="2000" dirty="0">
                <a:solidFill>
                  <a:srgbClr val="000000"/>
                </a:solidFill>
              </a:rPr>
              <a:t>The main contributors to the </a:t>
            </a:r>
            <a:r>
              <a:rPr lang="en-ZA" sz="2000" dirty="0" smtClean="0">
                <a:solidFill>
                  <a:srgbClr val="000000"/>
                </a:solidFill>
              </a:rPr>
              <a:t>under-spending of R252.6 million </a:t>
            </a:r>
            <a:r>
              <a:rPr lang="en-US" sz="2000" dirty="0" smtClean="0">
                <a:solidFill>
                  <a:srgbClr val="000000"/>
                </a:solidFill>
              </a:rPr>
              <a:t>are Transfers (R152.4 </a:t>
            </a:r>
            <a:r>
              <a:rPr lang="en-US" sz="2000" dirty="0">
                <a:solidFill>
                  <a:srgbClr val="000000"/>
                </a:solidFill>
              </a:rPr>
              <a:t>million) </a:t>
            </a:r>
            <a:r>
              <a:rPr lang="en-US" sz="2000" dirty="0" smtClean="0">
                <a:solidFill>
                  <a:srgbClr val="000000"/>
                </a:solidFill>
              </a:rPr>
              <a:t>and </a:t>
            </a:r>
            <a:r>
              <a:rPr lang="en-US" sz="2000" dirty="0">
                <a:solidFill>
                  <a:srgbClr val="000000"/>
                </a:solidFill>
              </a:rPr>
              <a:t>Operational Expenditure (</a:t>
            </a:r>
            <a:r>
              <a:rPr lang="en-US" sz="2000" dirty="0" smtClean="0">
                <a:solidFill>
                  <a:srgbClr val="000000"/>
                </a:solidFill>
              </a:rPr>
              <a:t>R100.2 million) as follows:</a:t>
            </a:r>
          </a:p>
          <a:p>
            <a:pPr algn="just"/>
            <a:endParaRPr lang="en-US" sz="2000" dirty="0" smtClean="0">
              <a:solidFill>
                <a:srgbClr val="000000"/>
              </a:solidFill>
            </a:endParaRPr>
          </a:p>
          <a:p>
            <a:pPr algn="just"/>
            <a:r>
              <a:rPr lang="en-US" sz="2000" u="sng" dirty="0" smtClean="0">
                <a:solidFill>
                  <a:srgbClr val="000000"/>
                </a:solidFill>
              </a:rPr>
              <a:t>R152.4 million under-spending on transfers</a:t>
            </a:r>
            <a:r>
              <a:rPr lang="en-US" sz="2000" dirty="0" smtClean="0">
                <a:solidFill>
                  <a:srgbClr val="000000"/>
                </a:solidFill>
              </a:rPr>
              <a:t>:</a:t>
            </a:r>
          </a:p>
          <a:p>
            <a:pPr algn="just"/>
            <a:endParaRPr lang="en-US" sz="2000" dirty="0">
              <a:solidFill>
                <a:srgbClr val="000000"/>
              </a:solidFill>
            </a:endParaRPr>
          </a:p>
          <a:p>
            <a:pPr marL="342900" lvl="0" indent="-342900" algn="just">
              <a:buFont typeface="Arial" pitchFamily="34" charset="0"/>
              <a:buChar char="•"/>
            </a:pPr>
            <a:r>
              <a:rPr lang="en-GB" sz="2000" dirty="0"/>
              <a:t>R57.3 million </a:t>
            </a:r>
            <a:r>
              <a:rPr lang="en-GB" sz="2000" dirty="0" smtClean="0"/>
              <a:t>surpluses </a:t>
            </a:r>
            <a:r>
              <a:rPr lang="en-GB" sz="2000" dirty="0"/>
              <a:t>on Jobs Fund grant </a:t>
            </a:r>
            <a:r>
              <a:rPr lang="en-GB" sz="2000" dirty="0" smtClean="0"/>
              <a:t>disbursement, the </a:t>
            </a:r>
            <a:r>
              <a:rPr lang="en-GB" sz="2000" dirty="0"/>
              <a:t>funds transferred to the Jobs Fund Partner were not fully spent and had to be returned to </a:t>
            </a:r>
            <a:r>
              <a:rPr lang="en-GB" sz="2000" dirty="0" smtClean="0"/>
              <a:t>NT;</a:t>
            </a:r>
          </a:p>
          <a:p>
            <a:pPr lvl="0" algn="just"/>
            <a:endParaRPr lang="en-GB" sz="2000" dirty="0" smtClean="0"/>
          </a:p>
          <a:p>
            <a:pPr marL="342900" indent="-342900" algn="just">
              <a:buFont typeface="Arial" pitchFamily="34" charset="0"/>
              <a:buChar char="•"/>
            </a:pPr>
            <a:r>
              <a:rPr lang="en-ZA" sz="2000" dirty="0" smtClean="0"/>
              <a:t>R32.1 </a:t>
            </a:r>
            <a:r>
              <a:rPr lang="en-ZA" sz="2000" dirty="0"/>
              <a:t>million </a:t>
            </a:r>
            <a:r>
              <a:rPr lang="en-ZA" sz="2000" dirty="0" smtClean="0"/>
              <a:t>representing an under-spending on </a:t>
            </a:r>
            <a:r>
              <a:rPr lang="en-ZA" sz="2000" dirty="0"/>
              <a:t>the </a:t>
            </a:r>
            <a:r>
              <a:rPr lang="en-ZA" sz="2000" dirty="0" smtClean="0"/>
              <a:t>Neighbourhood Development Partnership Grant (NDPG) </a:t>
            </a:r>
            <a:r>
              <a:rPr lang="en-ZA" sz="2000" dirty="0"/>
              <a:t>direct grant. </a:t>
            </a:r>
            <a:r>
              <a:rPr lang="en-ZA" sz="2000" dirty="0" smtClean="0"/>
              <a:t>Funds </a:t>
            </a:r>
            <a:r>
              <a:rPr lang="en-ZA" sz="2000" dirty="0"/>
              <a:t>were withheld as the Mbombela </a:t>
            </a:r>
            <a:r>
              <a:rPr lang="en-ZA" sz="2000" dirty="0" smtClean="0"/>
              <a:t>Municipality </a:t>
            </a:r>
            <a:r>
              <a:rPr lang="en-ZA" sz="2000" dirty="0"/>
              <a:t>did not spend all </a:t>
            </a:r>
            <a:r>
              <a:rPr lang="en-ZA" sz="2000" dirty="0" smtClean="0"/>
              <a:t>funds </a:t>
            </a:r>
            <a:r>
              <a:rPr lang="en-ZA" sz="2000" dirty="0"/>
              <a:t>transferred in November </a:t>
            </a:r>
            <a:r>
              <a:rPr lang="en-ZA" sz="2000" dirty="0" smtClean="0"/>
              <a:t>2016;</a:t>
            </a:r>
          </a:p>
          <a:p>
            <a:pPr marL="342900" indent="-342900" algn="just">
              <a:buFont typeface="Arial" pitchFamily="34" charset="0"/>
              <a:buChar char="•"/>
            </a:pPr>
            <a:endParaRPr lang="en-ZA" sz="2000" dirty="0" smtClean="0"/>
          </a:p>
        </p:txBody>
      </p:sp>
    </p:spTree>
    <p:extLst>
      <p:ext uri="{BB962C8B-B14F-4D97-AF65-F5344CB8AC3E}">
        <p14:creationId xmlns:p14="http://schemas.microsoft.com/office/powerpoint/2010/main" val="809506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392"/>
            <a:ext cx="8939336" cy="923702"/>
          </a:xfrm>
        </p:spPr>
        <p:txBody>
          <a:bodyPr/>
          <a:lstStyle/>
          <a:p>
            <a:r>
              <a:rPr lang="en-US" sz="2400" dirty="0" smtClean="0"/>
              <a:t>SIGNIFICANT VARIANCES AND REASONS (2/5) </a:t>
            </a:r>
            <a:endParaRPr lang="en-US" sz="2400" dirty="0"/>
          </a:p>
        </p:txBody>
      </p:sp>
      <p:sp>
        <p:nvSpPr>
          <p:cNvPr id="5" name="Slide Number Placeholder 4"/>
          <p:cNvSpPr>
            <a:spLocks noGrp="1"/>
          </p:cNvSpPr>
          <p:nvPr>
            <p:ph type="sldNum" sz="quarter" idx="12"/>
          </p:nvPr>
        </p:nvSpPr>
        <p:spPr/>
        <p:txBody>
          <a:bodyPr/>
          <a:lstStyle/>
          <a:p>
            <a:pPr>
              <a:defRPr/>
            </a:pPr>
            <a:fld id="{DBB8A129-6BC7-4DD3-9CC2-BFA88DDA8F08}" type="slidenum">
              <a:rPr lang="en-US" smtClean="0"/>
              <a:pPr>
                <a:defRPr/>
              </a:pPr>
              <a:t>6</a:t>
            </a:fld>
            <a:endParaRPr lang="en-US" sz="1400" b="0" dirty="0">
              <a:solidFill>
                <a:schemeClr val="tx1"/>
              </a:solidFill>
              <a:latin typeface="+mn-lt"/>
            </a:endParaRPr>
          </a:p>
        </p:txBody>
      </p:sp>
      <p:sp>
        <p:nvSpPr>
          <p:cNvPr id="6" name="Rectangle 5"/>
          <p:cNvSpPr/>
          <p:nvPr/>
        </p:nvSpPr>
        <p:spPr>
          <a:xfrm>
            <a:off x="207598" y="1268760"/>
            <a:ext cx="8756890" cy="5016758"/>
          </a:xfrm>
          <a:prstGeom prst="rect">
            <a:avLst/>
          </a:prstGeom>
        </p:spPr>
        <p:txBody>
          <a:bodyPr wrap="square">
            <a:spAutoFit/>
          </a:bodyPr>
          <a:lstStyle/>
          <a:p>
            <a:pPr marL="285750" indent="-285750" algn="just">
              <a:buFont typeface="Arial" pitchFamily="34" charset="0"/>
              <a:buChar char="•"/>
            </a:pPr>
            <a:r>
              <a:rPr lang="en-ZA" sz="2000" dirty="0" smtClean="0"/>
              <a:t>R32 million representing an under-spending on Special Pensions due to a decline in membership as a result of attrition and members opting for Non-Statutory Forces (NSF). Variance between budget and actual expenditure is inevitable due to the nature of this account, i.e. a reduction in numbers usually as a result of resignation, retirement or death;</a:t>
            </a:r>
          </a:p>
          <a:p>
            <a:pPr marL="285750" indent="-285750" algn="just">
              <a:buFont typeface="Arial" pitchFamily="34" charset="0"/>
              <a:buChar char="•"/>
            </a:pPr>
            <a:endParaRPr lang="en-ZA" sz="2000" dirty="0"/>
          </a:p>
          <a:p>
            <a:pPr marL="285750" indent="-285750" algn="just">
              <a:buFont typeface="Arial" pitchFamily="34" charset="0"/>
              <a:buChar char="•"/>
            </a:pPr>
            <a:r>
              <a:rPr lang="en-ZA" sz="2000" dirty="0"/>
              <a:t>R28.2 million representing an under-spending on Injury on </a:t>
            </a:r>
            <a:r>
              <a:rPr lang="en-ZA" sz="2000" dirty="0" smtClean="0"/>
              <a:t>Duty (IoD) </a:t>
            </a:r>
            <a:r>
              <a:rPr lang="en-ZA" sz="2000" dirty="0"/>
              <a:t>due to challenges experienced in obtaining the outstanding awards that are in the </a:t>
            </a:r>
            <a:r>
              <a:rPr lang="en-ZA" sz="2000" dirty="0" smtClean="0"/>
              <a:t>employers’ </a:t>
            </a:r>
            <a:r>
              <a:rPr lang="en-ZA" sz="2000" dirty="0"/>
              <a:t>possession. The Compensation Fund issues two awards in respect of </a:t>
            </a:r>
            <a:r>
              <a:rPr lang="en-ZA" sz="2000" dirty="0" smtClean="0"/>
              <a:t>IoD</a:t>
            </a:r>
            <a:r>
              <a:rPr lang="en-ZA" sz="2000" dirty="0"/>
              <a:t>, one being a copy issued to GPAA and </a:t>
            </a:r>
            <a:r>
              <a:rPr lang="en-ZA" sz="2000" dirty="0" smtClean="0"/>
              <a:t>the </a:t>
            </a:r>
            <a:r>
              <a:rPr lang="en-ZA" sz="2000" dirty="0"/>
              <a:t>original to the employer department. Therefore, </a:t>
            </a:r>
            <a:r>
              <a:rPr lang="en-ZA" sz="2000" dirty="0" smtClean="0"/>
              <a:t>GPAA </a:t>
            </a:r>
            <a:r>
              <a:rPr lang="en-ZA" sz="2000" dirty="0"/>
              <a:t>only process payments upon receipt of the original award from the employer </a:t>
            </a:r>
            <a:r>
              <a:rPr lang="en-ZA" sz="2000" dirty="0" smtClean="0"/>
              <a:t>department; and</a:t>
            </a:r>
          </a:p>
          <a:p>
            <a:pPr marL="285750" indent="-285750" algn="just">
              <a:buFont typeface="Arial" pitchFamily="34" charset="0"/>
              <a:buChar char="•"/>
            </a:pPr>
            <a:endParaRPr lang="en-ZA" sz="2000" dirty="0" smtClean="0"/>
          </a:p>
          <a:p>
            <a:pPr marL="285750" indent="-285750" algn="just">
              <a:buFont typeface="Arial" pitchFamily="34" charset="0"/>
              <a:buChar char="•"/>
            </a:pPr>
            <a:r>
              <a:rPr lang="en-ZA" sz="2000" dirty="0" smtClean="0"/>
              <a:t>R2.8 million on other various transfers within the department.</a:t>
            </a:r>
            <a:endParaRPr lang="en-ZA" sz="2000" dirty="0"/>
          </a:p>
          <a:p>
            <a:pPr marL="285750" indent="-285750" algn="just">
              <a:buFont typeface="Arial" pitchFamily="34" charset="0"/>
              <a:buChar char="•"/>
            </a:pPr>
            <a:endParaRPr lang="en-ZA" sz="2000" dirty="0">
              <a:solidFill>
                <a:srgbClr val="000000"/>
              </a:solidFill>
            </a:endParaRPr>
          </a:p>
          <a:p>
            <a:pPr marL="285750" indent="-285750" algn="just">
              <a:buFont typeface="Arial" pitchFamily="34" charset="0"/>
              <a:buChar char="•"/>
            </a:pPr>
            <a:endParaRPr lang="en-ZA" sz="2000" dirty="0">
              <a:solidFill>
                <a:srgbClr val="000000"/>
              </a:solidFill>
            </a:endParaRPr>
          </a:p>
        </p:txBody>
      </p:sp>
    </p:spTree>
    <p:extLst>
      <p:ext uri="{BB962C8B-B14F-4D97-AF65-F5344CB8AC3E}">
        <p14:creationId xmlns:p14="http://schemas.microsoft.com/office/powerpoint/2010/main" val="370602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52400" y="214536"/>
            <a:ext cx="8812213" cy="838200"/>
          </a:xfrm>
        </p:spPr>
        <p:txBody>
          <a:bodyPr/>
          <a:lstStyle/>
          <a:p>
            <a:r>
              <a:rPr lang="en-US" sz="2400" dirty="0" smtClean="0"/>
              <a:t>SIGNIFICANT VARIANCES AND REASONS (3/5)  </a:t>
            </a:r>
            <a:endParaRPr lang="en-ZA" altLang="en-US" sz="2400" i="1" dirty="0" smtClean="0"/>
          </a:p>
        </p:txBody>
      </p:sp>
      <p:sp>
        <p:nvSpPr>
          <p:cNvPr id="4" name="Slide Number Placeholder 3"/>
          <p:cNvSpPr>
            <a:spLocks noGrp="1"/>
          </p:cNvSpPr>
          <p:nvPr>
            <p:ph type="sldNum" sz="quarter" idx="12"/>
          </p:nvPr>
        </p:nvSpPr>
        <p:spPr/>
        <p:txBody>
          <a:bodyPr/>
          <a:lstStyle/>
          <a:p>
            <a:pPr>
              <a:defRPr/>
            </a:pPr>
            <a:fld id="{15707920-C0F4-4F04-A332-C0EC134CB76F}" type="slidenum">
              <a:rPr lang="en-US" smtClean="0">
                <a:solidFill>
                  <a:srgbClr val="808080"/>
                </a:solidFill>
              </a:rPr>
              <a:pPr>
                <a:defRPr/>
              </a:pPr>
              <a:t>7</a:t>
            </a:fld>
            <a:endParaRPr lang="en-US" sz="1400" b="0" dirty="0">
              <a:solidFill>
                <a:srgbClr val="000000"/>
              </a:solidFill>
              <a:latin typeface="Arial"/>
            </a:endParaRPr>
          </a:p>
        </p:txBody>
      </p:sp>
      <p:sp>
        <p:nvSpPr>
          <p:cNvPr id="9" name="Slide Number Placeholder 3"/>
          <p:cNvSpPr txBox="1">
            <a:spLocks/>
          </p:cNvSpPr>
          <p:nvPr/>
        </p:nvSpPr>
        <p:spPr bwMode="auto">
          <a:xfrm>
            <a:off x="6934200" y="6400800"/>
            <a:ext cx="1905000" cy="457200"/>
          </a:xfrm>
          <a:prstGeom prst="rect">
            <a:avLst/>
          </a:prstGeom>
          <a:noFill/>
          <a:ln w="9525">
            <a:noFill/>
            <a:miter lim="800000"/>
            <a:headEnd/>
            <a:tailEnd/>
          </a:ln>
          <a:effectLst/>
        </p:spPr>
        <p:txBody>
          <a:bodyPr/>
          <a:lstStyle>
            <a:defPPr>
              <a:defRPr lang="en-US"/>
            </a:defPPr>
            <a:lvl1pPr algn="r" rtl="0" eaLnBrk="0" fontAlgn="base" hangingPunct="0">
              <a:spcBef>
                <a:spcPct val="0"/>
              </a:spcBef>
              <a:spcAft>
                <a:spcPct val="0"/>
              </a:spcAft>
              <a:defRPr sz="1000" b="1" kern="1200">
                <a:solidFill>
                  <a:schemeClr val="bg2"/>
                </a:solidFill>
                <a:latin typeface="Arial Bold Italic"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a:lstStyle>
          <a:p>
            <a:pPr>
              <a:defRPr/>
            </a:pPr>
            <a:fld id="{C808B20F-2681-450B-86AC-F14193550669}" type="slidenum">
              <a:rPr lang="en-US" smtClean="0">
                <a:solidFill>
                  <a:srgbClr val="808080"/>
                </a:solidFill>
              </a:rPr>
              <a:pPr>
                <a:defRPr/>
              </a:pPr>
              <a:t>7</a:t>
            </a:fld>
            <a:endParaRPr lang="en-US" sz="1400" b="0" dirty="0">
              <a:solidFill>
                <a:srgbClr val="000000"/>
              </a:solidFill>
              <a:latin typeface="Arial"/>
            </a:endParaRPr>
          </a:p>
        </p:txBody>
      </p:sp>
      <p:sp>
        <p:nvSpPr>
          <p:cNvPr id="2" name="Rectangle 1"/>
          <p:cNvSpPr/>
          <p:nvPr/>
        </p:nvSpPr>
        <p:spPr>
          <a:xfrm>
            <a:off x="207598" y="1268760"/>
            <a:ext cx="8756890" cy="4708981"/>
          </a:xfrm>
          <a:prstGeom prst="rect">
            <a:avLst/>
          </a:prstGeom>
        </p:spPr>
        <p:txBody>
          <a:bodyPr wrap="square">
            <a:spAutoFit/>
          </a:bodyPr>
          <a:lstStyle/>
          <a:p>
            <a:pPr algn="just"/>
            <a:r>
              <a:rPr lang="en-ZA" sz="2000" u="sng" dirty="0" smtClean="0">
                <a:solidFill>
                  <a:srgbClr val="000000"/>
                </a:solidFill>
              </a:rPr>
              <a:t>R100.2 million under-spending on operational budget:</a:t>
            </a:r>
          </a:p>
          <a:p>
            <a:pPr algn="just"/>
            <a:endParaRPr lang="en-ZA" sz="2000" u="sng" dirty="0" smtClean="0">
              <a:solidFill>
                <a:srgbClr val="000000"/>
              </a:solidFill>
            </a:endParaRPr>
          </a:p>
          <a:p>
            <a:pPr marL="285750" indent="-285750" algn="just">
              <a:buFont typeface="Arial" pitchFamily="34" charset="0"/>
              <a:buChar char="•"/>
            </a:pPr>
            <a:r>
              <a:rPr lang="en-ZA" sz="2000" dirty="0" smtClean="0">
                <a:solidFill>
                  <a:srgbClr val="000000"/>
                </a:solidFill>
              </a:rPr>
              <a:t>R27.3 million saving which was mainly </a:t>
            </a:r>
            <a:r>
              <a:rPr lang="en-ZA" sz="2000" dirty="0">
                <a:solidFill>
                  <a:srgbClr val="000000"/>
                </a:solidFill>
              </a:rPr>
              <a:t>the funding which was earmarked for the resolution 3 of 2009 within Corporate </a:t>
            </a:r>
            <a:r>
              <a:rPr lang="en-ZA" sz="2000" dirty="0" smtClean="0">
                <a:solidFill>
                  <a:srgbClr val="000000"/>
                </a:solidFill>
              </a:rPr>
              <a:t>Services </a:t>
            </a:r>
            <a:r>
              <a:rPr lang="en-ZA" sz="2000" dirty="0" smtClean="0"/>
              <a:t>of R12.5 million </a:t>
            </a:r>
            <a:r>
              <a:rPr lang="en-ZA" sz="2000" dirty="0">
                <a:solidFill>
                  <a:srgbClr val="000000"/>
                </a:solidFill>
              </a:rPr>
              <a:t>which was not approved nor implemented. The remaining R14.8 million relates to the under-spending subsequent to EXCO’s decision to freeze certain vacant positions within the department in order to remain within the current expenditure ceiling </a:t>
            </a:r>
            <a:r>
              <a:rPr lang="en-ZA" sz="2000" dirty="0" smtClean="0">
                <a:solidFill>
                  <a:srgbClr val="000000"/>
                </a:solidFill>
              </a:rPr>
              <a:t>set</a:t>
            </a:r>
            <a:r>
              <a:rPr lang="en-ZA" sz="2000" dirty="0">
                <a:solidFill>
                  <a:srgbClr val="000000"/>
                </a:solidFill>
              </a:rPr>
              <a:t>;</a:t>
            </a:r>
            <a:endParaRPr lang="en-ZA" sz="2000" dirty="0" smtClean="0">
              <a:solidFill>
                <a:srgbClr val="000000"/>
              </a:solidFill>
            </a:endParaRPr>
          </a:p>
          <a:p>
            <a:pPr algn="just"/>
            <a:endParaRPr lang="en-ZA" sz="2000" dirty="0" smtClean="0">
              <a:solidFill>
                <a:srgbClr val="000000"/>
              </a:solidFill>
            </a:endParaRPr>
          </a:p>
          <a:p>
            <a:pPr marL="285750" indent="-285750" algn="just">
              <a:buFont typeface="Arial" pitchFamily="34" charset="0"/>
              <a:buChar char="•"/>
            </a:pPr>
            <a:r>
              <a:rPr lang="en-ZA" sz="2000" dirty="0" smtClean="0"/>
              <a:t>R14.3 </a:t>
            </a:r>
            <a:r>
              <a:rPr lang="en-ZA" sz="2000" dirty="0"/>
              <a:t>million </a:t>
            </a:r>
            <a:r>
              <a:rPr lang="en-ZA" sz="2000" dirty="0" smtClean="0"/>
              <a:t>representing an under-spending on </a:t>
            </a:r>
            <a:r>
              <a:rPr lang="en-ZA" sz="2000" dirty="0"/>
              <a:t>the Jobs Fund operational expenditure. The cumulative under-spending is mainly due to monthly delays in submission of the cost recovery invoices which were to be issued </a:t>
            </a:r>
            <a:r>
              <a:rPr lang="en-ZA" sz="2000" dirty="0" smtClean="0"/>
              <a:t>by Government Technical Advisory Centre (GTAC) </a:t>
            </a:r>
            <a:r>
              <a:rPr lang="en-ZA" sz="2000" dirty="0"/>
              <a:t>which administers the payments on behalf of Jobs Fund within National </a:t>
            </a:r>
            <a:r>
              <a:rPr lang="en-ZA" sz="2000" dirty="0" smtClean="0"/>
              <a:t>Treasury;</a:t>
            </a:r>
            <a:endParaRPr lang="en-ZA" sz="2000" dirty="0"/>
          </a:p>
        </p:txBody>
      </p:sp>
    </p:spTree>
    <p:extLst>
      <p:ext uri="{BB962C8B-B14F-4D97-AF65-F5344CB8AC3E}">
        <p14:creationId xmlns:p14="http://schemas.microsoft.com/office/powerpoint/2010/main" val="231692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392"/>
            <a:ext cx="8939336" cy="923702"/>
          </a:xfrm>
        </p:spPr>
        <p:txBody>
          <a:bodyPr/>
          <a:lstStyle/>
          <a:p>
            <a:r>
              <a:rPr lang="en-US" sz="2400" dirty="0" smtClean="0"/>
              <a:t>SIGNIFICANT VARIANCES AND REASONS (4/5</a:t>
            </a:r>
            <a:r>
              <a:rPr lang="en-US" sz="3000" dirty="0" smtClean="0"/>
              <a:t>) </a:t>
            </a:r>
            <a:endParaRPr lang="en-US" sz="3000" dirty="0"/>
          </a:p>
        </p:txBody>
      </p:sp>
      <p:sp>
        <p:nvSpPr>
          <p:cNvPr id="5" name="Slide Number Placeholder 4"/>
          <p:cNvSpPr>
            <a:spLocks noGrp="1"/>
          </p:cNvSpPr>
          <p:nvPr>
            <p:ph type="sldNum" sz="quarter" idx="12"/>
          </p:nvPr>
        </p:nvSpPr>
        <p:spPr/>
        <p:txBody>
          <a:bodyPr/>
          <a:lstStyle/>
          <a:p>
            <a:pPr>
              <a:defRPr/>
            </a:pPr>
            <a:fld id="{DBB8A129-6BC7-4DD3-9CC2-BFA88DDA8F08}" type="slidenum">
              <a:rPr lang="en-US" smtClean="0"/>
              <a:pPr>
                <a:defRPr/>
              </a:pPr>
              <a:t>8</a:t>
            </a:fld>
            <a:endParaRPr lang="en-US" sz="1400" b="0" dirty="0">
              <a:solidFill>
                <a:schemeClr val="tx1"/>
              </a:solidFill>
              <a:latin typeface="+mn-lt"/>
            </a:endParaRPr>
          </a:p>
        </p:txBody>
      </p:sp>
      <p:sp>
        <p:nvSpPr>
          <p:cNvPr id="4" name="Rectangle 3"/>
          <p:cNvSpPr/>
          <p:nvPr/>
        </p:nvSpPr>
        <p:spPr>
          <a:xfrm>
            <a:off x="207598" y="1268760"/>
            <a:ext cx="8828898" cy="3785652"/>
          </a:xfrm>
          <a:prstGeom prst="rect">
            <a:avLst/>
          </a:prstGeom>
        </p:spPr>
        <p:txBody>
          <a:bodyPr wrap="square">
            <a:spAutoFit/>
          </a:bodyPr>
          <a:lstStyle/>
          <a:p>
            <a:pPr marL="285750" lvl="0" indent="-285750" algn="just">
              <a:buFont typeface="Arial" pitchFamily="34" charset="0"/>
              <a:buChar char="•"/>
            </a:pPr>
            <a:r>
              <a:rPr lang="en-GB" sz="2000" dirty="0"/>
              <a:t>R7 million surpluses on </a:t>
            </a:r>
            <a:r>
              <a:rPr lang="en-GB" sz="2000" dirty="0" smtClean="0"/>
              <a:t>NDPG </a:t>
            </a:r>
            <a:r>
              <a:rPr lang="en-GB" sz="2000" dirty="0"/>
              <a:t>(Indirect Grant). </a:t>
            </a:r>
            <a:r>
              <a:rPr lang="en-GB" sz="2000" dirty="0" smtClean="0"/>
              <a:t>Funds </a:t>
            </a:r>
            <a:r>
              <a:rPr lang="en-GB" sz="2000" dirty="0"/>
              <a:t>were initially transferred to GTAC but returned later in March 2017 due to delays in municipal procurement of service </a:t>
            </a:r>
            <a:r>
              <a:rPr lang="en-GB" sz="2000" dirty="0" smtClean="0"/>
              <a:t>providers;</a:t>
            </a:r>
          </a:p>
          <a:p>
            <a:pPr marL="285750" lvl="0" indent="-285750" algn="just">
              <a:buFont typeface="Arial" pitchFamily="34" charset="0"/>
              <a:buChar char="•"/>
            </a:pPr>
            <a:endParaRPr lang="en-GB" sz="2000" dirty="0"/>
          </a:p>
          <a:p>
            <a:pPr marL="285750" indent="-285750" algn="just">
              <a:buFont typeface="Arial" pitchFamily="34" charset="0"/>
              <a:buChar char="•"/>
            </a:pPr>
            <a:r>
              <a:rPr lang="en-ZA" sz="2000" dirty="0"/>
              <a:t>R7 million unspent funds mainly on transversal systems resulting from a lower than expected spending on development and maintenance of the software </a:t>
            </a:r>
            <a:r>
              <a:rPr lang="en-ZA" sz="2000" dirty="0" smtClean="0"/>
              <a:t>systems;</a:t>
            </a:r>
          </a:p>
          <a:p>
            <a:pPr marL="285750" indent="-285750" algn="just">
              <a:buFont typeface="Arial" pitchFamily="34" charset="0"/>
              <a:buChar char="•"/>
            </a:pPr>
            <a:endParaRPr lang="en-ZA" sz="2000" dirty="0" smtClean="0"/>
          </a:p>
          <a:p>
            <a:pPr marL="285750" lvl="0" indent="-285750" algn="just">
              <a:buFont typeface="Arial" pitchFamily="34" charset="0"/>
              <a:buChar char="•"/>
            </a:pPr>
            <a:r>
              <a:rPr lang="en-GB" sz="2000" dirty="0"/>
              <a:t>R5.8 million unspent funds mainly on consultancy services within the Specialised Audit Services unit for the forensic investigations related cost. The unit receives invoices for services rendered, which highly depends on the number of cases under </a:t>
            </a:r>
            <a:r>
              <a:rPr lang="en-GB" sz="2000" dirty="0" smtClean="0"/>
              <a:t>investigation;</a:t>
            </a:r>
            <a:endParaRPr lang="en-GB" sz="2000" dirty="0"/>
          </a:p>
        </p:txBody>
      </p:sp>
    </p:spTree>
    <p:extLst>
      <p:ext uri="{BB962C8B-B14F-4D97-AF65-F5344CB8AC3E}">
        <p14:creationId xmlns:p14="http://schemas.microsoft.com/office/powerpoint/2010/main" val="2685709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392"/>
            <a:ext cx="8939336" cy="923702"/>
          </a:xfrm>
        </p:spPr>
        <p:txBody>
          <a:bodyPr/>
          <a:lstStyle/>
          <a:p>
            <a:r>
              <a:rPr lang="en-US" sz="2400" dirty="0" smtClean="0"/>
              <a:t>SIGNIFICANT VARIANCES AND REASONS (5/5) </a:t>
            </a:r>
            <a:endParaRPr lang="en-US" sz="2400" dirty="0"/>
          </a:p>
        </p:txBody>
      </p:sp>
      <p:sp>
        <p:nvSpPr>
          <p:cNvPr id="5" name="Slide Number Placeholder 4"/>
          <p:cNvSpPr>
            <a:spLocks noGrp="1"/>
          </p:cNvSpPr>
          <p:nvPr>
            <p:ph type="sldNum" sz="quarter" idx="12"/>
          </p:nvPr>
        </p:nvSpPr>
        <p:spPr/>
        <p:txBody>
          <a:bodyPr/>
          <a:lstStyle/>
          <a:p>
            <a:pPr>
              <a:defRPr/>
            </a:pPr>
            <a:fld id="{DBB8A129-6BC7-4DD3-9CC2-BFA88DDA8F08}" type="slidenum">
              <a:rPr lang="en-US" smtClean="0"/>
              <a:pPr>
                <a:defRPr/>
              </a:pPr>
              <a:t>9</a:t>
            </a:fld>
            <a:endParaRPr lang="en-US" sz="1400" b="0" dirty="0">
              <a:solidFill>
                <a:schemeClr val="tx1"/>
              </a:solidFill>
              <a:latin typeface="+mn-lt"/>
            </a:endParaRPr>
          </a:p>
        </p:txBody>
      </p:sp>
      <p:sp>
        <p:nvSpPr>
          <p:cNvPr id="4" name="Rectangle 3"/>
          <p:cNvSpPr/>
          <p:nvPr/>
        </p:nvSpPr>
        <p:spPr>
          <a:xfrm>
            <a:off x="207598" y="1268760"/>
            <a:ext cx="8756890" cy="3600986"/>
          </a:xfrm>
          <a:prstGeom prst="rect">
            <a:avLst/>
          </a:prstGeom>
        </p:spPr>
        <p:txBody>
          <a:bodyPr wrap="square">
            <a:spAutoFit/>
          </a:bodyPr>
          <a:lstStyle/>
          <a:p>
            <a:pPr marL="342900" lvl="0" indent="-342900" algn="just">
              <a:buFont typeface="Arial" pitchFamily="34" charset="0"/>
              <a:buChar char="•"/>
            </a:pPr>
            <a:endParaRPr lang="en-GB" sz="2000" dirty="0" smtClean="0">
              <a:solidFill>
                <a:srgbClr val="000000"/>
              </a:solidFill>
            </a:endParaRPr>
          </a:p>
          <a:p>
            <a:pPr marL="342900" indent="-342900" algn="just">
              <a:buFont typeface="Arial" pitchFamily="34" charset="0"/>
              <a:buChar char="•"/>
            </a:pPr>
            <a:r>
              <a:rPr lang="en-ZA" sz="2000" dirty="0" err="1"/>
              <a:t>R5.5</a:t>
            </a:r>
            <a:r>
              <a:rPr lang="en-ZA" sz="2000" dirty="0"/>
              <a:t> million representing an under-spending on the procurement of a generator for the department for the purpose of managing business continuity during the power outages that happens in the city. </a:t>
            </a:r>
            <a:r>
              <a:rPr lang="en-ZA" sz="2000" dirty="0" smtClean="0"/>
              <a:t>Facilities </a:t>
            </a:r>
            <a:r>
              <a:rPr lang="en-ZA" sz="2000" dirty="0"/>
              <a:t>Management experienced delays in sourcing a service provider. As a result, the generator will be procured in the new financial year; and</a:t>
            </a:r>
          </a:p>
          <a:p>
            <a:pPr marL="342900" lvl="0" indent="-342900" algn="just">
              <a:buFont typeface="Arial" pitchFamily="34" charset="0"/>
              <a:buChar char="•"/>
            </a:pPr>
            <a:endParaRPr lang="en-GB" sz="2000" dirty="0">
              <a:solidFill>
                <a:srgbClr val="000000"/>
              </a:solidFill>
            </a:endParaRPr>
          </a:p>
          <a:p>
            <a:pPr marL="342900" lvl="0" indent="-342900" algn="just">
              <a:buFont typeface="Arial" pitchFamily="34" charset="0"/>
              <a:buChar char="•"/>
            </a:pPr>
            <a:r>
              <a:rPr lang="en-GB" sz="2000" dirty="0" err="1" smtClean="0">
                <a:solidFill>
                  <a:srgbClr val="000000"/>
                </a:solidFill>
              </a:rPr>
              <a:t>R33.3</a:t>
            </a:r>
            <a:r>
              <a:rPr lang="en-GB" sz="2000" dirty="0" smtClean="0">
                <a:solidFill>
                  <a:srgbClr val="000000"/>
                </a:solidFill>
              </a:rPr>
              <a:t> million </a:t>
            </a:r>
            <a:r>
              <a:rPr lang="en-ZA" sz="2000" dirty="0" smtClean="0">
                <a:solidFill>
                  <a:srgbClr val="000000"/>
                </a:solidFill>
              </a:rPr>
              <a:t>saving </a:t>
            </a:r>
            <a:r>
              <a:rPr lang="en-ZA" sz="2000" dirty="0">
                <a:solidFill>
                  <a:srgbClr val="000000"/>
                </a:solidFill>
              </a:rPr>
              <a:t>realised from various items mainly due to the implementation of cost containment measures on items such </a:t>
            </a:r>
            <a:r>
              <a:rPr lang="en-ZA" sz="2000" dirty="0" smtClean="0">
                <a:solidFill>
                  <a:srgbClr val="000000"/>
                </a:solidFill>
              </a:rPr>
              <a:t>as, amongst others stationery</a:t>
            </a:r>
            <a:r>
              <a:rPr lang="en-ZA" sz="2000" dirty="0">
                <a:solidFill>
                  <a:srgbClr val="000000"/>
                </a:solidFill>
              </a:rPr>
              <a:t>, training and travel costs.</a:t>
            </a:r>
            <a:endParaRPr lang="en-ZA" sz="1400" dirty="0">
              <a:solidFill>
                <a:srgbClr val="000000"/>
              </a:solidFill>
            </a:endParaRPr>
          </a:p>
          <a:p>
            <a:pPr marL="285750" indent="-285750" algn="just">
              <a:buFont typeface="Arial" pitchFamily="34" charset="0"/>
              <a:buChar char="•"/>
            </a:pPr>
            <a:endParaRPr lang="en-ZA" sz="1400" dirty="0" smtClean="0">
              <a:solidFill>
                <a:srgbClr val="000000"/>
              </a:solidFill>
            </a:endParaRPr>
          </a:p>
          <a:p>
            <a:pPr marL="285750" indent="-285750" algn="just">
              <a:buFont typeface="Arial" pitchFamily="34" charset="0"/>
              <a:buChar char="•"/>
            </a:pPr>
            <a:endParaRPr lang="en-ZA" sz="1400" dirty="0">
              <a:solidFill>
                <a:srgbClr val="000000"/>
              </a:solidFill>
            </a:endParaRPr>
          </a:p>
        </p:txBody>
      </p:sp>
    </p:spTree>
    <p:extLst>
      <p:ext uri="{BB962C8B-B14F-4D97-AF65-F5344CB8AC3E}">
        <p14:creationId xmlns:p14="http://schemas.microsoft.com/office/powerpoint/2010/main" val="76455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10F75C0372A841883BE81DBC7DAFD2" ma:contentTypeVersion="9" ma:contentTypeDescription="Create a new document." ma:contentTypeScope="" ma:versionID="e9760ed9d53f30391e5a0c9020ab00c2">
  <xsd:schema xmlns:xsd="http://www.w3.org/2001/XMLSchema" xmlns:p="http://schemas.microsoft.com/office/2006/metadata/properties" xmlns:ns2="2aca096b-a3fb-48a2-88ee-f7b59ea5c3d2" xmlns:ns3="1ef10d30-60d1-4885-801b-11583d4bc061" targetNamespace="http://schemas.microsoft.com/office/2006/metadata/properties" ma:root="true" ma:fieldsID="8cd0a9b97af9d8ec311b1cc11fa259d0" ns2:_="" ns3:_="">
    <xsd:import namespace="2aca096b-a3fb-48a2-88ee-f7b59ea5c3d2"/>
    <xsd:import namespace="1ef10d30-60d1-4885-801b-11583d4bc061"/>
    <xsd:element name="properties">
      <xsd:complexType>
        <xsd:sequence>
          <xsd:element name="documentManagement">
            <xsd:complexType>
              <xsd:all>
                <xsd:element ref="ns2:Discription" minOccurs="0"/>
                <xsd:element ref="ns2:Common_x0020_Accessed_x0020_Document" minOccurs="0"/>
                <xsd:element ref="ns3:Business_x0020_Unit" minOccurs="0"/>
                <xsd:element ref="ns3:Division" minOccurs="0"/>
                <xsd:element ref="ns3:Electronic_x0020_Template_x0020_Category" minOccurs="0"/>
              </xsd:all>
            </xsd:complexType>
          </xsd:element>
        </xsd:sequence>
      </xsd:complexType>
    </xsd:element>
  </xsd:schema>
  <xsd:schema xmlns:xsd="http://www.w3.org/2001/XMLSchema" xmlns:dms="http://schemas.microsoft.com/office/2006/documentManagement/types" targetNamespace="2aca096b-a3fb-48a2-88ee-f7b59ea5c3d2" elementFormDefault="qualified">
    <xsd:import namespace="http://schemas.microsoft.com/office/2006/documentManagement/types"/>
    <xsd:element name="Discription" ma:index="1" nillable="true" ma:displayName="Discription" ma:internalName="Discription">
      <xsd:simpleType>
        <xsd:restriction base="dms:Note"/>
      </xsd:simpleType>
    </xsd:element>
    <xsd:element name="Common_x0020_Accessed_x0020_Document" ma:index="3" nillable="true" ma:displayName="Common Accessed Document" ma:default="0" ma:internalName="Common_x0020_Accessed_x0020_Document">
      <xsd:simpleType>
        <xsd:restriction base="dms:Boolean"/>
      </xsd:simpleType>
    </xsd:element>
  </xsd:schema>
  <xsd:schema xmlns:xsd="http://www.w3.org/2001/XMLSchema" xmlns:dms="http://schemas.microsoft.com/office/2006/documentManagement/types" targetNamespace="1ef10d30-60d1-4885-801b-11583d4bc061" elementFormDefault="qualified">
    <xsd:import namespace="http://schemas.microsoft.com/office/2006/documentManagement/types"/>
    <xsd:element name="Business_x0020_Unit" ma:index="10" nillable="true" ma:displayName="Business Unit" ma:format="Dropdown" ma:internalName="Business_x0020_Unit0">
      <xsd:simpleType>
        <xsd:restriction base="dms:Choice">
          <xsd:enumeration value="Corporate Services"/>
          <xsd:enumeration value="Asset &amp; Liabity Management"/>
          <xsd:enumeration value="Ministry"/>
          <xsd:enumeration value="Office of the Director-General"/>
          <xsd:enumeration value="Specialist Functions"/>
          <xsd:enumeration value="Budget Office"/>
          <xsd:enumeration value="Economic Policies"/>
          <xsd:enumeration value="Tax Financial Section and International Economics"/>
          <xsd:enumeration value="Intergovernmental Relations"/>
          <xsd:enumeration value="Office of the Accountant-General"/>
          <xsd:enumeration value="Public Finance"/>
          <xsd:enumeration value="Communications"/>
        </xsd:restriction>
      </xsd:simpleType>
    </xsd:element>
    <xsd:element name="Division" ma:index="11" nillable="true" ma:displayName="Division" ma:default="Not Applicable" ma:format="Dropdown" ma:internalName="Division">
      <xsd:simpleType>
        <xsd:restriction base="dms:Choice">
          <xsd:enumeration value="Not Applicable"/>
          <xsd:enumeration value="Facilities Management"/>
          <xsd:enumeration value="Financial Management"/>
          <xsd:enumeration value="Human Resources"/>
          <xsd:enumeration value="Internal Audit"/>
          <xsd:enumeration value="Information Technology"/>
          <xsd:enumeration value="Strategic Projects and Support"/>
          <xsd:enumeration value="Enterprise Risk and Security Management"/>
          <xsd:enumeration value="Communications"/>
        </xsd:restriction>
      </xsd:simpleType>
    </xsd:element>
    <xsd:element name="Electronic_x0020_Template_x0020_Category" ma:index="12" nillable="true" ma:displayName="Electronic Template Category" ma:default="Other" ma:format="Dropdown" ma:internalName="Electronic_x0020_Template_x0020_Category">
      <xsd:simpleType>
        <xsd:restriction base="dms:Choice">
          <xsd:enumeration value="Appointments"/>
          <xsd:enumeration value="Employee Relations"/>
          <xsd:enumeration value="EWP"/>
          <xsd:enumeration value="Funeral Benefits"/>
          <xsd:enumeration value="HRD"/>
          <xsd:enumeration value="Job Evaluation"/>
          <xsd:enumeration value="Leave"/>
          <xsd:enumeration value="Pensions Administration"/>
          <xsd:enumeration value="Performance Management"/>
          <xsd:enumeration value="Terminations"/>
          <xsd:enumeration value="HR Opps"/>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Common_x0020_Accessed_x0020_Document xmlns="2aca096b-a3fb-48a2-88ee-f7b59ea5c3d2">true</Common_x0020_Accessed_x0020_Document>
    <Discription xmlns="2aca096b-a3fb-48a2-88ee-f7b59ea5c3d2" xsi:nil="true"/>
    <Business_x0020_Unit xmlns="1ef10d30-60d1-4885-801b-11583d4bc061">Communications</Business_x0020_Unit>
    <Electronic_x0020_Template_x0020_Category xmlns="1ef10d30-60d1-4885-801b-11583d4bc061">Other</Electronic_x0020_Template_x0020_Category>
    <Division xmlns="1ef10d30-60d1-4885-801b-11583d4bc061">Communications</Division>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5D2051-8DB3-4A3C-A69D-63A16E217A40}">
  <ds:schemaRefs>
    <ds:schemaRef ds:uri="http://schemas.microsoft.com/office/2006/metadata/longProperties"/>
  </ds:schemaRefs>
</ds:datastoreItem>
</file>

<file path=customXml/itemProps2.xml><?xml version="1.0" encoding="utf-8"?>
<ds:datastoreItem xmlns:ds="http://schemas.openxmlformats.org/officeDocument/2006/customXml" ds:itemID="{CC103B29-33E2-4887-BC99-37C47B6AF9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ca096b-a3fb-48a2-88ee-f7b59ea5c3d2"/>
    <ds:schemaRef ds:uri="1ef10d30-60d1-4885-801b-11583d4bc06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670F23C-C568-4939-934D-E549369DF442}">
  <ds:schemaRefs>
    <ds:schemaRef ds:uri="http://www.w3.org/XML/1998/namespace"/>
    <ds:schemaRef ds:uri="http://schemas.microsoft.com/office/2006/documentManagement/types"/>
    <ds:schemaRef ds:uri="http://purl.org/dc/dcmitype/"/>
    <ds:schemaRef ds:uri="http://purl.org/dc/terms/"/>
    <ds:schemaRef ds:uri="http://schemas.microsoft.com/office/2006/metadata/properties"/>
    <ds:schemaRef ds:uri="1ef10d30-60d1-4885-801b-11583d4bc061"/>
    <ds:schemaRef ds:uri="http://schemas.openxmlformats.org/package/2006/metadata/core-properties"/>
    <ds:schemaRef ds:uri="2aca096b-a3fb-48a2-88ee-f7b59ea5c3d2"/>
    <ds:schemaRef ds:uri="http://purl.org/dc/elements/1.1/"/>
  </ds:schemaRefs>
</ds:datastoreItem>
</file>

<file path=customXml/itemProps4.xml><?xml version="1.0" encoding="utf-8"?>
<ds:datastoreItem xmlns:ds="http://schemas.openxmlformats.org/officeDocument/2006/customXml" ds:itemID="{85C5DE4E-B98B-4711-8019-7F82E96967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ITMac01 HD:Applications:Microsoft Office 2004:Templates:Presentations:Designs:Blank Presentation</Template>
  <TotalTime>5509</TotalTime>
  <Words>3657</Words>
  <Application>Microsoft Office PowerPoint</Application>
  <PresentationFormat>On-screen Show (4:3)</PresentationFormat>
  <Paragraphs>710</Paragraphs>
  <Slides>31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ＭＳ Ｐゴシック</vt:lpstr>
      <vt:lpstr>Arial</vt:lpstr>
      <vt:lpstr>Arial Bold</vt:lpstr>
      <vt:lpstr>Arial Bold Italic</vt:lpstr>
      <vt:lpstr>Arial Narrow</vt:lpstr>
      <vt:lpstr>Calibri</vt:lpstr>
      <vt:lpstr>Osaka</vt:lpstr>
      <vt:lpstr>Times New Roman</vt:lpstr>
      <vt:lpstr>Blank Presentation</vt:lpstr>
      <vt:lpstr>FOURTH QUARTER YTD EXPENDITURE AND PERFORMANCE REPORTING FOR THE FINANCIAL YEAR 2016/17  </vt:lpstr>
      <vt:lpstr>PowerPoint Presentation</vt:lpstr>
      <vt:lpstr>FINANCIAL OVERVIEW: ACTUAL EXPENDITURE 2016/17</vt:lpstr>
      <vt:lpstr>Q4 2016/17 ACTUAL EXPENDITURE OUTCOMES PER PROGRAMME</vt:lpstr>
      <vt:lpstr>SIGNIFICANT VARIANCES AND REASONS (1/5) </vt:lpstr>
      <vt:lpstr>SIGNIFICANT VARIANCES AND REASONS (2/5) </vt:lpstr>
      <vt:lpstr>SIGNIFICANT VARIANCES AND REASONS (3/5)  </vt:lpstr>
      <vt:lpstr>SIGNIFICANT VARIANCES AND REASONS (4/5) </vt:lpstr>
      <vt:lpstr>SIGNIFICANT VARIANCES AND REASONS (5/5) </vt:lpstr>
      <vt:lpstr>Q4 2016/17  ACTUAL OUTCOMES VS BUDGET PER CLASSIFICATION</vt:lpstr>
      <vt:lpstr>Q4 2016/17  ACTUAL OUTCOMES VS BUDGET PER CLASSIFICATION</vt:lpstr>
      <vt:lpstr>SUMMARY OF VIREMENT/SHIFTS IMPLEMENTED</vt:lpstr>
      <vt:lpstr>PowerPoint Presentation</vt:lpstr>
      <vt:lpstr>Q4 YTD 2016/17:QUARTER-ON-QUARTER COMPARISON PERFORMANCE ACHIEVED BY TOTAL NUMBER OF INDICATORS</vt:lpstr>
      <vt:lpstr>Q4 YTD 2016/17: PERFORMANCE ACHIEVED BY TOTAL NUMBER OF INDICATORS</vt:lpstr>
      <vt:lpstr>Q4 YTD 2016/17: PERFORMANCE ACHIEVED BY PROGRAMME BY INDICATORS</vt:lpstr>
      <vt:lpstr>Q4 YTD 2016/17: PERFORMANCE ACHIEVED BY PROGRAMME BY INDICATORS AS A NUMBER</vt:lpstr>
      <vt:lpstr>Q4 YTD 2016/17: INDICATORS NOT ACHIEVED WITH REASONS</vt:lpstr>
      <vt:lpstr>Q4 YTD 2016/17: INDICATORS NOT ACHIEVED WITH REASONS</vt:lpstr>
      <vt:lpstr>Q4 YTD 2016/17: INDICATORS NOT ACHIEVED WITH REASONS</vt:lpstr>
      <vt:lpstr>Q4 YTD 2016/17: INDICATORS NOT ACHIEVED WITH REASONS</vt:lpstr>
      <vt:lpstr>Q4 YTD 2016/17: INDICATORS NOT ACHIEVED WITH REASONS</vt:lpstr>
      <vt:lpstr>Q4 YTD 2016/17: INDICATORS NOT ACHIEVED WITH REASONS</vt:lpstr>
      <vt:lpstr>Q4 YTD 2016/17: INDICATORS NOT ACHIEVED WITH REASONS</vt:lpstr>
      <vt:lpstr>Q4 YTD 2016/17: INDICATORS NOT ACHIEVED WITH REASONS</vt:lpstr>
      <vt:lpstr>Q4 YTD 2016/17: INDICATORS NOT ACHIEVED WITH REASONS</vt:lpstr>
      <vt:lpstr>Q4 YTD 2016/17: INDICATORS NOT ACHIEVED WITH REASONS</vt:lpstr>
      <vt:lpstr>Q4 YTD 2016/17: INDICATORS NOT ACHIEVED WITH REASONS</vt:lpstr>
      <vt:lpstr>Q4 YTD 2016/17: PERFORMANCE HIGHLIGHTS</vt:lpstr>
      <vt:lpstr>Q4 YTD 2016/17: PERFORMANCE HIGHLIGHTS</vt:lpstr>
      <vt:lpstr>THANK YOU</vt:lpstr>
    </vt:vector>
  </TitlesOfParts>
  <Company>bronwen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 (Powerpoint 2007)</dc:title>
  <dc:creator>bronwen</dc:creator>
  <cp:lastModifiedBy>Laura Mseme</cp:lastModifiedBy>
  <cp:revision>314</cp:revision>
  <cp:lastPrinted>2017-06-14T11:09:13Z</cp:lastPrinted>
  <dcterms:created xsi:type="dcterms:W3CDTF">2010-05-24T08:09:56Z</dcterms:created>
  <dcterms:modified xsi:type="dcterms:W3CDTF">2017-06-14T12:26:50Z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0x010100FA10F75C0372A841883BE81DBC7DAFD2</vt:lpwstr>
  </property>
  <property fmtid="{D5CDD505-2E9C-101B-9397-08002B2CF9AE}" pid="4" name="Order">
    <vt:r8>10200</vt:r8>
  </property>
  <property fmtid="{D5CDD505-2E9C-101B-9397-08002B2CF9AE}" pid="5" name="Corporate Services Divition">
    <vt:lpwstr>Communications</vt:lpwstr>
  </property>
  <property fmtid="{D5CDD505-2E9C-101B-9397-08002B2CF9AE}" pid="6" name="Business Unit">
    <vt:lpwstr>Communications</vt:lpwstr>
  </property>
</Properties>
</file>