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76" r:id="rId2"/>
    <p:sldId id="290" r:id="rId3"/>
    <p:sldId id="325" r:id="rId4"/>
    <p:sldId id="289" r:id="rId5"/>
    <p:sldId id="294" r:id="rId6"/>
    <p:sldId id="293" r:id="rId7"/>
    <p:sldId id="298" r:id="rId8"/>
    <p:sldId id="299" r:id="rId9"/>
    <p:sldId id="326" r:id="rId10"/>
    <p:sldId id="327" r:id="rId11"/>
    <p:sldId id="297" r:id="rId12"/>
    <p:sldId id="306" r:id="rId13"/>
    <p:sldId id="316" r:id="rId14"/>
    <p:sldId id="315" r:id="rId15"/>
    <p:sldId id="320" r:id="rId16"/>
    <p:sldId id="314" r:id="rId17"/>
    <p:sldId id="323" r:id="rId18"/>
    <p:sldId id="340" r:id="rId19"/>
    <p:sldId id="332" r:id="rId20"/>
    <p:sldId id="258" r:id="rId21"/>
    <p:sldId id="335" r:id="rId22"/>
    <p:sldId id="336" r:id="rId23"/>
    <p:sldId id="333" r:id="rId24"/>
    <p:sldId id="328" r:id="rId25"/>
    <p:sldId id="33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2F2F2"/>
    <a:srgbClr val="0033CC"/>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979" autoAdjust="0"/>
  </p:normalViewPr>
  <p:slideViewPr>
    <p:cSldViewPr>
      <p:cViewPr varScale="1">
        <p:scale>
          <a:sx n="85" d="100"/>
          <a:sy n="85" d="100"/>
        </p:scale>
        <p:origin x="-2364" y="-90"/>
      </p:cViewPr>
      <p:guideLst>
        <p:guide orient="horz" pos="2160"/>
        <p:guide pos="2880"/>
      </p:guideLst>
    </p:cSldViewPr>
  </p:slideViewPr>
  <p:notesTextViewPr>
    <p:cViewPr>
      <p:scale>
        <a:sx n="3" d="2"/>
        <a:sy n="3" d="2"/>
      </p:scale>
      <p:origin x="0" y="0"/>
    </p:cViewPr>
  </p:notesTextViewPr>
  <p:sorterViewPr>
    <p:cViewPr>
      <p:scale>
        <a:sx n="72" d="100"/>
        <a:sy n="72"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F73B00-6EE2-4482-B522-F98AD22481BB}"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ZA"/>
        </a:p>
      </dgm:t>
    </dgm:pt>
    <dgm:pt modelId="{BCD7EBFC-8667-4501-8E55-3783A47F1040}">
      <dgm:prSet phldrT="[Text]"/>
      <dgm:spPr/>
      <dgm:t>
        <a:bodyPr/>
        <a:lstStyle/>
        <a:p>
          <a:r>
            <a:rPr lang="en-ZA" dirty="0"/>
            <a:t>NEMA</a:t>
          </a:r>
        </a:p>
      </dgm:t>
    </dgm:pt>
    <dgm:pt modelId="{C40B90BD-5D21-41F4-8178-BD75ED53794E}" type="parTrans" cxnId="{9AA0714A-7040-4989-A22B-E9636CD1030D}">
      <dgm:prSet/>
      <dgm:spPr/>
      <dgm:t>
        <a:bodyPr/>
        <a:lstStyle/>
        <a:p>
          <a:endParaRPr lang="en-ZA"/>
        </a:p>
      </dgm:t>
    </dgm:pt>
    <dgm:pt modelId="{EEEA03BF-EF25-415D-8F67-1A497E9E77DD}" type="sibTrans" cxnId="{9AA0714A-7040-4989-A22B-E9636CD1030D}">
      <dgm:prSet/>
      <dgm:spPr/>
      <dgm:t>
        <a:bodyPr/>
        <a:lstStyle/>
        <a:p>
          <a:endParaRPr lang="en-ZA"/>
        </a:p>
      </dgm:t>
    </dgm:pt>
    <dgm:pt modelId="{74F9EA3A-F9D9-42F0-BF34-814B39E8C112}">
      <dgm:prSet phldrT="[Text]"/>
      <dgm:spPr/>
      <dgm:t>
        <a:bodyPr/>
        <a:lstStyle/>
        <a:p>
          <a:r>
            <a:rPr lang="en-ZA" dirty="0"/>
            <a:t>NEM: BA</a:t>
          </a:r>
        </a:p>
      </dgm:t>
    </dgm:pt>
    <dgm:pt modelId="{608FE509-5119-4C68-98FA-0C0BA2B5CEFD}" type="parTrans" cxnId="{F4C59CD0-84DF-48DF-BC44-1F560FAA3078}">
      <dgm:prSet/>
      <dgm:spPr/>
      <dgm:t>
        <a:bodyPr/>
        <a:lstStyle/>
        <a:p>
          <a:endParaRPr lang="en-ZA"/>
        </a:p>
      </dgm:t>
    </dgm:pt>
    <dgm:pt modelId="{0A673E85-B663-490D-9272-85E216AECA42}" type="sibTrans" cxnId="{F4C59CD0-84DF-48DF-BC44-1F560FAA3078}">
      <dgm:prSet/>
      <dgm:spPr/>
      <dgm:t>
        <a:bodyPr/>
        <a:lstStyle/>
        <a:p>
          <a:endParaRPr lang="en-ZA"/>
        </a:p>
      </dgm:t>
    </dgm:pt>
    <dgm:pt modelId="{09478897-A225-40CF-903E-E225B6270963}">
      <dgm:prSet phldrT="[Text]"/>
      <dgm:spPr/>
      <dgm:t>
        <a:bodyPr/>
        <a:lstStyle/>
        <a:p>
          <a:r>
            <a:rPr lang="en-ZA" dirty="0"/>
            <a:t>NEM: PA</a:t>
          </a:r>
        </a:p>
      </dgm:t>
    </dgm:pt>
    <dgm:pt modelId="{302D63BB-58C4-4F80-B1EF-9541A5735EB9}" type="parTrans" cxnId="{50004A2F-08DF-4C52-B0BB-69164344BE38}">
      <dgm:prSet/>
      <dgm:spPr/>
      <dgm:t>
        <a:bodyPr/>
        <a:lstStyle/>
        <a:p>
          <a:endParaRPr lang="en-ZA"/>
        </a:p>
      </dgm:t>
    </dgm:pt>
    <dgm:pt modelId="{6ADFD5D2-F22F-43D6-877D-FF8731316F2F}" type="sibTrans" cxnId="{50004A2F-08DF-4C52-B0BB-69164344BE38}">
      <dgm:prSet/>
      <dgm:spPr/>
      <dgm:t>
        <a:bodyPr/>
        <a:lstStyle/>
        <a:p>
          <a:endParaRPr lang="en-ZA"/>
        </a:p>
      </dgm:t>
    </dgm:pt>
    <dgm:pt modelId="{6C5030E9-9884-4791-81BB-CF935FC8686F}">
      <dgm:prSet phldrT="[Text]"/>
      <dgm:spPr/>
      <dgm:t>
        <a:bodyPr/>
        <a:lstStyle/>
        <a:p>
          <a:r>
            <a:rPr lang="en-ZA" dirty="0"/>
            <a:t>NEMO</a:t>
          </a:r>
        </a:p>
      </dgm:t>
    </dgm:pt>
    <dgm:pt modelId="{C9C918D9-C249-41D8-8E50-EB6EBEB5932B}" type="parTrans" cxnId="{61A8D3BD-A98A-4000-8C3D-B771A0AFADA4}">
      <dgm:prSet/>
      <dgm:spPr/>
      <dgm:t>
        <a:bodyPr/>
        <a:lstStyle/>
        <a:p>
          <a:endParaRPr lang="en-ZA"/>
        </a:p>
      </dgm:t>
    </dgm:pt>
    <dgm:pt modelId="{B5B1712C-4D49-4CB7-A913-35A1D585E502}" type="sibTrans" cxnId="{61A8D3BD-A98A-4000-8C3D-B771A0AFADA4}">
      <dgm:prSet/>
      <dgm:spPr/>
      <dgm:t>
        <a:bodyPr/>
        <a:lstStyle/>
        <a:p>
          <a:endParaRPr lang="en-ZA"/>
        </a:p>
      </dgm:t>
    </dgm:pt>
    <dgm:pt modelId="{08255523-169D-45E1-BA22-99EB4630567C}">
      <dgm:prSet phldrT="[Text]"/>
      <dgm:spPr/>
      <dgm:t>
        <a:bodyPr/>
        <a:lstStyle/>
        <a:p>
          <a:r>
            <a:rPr lang="en-ZA" dirty="0"/>
            <a:t>MSP</a:t>
          </a:r>
        </a:p>
      </dgm:t>
    </dgm:pt>
    <dgm:pt modelId="{4A158460-DB4A-4F02-AFC9-ADBABF88984D}" type="parTrans" cxnId="{6AB826F5-48C1-472E-8CB4-ACFD1D5FC862}">
      <dgm:prSet/>
      <dgm:spPr/>
      <dgm:t>
        <a:bodyPr/>
        <a:lstStyle/>
        <a:p>
          <a:endParaRPr lang="en-ZA"/>
        </a:p>
      </dgm:t>
    </dgm:pt>
    <dgm:pt modelId="{BF911E42-B98E-45A8-B2CB-CB3928C414D2}" type="sibTrans" cxnId="{6AB826F5-48C1-472E-8CB4-ACFD1D5FC862}">
      <dgm:prSet/>
      <dgm:spPr/>
      <dgm:t>
        <a:bodyPr/>
        <a:lstStyle/>
        <a:p>
          <a:endParaRPr lang="en-ZA"/>
        </a:p>
      </dgm:t>
    </dgm:pt>
    <dgm:pt modelId="{07A4284C-E480-4DF1-8809-1D794DF0818A}">
      <dgm:prSet phldrT="[Text]"/>
      <dgm:spPr/>
      <dgm:t>
        <a:bodyPr/>
        <a:lstStyle/>
        <a:p>
          <a:r>
            <a:rPr lang="en-ZA" dirty="0"/>
            <a:t>MPAs</a:t>
          </a:r>
        </a:p>
      </dgm:t>
    </dgm:pt>
    <dgm:pt modelId="{B80A5B1E-C604-4D12-BF08-39DBCF42FB1E}" type="parTrans" cxnId="{E2B764D1-368E-44DE-9867-7C16B2F29CC0}">
      <dgm:prSet/>
      <dgm:spPr/>
      <dgm:t>
        <a:bodyPr/>
        <a:lstStyle/>
        <a:p>
          <a:endParaRPr lang="en-ZA"/>
        </a:p>
      </dgm:t>
    </dgm:pt>
    <dgm:pt modelId="{D6896AF7-F6D1-4550-ABD7-204C7DAA39FB}" type="sibTrans" cxnId="{E2B764D1-368E-44DE-9867-7C16B2F29CC0}">
      <dgm:prSet/>
      <dgm:spPr/>
      <dgm:t>
        <a:bodyPr/>
        <a:lstStyle/>
        <a:p>
          <a:endParaRPr lang="en-ZA"/>
        </a:p>
      </dgm:t>
    </dgm:pt>
    <dgm:pt modelId="{49C53A95-3F80-4086-BD12-C9E8CE1BC588}">
      <dgm:prSet phldrT="[Text]"/>
      <dgm:spPr/>
      <dgm:t>
        <a:bodyPr/>
        <a:lstStyle/>
        <a:p>
          <a:r>
            <a:rPr lang="en-ZA" dirty="0"/>
            <a:t>etc.</a:t>
          </a:r>
        </a:p>
      </dgm:t>
    </dgm:pt>
    <dgm:pt modelId="{57E8EF27-49E2-4F37-8097-6B445AD00854}" type="parTrans" cxnId="{82BA1191-9206-4CBD-A193-3FD17864F78E}">
      <dgm:prSet/>
      <dgm:spPr/>
      <dgm:t>
        <a:bodyPr/>
        <a:lstStyle/>
        <a:p>
          <a:endParaRPr lang="en-ZA"/>
        </a:p>
      </dgm:t>
    </dgm:pt>
    <dgm:pt modelId="{0F6FDD09-366A-4583-8032-7825B2BA154C}" type="sibTrans" cxnId="{82BA1191-9206-4CBD-A193-3FD17864F78E}">
      <dgm:prSet/>
      <dgm:spPr/>
      <dgm:t>
        <a:bodyPr/>
        <a:lstStyle/>
        <a:p>
          <a:endParaRPr lang="en-ZA"/>
        </a:p>
      </dgm:t>
    </dgm:pt>
    <dgm:pt modelId="{04CF741A-41CC-4A3E-B313-DC911757CA9E}">
      <dgm:prSet phldrT="[Text]"/>
      <dgm:spPr/>
      <dgm:t>
        <a:bodyPr/>
        <a:lstStyle/>
        <a:p>
          <a:r>
            <a:rPr lang="en-ZA" dirty="0"/>
            <a:t>etc.</a:t>
          </a:r>
        </a:p>
      </dgm:t>
    </dgm:pt>
    <dgm:pt modelId="{7F62300B-1640-44A4-86DD-53EA29130895}" type="parTrans" cxnId="{9FA607C7-09AD-48F6-A997-9C2B9FAEF983}">
      <dgm:prSet/>
      <dgm:spPr/>
      <dgm:t>
        <a:bodyPr/>
        <a:lstStyle/>
        <a:p>
          <a:endParaRPr lang="en-ZA"/>
        </a:p>
      </dgm:t>
    </dgm:pt>
    <dgm:pt modelId="{63263440-71D9-4408-9BA3-98EA4BAB0701}" type="sibTrans" cxnId="{9FA607C7-09AD-48F6-A997-9C2B9FAEF983}">
      <dgm:prSet/>
      <dgm:spPr/>
      <dgm:t>
        <a:bodyPr/>
        <a:lstStyle/>
        <a:p>
          <a:endParaRPr lang="en-ZA"/>
        </a:p>
      </dgm:t>
    </dgm:pt>
    <dgm:pt modelId="{5E21638F-7A45-470C-8CC1-B7644252FD83}" type="pres">
      <dgm:prSet presAssocID="{1CF73B00-6EE2-4482-B522-F98AD22481BB}" presName="diagram" presStyleCnt="0">
        <dgm:presLayoutVars>
          <dgm:chPref val="1"/>
          <dgm:dir/>
          <dgm:animOne val="branch"/>
          <dgm:animLvl val="lvl"/>
          <dgm:resizeHandles/>
        </dgm:presLayoutVars>
      </dgm:prSet>
      <dgm:spPr/>
      <dgm:t>
        <a:bodyPr/>
        <a:lstStyle/>
        <a:p>
          <a:endParaRPr lang="en-ZA"/>
        </a:p>
      </dgm:t>
    </dgm:pt>
    <dgm:pt modelId="{2460F815-E7E2-4828-AF63-23BD2A08D771}" type="pres">
      <dgm:prSet presAssocID="{BCD7EBFC-8667-4501-8E55-3783A47F1040}" presName="root" presStyleCnt="0"/>
      <dgm:spPr/>
    </dgm:pt>
    <dgm:pt modelId="{79D27AF1-FDD1-4CFC-A766-C866EA971423}" type="pres">
      <dgm:prSet presAssocID="{BCD7EBFC-8667-4501-8E55-3783A47F1040}" presName="rootComposite" presStyleCnt="0"/>
      <dgm:spPr/>
    </dgm:pt>
    <dgm:pt modelId="{9D511B19-0E6B-4AFA-AFE7-54CB8FF20A60}" type="pres">
      <dgm:prSet presAssocID="{BCD7EBFC-8667-4501-8E55-3783A47F1040}" presName="rootText" presStyleLbl="node1" presStyleIdx="0" presStyleCnt="2"/>
      <dgm:spPr/>
      <dgm:t>
        <a:bodyPr/>
        <a:lstStyle/>
        <a:p>
          <a:endParaRPr lang="en-ZA"/>
        </a:p>
      </dgm:t>
    </dgm:pt>
    <dgm:pt modelId="{2C79D6A2-0181-4D67-BF32-08FC76E10963}" type="pres">
      <dgm:prSet presAssocID="{BCD7EBFC-8667-4501-8E55-3783A47F1040}" presName="rootConnector" presStyleLbl="node1" presStyleIdx="0" presStyleCnt="2"/>
      <dgm:spPr/>
      <dgm:t>
        <a:bodyPr/>
        <a:lstStyle/>
        <a:p>
          <a:endParaRPr lang="en-ZA"/>
        </a:p>
      </dgm:t>
    </dgm:pt>
    <dgm:pt modelId="{6A639CFE-6629-4BFD-AB6B-32B70448215D}" type="pres">
      <dgm:prSet presAssocID="{BCD7EBFC-8667-4501-8E55-3783A47F1040}" presName="childShape" presStyleCnt="0"/>
      <dgm:spPr/>
    </dgm:pt>
    <dgm:pt modelId="{F3FB8E1B-BCE1-434D-ABAB-8D6455608B1B}" type="pres">
      <dgm:prSet presAssocID="{608FE509-5119-4C68-98FA-0C0BA2B5CEFD}" presName="Name13" presStyleLbl="parChTrans1D2" presStyleIdx="0" presStyleCnt="6"/>
      <dgm:spPr/>
      <dgm:t>
        <a:bodyPr/>
        <a:lstStyle/>
        <a:p>
          <a:endParaRPr lang="en-ZA"/>
        </a:p>
      </dgm:t>
    </dgm:pt>
    <dgm:pt modelId="{E77EE2F3-87AD-4EF8-AECA-BBF47920637E}" type="pres">
      <dgm:prSet presAssocID="{74F9EA3A-F9D9-42F0-BF34-814B39E8C112}" presName="childText" presStyleLbl="bgAcc1" presStyleIdx="0" presStyleCnt="6">
        <dgm:presLayoutVars>
          <dgm:bulletEnabled val="1"/>
        </dgm:presLayoutVars>
      </dgm:prSet>
      <dgm:spPr/>
      <dgm:t>
        <a:bodyPr/>
        <a:lstStyle/>
        <a:p>
          <a:endParaRPr lang="en-ZA"/>
        </a:p>
      </dgm:t>
    </dgm:pt>
    <dgm:pt modelId="{9BE47D30-0110-4C91-975B-7826F77E1C36}" type="pres">
      <dgm:prSet presAssocID="{302D63BB-58C4-4F80-B1EF-9541A5735EB9}" presName="Name13" presStyleLbl="parChTrans1D2" presStyleIdx="1" presStyleCnt="6"/>
      <dgm:spPr/>
      <dgm:t>
        <a:bodyPr/>
        <a:lstStyle/>
        <a:p>
          <a:endParaRPr lang="en-ZA"/>
        </a:p>
      </dgm:t>
    </dgm:pt>
    <dgm:pt modelId="{96200256-B028-4E30-B812-DE1310C33ACE}" type="pres">
      <dgm:prSet presAssocID="{09478897-A225-40CF-903E-E225B6270963}" presName="childText" presStyleLbl="bgAcc1" presStyleIdx="1" presStyleCnt="6">
        <dgm:presLayoutVars>
          <dgm:bulletEnabled val="1"/>
        </dgm:presLayoutVars>
      </dgm:prSet>
      <dgm:spPr/>
      <dgm:t>
        <a:bodyPr/>
        <a:lstStyle/>
        <a:p>
          <a:endParaRPr lang="en-ZA"/>
        </a:p>
      </dgm:t>
    </dgm:pt>
    <dgm:pt modelId="{9E0527D4-772E-4956-965B-15F5A813D8B9}" type="pres">
      <dgm:prSet presAssocID="{57E8EF27-49E2-4F37-8097-6B445AD00854}" presName="Name13" presStyleLbl="parChTrans1D2" presStyleIdx="2" presStyleCnt="6"/>
      <dgm:spPr/>
      <dgm:t>
        <a:bodyPr/>
        <a:lstStyle/>
        <a:p>
          <a:endParaRPr lang="en-ZA"/>
        </a:p>
      </dgm:t>
    </dgm:pt>
    <dgm:pt modelId="{3F745850-51DE-496C-B16D-79704E9D5DCC}" type="pres">
      <dgm:prSet presAssocID="{49C53A95-3F80-4086-BD12-C9E8CE1BC588}" presName="childText" presStyleLbl="bgAcc1" presStyleIdx="2" presStyleCnt="6">
        <dgm:presLayoutVars>
          <dgm:bulletEnabled val="1"/>
        </dgm:presLayoutVars>
      </dgm:prSet>
      <dgm:spPr/>
      <dgm:t>
        <a:bodyPr/>
        <a:lstStyle/>
        <a:p>
          <a:endParaRPr lang="en-ZA"/>
        </a:p>
      </dgm:t>
    </dgm:pt>
    <dgm:pt modelId="{7E8382B5-73BB-45AF-ADEA-90DAD614D563}" type="pres">
      <dgm:prSet presAssocID="{6C5030E9-9884-4791-81BB-CF935FC8686F}" presName="root" presStyleCnt="0"/>
      <dgm:spPr/>
    </dgm:pt>
    <dgm:pt modelId="{ADF7D6E6-403D-4A09-B1BB-745134FD45DA}" type="pres">
      <dgm:prSet presAssocID="{6C5030E9-9884-4791-81BB-CF935FC8686F}" presName="rootComposite" presStyleCnt="0"/>
      <dgm:spPr/>
    </dgm:pt>
    <dgm:pt modelId="{0F801A1F-59E3-419C-9BC3-BC16DAD48120}" type="pres">
      <dgm:prSet presAssocID="{6C5030E9-9884-4791-81BB-CF935FC8686F}" presName="rootText" presStyleLbl="node1" presStyleIdx="1" presStyleCnt="2"/>
      <dgm:spPr/>
      <dgm:t>
        <a:bodyPr/>
        <a:lstStyle/>
        <a:p>
          <a:endParaRPr lang="en-ZA"/>
        </a:p>
      </dgm:t>
    </dgm:pt>
    <dgm:pt modelId="{1D9AB7D7-ACC1-419C-9D64-4815E802AFEA}" type="pres">
      <dgm:prSet presAssocID="{6C5030E9-9884-4791-81BB-CF935FC8686F}" presName="rootConnector" presStyleLbl="node1" presStyleIdx="1" presStyleCnt="2"/>
      <dgm:spPr/>
      <dgm:t>
        <a:bodyPr/>
        <a:lstStyle/>
        <a:p>
          <a:endParaRPr lang="en-ZA"/>
        </a:p>
      </dgm:t>
    </dgm:pt>
    <dgm:pt modelId="{39945E22-2B02-4BBF-B1BB-8ECD5DCB8A36}" type="pres">
      <dgm:prSet presAssocID="{6C5030E9-9884-4791-81BB-CF935FC8686F}" presName="childShape" presStyleCnt="0"/>
      <dgm:spPr/>
    </dgm:pt>
    <dgm:pt modelId="{97452D65-3C91-426E-AE56-67937DC5D05A}" type="pres">
      <dgm:prSet presAssocID="{4A158460-DB4A-4F02-AFC9-ADBABF88984D}" presName="Name13" presStyleLbl="parChTrans1D2" presStyleIdx="3" presStyleCnt="6"/>
      <dgm:spPr/>
      <dgm:t>
        <a:bodyPr/>
        <a:lstStyle/>
        <a:p>
          <a:endParaRPr lang="en-ZA"/>
        </a:p>
      </dgm:t>
    </dgm:pt>
    <dgm:pt modelId="{AC8A2B1A-7491-46FE-AF4B-951D9F0394CB}" type="pres">
      <dgm:prSet presAssocID="{08255523-169D-45E1-BA22-99EB4630567C}" presName="childText" presStyleLbl="bgAcc1" presStyleIdx="3" presStyleCnt="6">
        <dgm:presLayoutVars>
          <dgm:bulletEnabled val="1"/>
        </dgm:presLayoutVars>
      </dgm:prSet>
      <dgm:spPr/>
      <dgm:t>
        <a:bodyPr/>
        <a:lstStyle/>
        <a:p>
          <a:endParaRPr lang="en-ZA"/>
        </a:p>
      </dgm:t>
    </dgm:pt>
    <dgm:pt modelId="{BDBC1366-B2A1-4D8E-87F1-10D7067835BE}" type="pres">
      <dgm:prSet presAssocID="{B80A5B1E-C604-4D12-BF08-39DBCF42FB1E}" presName="Name13" presStyleLbl="parChTrans1D2" presStyleIdx="4" presStyleCnt="6"/>
      <dgm:spPr/>
      <dgm:t>
        <a:bodyPr/>
        <a:lstStyle/>
        <a:p>
          <a:endParaRPr lang="en-ZA"/>
        </a:p>
      </dgm:t>
    </dgm:pt>
    <dgm:pt modelId="{A207A31C-381D-4EB7-A08B-9D970D8B3A56}" type="pres">
      <dgm:prSet presAssocID="{07A4284C-E480-4DF1-8809-1D794DF0818A}" presName="childText" presStyleLbl="bgAcc1" presStyleIdx="4" presStyleCnt="6">
        <dgm:presLayoutVars>
          <dgm:bulletEnabled val="1"/>
        </dgm:presLayoutVars>
      </dgm:prSet>
      <dgm:spPr/>
      <dgm:t>
        <a:bodyPr/>
        <a:lstStyle/>
        <a:p>
          <a:endParaRPr lang="en-ZA"/>
        </a:p>
      </dgm:t>
    </dgm:pt>
    <dgm:pt modelId="{06A4F947-215A-45BB-844C-D10334F41E75}" type="pres">
      <dgm:prSet presAssocID="{7F62300B-1640-44A4-86DD-53EA29130895}" presName="Name13" presStyleLbl="parChTrans1D2" presStyleIdx="5" presStyleCnt="6"/>
      <dgm:spPr/>
      <dgm:t>
        <a:bodyPr/>
        <a:lstStyle/>
        <a:p>
          <a:endParaRPr lang="en-ZA"/>
        </a:p>
      </dgm:t>
    </dgm:pt>
    <dgm:pt modelId="{462FFCCE-67EE-4A20-8AD7-5EBC0F831C89}" type="pres">
      <dgm:prSet presAssocID="{04CF741A-41CC-4A3E-B313-DC911757CA9E}" presName="childText" presStyleLbl="bgAcc1" presStyleIdx="5" presStyleCnt="6">
        <dgm:presLayoutVars>
          <dgm:bulletEnabled val="1"/>
        </dgm:presLayoutVars>
      </dgm:prSet>
      <dgm:spPr/>
      <dgm:t>
        <a:bodyPr/>
        <a:lstStyle/>
        <a:p>
          <a:endParaRPr lang="en-ZA"/>
        </a:p>
      </dgm:t>
    </dgm:pt>
  </dgm:ptLst>
  <dgm:cxnLst>
    <dgm:cxn modelId="{7C523DE3-1BAD-4850-944F-B399D3E8614F}" type="presOf" srcId="{B80A5B1E-C604-4D12-BF08-39DBCF42FB1E}" destId="{BDBC1366-B2A1-4D8E-87F1-10D7067835BE}" srcOrd="0" destOrd="0" presId="urn:microsoft.com/office/officeart/2005/8/layout/hierarchy3"/>
    <dgm:cxn modelId="{601E03DE-2B1D-439C-9154-A80B62711ED5}" type="presOf" srcId="{07A4284C-E480-4DF1-8809-1D794DF0818A}" destId="{A207A31C-381D-4EB7-A08B-9D970D8B3A56}" srcOrd="0" destOrd="0" presId="urn:microsoft.com/office/officeart/2005/8/layout/hierarchy3"/>
    <dgm:cxn modelId="{E2B764D1-368E-44DE-9867-7C16B2F29CC0}" srcId="{6C5030E9-9884-4791-81BB-CF935FC8686F}" destId="{07A4284C-E480-4DF1-8809-1D794DF0818A}" srcOrd="1" destOrd="0" parTransId="{B80A5B1E-C604-4D12-BF08-39DBCF42FB1E}" sibTransId="{D6896AF7-F6D1-4550-ABD7-204C7DAA39FB}"/>
    <dgm:cxn modelId="{3E99B4F2-EAA7-47A2-8031-DBFCC4EEB49A}" type="presOf" srcId="{09478897-A225-40CF-903E-E225B6270963}" destId="{96200256-B028-4E30-B812-DE1310C33ACE}" srcOrd="0" destOrd="0" presId="urn:microsoft.com/office/officeart/2005/8/layout/hierarchy3"/>
    <dgm:cxn modelId="{B16726F0-D70E-4190-8423-71D8A8C7AFD3}" type="presOf" srcId="{04CF741A-41CC-4A3E-B313-DC911757CA9E}" destId="{462FFCCE-67EE-4A20-8AD7-5EBC0F831C89}" srcOrd="0" destOrd="0" presId="urn:microsoft.com/office/officeart/2005/8/layout/hierarchy3"/>
    <dgm:cxn modelId="{61A8D3BD-A98A-4000-8C3D-B771A0AFADA4}" srcId="{1CF73B00-6EE2-4482-B522-F98AD22481BB}" destId="{6C5030E9-9884-4791-81BB-CF935FC8686F}" srcOrd="1" destOrd="0" parTransId="{C9C918D9-C249-41D8-8E50-EB6EBEB5932B}" sibTransId="{B5B1712C-4D49-4CB7-A913-35A1D585E502}"/>
    <dgm:cxn modelId="{50004A2F-08DF-4C52-B0BB-69164344BE38}" srcId="{BCD7EBFC-8667-4501-8E55-3783A47F1040}" destId="{09478897-A225-40CF-903E-E225B6270963}" srcOrd="1" destOrd="0" parTransId="{302D63BB-58C4-4F80-B1EF-9541A5735EB9}" sibTransId="{6ADFD5D2-F22F-43D6-877D-FF8731316F2F}"/>
    <dgm:cxn modelId="{82BA1191-9206-4CBD-A193-3FD17864F78E}" srcId="{BCD7EBFC-8667-4501-8E55-3783A47F1040}" destId="{49C53A95-3F80-4086-BD12-C9E8CE1BC588}" srcOrd="2" destOrd="0" parTransId="{57E8EF27-49E2-4F37-8097-6B445AD00854}" sibTransId="{0F6FDD09-366A-4583-8032-7825B2BA154C}"/>
    <dgm:cxn modelId="{6AB826F5-48C1-472E-8CB4-ACFD1D5FC862}" srcId="{6C5030E9-9884-4791-81BB-CF935FC8686F}" destId="{08255523-169D-45E1-BA22-99EB4630567C}" srcOrd="0" destOrd="0" parTransId="{4A158460-DB4A-4F02-AFC9-ADBABF88984D}" sibTransId="{BF911E42-B98E-45A8-B2CB-CB3928C414D2}"/>
    <dgm:cxn modelId="{F183627B-7E4C-42E1-9E2F-F0E72DC9DB9E}" type="presOf" srcId="{49C53A95-3F80-4086-BD12-C9E8CE1BC588}" destId="{3F745850-51DE-496C-B16D-79704E9D5DCC}" srcOrd="0" destOrd="0" presId="urn:microsoft.com/office/officeart/2005/8/layout/hierarchy3"/>
    <dgm:cxn modelId="{5344A9AA-5B2E-4079-B5EB-F97736BDE71E}" type="presOf" srcId="{BCD7EBFC-8667-4501-8E55-3783A47F1040}" destId="{9D511B19-0E6B-4AFA-AFE7-54CB8FF20A60}" srcOrd="0" destOrd="0" presId="urn:microsoft.com/office/officeart/2005/8/layout/hierarchy3"/>
    <dgm:cxn modelId="{6F594743-FF42-44A2-9DDC-3BC582F12239}" type="presOf" srcId="{6C5030E9-9884-4791-81BB-CF935FC8686F}" destId="{0F801A1F-59E3-419C-9BC3-BC16DAD48120}" srcOrd="0" destOrd="0" presId="urn:microsoft.com/office/officeart/2005/8/layout/hierarchy3"/>
    <dgm:cxn modelId="{9FA607C7-09AD-48F6-A997-9C2B9FAEF983}" srcId="{6C5030E9-9884-4791-81BB-CF935FC8686F}" destId="{04CF741A-41CC-4A3E-B313-DC911757CA9E}" srcOrd="2" destOrd="0" parTransId="{7F62300B-1640-44A4-86DD-53EA29130895}" sibTransId="{63263440-71D9-4408-9BA3-98EA4BAB0701}"/>
    <dgm:cxn modelId="{1685E809-66AF-4FA0-976A-60AE2BB3C95C}" type="presOf" srcId="{302D63BB-58C4-4F80-B1EF-9541A5735EB9}" destId="{9BE47D30-0110-4C91-975B-7826F77E1C36}" srcOrd="0" destOrd="0" presId="urn:microsoft.com/office/officeart/2005/8/layout/hierarchy3"/>
    <dgm:cxn modelId="{364282ED-29DB-497D-BF6E-C9FF836F5E76}" type="presOf" srcId="{7F62300B-1640-44A4-86DD-53EA29130895}" destId="{06A4F947-215A-45BB-844C-D10334F41E75}" srcOrd="0" destOrd="0" presId="urn:microsoft.com/office/officeart/2005/8/layout/hierarchy3"/>
    <dgm:cxn modelId="{7E254AE7-50E4-4B25-813F-E60312058589}" type="presOf" srcId="{74F9EA3A-F9D9-42F0-BF34-814B39E8C112}" destId="{E77EE2F3-87AD-4EF8-AECA-BBF47920637E}" srcOrd="0" destOrd="0" presId="urn:microsoft.com/office/officeart/2005/8/layout/hierarchy3"/>
    <dgm:cxn modelId="{6E311BB0-E9A5-4446-B1B4-C9DC650AFC44}" type="presOf" srcId="{4A158460-DB4A-4F02-AFC9-ADBABF88984D}" destId="{97452D65-3C91-426E-AE56-67937DC5D05A}" srcOrd="0" destOrd="0" presId="urn:microsoft.com/office/officeart/2005/8/layout/hierarchy3"/>
    <dgm:cxn modelId="{97F2A9F1-E709-4148-BC82-F78FC0B61B1C}" type="presOf" srcId="{1CF73B00-6EE2-4482-B522-F98AD22481BB}" destId="{5E21638F-7A45-470C-8CC1-B7644252FD83}" srcOrd="0" destOrd="0" presId="urn:microsoft.com/office/officeart/2005/8/layout/hierarchy3"/>
    <dgm:cxn modelId="{B2887464-A5E6-40E5-A0A7-D8BDB2AF93CF}" type="presOf" srcId="{608FE509-5119-4C68-98FA-0C0BA2B5CEFD}" destId="{F3FB8E1B-BCE1-434D-ABAB-8D6455608B1B}" srcOrd="0" destOrd="0" presId="urn:microsoft.com/office/officeart/2005/8/layout/hierarchy3"/>
    <dgm:cxn modelId="{E27FCE2C-9438-426F-A765-5829D4FE7200}" type="presOf" srcId="{57E8EF27-49E2-4F37-8097-6B445AD00854}" destId="{9E0527D4-772E-4956-965B-15F5A813D8B9}" srcOrd="0" destOrd="0" presId="urn:microsoft.com/office/officeart/2005/8/layout/hierarchy3"/>
    <dgm:cxn modelId="{9149CD84-E573-4898-8357-D45CEE88F23B}" type="presOf" srcId="{BCD7EBFC-8667-4501-8E55-3783A47F1040}" destId="{2C79D6A2-0181-4D67-BF32-08FC76E10963}" srcOrd="1" destOrd="0" presId="urn:microsoft.com/office/officeart/2005/8/layout/hierarchy3"/>
    <dgm:cxn modelId="{9AA0714A-7040-4989-A22B-E9636CD1030D}" srcId="{1CF73B00-6EE2-4482-B522-F98AD22481BB}" destId="{BCD7EBFC-8667-4501-8E55-3783A47F1040}" srcOrd="0" destOrd="0" parTransId="{C40B90BD-5D21-41F4-8178-BD75ED53794E}" sibTransId="{EEEA03BF-EF25-415D-8F67-1A497E9E77DD}"/>
    <dgm:cxn modelId="{F4C59CD0-84DF-48DF-BC44-1F560FAA3078}" srcId="{BCD7EBFC-8667-4501-8E55-3783A47F1040}" destId="{74F9EA3A-F9D9-42F0-BF34-814B39E8C112}" srcOrd="0" destOrd="0" parTransId="{608FE509-5119-4C68-98FA-0C0BA2B5CEFD}" sibTransId="{0A673E85-B663-490D-9272-85E216AECA42}"/>
    <dgm:cxn modelId="{68BC7ABD-7F40-4C99-AA72-0E0261624357}" type="presOf" srcId="{08255523-169D-45E1-BA22-99EB4630567C}" destId="{AC8A2B1A-7491-46FE-AF4B-951D9F0394CB}" srcOrd="0" destOrd="0" presId="urn:microsoft.com/office/officeart/2005/8/layout/hierarchy3"/>
    <dgm:cxn modelId="{3BF713AA-2DC0-4134-9376-CF4D59332F32}" type="presOf" srcId="{6C5030E9-9884-4791-81BB-CF935FC8686F}" destId="{1D9AB7D7-ACC1-419C-9D64-4815E802AFEA}" srcOrd="1" destOrd="0" presId="urn:microsoft.com/office/officeart/2005/8/layout/hierarchy3"/>
    <dgm:cxn modelId="{F94A2D4C-DA24-47B3-AB12-1597F7BF402A}" type="presParOf" srcId="{5E21638F-7A45-470C-8CC1-B7644252FD83}" destId="{2460F815-E7E2-4828-AF63-23BD2A08D771}" srcOrd="0" destOrd="0" presId="urn:microsoft.com/office/officeart/2005/8/layout/hierarchy3"/>
    <dgm:cxn modelId="{930AAB06-BEF2-4579-8CFE-EBBA65C1FB4A}" type="presParOf" srcId="{2460F815-E7E2-4828-AF63-23BD2A08D771}" destId="{79D27AF1-FDD1-4CFC-A766-C866EA971423}" srcOrd="0" destOrd="0" presId="urn:microsoft.com/office/officeart/2005/8/layout/hierarchy3"/>
    <dgm:cxn modelId="{B0BC984E-592F-4599-A1DC-0A17D364E783}" type="presParOf" srcId="{79D27AF1-FDD1-4CFC-A766-C866EA971423}" destId="{9D511B19-0E6B-4AFA-AFE7-54CB8FF20A60}" srcOrd="0" destOrd="0" presId="urn:microsoft.com/office/officeart/2005/8/layout/hierarchy3"/>
    <dgm:cxn modelId="{21F9FBF3-5C6D-4959-9458-FDC3AB87625D}" type="presParOf" srcId="{79D27AF1-FDD1-4CFC-A766-C866EA971423}" destId="{2C79D6A2-0181-4D67-BF32-08FC76E10963}" srcOrd="1" destOrd="0" presId="urn:microsoft.com/office/officeart/2005/8/layout/hierarchy3"/>
    <dgm:cxn modelId="{D87E9B22-8AA7-47CE-84A6-62D005416BC5}" type="presParOf" srcId="{2460F815-E7E2-4828-AF63-23BD2A08D771}" destId="{6A639CFE-6629-4BFD-AB6B-32B70448215D}" srcOrd="1" destOrd="0" presId="urn:microsoft.com/office/officeart/2005/8/layout/hierarchy3"/>
    <dgm:cxn modelId="{BA5B684F-EFFF-40EA-A7F7-B83D559680EC}" type="presParOf" srcId="{6A639CFE-6629-4BFD-AB6B-32B70448215D}" destId="{F3FB8E1B-BCE1-434D-ABAB-8D6455608B1B}" srcOrd="0" destOrd="0" presId="urn:microsoft.com/office/officeart/2005/8/layout/hierarchy3"/>
    <dgm:cxn modelId="{2EBEECCB-F38D-46A1-AA40-7043B5F72BC4}" type="presParOf" srcId="{6A639CFE-6629-4BFD-AB6B-32B70448215D}" destId="{E77EE2F3-87AD-4EF8-AECA-BBF47920637E}" srcOrd="1" destOrd="0" presId="urn:microsoft.com/office/officeart/2005/8/layout/hierarchy3"/>
    <dgm:cxn modelId="{694C8778-CDB7-45FD-B290-6CCA70967F08}" type="presParOf" srcId="{6A639CFE-6629-4BFD-AB6B-32B70448215D}" destId="{9BE47D30-0110-4C91-975B-7826F77E1C36}" srcOrd="2" destOrd="0" presId="urn:microsoft.com/office/officeart/2005/8/layout/hierarchy3"/>
    <dgm:cxn modelId="{EB93B7FC-1080-43FF-B8CC-A9ACB3E2E011}" type="presParOf" srcId="{6A639CFE-6629-4BFD-AB6B-32B70448215D}" destId="{96200256-B028-4E30-B812-DE1310C33ACE}" srcOrd="3" destOrd="0" presId="urn:microsoft.com/office/officeart/2005/8/layout/hierarchy3"/>
    <dgm:cxn modelId="{4D319281-B91F-4A12-9681-6D8F8CDAAEEC}" type="presParOf" srcId="{6A639CFE-6629-4BFD-AB6B-32B70448215D}" destId="{9E0527D4-772E-4956-965B-15F5A813D8B9}" srcOrd="4" destOrd="0" presId="urn:microsoft.com/office/officeart/2005/8/layout/hierarchy3"/>
    <dgm:cxn modelId="{48892C7A-92C1-44ED-84E9-736EF22765A7}" type="presParOf" srcId="{6A639CFE-6629-4BFD-AB6B-32B70448215D}" destId="{3F745850-51DE-496C-B16D-79704E9D5DCC}" srcOrd="5" destOrd="0" presId="urn:microsoft.com/office/officeart/2005/8/layout/hierarchy3"/>
    <dgm:cxn modelId="{16A169FF-E98D-4A85-9137-0B63FB781A47}" type="presParOf" srcId="{5E21638F-7A45-470C-8CC1-B7644252FD83}" destId="{7E8382B5-73BB-45AF-ADEA-90DAD614D563}" srcOrd="1" destOrd="0" presId="urn:microsoft.com/office/officeart/2005/8/layout/hierarchy3"/>
    <dgm:cxn modelId="{0E10C287-8713-40CA-99EA-BA53E636BCC6}" type="presParOf" srcId="{7E8382B5-73BB-45AF-ADEA-90DAD614D563}" destId="{ADF7D6E6-403D-4A09-B1BB-745134FD45DA}" srcOrd="0" destOrd="0" presId="urn:microsoft.com/office/officeart/2005/8/layout/hierarchy3"/>
    <dgm:cxn modelId="{CB932354-82E5-4F01-B243-223029CE3B03}" type="presParOf" srcId="{ADF7D6E6-403D-4A09-B1BB-745134FD45DA}" destId="{0F801A1F-59E3-419C-9BC3-BC16DAD48120}" srcOrd="0" destOrd="0" presId="urn:microsoft.com/office/officeart/2005/8/layout/hierarchy3"/>
    <dgm:cxn modelId="{AC7BCE6D-6D27-4CBC-8DAE-9A8D3072B33F}" type="presParOf" srcId="{ADF7D6E6-403D-4A09-B1BB-745134FD45DA}" destId="{1D9AB7D7-ACC1-419C-9D64-4815E802AFEA}" srcOrd="1" destOrd="0" presId="urn:microsoft.com/office/officeart/2005/8/layout/hierarchy3"/>
    <dgm:cxn modelId="{998357A3-BD0D-4A27-9BE4-720333854534}" type="presParOf" srcId="{7E8382B5-73BB-45AF-ADEA-90DAD614D563}" destId="{39945E22-2B02-4BBF-B1BB-8ECD5DCB8A36}" srcOrd="1" destOrd="0" presId="urn:microsoft.com/office/officeart/2005/8/layout/hierarchy3"/>
    <dgm:cxn modelId="{B7363C3E-CBD0-44C0-8D88-EEDD5EF08AE4}" type="presParOf" srcId="{39945E22-2B02-4BBF-B1BB-8ECD5DCB8A36}" destId="{97452D65-3C91-426E-AE56-67937DC5D05A}" srcOrd="0" destOrd="0" presId="urn:microsoft.com/office/officeart/2005/8/layout/hierarchy3"/>
    <dgm:cxn modelId="{B039DE90-D66F-4677-9D81-236EC00FB3E7}" type="presParOf" srcId="{39945E22-2B02-4BBF-B1BB-8ECD5DCB8A36}" destId="{AC8A2B1A-7491-46FE-AF4B-951D9F0394CB}" srcOrd="1" destOrd="0" presId="urn:microsoft.com/office/officeart/2005/8/layout/hierarchy3"/>
    <dgm:cxn modelId="{A53A65C5-B581-407E-BA07-C593F84344C0}" type="presParOf" srcId="{39945E22-2B02-4BBF-B1BB-8ECD5DCB8A36}" destId="{BDBC1366-B2A1-4D8E-87F1-10D7067835BE}" srcOrd="2" destOrd="0" presId="urn:microsoft.com/office/officeart/2005/8/layout/hierarchy3"/>
    <dgm:cxn modelId="{E7FE0DD3-CBA5-48F2-99F7-F564F229067D}" type="presParOf" srcId="{39945E22-2B02-4BBF-B1BB-8ECD5DCB8A36}" destId="{A207A31C-381D-4EB7-A08B-9D970D8B3A56}" srcOrd="3" destOrd="0" presId="urn:microsoft.com/office/officeart/2005/8/layout/hierarchy3"/>
    <dgm:cxn modelId="{F23404C9-48B6-4F34-9C52-01624CB3C080}" type="presParOf" srcId="{39945E22-2B02-4BBF-B1BB-8ECD5DCB8A36}" destId="{06A4F947-215A-45BB-844C-D10334F41E75}" srcOrd="4" destOrd="0" presId="urn:microsoft.com/office/officeart/2005/8/layout/hierarchy3"/>
    <dgm:cxn modelId="{8F89DEF4-E6A0-4518-B1CD-72EAFB347E2C}" type="presParOf" srcId="{39945E22-2B02-4BBF-B1BB-8ECD5DCB8A36}" destId="{462FFCCE-67EE-4A20-8AD7-5EBC0F831C89}" srcOrd="5" destOrd="0" presId="urn:microsoft.com/office/officeart/2005/8/layout/hierarchy3"/>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F73B00-6EE2-4482-B522-F98AD22481BB}"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ZA"/>
        </a:p>
      </dgm:t>
    </dgm:pt>
    <dgm:pt modelId="{BCD7EBFC-8667-4501-8E55-3783A47F1040}">
      <dgm:prSet phldrT="[Text]"/>
      <dgm:spPr/>
      <dgm:t>
        <a:bodyPr/>
        <a:lstStyle/>
        <a:p>
          <a:r>
            <a:rPr lang="en-ZA" dirty="0"/>
            <a:t>NEMA</a:t>
          </a:r>
        </a:p>
      </dgm:t>
    </dgm:pt>
    <dgm:pt modelId="{C40B90BD-5D21-41F4-8178-BD75ED53794E}" type="parTrans" cxnId="{9AA0714A-7040-4989-A22B-E9636CD1030D}">
      <dgm:prSet/>
      <dgm:spPr/>
      <dgm:t>
        <a:bodyPr/>
        <a:lstStyle/>
        <a:p>
          <a:endParaRPr lang="en-ZA"/>
        </a:p>
      </dgm:t>
    </dgm:pt>
    <dgm:pt modelId="{EEEA03BF-EF25-415D-8F67-1A497E9E77DD}" type="sibTrans" cxnId="{9AA0714A-7040-4989-A22B-E9636CD1030D}">
      <dgm:prSet/>
      <dgm:spPr/>
      <dgm:t>
        <a:bodyPr/>
        <a:lstStyle/>
        <a:p>
          <a:endParaRPr lang="en-ZA"/>
        </a:p>
      </dgm:t>
    </dgm:pt>
    <dgm:pt modelId="{74F9EA3A-F9D9-42F0-BF34-814B39E8C112}">
      <dgm:prSet phldrT="[Text]"/>
      <dgm:spPr/>
      <dgm:t>
        <a:bodyPr/>
        <a:lstStyle/>
        <a:p>
          <a:r>
            <a:rPr lang="en-ZA" dirty="0"/>
            <a:t>NEM: BA</a:t>
          </a:r>
        </a:p>
      </dgm:t>
    </dgm:pt>
    <dgm:pt modelId="{608FE509-5119-4C68-98FA-0C0BA2B5CEFD}" type="parTrans" cxnId="{F4C59CD0-84DF-48DF-BC44-1F560FAA3078}">
      <dgm:prSet/>
      <dgm:spPr/>
      <dgm:t>
        <a:bodyPr/>
        <a:lstStyle/>
        <a:p>
          <a:endParaRPr lang="en-ZA"/>
        </a:p>
      </dgm:t>
    </dgm:pt>
    <dgm:pt modelId="{0A673E85-B663-490D-9272-85E216AECA42}" type="sibTrans" cxnId="{F4C59CD0-84DF-48DF-BC44-1F560FAA3078}">
      <dgm:prSet/>
      <dgm:spPr/>
      <dgm:t>
        <a:bodyPr/>
        <a:lstStyle/>
        <a:p>
          <a:endParaRPr lang="en-ZA"/>
        </a:p>
      </dgm:t>
    </dgm:pt>
    <dgm:pt modelId="{09478897-A225-40CF-903E-E225B6270963}">
      <dgm:prSet phldrT="[Text]"/>
      <dgm:spPr/>
      <dgm:t>
        <a:bodyPr/>
        <a:lstStyle/>
        <a:p>
          <a:r>
            <a:rPr lang="en-ZA" dirty="0"/>
            <a:t>NEM: PA</a:t>
          </a:r>
        </a:p>
      </dgm:t>
    </dgm:pt>
    <dgm:pt modelId="{302D63BB-58C4-4F80-B1EF-9541A5735EB9}" type="parTrans" cxnId="{50004A2F-08DF-4C52-B0BB-69164344BE38}">
      <dgm:prSet/>
      <dgm:spPr/>
      <dgm:t>
        <a:bodyPr/>
        <a:lstStyle/>
        <a:p>
          <a:endParaRPr lang="en-ZA"/>
        </a:p>
      </dgm:t>
    </dgm:pt>
    <dgm:pt modelId="{6ADFD5D2-F22F-43D6-877D-FF8731316F2F}" type="sibTrans" cxnId="{50004A2F-08DF-4C52-B0BB-69164344BE38}">
      <dgm:prSet/>
      <dgm:spPr/>
      <dgm:t>
        <a:bodyPr/>
        <a:lstStyle/>
        <a:p>
          <a:endParaRPr lang="en-ZA"/>
        </a:p>
      </dgm:t>
    </dgm:pt>
    <dgm:pt modelId="{6C5030E9-9884-4791-81BB-CF935FC8686F}">
      <dgm:prSet phldrT="[Text]"/>
      <dgm:spPr/>
      <dgm:t>
        <a:bodyPr/>
        <a:lstStyle/>
        <a:p>
          <a:r>
            <a:rPr lang="en-ZA" dirty="0"/>
            <a:t>NEMO</a:t>
          </a:r>
        </a:p>
      </dgm:t>
    </dgm:pt>
    <dgm:pt modelId="{C9C918D9-C249-41D8-8E50-EB6EBEB5932B}" type="parTrans" cxnId="{61A8D3BD-A98A-4000-8C3D-B771A0AFADA4}">
      <dgm:prSet/>
      <dgm:spPr/>
      <dgm:t>
        <a:bodyPr/>
        <a:lstStyle/>
        <a:p>
          <a:endParaRPr lang="en-ZA"/>
        </a:p>
      </dgm:t>
    </dgm:pt>
    <dgm:pt modelId="{B5B1712C-4D49-4CB7-A913-35A1D585E502}" type="sibTrans" cxnId="{61A8D3BD-A98A-4000-8C3D-B771A0AFADA4}">
      <dgm:prSet/>
      <dgm:spPr/>
      <dgm:t>
        <a:bodyPr/>
        <a:lstStyle/>
        <a:p>
          <a:endParaRPr lang="en-ZA"/>
        </a:p>
      </dgm:t>
    </dgm:pt>
    <dgm:pt modelId="{08255523-169D-45E1-BA22-99EB4630567C}">
      <dgm:prSet phldrT="[Text]"/>
      <dgm:spPr/>
      <dgm:t>
        <a:bodyPr/>
        <a:lstStyle/>
        <a:p>
          <a:r>
            <a:rPr lang="en-ZA" dirty="0"/>
            <a:t>MSP</a:t>
          </a:r>
        </a:p>
      </dgm:t>
    </dgm:pt>
    <dgm:pt modelId="{4A158460-DB4A-4F02-AFC9-ADBABF88984D}" type="parTrans" cxnId="{6AB826F5-48C1-472E-8CB4-ACFD1D5FC862}">
      <dgm:prSet/>
      <dgm:spPr/>
      <dgm:t>
        <a:bodyPr/>
        <a:lstStyle/>
        <a:p>
          <a:endParaRPr lang="en-ZA"/>
        </a:p>
      </dgm:t>
    </dgm:pt>
    <dgm:pt modelId="{BF911E42-B98E-45A8-B2CB-CB3928C414D2}" type="sibTrans" cxnId="{6AB826F5-48C1-472E-8CB4-ACFD1D5FC862}">
      <dgm:prSet/>
      <dgm:spPr/>
      <dgm:t>
        <a:bodyPr/>
        <a:lstStyle/>
        <a:p>
          <a:endParaRPr lang="en-ZA"/>
        </a:p>
      </dgm:t>
    </dgm:pt>
    <dgm:pt modelId="{07A4284C-E480-4DF1-8809-1D794DF0818A}">
      <dgm:prSet phldrT="[Text]"/>
      <dgm:spPr/>
      <dgm:t>
        <a:bodyPr/>
        <a:lstStyle/>
        <a:p>
          <a:r>
            <a:rPr lang="en-ZA" dirty="0"/>
            <a:t>MPAs</a:t>
          </a:r>
        </a:p>
      </dgm:t>
    </dgm:pt>
    <dgm:pt modelId="{B80A5B1E-C604-4D12-BF08-39DBCF42FB1E}" type="parTrans" cxnId="{E2B764D1-368E-44DE-9867-7C16B2F29CC0}">
      <dgm:prSet/>
      <dgm:spPr/>
      <dgm:t>
        <a:bodyPr/>
        <a:lstStyle/>
        <a:p>
          <a:endParaRPr lang="en-ZA"/>
        </a:p>
      </dgm:t>
    </dgm:pt>
    <dgm:pt modelId="{D6896AF7-F6D1-4550-ABD7-204C7DAA39FB}" type="sibTrans" cxnId="{E2B764D1-368E-44DE-9867-7C16B2F29CC0}">
      <dgm:prSet/>
      <dgm:spPr/>
      <dgm:t>
        <a:bodyPr/>
        <a:lstStyle/>
        <a:p>
          <a:endParaRPr lang="en-ZA"/>
        </a:p>
      </dgm:t>
    </dgm:pt>
    <dgm:pt modelId="{49C53A95-3F80-4086-BD12-C9E8CE1BC588}">
      <dgm:prSet phldrT="[Text]"/>
      <dgm:spPr/>
      <dgm:t>
        <a:bodyPr/>
        <a:lstStyle/>
        <a:p>
          <a:r>
            <a:rPr lang="en-ZA" dirty="0"/>
            <a:t>etc.</a:t>
          </a:r>
        </a:p>
      </dgm:t>
    </dgm:pt>
    <dgm:pt modelId="{57E8EF27-49E2-4F37-8097-6B445AD00854}" type="parTrans" cxnId="{82BA1191-9206-4CBD-A193-3FD17864F78E}">
      <dgm:prSet/>
      <dgm:spPr/>
      <dgm:t>
        <a:bodyPr/>
        <a:lstStyle/>
        <a:p>
          <a:endParaRPr lang="en-ZA"/>
        </a:p>
      </dgm:t>
    </dgm:pt>
    <dgm:pt modelId="{0F6FDD09-366A-4583-8032-7825B2BA154C}" type="sibTrans" cxnId="{82BA1191-9206-4CBD-A193-3FD17864F78E}">
      <dgm:prSet/>
      <dgm:spPr/>
      <dgm:t>
        <a:bodyPr/>
        <a:lstStyle/>
        <a:p>
          <a:endParaRPr lang="en-ZA"/>
        </a:p>
      </dgm:t>
    </dgm:pt>
    <dgm:pt modelId="{04CF741A-41CC-4A3E-B313-DC911757CA9E}">
      <dgm:prSet phldrT="[Text]"/>
      <dgm:spPr/>
      <dgm:t>
        <a:bodyPr/>
        <a:lstStyle/>
        <a:p>
          <a:r>
            <a:rPr lang="en-ZA" dirty="0"/>
            <a:t>etc.</a:t>
          </a:r>
        </a:p>
      </dgm:t>
    </dgm:pt>
    <dgm:pt modelId="{7F62300B-1640-44A4-86DD-53EA29130895}" type="parTrans" cxnId="{9FA607C7-09AD-48F6-A997-9C2B9FAEF983}">
      <dgm:prSet/>
      <dgm:spPr/>
      <dgm:t>
        <a:bodyPr/>
        <a:lstStyle/>
        <a:p>
          <a:endParaRPr lang="en-ZA"/>
        </a:p>
      </dgm:t>
    </dgm:pt>
    <dgm:pt modelId="{63263440-71D9-4408-9BA3-98EA4BAB0701}" type="sibTrans" cxnId="{9FA607C7-09AD-48F6-A997-9C2B9FAEF983}">
      <dgm:prSet/>
      <dgm:spPr/>
      <dgm:t>
        <a:bodyPr/>
        <a:lstStyle/>
        <a:p>
          <a:endParaRPr lang="en-ZA"/>
        </a:p>
      </dgm:t>
    </dgm:pt>
    <dgm:pt modelId="{5E21638F-7A45-470C-8CC1-B7644252FD83}" type="pres">
      <dgm:prSet presAssocID="{1CF73B00-6EE2-4482-B522-F98AD22481BB}" presName="diagram" presStyleCnt="0">
        <dgm:presLayoutVars>
          <dgm:chPref val="1"/>
          <dgm:dir/>
          <dgm:animOne val="branch"/>
          <dgm:animLvl val="lvl"/>
          <dgm:resizeHandles/>
        </dgm:presLayoutVars>
      </dgm:prSet>
      <dgm:spPr/>
      <dgm:t>
        <a:bodyPr/>
        <a:lstStyle/>
        <a:p>
          <a:endParaRPr lang="en-ZA"/>
        </a:p>
      </dgm:t>
    </dgm:pt>
    <dgm:pt modelId="{2460F815-E7E2-4828-AF63-23BD2A08D771}" type="pres">
      <dgm:prSet presAssocID="{BCD7EBFC-8667-4501-8E55-3783A47F1040}" presName="root" presStyleCnt="0"/>
      <dgm:spPr/>
    </dgm:pt>
    <dgm:pt modelId="{79D27AF1-FDD1-4CFC-A766-C866EA971423}" type="pres">
      <dgm:prSet presAssocID="{BCD7EBFC-8667-4501-8E55-3783A47F1040}" presName="rootComposite" presStyleCnt="0"/>
      <dgm:spPr/>
    </dgm:pt>
    <dgm:pt modelId="{9D511B19-0E6B-4AFA-AFE7-54CB8FF20A60}" type="pres">
      <dgm:prSet presAssocID="{BCD7EBFC-8667-4501-8E55-3783A47F1040}" presName="rootText" presStyleLbl="node1" presStyleIdx="0" presStyleCnt="2"/>
      <dgm:spPr/>
      <dgm:t>
        <a:bodyPr/>
        <a:lstStyle/>
        <a:p>
          <a:endParaRPr lang="en-ZA"/>
        </a:p>
      </dgm:t>
    </dgm:pt>
    <dgm:pt modelId="{2C79D6A2-0181-4D67-BF32-08FC76E10963}" type="pres">
      <dgm:prSet presAssocID="{BCD7EBFC-8667-4501-8E55-3783A47F1040}" presName="rootConnector" presStyleLbl="node1" presStyleIdx="0" presStyleCnt="2"/>
      <dgm:spPr/>
      <dgm:t>
        <a:bodyPr/>
        <a:lstStyle/>
        <a:p>
          <a:endParaRPr lang="en-ZA"/>
        </a:p>
      </dgm:t>
    </dgm:pt>
    <dgm:pt modelId="{6A639CFE-6629-4BFD-AB6B-32B70448215D}" type="pres">
      <dgm:prSet presAssocID="{BCD7EBFC-8667-4501-8E55-3783A47F1040}" presName="childShape" presStyleCnt="0"/>
      <dgm:spPr/>
    </dgm:pt>
    <dgm:pt modelId="{F3FB8E1B-BCE1-434D-ABAB-8D6455608B1B}" type="pres">
      <dgm:prSet presAssocID="{608FE509-5119-4C68-98FA-0C0BA2B5CEFD}" presName="Name13" presStyleLbl="parChTrans1D2" presStyleIdx="0" presStyleCnt="6"/>
      <dgm:spPr/>
      <dgm:t>
        <a:bodyPr/>
        <a:lstStyle/>
        <a:p>
          <a:endParaRPr lang="en-ZA"/>
        </a:p>
      </dgm:t>
    </dgm:pt>
    <dgm:pt modelId="{E77EE2F3-87AD-4EF8-AECA-BBF47920637E}" type="pres">
      <dgm:prSet presAssocID="{74F9EA3A-F9D9-42F0-BF34-814B39E8C112}" presName="childText" presStyleLbl="bgAcc1" presStyleIdx="0" presStyleCnt="6">
        <dgm:presLayoutVars>
          <dgm:bulletEnabled val="1"/>
        </dgm:presLayoutVars>
      </dgm:prSet>
      <dgm:spPr/>
      <dgm:t>
        <a:bodyPr/>
        <a:lstStyle/>
        <a:p>
          <a:endParaRPr lang="en-ZA"/>
        </a:p>
      </dgm:t>
    </dgm:pt>
    <dgm:pt modelId="{9BE47D30-0110-4C91-975B-7826F77E1C36}" type="pres">
      <dgm:prSet presAssocID="{302D63BB-58C4-4F80-B1EF-9541A5735EB9}" presName="Name13" presStyleLbl="parChTrans1D2" presStyleIdx="1" presStyleCnt="6"/>
      <dgm:spPr/>
      <dgm:t>
        <a:bodyPr/>
        <a:lstStyle/>
        <a:p>
          <a:endParaRPr lang="en-ZA"/>
        </a:p>
      </dgm:t>
    </dgm:pt>
    <dgm:pt modelId="{96200256-B028-4E30-B812-DE1310C33ACE}" type="pres">
      <dgm:prSet presAssocID="{09478897-A225-40CF-903E-E225B6270963}" presName="childText" presStyleLbl="bgAcc1" presStyleIdx="1" presStyleCnt="6">
        <dgm:presLayoutVars>
          <dgm:bulletEnabled val="1"/>
        </dgm:presLayoutVars>
      </dgm:prSet>
      <dgm:spPr/>
      <dgm:t>
        <a:bodyPr/>
        <a:lstStyle/>
        <a:p>
          <a:endParaRPr lang="en-ZA"/>
        </a:p>
      </dgm:t>
    </dgm:pt>
    <dgm:pt modelId="{9E0527D4-772E-4956-965B-15F5A813D8B9}" type="pres">
      <dgm:prSet presAssocID="{57E8EF27-49E2-4F37-8097-6B445AD00854}" presName="Name13" presStyleLbl="parChTrans1D2" presStyleIdx="2" presStyleCnt="6"/>
      <dgm:spPr/>
      <dgm:t>
        <a:bodyPr/>
        <a:lstStyle/>
        <a:p>
          <a:endParaRPr lang="en-ZA"/>
        </a:p>
      </dgm:t>
    </dgm:pt>
    <dgm:pt modelId="{3F745850-51DE-496C-B16D-79704E9D5DCC}" type="pres">
      <dgm:prSet presAssocID="{49C53A95-3F80-4086-BD12-C9E8CE1BC588}" presName="childText" presStyleLbl="bgAcc1" presStyleIdx="2" presStyleCnt="6">
        <dgm:presLayoutVars>
          <dgm:bulletEnabled val="1"/>
        </dgm:presLayoutVars>
      </dgm:prSet>
      <dgm:spPr/>
      <dgm:t>
        <a:bodyPr/>
        <a:lstStyle/>
        <a:p>
          <a:endParaRPr lang="en-ZA"/>
        </a:p>
      </dgm:t>
    </dgm:pt>
    <dgm:pt modelId="{7E8382B5-73BB-45AF-ADEA-90DAD614D563}" type="pres">
      <dgm:prSet presAssocID="{6C5030E9-9884-4791-81BB-CF935FC8686F}" presName="root" presStyleCnt="0"/>
      <dgm:spPr/>
    </dgm:pt>
    <dgm:pt modelId="{ADF7D6E6-403D-4A09-B1BB-745134FD45DA}" type="pres">
      <dgm:prSet presAssocID="{6C5030E9-9884-4791-81BB-CF935FC8686F}" presName="rootComposite" presStyleCnt="0"/>
      <dgm:spPr/>
    </dgm:pt>
    <dgm:pt modelId="{0F801A1F-59E3-419C-9BC3-BC16DAD48120}" type="pres">
      <dgm:prSet presAssocID="{6C5030E9-9884-4791-81BB-CF935FC8686F}" presName="rootText" presStyleLbl="node1" presStyleIdx="1" presStyleCnt="2"/>
      <dgm:spPr/>
      <dgm:t>
        <a:bodyPr/>
        <a:lstStyle/>
        <a:p>
          <a:endParaRPr lang="en-ZA"/>
        </a:p>
      </dgm:t>
    </dgm:pt>
    <dgm:pt modelId="{1D9AB7D7-ACC1-419C-9D64-4815E802AFEA}" type="pres">
      <dgm:prSet presAssocID="{6C5030E9-9884-4791-81BB-CF935FC8686F}" presName="rootConnector" presStyleLbl="node1" presStyleIdx="1" presStyleCnt="2"/>
      <dgm:spPr/>
      <dgm:t>
        <a:bodyPr/>
        <a:lstStyle/>
        <a:p>
          <a:endParaRPr lang="en-ZA"/>
        </a:p>
      </dgm:t>
    </dgm:pt>
    <dgm:pt modelId="{39945E22-2B02-4BBF-B1BB-8ECD5DCB8A36}" type="pres">
      <dgm:prSet presAssocID="{6C5030E9-9884-4791-81BB-CF935FC8686F}" presName="childShape" presStyleCnt="0"/>
      <dgm:spPr/>
    </dgm:pt>
    <dgm:pt modelId="{97452D65-3C91-426E-AE56-67937DC5D05A}" type="pres">
      <dgm:prSet presAssocID="{4A158460-DB4A-4F02-AFC9-ADBABF88984D}" presName="Name13" presStyleLbl="parChTrans1D2" presStyleIdx="3" presStyleCnt="6"/>
      <dgm:spPr/>
      <dgm:t>
        <a:bodyPr/>
        <a:lstStyle/>
        <a:p>
          <a:endParaRPr lang="en-ZA"/>
        </a:p>
      </dgm:t>
    </dgm:pt>
    <dgm:pt modelId="{AC8A2B1A-7491-46FE-AF4B-951D9F0394CB}" type="pres">
      <dgm:prSet presAssocID="{08255523-169D-45E1-BA22-99EB4630567C}" presName="childText" presStyleLbl="bgAcc1" presStyleIdx="3" presStyleCnt="6">
        <dgm:presLayoutVars>
          <dgm:bulletEnabled val="1"/>
        </dgm:presLayoutVars>
      </dgm:prSet>
      <dgm:spPr/>
      <dgm:t>
        <a:bodyPr/>
        <a:lstStyle/>
        <a:p>
          <a:endParaRPr lang="en-ZA"/>
        </a:p>
      </dgm:t>
    </dgm:pt>
    <dgm:pt modelId="{BDBC1366-B2A1-4D8E-87F1-10D7067835BE}" type="pres">
      <dgm:prSet presAssocID="{B80A5B1E-C604-4D12-BF08-39DBCF42FB1E}" presName="Name13" presStyleLbl="parChTrans1D2" presStyleIdx="4" presStyleCnt="6"/>
      <dgm:spPr/>
      <dgm:t>
        <a:bodyPr/>
        <a:lstStyle/>
        <a:p>
          <a:endParaRPr lang="en-ZA"/>
        </a:p>
      </dgm:t>
    </dgm:pt>
    <dgm:pt modelId="{A207A31C-381D-4EB7-A08B-9D970D8B3A56}" type="pres">
      <dgm:prSet presAssocID="{07A4284C-E480-4DF1-8809-1D794DF0818A}" presName="childText" presStyleLbl="bgAcc1" presStyleIdx="4" presStyleCnt="6">
        <dgm:presLayoutVars>
          <dgm:bulletEnabled val="1"/>
        </dgm:presLayoutVars>
      </dgm:prSet>
      <dgm:spPr/>
      <dgm:t>
        <a:bodyPr/>
        <a:lstStyle/>
        <a:p>
          <a:endParaRPr lang="en-ZA"/>
        </a:p>
      </dgm:t>
    </dgm:pt>
    <dgm:pt modelId="{06A4F947-215A-45BB-844C-D10334F41E75}" type="pres">
      <dgm:prSet presAssocID="{7F62300B-1640-44A4-86DD-53EA29130895}" presName="Name13" presStyleLbl="parChTrans1D2" presStyleIdx="5" presStyleCnt="6"/>
      <dgm:spPr/>
      <dgm:t>
        <a:bodyPr/>
        <a:lstStyle/>
        <a:p>
          <a:endParaRPr lang="en-ZA"/>
        </a:p>
      </dgm:t>
    </dgm:pt>
    <dgm:pt modelId="{462FFCCE-67EE-4A20-8AD7-5EBC0F831C89}" type="pres">
      <dgm:prSet presAssocID="{04CF741A-41CC-4A3E-B313-DC911757CA9E}" presName="childText" presStyleLbl="bgAcc1" presStyleIdx="5" presStyleCnt="6">
        <dgm:presLayoutVars>
          <dgm:bulletEnabled val="1"/>
        </dgm:presLayoutVars>
      </dgm:prSet>
      <dgm:spPr/>
      <dgm:t>
        <a:bodyPr/>
        <a:lstStyle/>
        <a:p>
          <a:endParaRPr lang="en-ZA"/>
        </a:p>
      </dgm:t>
    </dgm:pt>
  </dgm:ptLst>
  <dgm:cxnLst>
    <dgm:cxn modelId="{A1F81879-2450-49A6-9903-9D450BADE71B}" type="presOf" srcId="{6C5030E9-9884-4791-81BB-CF935FC8686F}" destId="{1D9AB7D7-ACC1-419C-9D64-4815E802AFEA}" srcOrd="1" destOrd="0" presId="urn:microsoft.com/office/officeart/2005/8/layout/hierarchy3"/>
    <dgm:cxn modelId="{252D49FE-12E5-49B1-A5DC-ADF86AD76D76}" type="presOf" srcId="{04CF741A-41CC-4A3E-B313-DC911757CA9E}" destId="{462FFCCE-67EE-4A20-8AD7-5EBC0F831C89}" srcOrd="0" destOrd="0" presId="urn:microsoft.com/office/officeart/2005/8/layout/hierarchy3"/>
    <dgm:cxn modelId="{1127CB30-19B6-4513-AC0A-E004316F0364}" type="presOf" srcId="{6C5030E9-9884-4791-81BB-CF935FC8686F}" destId="{0F801A1F-59E3-419C-9BC3-BC16DAD48120}" srcOrd="0" destOrd="0" presId="urn:microsoft.com/office/officeart/2005/8/layout/hierarchy3"/>
    <dgm:cxn modelId="{3EBF1162-BF43-4B49-BED1-5B559788D3A8}" type="presOf" srcId="{608FE509-5119-4C68-98FA-0C0BA2B5CEFD}" destId="{F3FB8E1B-BCE1-434D-ABAB-8D6455608B1B}" srcOrd="0" destOrd="0" presId="urn:microsoft.com/office/officeart/2005/8/layout/hierarchy3"/>
    <dgm:cxn modelId="{A581915C-617D-4844-BE3F-0BA52C41FA8E}" type="presOf" srcId="{57E8EF27-49E2-4F37-8097-6B445AD00854}" destId="{9E0527D4-772E-4956-965B-15F5A813D8B9}" srcOrd="0" destOrd="0" presId="urn:microsoft.com/office/officeart/2005/8/layout/hierarchy3"/>
    <dgm:cxn modelId="{E2B764D1-368E-44DE-9867-7C16B2F29CC0}" srcId="{6C5030E9-9884-4791-81BB-CF935FC8686F}" destId="{07A4284C-E480-4DF1-8809-1D794DF0818A}" srcOrd="1" destOrd="0" parTransId="{B80A5B1E-C604-4D12-BF08-39DBCF42FB1E}" sibTransId="{D6896AF7-F6D1-4550-ABD7-204C7DAA39FB}"/>
    <dgm:cxn modelId="{717E0E0C-81C9-40B8-8063-31E8D19E4E4B}" type="presOf" srcId="{4A158460-DB4A-4F02-AFC9-ADBABF88984D}" destId="{97452D65-3C91-426E-AE56-67937DC5D05A}" srcOrd="0" destOrd="0" presId="urn:microsoft.com/office/officeart/2005/8/layout/hierarchy3"/>
    <dgm:cxn modelId="{8BD59495-B08F-4B98-B827-460C5D2BC272}" type="presOf" srcId="{1CF73B00-6EE2-4482-B522-F98AD22481BB}" destId="{5E21638F-7A45-470C-8CC1-B7644252FD83}" srcOrd="0" destOrd="0" presId="urn:microsoft.com/office/officeart/2005/8/layout/hierarchy3"/>
    <dgm:cxn modelId="{61A8D3BD-A98A-4000-8C3D-B771A0AFADA4}" srcId="{1CF73B00-6EE2-4482-B522-F98AD22481BB}" destId="{6C5030E9-9884-4791-81BB-CF935FC8686F}" srcOrd="1" destOrd="0" parTransId="{C9C918D9-C249-41D8-8E50-EB6EBEB5932B}" sibTransId="{B5B1712C-4D49-4CB7-A913-35A1D585E502}"/>
    <dgm:cxn modelId="{1EDF9967-B3D9-4BF7-8085-4F29E9843C1D}" type="presOf" srcId="{49C53A95-3F80-4086-BD12-C9E8CE1BC588}" destId="{3F745850-51DE-496C-B16D-79704E9D5DCC}" srcOrd="0" destOrd="0" presId="urn:microsoft.com/office/officeart/2005/8/layout/hierarchy3"/>
    <dgm:cxn modelId="{50004A2F-08DF-4C52-B0BB-69164344BE38}" srcId="{BCD7EBFC-8667-4501-8E55-3783A47F1040}" destId="{09478897-A225-40CF-903E-E225B6270963}" srcOrd="1" destOrd="0" parTransId="{302D63BB-58C4-4F80-B1EF-9541A5735EB9}" sibTransId="{6ADFD5D2-F22F-43D6-877D-FF8731316F2F}"/>
    <dgm:cxn modelId="{82BA1191-9206-4CBD-A193-3FD17864F78E}" srcId="{BCD7EBFC-8667-4501-8E55-3783A47F1040}" destId="{49C53A95-3F80-4086-BD12-C9E8CE1BC588}" srcOrd="2" destOrd="0" parTransId="{57E8EF27-49E2-4F37-8097-6B445AD00854}" sibTransId="{0F6FDD09-366A-4583-8032-7825B2BA154C}"/>
    <dgm:cxn modelId="{6AB826F5-48C1-472E-8CB4-ACFD1D5FC862}" srcId="{6C5030E9-9884-4791-81BB-CF935FC8686F}" destId="{08255523-169D-45E1-BA22-99EB4630567C}" srcOrd="0" destOrd="0" parTransId="{4A158460-DB4A-4F02-AFC9-ADBABF88984D}" sibTransId="{BF911E42-B98E-45A8-B2CB-CB3928C414D2}"/>
    <dgm:cxn modelId="{588FAE66-0A84-47E3-804C-9C20C0B35A77}" type="presOf" srcId="{BCD7EBFC-8667-4501-8E55-3783A47F1040}" destId="{2C79D6A2-0181-4D67-BF32-08FC76E10963}" srcOrd="1" destOrd="0" presId="urn:microsoft.com/office/officeart/2005/8/layout/hierarchy3"/>
    <dgm:cxn modelId="{E5E8EB7A-23DE-4B28-8C75-CA1706F69B3F}" type="presOf" srcId="{B80A5B1E-C604-4D12-BF08-39DBCF42FB1E}" destId="{BDBC1366-B2A1-4D8E-87F1-10D7067835BE}" srcOrd="0" destOrd="0" presId="urn:microsoft.com/office/officeart/2005/8/layout/hierarchy3"/>
    <dgm:cxn modelId="{9FA607C7-09AD-48F6-A997-9C2B9FAEF983}" srcId="{6C5030E9-9884-4791-81BB-CF935FC8686F}" destId="{04CF741A-41CC-4A3E-B313-DC911757CA9E}" srcOrd="2" destOrd="0" parTransId="{7F62300B-1640-44A4-86DD-53EA29130895}" sibTransId="{63263440-71D9-4408-9BA3-98EA4BAB0701}"/>
    <dgm:cxn modelId="{3E08C9CC-D130-4B7B-A0E2-94644202F022}" type="presOf" srcId="{302D63BB-58C4-4F80-B1EF-9541A5735EB9}" destId="{9BE47D30-0110-4C91-975B-7826F77E1C36}" srcOrd="0" destOrd="0" presId="urn:microsoft.com/office/officeart/2005/8/layout/hierarchy3"/>
    <dgm:cxn modelId="{ABA8D23D-E74A-4E84-9419-4D9F75E7B4F4}" type="presOf" srcId="{09478897-A225-40CF-903E-E225B6270963}" destId="{96200256-B028-4E30-B812-DE1310C33ACE}" srcOrd="0" destOrd="0" presId="urn:microsoft.com/office/officeart/2005/8/layout/hierarchy3"/>
    <dgm:cxn modelId="{9AA0714A-7040-4989-A22B-E9636CD1030D}" srcId="{1CF73B00-6EE2-4482-B522-F98AD22481BB}" destId="{BCD7EBFC-8667-4501-8E55-3783A47F1040}" srcOrd="0" destOrd="0" parTransId="{C40B90BD-5D21-41F4-8178-BD75ED53794E}" sibTransId="{EEEA03BF-EF25-415D-8F67-1A497E9E77DD}"/>
    <dgm:cxn modelId="{F4C59CD0-84DF-48DF-BC44-1F560FAA3078}" srcId="{BCD7EBFC-8667-4501-8E55-3783A47F1040}" destId="{74F9EA3A-F9D9-42F0-BF34-814B39E8C112}" srcOrd="0" destOrd="0" parTransId="{608FE509-5119-4C68-98FA-0C0BA2B5CEFD}" sibTransId="{0A673E85-B663-490D-9272-85E216AECA42}"/>
    <dgm:cxn modelId="{A82A83B4-0BCE-4472-AC57-E794CE701BEE}" type="presOf" srcId="{08255523-169D-45E1-BA22-99EB4630567C}" destId="{AC8A2B1A-7491-46FE-AF4B-951D9F0394CB}" srcOrd="0" destOrd="0" presId="urn:microsoft.com/office/officeart/2005/8/layout/hierarchy3"/>
    <dgm:cxn modelId="{B7FE4696-715B-4C21-9DB5-A953E50699C2}" type="presOf" srcId="{74F9EA3A-F9D9-42F0-BF34-814B39E8C112}" destId="{E77EE2F3-87AD-4EF8-AECA-BBF47920637E}" srcOrd="0" destOrd="0" presId="urn:microsoft.com/office/officeart/2005/8/layout/hierarchy3"/>
    <dgm:cxn modelId="{237B238A-69D5-4E90-9A1A-4D2C224CAAE4}" type="presOf" srcId="{BCD7EBFC-8667-4501-8E55-3783A47F1040}" destId="{9D511B19-0E6B-4AFA-AFE7-54CB8FF20A60}" srcOrd="0" destOrd="0" presId="urn:microsoft.com/office/officeart/2005/8/layout/hierarchy3"/>
    <dgm:cxn modelId="{8D00F15D-7FA6-4B96-9314-8F2DF610F95B}" type="presOf" srcId="{07A4284C-E480-4DF1-8809-1D794DF0818A}" destId="{A207A31C-381D-4EB7-A08B-9D970D8B3A56}" srcOrd="0" destOrd="0" presId="urn:microsoft.com/office/officeart/2005/8/layout/hierarchy3"/>
    <dgm:cxn modelId="{AFB92DD8-F665-452F-A722-F99A586FF84B}" type="presOf" srcId="{7F62300B-1640-44A4-86DD-53EA29130895}" destId="{06A4F947-215A-45BB-844C-D10334F41E75}" srcOrd="0" destOrd="0" presId="urn:microsoft.com/office/officeart/2005/8/layout/hierarchy3"/>
    <dgm:cxn modelId="{2B71B76A-B11C-4FF9-8F82-026323406149}" type="presParOf" srcId="{5E21638F-7A45-470C-8CC1-B7644252FD83}" destId="{2460F815-E7E2-4828-AF63-23BD2A08D771}" srcOrd="0" destOrd="0" presId="urn:microsoft.com/office/officeart/2005/8/layout/hierarchy3"/>
    <dgm:cxn modelId="{B5D24D4A-D3DF-4F7F-A47B-D49E71D74A30}" type="presParOf" srcId="{2460F815-E7E2-4828-AF63-23BD2A08D771}" destId="{79D27AF1-FDD1-4CFC-A766-C866EA971423}" srcOrd="0" destOrd="0" presId="urn:microsoft.com/office/officeart/2005/8/layout/hierarchy3"/>
    <dgm:cxn modelId="{E96943CE-7C3B-402B-AA56-C63EF38E2B4B}" type="presParOf" srcId="{79D27AF1-FDD1-4CFC-A766-C866EA971423}" destId="{9D511B19-0E6B-4AFA-AFE7-54CB8FF20A60}" srcOrd="0" destOrd="0" presId="urn:microsoft.com/office/officeart/2005/8/layout/hierarchy3"/>
    <dgm:cxn modelId="{C3949989-2EF0-407B-A0DB-D4A89A9C2BC1}" type="presParOf" srcId="{79D27AF1-FDD1-4CFC-A766-C866EA971423}" destId="{2C79D6A2-0181-4D67-BF32-08FC76E10963}" srcOrd="1" destOrd="0" presId="urn:microsoft.com/office/officeart/2005/8/layout/hierarchy3"/>
    <dgm:cxn modelId="{6AFCBC70-6BFD-4B35-AD26-42A74D651FC2}" type="presParOf" srcId="{2460F815-E7E2-4828-AF63-23BD2A08D771}" destId="{6A639CFE-6629-4BFD-AB6B-32B70448215D}" srcOrd="1" destOrd="0" presId="urn:microsoft.com/office/officeart/2005/8/layout/hierarchy3"/>
    <dgm:cxn modelId="{5F5AE560-F71F-4210-89B3-50FADC7C0F97}" type="presParOf" srcId="{6A639CFE-6629-4BFD-AB6B-32B70448215D}" destId="{F3FB8E1B-BCE1-434D-ABAB-8D6455608B1B}" srcOrd="0" destOrd="0" presId="urn:microsoft.com/office/officeart/2005/8/layout/hierarchy3"/>
    <dgm:cxn modelId="{47854715-CA2F-4039-AC04-B6E1591CCDB4}" type="presParOf" srcId="{6A639CFE-6629-4BFD-AB6B-32B70448215D}" destId="{E77EE2F3-87AD-4EF8-AECA-BBF47920637E}" srcOrd="1" destOrd="0" presId="urn:microsoft.com/office/officeart/2005/8/layout/hierarchy3"/>
    <dgm:cxn modelId="{F05CE2AC-D6F2-4A65-A1F2-D2C3153AA955}" type="presParOf" srcId="{6A639CFE-6629-4BFD-AB6B-32B70448215D}" destId="{9BE47D30-0110-4C91-975B-7826F77E1C36}" srcOrd="2" destOrd="0" presId="urn:microsoft.com/office/officeart/2005/8/layout/hierarchy3"/>
    <dgm:cxn modelId="{68AA0391-A798-4656-A284-BCEB147052AF}" type="presParOf" srcId="{6A639CFE-6629-4BFD-AB6B-32B70448215D}" destId="{96200256-B028-4E30-B812-DE1310C33ACE}" srcOrd="3" destOrd="0" presId="urn:microsoft.com/office/officeart/2005/8/layout/hierarchy3"/>
    <dgm:cxn modelId="{A2280841-B277-4D28-80C6-7052F204B1C0}" type="presParOf" srcId="{6A639CFE-6629-4BFD-AB6B-32B70448215D}" destId="{9E0527D4-772E-4956-965B-15F5A813D8B9}" srcOrd="4" destOrd="0" presId="urn:microsoft.com/office/officeart/2005/8/layout/hierarchy3"/>
    <dgm:cxn modelId="{FFCD4879-F8B4-4925-A326-C1AA264742E7}" type="presParOf" srcId="{6A639CFE-6629-4BFD-AB6B-32B70448215D}" destId="{3F745850-51DE-496C-B16D-79704E9D5DCC}" srcOrd="5" destOrd="0" presId="urn:microsoft.com/office/officeart/2005/8/layout/hierarchy3"/>
    <dgm:cxn modelId="{85CEA404-1158-4BB9-A48A-3D12F9E0F881}" type="presParOf" srcId="{5E21638F-7A45-470C-8CC1-B7644252FD83}" destId="{7E8382B5-73BB-45AF-ADEA-90DAD614D563}" srcOrd="1" destOrd="0" presId="urn:microsoft.com/office/officeart/2005/8/layout/hierarchy3"/>
    <dgm:cxn modelId="{26FE478B-5EC8-41CD-9305-ADE382F5A827}" type="presParOf" srcId="{7E8382B5-73BB-45AF-ADEA-90DAD614D563}" destId="{ADF7D6E6-403D-4A09-B1BB-745134FD45DA}" srcOrd="0" destOrd="0" presId="urn:microsoft.com/office/officeart/2005/8/layout/hierarchy3"/>
    <dgm:cxn modelId="{E854E078-F3EC-4872-AF98-B94206E55775}" type="presParOf" srcId="{ADF7D6E6-403D-4A09-B1BB-745134FD45DA}" destId="{0F801A1F-59E3-419C-9BC3-BC16DAD48120}" srcOrd="0" destOrd="0" presId="urn:microsoft.com/office/officeart/2005/8/layout/hierarchy3"/>
    <dgm:cxn modelId="{C7EF74CF-7CD7-48B6-8D21-FF98FEB7A95B}" type="presParOf" srcId="{ADF7D6E6-403D-4A09-B1BB-745134FD45DA}" destId="{1D9AB7D7-ACC1-419C-9D64-4815E802AFEA}" srcOrd="1" destOrd="0" presId="urn:microsoft.com/office/officeart/2005/8/layout/hierarchy3"/>
    <dgm:cxn modelId="{30684C8B-4BB9-4A5A-A3F9-604D6F685599}" type="presParOf" srcId="{7E8382B5-73BB-45AF-ADEA-90DAD614D563}" destId="{39945E22-2B02-4BBF-B1BB-8ECD5DCB8A36}" srcOrd="1" destOrd="0" presId="urn:microsoft.com/office/officeart/2005/8/layout/hierarchy3"/>
    <dgm:cxn modelId="{162875FF-B90F-4B36-A887-C84BC4BFB85B}" type="presParOf" srcId="{39945E22-2B02-4BBF-B1BB-8ECD5DCB8A36}" destId="{97452D65-3C91-426E-AE56-67937DC5D05A}" srcOrd="0" destOrd="0" presId="urn:microsoft.com/office/officeart/2005/8/layout/hierarchy3"/>
    <dgm:cxn modelId="{0D333607-5881-4ACA-866E-71B37C9265EC}" type="presParOf" srcId="{39945E22-2B02-4BBF-B1BB-8ECD5DCB8A36}" destId="{AC8A2B1A-7491-46FE-AF4B-951D9F0394CB}" srcOrd="1" destOrd="0" presId="urn:microsoft.com/office/officeart/2005/8/layout/hierarchy3"/>
    <dgm:cxn modelId="{99F7826E-9B6A-4188-A7B4-3CAE91D83ED5}" type="presParOf" srcId="{39945E22-2B02-4BBF-B1BB-8ECD5DCB8A36}" destId="{BDBC1366-B2A1-4D8E-87F1-10D7067835BE}" srcOrd="2" destOrd="0" presId="urn:microsoft.com/office/officeart/2005/8/layout/hierarchy3"/>
    <dgm:cxn modelId="{D4C109F3-FD6D-4D9E-A7FA-D4545D06DF11}" type="presParOf" srcId="{39945E22-2B02-4BBF-B1BB-8ECD5DCB8A36}" destId="{A207A31C-381D-4EB7-A08B-9D970D8B3A56}" srcOrd="3" destOrd="0" presId="urn:microsoft.com/office/officeart/2005/8/layout/hierarchy3"/>
    <dgm:cxn modelId="{0730A102-A1ED-418C-BB88-18FEE5131AFC}" type="presParOf" srcId="{39945E22-2B02-4BBF-B1BB-8ECD5DCB8A36}" destId="{06A4F947-215A-45BB-844C-D10334F41E75}" srcOrd="4" destOrd="0" presId="urn:microsoft.com/office/officeart/2005/8/layout/hierarchy3"/>
    <dgm:cxn modelId="{4DD6319F-AF73-4A44-8B82-A748D17C01D4}" type="presParOf" srcId="{39945E22-2B02-4BBF-B1BB-8ECD5DCB8A36}" destId="{462FFCCE-67EE-4A20-8AD7-5EBC0F831C89}" srcOrd="5" destOrd="0" presId="urn:microsoft.com/office/officeart/2005/8/layout/hierarchy3"/>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511B19-0E6B-4AFA-AFE7-54CB8FF20A60}">
      <dsp:nvSpPr>
        <dsp:cNvPr id="0" name=""/>
        <dsp:cNvSpPr/>
      </dsp:nvSpPr>
      <dsp:spPr>
        <a:xfrm>
          <a:off x="1125884" y="3100"/>
          <a:ext cx="1708546" cy="8542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55880" rIns="83820" bIns="55880" numCol="1" spcCol="1270" anchor="ctr" anchorCtr="0">
          <a:noAutofit/>
        </a:bodyPr>
        <a:lstStyle/>
        <a:p>
          <a:pPr lvl="0" algn="ctr" defTabSz="1955800">
            <a:lnSpc>
              <a:spcPct val="90000"/>
            </a:lnSpc>
            <a:spcBef>
              <a:spcPct val="0"/>
            </a:spcBef>
            <a:spcAft>
              <a:spcPct val="35000"/>
            </a:spcAft>
          </a:pPr>
          <a:r>
            <a:rPr lang="en-ZA" sz="4400" kern="1200" dirty="0"/>
            <a:t>NEMA</a:t>
          </a:r>
        </a:p>
      </dsp:txBody>
      <dsp:txXfrm>
        <a:off x="1125884" y="3100"/>
        <a:ext cx="1708546" cy="854273"/>
      </dsp:txXfrm>
    </dsp:sp>
    <dsp:sp modelId="{F3FB8E1B-BCE1-434D-ABAB-8D6455608B1B}">
      <dsp:nvSpPr>
        <dsp:cNvPr id="0" name=""/>
        <dsp:cNvSpPr/>
      </dsp:nvSpPr>
      <dsp:spPr>
        <a:xfrm>
          <a:off x="1296739" y="857374"/>
          <a:ext cx="170854" cy="640705"/>
        </a:xfrm>
        <a:custGeom>
          <a:avLst/>
          <a:gdLst/>
          <a:ahLst/>
          <a:cxnLst/>
          <a:rect l="0" t="0" r="0" b="0"/>
          <a:pathLst>
            <a:path>
              <a:moveTo>
                <a:pt x="0" y="0"/>
              </a:moveTo>
              <a:lnTo>
                <a:pt x="0" y="640705"/>
              </a:lnTo>
              <a:lnTo>
                <a:pt x="170854" y="64070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7EE2F3-87AD-4EF8-AECA-BBF47920637E}">
      <dsp:nvSpPr>
        <dsp:cNvPr id="0" name=""/>
        <dsp:cNvSpPr/>
      </dsp:nvSpPr>
      <dsp:spPr>
        <a:xfrm>
          <a:off x="1467594" y="1070942"/>
          <a:ext cx="1366837" cy="8542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n-ZA" sz="2600" kern="1200" dirty="0"/>
            <a:t>NEM: BA</a:t>
          </a:r>
        </a:p>
      </dsp:txBody>
      <dsp:txXfrm>
        <a:off x="1467594" y="1070942"/>
        <a:ext cx="1366837" cy="854273"/>
      </dsp:txXfrm>
    </dsp:sp>
    <dsp:sp modelId="{9BE47D30-0110-4C91-975B-7826F77E1C36}">
      <dsp:nvSpPr>
        <dsp:cNvPr id="0" name=""/>
        <dsp:cNvSpPr/>
      </dsp:nvSpPr>
      <dsp:spPr>
        <a:xfrm>
          <a:off x="1296739" y="857374"/>
          <a:ext cx="170854" cy="1708546"/>
        </a:xfrm>
        <a:custGeom>
          <a:avLst/>
          <a:gdLst/>
          <a:ahLst/>
          <a:cxnLst/>
          <a:rect l="0" t="0" r="0" b="0"/>
          <a:pathLst>
            <a:path>
              <a:moveTo>
                <a:pt x="0" y="0"/>
              </a:moveTo>
              <a:lnTo>
                <a:pt x="0" y="1708546"/>
              </a:lnTo>
              <a:lnTo>
                <a:pt x="170854" y="17085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200256-B028-4E30-B812-DE1310C33ACE}">
      <dsp:nvSpPr>
        <dsp:cNvPr id="0" name=""/>
        <dsp:cNvSpPr/>
      </dsp:nvSpPr>
      <dsp:spPr>
        <a:xfrm>
          <a:off x="1467594" y="2138784"/>
          <a:ext cx="1366837" cy="8542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n-ZA" sz="2600" kern="1200" dirty="0"/>
            <a:t>NEM: PA</a:t>
          </a:r>
        </a:p>
      </dsp:txBody>
      <dsp:txXfrm>
        <a:off x="1467594" y="2138784"/>
        <a:ext cx="1366837" cy="854273"/>
      </dsp:txXfrm>
    </dsp:sp>
    <dsp:sp modelId="{9E0527D4-772E-4956-965B-15F5A813D8B9}">
      <dsp:nvSpPr>
        <dsp:cNvPr id="0" name=""/>
        <dsp:cNvSpPr/>
      </dsp:nvSpPr>
      <dsp:spPr>
        <a:xfrm>
          <a:off x="1296739" y="857374"/>
          <a:ext cx="170854" cy="2776388"/>
        </a:xfrm>
        <a:custGeom>
          <a:avLst/>
          <a:gdLst/>
          <a:ahLst/>
          <a:cxnLst/>
          <a:rect l="0" t="0" r="0" b="0"/>
          <a:pathLst>
            <a:path>
              <a:moveTo>
                <a:pt x="0" y="0"/>
              </a:moveTo>
              <a:lnTo>
                <a:pt x="0" y="2776388"/>
              </a:lnTo>
              <a:lnTo>
                <a:pt x="170854" y="27763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745850-51DE-496C-B16D-79704E9D5DCC}">
      <dsp:nvSpPr>
        <dsp:cNvPr id="0" name=""/>
        <dsp:cNvSpPr/>
      </dsp:nvSpPr>
      <dsp:spPr>
        <a:xfrm>
          <a:off x="1467594" y="3206625"/>
          <a:ext cx="1366837" cy="8542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n-ZA" sz="2600" kern="1200" dirty="0"/>
            <a:t>etc.</a:t>
          </a:r>
        </a:p>
      </dsp:txBody>
      <dsp:txXfrm>
        <a:off x="1467594" y="3206625"/>
        <a:ext cx="1366837" cy="854273"/>
      </dsp:txXfrm>
    </dsp:sp>
    <dsp:sp modelId="{0F801A1F-59E3-419C-9BC3-BC16DAD48120}">
      <dsp:nvSpPr>
        <dsp:cNvPr id="0" name=""/>
        <dsp:cNvSpPr/>
      </dsp:nvSpPr>
      <dsp:spPr>
        <a:xfrm>
          <a:off x="3261568" y="3100"/>
          <a:ext cx="1708546" cy="8542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55880" rIns="83820" bIns="55880" numCol="1" spcCol="1270" anchor="ctr" anchorCtr="0">
          <a:noAutofit/>
        </a:bodyPr>
        <a:lstStyle/>
        <a:p>
          <a:pPr lvl="0" algn="ctr" defTabSz="1955800">
            <a:lnSpc>
              <a:spcPct val="90000"/>
            </a:lnSpc>
            <a:spcBef>
              <a:spcPct val="0"/>
            </a:spcBef>
            <a:spcAft>
              <a:spcPct val="35000"/>
            </a:spcAft>
          </a:pPr>
          <a:r>
            <a:rPr lang="en-ZA" sz="4400" kern="1200" dirty="0"/>
            <a:t>NEMO</a:t>
          </a:r>
        </a:p>
      </dsp:txBody>
      <dsp:txXfrm>
        <a:off x="3261568" y="3100"/>
        <a:ext cx="1708546" cy="854273"/>
      </dsp:txXfrm>
    </dsp:sp>
    <dsp:sp modelId="{97452D65-3C91-426E-AE56-67937DC5D05A}">
      <dsp:nvSpPr>
        <dsp:cNvPr id="0" name=""/>
        <dsp:cNvSpPr/>
      </dsp:nvSpPr>
      <dsp:spPr>
        <a:xfrm>
          <a:off x="3432423" y="857374"/>
          <a:ext cx="170854" cy="640705"/>
        </a:xfrm>
        <a:custGeom>
          <a:avLst/>
          <a:gdLst/>
          <a:ahLst/>
          <a:cxnLst/>
          <a:rect l="0" t="0" r="0" b="0"/>
          <a:pathLst>
            <a:path>
              <a:moveTo>
                <a:pt x="0" y="0"/>
              </a:moveTo>
              <a:lnTo>
                <a:pt x="0" y="640705"/>
              </a:lnTo>
              <a:lnTo>
                <a:pt x="170854" y="64070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8A2B1A-7491-46FE-AF4B-951D9F0394CB}">
      <dsp:nvSpPr>
        <dsp:cNvPr id="0" name=""/>
        <dsp:cNvSpPr/>
      </dsp:nvSpPr>
      <dsp:spPr>
        <a:xfrm>
          <a:off x="3603277" y="1070942"/>
          <a:ext cx="1366837" cy="8542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n-ZA" sz="2600" kern="1200" dirty="0"/>
            <a:t>MSP</a:t>
          </a:r>
        </a:p>
      </dsp:txBody>
      <dsp:txXfrm>
        <a:off x="3603277" y="1070942"/>
        <a:ext cx="1366837" cy="854273"/>
      </dsp:txXfrm>
    </dsp:sp>
    <dsp:sp modelId="{BDBC1366-B2A1-4D8E-87F1-10D7067835BE}">
      <dsp:nvSpPr>
        <dsp:cNvPr id="0" name=""/>
        <dsp:cNvSpPr/>
      </dsp:nvSpPr>
      <dsp:spPr>
        <a:xfrm>
          <a:off x="3432423" y="857374"/>
          <a:ext cx="170854" cy="1708546"/>
        </a:xfrm>
        <a:custGeom>
          <a:avLst/>
          <a:gdLst/>
          <a:ahLst/>
          <a:cxnLst/>
          <a:rect l="0" t="0" r="0" b="0"/>
          <a:pathLst>
            <a:path>
              <a:moveTo>
                <a:pt x="0" y="0"/>
              </a:moveTo>
              <a:lnTo>
                <a:pt x="0" y="1708546"/>
              </a:lnTo>
              <a:lnTo>
                <a:pt x="170854" y="17085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07A31C-381D-4EB7-A08B-9D970D8B3A56}">
      <dsp:nvSpPr>
        <dsp:cNvPr id="0" name=""/>
        <dsp:cNvSpPr/>
      </dsp:nvSpPr>
      <dsp:spPr>
        <a:xfrm>
          <a:off x="3603277" y="2138784"/>
          <a:ext cx="1366837" cy="8542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n-ZA" sz="2600" kern="1200" dirty="0"/>
            <a:t>MPAs</a:t>
          </a:r>
        </a:p>
      </dsp:txBody>
      <dsp:txXfrm>
        <a:off x="3603277" y="2138784"/>
        <a:ext cx="1366837" cy="854273"/>
      </dsp:txXfrm>
    </dsp:sp>
    <dsp:sp modelId="{06A4F947-215A-45BB-844C-D10334F41E75}">
      <dsp:nvSpPr>
        <dsp:cNvPr id="0" name=""/>
        <dsp:cNvSpPr/>
      </dsp:nvSpPr>
      <dsp:spPr>
        <a:xfrm>
          <a:off x="3432423" y="857374"/>
          <a:ext cx="170854" cy="2776388"/>
        </a:xfrm>
        <a:custGeom>
          <a:avLst/>
          <a:gdLst/>
          <a:ahLst/>
          <a:cxnLst/>
          <a:rect l="0" t="0" r="0" b="0"/>
          <a:pathLst>
            <a:path>
              <a:moveTo>
                <a:pt x="0" y="0"/>
              </a:moveTo>
              <a:lnTo>
                <a:pt x="0" y="2776388"/>
              </a:lnTo>
              <a:lnTo>
                <a:pt x="170854" y="27763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2FFCCE-67EE-4A20-8AD7-5EBC0F831C89}">
      <dsp:nvSpPr>
        <dsp:cNvPr id="0" name=""/>
        <dsp:cNvSpPr/>
      </dsp:nvSpPr>
      <dsp:spPr>
        <a:xfrm>
          <a:off x="3603277" y="3206625"/>
          <a:ext cx="1366837" cy="8542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n-ZA" sz="2600" kern="1200" dirty="0"/>
            <a:t>etc.</a:t>
          </a:r>
        </a:p>
      </dsp:txBody>
      <dsp:txXfrm>
        <a:off x="3603277" y="3206625"/>
        <a:ext cx="1366837" cy="85427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511B19-0E6B-4AFA-AFE7-54CB8FF20A60}">
      <dsp:nvSpPr>
        <dsp:cNvPr id="0" name=""/>
        <dsp:cNvSpPr/>
      </dsp:nvSpPr>
      <dsp:spPr>
        <a:xfrm>
          <a:off x="1125884" y="3100"/>
          <a:ext cx="1708546" cy="8542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55880" rIns="83820" bIns="55880" numCol="1" spcCol="1270" anchor="ctr" anchorCtr="0">
          <a:noAutofit/>
        </a:bodyPr>
        <a:lstStyle/>
        <a:p>
          <a:pPr lvl="0" algn="ctr" defTabSz="1955800">
            <a:lnSpc>
              <a:spcPct val="90000"/>
            </a:lnSpc>
            <a:spcBef>
              <a:spcPct val="0"/>
            </a:spcBef>
            <a:spcAft>
              <a:spcPct val="35000"/>
            </a:spcAft>
          </a:pPr>
          <a:r>
            <a:rPr lang="en-ZA" sz="4400" kern="1200" dirty="0"/>
            <a:t>NEMA</a:t>
          </a:r>
        </a:p>
      </dsp:txBody>
      <dsp:txXfrm>
        <a:off x="1125884" y="3100"/>
        <a:ext cx="1708546" cy="854273"/>
      </dsp:txXfrm>
    </dsp:sp>
    <dsp:sp modelId="{F3FB8E1B-BCE1-434D-ABAB-8D6455608B1B}">
      <dsp:nvSpPr>
        <dsp:cNvPr id="0" name=""/>
        <dsp:cNvSpPr/>
      </dsp:nvSpPr>
      <dsp:spPr>
        <a:xfrm>
          <a:off x="1296739" y="857374"/>
          <a:ext cx="170854" cy="640705"/>
        </a:xfrm>
        <a:custGeom>
          <a:avLst/>
          <a:gdLst/>
          <a:ahLst/>
          <a:cxnLst/>
          <a:rect l="0" t="0" r="0" b="0"/>
          <a:pathLst>
            <a:path>
              <a:moveTo>
                <a:pt x="0" y="0"/>
              </a:moveTo>
              <a:lnTo>
                <a:pt x="0" y="640705"/>
              </a:lnTo>
              <a:lnTo>
                <a:pt x="170854" y="64070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7EE2F3-87AD-4EF8-AECA-BBF47920637E}">
      <dsp:nvSpPr>
        <dsp:cNvPr id="0" name=""/>
        <dsp:cNvSpPr/>
      </dsp:nvSpPr>
      <dsp:spPr>
        <a:xfrm>
          <a:off x="1467594" y="1070942"/>
          <a:ext cx="1366837" cy="8542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n-ZA" sz="2600" kern="1200" dirty="0"/>
            <a:t>NEM: BA</a:t>
          </a:r>
        </a:p>
      </dsp:txBody>
      <dsp:txXfrm>
        <a:off x="1467594" y="1070942"/>
        <a:ext cx="1366837" cy="854273"/>
      </dsp:txXfrm>
    </dsp:sp>
    <dsp:sp modelId="{9BE47D30-0110-4C91-975B-7826F77E1C36}">
      <dsp:nvSpPr>
        <dsp:cNvPr id="0" name=""/>
        <dsp:cNvSpPr/>
      </dsp:nvSpPr>
      <dsp:spPr>
        <a:xfrm>
          <a:off x="1296739" y="857374"/>
          <a:ext cx="170854" cy="1708546"/>
        </a:xfrm>
        <a:custGeom>
          <a:avLst/>
          <a:gdLst/>
          <a:ahLst/>
          <a:cxnLst/>
          <a:rect l="0" t="0" r="0" b="0"/>
          <a:pathLst>
            <a:path>
              <a:moveTo>
                <a:pt x="0" y="0"/>
              </a:moveTo>
              <a:lnTo>
                <a:pt x="0" y="1708546"/>
              </a:lnTo>
              <a:lnTo>
                <a:pt x="170854" y="17085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200256-B028-4E30-B812-DE1310C33ACE}">
      <dsp:nvSpPr>
        <dsp:cNvPr id="0" name=""/>
        <dsp:cNvSpPr/>
      </dsp:nvSpPr>
      <dsp:spPr>
        <a:xfrm>
          <a:off x="1467594" y="2138784"/>
          <a:ext cx="1366837" cy="8542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n-ZA" sz="2600" kern="1200" dirty="0"/>
            <a:t>NEM: PA</a:t>
          </a:r>
        </a:p>
      </dsp:txBody>
      <dsp:txXfrm>
        <a:off x="1467594" y="2138784"/>
        <a:ext cx="1366837" cy="854273"/>
      </dsp:txXfrm>
    </dsp:sp>
    <dsp:sp modelId="{9E0527D4-772E-4956-965B-15F5A813D8B9}">
      <dsp:nvSpPr>
        <dsp:cNvPr id="0" name=""/>
        <dsp:cNvSpPr/>
      </dsp:nvSpPr>
      <dsp:spPr>
        <a:xfrm>
          <a:off x="1296739" y="857374"/>
          <a:ext cx="170854" cy="2776388"/>
        </a:xfrm>
        <a:custGeom>
          <a:avLst/>
          <a:gdLst/>
          <a:ahLst/>
          <a:cxnLst/>
          <a:rect l="0" t="0" r="0" b="0"/>
          <a:pathLst>
            <a:path>
              <a:moveTo>
                <a:pt x="0" y="0"/>
              </a:moveTo>
              <a:lnTo>
                <a:pt x="0" y="2776388"/>
              </a:lnTo>
              <a:lnTo>
                <a:pt x="170854" y="27763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745850-51DE-496C-B16D-79704E9D5DCC}">
      <dsp:nvSpPr>
        <dsp:cNvPr id="0" name=""/>
        <dsp:cNvSpPr/>
      </dsp:nvSpPr>
      <dsp:spPr>
        <a:xfrm>
          <a:off x="1467594" y="3206625"/>
          <a:ext cx="1366837" cy="8542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n-ZA" sz="2600" kern="1200" dirty="0"/>
            <a:t>etc.</a:t>
          </a:r>
        </a:p>
      </dsp:txBody>
      <dsp:txXfrm>
        <a:off x="1467594" y="3206625"/>
        <a:ext cx="1366837" cy="854273"/>
      </dsp:txXfrm>
    </dsp:sp>
    <dsp:sp modelId="{0F801A1F-59E3-419C-9BC3-BC16DAD48120}">
      <dsp:nvSpPr>
        <dsp:cNvPr id="0" name=""/>
        <dsp:cNvSpPr/>
      </dsp:nvSpPr>
      <dsp:spPr>
        <a:xfrm>
          <a:off x="3261568" y="3100"/>
          <a:ext cx="1708546" cy="8542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55880" rIns="83820" bIns="55880" numCol="1" spcCol="1270" anchor="ctr" anchorCtr="0">
          <a:noAutofit/>
        </a:bodyPr>
        <a:lstStyle/>
        <a:p>
          <a:pPr lvl="0" algn="ctr" defTabSz="1955800">
            <a:lnSpc>
              <a:spcPct val="90000"/>
            </a:lnSpc>
            <a:spcBef>
              <a:spcPct val="0"/>
            </a:spcBef>
            <a:spcAft>
              <a:spcPct val="35000"/>
            </a:spcAft>
          </a:pPr>
          <a:r>
            <a:rPr lang="en-ZA" sz="4400" kern="1200" dirty="0"/>
            <a:t>NEMO</a:t>
          </a:r>
        </a:p>
      </dsp:txBody>
      <dsp:txXfrm>
        <a:off x="3261568" y="3100"/>
        <a:ext cx="1708546" cy="854273"/>
      </dsp:txXfrm>
    </dsp:sp>
    <dsp:sp modelId="{97452D65-3C91-426E-AE56-67937DC5D05A}">
      <dsp:nvSpPr>
        <dsp:cNvPr id="0" name=""/>
        <dsp:cNvSpPr/>
      </dsp:nvSpPr>
      <dsp:spPr>
        <a:xfrm>
          <a:off x="3432423" y="857374"/>
          <a:ext cx="170854" cy="640705"/>
        </a:xfrm>
        <a:custGeom>
          <a:avLst/>
          <a:gdLst/>
          <a:ahLst/>
          <a:cxnLst/>
          <a:rect l="0" t="0" r="0" b="0"/>
          <a:pathLst>
            <a:path>
              <a:moveTo>
                <a:pt x="0" y="0"/>
              </a:moveTo>
              <a:lnTo>
                <a:pt x="0" y="640705"/>
              </a:lnTo>
              <a:lnTo>
                <a:pt x="170854" y="64070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8A2B1A-7491-46FE-AF4B-951D9F0394CB}">
      <dsp:nvSpPr>
        <dsp:cNvPr id="0" name=""/>
        <dsp:cNvSpPr/>
      </dsp:nvSpPr>
      <dsp:spPr>
        <a:xfrm>
          <a:off x="3603277" y="1070942"/>
          <a:ext cx="1366837" cy="8542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n-ZA" sz="2600" kern="1200" dirty="0"/>
            <a:t>MSP</a:t>
          </a:r>
        </a:p>
      </dsp:txBody>
      <dsp:txXfrm>
        <a:off x="3603277" y="1070942"/>
        <a:ext cx="1366837" cy="854273"/>
      </dsp:txXfrm>
    </dsp:sp>
    <dsp:sp modelId="{BDBC1366-B2A1-4D8E-87F1-10D7067835BE}">
      <dsp:nvSpPr>
        <dsp:cNvPr id="0" name=""/>
        <dsp:cNvSpPr/>
      </dsp:nvSpPr>
      <dsp:spPr>
        <a:xfrm>
          <a:off x="3432423" y="857374"/>
          <a:ext cx="170854" cy="1708546"/>
        </a:xfrm>
        <a:custGeom>
          <a:avLst/>
          <a:gdLst/>
          <a:ahLst/>
          <a:cxnLst/>
          <a:rect l="0" t="0" r="0" b="0"/>
          <a:pathLst>
            <a:path>
              <a:moveTo>
                <a:pt x="0" y="0"/>
              </a:moveTo>
              <a:lnTo>
                <a:pt x="0" y="1708546"/>
              </a:lnTo>
              <a:lnTo>
                <a:pt x="170854" y="17085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07A31C-381D-4EB7-A08B-9D970D8B3A56}">
      <dsp:nvSpPr>
        <dsp:cNvPr id="0" name=""/>
        <dsp:cNvSpPr/>
      </dsp:nvSpPr>
      <dsp:spPr>
        <a:xfrm>
          <a:off x="3603277" y="2138784"/>
          <a:ext cx="1366837" cy="8542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n-ZA" sz="2600" kern="1200" dirty="0"/>
            <a:t>MPAs</a:t>
          </a:r>
        </a:p>
      </dsp:txBody>
      <dsp:txXfrm>
        <a:off x="3603277" y="2138784"/>
        <a:ext cx="1366837" cy="854273"/>
      </dsp:txXfrm>
    </dsp:sp>
    <dsp:sp modelId="{06A4F947-215A-45BB-844C-D10334F41E75}">
      <dsp:nvSpPr>
        <dsp:cNvPr id="0" name=""/>
        <dsp:cNvSpPr/>
      </dsp:nvSpPr>
      <dsp:spPr>
        <a:xfrm>
          <a:off x="3432423" y="857374"/>
          <a:ext cx="170854" cy="2776388"/>
        </a:xfrm>
        <a:custGeom>
          <a:avLst/>
          <a:gdLst/>
          <a:ahLst/>
          <a:cxnLst/>
          <a:rect l="0" t="0" r="0" b="0"/>
          <a:pathLst>
            <a:path>
              <a:moveTo>
                <a:pt x="0" y="0"/>
              </a:moveTo>
              <a:lnTo>
                <a:pt x="0" y="2776388"/>
              </a:lnTo>
              <a:lnTo>
                <a:pt x="170854" y="27763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2FFCCE-67EE-4A20-8AD7-5EBC0F831C89}">
      <dsp:nvSpPr>
        <dsp:cNvPr id="0" name=""/>
        <dsp:cNvSpPr/>
      </dsp:nvSpPr>
      <dsp:spPr>
        <a:xfrm>
          <a:off x="3603277" y="3206625"/>
          <a:ext cx="1366837" cy="8542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n-ZA" sz="2600" kern="1200" dirty="0"/>
            <a:t>etc.</a:t>
          </a:r>
        </a:p>
      </dsp:txBody>
      <dsp:txXfrm>
        <a:off x="3603277" y="3206625"/>
        <a:ext cx="1366837" cy="85427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00ED34-F5BF-41DF-BA18-DD72B9DF5CCD}" type="datetimeFigureOut">
              <a:rPr lang="en-US" smtClean="0"/>
              <a:pPr/>
              <a:t>6/23/2017</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DCCF36-CCBC-4306-BF65-0882A0259DAA}" type="slidenum">
              <a:rPr lang="en-US" smtClean="0"/>
              <a:pPr/>
              <a:t>‹#›</a:t>
            </a:fld>
            <a:endParaRPr lang="en-US" dirty="0"/>
          </a:p>
        </p:txBody>
      </p:sp>
    </p:spTree>
    <p:extLst>
      <p:ext uri="{BB962C8B-B14F-4D97-AF65-F5344CB8AC3E}">
        <p14:creationId xmlns:p14="http://schemas.microsoft.com/office/powerpoint/2010/main" xmlns="" val="192403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ndex.php?title=National_Environmental_Management_Act_(South_Africa)&amp;action=edit&amp;redlink=1"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en.wikipedia.org/wiki/South_African_environmental_law"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a:t>https://www.openchannels.org/comment/5302#comment-5302</a:t>
            </a:r>
          </a:p>
        </p:txBody>
      </p:sp>
      <p:sp>
        <p:nvSpPr>
          <p:cNvPr id="4" name="Slide Number Placeholder 3"/>
          <p:cNvSpPr>
            <a:spLocks noGrp="1"/>
          </p:cNvSpPr>
          <p:nvPr>
            <p:ph type="sldNum" sz="quarter" idx="10"/>
          </p:nvPr>
        </p:nvSpPr>
        <p:spPr/>
        <p:txBody>
          <a:bodyPr/>
          <a:lstStyle/>
          <a:p>
            <a:fld id="{E18FE27E-F6F2-45FF-BBC9-46491872F257}" type="slidenum">
              <a:rPr lang="en-ZA" smtClean="0"/>
              <a:pPr/>
              <a:t>2</a:t>
            </a:fld>
            <a:endParaRPr lang="en-ZA" dirty="0"/>
          </a:p>
        </p:txBody>
      </p:sp>
    </p:spTree>
    <p:extLst>
      <p:ext uri="{BB962C8B-B14F-4D97-AF65-F5344CB8AC3E}">
        <p14:creationId xmlns:p14="http://schemas.microsoft.com/office/powerpoint/2010/main" xmlns="" val="2525453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0DCCF36-CCBC-4306-BF65-0882A0259DAA}" type="slidenum">
              <a:rPr lang="en-US" smtClean="0"/>
              <a:pPr/>
              <a:t>13</a:t>
            </a:fld>
            <a:endParaRPr lang="en-US" dirty="0"/>
          </a:p>
        </p:txBody>
      </p:sp>
    </p:spTree>
    <p:extLst>
      <p:ext uri="{BB962C8B-B14F-4D97-AF65-F5344CB8AC3E}">
        <p14:creationId xmlns:p14="http://schemas.microsoft.com/office/powerpoint/2010/main" xmlns="" val="4282973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Less</a:t>
            </a:r>
            <a:r>
              <a:rPr lang="en-ZA" baseline="0" dirty="0" smtClean="0"/>
              <a:t> powerful stakeholders are interested in near-shore activities</a:t>
            </a:r>
            <a:endParaRPr lang="en-ZA" dirty="0"/>
          </a:p>
        </p:txBody>
      </p:sp>
      <p:sp>
        <p:nvSpPr>
          <p:cNvPr id="4" name="Slide Number Placeholder 3"/>
          <p:cNvSpPr>
            <a:spLocks noGrp="1"/>
          </p:cNvSpPr>
          <p:nvPr>
            <p:ph type="sldNum" sz="quarter" idx="10"/>
          </p:nvPr>
        </p:nvSpPr>
        <p:spPr/>
        <p:txBody>
          <a:bodyPr/>
          <a:lstStyle/>
          <a:p>
            <a:fld id="{40DCCF36-CCBC-4306-BF65-0882A0259DAA}" type="slidenum">
              <a:rPr lang="en-US" smtClean="0"/>
              <a:pPr/>
              <a:t>14</a:t>
            </a:fld>
            <a:endParaRPr lang="en-US" dirty="0"/>
          </a:p>
        </p:txBody>
      </p:sp>
    </p:spTree>
    <p:extLst>
      <p:ext uri="{BB962C8B-B14F-4D97-AF65-F5344CB8AC3E}">
        <p14:creationId xmlns:p14="http://schemas.microsoft.com/office/powerpoint/2010/main" xmlns="" val="2509005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More </a:t>
            </a:r>
            <a:r>
              <a:rPr lang="en-ZA" baseline="0" dirty="0" smtClean="0"/>
              <a:t>powerful stakeholders are interested in off-shore activities</a:t>
            </a:r>
            <a:endParaRPr lang="en-ZA" dirty="0"/>
          </a:p>
        </p:txBody>
      </p:sp>
      <p:sp>
        <p:nvSpPr>
          <p:cNvPr id="4" name="Slide Number Placeholder 3"/>
          <p:cNvSpPr>
            <a:spLocks noGrp="1"/>
          </p:cNvSpPr>
          <p:nvPr>
            <p:ph type="sldNum" sz="quarter" idx="10"/>
          </p:nvPr>
        </p:nvSpPr>
        <p:spPr/>
        <p:txBody>
          <a:bodyPr/>
          <a:lstStyle/>
          <a:p>
            <a:fld id="{40DCCF36-CCBC-4306-BF65-0882A0259DAA}" type="slidenum">
              <a:rPr lang="en-US" smtClean="0"/>
              <a:pPr/>
              <a:t>15</a:t>
            </a:fld>
            <a:endParaRPr lang="en-US" dirty="0"/>
          </a:p>
        </p:txBody>
      </p:sp>
    </p:spTree>
    <p:extLst>
      <p:ext uri="{BB962C8B-B14F-4D97-AF65-F5344CB8AC3E}">
        <p14:creationId xmlns:p14="http://schemas.microsoft.com/office/powerpoint/2010/main" xmlns="" val="4184404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example, 0.5% of the Exclusive</a:t>
            </a:r>
            <a:r>
              <a:rPr lang="en-US" baseline="0" dirty="0" smtClean="0"/>
              <a:t> Economic Zone is under protection, whereas about 98% </a:t>
            </a:r>
            <a:r>
              <a:rPr lang="en-US" sz="1200" baseline="0" dirty="0" smtClean="0"/>
              <a:t>is under petroleum exploration leases.</a:t>
            </a:r>
            <a:endParaRPr lang="en-US" dirty="0"/>
          </a:p>
        </p:txBody>
      </p:sp>
      <p:sp>
        <p:nvSpPr>
          <p:cNvPr id="4" name="Slide Number Placeholder 3"/>
          <p:cNvSpPr>
            <a:spLocks noGrp="1"/>
          </p:cNvSpPr>
          <p:nvPr>
            <p:ph type="sldNum" sz="quarter" idx="10"/>
          </p:nvPr>
        </p:nvSpPr>
        <p:spPr/>
        <p:txBody>
          <a:bodyPr/>
          <a:lstStyle/>
          <a:p>
            <a:fld id="{40DCCF36-CCBC-4306-BF65-0882A0259DAA}" type="slidenum">
              <a:rPr lang="en-US" smtClean="0"/>
              <a:pPr/>
              <a:t>16</a:t>
            </a:fld>
            <a:endParaRPr lang="en-US" dirty="0"/>
          </a:p>
        </p:txBody>
      </p:sp>
    </p:spTree>
    <p:extLst>
      <p:ext uri="{BB962C8B-B14F-4D97-AF65-F5344CB8AC3E}">
        <p14:creationId xmlns:p14="http://schemas.microsoft.com/office/powerpoint/2010/main" xmlns="" val="12021121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With the current</a:t>
            </a:r>
            <a:r>
              <a:rPr lang="en-ZA" baseline="0" dirty="0" smtClean="0"/>
              <a:t> executive powers in the MSP Bill, it is likely that the rich will get richer, and the poor will not benefit</a:t>
            </a:r>
            <a:endParaRPr lang="en-ZA" dirty="0"/>
          </a:p>
        </p:txBody>
      </p:sp>
      <p:sp>
        <p:nvSpPr>
          <p:cNvPr id="4" name="Slide Number Placeholder 3"/>
          <p:cNvSpPr>
            <a:spLocks noGrp="1"/>
          </p:cNvSpPr>
          <p:nvPr>
            <p:ph type="sldNum" sz="quarter" idx="10"/>
          </p:nvPr>
        </p:nvSpPr>
        <p:spPr/>
        <p:txBody>
          <a:bodyPr/>
          <a:lstStyle/>
          <a:p>
            <a:fld id="{40DCCF36-CCBC-4306-BF65-0882A0259DAA}" type="slidenum">
              <a:rPr lang="en-US" smtClean="0"/>
              <a:pPr/>
              <a:t>17</a:t>
            </a:fld>
            <a:endParaRPr lang="en-US" dirty="0"/>
          </a:p>
        </p:txBody>
      </p:sp>
    </p:spTree>
    <p:extLst>
      <p:ext uri="{BB962C8B-B14F-4D97-AF65-F5344CB8AC3E}">
        <p14:creationId xmlns:p14="http://schemas.microsoft.com/office/powerpoint/2010/main" xmlns="" val="7065577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93A8470-60C9-4970-8694-B4771B35E71B}" type="slidenum">
              <a:rPr lang="en-US" smtClean="0"/>
              <a:pPr/>
              <a:t>19</a:t>
            </a:fld>
            <a:endParaRPr lang="en-US" dirty="0"/>
          </a:p>
        </p:txBody>
      </p:sp>
    </p:spTree>
    <p:extLst>
      <p:ext uri="{BB962C8B-B14F-4D97-AF65-F5344CB8AC3E}">
        <p14:creationId xmlns:p14="http://schemas.microsoft.com/office/powerpoint/2010/main" xmlns="" val="1625380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We need checkpoints in the Bill – 1 – we need to explicitly adopt ecosystem-based MSP </a:t>
            </a:r>
            <a:endParaRPr lang="en-ZA" dirty="0"/>
          </a:p>
        </p:txBody>
      </p:sp>
      <p:sp>
        <p:nvSpPr>
          <p:cNvPr id="4" name="Slide Number Placeholder 3"/>
          <p:cNvSpPr>
            <a:spLocks noGrp="1"/>
          </p:cNvSpPr>
          <p:nvPr>
            <p:ph type="sldNum" sz="quarter" idx="10"/>
          </p:nvPr>
        </p:nvSpPr>
        <p:spPr/>
        <p:txBody>
          <a:bodyPr/>
          <a:lstStyle/>
          <a:p>
            <a:fld id="{40DCCF36-CCBC-4306-BF65-0882A0259DAA}" type="slidenum">
              <a:rPr lang="en-US" smtClean="0"/>
              <a:pPr/>
              <a:t>20</a:t>
            </a:fld>
            <a:endParaRPr lang="en-US" dirty="0"/>
          </a:p>
        </p:txBody>
      </p:sp>
    </p:spTree>
    <p:extLst>
      <p:ext uri="{BB962C8B-B14F-4D97-AF65-F5344CB8AC3E}">
        <p14:creationId xmlns:p14="http://schemas.microsoft.com/office/powerpoint/2010/main" xmlns="" val="2394093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smtClean="0"/>
              <a:t>Checkpoint 2 – we need a stronger voice for civil society. Here is a p</a:t>
            </a:r>
            <a:r>
              <a:rPr lang="en-GB" dirty="0" smtClean="0"/>
              <a:t>roposed </a:t>
            </a:r>
            <a:r>
              <a:rPr lang="en-GB" dirty="0"/>
              <a:t>stakeholder forum and its establishment alongside formal MSP institutional structures proposed by the MSP Bill of March 2017.</a:t>
            </a:r>
            <a:endParaRPr lang="en-ZA" dirty="0"/>
          </a:p>
          <a:p>
            <a:endParaRPr lang="en-ZA" dirty="0"/>
          </a:p>
        </p:txBody>
      </p:sp>
      <p:sp>
        <p:nvSpPr>
          <p:cNvPr id="4" name="Slide Number Placeholder 3"/>
          <p:cNvSpPr>
            <a:spLocks noGrp="1"/>
          </p:cNvSpPr>
          <p:nvPr>
            <p:ph type="sldNum" sz="quarter" idx="10"/>
          </p:nvPr>
        </p:nvSpPr>
        <p:spPr/>
        <p:txBody>
          <a:bodyPr/>
          <a:lstStyle/>
          <a:p>
            <a:fld id="{40DCCF36-CCBC-4306-BF65-0882A0259DAA}" type="slidenum">
              <a:rPr lang="en-US" smtClean="0"/>
              <a:pPr/>
              <a:t>21</a:t>
            </a:fld>
            <a:endParaRPr lang="en-US" dirty="0"/>
          </a:p>
        </p:txBody>
      </p:sp>
    </p:spTree>
    <p:extLst>
      <p:ext uri="{BB962C8B-B14F-4D97-AF65-F5344CB8AC3E}">
        <p14:creationId xmlns:p14="http://schemas.microsoft.com/office/powerpoint/2010/main" xmlns="" val="41701474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The report from our first civil society workshop</a:t>
            </a:r>
            <a:endParaRPr lang="en-ZA" dirty="0"/>
          </a:p>
        </p:txBody>
      </p:sp>
      <p:sp>
        <p:nvSpPr>
          <p:cNvPr id="4" name="Slide Number Placeholder 3"/>
          <p:cNvSpPr>
            <a:spLocks noGrp="1"/>
          </p:cNvSpPr>
          <p:nvPr>
            <p:ph type="sldNum" sz="quarter" idx="10"/>
          </p:nvPr>
        </p:nvSpPr>
        <p:spPr/>
        <p:txBody>
          <a:bodyPr/>
          <a:lstStyle/>
          <a:p>
            <a:fld id="{40DCCF36-CCBC-4306-BF65-0882A0259DAA}" type="slidenum">
              <a:rPr lang="en-US" smtClean="0"/>
              <a:pPr/>
              <a:t>22</a:t>
            </a:fld>
            <a:endParaRPr lang="en-US" dirty="0"/>
          </a:p>
        </p:txBody>
      </p:sp>
    </p:spTree>
    <p:extLst>
      <p:ext uri="{BB962C8B-B14F-4D97-AF65-F5344CB8AC3E}">
        <p14:creationId xmlns:p14="http://schemas.microsoft.com/office/powerpoint/2010/main" xmlns="" val="27564228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Checkpoint 3 – marine area plans should have to go back to parliament for review BEFORE they are implemented,</a:t>
            </a:r>
            <a:r>
              <a:rPr lang="en-ZA" baseline="0" dirty="0" smtClean="0"/>
              <a:t> and the public should be given a comment period as per the ICMAct. In addition, if comments from civil society are ignored (as has been the case with previous DEA “stakeholder” processes), there must be the mechanism for an appeal process.</a:t>
            </a:r>
            <a:endParaRPr lang="en-ZA" dirty="0"/>
          </a:p>
        </p:txBody>
      </p:sp>
      <p:sp>
        <p:nvSpPr>
          <p:cNvPr id="4" name="Slide Number Placeholder 3"/>
          <p:cNvSpPr>
            <a:spLocks noGrp="1"/>
          </p:cNvSpPr>
          <p:nvPr>
            <p:ph type="sldNum" sz="quarter" idx="10"/>
          </p:nvPr>
        </p:nvSpPr>
        <p:spPr/>
        <p:txBody>
          <a:bodyPr/>
          <a:lstStyle/>
          <a:p>
            <a:fld id="{40DCCF36-CCBC-4306-BF65-0882A0259DAA}" type="slidenum">
              <a:rPr lang="en-US" smtClean="0"/>
              <a:pPr/>
              <a:t>23</a:t>
            </a:fld>
            <a:endParaRPr lang="en-US" dirty="0"/>
          </a:p>
        </p:txBody>
      </p:sp>
    </p:spTree>
    <p:extLst>
      <p:ext uri="{BB962C8B-B14F-4D97-AF65-F5344CB8AC3E}">
        <p14:creationId xmlns:p14="http://schemas.microsoft.com/office/powerpoint/2010/main" xmlns="" val="2802666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A short history of how the recent MSP Bill came about</a:t>
            </a:r>
            <a:endParaRPr lang="en-ZA" sz="1200" kern="1200" dirty="0">
              <a:solidFill>
                <a:schemeClr val="tx1"/>
              </a:solidFill>
              <a:effectLst/>
              <a:latin typeface="+mn-lt"/>
              <a:ea typeface="+mn-ea"/>
              <a:cs typeface="+mn-cs"/>
            </a:endParaRPr>
          </a:p>
          <a:p>
            <a:endParaRPr lang="en-ZA" dirty="0"/>
          </a:p>
        </p:txBody>
      </p:sp>
      <p:sp>
        <p:nvSpPr>
          <p:cNvPr id="4" name="Slide Number Placeholder 3"/>
          <p:cNvSpPr>
            <a:spLocks noGrp="1"/>
          </p:cNvSpPr>
          <p:nvPr>
            <p:ph type="sldNum" sz="quarter" idx="10"/>
          </p:nvPr>
        </p:nvSpPr>
        <p:spPr/>
        <p:txBody>
          <a:bodyPr/>
          <a:lstStyle/>
          <a:p>
            <a:fld id="{D93A8470-60C9-4970-8694-B4771B35E71B}" type="slidenum">
              <a:rPr lang="en-US" smtClean="0"/>
              <a:pPr/>
              <a:t>3</a:t>
            </a:fld>
            <a:endParaRPr lang="en-US" dirty="0"/>
          </a:p>
        </p:txBody>
      </p:sp>
    </p:spTree>
    <p:extLst>
      <p:ext uri="{BB962C8B-B14F-4D97-AF65-F5344CB8AC3E}">
        <p14:creationId xmlns:p14="http://schemas.microsoft.com/office/powerpoint/2010/main" xmlns="" val="16253805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Checkpoint 4 - We need to</a:t>
            </a:r>
            <a:r>
              <a:rPr lang="en-ZA" baseline="0" dirty="0" smtClean="0"/>
              <a:t> declare our MPAs, which will take our MPA estate from 0.5 to 5%, and then we need to start work on declaring the next 5% to bring the total to 10%. The MPA Expansion strategy actually calls for 20%. </a:t>
            </a:r>
            <a:endParaRPr lang="en-ZA" dirty="0"/>
          </a:p>
        </p:txBody>
      </p:sp>
      <p:sp>
        <p:nvSpPr>
          <p:cNvPr id="4" name="Slide Number Placeholder 3"/>
          <p:cNvSpPr>
            <a:spLocks noGrp="1"/>
          </p:cNvSpPr>
          <p:nvPr>
            <p:ph type="sldNum" sz="quarter" idx="10"/>
          </p:nvPr>
        </p:nvSpPr>
        <p:spPr/>
        <p:txBody>
          <a:bodyPr/>
          <a:lstStyle/>
          <a:p>
            <a:fld id="{40DCCF36-CCBC-4306-BF65-0882A0259DAA}" type="slidenum">
              <a:rPr lang="en-US" smtClean="0"/>
              <a:pPr/>
              <a:t>24</a:t>
            </a:fld>
            <a:endParaRPr lang="en-US" dirty="0"/>
          </a:p>
        </p:txBody>
      </p:sp>
    </p:spTree>
    <p:extLst>
      <p:ext uri="{BB962C8B-B14F-4D97-AF65-F5344CB8AC3E}">
        <p14:creationId xmlns:p14="http://schemas.microsoft.com/office/powerpoint/2010/main" xmlns="" val="13173071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We invite</a:t>
            </a:r>
            <a:r>
              <a:rPr lang="en-ZA" baseline="0" dirty="0" smtClean="0"/>
              <a:t> DEA to consult with us as South African academics, because we have a lot of experience with MSP. Thus far, consultations have been conducted mainly with international partners, but when we cite international “best-practice” to DEA, we are told that we should not look to northern Hemisphere countries because we have a ”different” situation. This is mixed messaging, and serves to deepen our concerns that civil society is being excluded from the MSP process.</a:t>
            </a:r>
            <a:endParaRPr lang="en-ZA" dirty="0"/>
          </a:p>
        </p:txBody>
      </p:sp>
      <p:sp>
        <p:nvSpPr>
          <p:cNvPr id="4" name="Slide Number Placeholder 3"/>
          <p:cNvSpPr>
            <a:spLocks noGrp="1"/>
          </p:cNvSpPr>
          <p:nvPr>
            <p:ph type="sldNum" sz="quarter" idx="10"/>
          </p:nvPr>
        </p:nvSpPr>
        <p:spPr/>
        <p:txBody>
          <a:bodyPr/>
          <a:lstStyle/>
          <a:p>
            <a:fld id="{40DCCF36-CCBC-4306-BF65-0882A0259DAA}" type="slidenum">
              <a:rPr lang="en-US" smtClean="0"/>
              <a:pPr/>
              <a:t>25</a:t>
            </a:fld>
            <a:endParaRPr lang="en-US" dirty="0"/>
          </a:p>
        </p:txBody>
      </p:sp>
    </p:spTree>
    <p:extLst>
      <p:ext uri="{BB962C8B-B14F-4D97-AF65-F5344CB8AC3E}">
        <p14:creationId xmlns:p14="http://schemas.microsoft.com/office/powerpoint/2010/main" xmlns="" val="753967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0" i="0" kern="1200" dirty="0" smtClean="0">
                <a:solidFill>
                  <a:schemeClr val="tx1"/>
                </a:solidFill>
                <a:effectLst/>
                <a:latin typeface="+mn-lt"/>
                <a:ea typeface="+mn-ea"/>
                <a:cs typeface="+mn-cs"/>
              </a:rPr>
              <a:t>The</a:t>
            </a:r>
            <a:r>
              <a:rPr lang="en-ZA" sz="1200" b="0" i="0" kern="1200" dirty="0">
                <a:solidFill>
                  <a:schemeClr val="tx1"/>
                </a:solidFill>
                <a:effectLst/>
                <a:latin typeface="+mn-lt"/>
                <a:ea typeface="+mn-ea"/>
                <a:cs typeface="+mn-cs"/>
              </a:rPr>
              <a:t> </a:t>
            </a:r>
            <a:r>
              <a:rPr lang="en-ZA" sz="1200" b="0" i="0" u="none" strike="noStrike" kern="1200" dirty="0">
                <a:solidFill>
                  <a:schemeClr val="tx1"/>
                </a:solidFill>
                <a:effectLst/>
                <a:latin typeface="+mn-lt"/>
                <a:ea typeface="+mn-ea"/>
                <a:cs typeface="+mn-cs"/>
                <a:hlinkClick r:id="rId3" tooltip="National Environmental Management Act (South Africa) (page does not exist)"/>
              </a:rPr>
              <a:t>National Environmental Management Act</a:t>
            </a:r>
            <a:r>
              <a:rPr lang="en-ZA" sz="1200" b="0" i="0" u="none" strike="noStrike" kern="1200" baseline="30000" dirty="0">
                <a:solidFill>
                  <a:schemeClr val="tx1"/>
                </a:solidFill>
                <a:effectLst/>
                <a:latin typeface="+mn-lt"/>
                <a:ea typeface="+mn-ea"/>
                <a:cs typeface="+mn-cs"/>
                <a:hlinkClick r:id="rId4"/>
              </a:rPr>
              <a:t>[1]</a:t>
            </a:r>
            <a:r>
              <a:rPr lang="en-ZA" sz="1200" b="0" i="0" kern="1200" dirty="0">
                <a:solidFill>
                  <a:schemeClr val="tx1"/>
                </a:solidFill>
                <a:effectLst/>
                <a:latin typeface="+mn-lt"/>
                <a:ea typeface="+mn-ea"/>
                <a:cs typeface="+mn-cs"/>
              </a:rPr>
              <a:t>(NEMA) provides the underlying framework for environmental law.</a:t>
            </a:r>
          </a:p>
          <a:p>
            <a:r>
              <a:rPr lang="en-ZA" sz="1200" b="0" i="0" kern="1200" dirty="0">
                <a:solidFill>
                  <a:schemeClr val="tx1"/>
                </a:solidFill>
                <a:effectLst/>
                <a:latin typeface="+mn-lt"/>
                <a:ea typeface="+mn-ea"/>
                <a:cs typeface="+mn-cs"/>
              </a:rPr>
              <a:t>In 1996, section 24 of the Constitution enshrined basic environmental rights. A strong theme in the current legal order is that of equitable access to </a:t>
            </a:r>
            <a:r>
              <a:rPr lang="en-ZA" sz="1200" b="0" i="0" kern="1200" dirty="0" smtClean="0">
                <a:solidFill>
                  <a:schemeClr val="tx1"/>
                </a:solidFill>
                <a:effectLst/>
                <a:latin typeface="+mn-lt"/>
                <a:ea typeface="+mn-ea"/>
                <a:cs typeface="+mn-cs"/>
              </a:rPr>
              <a:t>resources.</a:t>
            </a:r>
          </a:p>
          <a:p>
            <a:r>
              <a:rPr lang="en-ZA" sz="1200" b="0" i="0" kern="1200" dirty="0" smtClean="0">
                <a:solidFill>
                  <a:schemeClr val="tx1"/>
                </a:solidFill>
                <a:effectLst/>
                <a:latin typeface="+mn-lt"/>
                <a:ea typeface="+mn-ea"/>
                <a:cs typeface="+mn-cs"/>
              </a:rPr>
              <a:t>In 2014, the DEA published</a:t>
            </a:r>
            <a:r>
              <a:rPr lang="en-ZA" sz="1200" b="0" i="0" kern="1200" baseline="0" dirty="0" smtClean="0">
                <a:solidFill>
                  <a:schemeClr val="tx1"/>
                </a:solidFill>
                <a:effectLst/>
                <a:latin typeface="+mn-lt"/>
                <a:ea typeface="+mn-ea"/>
                <a:cs typeface="+mn-cs"/>
              </a:rPr>
              <a:t> the NEMO white paper, which could have evolved onto an over-arching Oceans Act (like a NEAM for the Oceans), and then MSP legislation could have been nested underneath it, following sound ecosystem-based principles. But then Operation Phakisa came along a few months later (also in 2014) and the need for MSP legislation was deemed urgent so cabinet instructed the DEA to prepare an draft MSP Bill (which would not benefit from an over-arching Oceans Act to guide it).</a:t>
            </a:r>
            <a:endParaRPr lang="en-ZA" dirty="0"/>
          </a:p>
        </p:txBody>
      </p:sp>
      <p:sp>
        <p:nvSpPr>
          <p:cNvPr id="4" name="Slide Number Placeholder 3"/>
          <p:cNvSpPr>
            <a:spLocks noGrp="1"/>
          </p:cNvSpPr>
          <p:nvPr>
            <p:ph type="sldNum" sz="quarter" idx="10"/>
          </p:nvPr>
        </p:nvSpPr>
        <p:spPr/>
        <p:txBody>
          <a:bodyPr/>
          <a:lstStyle/>
          <a:p>
            <a:fld id="{40DCCF36-CCBC-4306-BF65-0882A0259DAA}" type="slidenum">
              <a:rPr lang="en-US" smtClean="0"/>
              <a:pPr/>
              <a:t>4</a:t>
            </a:fld>
            <a:endParaRPr lang="en-US" dirty="0"/>
          </a:p>
        </p:txBody>
      </p:sp>
    </p:spTree>
    <p:extLst>
      <p:ext uri="{BB962C8B-B14F-4D97-AF65-F5344CB8AC3E}">
        <p14:creationId xmlns:p14="http://schemas.microsoft.com/office/powerpoint/2010/main" xmlns="" val="184788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At the Phakisa labs, it was also deemed</a:t>
            </a:r>
            <a:r>
              <a:rPr lang="en-ZA" baseline="0" dirty="0" smtClean="0"/>
              <a:t> urgent to declare our new marine protected areas (which had been developed by SANBI and other colleagues) but these MPAs have STILL not been declared, whereas the MSP Bill has made it to Parliament. </a:t>
            </a:r>
            <a:endParaRPr lang="en-ZA" dirty="0"/>
          </a:p>
        </p:txBody>
      </p:sp>
      <p:sp>
        <p:nvSpPr>
          <p:cNvPr id="4" name="Slide Number Placeholder 3"/>
          <p:cNvSpPr>
            <a:spLocks noGrp="1"/>
          </p:cNvSpPr>
          <p:nvPr>
            <p:ph type="sldNum" sz="quarter" idx="10"/>
          </p:nvPr>
        </p:nvSpPr>
        <p:spPr/>
        <p:txBody>
          <a:bodyPr/>
          <a:lstStyle/>
          <a:p>
            <a:fld id="{40DCCF36-CCBC-4306-BF65-0882A0259DAA}" type="slidenum">
              <a:rPr lang="en-US" smtClean="0"/>
              <a:pPr/>
              <a:t>5</a:t>
            </a:fld>
            <a:endParaRPr lang="en-US" dirty="0"/>
          </a:p>
        </p:txBody>
      </p:sp>
    </p:spTree>
    <p:extLst>
      <p:ext uri="{BB962C8B-B14F-4D97-AF65-F5344CB8AC3E}">
        <p14:creationId xmlns:p14="http://schemas.microsoft.com/office/powerpoint/2010/main" xmlns="" val="184788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DEA</a:t>
            </a:r>
            <a:r>
              <a:rPr lang="en-ZA" baseline="0" dirty="0" smtClean="0"/>
              <a:t> is mandated to care for the environment, so how will it balance economic objectives with environmental concerns, if the MSP Bill sits within it?</a:t>
            </a:r>
            <a:endParaRPr lang="en-ZA" dirty="0"/>
          </a:p>
        </p:txBody>
      </p:sp>
      <p:sp>
        <p:nvSpPr>
          <p:cNvPr id="4" name="Slide Number Placeholder 3"/>
          <p:cNvSpPr>
            <a:spLocks noGrp="1"/>
          </p:cNvSpPr>
          <p:nvPr>
            <p:ph type="sldNum" sz="quarter" idx="10"/>
          </p:nvPr>
        </p:nvSpPr>
        <p:spPr/>
        <p:txBody>
          <a:bodyPr/>
          <a:lstStyle/>
          <a:p>
            <a:fld id="{40DCCF36-CCBC-4306-BF65-0882A0259DAA}" type="slidenum">
              <a:rPr lang="en-US" smtClean="0"/>
              <a:pPr/>
              <a:t>6</a:t>
            </a:fld>
            <a:endParaRPr lang="en-US" dirty="0"/>
          </a:p>
        </p:txBody>
      </p:sp>
    </p:spTree>
    <p:extLst>
      <p:ext uri="{BB962C8B-B14F-4D97-AF65-F5344CB8AC3E}">
        <p14:creationId xmlns:p14="http://schemas.microsoft.com/office/powerpoint/2010/main" xmlns="" val="1074534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In environmental</a:t>
            </a:r>
            <a:r>
              <a:rPr lang="en-ZA" baseline="0" dirty="0" smtClean="0"/>
              <a:t> health collapses, so does everything else</a:t>
            </a:r>
            <a:endParaRPr lang="en-ZA" dirty="0"/>
          </a:p>
        </p:txBody>
      </p:sp>
      <p:sp>
        <p:nvSpPr>
          <p:cNvPr id="4" name="Slide Number Placeholder 3"/>
          <p:cNvSpPr>
            <a:spLocks noGrp="1"/>
          </p:cNvSpPr>
          <p:nvPr>
            <p:ph type="sldNum" sz="quarter" idx="10"/>
          </p:nvPr>
        </p:nvSpPr>
        <p:spPr/>
        <p:txBody>
          <a:bodyPr/>
          <a:lstStyle/>
          <a:p>
            <a:fld id="{40DCCF36-CCBC-4306-BF65-0882A0259DAA}" type="slidenum">
              <a:rPr lang="en-US" smtClean="0"/>
              <a:pPr/>
              <a:t>9</a:t>
            </a:fld>
            <a:endParaRPr lang="en-US" dirty="0"/>
          </a:p>
        </p:txBody>
      </p:sp>
    </p:spTree>
    <p:extLst>
      <p:ext uri="{BB962C8B-B14F-4D97-AF65-F5344CB8AC3E}">
        <p14:creationId xmlns:p14="http://schemas.microsoft.com/office/powerpoint/2010/main" xmlns="" val="2996005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For example, the failure to clear alien</a:t>
            </a:r>
            <a:r>
              <a:rPr lang="en-ZA" baseline="0" dirty="0" smtClean="0"/>
              <a:t> vegetation</a:t>
            </a:r>
            <a:r>
              <a:rPr lang="en-ZA" dirty="0" smtClean="0"/>
              <a:t> has resulted in unmanageable</a:t>
            </a:r>
            <a:r>
              <a:rPr lang="en-ZA" baseline="0" dirty="0" smtClean="0"/>
              <a:t> fires in the Garden Route in the last two weeks. The cost of these fires more than likely exceeds the costs of alien clearing (which has other benefits, such as water delivery, jobs, and value added products).</a:t>
            </a:r>
            <a:endParaRPr lang="en-ZA" dirty="0"/>
          </a:p>
        </p:txBody>
      </p:sp>
      <p:sp>
        <p:nvSpPr>
          <p:cNvPr id="4" name="Slide Number Placeholder 3"/>
          <p:cNvSpPr>
            <a:spLocks noGrp="1"/>
          </p:cNvSpPr>
          <p:nvPr>
            <p:ph type="sldNum" sz="quarter" idx="10"/>
          </p:nvPr>
        </p:nvSpPr>
        <p:spPr/>
        <p:txBody>
          <a:bodyPr/>
          <a:lstStyle/>
          <a:p>
            <a:fld id="{40DCCF36-CCBC-4306-BF65-0882A0259DAA}" type="slidenum">
              <a:rPr lang="en-US" smtClean="0"/>
              <a:pPr/>
              <a:t>10</a:t>
            </a:fld>
            <a:endParaRPr lang="en-US" dirty="0"/>
          </a:p>
        </p:txBody>
      </p:sp>
    </p:spTree>
    <p:extLst>
      <p:ext uri="{BB962C8B-B14F-4D97-AF65-F5344CB8AC3E}">
        <p14:creationId xmlns:p14="http://schemas.microsoft.com/office/powerpoint/2010/main" xmlns="" val="1400747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100" b="0" i="0" u="none" strike="noStrike" kern="1200" baseline="0" dirty="0">
                <a:solidFill>
                  <a:schemeClr val="tx1"/>
                </a:solidFill>
                <a:latin typeface="+mn-lt"/>
                <a:ea typeface="+mn-ea"/>
                <a:cs typeface="+mn-cs"/>
              </a:rPr>
              <a:t>Fig. 1. Different views on sustainability in MSP. The two figures on the left describe ecosystem-based MSP, and the anticipated consequences of ecosystem collapse, based on ‘hard sustainability’. This view sees ecosystem conservation as the foundation for MSP, and that irreversible collapses in marine ecosystems would eventually lead to collapses in the economic sectors that depend on such marine ecosystems. The two figures on the right describe integrated-use MSP, based on ‘soft sustainability’, in which economic growth is seen as the foundation of MSP, and the collapse of the ‘environmental pillar’ does not necessarily lead to the collapse of related socio-economic structures. </a:t>
            </a:r>
            <a:endParaRPr lang="en-ZA" sz="1100" b="0" dirty="0">
              <a:latin typeface="+mn-lt"/>
            </a:endParaRPr>
          </a:p>
        </p:txBody>
      </p:sp>
      <p:sp>
        <p:nvSpPr>
          <p:cNvPr id="4" name="Slide Number Placeholder 3"/>
          <p:cNvSpPr>
            <a:spLocks noGrp="1"/>
          </p:cNvSpPr>
          <p:nvPr>
            <p:ph type="sldNum" sz="quarter" idx="10"/>
          </p:nvPr>
        </p:nvSpPr>
        <p:spPr/>
        <p:txBody>
          <a:bodyPr/>
          <a:lstStyle/>
          <a:p>
            <a:fld id="{092F9E7D-0907-4A3E-80DA-C6BC9B6BEF85}" type="slidenum">
              <a:rPr lang="en-ZA" smtClean="0"/>
              <a:pPr/>
              <a:t>11</a:t>
            </a:fld>
            <a:endParaRPr lang="en-ZA" dirty="0"/>
          </a:p>
        </p:txBody>
      </p:sp>
    </p:spTree>
    <p:extLst>
      <p:ext uri="{BB962C8B-B14F-4D97-AF65-F5344CB8AC3E}">
        <p14:creationId xmlns:p14="http://schemas.microsoft.com/office/powerpoint/2010/main" xmlns="" val="1530747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Are all stakeholders</a:t>
            </a:r>
            <a:r>
              <a:rPr lang="en-ZA" baseline="0" dirty="0" smtClean="0"/>
              <a:t> equal? No, not in real life.</a:t>
            </a:r>
            <a:endParaRPr lang="en-ZA" dirty="0"/>
          </a:p>
        </p:txBody>
      </p:sp>
      <p:sp>
        <p:nvSpPr>
          <p:cNvPr id="4" name="Slide Number Placeholder 3"/>
          <p:cNvSpPr>
            <a:spLocks noGrp="1"/>
          </p:cNvSpPr>
          <p:nvPr>
            <p:ph type="sldNum" sz="quarter" idx="10"/>
          </p:nvPr>
        </p:nvSpPr>
        <p:spPr/>
        <p:txBody>
          <a:bodyPr/>
          <a:lstStyle/>
          <a:p>
            <a:fld id="{40DCCF36-CCBC-4306-BF65-0882A0259DAA}" type="slidenum">
              <a:rPr lang="en-US" smtClean="0"/>
              <a:pPr/>
              <a:t>12</a:t>
            </a:fld>
            <a:endParaRPr lang="en-US" dirty="0"/>
          </a:p>
        </p:txBody>
      </p:sp>
    </p:spTree>
    <p:extLst>
      <p:ext uri="{BB962C8B-B14F-4D97-AF65-F5344CB8AC3E}">
        <p14:creationId xmlns:p14="http://schemas.microsoft.com/office/powerpoint/2010/main" xmlns="" val="1400657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FC260357-FBA7-451F-A664-7879292B72FC}" type="datetimeFigureOut">
              <a:rPr lang="en-ZA" smtClean="0"/>
              <a:pPr/>
              <a:t>2017/06/23</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9E8810CA-CD1C-40AA-8AFF-45DCC8B39D6B}" type="slidenum">
              <a:rPr lang="en-ZA" smtClean="0"/>
              <a:pPr/>
              <a:t>‹#›</a:t>
            </a:fld>
            <a:endParaRPr lang="en-ZA" dirty="0"/>
          </a:p>
        </p:txBody>
      </p:sp>
    </p:spTree>
    <p:extLst>
      <p:ext uri="{BB962C8B-B14F-4D97-AF65-F5344CB8AC3E}">
        <p14:creationId xmlns:p14="http://schemas.microsoft.com/office/powerpoint/2010/main" xmlns="" val="2950416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FC260357-FBA7-451F-A664-7879292B72FC}" type="datetimeFigureOut">
              <a:rPr lang="en-ZA" smtClean="0"/>
              <a:pPr/>
              <a:t>2017/06/23</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9E8810CA-CD1C-40AA-8AFF-45DCC8B39D6B}" type="slidenum">
              <a:rPr lang="en-ZA" smtClean="0"/>
              <a:pPr/>
              <a:t>‹#›</a:t>
            </a:fld>
            <a:endParaRPr lang="en-ZA" dirty="0"/>
          </a:p>
        </p:txBody>
      </p:sp>
    </p:spTree>
    <p:extLst>
      <p:ext uri="{BB962C8B-B14F-4D97-AF65-F5344CB8AC3E}">
        <p14:creationId xmlns:p14="http://schemas.microsoft.com/office/powerpoint/2010/main" xmlns="" val="121199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FC260357-FBA7-451F-A664-7879292B72FC}" type="datetimeFigureOut">
              <a:rPr lang="en-ZA" smtClean="0"/>
              <a:pPr/>
              <a:t>2017/06/23</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9E8810CA-CD1C-40AA-8AFF-45DCC8B39D6B}" type="slidenum">
              <a:rPr lang="en-ZA" smtClean="0"/>
              <a:pPr/>
              <a:t>‹#›</a:t>
            </a:fld>
            <a:endParaRPr lang="en-ZA" dirty="0"/>
          </a:p>
        </p:txBody>
      </p:sp>
    </p:spTree>
    <p:extLst>
      <p:ext uri="{BB962C8B-B14F-4D97-AF65-F5344CB8AC3E}">
        <p14:creationId xmlns:p14="http://schemas.microsoft.com/office/powerpoint/2010/main" xmlns="" val="214784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FC260357-FBA7-451F-A664-7879292B72FC}" type="datetimeFigureOut">
              <a:rPr lang="en-ZA" smtClean="0"/>
              <a:pPr/>
              <a:t>2017/06/23</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9E8810CA-CD1C-40AA-8AFF-45DCC8B39D6B}" type="slidenum">
              <a:rPr lang="en-ZA" smtClean="0"/>
              <a:pPr/>
              <a:t>‹#›</a:t>
            </a:fld>
            <a:endParaRPr lang="en-ZA" dirty="0"/>
          </a:p>
        </p:txBody>
      </p:sp>
    </p:spTree>
    <p:extLst>
      <p:ext uri="{BB962C8B-B14F-4D97-AF65-F5344CB8AC3E}">
        <p14:creationId xmlns:p14="http://schemas.microsoft.com/office/powerpoint/2010/main" xmlns="" val="2256209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260357-FBA7-451F-A664-7879292B72FC}" type="datetimeFigureOut">
              <a:rPr lang="en-ZA" smtClean="0"/>
              <a:pPr/>
              <a:t>2017/06/23</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9E8810CA-CD1C-40AA-8AFF-45DCC8B39D6B}" type="slidenum">
              <a:rPr lang="en-ZA" smtClean="0"/>
              <a:pPr/>
              <a:t>‹#›</a:t>
            </a:fld>
            <a:endParaRPr lang="en-ZA" dirty="0"/>
          </a:p>
        </p:txBody>
      </p:sp>
    </p:spTree>
    <p:extLst>
      <p:ext uri="{BB962C8B-B14F-4D97-AF65-F5344CB8AC3E}">
        <p14:creationId xmlns:p14="http://schemas.microsoft.com/office/powerpoint/2010/main" xmlns="" val="2699300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FC260357-FBA7-451F-A664-7879292B72FC}" type="datetimeFigureOut">
              <a:rPr lang="en-ZA" smtClean="0"/>
              <a:pPr/>
              <a:t>2017/06/23</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9E8810CA-CD1C-40AA-8AFF-45DCC8B39D6B}" type="slidenum">
              <a:rPr lang="en-ZA" smtClean="0"/>
              <a:pPr/>
              <a:t>‹#›</a:t>
            </a:fld>
            <a:endParaRPr lang="en-ZA" dirty="0"/>
          </a:p>
        </p:txBody>
      </p:sp>
    </p:spTree>
    <p:extLst>
      <p:ext uri="{BB962C8B-B14F-4D97-AF65-F5344CB8AC3E}">
        <p14:creationId xmlns:p14="http://schemas.microsoft.com/office/powerpoint/2010/main" xmlns="" val="2513005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FC260357-FBA7-451F-A664-7879292B72FC}" type="datetimeFigureOut">
              <a:rPr lang="en-ZA" smtClean="0"/>
              <a:pPr/>
              <a:t>2017/06/23</a:t>
            </a:fld>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9E8810CA-CD1C-40AA-8AFF-45DCC8B39D6B}" type="slidenum">
              <a:rPr lang="en-ZA" smtClean="0"/>
              <a:pPr/>
              <a:t>‹#›</a:t>
            </a:fld>
            <a:endParaRPr lang="en-ZA" dirty="0"/>
          </a:p>
        </p:txBody>
      </p:sp>
    </p:spTree>
    <p:extLst>
      <p:ext uri="{BB962C8B-B14F-4D97-AF65-F5344CB8AC3E}">
        <p14:creationId xmlns:p14="http://schemas.microsoft.com/office/powerpoint/2010/main" xmlns="" val="341097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FC260357-FBA7-451F-A664-7879292B72FC}" type="datetimeFigureOut">
              <a:rPr lang="en-ZA" smtClean="0"/>
              <a:pPr/>
              <a:t>2017/06/23</a:t>
            </a:fld>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9E8810CA-CD1C-40AA-8AFF-45DCC8B39D6B}" type="slidenum">
              <a:rPr lang="en-ZA" smtClean="0"/>
              <a:pPr/>
              <a:t>‹#›</a:t>
            </a:fld>
            <a:endParaRPr lang="en-ZA" dirty="0"/>
          </a:p>
        </p:txBody>
      </p:sp>
    </p:spTree>
    <p:extLst>
      <p:ext uri="{BB962C8B-B14F-4D97-AF65-F5344CB8AC3E}">
        <p14:creationId xmlns:p14="http://schemas.microsoft.com/office/powerpoint/2010/main" xmlns="" val="2297810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260357-FBA7-451F-A664-7879292B72FC}" type="datetimeFigureOut">
              <a:rPr lang="en-ZA" smtClean="0"/>
              <a:pPr/>
              <a:t>2017/06/23</a:t>
            </a:fld>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9E8810CA-CD1C-40AA-8AFF-45DCC8B39D6B}" type="slidenum">
              <a:rPr lang="en-ZA" smtClean="0"/>
              <a:pPr/>
              <a:t>‹#›</a:t>
            </a:fld>
            <a:endParaRPr lang="en-ZA" dirty="0"/>
          </a:p>
        </p:txBody>
      </p:sp>
    </p:spTree>
    <p:extLst>
      <p:ext uri="{BB962C8B-B14F-4D97-AF65-F5344CB8AC3E}">
        <p14:creationId xmlns:p14="http://schemas.microsoft.com/office/powerpoint/2010/main" xmlns="" val="2948924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260357-FBA7-451F-A664-7879292B72FC}" type="datetimeFigureOut">
              <a:rPr lang="en-ZA" smtClean="0"/>
              <a:pPr/>
              <a:t>2017/06/23</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9E8810CA-CD1C-40AA-8AFF-45DCC8B39D6B}" type="slidenum">
              <a:rPr lang="en-ZA" smtClean="0"/>
              <a:pPr/>
              <a:t>‹#›</a:t>
            </a:fld>
            <a:endParaRPr lang="en-ZA" dirty="0"/>
          </a:p>
        </p:txBody>
      </p:sp>
    </p:spTree>
    <p:extLst>
      <p:ext uri="{BB962C8B-B14F-4D97-AF65-F5344CB8AC3E}">
        <p14:creationId xmlns:p14="http://schemas.microsoft.com/office/powerpoint/2010/main" xmlns="" val="1951328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260357-FBA7-451F-A664-7879292B72FC}" type="datetimeFigureOut">
              <a:rPr lang="en-ZA" smtClean="0"/>
              <a:pPr/>
              <a:t>2017/06/23</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9E8810CA-CD1C-40AA-8AFF-45DCC8B39D6B}" type="slidenum">
              <a:rPr lang="en-ZA" smtClean="0"/>
              <a:pPr/>
              <a:t>‹#›</a:t>
            </a:fld>
            <a:endParaRPr lang="en-ZA" dirty="0"/>
          </a:p>
        </p:txBody>
      </p:sp>
    </p:spTree>
    <p:extLst>
      <p:ext uri="{BB962C8B-B14F-4D97-AF65-F5344CB8AC3E}">
        <p14:creationId xmlns:p14="http://schemas.microsoft.com/office/powerpoint/2010/main" xmlns="" val="466521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260357-FBA7-451F-A664-7879292B72FC}" type="datetimeFigureOut">
              <a:rPr lang="en-ZA" smtClean="0"/>
              <a:pPr/>
              <a:t>2017/06/23</a:t>
            </a:fld>
            <a:endParaRPr lang="en-Z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8810CA-CD1C-40AA-8AFF-45DCC8B39D6B}" type="slidenum">
              <a:rPr lang="en-ZA" smtClean="0"/>
              <a:pPr/>
              <a:t>‹#›</a:t>
            </a:fld>
            <a:endParaRPr lang="en-ZA" dirty="0"/>
          </a:p>
        </p:txBody>
      </p:sp>
    </p:spTree>
    <p:extLst>
      <p:ext uri="{BB962C8B-B14F-4D97-AF65-F5344CB8AC3E}">
        <p14:creationId xmlns:p14="http://schemas.microsoft.com/office/powerpoint/2010/main" xmlns="" val="4231104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png"/><Relationship Id="rId7" Type="http://schemas.openxmlformats.org/officeDocument/2006/relationships/image" Target="../media/image36.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jpeg"/><Relationship Id="rId9" Type="http://schemas.openxmlformats.org/officeDocument/2006/relationships/image" Target="../media/image38.jpe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 Id="rId9" Type="http://schemas.openxmlformats.org/officeDocument/2006/relationships/image" Target="../media/image47.jpeg"/></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jpeg"/></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5.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16.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6.png"/><Relationship Id="rId7" Type="http://schemas.openxmlformats.org/officeDocument/2006/relationships/image" Target="../media/image53.png"/><Relationship Id="rId12" Type="http://schemas.openxmlformats.org/officeDocument/2006/relationships/image" Target="../media/image62.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23.jpeg"/><Relationship Id="rId5" Type="http://schemas.openxmlformats.org/officeDocument/2006/relationships/image" Target="../media/image54.png"/><Relationship Id="rId10" Type="http://schemas.openxmlformats.org/officeDocument/2006/relationships/image" Target="../media/image61.png"/><Relationship Id="rId4" Type="http://schemas.openxmlformats.org/officeDocument/2006/relationships/image" Target="../media/image57.png"/><Relationship Id="rId9" Type="http://schemas.openxmlformats.org/officeDocument/2006/relationships/image" Target="../media/image60.jpeg"/></Relationships>
</file>

<file path=ppt/slides/_rels/slide1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64.jpeg"/></Relationships>
</file>

<file path=ppt/slides/_rels/slide18.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image" Target="../media/image65.jpeg"/><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68.png"/><Relationship Id="rId10" Type="http://schemas.openxmlformats.org/officeDocument/2006/relationships/image" Target="../media/image73.png"/><Relationship Id="rId4" Type="http://schemas.openxmlformats.org/officeDocument/2006/relationships/image" Target="../media/image67.png"/><Relationship Id="rId9" Type="http://schemas.openxmlformats.org/officeDocument/2006/relationships/image" Target="../media/image72.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image" Target="../media/image84.png"/><Relationship Id="rId3" Type="http://schemas.openxmlformats.org/officeDocument/2006/relationships/image" Target="../media/image74.png"/><Relationship Id="rId7" Type="http://schemas.openxmlformats.org/officeDocument/2006/relationships/image" Target="../media/image78.png"/><Relationship Id="rId12" Type="http://schemas.openxmlformats.org/officeDocument/2006/relationships/image" Target="../media/image83.png"/><Relationship Id="rId2" Type="http://schemas.openxmlformats.org/officeDocument/2006/relationships/notesSlide" Target="../notesSlides/notesSlide16.xml"/><Relationship Id="rId16" Type="http://schemas.openxmlformats.org/officeDocument/2006/relationships/image" Target="../media/image87.png"/><Relationship Id="rId1" Type="http://schemas.openxmlformats.org/officeDocument/2006/relationships/slideLayout" Target="../slideLayouts/slideLayout7.xml"/><Relationship Id="rId6" Type="http://schemas.openxmlformats.org/officeDocument/2006/relationships/image" Target="../media/image77.png"/><Relationship Id="rId11" Type="http://schemas.openxmlformats.org/officeDocument/2006/relationships/image" Target="../media/image82.png"/><Relationship Id="rId5" Type="http://schemas.openxmlformats.org/officeDocument/2006/relationships/image" Target="../media/image76.jpeg"/><Relationship Id="rId15" Type="http://schemas.openxmlformats.org/officeDocument/2006/relationships/image" Target="../media/image86.png"/><Relationship Id="rId10" Type="http://schemas.openxmlformats.org/officeDocument/2006/relationships/image" Target="../media/image81.png"/><Relationship Id="rId4" Type="http://schemas.openxmlformats.org/officeDocument/2006/relationships/image" Target="../media/image75.png"/><Relationship Id="rId9" Type="http://schemas.openxmlformats.org/officeDocument/2006/relationships/image" Target="../media/image80.png"/><Relationship Id="rId14" Type="http://schemas.openxmlformats.org/officeDocument/2006/relationships/image" Target="../media/image85.png"/></Relationships>
</file>

<file path=ppt/slides/_rels/slide21.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88.emf"/><Relationship Id="rId7" Type="http://schemas.openxmlformats.org/officeDocument/2006/relationships/image" Target="../media/image79.png"/><Relationship Id="rId12" Type="http://schemas.openxmlformats.org/officeDocument/2006/relationships/image" Target="../media/image84.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78.png"/><Relationship Id="rId11" Type="http://schemas.openxmlformats.org/officeDocument/2006/relationships/image" Target="../media/image83.png"/><Relationship Id="rId5" Type="http://schemas.openxmlformats.org/officeDocument/2006/relationships/image" Target="../media/image77.png"/><Relationship Id="rId10" Type="http://schemas.openxmlformats.org/officeDocument/2006/relationships/image" Target="../media/image82.png"/><Relationship Id="rId4" Type="http://schemas.openxmlformats.org/officeDocument/2006/relationships/image" Target="../media/image76.jpeg"/><Relationship Id="rId9" Type="http://schemas.openxmlformats.org/officeDocument/2006/relationships/image" Target="../media/image81.png"/></Relationships>
</file>

<file path=ppt/slides/_rels/slide22.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image" Target="../media/image84.png"/><Relationship Id="rId3" Type="http://schemas.openxmlformats.org/officeDocument/2006/relationships/image" Target="../media/image89.png"/><Relationship Id="rId7" Type="http://schemas.openxmlformats.org/officeDocument/2006/relationships/image" Target="../media/image78.png"/><Relationship Id="rId12" Type="http://schemas.openxmlformats.org/officeDocument/2006/relationships/image" Target="../media/image83.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77.png"/><Relationship Id="rId11" Type="http://schemas.openxmlformats.org/officeDocument/2006/relationships/image" Target="../media/image82.png"/><Relationship Id="rId5" Type="http://schemas.openxmlformats.org/officeDocument/2006/relationships/image" Target="../media/image76.jpeg"/><Relationship Id="rId10" Type="http://schemas.openxmlformats.org/officeDocument/2006/relationships/image" Target="../media/image81.png"/><Relationship Id="rId4" Type="http://schemas.openxmlformats.org/officeDocument/2006/relationships/image" Target="../media/image90.png"/><Relationship Id="rId9" Type="http://schemas.openxmlformats.org/officeDocument/2006/relationships/image" Target="../media/image80.png"/></Relationships>
</file>

<file path=ppt/slides/_rels/slide23.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83.png"/><Relationship Id="rId3" Type="http://schemas.openxmlformats.org/officeDocument/2006/relationships/image" Target="../media/image91.jpeg"/><Relationship Id="rId7" Type="http://schemas.openxmlformats.org/officeDocument/2006/relationships/image" Target="../media/image77.png"/><Relationship Id="rId12" Type="http://schemas.openxmlformats.org/officeDocument/2006/relationships/image" Target="../media/image82.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76.jpeg"/><Relationship Id="rId11" Type="http://schemas.openxmlformats.org/officeDocument/2006/relationships/image" Target="../media/image81.png"/><Relationship Id="rId5" Type="http://schemas.openxmlformats.org/officeDocument/2006/relationships/image" Target="../media/image87.png"/><Relationship Id="rId10" Type="http://schemas.openxmlformats.org/officeDocument/2006/relationships/image" Target="../media/image80.png"/><Relationship Id="rId4" Type="http://schemas.openxmlformats.org/officeDocument/2006/relationships/image" Target="../media/image86.png"/><Relationship Id="rId9" Type="http://schemas.openxmlformats.org/officeDocument/2006/relationships/image" Target="../media/image79.png"/><Relationship Id="rId14" Type="http://schemas.openxmlformats.org/officeDocument/2006/relationships/image" Target="../media/image84.png"/></Relationships>
</file>

<file path=ppt/slides/_rels/slide24.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92.jpeg"/><Relationship Id="rId7" Type="http://schemas.openxmlformats.org/officeDocument/2006/relationships/image" Target="../media/image79.png"/><Relationship Id="rId12" Type="http://schemas.openxmlformats.org/officeDocument/2006/relationships/image" Target="../media/image84.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78.png"/><Relationship Id="rId11" Type="http://schemas.openxmlformats.org/officeDocument/2006/relationships/image" Target="../media/image83.png"/><Relationship Id="rId5" Type="http://schemas.openxmlformats.org/officeDocument/2006/relationships/image" Target="../media/image77.png"/><Relationship Id="rId10" Type="http://schemas.openxmlformats.org/officeDocument/2006/relationships/image" Target="../media/image82.png"/><Relationship Id="rId4" Type="http://schemas.openxmlformats.org/officeDocument/2006/relationships/image" Target="../media/image76.jpeg"/><Relationship Id="rId9" Type="http://schemas.openxmlformats.org/officeDocument/2006/relationships/image" Target="../media/image81.png"/></Relationships>
</file>

<file path=ppt/slides/_rels/slide25.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5.gif"/><Relationship Id="rId7" Type="http://schemas.openxmlformats.org/officeDocument/2006/relationships/diagramLayout" Target="../diagrams/layout1.xml"/><Relationship Id="rId12"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Data" Target="../diagrams/data1.xml"/><Relationship Id="rId11" Type="http://schemas.openxmlformats.org/officeDocument/2006/relationships/image" Target="../media/image17.jpeg"/><Relationship Id="rId5" Type="http://schemas.openxmlformats.org/officeDocument/2006/relationships/image" Target="../media/image14.png"/><Relationship Id="rId10" Type="http://schemas.microsoft.com/office/2007/relationships/diagramDrawing" Target="../diagrams/drawing1.xml"/><Relationship Id="rId4" Type="http://schemas.openxmlformats.org/officeDocument/2006/relationships/image" Target="../media/image16.jpeg"/><Relationship Id="rId9" Type="http://schemas.openxmlformats.org/officeDocument/2006/relationships/diagramColors" Target="../diagrams/colors1.xml"/></Relationships>
</file>

<file path=ppt/slides/_rels/slide5.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diagramLayout" Target="../diagrams/layout2.xml"/><Relationship Id="rId3" Type="http://schemas.openxmlformats.org/officeDocument/2006/relationships/image" Target="../media/image19.jpeg"/><Relationship Id="rId7" Type="http://schemas.openxmlformats.org/officeDocument/2006/relationships/image" Target="../media/image23.jpeg"/><Relationship Id="rId12" Type="http://schemas.openxmlformats.org/officeDocument/2006/relationships/diagramData" Target="../diagrams/data2.xml"/><Relationship Id="rId2" Type="http://schemas.openxmlformats.org/officeDocument/2006/relationships/notesSlide" Target="../notesSlides/notesSlide4.xml"/><Relationship Id="rId16" Type="http://schemas.microsoft.com/office/2007/relationships/diagramDrawing" Target="../diagrams/drawing2.xml"/><Relationship Id="rId1" Type="http://schemas.openxmlformats.org/officeDocument/2006/relationships/slideLayout" Target="../slideLayouts/slideLayout7.xml"/><Relationship Id="rId6" Type="http://schemas.openxmlformats.org/officeDocument/2006/relationships/image" Target="../media/image22.jpeg"/><Relationship Id="rId11" Type="http://schemas.openxmlformats.org/officeDocument/2006/relationships/image" Target="../media/image14.png"/><Relationship Id="rId5" Type="http://schemas.openxmlformats.org/officeDocument/2006/relationships/image" Target="../media/image21.jpeg"/><Relationship Id="rId15" Type="http://schemas.openxmlformats.org/officeDocument/2006/relationships/diagramColors" Target="../diagrams/colors2.xml"/><Relationship Id="rId10" Type="http://schemas.openxmlformats.org/officeDocument/2006/relationships/image" Target="../media/image16.jpeg"/><Relationship Id="rId4" Type="http://schemas.openxmlformats.org/officeDocument/2006/relationships/image" Target="../media/image20.png"/><Relationship Id="rId9" Type="http://schemas.openxmlformats.org/officeDocument/2006/relationships/image" Target="../media/image15.gif"/><Relationship Id="rId1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314348" y="4865243"/>
            <a:ext cx="3638127" cy="2000970"/>
          </a:xfrm>
          <a:prstGeom prst="rect">
            <a:avLst/>
          </a:prstGeom>
        </p:spPr>
      </p:pic>
      <p:pic>
        <p:nvPicPr>
          <p:cNvPr id="12" name="Picture 9"/>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471432" y="2890514"/>
            <a:ext cx="3323959" cy="19495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4" name="Picture 13"/>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2111406" y="1820349"/>
            <a:ext cx="2068550" cy="703844"/>
          </a:xfrm>
          <a:prstGeom prst="rect">
            <a:avLst/>
          </a:prstGeom>
        </p:spPr>
      </p:pic>
      <p:pic>
        <p:nvPicPr>
          <p:cNvPr id="15" name="Picture 14"/>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64862" y="1800200"/>
            <a:ext cx="2068550" cy="723993"/>
          </a:xfrm>
          <a:prstGeom prst="rect">
            <a:avLst/>
          </a:prstGeom>
        </p:spPr>
      </p:pic>
      <p:sp>
        <p:nvSpPr>
          <p:cNvPr id="16" name="Rectangle 15"/>
          <p:cNvSpPr/>
          <p:nvPr/>
        </p:nvSpPr>
        <p:spPr>
          <a:xfrm>
            <a:off x="-1211" y="100142"/>
            <a:ext cx="4285179" cy="2062103"/>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ZA" sz="3200" b="1" dirty="0">
                <a:ln w="50800"/>
                <a:solidFill>
                  <a:srgbClr val="003366"/>
                </a:solidFill>
              </a:rPr>
              <a:t>Prof. Mandy Lombard</a:t>
            </a:r>
          </a:p>
          <a:p>
            <a:pPr algn="ctr"/>
            <a:r>
              <a:rPr lang="en-ZA" sz="3200" b="1" dirty="0">
                <a:ln w="50800"/>
                <a:solidFill>
                  <a:srgbClr val="003366"/>
                </a:solidFill>
              </a:rPr>
              <a:t>DST/NRF Chair:</a:t>
            </a:r>
          </a:p>
          <a:p>
            <a:pPr algn="ctr"/>
            <a:r>
              <a:rPr lang="en-ZA" sz="3200" b="1" dirty="0">
                <a:ln w="50800"/>
                <a:solidFill>
                  <a:srgbClr val="003366"/>
                </a:solidFill>
              </a:rPr>
              <a:t>Marine Spatial Planning</a:t>
            </a:r>
          </a:p>
          <a:p>
            <a:pPr algn="ctr"/>
            <a:endParaRPr lang="en-US" sz="3200" b="1" dirty="0">
              <a:ln w="50800"/>
              <a:solidFill>
                <a:srgbClr val="003366"/>
              </a:solidFill>
            </a:endParaRPr>
          </a:p>
        </p:txBody>
      </p:sp>
      <p:pic>
        <p:nvPicPr>
          <p:cNvPr id="9" name="Picture 8"/>
          <p:cNvPicPr>
            <a:picLocks noChangeAspect="1"/>
          </p:cNvPicPr>
          <p:nvPr/>
        </p:nvPicPr>
        <p:blipFill>
          <a:blip r:embed="rId6" cstate="email">
            <a:extLst>
              <a:ext uri="{28A0092B-C50C-407E-A947-70E740481C1C}">
                <a14:useLocalDpi xmlns:a14="http://schemas.microsoft.com/office/drawing/2010/main" xmlns=""/>
              </a:ext>
            </a:extLst>
          </a:blip>
          <a:stretch>
            <a:fillRect/>
          </a:stretch>
        </p:blipFill>
        <p:spPr>
          <a:xfrm>
            <a:off x="4291210" y="750"/>
            <a:ext cx="4852790" cy="6858000"/>
          </a:xfrm>
          <a:prstGeom prst="rect">
            <a:avLst/>
          </a:prstGeom>
        </p:spPr>
      </p:pic>
    </p:spTree>
    <p:extLst>
      <p:ext uri="{BB962C8B-B14F-4D97-AF65-F5344CB8AC3E}">
        <p14:creationId xmlns:p14="http://schemas.microsoft.com/office/powerpoint/2010/main" xmlns="" val="3114840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8" descr="http://www.heraldlive.co.za/wp-content/uploads/2017/06/GAfires010.jpe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4" name="AutoShape 10" descr="http://www.heraldlive.co.za/wp-content/uploads/2017/06/GAfires010.jpe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5" name="AutoShape 12" descr="http://www.heraldlive.co.za/wp-content/uploads/2017/06/GAfires010.jpe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p>
        </p:txBody>
      </p:sp>
      <p:pic>
        <p:nvPicPr>
          <p:cNvPr id="7181" name="Picture 13"/>
          <p:cNvPicPr>
            <a:picLocks noChangeAspect="1" noChangeArrowheads="1"/>
          </p:cNvPicPr>
          <p:nvPr/>
        </p:nvPicPr>
        <p:blipFill rotWithShape="1">
          <a:blip r:embed="rId3" cstate="email">
            <a:extLst>
              <a:ext uri="{28A0092B-C50C-407E-A947-70E740481C1C}">
                <a14:useLocalDpi xmlns:a14="http://schemas.microsoft.com/office/drawing/2010/main" xmlns=""/>
              </a:ext>
            </a:extLst>
          </a:blip>
          <a:srcRect/>
          <a:stretch/>
        </p:blipFill>
        <p:spPr bwMode="auto">
          <a:xfrm>
            <a:off x="6243880" y="4563766"/>
            <a:ext cx="2144544" cy="2105594"/>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pic>
        <p:nvPicPr>
          <p:cNvPr id="7186" name="Picture 18" descr="Image result for aliens plants and fire threat"/>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11088" y="7937"/>
            <a:ext cx="5645275" cy="4233957"/>
          </a:xfrm>
          <a:prstGeom prst="rect">
            <a:avLst/>
          </a:prstGeom>
          <a:noFill/>
          <a:extLst>
            <a:ext uri="{909E8E84-426E-40DD-AFC4-6F175D3DCCD1}">
              <a14:hiddenFill xmlns:a14="http://schemas.microsoft.com/office/drawing/2010/main" xmlns="">
                <a:solidFill>
                  <a:srgbClr val="FFFFFF"/>
                </a:solidFill>
              </a14:hiddenFill>
            </a:ext>
          </a:extLst>
        </p:spPr>
      </p:pic>
      <p:pic>
        <p:nvPicPr>
          <p:cNvPr id="7188" name="Picture 20" descr="Image result for garden route fires map"/>
          <p:cNvPicPr>
            <a:picLocks noChangeAspect="1" noChangeArrowheads="1"/>
          </p:cNvPicPr>
          <p:nvPr/>
        </p:nvPicPr>
        <p:blipFill rotWithShape="1">
          <a:blip r:embed="rId5" cstate="email">
            <a:extLst>
              <a:ext uri="{28A0092B-C50C-407E-A947-70E740481C1C}">
                <a14:useLocalDpi xmlns:a14="http://schemas.microsoft.com/office/drawing/2010/main" xmlns=""/>
              </a:ext>
            </a:extLst>
          </a:blip>
          <a:srcRect/>
          <a:stretch/>
        </p:blipFill>
        <p:spPr bwMode="auto">
          <a:xfrm>
            <a:off x="155575" y="4493545"/>
            <a:ext cx="5797773" cy="1973808"/>
          </a:xfrm>
          <a:prstGeom prst="rect">
            <a:avLst/>
          </a:prstGeom>
          <a:noFill/>
          <a:extLst>
            <a:ext uri="{909E8E84-426E-40DD-AFC4-6F175D3DCCD1}">
              <a14:hiddenFill xmlns:a14="http://schemas.microsoft.com/office/drawing/2010/main" xmlns="">
                <a:solidFill>
                  <a:srgbClr val="FFFFFF"/>
                </a:solidFill>
              </a14:hiddenFill>
            </a:ext>
          </a:extLst>
        </p:spPr>
      </p:pic>
      <p:sp>
        <p:nvSpPr>
          <p:cNvPr id="6" name="AutoShape 24" descr="Image result for garden route fire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p>
        </p:txBody>
      </p:sp>
      <p:pic>
        <p:nvPicPr>
          <p:cNvPr id="7193" name="Picture 25"/>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5015923" y="108729"/>
            <a:ext cx="2455914" cy="1466532"/>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pic>
        <p:nvPicPr>
          <p:cNvPr id="7172" name="Picture 4" descr="An Airforce Oryx helicopter waterbombs hotspots on the Knysna mountain slopes."/>
          <p:cNvPicPr>
            <a:picLocks noChangeAspect="1" noChangeArrowheads="1"/>
          </p:cNvPicPr>
          <p:nvPr/>
        </p:nvPicPr>
        <p:blipFill>
          <a:blip r:embed="rId7" cstate="email">
            <a:extLst>
              <a:ext uri="{28A0092B-C50C-407E-A947-70E740481C1C}">
                <a14:useLocalDpi xmlns:a14="http://schemas.microsoft.com/office/drawing/2010/main" xmlns=""/>
              </a:ext>
            </a:extLst>
          </a:blip>
          <a:srcRect/>
          <a:stretch>
            <a:fillRect/>
          </a:stretch>
        </p:blipFill>
        <p:spPr bwMode="auto">
          <a:xfrm>
            <a:off x="6624115" y="3140968"/>
            <a:ext cx="2369252" cy="1479090"/>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pic>
        <p:nvPicPr>
          <p:cNvPr id="7190" name="Picture 22" descr="Image result for garden route fires"/>
          <p:cNvPicPr>
            <a:picLocks noChangeAspect="1" noChangeArrowheads="1"/>
          </p:cNvPicPr>
          <p:nvPr/>
        </p:nvPicPr>
        <p:blipFill>
          <a:blip r:embed="rId8" cstate="email">
            <a:extLst>
              <a:ext uri="{28A0092B-C50C-407E-A947-70E740481C1C}">
                <a14:useLocalDpi xmlns:a14="http://schemas.microsoft.com/office/drawing/2010/main" xmlns=""/>
              </a:ext>
            </a:extLst>
          </a:blip>
          <a:srcRect/>
          <a:stretch>
            <a:fillRect/>
          </a:stretch>
        </p:blipFill>
        <p:spPr bwMode="auto">
          <a:xfrm>
            <a:off x="6704416" y="1052736"/>
            <a:ext cx="2312143" cy="1387286"/>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pic>
        <p:nvPicPr>
          <p:cNvPr id="7170" name="Picture 2" descr="Heavy fires and smoke on and along the N2 as personnel monitor and fight fires along the freeway. "/>
          <p:cNvPicPr>
            <a:picLocks noChangeAspect="1" noChangeArrowheads="1"/>
          </p:cNvPicPr>
          <p:nvPr/>
        </p:nvPicPr>
        <p:blipFill>
          <a:blip r:embed="rId9" cstate="email">
            <a:extLst>
              <a:ext uri="{28A0092B-C50C-407E-A947-70E740481C1C}">
                <a14:useLocalDpi xmlns:a14="http://schemas.microsoft.com/office/drawing/2010/main" xmlns=""/>
              </a:ext>
            </a:extLst>
          </a:blip>
          <a:srcRect/>
          <a:stretch>
            <a:fillRect/>
          </a:stretch>
        </p:blipFill>
        <p:spPr bwMode="auto">
          <a:xfrm>
            <a:off x="5015923" y="2124915"/>
            <a:ext cx="2434896" cy="1520071"/>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95827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230573" y="116632"/>
            <a:ext cx="8682857" cy="662473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extBox 1"/>
          <p:cNvSpPr txBox="1"/>
          <p:nvPr/>
        </p:nvSpPr>
        <p:spPr>
          <a:xfrm>
            <a:off x="5292080" y="6239053"/>
            <a:ext cx="3477940" cy="369332"/>
          </a:xfrm>
          <a:prstGeom prst="rect">
            <a:avLst/>
          </a:prstGeom>
          <a:noFill/>
        </p:spPr>
        <p:txBody>
          <a:bodyPr wrap="none" rtlCol="0">
            <a:spAutoFit/>
          </a:bodyPr>
          <a:lstStyle/>
          <a:p>
            <a:r>
              <a:rPr lang="en-ZA" sz="1800" b="1" dirty="0">
                <a:latin typeface="+mn-lt"/>
              </a:rPr>
              <a:t>Wanfei Qiu and Peter Jones (2016)</a:t>
            </a:r>
          </a:p>
        </p:txBody>
      </p:sp>
      <p:pic>
        <p:nvPicPr>
          <p:cNvPr id="4" name="Picture 2" descr="Image result for houston we have a problem"/>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rot="19885041">
            <a:off x="5233380" y="2411197"/>
            <a:ext cx="3115021" cy="17521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5642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2"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762564" y="0"/>
            <a:ext cx="7625860"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901648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emTrawlEffort_grid_16Dec2010.jpg"/>
          <p:cNvPicPr/>
          <p:nvPr/>
        </p:nvPicPr>
        <p:blipFill>
          <a:blip r:embed="rId3" cstate="email">
            <a:extLst>
              <a:ext uri="{28A0092B-C50C-407E-A947-70E740481C1C}">
                <a14:useLocalDpi xmlns:a14="http://schemas.microsoft.com/office/drawing/2010/main" xmlns=""/>
              </a:ext>
            </a:extLst>
          </a:blip>
          <a:stretch>
            <a:fillRect/>
          </a:stretch>
        </p:blipFill>
        <p:spPr>
          <a:xfrm>
            <a:off x="2267744" y="764704"/>
            <a:ext cx="3690286" cy="2552909"/>
          </a:xfrm>
          <a:prstGeom prst="rect">
            <a:avLst/>
          </a:prstGeom>
        </p:spPr>
      </p:pic>
      <p:pic>
        <p:nvPicPr>
          <p:cNvPr id="5" name="Picture 4" descr="CrustTrawl_CommGrid_20Dec10.jpg"/>
          <p:cNvPicPr/>
          <p:nvPr/>
        </p:nvPicPr>
        <p:blipFill>
          <a:blip r:embed="rId4" cstate="email">
            <a:extLst>
              <a:ext uri="{28A0092B-C50C-407E-A947-70E740481C1C}">
                <a14:useLocalDpi xmlns:a14="http://schemas.microsoft.com/office/drawing/2010/main" xmlns=""/>
              </a:ext>
            </a:extLst>
          </a:blip>
          <a:stretch>
            <a:fillRect/>
          </a:stretch>
        </p:blipFill>
        <p:spPr>
          <a:xfrm>
            <a:off x="2627784" y="4005064"/>
            <a:ext cx="3600400" cy="2520280"/>
          </a:xfrm>
          <a:prstGeom prst="rect">
            <a:avLst/>
          </a:prstGeom>
        </p:spPr>
      </p:pic>
      <p:pic>
        <p:nvPicPr>
          <p:cNvPr id="2" name="Picture 1" descr="Ind_Ship_Traffic_22Aug10_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5427310" y="4086363"/>
            <a:ext cx="3609186" cy="2655005"/>
          </a:xfrm>
          <a:prstGeom prst="rect">
            <a:avLst/>
          </a:prstGeom>
          <a:noFill/>
        </p:spPr>
      </p:pic>
      <p:pic>
        <p:nvPicPr>
          <p:cNvPr id="3" name="Picture 2" descr="Ind_LargePelagic_Effort_24Aug10_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143241" y="4401075"/>
            <a:ext cx="2736303" cy="2329081"/>
          </a:xfrm>
          <a:prstGeom prst="rect">
            <a:avLst/>
          </a:prstGeom>
          <a:noFill/>
        </p:spPr>
      </p:pic>
      <p:pic>
        <p:nvPicPr>
          <p:cNvPr id="4" name="Picture 3" descr="Ind_Shark_Fishing_22Aug10_1"/>
          <p:cNvPicPr/>
          <p:nvPr/>
        </p:nvPicPr>
        <p:blipFill>
          <a:blip r:embed="rId7" cstate="email">
            <a:extLst>
              <a:ext uri="{28A0092B-C50C-407E-A947-70E740481C1C}">
                <a14:useLocalDpi xmlns:a14="http://schemas.microsoft.com/office/drawing/2010/main" xmlns=""/>
              </a:ext>
            </a:extLst>
          </a:blip>
          <a:srcRect/>
          <a:stretch>
            <a:fillRect/>
          </a:stretch>
        </p:blipFill>
        <p:spPr bwMode="auto">
          <a:xfrm>
            <a:off x="5868144" y="188640"/>
            <a:ext cx="2880320" cy="2232248"/>
          </a:xfrm>
          <a:prstGeom prst="rect">
            <a:avLst/>
          </a:prstGeom>
          <a:noFill/>
        </p:spPr>
      </p:pic>
      <p:pic>
        <p:nvPicPr>
          <p:cNvPr id="6" name="Picture 5" descr="Ind_SC_Rocklobster_Effort_22Aug10_1"/>
          <p:cNvPicPr/>
          <p:nvPr/>
        </p:nvPicPr>
        <p:blipFill>
          <a:blip r:embed="rId8" cstate="email">
            <a:extLst>
              <a:ext uri="{28A0092B-C50C-407E-A947-70E740481C1C}">
                <a14:useLocalDpi xmlns:a14="http://schemas.microsoft.com/office/drawing/2010/main" xmlns=""/>
              </a:ext>
            </a:extLst>
          </a:blip>
          <a:srcRect/>
          <a:stretch>
            <a:fillRect/>
          </a:stretch>
        </p:blipFill>
        <p:spPr bwMode="auto">
          <a:xfrm>
            <a:off x="5401215" y="2060848"/>
            <a:ext cx="3742785" cy="2448272"/>
          </a:xfrm>
          <a:prstGeom prst="rect">
            <a:avLst/>
          </a:prstGeom>
          <a:noFill/>
        </p:spPr>
      </p:pic>
      <p:pic>
        <p:nvPicPr>
          <p:cNvPr id="9" name="Picture 8" descr="Ind_Mining_22Aug10_1"/>
          <p:cNvPicPr/>
          <p:nvPr/>
        </p:nvPicPr>
        <p:blipFill>
          <a:blip r:embed="rId9" cstate="email">
            <a:extLst>
              <a:ext uri="{28A0092B-C50C-407E-A947-70E740481C1C}">
                <a14:useLocalDpi xmlns:a14="http://schemas.microsoft.com/office/drawing/2010/main" xmlns=""/>
              </a:ext>
            </a:extLst>
          </a:blip>
          <a:srcRect/>
          <a:stretch>
            <a:fillRect/>
          </a:stretch>
        </p:blipFill>
        <p:spPr bwMode="auto">
          <a:xfrm>
            <a:off x="143241" y="2525525"/>
            <a:ext cx="2196511" cy="1584176"/>
          </a:xfrm>
          <a:prstGeom prst="rect">
            <a:avLst/>
          </a:prstGeom>
          <a:noFill/>
        </p:spPr>
      </p:pic>
      <p:sp>
        <p:nvSpPr>
          <p:cNvPr id="10" name="Content Placeholder 4"/>
          <p:cNvSpPr txBox="1">
            <a:spLocks/>
          </p:cNvSpPr>
          <p:nvPr/>
        </p:nvSpPr>
        <p:spPr>
          <a:xfrm>
            <a:off x="71438" y="188913"/>
            <a:ext cx="3564458" cy="5976937"/>
          </a:xfrm>
          <a:prstGeom prst="rect">
            <a:avLst/>
          </a:prstGeom>
        </p:spPr>
        <p:txBody>
          <a:bodyPr/>
          <a:lstStyle/>
          <a:p>
            <a:pPr marL="342900" indent="-342900" algn="ctr">
              <a:spcBef>
                <a:spcPct val="40000"/>
              </a:spcBef>
            </a:pPr>
            <a:r>
              <a:rPr lang="en-US" sz="2000" b="1" dirty="0">
                <a:latin typeface="Arial" panose="020B0604020202020204" pitchFamily="34" charset="0"/>
                <a:cs typeface="Arial" panose="020B0604020202020204" pitchFamily="34" charset="0"/>
              </a:rPr>
              <a:t>Distribution of ocean uses</a:t>
            </a:r>
          </a:p>
          <a:p>
            <a:pPr marL="342900" indent="-342900">
              <a:spcBef>
                <a:spcPct val="40000"/>
              </a:spcBef>
              <a:buFont typeface="Arial" charset="0"/>
              <a:buChar char="•"/>
            </a:pPr>
            <a:r>
              <a:rPr lang="en-US" sz="2000" dirty="0">
                <a:latin typeface="Arial" panose="020B0604020202020204" pitchFamily="34" charset="0"/>
                <a:cs typeface="Arial" panose="020B0604020202020204" pitchFamily="34" charset="0"/>
              </a:rPr>
              <a:t>Fishing (18 sectors) </a:t>
            </a:r>
          </a:p>
          <a:p>
            <a:pPr marL="342900" indent="-342900">
              <a:spcBef>
                <a:spcPct val="40000"/>
              </a:spcBef>
              <a:buFont typeface="Arial" charset="0"/>
              <a:buChar char="•"/>
            </a:pPr>
            <a:r>
              <a:rPr lang="en-US" sz="2000" dirty="0">
                <a:latin typeface="Arial" panose="020B0604020202020204" pitchFamily="34" charset="0"/>
                <a:cs typeface="Arial" panose="020B0604020202020204" pitchFamily="34" charset="0"/>
              </a:rPr>
              <a:t>Diamond &amp; other mining</a:t>
            </a:r>
          </a:p>
          <a:p>
            <a:pPr marL="342900" indent="-342900">
              <a:spcBef>
                <a:spcPct val="40000"/>
              </a:spcBef>
              <a:buFont typeface="Arial" charset="0"/>
              <a:buChar char="•"/>
            </a:pPr>
            <a:r>
              <a:rPr lang="en-US" sz="2000" dirty="0">
                <a:latin typeface="Arial" panose="020B0604020202020204" pitchFamily="34" charset="0"/>
                <a:cs typeface="Arial" panose="020B0604020202020204" pitchFamily="34" charset="0"/>
              </a:rPr>
              <a:t>Petroleum  </a:t>
            </a:r>
          </a:p>
          <a:p>
            <a:pPr marL="342900" indent="-342900">
              <a:spcBef>
                <a:spcPct val="40000"/>
              </a:spcBef>
              <a:buFont typeface="Arial" charset="0"/>
              <a:buChar char="•"/>
            </a:pPr>
            <a:r>
              <a:rPr lang="en-US" sz="2000" dirty="0">
                <a:latin typeface="Arial" panose="020B0604020202020204" pitchFamily="34" charset="0"/>
                <a:cs typeface="Arial" panose="020B0604020202020204" pitchFamily="34" charset="0"/>
              </a:rPr>
              <a:t>Shipping </a:t>
            </a:r>
          </a:p>
        </p:txBody>
      </p:sp>
    </p:spTree>
    <p:extLst>
      <p:ext uri="{BB962C8B-B14F-4D97-AF65-F5344CB8AC3E}">
        <p14:creationId xmlns:p14="http://schemas.microsoft.com/office/powerpoint/2010/main" xmlns="" val="351980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p:cNvPicPr>
            <a:picLocks noChangeAspect="1" noChangeArrowheads="1"/>
          </p:cNvPicPr>
          <p:nvPr/>
        </p:nvPicPr>
        <p:blipFill rotWithShape="1">
          <a:blip r:embed="rId3" cstate="email">
            <a:extLst>
              <a:ext uri="{28A0092B-C50C-407E-A947-70E740481C1C}">
                <a14:useLocalDpi xmlns:a14="http://schemas.microsoft.com/office/drawing/2010/main" xmlns=""/>
              </a:ext>
            </a:extLst>
          </a:blip>
          <a:srcRect t="22672" r="4941"/>
          <a:stretch/>
        </p:blipFill>
        <p:spPr bwMode="auto">
          <a:xfrm>
            <a:off x="1612" y="0"/>
            <a:ext cx="9144000" cy="53095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Freeform 4"/>
          <p:cNvSpPr/>
          <p:nvPr/>
        </p:nvSpPr>
        <p:spPr>
          <a:xfrm>
            <a:off x="4224015" y="3271699"/>
            <a:ext cx="1054100" cy="1511300"/>
          </a:xfrm>
          <a:custGeom>
            <a:avLst/>
            <a:gdLst>
              <a:gd name="connsiteX0" fmla="*/ 38100 w 736600"/>
              <a:gd name="connsiteY0" fmla="*/ 0 h 1485900"/>
              <a:gd name="connsiteX1" fmla="*/ 215900 w 736600"/>
              <a:gd name="connsiteY1" fmla="*/ 939800 h 1485900"/>
              <a:gd name="connsiteX2" fmla="*/ 0 w 736600"/>
              <a:gd name="connsiteY2" fmla="*/ 1016000 h 1485900"/>
              <a:gd name="connsiteX3" fmla="*/ 520700 w 736600"/>
              <a:gd name="connsiteY3" fmla="*/ 1485900 h 1485900"/>
              <a:gd name="connsiteX4" fmla="*/ 736600 w 736600"/>
              <a:gd name="connsiteY4" fmla="*/ 876300 h 1485900"/>
              <a:gd name="connsiteX5" fmla="*/ 584200 w 736600"/>
              <a:gd name="connsiteY5" fmla="*/ 850900 h 1485900"/>
              <a:gd name="connsiteX6" fmla="*/ 38100 w 736600"/>
              <a:gd name="connsiteY6" fmla="*/ 0 h 1485900"/>
              <a:gd name="connsiteX0" fmla="*/ 38100 w 736600"/>
              <a:gd name="connsiteY0" fmla="*/ 0 h 1485900"/>
              <a:gd name="connsiteX1" fmla="*/ 215900 w 736600"/>
              <a:gd name="connsiteY1" fmla="*/ 939800 h 1485900"/>
              <a:gd name="connsiteX2" fmla="*/ 0 w 736600"/>
              <a:gd name="connsiteY2" fmla="*/ 1016000 h 1485900"/>
              <a:gd name="connsiteX3" fmla="*/ 520700 w 736600"/>
              <a:gd name="connsiteY3" fmla="*/ 1485900 h 1485900"/>
              <a:gd name="connsiteX4" fmla="*/ 736600 w 736600"/>
              <a:gd name="connsiteY4" fmla="*/ 876300 h 1485900"/>
              <a:gd name="connsiteX5" fmla="*/ 482600 w 736600"/>
              <a:gd name="connsiteY5" fmla="*/ 914400 h 1485900"/>
              <a:gd name="connsiteX6" fmla="*/ 38100 w 736600"/>
              <a:gd name="connsiteY6" fmla="*/ 0 h 1485900"/>
              <a:gd name="connsiteX0" fmla="*/ 38100 w 1066800"/>
              <a:gd name="connsiteY0" fmla="*/ 0 h 1485900"/>
              <a:gd name="connsiteX1" fmla="*/ 215900 w 1066800"/>
              <a:gd name="connsiteY1" fmla="*/ 939800 h 1485900"/>
              <a:gd name="connsiteX2" fmla="*/ 0 w 1066800"/>
              <a:gd name="connsiteY2" fmla="*/ 1016000 h 1485900"/>
              <a:gd name="connsiteX3" fmla="*/ 520700 w 1066800"/>
              <a:gd name="connsiteY3" fmla="*/ 1485900 h 1485900"/>
              <a:gd name="connsiteX4" fmla="*/ 1066800 w 1066800"/>
              <a:gd name="connsiteY4" fmla="*/ 698500 h 1485900"/>
              <a:gd name="connsiteX5" fmla="*/ 482600 w 1066800"/>
              <a:gd name="connsiteY5" fmla="*/ 914400 h 1485900"/>
              <a:gd name="connsiteX6" fmla="*/ 38100 w 1066800"/>
              <a:gd name="connsiteY6" fmla="*/ 0 h 1485900"/>
              <a:gd name="connsiteX0" fmla="*/ 38100 w 1066800"/>
              <a:gd name="connsiteY0" fmla="*/ 0 h 1485900"/>
              <a:gd name="connsiteX1" fmla="*/ 215900 w 1066800"/>
              <a:gd name="connsiteY1" fmla="*/ 939800 h 1485900"/>
              <a:gd name="connsiteX2" fmla="*/ 0 w 1066800"/>
              <a:gd name="connsiteY2" fmla="*/ 1016000 h 1485900"/>
              <a:gd name="connsiteX3" fmla="*/ 520700 w 1066800"/>
              <a:gd name="connsiteY3" fmla="*/ 1485900 h 1485900"/>
              <a:gd name="connsiteX4" fmla="*/ 1066800 w 1066800"/>
              <a:gd name="connsiteY4" fmla="*/ 698500 h 1485900"/>
              <a:gd name="connsiteX5" fmla="*/ 698500 w 1066800"/>
              <a:gd name="connsiteY5" fmla="*/ 863600 h 1485900"/>
              <a:gd name="connsiteX6" fmla="*/ 38100 w 1066800"/>
              <a:gd name="connsiteY6" fmla="*/ 0 h 1485900"/>
              <a:gd name="connsiteX0" fmla="*/ 139700 w 1168400"/>
              <a:gd name="connsiteY0" fmla="*/ 0 h 1485900"/>
              <a:gd name="connsiteX1" fmla="*/ 317500 w 1168400"/>
              <a:gd name="connsiteY1" fmla="*/ 939800 h 1485900"/>
              <a:gd name="connsiteX2" fmla="*/ 0 w 1168400"/>
              <a:gd name="connsiteY2" fmla="*/ 1143000 h 1485900"/>
              <a:gd name="connsiteX3" fmla="*/ 622300 w 1168400"/>
              <a:gd name="connsiteY3" fmla="*/ 1485900 h 1485900"/>
              <a:gd name="connsiteX4" fmla="*/ 1168400 w 1168400"/>
              <a:gd name="connsiteY4" fmla="*/ 698500 h 1485900"/>
              <a:gd name="connsiteX5" fmla="*/ 800100 w 1168400"/>
              <a:gd name="connsiteY5" fmla="*/ 863600 h 1485900"/>
              <a:gd name="connsiteX6" fmla="*/ 139700 w 1168400"/>
              <a:gd name="connsiteY6" fmla="*/ 0 h 1485900"/>
              <a:gd name="connsiteX0" fmla="*/ 241300 w 1270000"/>
              <a:gd name="connsiteY0" fmla="*/ 0 h 1485900"/>
              <a:gd name="connsiteX1" fmla="*/ 419100 w 1270000"/>
              <a:gd name="connsiteY1" fmla="*/ 939800 h 1485900"/>
              <a:gd name="connsiteX2" fmla="*/ 0 w 1270000"/>
              <a:gd name="connsiteY2" fmla="*/ 1066800 h 1485900"/>
              <a:gd name="connsiteX3" fmla="*/ 723900 w 1270000"/>
              <a:gd name="connsiteY3" fmla="*/ 1485900 h 1485900"/>
              <a:gd name="connsiteX4" fmla="*/ 1270000 w 1270000"/>
              <a:gd name="connsiteY4" fmla="*/ 698500 h 1485900"/>
              <a:gd name="connsiteX5" fmla="*/ 901700 w 1270000"/>
              <a:gd name="connsiteY5" fmla="*/ 863600 h 1485900"/>
              <a:gd name="connsiteX6" fmla="*/ 241300 w 1270000"/>
              <a:gd name="connsiteY6" fmla="*/ 0 h 1485900"/>
              <a:gd name="connsiteX0" fmla="*/ 241300 w 1270000"/>
              <a:gd name="connsiteY0" fmla="*/ 0 h 1511300"/>
              <a:gd name="connsiteX1" fmla="*/ 419100 w 1270000"/>
              <a:gd name="connsiteY1" fmla="*/ 939800 h 1511300"/>
              <a:gd name="connsiteX2" fmla="*/ 0 w 1270000"/>
              <a:gd name="connsiteY2" fmla="*/ 1066800 h 1511300"/>
              <a:gd name="connsiteX3" fmla="*/ 927100 w 1270000"/>
              <a:gd name="connsiteY3" fmla="*/ 1511300 h 1511300"/>
              <a:gd name="connsiteX4" fmla="*/ 1270000 w 1270000"/>
              <a:gd name="connsiteY4" fmla="*/ 698500 h 1511300"/>
              <a:gd name="connsiteX5" fmla="*/ 901700 w 1270000"/>
              <a:gd name="connsiteY5" fmla="*/ 863600 h 1511300"/>
              <a:gd name="connsiteX6" fmla="*/ 241300 w 1270000"/>
              <a:gd name="connsiteY6" fmla="*/ 0 h 1511300"/>
              <a:gd name="connsiteX0" fmla="*/ 101600 w 1130300"/>
              <a:gd name="connsiteY0" fmla="*/ 0 h 1511300"/>
              <a:gd name="connsiteX1" fmla="*/ 279400 w 1130300"/>
              <a:gd name="connsiteY1" fmla="*/ 939800 h 1511300"/>
              <a:gd name="connsiteX2" fmla="*/ 0 w 1130300"/>
              <a:gd name="connsiteY2" fmla="*/ 1066800 h 1511300"/>
              <a:gd name="connsiteX3" fmla="*/ 787400 w 1130300"/>
              <a:gd name="connsiteY3" fmla="*/ 1511300 h 1511300"/>
              <a:gd name="connsiteX4" fmla="*/ 1130300 w 1130300"/>
              <a:gd name="connsiteY4" fmla="*/ 698500 h 1511300"/>
              <a:gd name="connsiteX5" fmla="*/ 762000 w 1130300"/>
              <a:gd name="connsiteY5" fmla="*/ 863600 h 1511300"/>
              <a:gd name="connsiteX6" fmla="*/ 101600 w 1130300"/>
              <a:gd name="connsiteY6" fmla="*/ 0 h 1511300"/>
              <a:gd name="connsiteX0" fmla="*/ 101600 w 1054100"/>
              <a:gd name="connsiteY0" fmla="*/ 0 h 1511300"/>
              <a:gd name="connsiteX1" fmla="*/ 279400 w 1054100"/>
              <a:gd name="connsiteY1" fmla="*/ 939800 h 1511300"/>
              <a:gd name="connsiteX2" fmla="*/ 0 w 1054100"/>
              <a:gd name="connsiteY2" fmla="*/ 1066800 h 1511300"/>
              <a:gd name="connsiteX3" fmla="*/ 787400 w 1054100"/>
              <a:gd name="connsiteY3" fmla="*/ 1511300 h 1511300"/>
              <a:gd name="connsiteX4" fmla="*/ 1054100 w 1054100"/>
              <a:gd name="connsiteY4" fmla="*/ 749300 h 1511300"/>
              <a:gd name="connsiteX5" fmla="*/ 762000 w 1054100"/>
              <a:gd name="connsiteY5" fmla="*/ 863600 h 1511300"/>
              <a:gd name="connsiteX6" fmla="*/ 101600 w 1054100"/>
              <a:gd name="connsiteY6" fmla="*/ 0 h 151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4100" h="1511300">
                <a:moveTo>
                  <a:pt x="101600" y="0"/>
                </a:moveTo>
                <a:lnTo>
                  <a:pt x="279400" y="939800"/>
                </a:lnTo>
                <a:lnTo>
                  <a:pt x="0" y="1066800"/>
                </a:lnTo>
                <a:lnTo>
                  <a:pt x="787400" y="1511300"/>
                </a:lnTo>
                <a:lnTo>
                  <a:pt x="1054100" y="749300"/>
                </a:lnTo>
                <a:lnTo>
                  <a:pt x="762000" y="863600"/>
                </a:lnTo>
                <a:lnTo>
                  <a:pt x="101600" y="0"/>
                </a:lnTo>
                <a:close/>
              </a:path>
            </a:pathLst>
          </a:cu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Freeform 10"/>
          <p:cNvSpPr/>
          <p:nvPr/>
        </p:nvSpPr>
        <p:spPr>
          <a:xfrm rot="4931657">
            <a:off x="1348701" y="3271699"/>
            <a:ext cx="1054100" cy="1511300"/>
          </a:xfrm>
          <a:custGeom>
            <a:avLst/>
            <a:gdLst>
              <a:gd name="connsiteX0" fmla="*/ 38100 w 736600"/>
              <a:gd name="connsiteY0" fmla="*/ 0 h 1485900"/>
              <a:gd name="connsiteX1" fmla="*/ 215900 w 736600"/>
              <a:gd name="connsiteY1" fmla="*/ 939800 h 1485900"/>
              <a:gd name="connsiteX2" fmla="*/ 0 w 736600"/>
              <a:gd name="connsiteY2" fmla="*/ 1016000 h 1485900"/>
              <a:gd name="connsiteX3" fmla="*/ 520700 w 736600"/>
              <a:gd name="connsiteY3" fmla="*/ 1485900 h 1485900"/>
              <a:gd name="connsiteX4" fmla="*/ 736600 w 736600"/>
              <a:gd name="connsiteY4" fmla="*/ 876300 h 1485900"/>
              <a:gd name="connsiteX5" fmla="*/ 584200 w 736600"/>
              <a:gd name="connsiteY5" fmla="*/ 850900 h 1485900"/>
              <a:gd name="connsiteX6" fmla="*/ 38100 w 736600"/>
              <a:gd name="connsiteY6" fmla="*/ 0 h 1485900"/>
              <a:gd name="connsiteX0" fmla="*/ 38100 w 736600"/>
              <a:gd name="connsiteY0" fmla="*/ 0 h 1485900"/>
              <a:gd name="connsiteX1" fmla="*/ 215900 w 736600"/>
              <a:gd name="connsiteY1" fmla="*/ 939800 h 1485900"/>
              <a:gd name="connsiteX2" fmla="*/ 0 w 736600"/>
              <a:gd name="connsiteY2" fmla="*/ 1016000 h 1485900"/>
              <a:gd name="connsiteX3" fmla="*/ 520700 w 736600"/>
              <a:gd name="connsiteY3" fmla="*/ 1485900 h 1485900"/>
              <a:gd name="connsiteX4" fmla="*/ 736600 w 736600"/>
              <a:gd name="connsiteY4" fmla="*/ 876300 h 1485900"/>
              <a:gd name="connsiteX5" fmla="*/ 482600 w 736600"/>
              <a:gd name="connsiteY5" fmla="*/ 914400 h 1485900"/>
              <a:gd name="connsiteX6" fmla="*/ 38100 w 736600"/>
              <a:gd name="connsiteY6" fmla="*/ 0 h 1485900"/>
              <a:gd name="connsiteX0" fmla="*/ 38100 w 1066800"/>
              <a:gd name="connsiteY0" fmla="*/ 0 h 1485900"/>
              <a:gd name="connsiteX1" fmla="*/ 215900 w 1066800"/>
              <a:gd name="connsiteY1" fmla="*/ 939800 h 1485900"/>
              <a:gd name="connsiteX2" fmla="*/ 0 w 1066800"/>
              <a:gd name="connsiteY2" fmla="*/ 1016000 h 1485900"/>
              <a:gd name="connsiteX3" fmla="*/ 520700 w 1066800"/>
              <a:gd name="connsiteY3" fmla="*/ 1485900 h 1485900"/>
              <a:gd name="connsiteX4" fmla="*/ 1066800 w 1066800"/>
              <a:gd name="connsiteY4" fmla="*/ 698500 h 1485900"/>
              <a:gd name="connsiteX5" fmla="*/ 482600 w 1066800"/>
              <a:gd name="connsiteY5" fmla="*/ 914400 h 1485900"/>
              <a:gd name="connsiteX6" fmla="*/ 38100 w 1066800"/>
              <a:gd name="connsiteY6" fmla="*/ 0 h 1485900"/>
              <a:gd name="connsiteX0" fmla="*/ 38100 w 1066800"/>
              <a:gd name="connsiteY0" fmla="*/ 0 h 1485900"/>
              <a:gd name="connsiteX1" fmla="*/ 215900 w 1066800"/>
              <a:gd name="connsiteY1" fmla="*/ 939800 h 1485900"/>
              <a:gd name="connsiteX2" fmla="*/ 0 w 1066800"/>
              <a:gd name="connsiteY2" fmla="*/ 1016000 h 1485900"/>
              <a:gd name="connsiteX3" fmla="*/ 520700 w 1066800"/>
              <a:gd name="connsiteY3" fmla="*/ 1485900 h 1485900"/>
              <a:gd name="connsiteX4" fmla="*/ 1066800 w 1066800"/>
              <a:gd name="connsiteY4" fmla="*/ 698500 h 1485900"/>
              <a:gd name="connsiteX5" fmla="*/ 698500 w 1066800"/>
              <a:gd name="connsiteY5" fmla="*/ 863600 h 1485900"/>
              <a:gd name="connsiteX6" fmla="*/ 38100 w 1066800"/>
              <a:gd name="connsiteY6" fmla="*/ 0 h 1485900"/>
              <a:gd name="connsiteX0" fmla="*/ 139700 w 1168400"/>
              <a:gd name="connsiteY0" fmla="*/ 0 h 1485900"/>
              <a:gd name="connsiteX1" fmla="*/ 317500 w 1168400"/>
              <a:gd name="connsiteY1" fmla="*/ 939800 h 1485900"/>
              <a:gd name="connsiteX2" fmla="*/ 0 w 1168400"/>
              <a:gd name="connsiteY2" fmla="*/ 1143000 h 1485900"/>
              <a:gd name="connsiteX3" fmla="*/ 622300 w 1168400"/>
              <a:gd name="connsiteY3" fmla="*/ 1485900 h 1485900"/>
              <a:gd name="connsiteX4" fmla="*/ 1168400 w 1168400"/>
              <a:gd name="connsiteY4" fmla="*/ 698500 h 1485900"/>
              <a:gd name="connsiteX5" fmla="*/ 800100 w 1168400"/>
              <a:gd name="connsiteY5" fmla="*/ 863600 h 1485900"/>
              <a:gd name="connsiteX6" fmla="*/ 139700 w 1168400"/>
              <a:gd name="connsiteY6" fmla="*/ 0 h 1485900"/>
              <a:gd name="connsiteX0" fmla="*/ 241300 w 1270000"/>
              <a:gd name="connsiteY0" fmla="*/ 0 h 1485900"/>
              <a:gd name="connsiteX1" fmla="*/ 419100 w 1270000"/>
              <a:gd name="connsiteY1" fmla="*/ 939800 h 1485900"/>
              <a:gd name="connsiteX2" fmla="*/ 0 w 1270000"/>
              <a:gd name="connsiteY2" fmla="*/ 1066800 h 1485900"/>
              <a:gd name="connsiteX3" fmla="*/ 723900 w 1270000"/>
              <a:gd name="connsiteY3" fmla="*/ 1485900 h 1485900"/>
              <a:gd name="connsiteX4" fmla="*/ 1270000 w 1270000"/>
              <a:gd name="connsiteY4" fmla="*/ 698500 h 1485900"/>
              <a:gd name="connsiteX5" fmla="*/ 901700 w 1270000"/>
              <a:gd name="connsiteY5" fmla="*/ 863600 h 1485900"/>
              <a:gd name="connsiteX6" fmla="*/ 241300 w 1270000"/>
              <a:gd name="connsiteY6" fmla="*/ 0 h 1485900"/>
              <a:gd name="connsiteX0" fmla="*/ 241300 w 1270000"/>
              <a:gd name="connsiteY0" fmla="*/ 0 h 1511300"/>
              <a:gd name="connsiteX1" fmla="*/ 419100 w 1270000"/>
              <a:gd name="connsiteY1" fmla="*/ 939800 h 1511300"/>
              <a:gd name="connsiteX2" fmla="*/ 0 w 1270000"/>
              <a:gd name="connsiteY2" fmla="*/ 1066800 h 1511300"/>
              <a:gd name="connsiteX3" fmla="*/ 927100 w 1270000"/>
              <a:gd name="connsiteY3" fmla="*/ 1511300 h 1511300"/>
              <a:gd name="connsiteX4" fmla="*/ 1270000 w 1270000"/>
              <a:gd name="connsiteY4" fmla="*/ 698500 h 1511300"/>
              <a:gd name="connsiteX5" fmla="*/ 901700 w 1270000"/>
              <a:gd name="connsiteY5" fmla="*/ 863600 h 1511300"/>
              <a:gd name="connsiteX6" fmla="*/ 241300 w 1270000"/>
              <a:gd name="connsiteY6" fmla="*/ 0 h 1511300"/>
              <a:gd name="connsiteX0" fmla="*/ 101600 w 1130300"/>
              <a:gd name="connsiteY0" fmla="*/ 0 h 1511300"/>
              <a:gd name="connsiteX1" fmla="*/ 279400 w 1130300"/>
              <a:gd name="connsiteY1" fmla="*/ 939800 h 1511300"/>
              <a:gd name="connsiteX2" fmla="*/ 0 w 1130300"/>
              <a:gd name="connsiteY2" fmla="*/ 1066800 h 1511300"/>
              <a:gd name="connsiteX3" fmla="*/ 787400 w 1130300"/>
              <a:gd name="connsiteY3" fmla="*/ 1511300 h 1511300"/>
              <a:gd name="connsiteX4" fmla="*/ 1130300 w 1130300"/>
              <a:gd name="connsiteY4" fmla="*/ 698500 h 1511300"/>
              <a:gd name="connsiteX5" fmla="*/ 762000 w 1130300"/>
              <a:gd name="connsiteY5" fmla="*/ 863600 h 1511300"/>
              <a:gd name="connsiteX6" fmla="*/ 101600 w 1130300"/>
              <a:gd name="connsiteY6" fmla="*/ 0 h 1511300"/>
              <a:gd name="connsiteX0" fmla="*/ 101600 w 1054100"/>
              <a:gd name="connsiteY0" fmla="*/ 0 h 1511300"/>
              <a:gd name="connsiteX1" fmla="*/ 279400 w 1054100"/>
              <a:gd name="connsiteY1" fmla="*/ 939800 h 1511300"/>
              <a:gd name="connsiteX2" fmla="*/ 0 w 1054100"/>
              <a:gd name="connsiteY2" fmla="*/ 1066800 h 1511300"/>
              <a:gd name="connsiteX3" fmla="*/ 787400 w 1054100"/>
              <a:gd name="connsiteY3" fmla="*/ 1511300 h 1511300"/>
              <a:gd name="connsiteX4" fmla="*/ 1054100 w 1054100"/>
              <a:gd name="connsiteY4" fmla="*/ 749300 h 1511300"/>
              <a:gd name="connsiteX5" fmla="*/ 762000 w 1054100"/>
              <a:gd name="connsiteY5" fmla="*/ 863600 h 1511300"/>
              <a:gd name="connsiteX6" fmla="*/ 101600 w 1054100"/>
              <a:gd name="connsiteY6" fmla="*/ 0 h 151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4100" h="1511300">
                <a:moveTo>
                  <a:pt x="101600" y="0"/>
                </a:moveTo>
                <a:lnTo>
                  <a:pt x="279400" y="939800"/>
                </a:lnTo>
                <a:lnTo>
                  <a:pt x="0" y="1066800"/>
                </a:lnTo>
                <a:lnTo>
                  <a:pt x="787400" y="1511300"/>
                </a:lnTo>
                <a:lnTo>
                  <a:pt x="1054100" y="749300"/>
                </a:lnTo>
                <a:lnTo>
                  <a:pt x="762000" y="863600"/>
                </a:lnTo>
                <a:lnTo>
                  <a:pt x="101600" y="0"/>
                </a:lnTo>
                <a:close/>
              </a:path>
            </a:pathLst>
          </a:cu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2" name="Freeform 11"/>
          <p:cNvSpPr/>
          <p:nvPr/>
        </p:nvSpPr>
        <p:spPr>
          <a:xfrm rot="20305733">
            <a:off x="7495719" y="1270812"/>
            <a:ext cx="1054100" cy="1511300"/>
          </a:xfrm>
          <a:custGeom>
            <a:avLst/>
            <a:gdLst>
              <a:gd name="connsiteX0" fmla="*/ 38100 w 736600"/>
              <a:gd name="connsiteY0" fmla="*/ 0 h 1485900"/>
              <a:gd name="connsiteX1" fmla="*/ 215900 w 736600"/>
              <a:gd name="connsiteY1" fmla="*/ 939800 h 1485900"/>
              <a:gd name="connsiteX2" fmla="*/ 0 w 736600"/>
              <a:gd name="connsiteY2" fmla="*/ 1016000 h 1485900"/>
              <a:gd name="connsiteX3" fmla="*/ 520700 w 736600"/>
              <a:gd name="connsiteY3" fmla="*/ 1485900 h 1485900"/>
              <a:gd name="connsiteX4" fmla="*/ 736600 w 736600"/>
              <a:gd name="connsiteY4" fmla="*/ 876300 h 1485900"/>
              <a:gd name="connsiteX5" fmla="*/ 584200 w 736600"/>
              <a:gd name="connsiteY5" fmla="*/ 850900 h 1485900"/>
              <a:gd name="connsiteX6" fmla="*/ 38100 w 736600"/>
              <a:gd name="connsiteY6" fmla="*/ 0 h 1485900"/>
              <a:gd name="connsiteX0" fmla="*/ 38100 w 736600"/>
              <a:gd name="connsiteY0" fmla="*/ 0 h 1485900"/>
              <a:gd name="connsiteX1" fmla="*/ 215900 w 736600"/>
              <a:gd name="connsiteY1" fmla="*/ 939800 h 1485900"/>
              <a:gd name="connsiteX2" fmla="*/ 0 w 736600"/>
              <a:gd name="connsiteY2" fmla="*/ 1016000 h 1485900"/>
              <a:gd name="connsiteX3" fmla="*/ 520700 w 736600"/>
              <a:gd name="connsiteY3" fmla="*/ 1485900 h 1485900"/>
              <a:gd name="connsiteX4" fmla="*/ 736600 w 736600"/>
              <a:gd name="connsiteY4" fmla="*/ 876300 h 1485900"/>
              <a:gd name="connsiteX5" fmla="*/ 482600 w 736600"/>
              <a:gd name="connsiteY5" fmla="*/ 914400 h 1485900"/>
              <a:gd name="connsiteX6" fmla="*/ 38100 w 736600"/>
              <a:gd name="connsiteY6" fmla="*/ 0 h 1485900"/>
              <a:gd name="connsiteX0" fmla="*/ 38100 w 1066800"/>
              <a:gd name="connsiteY0" fmla="*/ 0 h 1485900"/>
              <a:gd name="connsiteX1" fmla="*/ 215900 w 1066800"/>
              <a:gd name="connsiteY1" fmla="*/ 939800 h 1485900"/>
              <a:gd name="connsiteX2" fmla="*/ 0 w 1066800"/>
              <a:gd name="connsiteY2" fmla="*/ 1016000 h 1485900"/>
              <a:gd name="connsiteX3" fmla="*/ 520700 w 1066800"/>
              <a:gd name="connsiteY3" fmla="*/ 1485900 h 1485900"/>
              <a:gd name="connsiteX4" fmla="*/ 1066800 w 1066800"/>
              <a:gd name="connsiteY4" fmla="*/ 698500 h 1485900"/>
              <a:gd name="connsiteX5" fmla="*/ 482600 w 1066800"/>
              <a:gd name="connsiteY5" fmla="*/ 914400 h 1485900"/>
              <a:gd name="connsiteX6" fmla="*/ 38100 w 1066800"/>
              <a:gd name="connsiteY6" fmla="*/ 0 h 1485900"/>
              <a:gd name="connsiteX0" fmla="*/ 38100 w 1066800"/>
              <a:gd name="connsiteY0" fmla="*/ 0 h 1485900"/>
              <a:gd name="connsiteX1" fmla="*/ 215900 w 1066800"/>
              <a:gd name="connsiteY1" fmla="*/ 939800 h 1485900"/>
              <a:gd name="connsiteX2" fmla="*/ 0 w 1066800"/>
              <a:gd name="connsiteY2" fmla="*/ 1016000 h 1485900"/>
              <a:gd name="connsiteX3" fmla="*/ 520700 w 1066800"/>
              <a:gd name="connsiteY3" fmla="*/ 1485900 h 1485900"/>
              <a:gd name="connsiteX4" fmla="*/ 1066800 w 1066800"/>
              <a:gd name="connsiteY4" fmla="*/ 698500 h 1485900"/>
              <a:gd name="connsiteX5" fmla="*/ 698500 w 1066800"/>
              <a:gd name="connsiteY5" fmla="*/ 863600 h 1485900"/>
              <a:gd name="connsiteX6" fmla="*/ 38100 w 1066800"/>
              <a:gd name="connsiteY6" fmla="*/ 0 h 1485900"/>
              <a:gd name="connsiteX0" fmla="*/ 139700 w 1168400"/>
              <a:gd name="connsiteY0" fmla="*/ 0 h 1485900"/>
              <a:gd name="connsiteX1" fmla="*/ 317500 w 1168400"/>
              <a:gd name="connsiteY1" fmla="*/ 939800 h 1485900"/>
              <a:gd name="connsiteX2" fmla="*/ 0 w 1168400"/>
              <a:gd name="connsiteY2" fmla="*/ 1143000 h 1485900"/>
              <a:gd name="connsiteX3" fmla="*/ 622300 w 1168400"/>
              <a:gd name="connsiteY3" fmla="*/ 1485900 h 1485900"/>
              <a:gd name="connsiteX4" fmla="*/ 1168400 w 1168400"/>
              <a:gd name="connsiteY4" fmla="*/ 698500 h 1485900"/>
              <a:gd name="connsiteX5" fmla="*/ 800100 w 1168400"/>
              <a:gd name="connsiteY5" fmla="*/ 863600 h 1485900"/>
              <a:gd name="connsiteX6" fmla="*/ 139700 w 1168400"/>
              <a:gd name="connsiteY6" fmla="*/ 0 h 1485900"/>
              <a:gd name="connsiteX0" fmla="*/ 241300 w 1270000"/>
              <a:gd name="connsiteY0" fmla="*/ 0 h 1485900"/>
              <a:gd name="connsiteX1" fmla="*/ 419100 w 1270000"/>
              <a:gd name="connsiteY1" fmla="*/ 939800 h 1485900"/>
              <a:gd name="connsiteX2" fmla="*/ 0 w 1270000"/>
              <a:gd name="connsiteY2" fmla="*/ 1066800 h 1485900"/>
              <a:gd name="connsiteX3" fmla="*/ 723900 w 1270000"/>
              <a:gd name="connsiteY3" fmla="*/ 1485900 h 1485900"/>
              <a:gd name="connsiteX4" fmla="*/ 1270000 w 1270000"/>
              <a:gd name="connsiteY4" fmla="*/ 698500 h 1485900"/>
              <a:gd name="connsiteX5" fmla="*/ 901700 w 1270000"/>
              <a:gd name="connsiteY5" fmla="*/ 863600 h 1485900"/>
              <a:gd name="connsiteX6" fmla="*/ 241300 w 1270000"/>
              <a:gd name="connsiteY6" fmla="*/ 0 h 1485900"/>
              <a:gd name="connsiteX0" fmla="*/ 241300 w 1270000"/>
              <a:gd name="connsiteY0" fmla="*/ 0 h 1511300"/>
              <a:gd name="connsiteX1" fmla="*/ 419100 w 1270000"/>
              <a:gd name="connsiteY1" fmla="*/ 939800 h 1511300"/>
              <a:gd name="connsiteX2" fmla="*/ 0 w 1270000"/>
              <a:gd name="connsiteY2" fmla="*/ 1066800 h 1511300"/>
              <a:gd name="connsiteX3" fmla="*/ 927100 w 1270000"/>
              <a:gd name="connsiteY3" fmla="*/ 1511300 h 1511300"/>
              <a:gd name="connsiteX4" fmla="*/ 1270000 w 1270000"/>
              <a:gd name="connsiteY4" fmla="*/ 698500 h 1511300"/>
              <a:gd name="connsiteX5" fmla="*/ 901700 w 1270000"/>
              <a:gd name="connsiteY5" fmla="*/ 863600 h 1511300"/>
              <a:gd name="connsiteX6" fmla="*/ 241300 w 1270000"/>
              <a:gd name="connsiteY6" fmla="*/ 0 h 1511300"/>
              <a:gd name="connsiteX0" fmla="*/ 101600 w 1130300"/>
              <a:gd name="connsiteY0" fmla="*/ 0 h 1511300"/>
              <a:gd name="connsiteX1" fmla="*/ 279400 w 1130300"/>
              <a:gd name="connsiteY1" fmla="*/ 939800 h 1511300"/>
              <a:gd name="connsiteX2" fmla="*/ 0 w 1130300"/>
              <a:gd name="connsiteY2" fmla="*/ 1066800 h 1511300"/>
              <a:gd name="connsiteX3" fmla="*/ 787400 w 1130300"/>
              <a:gd name="connsiteY3" fmla="*/ 1511300 h 1511300"/>
              <a:gd name="connsiteX4" fmla="*/ 1130300 w 1130300"/>
              <a:gd name="connsiteY4" fmla="*/ 698500 h 1511300"/>
              <a:gd name="connsiteX5" fmla="*/ 762000 w 1130300"/>
              <a:gd name="connsiteY5" fmla="*/ 863600 h 1511300"/>
              <a:gd name="connsiteX6" fmla="*/ 101600 w 1130300"/>
              <a:gd name="connsiteY6" fmla="*/ 0 h 1511300"/>
              <a:gd name="connsiteX0" fmla="*/ 101600 w 1054100"/>
              <a:gd name="connsiteY0" fmla="*/ 0 h 1511300"/>
              <a:gd name="connsiteX1" fmla="*/ 279400 w 1054100"/>
              <a:gd name="connsiteY1" fmla="*/ 939800 h 1511300"/>
              <a:gd name="connsiteX2" fmla="*/ 0 w 1054100"/>
              <a:gd name="connsiteY2" fmla="*/ 1066800 h 1511300"/>
              <a:gd name="connsiteX3" fmla="*/ 787400 w 1054100"/>
              <a:gd name="connsiteY3" fmla="*/ 1511300 h 1511300"/>
              <a:gd name="connsiteX4" fmla="*/ 1054100 w 1054100"/>
              <a:gd name="connsiteY4" fmla="*/ 749300 h 1511300"/>
              <a:gd name="connsiteX5" fmla="*/ 762000 w 1054100"/>
              <a:gd name="connsiteY5" fmla="*/ 863600 h 1511300"/>
              <a:gd name="connsiteX6" fmla="*/ 101600 w 1054100"/>
              <a:gd name="connsiteY6" fmla="*/ 0 h 151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4100" h="1511300">
                <a:moveTo>
                  <a:pt x="101600" y="0"/>
                </a:moveTo>
                <a:lnTo>
                  <a:pt x="279400" y="939800"/>
                </a:lnTo>
                <a:lnTo>
                  <a:pt x="0" y="1066800"/>
                </a:lnTo>
                <a:lnTo>
                  <a:pt x="787400" y="1511300"/>
                </a:lnTo>
                <a:lnTo>
                  <a:pt x="1054100" y="749300"/>
                </a:lnTo>
                <a:lnTo>
                  <a:pt x="762000" y="863600"/>
                </a:lnTo>
                <a:lnTo>
                  <a:pt x="101600" y="0"/>
                </a:lnTo>
                <a:close/>
              </a:path>
            </a:pathLst>
          </a:cu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nvGrpSpPr>
          <p:cNvPr id="8" name="Group 7"/>
          <p:cNvGrpSpPr/>
          <p:nvPr/>
        </p:nvGrpSpPr>
        <p:grpSpPr>
          <a:xfrm>
            <a:off x="2079188" y="363332"/>
            <a:ext cx="6367230" cy="3843738"/>
            <a:chOff x="2079188" y="363332"/>
            <a:chExt cx="6367230" cy="3843738"/>
          </a:xfrm>
        </p:grpSpPr>
        <p:grpSp>
          <p:nvGrpSpPr>
            <p:cNvPr id="7" name="Group 6"/>
            <p:cNvGrpSpPr/>
            <p:nvPr/>
          </p:nvGrpSpPr>
          <p:grpSpPr>
            <a:xfrm>
              <a:off x="2424146" y="1004456"/>
              <a:ext cx="6022272" cy="3202614"/>
              <a:chOff x="2424146" y="1004456"/>
              <a:chExt cx="6022272" cy="3202614"/>
            </a:xfrm>
          </p:grpSpPr>
          <p:sp>
            <p:nvSpPr>
              <p:cNvPr id="14" name="TextBox 13"/>
              <p:cNvSpPr txBox="1"/>
              <p:nvPr/>
            </p:nvSpPr>
            <p:spPr>
              <a:xfrm>
                <a:off x="2424146" y="3622295"/>
                <a:ext cx="1008112" cy="584775"/>
              </a:xfrm>
              <a:prstGeom prst="rect">
                <a:avLst/>
              </a:prstGeom>
              <a:noFill/>
            </p:spPr>
            <p:txBody>
              <a:bodyPr wrap="square" rtlCol="0">
                <a:spAutoFit/>
              </a:bodyPr>
              <a:lstStyle/>
              <a:p>
                <a:r>
                  <a:rPr lang="en-ZA" sz="3200" dirty="0">
                    <a:solidFill>
                      <a:srgbClr val="FF0000"/>
                    </a:solidFill>
                    <a:latin typeface="Arial Rounded MT Bold" panose="020F0704030504030204" pitchFamily="34" charset="0"/>
                  </a:rPr>
                  <a:t>$</a:t>
                </a:r>
              </a:p>
            </p:txBody>
          </p:sp>
          <p:sp>
            <p:nvSpPr>
              <p:cNvPr id="16" name="TextBox 15"/>
              <p:cNvSpPr txBox="1"/>
              <p:nvPr/>
            </p:nvSpPr>
            <p:spPr>
              <a:xfrm>
                <a:off x="7438306" y="1004456"/>
                <a:ext cx="1008112" cy="584775"/>
              </a:xfrm>
              <a:prstGeom prst="rect">
                <a:avLst/>
              </a:prstGeom>
              <a:noFill/>
            </p:spPr>
            <p:txBody>
              <a:bodyPr wrap="square" rtlCol="0">
                <a:spAutoFit/>
              </a:bodyPr>
              <a:lstStyle/>
              <a:p>
                <a:r>
                  <a:rPr lang="en-ZA" sz="3200" dirty="0">
                    <a:solidFill>
                      <a:srgbClr val="FF0000"/>
                    </a:solidFill>
                    <a:latin typeface="Arial Rounded MT Bold" panose="020F0704030504030204" pitchFamily="34" charset="0"/>
                  </a:rPr>
                  <a:t>$</a:t>
                </a:r>
              </a:p>
            </p:txBody>
          </p:sp>
          <p:sp>
            <p:nvSpPr>
              <p:cNvPr id="18" name="TextBox 17"/>
              <p:cNvSpPr txBox="1"/>
              <p:nvPr/>
            </p:nvSpPr>
            <p:spPr>
              <a:xfrm>
                <a:off x="4025504" y="3258071"/>
                <a:ext cx="1008112" cy="584775"/>
              </a:xfrm>
              <a:prstGeom prst="rect">
                <a:avLst/>
              </a:prstGeom>
              <a:noFill/>
            </p:spPr>
            <p:txBody>
              <a:bodyPr wrap="square" rtlCol="0">
                <a:spAutoFit/>
              </a:bodyPr>
              <a:lstStyle/>
              <a:p>
                <a:r>
                  <a:rPr lang="en-ZA" sz="3200" dirty="0">
                    <a:solidFill>
                      <a:srgbClr val="FF0000"/>
                    </a:solidFill>
                    <a:latin typeface="Arial Rounded MT Bold" panose="020F0704030504030204" pitchFamily="34" charset="0"/>
                  </a:rPr>
                  <a:t>$</a:t>
                </a:r>
              </a:p>
            </p:txBody>
          </p:sp>
        </p:grpSp>
        <p:grpSp>
          <p:nvGrpSpPr>
            <p:cNvPr id="4" name="Group 3"/>
            <p:cNvGrpSpPr/>
            <p:nvPr/>
          </p:nvGrpSpPr>
          <p:grpSpPr>
            <a:xfrm>
              <a:off x="2079188" y="363332"/>
              <a:ext cx="5211736" cy="2894739"/>
              <a:chOff x="2079188" y="363332"/>
              <a:chExt cx="5211736" cy="2894739"/>
            </a:xfrm>
          </p:grpSpPr>
          <p:pic>
            <p:nvPicPr>
              <p:cNvPr id="13" name="Picture 4" descr="Image result for subsistence fisherman at coast cartoon"/>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5294595" y="363332"/>
                <a:ext cx="1996329" cy="1407756"/>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12" descr="Image result for coastal tourism cartoon"/>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3541167" y="1977261"/>
                <a:ext cx="2880320" cy="1040908"/>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4"/>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2079188" y="1522629"/>
                <a:ext cx="1203226" cy="173544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grpSp>
    </p:spTree>
    <p:extLst>
      <p:ext uri="{BB962C8B-B14F-4D97-AF65-F5344CB8AC3E}">
        <p14:creationId xmlns:p14="http://schemas.microsoft.com/office/powerpoint/2010/main" xmlns="" val="1036248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p:cNvPicPr>
            <a:picLocks noChangeAspect="1" noChangeArrowheads="1"/>
          </p:cNvPicPr>
          <p:nvPr/>
        </p:nvPicPr>
        <p:blipFill rotWithShape="1">
          <a:blip r:embed="rId3" cstate="email">
            <a:extLst>
              <a:ext uri="{28A0092B-C50C-407E-A947-70E740481C1C}">
                <a14:useLocalDpi xmlns:a14="http://schemas.microsoft.com/office/drawing/2010/main" xmlns=""/>
              </a:ext>
            </a:extLst>
          </a:blip>
          <a:srcRect t="22672" r="4941"/>
          <a:stretch/>
        </p:blipFill>
        <p:spPr bwMode="auto">
          <a:xfrm>
            <a:off x="1612" y="0"/>
            <a:ext cx="9144000" cy="53095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2" name="Picture 3"/>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2955900" y="4264986"/>
            <a:ext cx="2059931" cy="257393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 name="Picture 13"/>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98301" y="1685520"/>
            <a:ext cx="1524000" cy="20351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3" name="Picture 14"/>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107691" y="5481869"/>
            <a:ext cx="2019300" cy="11731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4" name="Picture 8" descr="http://www.deepseaminingoutofourdepth.org/wp-content/uploads/UCL-Minemakers-digging-oceans-web.png"/>
          <p:cNvPicPr>
            <a:picLocks noChangeAspect="1" noChangeArrowheads="1"/>
          </p:cNvPicPr>
          <p:nvPr/>
        </p:nvPicPr>
        <p:blipFill>
          <a:blip r:embed="rId7" cstate="email">
            <a:extLst>
              <a:ext uri="{28A0092B-C50C-407E-A947-70E740481C1C}">
                <a14:useLocalDpi xmlns:a14="http://schemas.microsoft.com/office/drawing/2010/main" xmlns=""/>
              </a:ext>
            </a:extLst>
          </a:blip>
          <a:srcRect/>
          <a:stretch>
            <a:fillRect/>
          </a:stretch>
        </p:blipFill>
        <p:spPr bwMode="auto">
          <a:xfrm>
            <a:off x="6520557" y="3698339"/>
            <a:ext cx="2381250" cy="2600326"/>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 name="Group 1"/>
          <p:cNvGrpSpPr/>
          <p:nvPr/>
        </p:nvGrpSpPr>
        <p:grpSpPr>
          <a:xfrm>
            <a:off x="283332" y="1270812"/>
            <a:ext cx="8418799" cy="4213530"/>
            <a:chOff x="283332" y="1270812"/>
            <a:chExt cx="8418799" cy="4213530"/>
          </a:xfrm>
        </p:grpSpPr>
        <p:sp>
          <p:nvSpPr>
            <p:cNvPr id="14" name="Freeform 13"/>
            <p:cNvSpPr/>
            <p:nvPr/>
          </p:nvSpPr>
          <p:spPr>
            <a:xfrm>
              <a:off x="4224015" y="3271699"/>
              <a:ext cx="1054100" cy="1511300"/>
            </a:xfrm>
            <a:custGeom>
              <a:avLst/>
              <a:gdLst>
                <a:gd name="connsiteX0" fmla="*/ 38100 w 736600"/>
                <a:gd name="connsiteY0" fmla="*/ 0 h 1485900"/>
                <a:gd name="connsiteX1" fmla="*/ 215900 w 736600"/>
                <a:gd name="connsiteY1" fmla="*/ 939800 h 1485900"/>
                <a:gd name="connsiteX2" fmla="*/ 0 w 736600"/>
                <a:gd name="connsiteY2" fmla="*/ 1016000 h 1485900"/>
                <a:gd name="connsiteX3" fmla="*/ 520700 w 736600"/>
                <a:gd name="connsiteY3" fmla="*/ 1485900 h 1485900"/>
                <a:gd name="connsiteX4" fmla="*/ 736600 w 736600"/>
                <a:gd name="connsiteY4" fmla="*/ 876300 h 1485900"/>
                <a:gd name="connsiteX5" fmla="*/ 584200 w 736600"/>
                <a:gd name="connsiteY5" fmla="*/ 850900 h 1485900"/>
                <a:gd name="connsiteX6" fmla="*/ 38100 w 736600"/>
                <a:gd name="connsiteY6" fmla="*/ 0 h 1485900"/>
                <a:gd name="connsiteX0" fmla="*/ 38100 w 736600"/>
                <a:gd name="connsiteY0" fmla="*/ 0 h 1485900"/>
                <a:gd name="connsiteX1" fmla="*/ 215900 w 736600"/>
                <a:gd name="connsiteY1" fmla="*/ 939800 h 1485900"/>
                <a:gd name="connsiteX2" fmla="*/ 0 w 736600"/>
                <a:gd name="connsiteY2" fmla="*/ 1016000 h 1485900"/>
                <a:gd name="connsiteX3" fmla="*/ 520700 w 736600"/>
                <a:gd name="connsiteY3" fmla="*/ 1485900 h 1485900"/>
                <a:gd name="connsiteX4" fmla="*/ 736600 w 736600"/>
                <a:gd name="connsiteY4" fmla="*/ 876300 h 1485900"/>
                <a:gd name="connsiteX5" fmla="*/ 482600 w 736600"/>
                <a:gd name="connsiteY5" fmla="*/ 914400 h 1485900"/>
                <a:gd name="connsiteX6" fmla="*/ 38100 w 736600"/>
                <a:gd name="connsiteY6" fmla="*/ 0 h 1485900"/>
                <a:gd name="connsiteX0" fmla="*/ 38100 w 1066800"/>
                <a:gd name="connsiteY0" fmla="*/ 0 h 1485900"/>
                <a:gd name="connsiteX1" fmla="*/ 215900 w 1066800"/>
                <a:gd name="connsiteY1" fmla="*/ 939800 h 1485900"/>
                <a:gd name="connsiteX2" fmla="*/ 0 w 1066800"/>
                <a:gd name="connsiteY2" fmla="*/ 1016000 h 1485900"/>
                <a:gd name="connsiteX3" fmla="*/ 520700 w 1066800"/>
                <a:gd name="connsiteY3" fmla="*/ 1485900 h 1485900"/>
                <a:gd name="connsiteX4" fmla="*/ 1066800 w 1066800"/>
                <a:gd name="connsiteY4" fmla="*/ 698500 h 1485900"/>
                <a:gd name="connsiteX5" fmla="*/ 482600 w 1066800"/>
                <a:gd name="connsiteY5" fmla="*/ 914400 h 1485900"/>
                <a:gd name="connsiteX6" fmla="*/ 38100 w 1066800"/>
                <a:gd name="connsiteY6" fmla="*/ 0 h 1485900"/>
                <a:gd name="connsiteX0" fmla="*/ 38100 w 1066800"/>
                <a:gd name="connsiteY0" fmla="*/ 0 h 1485900"/>
                <a:gd name="connsiteX1" fmla="*/ 215900 w 1066800"/>
                <a:gd name="connsiteY1" fmla="*/ 939800 h 1485900"/>
                <a:gd name="connsiteX2" fmla="*/ 0 w 1066800"/>
                <a:gd name="connsiteY2" fmla="*/ 1016000 h 1485900"/>
                <a:gd name="connsiteX3" fmla="*/ 520700 w 1066800"/>
                <a:gd name="connsiteY3" fmla="*/ 1485900 h 1485900"/>
                <a:gd name="connsiteX4" fmla="*/ 1066800 w 1066800"/>
                <a:gd name="connsiteY4" fmla="*/ 698500 h 1485900"/>
                <a:gd name="connsiteX5" fmla="*/ 698500 w 1066800"/>
                <a:gd name="connsiteY5" fmla="*/ 863600 h 1485900"/>
                <a:gd name="connsiteX6" fmla="*/ 38100 w 1066800"/>
                <a:gd name="connsiteY6" fmla="*/ 0 h 1485900"/>
                <a:gd name="connsiteX0" fmla="*/ 139700 w 1168400"/>
                <a:gd name="connsiteY0" fmla="*/ 0 h 1485900"/>
                <a:gd name="connsiteX1" fmla="*/ 317500 w 1168400"/>
                <a:gd name="connsiteY1" fmla="*/ 939800 h 1485900"/>
                <a:gd name="connsiteX2" fmla="*/ 0 w 1168400"/>
                <a:gd name="connsiteY2" fmla="*/ 1143000 h 1485900"/>
                <a:gd name="connsiteX3" fmla="*/ 622300 w 1168400"/>
                <a:gd name="connsiteY3" fmla="*/ 1485900 h 1485900"/>
                <a:gd name="connsiteX4" fmla="*/ 1168400 w 1168400"/>
                <a:gd name="connsiteY4" fmla="*/ 698500 h 1485900"/>
                <a:gd name="connsiteX5" fmla="*/ 800100 w 1168400"/>
                <a:gd name="connsiteY5" fmla="*/ 863600 h 1485900"/>
                <a:gd name="connsiteX6" fmla="*/ 139700 w 1168400"/>
                <a:gd name="connsiteY6" fmla="*/ 0 h 1485900"/>
                <a:gd name="connsiteX0" fmla="*/ 241300 w 1270000"/>
                <a:gd name="connsiteY0" fmla="*/ 0 h 1485900"/>
                <a:gd name="connsiteX1" fmla="*/ 419100 w 1270000"/>
                <a:gd name="connsiteY1" fmla="*/ 939800 h 1485900"/>
                <a:gd name="connsiteX2" fmla="*/ 0 w 1270000"/>
                <a:gd name="connsiteY2" fmla="*/ 1066800 h 1485900"/>
                <a:gd name="connsiteX3" fmla="*/ 723900 w 1270000"/>
                <a:gd name="connsiteY3" fmla="*/ 1485900 h 1485900"/>
                <a:gd name="connsiteX4" fmla="*/ 1270000 w 1270000"/>
                <a:gd name="connsiteY4" fmla="*/ 698500 h 1485900"/>
                <a:gd name="connsiteX5" fmla="*/ 901700 w 1270000"/>
                <a:gd name="connsiteY5" fmla="*/ 863600 h 1485900"/>
                <a:gd name="connsiteX6" fmla="*/ 241300 w 1270000"/>
                <a:gd name="connsiteY6" fmla="*/ 0 h 1485900"/>
                <a:gd name="connsiteX0" fmla="*/ 241300 w 1270000"/>
                <a:gd name="connsiteY0" fmla="*/ 0 h 1511300"/>
                <a:gd name="connsiteX1" fmla="*/ 419100 w 1270000"/>
                <a:gd name="connsiteY1" fmla="*/ 939800 h 1511300"/>
                <a:gd name="connsiteX2" fmla="*/ 0 w 1270000"/>
                <a:gd name="connsiteY2" fmla="*/ 1066800 h 1511300"/>
                <a:gd name="connsiteX3" fmla="*/ 927100 w 1270000"/>
                <a:gd name="connsiteY3" fmla="*/ 1511300 h 1511300"/>
                <a:gd name="connsiteX4" fmla="*/ 1270000 w 1270000"/>
                <a:gd name="connsiteY4" fmla="*/ 698500 h 1511300"/>
                <a:gd name="connsiteX5" fmla="*/ 901700 w 1270000"/>
                <a:gd name="connsiteY5" fmla="*/ 863600 h 1511300"/>
                <a:gd name="connsiteX6" fmla="*/ 241300 w 1270000"/>
                <a:gd name="connsiteY6" fmla="*/ 0 h 1511300"/>
                <a:gd name="connsiteX0" fmla="*/ 101600 w 1130300"/>
                <a:gd name="connsiteY0" fmla="*/ 0 h 1511300"/>
                <a:gd name="connsiteX1" fmla="*/ 279400 w 1130300"/>
                <a:gd name="connsiteY1" fmla="*/ 939800 h 1511300"/>
                <a:gd name="connsiteX2" fmla="*/ 0 w 1130300"/>
                <a:gd name="connsiteY2" fmla="*/ 1066800 h 1511300"/>
                <a:gd name="connsiteX3" fmla="*/ 787400 w 1130300"/>
                <a:gd name="connsiteY3" fmla="*/ 1511300 h 1511300"/>
                <a:gd name="connsiteX4" fmla="*/ 1130300 w 1130300"/>
                <a:gd name="connsiteY4" fmla="*/ 698500 h 1511300"/>
                <a:gd name="connsiteX5" fmla="*/ 762000 w 1130300"/>
                <a:gd name="connsiteY5" fmla="*/ 863600 h 1511300"/>
                <a:gd name="connsiteX6" fmla="*/ 101600 w 1130300"/>
                <a:gd name="connsiteY6" fmla="*/ 0 h 1511300"/>
                <a:gd name="connsiteX0" fmla="*/ 101600 w 1054100"/>
                <a:gd name="connsiteY0" fmla="*/ 0 h 1511300"/>
                <a:gd name="connsiteX1" fmla="*/ 279400 w 1054100"/>
                <a:gd name="connsiteY1" fmla="*/ 939800 h 1511300"/>
                <a:gd name="connsiteX2" fmla="*/ 0 w 1054100"/>
                <a:gd name="connsiteY2" fmla="*/ 1066800 h 1511300"/>
                <a:gd name="connsiteX3" fmla="*/ 787400 w 1054100"/>
                <a:gd name="connsiteY3" fmla="*/ 1511300 h 1511300"/>
                <a:gd name="connsiteX4" fmla="*/ 1054100 w 1054100"/>
                <a:gd name="connsiteY4" fmla="*/ 749300 h 1511300"/>
                <a:gd name="connsiteX5" fmla="*/ 762000 w 1054100"/>
                <a:gd name="connsiteY5" fmla="*/ 863600 h 1511300"/>
                <a:gd name="connsiteX6" fmla="*/ 101600 w 1054100"/>
                <a:gd name="connsiteY6" fmla="*/ 0 h 151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4100" h="1511300">
                  <a:moveTo>
                    <a:pt x="101600" y="0"/>
                  </a:moveTo>
                  <a:lnTo>
                    <a:pt x="279400" y="939800"/>
                  </a:lnTo>
                  <a:lnTo>
                    <a:pt x="0" y="1066800"/>
                  </a:lnTo>
                  <a:lnTo>
                    <a:pt x="787400" y="1511300"/>
                  </a:lnTo>
                  <a:lnTo>
                    <a:pt x="1054100" y="749300"/>
                  </a:lnTo>
                  <a:lnTo>
                    <a:pt x="762000" y="863600"/>
                  </a:lnTo>
                  <a:lnTo>
                    <a:pt x="101600" y="0"/>
                  </a:lnTo>
                  <a:close/>
                </a:path>
              </a:pathLst>
            </a:cu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Freeform 15"/>
            <p:cNvSpPr/>
            <p:nvPr/>
          </p:nvSpPr>
          <p:spPr>
            <a:xfrm rot="4931657">
              <a:off x="1348701" y="3271699"/>
              <a:ext cx="1054100" cy="1511300"/>
            </a:xfrm>
            <a:custGeom>
              <a:avLst/>
              <a:gdLst>
                <a:gd name="connsiteX0" fmla="*/ 38100 w 736600"/>
                <a:gd name="connsiteY0" fmla="*/ 0 h 1485900"/>
                <a:gd name="connsiteX1" fmla="*/ 215900 w 736600"/>
                <a:gd name="connsiteY1" fmla="*/ 939800 h 1485900"/>
                <a:gd name="connsiteX2" fmla="*/ 0 w 736600"/>
                <a:gd name="connsiteY2" fmla="*/ 1016000 h 1485900"/>
                <a:gd name="connsiteX3" fmla="*/ 520700 w 736600"/>
                <a:gd name="connsiteY3" fmla="*/ 1485900 h 1485900"/>
                <a:gd name="connsiteX4" fmla="*/ 736600 w 736600"/>
                <a:gd name="connsiteY4" fmla="*/ 876300 h 1485900"/>
                <a:gd name="connsiteX5" fmla="*/ 584200 w 736600"/>
                <a:gd name="connsiteY5" fmla="*/ 850900 h 1485900"/>
                <a:gd name="connsiteX6" fmla="*/ 38100 w 736600"/>
                <a:gd name="connsiteY6" fmla="*/ 0 h 1485900"/>
                <a:gd name="connsiteX0" fmla="*/ 38100 w 736600"/>
                <a:gd name="connsiteY0" fmla="*/ 0 h 1485900"/>
                <a:gd name="connsiteX1" fmla="*/ 215900 w 736600"/>
                <a:gd name="connsiteY1" fmla="*/ 939800 h 1485900"/>
                <a:gd name="connsiteX2" fmla="*/ 0 w 736600"/>
                <a:gd name="connsiteY2" fmla="*/ 1016000 h 1485900"/>
                <a:gd name="connsiteX3" fmla="*/ 520700 w 736600"/>
                <a:gd name="connsiteY3" fmla="*/ 1485900 h 1485900"/>
                <a:gd name="connsiteX4" fmla="*/ 736600 w 736600"/>
                <a:gd name="connsiteY4" fmla="*/ 876300 h 1485900"/>
                <a:gd name="connsiteX5" fmla="*/ 482600 w 736600"/>
                <a:gd name="connsiteY5" fmla="*/ 914400 h 1485900"/>
                <a:gd name="connsiteX6" fmla="*/ 38100 w 736600"/>
                <a:gd name="connsiteY6" fmla="*/ 0 h 1485900"/>
                <a:gd name="connsiteX0" fmla="*/ 38100 w 1066800"/>
                <a:gd name="connsiteY0" fmla="*/ 0 h 1485900"/>
                <a:gd name="connsiteX1" fmla="*/ 215900 w 1066800"/>
                <a:gd name="connsiteY1" fmla="*/ 939800 h 1485900"/>
                <a:gd name="connsiteX2" fmla="*/ 0 w 1066800"/>
                <a:gd name="connsiteY2" fmla="*/ 1016000 h 1485900"/>
                <a:gd name="connsiteX3" fmla="*/ 520700 w 1066800"/>
                <a:gd name="connsiteY3" fmla="*/ 1485900 h 1485900"/>
                <a:gd name="connsiteX4" fmla="*/ 1066800 w 1066800"/>
                <a:gd name="connsiteY4" fmla="*/ 698500 h 1485900"/>
                <a:gd name="connsiteX5" fmla="*/ 482600 w 1066800"/>
                <a:gd name="connsiteY5" fmla="*/ 914400 h 1485900"/>
                <a:gd name="connsiteX6" fmla="*/ 38100 w 1066800"/>
                <a:gd name="connsiteY6" fmla="*/ 0 h 1485900"/>
                <a:gd name="connsiteX0" fmla="*/ 38100 w 1066800"/>
                <a:gd name="connsiteY0" fmla="*/ 0 h 1485900"/>
                <a:gd name="connsiteX1" fmla="*/ 215900 w 1066800"/>
                <a:gd name="connsiteY1" fmla="*/ 939800 h 1485900"/>
                <a:gd name="connsiteX2" fmla="*/ 0 w 1066800"/>
                <a:gd name="connsiteY2" fmla="*/ 1016000 h 1485900"/>
                <a:gd name="connsiteX3" fmla="*/ 520700 w 1066800"/>
                <a:gd name="connsiteY3" fmla="*/ 1485900 h 1485900"/>
                <a:gd name="connsiteX4" fmla="*/ 1066800 w 1066800"/>
                <a:gd name="connsiteY4" fmla="*/ 698500 h 1485900"/>
                <a:gd name="connsiteX5" fmla="*/ 698500 w 1066800"/>
                <a:gd name="connsiteY5" fmla="*/ 863600 h 1485900"/>
                <a:gd name="connsiteX6" fmla="*/ 38100 w 1066800"/>
                <a:gd name="connsiteY6" fmla="*/ 0 h 1485900"/>
                <a:gd name="connsiteX0" fmla="*/ 139700 w 1168400"/>
                <a:gd name="connsiteY0" fmla="*/ 0 h 1485900"/>
                <a:gd name="connsiteX1" fmla="*/ 317500 w 1168400"/>
                <a:gd name="connsiteY1" fmla="*/ 939800 h 1485900"/>
                <a:gd name="connsiteX2" fmla="*/ 0 w 1168400"/>
                <a:gd name="connsiteY2" fmla="*/ 1143000 h 1485900"/>
                <a:gd name="connsiteX3" fmla="*/ 622300 w 1168400"/>
                <a:gd name="connsiteY3" fmla="*/ 1485900 h 1485900"/>
                <a:gd name="connsiteX4" fmla="*/ 1168400 w 1168400"/>
                <a:gd name="connsiteY4" fmla="*/ 698500 h 1485900"/>
                <a:gd name="connsiteX5" fmla="*/ 800100 w 1168400"/>
                <a:gd name="connsiteY5" fmla="*/ 863600 h 1485900"/>
                <a:gd name="connsiteX6" fmla="*/ 139700 w 1168400"/>
                <a:gd name="connsiteY6" fmla="*/ 0 h 1485900"/>
                <a:gd name="connsiteX0" fmla="*/ 241300 w 1270000"/>
                <a:gd name="connsiteY0" fmla="*/ 0 h 1485900"/>
                <a:gd name="connsiteX1" fmla="*/ 419100 w 1270000"/>
                <a:gd name="connsiteY1" fmla="*/ 939800 h 1485900"/>
                <a:gd name="connsiteX2" fmla="*/ 0 w 1270000"/>
                <a:gd name="connsiteY2" fmla="*/ 1066800 h 1485900"/>
                <a:gd name="connsiteX3" fmla="*/ 723900 w 1270000"/>
                <a:gd name="connsiteY3" fmla="*/ 1485900 h 1485900"/>
                <a:gd name="connsiteX4" fmla="*/ 1270000 w 1270000"/>
                <a:gd name="connsiteY4" fmla="*/ 698500 h 1485900"/>
                <a:gd name="connsiteX5" fmla="*/ 901700 w 1270000"/>
                <a:gd name="connsiteY5" fmla="*/ 863600 h 1485900"/>
                <a:gd name="connsiteX6" fmla="*/ 241300 w 1270000"/>
                <a:gd name="connsiteY6" fmla="*/ 0 h 1485900"/>
                <a:gd name="connsiteX0" fmla="*/ 241300 w 1270000"/>
                <a:gd name="connsiteY0" fmla="*/ 0 h 1511300"/>
                <a:gd name="connsiteX1" fmla="*/ 419100 w 1270000"/>
                <a:gd name="connsiteY1" fmla="*/ 939800 h 1511300"/>
                <a:gd name="connsiteX2" fmla="*/ 0 w 1270000"/>
                <a:gd name="connsiteY2" fmla="*/ 1066800 h 1511300"/>
                <a:gd name="connsiteX3" fmla="*/ 927100 w 1270000"/>
                <a:gd name="connsiteY3" fmla="*/ 1511300 h 1511300"/>
                <a:gd name="connsiteX4" fmla="*/ 1270000 w 1270000"/>
                <a:gd name="connsiteY4" fmla="*/ 698500 h 1511300"/>
                <a:gd name="connsiteX5" fmla="*/ 901700 w 1270000"/>
                <a:gd name="connsiteY5" fmla="*/ 863600 h 1511300"/>
                <a:gd name="connsiteX6" fmla="*/ 241300 w 1270000"/>
                <a:gd name="connsiteY6" fmla="*/ 0 h 1511300"/>
                <a:gd name="connsiteX0" fmla="*/ 101600 w 1130300"/>
                <a:gd name="connsiteY0" fmla="*/ 0 h 1511300"/>
                <a:gd name="connsiteX1" fmla="*/ 279400 w 1130300"/>
                <a:gd name="connsiteY1" fmla="*/ 939800 h 1511300"/>
                <a:gd name="connsiteX2" fmla="*/ 0 w 1130300"/>
                <a:gd name="connsiteY2" fmla="*/ 1066800 h 1511300"/>
                <a:gd name="connsiteX3" fmla="*/ 787400 w 1130300"/>
                <a:gd name="connsiteY3" fmla="*/ 1511300 h 1511300"/>
                <a:gd name="connsiteX4" fmla="*/ 1130300 w 1130300"/>
                <a:gd name="connsiteY4" fmla="*/ 698500 h 1511300"/>
                <a:gd name="connsiteX5" fmla="*/ 762000 w 1130300"/>
                <a:gd name="connsiteY5" fmla="*/ 863600 h 1511300"/>
                <a:gd name="connsiteX6" fmla="*/ 101600 w 1130300"/>
                <a:gd name="connsiteY6" fmla="*/ 0 h 1511300"/>
                <a:gd name="connsiteX0" fmla="*/ 101600 w 1054100"/>
                <a:gd name="connsiteY0" fmla="*/ 0 h 1511300"/>
                <a:gd name="connsiteX1" fmla="*/ 279400 w 1054100"/>
                <a:gd name="connsiteY1" fmla="*/ 939800 h 1511300"/>
                <a:gd name="connsiteX2" fmla="*/ 0 w 1054100"/>
                <a:gd name="connsiteY2" fmla="*/ 1066800 h 1511300"/>
                <a:gd name="connsiteX3" fmla="*/ 787400 w 1054100"/>
                <a:gd name="connsiteY3" fmla="*/ 1511300 h 1511300"/>
                <a:gd name="connsiteX4" fmla="*/ 1054100 w 1054100"/>
                <a:gd name="connsiteY4" fmla="*/ 749300 h 1511300"/>
                <a:gd name="connsiteX5" fmla="*/ 762000 w 1054100"/>
                <a:gd name="connsiteY5" fmla="*/ 863600 h 1511300"/>
                <a:gd name="connsiteX6" fmla="*/ 101600 w 1054100"/>
                <a:gd name="connsiteY6" fmla="*/ 0 h 151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4100" h="1511300">
                  <a:moveTo>
                    <a:pt x="101600" y="0"/>
                  </a:moveTo>
                  <a:lnTo>
                    <a:pt x="279400" y="939800"/>
                  </a:lnTo>
                  <a:lnTo>
                    <a:pt x="0" y="1066800"/>
                  </a:lnTo>
                  <a:lnTo>
                    <a:pt x="787400" y="1511300"/>
                  </a:lnTo>
                  <a:lnTo>
                    <a:pt x="1054100" y="749300"/>
                  </a:lnTo>
                  <a:lnTo>
                    <a:pt x="762000" y="863600"/>
                  </a:lnTo>
                  <a:lnTo>
                    <a:pt x="101600" y="0"/>
                  </a:lnTo>
                  <a:close/>
                </a:path>
              </a:pathLst>
            </a:cu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8" name="Freeform 17"/>
            <p:cNvSpPr/>
            <p:nvPr/>
          </p:nvSpPr>
          <p:spPr>
            <a:xfrm rot="20305733">
              <a:off x="7495719" y="1270812"/>
              <a:ext cx="1054100" cy="1511300"/>
            </a:xfrm>
            <a:custGeom>
              <a:avLst/>
              <a:gdLst>
                <a:gd name="connsiteX0" fmla="*/ 38100 w 736600"/>
                <a:gd name="connsiteY0" fmla="*/ 0 h 1485900"/>
                <a:gd name="connsiteX1" fmla="*/ 215900 w 736600"/>
                <a:gd name="connsiteY1" fmla="*/ 939800 h 1485900"/>
                <a:gd name="connsiteX2" fmla="*/ 0 w 736600"/>
                <a:gd name="connsiteY2" fmla="*/ 1016000 h 1485900"/>
                <a:gd name="connsiteX3" fmla="*/ 520700 w 736600"/>
                <a:gd name="connsiteY3" fmla="*/ 1485900 h 1485900"/>
                <a:gd name="connsiteX4" fmla="*/ 736600 w 736600"/>
                <a:gd name="connsiteY4" fmla="*/ 876300 h 1485900"/>
                <a:gd name="connsiteX5" fmla="*/ 584200 w 736600"/>
                <a:gd name="connsiteY5" fmla="*/ 850900 h 1485900"/>
                <a:gd name="connsiteX6" fmla="*/ 38100 w 736600"/>
                <a:gd name="connsiteY6" fmla="*/ 0 h 1485900"/>
                <a:gd name="connsiteX0" fmla="*/ 38100 w 736600"/>
                <a:gd name="connsiteY0" fmla="*/ 0 h 1485900"/>
                <a:gd name="connsiteX1" fmla="*/ 215900 w 736600"/>
                <a:gd name="connsiteY1" fmla="*/ 939800 h 1485900"/>
                <a:gd name="connsiteX2" fmla="*/ 0 w 736600"/>
                <a:gd name="connsiteY2" fmla="*/ 1016000 h 1485900"/>
                <a:gd name="connsiteX3" fmla="*/ 520700 w 736600"/>
                <a:gd name="connsiteY3" fmla="*/ 1485900 h 1485900"/>
                <a:gd name="connsiteX4" fmla="*/ 736600 w 736600"/>
                <a:gd name="connsiteY4" fmla="*/ 876300 h 1485900"/>
                <a:gd name="connsiteX5" fmla="*/ 482600 w 736600"/>
                <a:gd name="connsiteY5" fmla="*/ 914400 h 1485900"/>
                <a:gd name="connsiteX6" fmla="*/ 38100 w 736600"/>
                <a:gd name="connsiteY6" fmla="*/ 0 h 1485900"/>
                <a:gd name="connsiteX0" fmla="*/ 38100 w 1066800"/>
                <a:gd name="connsiteY0" fmla="*/ 0 h 1485900"/>
                <a:gd name="connsiteX1" fmla="*/ 215900 w 1066800"/>
                <a:gd name="connsiteY1" fmla="*/ 939800 h 1485900"/>
                <a:gd name="connsiteX2" fmla="*/ 0 w 1066800"/>
                <a:gd name="connsiteY2" fmla="*/ 1016000 h 1485900"/>
                <a:gd name="connsiteX3" fmla="*/ 520700 w 1066800"/>
                <a:gd name="connsiteY3" fmla="*/ 1485900 h 1485900"/>
                <a:gd name="connsiteX4" fmla="*/ 1066800 w 1066800"/>
                <a:gd name="connsiteY4" fmla="*/ 698500 h 1485900"/>
                <a:gd name="connsiteX5" fmla="*/ 482600 w 1066800"/>
                <a:gd name="connsiteY5" fmla="*/ 914400 h 1485900"/>
                <a:gd name="connsiteX6" fmla="*/ 38100 w 1066800"/>
                <a:gd name="connsiteY6" fmla="*/ 0 h 1485900"/>
                <a:gd name="connsiteX0" fmla="*/ 38100 w 1066800"/>
                <a:gd name="connsiteY0" fmla="*/ 0 h 1485900"/>
                <a:gd name="connsiteX1" fmla="*/ 215900 w 1066800"/>
                <a:gd name="connsiteY1" fmla="*/ 939800 h 1485900"/>
                <a:gd name="connsiteX2" fmla="*/ 0 w 1066800"/>
                <a:gd name="connsiteY2" fmla="*/ 1016000 h 1485900"/>
                <a:gd name="connsiteX3" fmla="*/ 520700 w 1066800"/>
                <a:gd name="connsiteY3" fmla="*/ 1485900 h 1485900"/>
                <a:gd name="connsiteX4" fmla="*/ 1066800 w 1066800"/>
                <a:gd name="connsiteY4" fmla="*/ 698500 h 1485900"/>
                <a:gd name="connsiteX5" fmla="*/ 698500 w 1066800"/>
                <a:gd name="connsiteY5" fmla="*/ 863600 h 1485900"/>
                <a:gd name="connsiteX6" fmla="*/ 38100 w 1066800"/>
                <a:gd name="connsiteY6" fmla="*/ 0 h 1485900"/>
                <a:gd name="connsiteX0" fmla="*/ 139700 w 1168400"/>
                <a:gd name="connsiteY0" fmla="*/ 0 h 1485900"/>
                <a:gd name="connsiteX1" fmla="*/ 317500 w 1168400"/>
                <a:gd name="connsiteY1" fmla="*/ 939800 h 1485900"/>
                <a:gd name="connsiteX2" fmla="*/ 0 w 1168400"/>
                <a:gd name="connsiteY2" fmla="*/ 1143000 h 1485900"/>
                <a:gd name="connsiteX3" fmla="*/ 622300 w 1168400"/>
                <a:gd name="connsiteY3" fmla="*/ 1485900 h 1485900"/>
                <a:gd name="connsiteX4" fmla="*/ 1168400 w 1168400"/>
                <a:gd name="connsiteY4" fmla="*/ 698500 h 1485900"/>
                <a:gd name="connsiteX5" fmla="*/ 800100 w 1168400"/>
                <a:gd name="connsiteY5" fmla="*/ 863600 h 1485900"/>
                <a:gd name="connsiteX6" fmla="*/ 139700 w 1168400"/>
                <a:gd name="connsiteY6" fmla="*/ 0 h 1485900"/>
                <a:gd name="connsiteX0" fmla="*/ 241300 w 1270000"/>
                <a:gd name="connsiteY0" fmla="*/ 0 h 1485900"/>
                <a:gd name="connsiteX1" fmla="*/ 419100 w 1270000"/>
                <a:gd name="connsiteY1" fmla="*/ 939800 h 1485900"/>
                <a:gd name="connsiteX2" fmla="*/ 0 w 1270000"/>
                <a:gd name="connsiteY2" fmla="*/ 1066800 h 1485900"/>
                <a:gd name="connsiteX3" fmla="*/ 723900 w 1270000"/>
                <a:gd name="connsiteY3" fmla="*/ 1485900 h 1485900"/>
                <a:gd name="connsiteX4" fmla="*/ 1270000 w 1270000"/>
                <a:gd name="connsiteY4" fmla="*/ 698500 h 1485900"/>
                <a:gd name="connsiteX5" fmla="*/ 901700 w 1270000"/>
                <a:gd name="connsiteY5" fmla="*/ 863600 h 1485900"/>
                <a:gd name="connsiteX6" fmla="*/ 241300 w 1270000"/>
                <a:gd name="connsiteY6" fmla="*/ 0 h 1485900"/>
                <a:gd name="connsiteX0" fmla="*/ 241300 w 1270000"/>
                <a:gd name="connsiteY0" fmla="*/ 0 h 1511300"/>
                <a:gd name="connsiteX1" fmla="*/ 419100 w 1270000"/>
                <a:gd name="connsiteY1" fmla="*/ 939800 h 1511300"/>
                <a:gd name="connsiteX2" fmla="*/ 0 w 1270000"/>
                <a:gd name="connsiteY2" fmla="*/ 1066800 h 1511300"/>
                <a:gd name="connsiteX3" fmla="*/ 927100 w 1270000"/>
                <a:gd name="connsiteY3" fmla="*/ 1511300 h 1511300"/>
                <a:gd name="connsiteX4" fmla="*/ 1270000 w 1270000"/>
                <a:gd name="connsiteY4" fmla="*/ 698500 h 1511300"/>
                <a:gd name="connsiteX5" fmla="*/ 901700 w 1270000"/>
                <a:gd name="connsiteY5" fmla="*/ 863600 h 1511300"/>
                <a:gd name="connsiteX6" fmla="*/ 241300 w 1270000"/>
                <a:gd name="connsiteY6" fmla="*/ 0 h 1511300"/>
                <a:gd name="connsiteX0" fmla="*/ 101600 w 1130300"/>
                <a:gd name="connsiteY0" fmla="*/ 0 h 1511300"/>
                <a:gd name="connsiteX1" fmla="*/ 279400 w 1130300"/>
                <a:gd name="connsiteY1" fmla="*/ 939800 h 1511300"/>
                <a:gd name="connsiteX2" fmla="*/ 0 w 1130300"/>
                <a:gd name="connsiteY2" fmla="*/ 1066800 h 1511300"/>
                <a:gd name="connsiteX3" fmla="*/ 787400 w 1130300"/>
                <a:gd name="connsiteY3" fmla="*/ 1511300 h 1511300"/>
                <a:gd name="connsiteX4" fmla="*/ 1130300 w 1130300"/>
                <a:gd name="connsiteY4" fmla="*/ 698500 h 1511300"/>
                <a:gd name="connsiteX5" fmla="*/ 762000 w 1130300"/>
                <a:gd name="connsiteY5" fmla="*/ 863600 h 1511300"/>
                <a:gd name="connsiteX6" fmla="*/ 101600 w 1130300"/>
                <a:gd name="connsiteY6" fmla="*/ 0 h 1511300"/>
                <a:gd name="connsiteX0" fmla="*/ 101600 w 1054100"/>
                <a:gd name="connsiteY0" fmla="*/ 0 h 1511300"/>
                <a:gd name="connsiteX1" fmla="*/ 279400 w 1054100"/>
                <a:gd name="connsiteY1" fmla="*/ 939800 h 1511300"/>
                <a:gd name="connsiteX2" fmla="*/ 0 w 1054100"/>
                <a:gd name="connsiteY2" fmla="*/ 1066800 h 1511300"/>
                <a:gd name="connsiteX3" fmla="*/ 787400 w 1054100"/>
                <a:gd name="connsiteY3" fmla="*/ 1511300 h 1511300"/>
                <a:gd name="connsiteX4" fmla="*/ 1054100 w 1054100"/>
                <a:gd name="connsiteY4" fmla="*/ 749300 h 1511300"/>
                <a:gd name="connsiteX5" fmla="*/ 762000 w 1054100"/>
                <a:gd name="connsiteY5" fmla="*/ 863600 h 1511300"/>
                <a:gd name="connsiteX6" fmla="*/ 101600 w 1054100"/>
                <a:gd name="connsiteY6" fmla="*/ 0 h 151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4100" h="1511300">
                  <a:moveTo>
                    <a:pt x="101600" y="0"/>
                  </a:moveTo>
                  <a:lnTo>
                    <a:pt x="279400" y="939800"/>
                  </a:lnTo>
                  <a:lnTo>
                    <a:pt x="0" y="1066800"/>
                  </a:lnTo>
                  <a:lnTo>
                    <a:pt x="787400" y="1511300"/>
                  </a:lnTo>
                  <a:lnTo>
                    <a:pt x="1054100" y="749300"/>
                  </a:lnTo>
                  <a:lnTo>
                    <a:pt x="762000" y="863600"/>
                  </a:lnTo>
                  <a:lnTo>
                    <a:pt x="101600" y="0"/>
                  </a:lnTo>
                  <a:close/>
                </a:path>
              </a:pathLst>
            </a:cu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9" name="TextBox 18"/>
            <p:cNvSpPr txBox="1"/>
            <p:nvPr/>
          </p:nvSpPr>
          <p:spPr>
            <a:xfrm>
              <a:off x="283332" y="3746004"/>
              <a:ext cx="1008112" cy="1569660"/>
            </a:xfrm>
            <a:prstGeom prst="rect">
              <a:avLst/>
            </a:prstGeom>
            <a:noFill/>
          </p:spPr>
          <p:txBody>
            <a:bodyPr wrap="square" rtlCol="0">
              <a:spAutoFit/>
            </a:bodyPr>
            <a:lstStyle>
              <a:defPPr>
                <a:defRPr lang="en-US"/>
              </a:defPPr>
              <a:lvl1pPr>
                <a:defRPr sz="9600">
                  <a:solidFill>
                    <a:srgbClr val="FF0000"/>
                  </a:solidFill>
                  <a:latin typeface="Arial Rounded MT Bold" panose="020F0704030504030204" pitchFamily="34" charset="0"/>
                </a:defRPr>
              </a:lvl1pPr>
            </a:lstStyle>
            <a:p>
              <a:r>
                <a:rPr lang="en-ZA" dirty="0"/>
                <a:t>$</a:t>
              </a:r>
            </a:p>
          </p:txBody>
        </p:sp>
        <p:sp>
          <p:nvSpPr>
            <p:cNvPr id="21" name="TextBox 20"/>
            <p:cNvSpPr txBox="1"/>
            <p:nvPr/>
          </p:nvSpPr>
          <p:spPr>
            <a:xfrm>
              <a:off x="5227223" y="3914682"/>
              <a:ext cx="1008112" cy="1569660"/>
            </a:xfrm>
            <a:prstGeom prst="rect">
              <a:avLst/>
            </a:prstGeom>
            <a:noFill/>
          </p:spPr>
          <p:txBody>
            <a:bodyPr wrap="square" rtlCol="0">
              <a:spAutoFit/>
            </a:bodyPr>
            <a:lstStyle>
              <a:defPPr>
                <a:defRPr lang="en-US"/>
              </a:defPPr>
              <a:lvl1pPr>
                <a:defRPr sz="9600">
                  <a:solidFill>
                    <a:srgbClr val="FF0000"/>
                  </a:solidFill>
                  <a:latin typeface="Arial Rounded MT Bold" panose="020F0704030504030204" pitchFamily="34" charset="0"/>
                </a:defRPr>
              </a:lvl1pPr>
            </a:lstStyle>
            <a:p>
              <a:r>
                <a:rPr lang="en-ZA" dirty="0"/>
                <a:t>$</a:t>
              </a:r>
            </a:p>
          </p:txBody>
        </p:sp>
        <p:sp>
          <p:nvSpPr>
            <p:cNvPr id="25" name="TextBox 24"/>
            <p:cNvSpPr txBox="1"/>
            <p:nvPr/>
          </p:nvSpPr>
          <p:spPr>
            <a:xfrm>
              <a:off x="7694019" y="2391312"/>
              <a:ext cx="1008112" cy="1569660"/>
            </a:xfrm>
            <a:prstGeom prst="rect">
              <a:avLst/>
            </a:prstGeom>
            <a:noFill/>
          </p:spPr>
          <p:txBody>
            <a:bodyPr wrap="square" rtlCol="0">
              <a:spAutoFit/>
            </a:bodyPr>
            <a:lstStyle>
              <a:defPPr>
                <a:defRPr lang="en-US"/>
              </a:defPPr>
              <a:lvl1pPr>
                <a:defRPr sz="9600">
                  <a:solidFill>
                    <a:srgbClr val="FF0000"/>
                  </a:solidFill>
                  <a:latin typeface="Arial Rounded MT Bold" panose="020F0704030504030204" pitchFamily="34" charset="0"/>
                </a:defRPr>
              </a:lvl1pPr>
            </a:lstStyle>
            <a:p>
              <a:r>
                <a:rPr lang="en-ZA" dirty="0"/>
                <a:t>$</a:t>
              </a:r>
            </a:p>
          </p:txBody>
        </p:sp>
      </p:grpSp>
    </p:spTree>
    <p:extLst>
      <p:ext uri="{BB962C8B-B14F-4D97-AF65-F5344CB8AC3E}">
        <p14:creationId xmlns:p14="http://schemas.microsoft.com/office/powerpoint/2010/main" xmlns="" val="1628722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3927"/>
            <a:ext cx="9144000"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3314"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2266222" y="2799330"/>
            <a:ext cx="4775164" cy="405866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3" name="Group 2"/>
          <p:cNvGrpSpPr/>
          <p:nvPr/>
        </p:nvGrpSpPr>
        <p:grpSpPr>
          <a:xfrm>
            <a:off x="4496172" y="-27384"/>
            <a:ext cx="4596811" cy="4850985"/>
            <a:chOff x="4496172" y="-27384"/>
            <a:chExt cx="4596811" cy="4850985"/>
          </a:xfrm>
        </p:grpSpPr>
        <p:pic>
          <p:nvPicPr>
            <p:cNvPr id="13315" name="Picture 3"/>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4496172" y="-27384"/>
              <a:ext cx="2380084" cy="297397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 name="Picture 14"/>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6363344" y="1621745"/>
              <a:ext cx="2019300" cy="11731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Picture 8" descr="http://www.deepseaminingoutofourdepth.org/wp-content/uploads/UCL-Minemakers-digging-oceans-web.png"/>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7103022" y="2830060"/>
              <a:ext cx="1825586" cy="1993541"/>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13"/>
            <p:cNvPicPr>
              <a:picLocks noChangeAspect="1" noChangeArrowheads="1"/>
            </p:cNvPicPr>
            <p:nvPr/>
          </p:nvPicPr>
          <p:blipFill>
            <a:blip r:embed="rId7" cstate="email">
              <a:extLst>
                <a:ext uri="{28A0092B-C50C-407E-A947-70E740481C1C}">
                  <a14:useLocalDpi xmlns:a14="http://schemas.microsoft.com/office/drawing/2010/main" xmlns=""/>
                </a:ext>
              </a:extLst>
            </a:blip>
            <a:srcRect/>
            <a:stretch>
              <a:fillRect/>
            </a:stretch>
          </p:blipFill>
          <p:spPr bwMode="auto">
            <a:xfrm>
              <a:off x="6340400" y="13927"/>
              <a:ext cx="1524000" cy="20351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TextBox 11"/>
            <p:cNvSpPr txBox="1"/>
            <p:nvPr/>
          </p:nvSpPr>
          <p:spPr>
            <a:xfrm>
              <a:off x="8084871" y="0"/>
              <a:ext cx="1008112" cy="1569660"/>
            </a:xfrm>
            <a:prstGeom prst="rect">
              <a:avLst/>
            </a:prstGeom>
            <a:noFill/>
          </p:spPr>
          <p:txBody>
            <a:bodyPr wrap="square" rtlCol="0">
              <a:spAutoFit/>
            </a:bodyPr>
            <a:lstStyle>
              <a:defPPr>
                <a:defRPr lang="en-US"/>
              </a:defPPr>
              <a:lvl1pPr>
                <a:defRPr sz="9600">
                  <a:solidFill>
                    <a:srgbClr val="FF0000"/>
                  </a:solidFill>
                  <a:latin typeface="Arial Rounded MT Bold" panose="020F0704030504030204" pitchFamily="34" charset="0"/>
                </a:defRPr>
              </a:lvl1pPr>
            </a:lstStyle>
            <a:p>
              <a:r>
                <a:rPr lang="en-ZA" dirty="0"/>
                <a:t>$</a:t>
              </a:r>
            </a:p>
          </p:txBody>
        </p:sp>
      </p:grpSp>
      <p:grpSp>
        <p:nvGrpSpPr>
          <p:cNvPr id="2" name="Group 1"/>
          <p:cNvGrpSpPr/>
          <p:nvPr/>
        </p:nvGrpSpPr>
        <p:grpSpPr>
          <a:xfrm>
            <a:off x="-12881" y="3455999"/>
            <a:ext cx="2279103" cy="3401581"/>
            <a:chOff x="-12881" y="3455999"/>
            <a:chExt cx="2279103" cy="3401581"/>
          </a:xfrm>
        </p:grpSpPr>
        <p:pic>
          <p:nvPicPr>
            <p:cNvPr id="13316" name="Picture 4"/>
            <p:cNvPicPr>
              <a:picLocks noChangeAspect="1" noChangeArrowheads="1"/>
            </p:cNvPicPr>
            <p:nvPr/>
          </p:nvPicPr>
          <p:blipFill>
            <a:blip r:embed="rId8" cstate="email">
              <a:extLst>
                <a:ext uri="{28A0092B-C50C-407E-A947-70E740481C1C}">
                  <a14:useLocalDpi xmlns:a14="http://schemas.microsoft.com/office/drawing/2010/main" xmlns=""/>
                </a:ext>
              </a:extLst>
            </a:blip>
            <a:srcRect/>
            <a:stretch>
              <a:fillRect/>
            </a:stretch>
          </p:blipFill>
          <p:spPr bwMode="auto">
            <a:xfrm>
              <a:off x="897784" y="3455999"/>
              <a:ext cx="698950" cy="10081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Picture 4" descr="Image result for subsistence fisherman at coast cartoon"/>
            <p:cNvPicPr>
              <a:picLocks noChangeAspect="1" noChangeArrowheads="1"/>
            </p:cNvPicPr>
            <p:nvPr/>
          </p:nvPicPr>
          <p:blipFill>
            <a:blip r:embed="rId9" cstate="email">
              <a:extLst>
                <a:ext uri="{28A0092B-C50C-407E-A947-70E740481C1C}">
                  <a14:useLocalDpi xmlns:a14="http://schemas.microsoft.com/office/drawing/2010/main" xmlns=""/>
                </a:ext>
              </a:extLst>
            </a:blip>
            <a:srcRect/>
            <a:stretch>
              <a:fillRect/>
            </a:stretch>
          </p:blipFill>
          <p:spPr bwMode="auto">
            <a:xfrm>
              <a:off x="491175" y="5445224"/>
              <a:ext cx="1512168" cy="1066339"/>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12" descr="Image result for coastal tourism cartoon"/>
            <p:cNvPicPr>
              <a:picLocks noChangeAspect="1" noChangeArrowheads="1"/>
            </p:cNvPicPr>
            <p:nvPr/>
          </p:nvPicPr>
          <p:blipFill>
            <a:blip r:embed="rId10" cstate="email">
              <a:extLst>
                <a:ext uri="{28A0092B-C50C-407E-A947-70E740481C1C}">
                  <a14:useLocalDpi xmlns:a14="http://schemas.microsoft.com/office/drawing/2010/main" xmlns=""/>
                </a:ext>
              </a:extLst>
            </a:blip>
            <a:srcRect/>
            <a:stretch>
              <a:fillRect/>
            </a:stretch>
          </p:blipFill>
          <p:spPr bwMode="auto">
            <a:xfrm>
              <a:off x="228296" y="4581128"/>
              <a:ext cx="2037926" cy="736478"/>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TextBox 12"/>
            <p:cNvSpPr txBox="1"/>
            <p:nvPr/>
          </p:nvSpPr>
          <p:spPr>
            <a:xfrm>
              <a:off x="-12881" y="6272805"/>
              <a:ext cx="1008112" cy="584775"/>
            </a:xfrm>
            <a:prstGeom prst="rect">
              <a:avLst/>
            </a:prstGeom>
            <a:noFill/>
          </p:spPr>
          <p:txBody>
            <a:bodyPr wrap="square" rtlCol="0">
              <a:spAutoFit/>
            </a:bodyPr>
            <a:lstStyle/>
            <a:p>
              <a:r>
                <a:rPr lang="en-ZA" sz="3200" dirty="0">
                  <a:solidFill>
                    <a:srgbClr val="FF0000"/>
                  </a:solidFill>
                  <a:latin typeface="Arial Rounded MT Bold" panose="020F0704030504030204" pitchFamily="34" charset="0"/>
                </a:rPr>
                <a:t>$</a:t>
              </a:r>
            </a:p>
          </p:txBody>
        </p:sp>
      </p:grpSp>
      <p:pic>
        <p:nvPicPr>
          <p:cNvPr id="14" name="Picture 2" descr="Image result for houston we have a problem"/>
          <p:cNvPicPr>
            <a:picLocks noChangeAspect="1" noChangeArrowheads="1"/>
          </p:cNvPicPr>
          <p:nvPr/>
        </p:nvPicPr>
        <p:blipFill>
          <a:blip r:embed="rId11" cstate="email">
            <a:extLst>
              <a:ext uri="{28A0092B-C50C-407E-A947-70E740481C1C}">
                <a14:useLocalDpi xmlns:a14="http://schemas.microsoft.com/office/drawing/2010/main" xmlns=""/>
              </a:ext>
            </a:extLst>
          </a:blip>
          <a:srcRect/>
          <a:stretch>
            <a:fillRect/>
          </a:stretch>
        </p:blipFill>
        <p:spPr bwMode="auto">
          <a:xfrm rot="19885041">
            <a:off x="5544889" y="4337917"/>
            <a:ext cx="3115021" cy="1752199"/>
          </a:xfrm>
          <a:prstGeom prst="rect">
            <a:avLst/>
          </a:prstGeom>
          <a:noFill/>
          <a:extLst>
            <a:ext uri="{909E8E84-426E-40DD-AFC4-6F175D3DCCD1}">
              <a14:hiddenFill xmlns:a14="http://schemas.microsoft.com/office/drawing/2010/main" xmlns="">
                <a:solidFill>
                  <a:srgbClr val="FFFFFF"/>
                </a:solidFill>
              </a14:hiddenFill>
            </a:ext>
          </a:extLst>
        </p:spPr>
      </p:pic>
      <p:grpSp>
        <p:nvGrpSpPr>
          <p:cNvPr id="5" name="Group 4"/>
          <p:cNvGrpSpPr/>
          <p:nvPr/>
        </p:nvGrpSpPr>
        <p:grpSpPr>
          <a:xfrm>
            <a:off x="30643" y="13928"/>
            <a:ext cx="4613365" cy="3138010"/>
            <a:chOff x="30643" y="13928"/>
            <a:chExt cx="4613365" cy="3138010"/>
          </a:xfrm>
        </p:grpSpPr>
        <p:pic>
          <p:nvPicPr>
            <p:cNvPr id="16" name="Picture 15"/>
            <p:cNvPicPr>
              <a:picLocks noChangeAspect="1"/>
            </p:cNvPicPr>
            <p:nvPr/>
          </p:nvPicPr>
          <p:blipFill>
            <a:blip r:embed="rId12" cstate="email">
              <a:extLst>
                <a:ext uri="{28A0092B-C50C-407E-A947-70E740481C1C}">
                  <a14:useLocalDpi xmlns:a14="http://schemas.microsoft.com/office/drawing/2010/main" xmlns=""/>
                </a:ext>
              </a:extLst>
            </a:blip>
            <a:stretch>
              <a:fillRect/>
            </a:stretch>
          </p:blipFill>
          <p:spPr>
            <a:xfrm>
              <a:off x="30643" y="13928"/>
              <a:ext cx="3947285" cy="3138010"/>
            </a:xfrm>
            <a:prstGeom prst="rect">
              <a:avLst/>
            </a:prstGeom>
          </p:spPr>
        </p:pic>
        <p:sp>
          <p:nvSpPr>
            <p:cNvPr id="4" name="Left Arrow 3"/>
            <p:cNvSpPr/>
            <p:nvPr/>
          </p:nvSpPr>
          <p:spPr>
            <a:xfrm>
              <a:off x="3977928" y="1412776"/>
              <a:ext cx="666080" cy="479442"/>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xmlns="" val="2042454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ow The Rich Get Richer"/>
          <p:cNvPicPr>
            <a:picLocks noChangeAspect="1" noChangeArrowheads="1"/>
          </p:cNvPicPr>
          <p:nvPr/>
        </p:nvPicPr>
        <p:blipFill rotWithShape="1">
          <a:blip r:embed="rId3" cstate="email">
            <a:extLst>
              <a:ext uri="{28A0092B-C50C-407E-A947-70E740481C1C}">
                <a14:useLocalDpi xmlns:a14="http://schemas.microsoft.com/office/drawing/2010/main" xmlns=""/>
              </a:ext>
            </a:extLst>
          </a:blip>
          <a:srcRect/>
          <a:stretch/>
        </p:blipFill>
        <p:spPr bwMode="auto">
          <a:xfrm>
            <a:off x="1043608" y="321077"/>
            <a:ext cx="7392243" cy="6156578"/>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2" descr="Image result for houston we have a problem"/>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rot="19885041">
            <a:off x="2512546" y="2567121"/>
            <a:ext cx="5281332" cy="297074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Freeform 3"/>
          <p:cNvSpPr/>
          <p:nvPr/>
        </p:nvSpPr>
        <p:spPr>
          <a:xfrm rot="17565481">
            <a:off x="4327777" y="-1529707"/>
            <a:ext cx="1447226" cy="4493158"/>
          </a:xfrm>
          <a:custGeom>
            <a:avLst/>
            <a:gdLst>
              <a:gd name="connsiteX0" fmla="*/ 38100 w 736600"/>
              <a:gd name="connsiteY0" fmla="*/ 0 h 1485900"/>
              <a:gd name="connsiteX1" fmla="*/ 215900 w 736600"/>
              <a:gd name="connsiteY1" fmla="*/ 939800 h 1485900"/>
              <a:gd name="connsiteX2" fmla="*/ 0 w 736600"/>
              <a:gd name="connsiteY2" fmla="*/ 1016000 h 1485900"/>
              <a:gd name="connsiteX3" fmla="*/ 520700 w 736600"/>
              <a:gd name="connsiteY3" fmla="*/ 1485900 h 1485900"/>
              <a:gd name="connsiteX4" fmla="*/ 736600 w 736600"/>
              <a:gd name="connsiteY4" fmla="*/ 876300 h 1485900"/>
              <a:gd name="connsiteX5" fmla="*/ 584200 w 736600"/>
              <a:gd name="connsiteY5" fmla="*/ 850900 h 1485900"/>
              <a:gd name="connsiteX6" fmla="*/ 38100 w 736600"/>
              <a:gd name="connsiteY6" fmla="*/ 0 h 1485900"/>
              <a:gd name="connsiteX0" fmla="*/ 38100 w 736600"/>
              <a:gd name="connsiteY0" fmla="*/ 0 h 1485900"/>
              <a:gd name="connsiteX1" fmla="*/ 215900 w 736600"/>
              <a:gd name="connsiteY1" fmla="*/ 939800 h 1485900"/>
              <a:gd name="connsiteX2" fmla="*/ 0 w 736600"/>
              <a:gd name="connsiteY2" fmla="*/ 1016000 h 1485900"/>
              <a:gd name="connsiteX3" fmla="*/ 520700 w 736600"/>
              <a:gd name="connsiteY3" fmla="*/ 1485900 h 1485900"/>
              <a:gd name="connsiteX4" fmla="*/ 736600 w 736600"/>
              <a:gd name="connsiteY4" fmla="*/ 876300 h 1485900"/>
              <a:gd name="connsiteX5" fmla="*/ 482600 w 736600"/>
              <a:gd name="connsiteY5" fmla="*/ 914400 h 1485900"/>
              <a:gd name="connsiteX6" fmla="*/ 38100 w 736600"/>
              <a:gd name="connsiteY6" fmla="*/ 0 h 1485900"/>
              <a:gd name="connsiteX0" fmla="*/ 38100 w 1066800"/>
              <a:gd name="connsiteY0" fmla="*/ 0 h 1485900"/>
              <a:gd name="connsiteX1" fmla="*/ 215900 w 1066800"/>
              <a:gd name="connsiteY1" fmla="*/ 939800 h 1485900"/>
              <a:gd name="connsiteX2" fmla="*/ 0 w 1066800"/>
              <a:gd name="connsiteY2" fmla="*/ 1016000 h 1485900"/>
              <a:gd name="connsiteX3" fmla="*/ 520700 w 1066800"/>
              <a:gd name="connsiteY3" fmla="*/ 1485900 h 1485900"/>
              <a:gd name="connsiteX4" fmla="*/ 1066800 w 1066800"/>
              <a:gd name="connsiteY4" fmla="*/ 698500 h 1485900"/>
              <a:gd name="connsiteX5" fmla="*/ 482600 w 1066800"/>
              <a:gd name="connsiteY5" fmla="*/ 914400 h 1485900"/>
              <a:gd name="connsiteX6" fmla="*/ 38100 w 1066800"/>
              <a:gd name="connsiteY6" fmla="*/ 0 h 1485900"/>
              <a:gd name="connsiteX0" fmla="*/ 38100 w 1066800"/>
              <a:gd name="connsiteY0" fmla="*/ 0 h 1485900"/>
              <a:gd name="connsiteX1" fmla="*/ 215900 w 1066800"/>
              <a:gd name="connsiteY1" fmla="*/ 939800 h 1485900"/>
              <a:gd name="connsiteX2" fmla="*/ 0 w 1066800"/>
              <a:gd name="connsiteY2" fmla="*/ 1016000 h 1485900"/>
              <a:gd name="connsiteX3" fmla="*/ 520700 w 1066800"/>
              <a:gd name="connsiteY3" fmla="*/ 1485900 h 1485900"/>
              <a:gd name="connsiteX4" fmla="*/ 1066800 w 1066800"/>
              <a:gd name="connsiteY4" fmla="*/ 698500 h 1485900"/>
              <a:gd name="connsiteX5" fmla="*/ 698500 w 1066800"/>
              <a:gd name="connsiteY5" fmla="*/ 863600 h 1485900"/>
              <a:gd name="connsiteX6" fmla="*/ 38100 w 1066800"/>
              <a:gd name="connsiteY6" fmla="*/ 0 h 1485900"/>
              <a:gd name="connsiteX0" fmla="*/ 139700 w 1168400"/>
              <a:gd name="connsiteY0" fmla="*/ 0 h 1485900"/>
              <a:gd name="connsiteX1" fmla="*/ 317500 w 1168400"/>
              <a:gd name="connsiteY1" fmla="*/ 939800 h 1485900"/>
              <a:gd name="connsiteX2" fmla="*/ 0 w 1168400"/>
              <a:gd name="connsiteY2" fmla="*/ 1143000 h 1485900"/>
              <a:gd name="connsiteX3" fmla="*/ 622300 w 1168400"/>
              <a:gd name="connsiteY3" fmla="*/ 1485900 h 1485900"/>
              <a:gd name="connsiteX4" fmla="*/ 1168400 w 1168400"/>
              <a:gd name="connsiteY4" fmla="*/ 698500 h 1485900"/>
              <a:gd name="connsiteX5" fmla="*/ 800100 w 1168400"/>
              <a:gd name="connsiteY5" fmla="*/ 863600 h 1485900"/>
              <a:gd name="connsiteX6" fmla="*/ 139700 w 1168400"/>
              <a:gd name="connsiteY6" fmla="*/ 0 h 1485900"/>
              <a:gd name="connsiteX0" fmla="*/ 241300 w 1270000"/>
              <a:gd name="connsiteY0" fmla="*/ 0 h 1485900"/>
              <a:gd name="connsiteX1" fmla="*/ 419100 w 1270000"/>
              <a:gd name="connsiteY1" fmla="*/ 939800 h 1485900"/>
              <a:gd name="connsiteX2" fmla="*/ 0 w 1270000"/>
              <a:gd name="connsiteY2" fmla="*/ 1066800 h 1485900"/>
              <a:gd name="connsiteX3" fmla="*/ 723900 w 1270000"/>
              <a:gd name="connsiteY3" fmla="*/ 1485900 h 1485900"/>
              <a:gd name="connsiteX4" fmla="*/ 1270000 w 1270000"/>
              <a:gd name="connsiteY4" fmla="*/ 698500 h 1485900"/>
              <a:gd name="connsiteX5" fmla="*/ 901700 w 1270000"/>
              <a:gd name="connsiteY5" fmla="*/ 863600 h 1485900"/>
              <a:gd name="connsiteX6" fmla="*/ 241300 w 1270000"/>
              <a:gd name="connsiteY6" fmla="*/ 0 h 1485900"/>
              <a:gd name="connsiteX0" fmla="*/ 241300 w 1270000"/>
              <a:gd name="connsiteY0" fmla="*/ 0 h 1511300"/>
              <a:gd name="connsiteX1" fmla="*/ 419100 w 1270000"/>
              <a:gd name="connsiteY1" fmla="*/ 939800 h 1511300"/>
              <a:gd name="connsiteX2" fmla="*/ 0 w 1270000"/>
              <a:gd name="connsiteY2" fmla="*/ 1066800 h 1511300"/>
              <a:gd name="connsiteX3" fmla="*/ 927100 w 1270000"/>
              <a:gd name="connsiteY3" fmla="*/ 1511300 h 1511300"/>
              <a:gd name="connsiteX4" fmla="*/ 1270000 w 1270000"/>
              <a:gd name="connsiteY4" fmla="*/ 698500 h 1511300"/>
              <a:gd name="connsiteX5" fmla="*/ 901700 w 1270000"/>
              <a:gd name="connsiteY5" fmla="*/ 863600 h 1511300"/>
              <a:gd name="connsiteX6" fmla="*/ 241300 w 1270000"/>
              <a:gd name="connsiteY6" fmla="*/ 0 h 1511300"/>
              <a:gd name="connsiteX0" fmla="*/ 101600 w 1130300"/>
              <a:gd name="connsiteY0" fmla="*/ 0 h 1511300"/>
              <a:gd name="connsiteX1" fmla="*/ 279400 w 1130300"/>
              <a:gd name="connsiteY1" fmla="*/ 939800 h 1511300"/>
              <a:gd name="connsiteX2" fmla="*/ 0 w 1130300"/>
              <a:gd name="connsiteY2" fmla="*/ 1066800 h 1511300"/>
              <a:gd name="connsiteX3" fmla="*/ 787400 w 1130300"/>
              <a:gd name="connsiteY3" fmla="*/ 1511300 h 1511300"/>
              <a:gd name="connsiteX4" fmla="*/ 1130300 w 1130300"/>
              <a:gd name="connsiteY4" fmla="*/ 698500 h 1511300"/>
              <a:gd name="connsiteX5" fmla="*/ 762000 w 1130300"/>
              <a:gd name="connsiteY5" fmla="*/ 863600 h 1511300"/>
              <a:gd name="connsiteX6" fmla="*/ 101600 w 1130300"/>
              <a:gd name="connsiteY6" fmla="*/ 0 h 1511300"/>
              <a:gd name="connsiteX0" fmla="*/ 101600 w 1054100"/>
              <a:gd name="connsiteY0" fmla="*/ 0 h 1511300"/>
              <a:gd name="connsiteX1" fmla="*/ 279400 w 1054100"/>
              <a:gd name="connsiteY1" fmla="*/ 939800 h 1511300"/>
              <a:gd name="connsiteX2" fmla="*/ 0 w 1054100"/>
              <a:gd name="connsiteY2" fmla="*/ 1066800 h 1511300"/>
              <a:gd name="connsiteX3" fmla="*/ 787400 w 1054100"/>
              <a:gd name="connsiteY3" fmla="*/ 1511300 h 1511300"/>
              <a:gd name="connsiteX4" fmla="*/ 1054100 w 1054100"/>
              <a:gd name="connsiteY4" fmla="*/ 749300 h 1511300"/>
              <a:gd name="connsiteX5" fmla="*/ 762000 w 1054100"/>
              <a:gd name="connsiteY5" fmla="*/ 863600 h 1511300"/>
              <a:gd name="connsiteX6" fmla="*/ 101600 w 1054100"/>
              <a:gd name="connsiteY6" fmla="*/ 0 h 151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4100" h="1511300">
                <a:moveTo>
                  <a:pt x="101600" y="0"/>
                </a:moveTo>
                <a:lnTo>
                  <a:pt x="279400" y="939800"/>
                </a:lnTo>
                <a:lnTo>
                  <a:pt x="0" y="1066800"/>
                </a:lnTo>
                <a:lnTo>
                  <a:pt x="787400" y="1511300"/>
                </a:lnTo>
                <a:lnTo>
                  <a:pt x="1054100" y="749300"/>
                </a:lnTo>
                <a:lnTo>
                  <a:pt x="762000" y="863600"/>
                </a:lnTo>
                <a:lnTo>
                  <a:pt x="101600" y="0"/>
                </a:lnTo>
                <a:close/>
              </a:path>
            </a:pathLst>
          </a:cu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xmlns="" val="3390648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rot="19876739">
            <a:off x="1232068" y="1442630"/>
            <a:ext cx="6798653" cy="3828724"/>
            <a:chOff x="899592" y="1628800"/>
            <a:chExt cx="5719882" cy="3208857"/>
          </a:xfrm>
        </p:grpSpPr>
        <p:pic>
          <p:nvPicPr>
            <p:cNvPr id="3" name="Picture 2" descr="Image result for houston we have a problem"/>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899592" y="1628800"/>
              <a:ext cx="5704635" cy="3208857"/>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2"/>
            <p:cNvPicPr>
              <a:picLocks noChangeAspect="1" noChangeArrowheads="1"/>
            </p:cNvPicPr>
            <p:nvPr/>
          </p:nvPicPr>
          <p:blipFill rotWithShape="1">
            <a:blip r:embed="rId3" cstate="email">
              <a:extLst>
                <a:ext uri="{28A0092B-C50C-407E-A947-70E740481C1C}">
                  <a14:useLocalDpi xmlns:a14="http://schemas.microsoft.com/office/drawing/2010/main" xmlns=""/>
                </a:ext>
              </a:extLst>
            </a:blip>
            <a:srcRect l="-7600"/>
            <a:stretch/>
          </p:blipFill>
          <p:spPr bwMode="auto">
            <a:xfrm>
              <a:off x="3855941" y="3284984"/>
              <a:ext cx="2660275" cy="89995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5" name="Group 4"/>
            <p:cNvGrpSpPr/>
            <p:nvPr/>
          </p:nvGrpSpPr>
          <p:grpSpPr>
            <a:xfrm>
              <a:off x="4004326" y="3316084"/>
              <a:ext cx="2615148" cy="837753"/>
              <a:chOff x="2172876" y="5934198"/>
              <a:chExt cx="2426827" cy="708819"/>
            </a:xfrm>
          </p:grpSpPr>
          <p:pic>
            <p:nvPicPr>
              <p:cNvPr id="7" name="Picture 3"/>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2172876" y="5949280"/>
                <a:ext cx="320675" cy="6937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4"/>
              <p:cNvPicPr>
                <a:picLocks noChangeAspect="1" noChangeArrowheads="1"/>
              </p:cNvPicPr>
              <p:nvPr/>
            </p:nvPicPr>
            <p:blipFill>
              <a:blip r:embed="rId5" cstate="print">
                <a:extLst>
                  <a:ext uri="{28A0092B-C50C-407E-A947-70E740481C1C}">
                    <a14:useLocalDpi xmlns:a14="http://schemas.microsoft.com/office/drawing/2010/main" xmlns=""/>
                  </a:ext>
                </a:extLst>
              </a:blip>
              <a:srcRect/>
              <a:stretch>
                <a:fillRect/>
              </a:stretch>
            </p:blipFill>
            <p:spPr bwMode="auto">
              <a:xfrm>
                <a:off x="2508790" y="5970730"/>
                <a:ext cx="327025" cy="6477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 name="Picture 5"/>
              <p:cNvPicPr>
                <a:picLocks noChangeAspect="1" noChangeArrowheads="1"/>
              </p:cNvPicPr>
              <p:nvPr/>
            </p:nvPicPr>
            <p:blipFill>
              <a:blip r:embed="rId6" cstate="print">
                <a:extLst>
                  <a:ext uri="{28A0092B-C50C-407E-A947-70E740481C1C}">
                    <a14:useLocalDpi xmlns:a14="http://schemas.microsoft.com/office/drawing/2010/main" xmlns=""/>
                  </a:ext>
                </a:extLst>
              </a:blip>
              <a:srcRect/>
              <a:stretch>
                <a:fillRect/>
              </a:stretch>
            </p:blipFill>
            <p:spPr bwMode="auto">
              <a:xfrm>
                <a:off x="2828196" y="5934198"/>
                <a:ext cx="342900" cy="685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Picture 6"/>
              <p:cNvPicPr>
                <a:picLocks noChangeAspect="1" noChangeArrowheads="1"/>
              </p:cNvPicPr>
              <p:nvPr/>
            </p:nvPicPr>
            <p:blipFill>
              <a:blip r:embed="rId7" cstate="print">
                <a:extLst>
                  <a:ext uri="{28A0092B-C50C-407E-A947-70E740481C1C}">
                    <a14:useLocalDpi xmlns:a14="http://schemas.microsoft.com/office/drawing/2010/main" xmlns=""/>
                  </a:ext>
                </a:extLst>
              </a:blip>
              <a:srcRect/>
              <a:stretch>
                <a:fillRect/>
              </a:stretch>
            </p:blipFill>
            <p:spPr bwMode="auto">
              <a:xfrm>
                <a:off x="3105969" y="5947692"/>
                <a:ext cx="342900" cy="6778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7"/>
              <p:cNvPicPr>
                <a:picLocks noChangeAspect="1" noChangeArrowheads="1"/>
              </p:cNvPicPr>
              <p:nvPr/>
            </p:nvPicPr>
            <p:blipFill>
              <a:blip r:embed="rId8" cstate="print">
                <a:extLst>
                  <a:ext uri="{28A0092B-C50C-407E-A947-70E740481C1C}">
                    <a14:useLocalDpi xmlns:a14="http://schemas.microsoft.com/office/drawing/2010/main" xmlns=""/>
                  </a:ext>
                </a:extLst>
              </a:blip>
              <a:srcRect/>
              <a:stretch>
                <a:fillRect/>
              </a:stretch>
            </p:blipFill>
            <p:spPr bwMode="auto">
              <a:xfrm>
                <a:off x="3448869" y="5941818"/>
                <a:ext cx="296863" cy="685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2" name="Picture 8"/>
              <p:cNvPicPr>
                <a:picLocks noChangeAspect="1" noChangeArrowheads="1"/>
              </p:cNvPicPr>
              <p:nvPr/>
            </p:nvPicPr>
            <p:blipFill>
              <a:blip r:embed="rId9" cstate="print">
                <a:extLst>
                  <a:ext uri="{28A0092B-C50C-407E-A947-70E740481C1C}">
                    <a14:useLocalDpi xmlns:a14="http://schemas.microsoft.com/office/drawing/2010/main" xmlns=""/>
                  </a:ext>
                </a:extLst>
              </a:blip>
              <a:srcRect/>
              <a:stretch>
                <a:fillRect/>
              </a:stretch>
            </p:blipFill>
            <p:spPr bwMode="auto">
              <a:xfrm>
                <a:off x="3764426" y="5971877"/>
                <a:ext cx="130175" cy="6254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3" name="Picture 4"/>
              <p:cNvPicPr>
                <a:picLocks noChangeAspect="1" noChangeArrowheads="1"/>
              </p:cNvPicPr>
              <p:nvPr/>
            </p:nvPicPr>
            <p:blipFill>
              <a:blip r:embed="rId5" cstate="print">
                <a:extLst>
                  <a:ext uri="{28A0092B-C50C-407E-A947-70E740481C1C}">
                    <a14:useLocalDpi xmlns:a14="http://schemas.microsoft.com/office/drawing/2010/main" xmlns=""/>
                  </a:ext>
                </a:extLst>
              </a:blip>
              <a:srcRect/>
              <a:stretch>
                <a:fillRect/>
              </a:stretch>
            </p:blipFill>
            <p:spPr bwMode="auto">
              <a:xfrm>
                <a:off x="3915689" y="5964520"/>
                <a:ext cx="327025" cy="6477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4" name="Picture 9"/>
              <p:cNvPicPr>
                <a:picLocks noChangeAspect="1" noChangeArrowheads="1"/>
              </p:cNvPicPr>
              <p:nvPr/>
            </p:nvPicPr>
            <p:blipFill>
              <a:blip r:embed="rId10" cstate="print">
                <a:extLst>
                  <a:ext uri="{28A0092B-C50C-407E-A947-70E740481C1C}">
                    <a14:useLocalDpi xmlns:a14="http://schemas.microsoft.com/office/drawing/2010/main" xmlns=""/>
                  </a:ext>
                </a:extLst>
              </a:blip>
              <a:srcRect/>
              <a:stretch>
                <a:fillRect/>
              </a:stretch>
            </p:blipFill>
            <p:spPr bwMode="auto">
              <a:xfrm>
                <a:off x="4248866" y="5956582"/>
                <a:ext cx="350837" cy="6635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
          <p:nvSpPr>
            <p:cNvPr id="6" name="Flowchart: Process 5"/>
            <p:cNvSpPr/>
            <p:nvPr/>
          </p:nvSpPr>
          <p:spPr>
            <a:xfrm>
              <a:off x="3855941" y="3233228"/>
              <a:ext cx="2763533" cy="1059868"/>
            </a:xfrm>
            <a:prstGeom prst="flowChartProcess">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spTree>
    <p:extLst>
      <p:ext uri="{BB962C8B-B14F-4D97-AF65-F5344CB8AC3E}">
        <p14:creationId xmlns:p14="http://schemas.microsoft.com/office/powerpoint/2010/main" xmlns="" val="85653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2526802" y="381325"/>
            <a:ext cx="4061422" cy="3344091"/>
          </a:xfrm>
          <a:prstGeom prst="rect">
            <a:avLst/>
          </a:prstGeom>
          <a:noFill/>
          <a:ln w="19050" cmpd="thinThick">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pic>
        <p:nvPicPr>
          <p:cNvPr id="30" name="Picture 29"/>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2843808" y="3861048"/>
            <a:ext cx="3564939" cy="2592288"/>
          </a:xfrm>
          <a:prstGeom prst="rect">
            <a:avLst/>
          </a:prstGeom>
          <a:noFill/>
          <a:ln w="19050" cmpd="thinThick">
            <a:solidFill>
              <a:schemeClr val="tx1"/>
            </a:solidFill>
            <a:miter lim="800000"/>
            <a:headEnd/>
            <a:tailEnd/>
          </a:ln>
        </p:spPr>
      </p:pic>
      <p:sp>
        <p:nvSpPr>
          <p:cNvPr id="3" name="AutoShape 2" descr="Image result for cartoon judge"/>
          <p:cNvSpPr>
            <a:spLocks noChangeAspect="1" noChangeArrowheads="1"/>
          </p:cNvSpPr>
          <p:nvPr/>
        </p:nvSpPr>
        <p:spPr bwMode="auto">
          <a:xfrm>
            <a:off x="4556594"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p>
        </p:txBody>
      </p:sp>
      <p:pic>
        <p:nvPicPr>
          <p:cNvPr id="11267" name="Picture 3"/>
          <p:cNvPicPr>
            <a:picLocks noChangeAspect="1" noChangeArrowheads="1"/>
          </p:cNvPicPr>
          <p:nvPr/>
        </p:nvPicPr>
        <p:blipFill>
          <a:blip r:embed="rId5" cstate="print">
            <a:extLst>
              <a:ext uri="{28A0092B-C50C-407E-A947-70E740481C1C}">
                <a14:useLocalDpi xmlns:a14="http://schemas.microsoft.com/office/drawing/2010/main" xmlns=""/>
              </a:ext>
            </a:extLst>
          </a:blip>
          <a:srcRect/>
          <a:stretch>
            <a:fillRect/>
          </a:stretch>
        </p:blipFill>
        <p:spPr bwMode="auto">
          <a:xfrm rot="20818924">
            <a:off x="2392843" y="126063"/>
            <a:ext cx="1110496" cy="147684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183011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0" y="2752543"/>
            <a:ext cx="3527200" cy="197260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098" name="Picture 2"/>
          <p:cNvPicPr>
            <a:picLocks noChangeAspect="1" noChangeArrowheads="1"/>
          </p:cNvPicPr>
          <p:nvPr/>
        </p:nvPicPr>
        <p:blipFill rotWithShape="1">
          <a:blip r:embed="rId4" cstate="email">
            <a:extLst>
              <a:ext uri="{28A0092B-C50C-407E-A947-70E740481C1C}">
                <a14:useLocalDpi xmlns:a14="http://schemas.microsoft.com/office/drawing/2010/main" xmlns=""/>
              </a:ext>
            </a:extLst>
          </a:blip>
          <a:srcRect/>
          <a:stretch/>
        </p:blipFill>
        <p:spPr bwMode="auto">
          <a:xfrm>
            <a:off x="19306" y="4815627"/>
            <a:ext cx="9140817" cy="1800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100" name="Picture 4"/>
          <p:cNvPicPr>
            <a:picLocks noChangeAspect="1" noChangeArrowheads="1"/>
          </p:cNvPicPr>
          <p:nvPr/>
        </p:nvPicPr>
        <p:blipFill rotWithShape="1">
          <a:blip r:embed="rId5" cstate="email">
            <a:extLst>
              <a:ext uri="{28A0092B-C50C-407E-A947-70E740481C1C}">
                <a14:useLocalDpi xmlns:a14="http://schemas.microsoft.com/office/drawing/2010/main" xmlns=""/>
              </a:ext>
            </a:extLst>
          </a:blip>
          <a:srcRect l="2193"/>
          <a:stretch/>
        </p:blipFill>
        <p:spPr bwMode="auto">
          <a:xfrm>
            <a:off x="3527200" y="108534"/>
            <a:ext cx="4785187" cy="508205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6" cstate="email">
            <a:extLst>
              <a:ext uri="{28A0092B-C50C-407E-A947-70E740481C1C}">
                <a14:useLocalDpi xmlns:a14="http://schemas.microsoft.com/office/drawing/2010/main" xmlns=""/>
              </a:ext>
            </a:extLst>
          </a:blip>
          <a:srcRect l="3654" t="3872" r="4479"/>
          <a:stretch/>
        </p:blipFill>
        <p:spPr bwMode="auto">
          <a:xfrm rot="19744437">
            <a:off x="1459207" y="477781"/>
            <a:ext cx="2009417" cy="189297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8151753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851465" y="4402220"/>
            <a:ext cx="5585086" cy="2166052"/>
            <a:chOff x="1835696" y="4507085"/>
            <a:chExt cx="5585086" cy="2166052"/>
          </a:xfrm>
        </p:grpSpPr>
        <p:pic>
          <p:nvPicPr>
            <p:cNvPr id="21" name="Picture 2"/>
            <p:cNvPicPr>
              <a:picLocks noChangeAspect="1" noChangeArrowheads="1"/>
            </p:cNvPicPr>
            <p:nvPr/>
          </p:nvPicPr>
          <p:blipFill rotWithShape="1">
            <a:blip r:embed="rId3" cstate="email">
              <a:extLst>
                <a:ext uri="{28A0092B-C50C-407E-A947-70E740481C1C}">
                  <a14:useLocalDpi xmlns:a14="http://schemas.microsoft.com/office/drawing/2010/main" xmlns=""/>
                </a:ext>
              </a:extLst>
            </a:blip>
            <a:srcRect/>
            <a:stretch/>
          </p:blipFill>
          <p:spPr bwMode="auto">
            <a:xfrm>
              <a:off x="1835696" y="4507085"/>
              <a:ext cx="2685505" cy="216605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 name="Picture 2"/>
            <p:cNvPicPr>
              <a:picLocks noChangeAspect="1" noChangeArrowheads="1"/>
            </p:cNvPicPr>
            <p:nvPr/>
          </p:nvPicPr>
          <p:blipFill rotWithShape="1">
            <a:blip r:embed="rId4" cstate="email">
              <a:extLst>
                <a:ext uri="{28A0092B-C50C-407E-A947-70E740481C1C}">
                  <a14:useLocalDpi xmlns:a14="http://schemas.microsoft.com/office/drawing/2010/main" xmlns=""/>
                </a:ext>
              </a:extLst>
            </a:blip>
            <a:srcRect/>
            <a:stretch/>
          </p:blipFill>
          <p:spPr bwMode="auto">
            <a:xfrm>
              <a:off x="4804402" y="4534962"/>
              <a:ext cx="2616380" cy="211029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
        <p:nvSpPr>
          <p:cNvPr id="2" name="Rectangle 1"/>
          <p:cNvSpPr/>
          <p:nvPr/>
        </p:nvSpPr>
        <p:spPr>
          <a:xfrm>
            <a:off x="3635896" y="1887240"/>
            <a:ext cx="5508104" cy="19168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nvGrpSpPr>
          <p:cNvPr id="5" name="Group 4"/>
          <p:cNvGrpSpPr/>
          <p:nvPr/>
        </p:nvGrpSpPr>
        <p:grpSpPr>
          <a:xfrm rot="19876739">
            <a:off x="2092441" y="4869435"/>
            <a:ext cx="2084936" cy="1094372"/>
            <a:chOff x="899592" y="1628800"/>
            <a:chExt cx="5719882" cy="3208857"/>
          </a:xfrm>
        </p:grpSpPr>
        <p:pic>
          <p:nvPicPr>
            <p:cNvPr id="6" name="Picture 2" descr="Image result for houston we have a problem"/>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899592" y="1628800"/>
              <a:ext cx="5704635" cy="3208857"/>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p:cNvPicPr>
              <a:picLocks noChangeAspect="1" noChangeArrowheads="1"/>
            </p:cNvPicPr>
            <p:nvPr/>
          </p:nvPicPr>
          <p:blipFill rotWithShape="1">
            <a:blip r:embed="rId6" cstate="email">
              <a:extLst>
                <a:ext uri="{28A0092B-C50C-407E-A947-70E740481C1C}">
                  <a14:useLocalDpi xmlns:a14="http://schemas.microsoft.com/office/drawing/2010/main" xmlns=""/>
                </a:ext>
              </a:extLst>
            </a:blip>
            <a:srcRect l="-7600"/>
            <a:stretch/>
          </p:blipFill>
          <p:spPr bwMode="auto">
            <a:xfrm>
              <a:off x="3855941" y="3284984"/>
              <a:ext cx="2660275" cy="89995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8" name="Group 7"/>
            <p:cNvGrpSpPr/>
            <p:nvPr/>
          </p:nvGrpSpPr>
          <p:grpSpPr>
            <a:xfrm>
              <a:off x="4004326" y="3316084"/>
              <a:ext cx="2615148" cy="837753"/>
              <a:chOff x="2172876" y="5934198"/>
              <a:chExt cx="2426827" cy="708819"/>
            </a:xfrm>
          </p:grpSpPr>
          <p:pic>
            <p:nvPicPr>
              <p:cNvPr id="10" name="Picture 3"/>
              <p:cNvPicPr>
                <a:picLocks noChangeAspect="1" noChangeArrowheads="1"/>
              </p:cNvPicPr>
              <p:nvPr/>
            </p:nvPicPr>
            <p:blipFill>
              <a:blip r:embed="rId7" cstate="email">
                <a:extLst>
                  <a:ext uri="{28A0092B-C50C-407E-A947-70E740481C1C}">
                    <a14:useLocalDpi xmlns:a14="http://schemas.microsoft.com/office/drawing/2010/main" xmlns=""/>
                  </a:ext>
                </a:extLst>
              </a:blip>
              <a:srcRect/>
              <a:stretch>
                <a:fillRect/>
              </a:stretch>
            </p:blipFill>
            <p:spPr bwMode="auto">
              <a:xfrm>
                <a:off x="2172876" y="5949280"/>
                <a:ext cx="320675" cy="6937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4"/>
              <p:cNvPicPr>
                <a:picLocks noChangeAspect="1" noChangeArrowheads="1"/>
              </p:cNvPicPr>
              <p:nvPr/>
            </p:nvPicPr>
            <p:blipFill>
              <a:blip r:embed="rId8" cstate="email">
                <a:extLst>
                  <a:ext uri="{28A0092B-C50C-407E-A947-70E740481C1C}">
                    <a14:useLocalDpi xmlns:a14="http://schemas.microsoft.com/office/drawing/2010/main" xmlns=""/>
                  </a:ext>
                </a:extLst>
              </a:blip>
              <a:srcRect/>
              <a:stretch>
                <a:fillRect/>
              </a:stretch>
            </p:blipFill>
            <p:spPr bwMode="auto">
              <a:xfrm>
                <a:off x="2508790" y="5970730"/>
                <a:ext cx="327025" cy="6477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2" name="Picture 5"/>
              <p:cNvPicPr>
                <a:picLocks noChangeAspect="1" noChangeArrowheads="1"/>
              </p:cNvPicPr>
              <p:nvPr/>
            </p:nvPicPr>
            <p:blipFill>
              <a:blip r:embed="rId9" cstate="email">
                <a:extLst>
                  <a:ext uri="{28A0092B-C50C-407E-A947-70E740481C1C}">
                    <a14:useLocalDpi xmlns:a14="http://schemas.microsoft.com/office/drawing/2010/main" xmlns=""/>
                  </a:ext>
                </a:extLst>
              </a:blip>
              <a:srcRect/>
              <a:stretch>
                <a:fillRect/>
              </a:stretch>
            </p:blipFill>
            <p:spPr bwMode="auto">
              <a:xfrm>
                <a:off x="2828196" y="5934198"/>
                <a:ext cx="342900" cy="685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3" name="Picture 6"/>
              <p:cNvPicPr>
                <a:picLocks noChangeAspect="1" noChangeArrowheads="1"/>
              </p:cNvPicPr>
              <p:nvPr/>
            </p:nvPicPr>
            <p:blipFill>
              <a:blip r:embed="rId10" cstate="email">
                <a:extLst>
                  <a:ext uri="{28A0092B-C50C-407E-A947-70E740481C1C}">
                    <a14:useLocalDpi xmlns:a14="http://schemas.microsoft.com/office/drawing/2010/main" xmlns=""/>
                  </a:ext>
                </a:extLst>
              </a:blip>
              <a:srcRect/>
              <a:stretch>
                <a:fillRect/>
              </a:stretch>
            </p:blipFill>
            <p:spPr bwMode="auto">
              <a:xfrm>
                <a:off x="3105969" y="5947692"/>
                <a:ext cx="342900" cy="6778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4" name="Picture 7"/>
              <p:cNvPicPr>
                <a:picLocks noChangeAspect="1" noChangeArrowheads="1"/>
              </p:cNvPicPr>
              <p:nvPr/>
            </p:nvPicPr>
            <p:blipFill>
              <a:blip r:embed="rId11" cstate="email">
                <a:extLst>
                  <a:ext uri="{28A0092B-C50C-407E-A947-70E740481C1C}">
                    <a14:useLocalDpi xmlns:a14="http://schemas.microsoft.com/office/drawing/2010/main" xmlns=""/>
                  </a:ext>
                </a:extLst>
              </a:blip>
              <a:srcRect/>
              <a:stretch>
                <a:fillRect/>
              </a:stretch>
            </p:blipFill>
            <p:spPr bwMode="auto">
              <a:xfrm>
                <a:off x="3448869" y="5941818"/>
                <a:ext cx="296863" cy="685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5" name="Picture 8"/>
              <p:cNvPicPr>
                <a:picLocks noChangeAspect="1" noChangeArrowheads="1"/>
              </p:cNvPicPr>
              <p:nvPr/>
            </p:nvPicPr>
            <p:blipFill>
              <a:blip r:embed="rId12" cstate="email">
                <a:extLst>
                  <a:ext uri="{28A0092B-C50C-407E-A947-70E740481C1C}">
                    <a14:useLocalDpi xmlns:a14="http://schemas.microsoft.com/office/drawing/2010/main" xmlns=""/>
                  </a:ext>
                </a:extLst>
              </a:blip>
              <a:srcRect/>
              <a:stretch>
                <a:fillRect/>
              </a:stretch>
            </p:blipFill>
            <p:spPr bwMode="auto">
              <a:xfrm>
                <a:off x="3764426" y="5971877"/>
                <a:ext cx="130175" cy="6254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6" name="Picture 4"/>
              <p:cNvPicPr>
                <a:picLocks noChangeAspect="1" noChangeArrowheads="1"/>
              </p:cNvPicPr>
              <p:nvPr/>
            </p:nvPicPr>
            <p:blipFill>
              <a:blip r:embed="rId8" cstate="email">
                <a:extLst>
                  <a:ext uri="{28A0092B-C50C-407E-A947-70E740481C1C}">
                    <a14:useLocalDpi xmlns:a14="http://schemas.microsoft.com/office/drawing/2010/main" xmlns=""/>
                  </a:ext>
                </a:extLst>
              </a:blip>
              <a:srcRect/>
              <a:stretch>
                <a:fillRect/>
              </a:stretch>
            </p:blipFill>
            <p:spPr bwMode="auto">
              <a:xfrm>
                <a:off x="3915689" y="5964520"/>
                <a:ext cx="327025" cy="6477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7" name="Picture 9"/>
              <p:cNvPicPr>
                <a:picLocks noChangeAspect="1" noChangeArrowheads="1"/>
              </p:cNvPicPr>
              <p:nvPr/>
            </p:nvPicPr>
            <p:blipFill>
              <a:blip r:embed="rId13" cstate="email">
                <a:extLst>
                  <a:ext uri="{28A0092B-C50C-407E-A947-70E740481C1C}">
                    <a14:useLocalDpi xmlns:a14="http://schemas.microsoft.com/office/drawing/2010/main" xmlns=""/>
                  </a:ext>
                </a:extLst>
              </a:blip>
              <a:srcRect/>
              <a:stretch>
                <a:fillRect/>
              </a:stretch>
            </p:blipFill>
            <p:spPr bwMode="auto">
              <a:xfrm>
                <a:off x="4248866" y="5956582"/>
                <a:ext cx="350837" cy="6635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
          <p:nvSpPr>
            <p:cNvPr id="9" name="Flowchart: Process 8"/>
            <p:cNvSpPr/>
            <p:nvPr/>
          </p:nvSpPr>
          <p:spPr>
            <a:xfrm>
              <a:off x="3855941" y="3233228"/>
              <a:ext cx="2763533" cy="1059868"/>
            </a:xfrm>
            <a:prstGeom prst="flowChartProcess">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pic>
        <p:nvPicPr>
          <p:cNvPr id="9218" name="Picture 2"/>
          <p:cNvPicPr>
            <a:picLocks noChangeAspect="1" noChangeArrowheads="1"/>
          </p:cNvPicPr>
          <p:nvPr/>
        </p:nvPicPr>
        <p:blipFill>
          <a:blip r:embed="rId14" cstate="print">
            <a:extLst>
              <a:ext uri="{28A0092B-C50C-407E-A947-70E740481C1C}">
                <a14:useLocalDpi xmlns:a14="http://schemas.microsoft.com/office/drawing/2010/main" xmlns=""/>
              </a:ext>
            </a:extLst>
          </a:blip>
          <a:srcRect/>
          <a:stretch>
            <a:fillRect/>
          </a:stretch>
        </p:blipFill>
        <p:spPr bwMode="auto">
          <a:xfrm>
            <a:off x="1043608" y="119760"/>
            <a:ext cx="7200800" cy="42824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5" name="Picture 2"/>
          <p:cNvPicPr>
            <a:picLocks noChangeAspect="1" noChangeArrowheads="1"/>
          </p:cNvPicPr>
          <p:nvPr/>
        </p:nvPicPr>
        <p:blipFill>
          <a:blip r:embed="rId15" cstate="email">
            <a:extLst>
              <a:ext uri="{28A0092B-C50C-407E-A947-70E740481C1C}">
                <a14:useLocalDpi xmlns:a14="http://schemas.microsoft.com/office/drawing/2010/main" xmlns=""/>
              </a:ext>
            </a:extLst>
          </a:blip>
          <a:srcRect/>
          <a:stretch>
            <a:fillRect/>
          </a:stretch>
        </p:blipFill>
        <p:spPr bwMode="auto">
          <a:xfrm rot="19241416">
            <a:off x="353502" y="535542"/>
            <a:ext cx="1859456" cy="1531038"/>
          </a:xfrm>
          <a:prstGeom prst="rect">
            <a:avLst/>
          </a:prstGeom>
          <a:noFill/>
          <a:ln w="19050" cmpd="thinThick">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pic>
        <p:nvPicPr>
          <p:cNvPr id="26" name="Picture 25"/>
          <p:cNvPicPr>
            <a:picLocks noChangeAspect="1"/>
          </p:cNvPicPr>
          <p:nvPr/>
        </p:nvPicPr>
        <p:blipFill>
          <a:blip r:embed="rId16" cstate="email">
            <a:extLst>
              <a:ext uri="{28A0092B-C50C-407E-A947-70E740481C1C}">
                <a14:useLocalDpi xmlns:a14="http://schemas.microsoft.com/office/drawing/2010/main" xmlns=""/>
              </a:ext>
            </a:extLst>
          </a:blip>
          <a:stretch>
            <a:fillRect/>
          </a:stretch>
        </p:blipFill>
        <p:spPr>
          <a:xfrm rot="19241416">
            <a:off x="1277571" y="1674482"/>
            <a:ext cx="1381875" cy="1004847"/>
          </a:xfrm>
          <a:prstGeom prst="rect">
            <a:avLst/>
          </a:prstGeom>
          <a:noFill/>
          <a:ln w="19050" cmpd="thinThick">
            <a:solidFill>
              <a:schemeClr val="tx1"/>
            </a:solidFill>
            <a:miter lim="800000"/>
            <a:headEnd/>
            <a:tailEnd/>
          </a:ln>
        </p:spPr>
      </p:pic>
    </p:spTree>
    <p:extLst>
      <p:ext uri="{BB962C8B-B14F-4D97-AF65-F5344CB8AC3E}">
        <p14:creationId xmlns:p14="http://schemas.microsoft.com/office/powerpoint/2010/main" xmlns="" val="2606029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extLst>
              <a:ext uri="{28A0092B-C50C-407E-A947-70E740481C1C}">
                <a14:useLocalDpi xmlns:a14="http://schemas.microsoft.com/office/drawing/2010/main" xmlns=""/>
              </a:ext>
            </a:extLst>
          </a:blip>
          <a:stretch>
            <a:fillRect/>
          </a:stretch>
        </p:blipFill>
        <p:spPr>
          <a:xfrm>
            <a:off x="107504" y="140705"/>
            <a:ext cx="8856984" cy="6453336"/>
          </a:xfrm>
          <a:prstGeom prst="rect">
            <a:avLst/>
          </a:prstGeom>
        </p:spPr>
      </p:pic>
      <p:sp>
        <p:nvSpPr>
          <p:cNvPr id="20" name="Rectangle 19"/>
          <p:cNvSpPr/>
          <p:nvPr/>
        </p:nvSpPr>
        <p:spPr>
          <a:xfrm>
            <a:off x="5868144" y="3367373"/>
            <a:ext cx="2984717" cy="12857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nvGrpSpPr>
          <p:cNvPr id="4" name="Group 3"/>
          <p:cNvGrpSpPr/>
          <p:nvPr/>
        </p:nvGrpSpPr>
        <p:grpSpPr>
          <a:xfrm rot="19876739">
            <a:off x="6318034" y="3463067"/>
            <a:ext cx="2084936" cy="1094372"/>
            <a:chOff x="899592" y="1628800"/>
            <a:chExt cx="5719882" cy="3208857"/>
          </a:xfrm>
        </p:grpSpPr>
        <p:pic>
          <p:nvPicPr>
            <p:cNvPr id="5" name="Picture 2" descr="Image result for houston we have a problem"/>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899592" y="1628800"/>
              <a:ext cx="5704635" cy="3208857"/>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p:cNvPicPr>
              <a:picLocks noChangeAspect="1" noChangeArrowheads="1"/>
            </p:cNvPicPr>
            <p:nvPr/>
          </p:nvPicPr>
          <p:blipFill rotWithShape="1">
            <a:blip r:embed="rId5" cstate="email">
              <a:extLst>
                <a:ext uri="{28A0092B-C50C-407E-A947-70E740481C1C}">
                  <a14:useLocalDpi xmlns:a14="http://schemas.microsoft.com/office/drawing/2010/main" xmlns=""/>
                </a:ext>
              </a:extLst>
            </a:blip>
            <a:srcRect l="-7600"/>
            <a:stretch/>
          </p:blipFill>
          <p:spPr bwMode="auto">
            <a:xfrm>
              <a:off x="3855941" y="3284984"/>
              <a:ext cx="2660275" cy="89995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7" name="Group 6"/>
            <p:cNvGrpSpPr/>
            <p:nvPr/>
          </p:nvGrpSpPr>
          <p:grpSpPr>
            <a:xfrm>
              <a:off x="4004326" y="3316084"/>
              <a:ext cx="2615148" cy="837753"/>
              <a:chOff x="2172876" y="5934198"/>
              <a:chExt cx="2426827" cy="708819"/>
            </a:xfrm>
          </p:grpSpPr>
          <p:pic>
            <p:nvPicPr>
              <p:cNvPr id="9" name="Picture 3"/>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2172876" y="5949280"/>
                <a:ext cx="320675" cy="6937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Picture 4"/>
              <p:cNvPicPr>
                <a:picLocks noChangeAspect="1" noChangeArrowheads="1"/>
              </p:cNvPicPr>
              <p:nvPr/>
            </p:nvPicPr>
            <p:blipFill>
              <a:blip r:embed="rId7" cstate="email">
                <a:extLst>
                  <a:ext uri="{28A0092B-C50C-407E-A947-70E740481C1C}">
                    <a14:useLocalDpi xmlns:a14="http://schemas.microsoft.com/office/drawing/2010/main" xmlns=""/>
                  </a:ext>
                </a:extLst>
              </a:blip>
              <a:srcRect/>
              <a:stretch>
                <a:fillRect/>
              </a:stretch>
            </p:blipFill>
            <p:spPr bwMode="auto">
              <a:xfrm>
                <a:off x="2508790" y="5970730"/>
                <a:ext cx="327025" cy="6477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5"/>
              <p:cNvPicPr>
                <a:picLocks noChangeAspect="1" noChangeArrowheads="1"/>
              </p:cNvPicPr>
              <p:nvPr/>
            </p:nvPicPr>
            <p:blipFill>
              <a:blip r:embed="rId8" cstate="email">
                <a:extLst>
                  <a:ext uri="{28A0092B-C50C-407E-A947-70E740481C1C}">
                    <a14:useLocalDpi xmlns:a14="http://schemas.microsoft.com/office/drawing/2010/main" xmlns=""/>
                  </a:ext>
                </a:extLst>
              </a:blip>
              <a:srcRect/>
              <a:stretch>
                <a:fillRect/>
              </a:stretch>
            </p:blipFill>
            <p:spPr bwMode="auto">
              <a:xfrm>
                <a:off x="2828196" y="5934198"/>
                <a:ext cx="342900" cy="685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2" name="Picture 6"/>
              <p:cNvPicPr>
                <a:picLocks noChangeAspect="1" noChangeArrowheads="1"/>
              </p:cNvPicPr>
              <p:nvPr/>
            </p:nvPicPr>
            <p:blipFill>
              <a:blip r:embed="rId9" cstate="email">
                <a:extLst>
                  <a:ext uri="{28A0092B-C50C-407E-A947-70E740481C1C}">
                    <a14:useLocalDpi xmlns:a14="http://schemas.microsoft.com/office/drawing/2010/main" xmlns=""/>
                  </a:ext>
                </a:extLst>
              </a:blip>
              <a:srcRect/>
              <a:stretch>
                <a:fillRect/>
              </a:stretch>
            </p:blipFill>
            <p:spPr bwMode="auto">
              <a:xfrm>
                <a:off x="3105969" y="5947692"/>
                <a:ext cx="342900" cy="6778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3" name="Picture 7"/>
              <p:cNvPicPr>
                <a:picLocks noChangeAspect="1" noChangeArrowheads="1"/>
              </p:cNvPicPr>
              <p:nvPr/>
            </p:nvPicPr>
            <p:blipFill>
              <a:blip r:embed="rId10" cstate="email">
                <a:extLst>
                  <a:ext uri="{28A0092B-C50C-407E-A947-70E740481C1C}">
                    <a14:useLocalDpi xmlns:a14="http://schemas.microsoft.com/office/drawing/2010/main" xmlns=""/>
                  </a:ext>
                </a:extLst>
              </a:blip>
              <a:srcRect/>
              <a:stretch>
                <a:fillRect/>
              </a:stretch>
            </p:blipFill>
            <p:spPr bwMode="auto">
              <a:xfrm>
                <a:off x="3448869" y="5941818"/>
                <a:ext cx="296863" cy="685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4" name="Picture 8"/>
              <p:cNvPicPr>
                <a:picLocks noChangeAspect="1" noChangeArrowheads="1"/>
              </p:cNvPicPr>
              <p:nvPr/>
            </p:nvPicPr>
            <p:blipFill>
              <a:blip r:embed="rId11" cstate="email">
                <a:extLst>
                  <a:ext uri="{28A0092B-C50C-407E-A947-70E740481C1C}">
                    <a14:useLocalDpi xmlns:a14="http://schemas.microsoft.com/office/drawing/2010/main" xmlns=""/>
                  </a:ext>
                </a:extLst>
              </a:blip>
              <a:srcRect/>
              <a:stretch>
                <a:fillRect/>
              </a:stretch>
            </p:blipFill>
            <p:spPr bwMode="auto">
              <a:xfrm>
                <a:off x="3764426" y="5971877"/>
                <a:ext cx="130175" cy="6254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5" name="Picture 4"/>
              <p:cNvPicPr>
                <a:picLocks noChangeAspect="1" noChangeArrowheads="1"/>
              </p:cNvPicPr>
              <p:nvPr/>
            </p:nvPicPr>
            <p:blipFill>
              <a:blip r:embed="rId7" cstate="email">
                <a:extLst>
                  <a:ext uri="{28A0092B-C50C-407E-A947-70E740481C1C}">
                    <a14:useLocalDpi xmlns:a14="http://schemas.microsoft.com/office/drawing/2010/main" xmlns=""/>
                  </a:ext>
                </a:extLst>
              </a:blip>
              <a:srcRect/>
              <a:stretch>
                <a:fillRect/>
              </a:stretch>
            </p:blipFill>
            <p:spPr bwMode="auto">
              <a:xfrm>
                <a:off x="3915689" y="5964520"/>
                <a:ext cx="327025" cy="6477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6" name="Picture 9"/>
              <p:cNvPicPr>
                <a:picLocks noChangeAspect="1" noChangeArrowheads="1"/>
              </p:cNvPicPr>
              <p:nvPr/>
            </p:nvPicPr>
            <p:blipFill>
              <a:blip r:embed="rId12" cstate="email">
                <a:extLst>
                  <a:ext uri="{28A0092B-C50C-407E-A947-70E740481C1C}">
                    <a14:useLocalDpi xmlns:a14="http://schemas.microsoft.com/office/drawing/2010/main" xmlns=""/>
                  </a:ext>
                </a:extLst>
              </a:blip>
              <a:srcRect/>
              <a:stretch>
                <a:fillRect/>
              </a:stretch>
            </p:blipFill>
            <p:spPr bwMode="auto">
              <a:xfrm>
                <a:off x="4248866" y="5956582"/>
                <a:ext cx="350837" cy="6635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
          <p:nvSpPr>
            <p:cNvPr id="8" name="Flowchart: Process 7"/>
            <p:cNvSpPr/>
            <p:nvPr/>
          </p:nvSpPr>
          <p:spPr>
            <a:xfrm>
              <a:off x="3855941" y="3233228"/>
              <a:ext cx="2763533" cy="1059868"/>
            </a:xfrm>
            <a:prstGeom prst="flowChartProcess">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spTree>
    <p:extLst>
      <p:ext uri="{BB962C8B-B14F-4D97-AF65-F5344CB8AC3E}">
        <p14:creationId xmlns:p14="http://schemas.microsoft.com/office/powerpoint/2010/main" xmlns="" val="1224950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58091" y="1132842"/>
            <a:ext cx="8978405" cy="302545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4340" name="Picture 4"/>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130098" y="4168759"/>
            <a:ext cx="8822723" cy="12961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Rectangle 1"/>
          <p:cNvSpPr/>
          <p:nvPr/>
        </p:nvSpPr>
        <p:spPr>
          <a:xfrm>
            <a:off x="58091" y="917934"/>
            <a:ext cx="8978405" cy="482867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nvGrpSpPr>
          <p:cNvPr id="6" name="Group 5"/>
          <p:cNvGrpSpPr/>
          <p:nvPr/>
        </p:nvGrpSpPr>
        <p:grpSpPr>
          <a:xfrm rot="19876739">
            <a:off x="6939092" y="5366886"/>
            <a:ext cx="2084936" cy="1094372"/>
            <a:chOff x="899592" y="1628800"/>
            <a:chExt cx="5719882" cy="3208857"/>
          </a:xfrm>
        </p:grpSpPr>
        <p:pic>
          <p:nvPicPr>
            <p:cNvPr id="7" name="Picture 2" descr="Image result for houston we have a problem"/>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899592" y="1628800"/>
              <a:ext cx="5704635" cy="3208857"/>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2"/>
            <p:cNvPicPr>
              <a:picLocks noChangeAspect="1" noChangeArrowheads="1"/>
            </p:cNvPicPr>
            <p:nvPr/>
          </p:nvPicPr>
          <p:blipFill rotWithShape="1">
            <a:blip r:embed="rId6" cstate="email">
              <a:extLst>
                <a:ext uri="{28A0092B-C50C-407E-A947-70E740481C1C}">
                  <a14:useLocalDpi xmlns:a14="http://schemas.microsoft.com/office/drawing/2010/main" xmlns=""/>
                </a:ext>
              </a:extLst>
            </a:blip>
            <a:srcRect l="-7600"/>
            <a:stretch/>
          </p:blipFill>
          <p:spPr bwMode="auto">
            <a:xfrm>
              <a:off x="3855941" y="3284984"/>
              <a:ext cx="2660275" cy="89995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9" name="Group 8"/>
            <p:cNvGrpSpPr/>
            <p:nvPr/>
          </p:nvGrpSpPr>
          <p:grpSpPr>
            <a:xfrm>
              <a:off x="4004326" y="3316084"/>
              <a:ext cx="2615148" cy="837753"/>
              <a:chOff x="2172876" y="5934198"/>
              <a:chExt cx="2426827" cy="708819"/>
            </a:xfrm>
          </p:grpSpPr>
          <p:pic>
            <p:nvPicPr>
              <p:cNvPr id="11" name="Picture 3"/>
              <p:cNvPicPr>
                <a:picLocks noChangeAspect="1" noChangeArrowheads="1"/>
              </p:cNvPicPr>
              <p:nvPr/>
            </p:nvPicPr>
            <p:blipFill>
              <a:blip r:embed="rId7" cstate="email">
                <a:extLst>
                  <a:ext uri="{28A0092B-C50C-407E-A947-70E740481C1C}">
                    <a14:useLocalDpi xmlns:a14="http://schemas.microsoft.com/office/drawing/2010/main" xmlns=""/>
                  </a:ext>
                </a:extLst>
              </a:blip>
              <a:srcRect/>
              <a:stretch>
                <a:fillRect/>
              </a:stretch>
            </p:blipFill>
            <p:spPr bwMode="auto">
              <a:xfrm>
                <a:off x="2172876" y="5949280"/>
                <a:ext cx="320675" cy="6937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2" name="Picture 4"/>
              <p:cNvPicPr>
                <a:picLocks noChangeAspect="1" noChangeArrowheads="1"/>
              </p:cNvPicPr>
              <p:nvPr/>
            </p:nvPicPr>
            <p:blipFill>
              <a:blip r:embed="rId8" cstate="email">
                <a:extLst>
                  <a:ext uri="{28A0092B-C50C-407E-A947-70E740481C1C}">
                    <a14:useLocalDpi xmlns:a14="http://schemas.microsoft.com/office/drawing/2010/main" xmlns=""/>
                  </a:ext>
                </a:extLst>
              </a:blip>
              <a:srcRect/>
              <a:stretch>
                <a:fillRect/>
              </a:stretch>
            </p:blipFill>
            <p:spPr bwMode="auto">
              <a:xfrm>
                <a:off x="2508790" y="5970730"/>
                <a:ext cx="327025" cy="6477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3" name="Picture 5"/>
              <p:cNvPicPr>
                <a:picLocks noChangeAspect="1" noChangeArrowheads="1"/>
              </p:cNvPicPr>
              <p:nvPr/>
            </p:nvPicPr>
            <p:blipFill>
              <a:blip r:embed="rId9" cstate="email">
                <a:extLst>
                  <a:ext uri="{28A0092B-C50C-407E-A947-70E740481C1C}">
                    <a14:useLocalDpi xmlns:a14="http://schemas.microsoft.com/office/drawing/2010/main" xmlns=""/>
                  </a:ext>
                </a:extLst>
              </a:blip>
              <a:srcRect/>
              <a:stretch>
                <a:fillRect/>
              </a:stretch>
            </p:blipFill>
            <p:spPr bwMode="auto">
              <a:xfrm>
                <a:off x="2828196" y="5934198"/>
                <a:ext cx="342900" cy="685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4" name="Picture 6"/>
              <p:cNvPicPr>
                <a:picLocks noChangeAspect="1" noChangeArrowheads="1"/>
              </p:cNvPicPr>
              <p:nvPr/>
            </p:nvPicPr>
            <p:blipFill>
              <a:blip r:embed="rId10" cstate="email">
                <a:extLst>
                  <a:ext uri="{28A0092B-C50C-407E-A947-70E740481C1C}">
                    <a14:useLocalDpi xmlns:a14="http://schemas.microsoft.com/office/drawing/2010/main" xmlns=""/>
                  </a:ext>
                </a:extLst>
              </a:blip>
              <a:srcRect/>
              <a:stretch>
                <a:fillRect/>
              </a:stretch>
            </p:blipFill>
            <p:spPr bwMode="auto">
              <a:xfrm>
                <a:off x="3105969" y="5947692"/>
                <a:ext cx="342900" cy="6778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5" name="Picture 7"/>
              <p:cNvPicPr>
                <a:picLocks noChangeAspect="1" noChangeArrowheads="1"/>
              </p:cNvPicPr>
              <p:nvPr/>
            </p:nvPicPr>
            <p:blipFill>
              <a:blip r:embed="rId11" cstate="email">
                <a:extLst>
                  <a:ext uri="{28A0092B-C50C-407E-A947-70E740481C1C}">
                    <a14:useLocalDpi xmlns:a14="http://schemas.microsoft.com/office/drawing/2010/main" xmlns=""/>
                  </a:ext>
                </a:extLst>
              </a:blip>
              <a:srcRect/>
              <a:stretch>
                <a:fillRect/>
              </a:stretch>
            </p:blipFill>
            <p:spPr bwMode="auto">
              <a:xfrm>
                <a:off x="3448869" y="5941818"/>
                <a:ext cx="296863" cy="685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6" name="Picture 8"/>
              <p:cNvPicPr>
                <a:picLocks noChangeAspect="1" noChangeArrowheads="1"/>
              </p:cNvPicPr>
              <p:nvPr/>
            </p:nvPicPr>
            <p:blipFill>
              <a:blip r:embed="rId12" cstate="email">
                <a:extLst>
                  <a:ext uri="{28A0092B-C50C-407E-A947-70E740481C1C}">
                    <a14:useLocalDpi xmlns:a14="http://schemas.microsoft.com/office/drawing/2010/main" xmlns=""/>
                  </a:ext>
                </a:extLst>
              </a:blip>
              <a:srcRect/>
              <a:stretch>
                <a:fillRect/>
              </a:stretch>
            </p:blipFill>
            <p:spPr bwMode="auto">
              <a:xfrm>
                <a:off x="3764426" y="5971877"/>
                <a:ext cx="130175" cy="6254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7" name="Picture 4"/>
              <p:cNvPicPr>
                <a:picLocks noChangeAspect="1" noChangeArrowheads="1"/>
              </p:cNvPicPr>
              <p:nvPr/>
            </p:nvPicPr>
            <p:blipFill>
              <a:blip r:embed="rId8" cstate="email">
                <a:extLst>
                  <a:ext uri="{28A0092B-C50C-407E-A947-70E740481C1C}">
                    <a14:useLocalDpi xmlns:a14="http://schemas.microsoft.com/office/drawing/2010/main" xmlns=""/>
                  </a:ext>
                </a:extLst>
              </a:blip>
              <a:srcRect/>
              <a:stretch>
                <a:fillRect/>
              </a:stretch>
            </p:blipFill>
            <p:spPr bwMode="auto">
              <a:xfrm>
                <a:off x="3915689" y="5964520"/>
                <a:ext cx="327025" cy="6477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8" name="Picture 9"/>
              <p:cNvPicPr>
                <a:picLocks noChangeAspect="1" noChangeArrowheads="1"/>
              </p:cNvPicPr>
              <p:nvPr/>
            </p:nvPicPr>
            <p:blipFill>
              <a:blip r:embed="rId13" cstate="email">
                <a:extLst>
                  <a:ext uri="{28A0092B-C50C-407E-A947-70E740481C1C}">
                    <a14:useLocalDpi xmlns:a14="http://schemas.microsoft.com/office/drawing/2010/main" xmlns=""/>
                  </a:ext>
                </a:extLst>
              </a:blip>
              <a:srcRect/>
              <a:stretch>
                <a:fillRect/>
              </a:stretch>
            </p:blipFill>
            <p:spPr bwMode="auto">
              <a:xfrm>
                <a:off x="4248866" y="5956582"/>
                <a:ext cx="350837" cy="6635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
          <p:nvSpPr>
            <p:cNvPr id="10" name="Flowchart: Process 9"/>
            <p:cNvSpPr/>
            <p:nvPr/>
          </p:nvSpPr>
          <p:spPr>
            <a:xfrm>
              <a:off x="3855941" y="3233228"/>
              <a:ext cx="2763533" cy="1059868"/>
            </a:xfrm>
            <a:prstGeom prst="flowChartProcess">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spTree>
    <p:extLst>
      <p:ext uri="{BB962C8B-B14F-4D97-AF65-F5344CB8AC3E}">
        <p14:creationId xmlns:p14="http://schemas.microsoft.com/office/powerpoint/2010/main" xmlns="" val="2327904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10"/>
          <p:cNvSpPr/>
          <p:nvPr/>
        </p:nvSpPr>
        <p:spPr>
          <a:xfrm>
            <a:off x="6435216" y="2780928"/>
            <a:ext cx="936104" cy="15841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nvGrpSpPr>
          <p:cNvPr id="35" name="Group 34"/>
          <p:cNvGrpSpPr/>
          <p:nvPr/>
        </p:nvGrpSpPr>
        <p:grpSpPr>
          <a:xfrm>
            <a:off x="971600" y="2627123"/>
            <a:ext cx="6647432" cy="3497172"/>
            <a:chOff x="971600" y="2627123"/>
            <a:chExt cx="6647432" cy="3497172"/>
          </a:xfrm>
        </p:grpSpPr>
        <p:grpSp>
          <p:nvGrpSpPr>
            <p:cNvPr id="16" name="Group 15"/>
            <p:cNvGrpSpPr/>
            <p:nvPr/>
          </p:nvGrpSpPr>
          <p:grpSpPr>
            <a:xfrm>
              <a:off x="971600" y="2627123"/>
              <a:ext cx="6647432" cy="3429834"/>
              <a:chOff x="1115616" y="2520711"/>
              <a:chExt cx="6647432" cy="3429834"/>
            </a:xfrm>
          </p:grpSpPr>
          <p:pic>
            <p:nvPicPr>
              <p:cNvPr id="10242" name="Picture 2" descr="Image result for south african parliament"/>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1115616" y="3453945"/>
                <a:ext cx="3133382" cy="2000143"/>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14" name="Rectangle 13"/>
              <p:cNvSpPr/>
              <p:nvPr/>
            </p:nvSpPr>
            <p:spPr>
              <a:xfrm>
                <a:off x="6178872" y="2520711"/>
                <a:ext cx="1584176" cy="1874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Down Arrow 16"/>
              <p:cNvSpPr/>
              <p:nvPr/>
            </p:nvSpPr>
            <p:spPr>
              <a:xfrm rot="3249013">
                <a:off x="4160927" y="2211276"/>
                <a:ext cx="936104" cy="15841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8" name="Down Arrow 17"/>
              <p:cNvSpPr/>
              <p:nvPr/>
            </p:nvSpPr>
            <p:spPr>
              <a:xfrm rot="18226075">
                <a:off x="3871226" y="4690405"/>
                <a:ext cx="936104" cy="15841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sp>
          <p:nvSpPr>
            <p:cNvPr id="19" name="TextBox 18"/>
            <p:cNvSpPr txBox="1"/>
            <p:nvPr/>
          </p:nvSpPr>
          <p:spPr>
            <a:xfrm>
              <a:off x="1278219" y="5539520"/>
              <a:ext cx="2418675" cy="584775"/>
            </a:xfrm>
            <a:prstGeom prst="rect">
              <a:avLst/>
            </a:prstGeom>
            <a:noFill/>
          </p:spPr>
          <p:txBody>
            <a:bodyPr wrap="none" rtlCol="0">
              <a:spAutoFit/>
            </a:bodyPr>
            <a:lstStyle/>
            <a:p>
              <a:r>
                <a:rPr lang="en-ZA" sz="3200" b="1" dirty="0"/>
                <a:t>PARLIAMENT</a:t>
              </a:r>
            </a:p>
          </p:txBody>
        </p:sp>
      </p:grpSp>
      <p:sp>
        <p:nvSpPr>
          <p:cNvPr id="5" name="Down Arrow 4"/>
          <p:cNvSpPr/>
          <p:nvPr/>
        </p:nvSpPr>
        <p:spPr>
          <a:xfrm rot="16200000">
            <a:off x="3671900" y="558358"/>
            <a:ext cx="936104" cy="15841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TextBox 7"/>
          <p:cNvSpPr txBox="1"/>
          <p:nvPr/>
        </p:nvSpPr>
        <p:spPr>
          <a:xfrm>
            <a:off x="5261452" y="390313"/>
            <a:ext cx="3218284" cy="1938992"/>
          </a:xfrm>
          <a:prstGeom prst="rect">
            <a:avLst/>
          </a:prstGeom>
          <a:noFill/>
        </p:spPr>
        <p:txBody>
          <a:bodyPr wrap="square" rtlCol="0">
            <a:spAutoFit/>
          </a:bodyPr>
          <a:lstStyle/>
          <a:p>
            <a:pPr algn="ctr"/>
            <a:r>
              <a:rPr lang="en-ZA" sz="6000" b="1" dirty="0">
                <a:solidFill>
                  <a:srgbClr val="FF0000"/>
                </a:solidFill>
              </a:rPr>
              <a:t>Draft</a:t>
            </a:r>
          </a:p>
          <a:p>
            <a:pPr algn="ctr"/>
            <a:r>
              <a:rPr lang="en-ZA" sz="6000" b="1" dirty="0"/>
              <a:t>the plans</a:t>
            </a:r>
          </a:p>
        </p:txBody>
      </p:sp>
      <p:sp>
        <p:nvSpPr>
          <p:cNvPr id="12" name="TextBox 11"/>
          <p:cNvSpPr txBox="1"/>
          <p:nvPr/>
        </p:nvSpPr>
        <p:spPr>
          <a:xfrm>
            <a:off x="4932040" y="4653136"/>
            <a:ext cx="3924436" cy="1938992"/>
          </a:xfrm>
          <a:prstGeom prst="rect">
            <a:avLst/>
          </a:prstGeom>
          <a:noFill/>
        </p:spPr>
        <p:txBody>
          <a:bodyPr wrap="square" rtlCol="0">
            <a:spAutoFit/>
          </a:bodyPr>
          <a:lstStyle/>
          <a:p>
            <a:pPr algn="ctr"/>
            <a:r>
              <a:rPr lang="en-ZA" sz="6000" b="1" dirty="0">
                <a:solidFill>
                  <a:srgbClr val="FF0000"/>
                </a:solidFill>
              </a:rPr>
              <a:t>Implement</a:t>
            </a:r>
            <a:r>
              <a:rPr lang="en-ZA" sz="6000" b="1" dirty="0"/>
              <a:t> the plans</a:t>
            </a:r>
          </a:p>
        </p:txBody>
      </p:sp>
      <p:pic>
        <p:nvPicPr>
          <p:cNvPr id="33" name="Picture 2"/>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rot="19241416">
            <a:off x="353502" y="535542"/>
            <a:ext cx="1859456" cy="1531038"/>
          </a:xfrm>
          <a:prstGeom prst="rect">
            <a:avLst/>
          </a:prstGeom>
          <a:noFill/>
          <a:ln w="19050" cmpd="thinThick">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pic>
        <p:nvPicPr>
          <p:cNvPr id="34" name="Picture 33"/>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rot="19241416">
            <a:off x="1277571" y="1674482"/>
            <a:ext cx="1381875" cy="1004847"/>
          </a:xfrm>
          <a:prstGeom prst="rect">
            <a:avLst/>
          </a:prstGeom>
          <a:noFill/>
          <a:ln w="19050" cmpd="thinThick">
            <a:solidFill>
              <a:schemeClr val="tx1"/>
            </a:solidFill>
            <a:miter lim="800000"/>
            <a:headEnd/>
            <a:tailEnd/>
          </a:ln>
        </p:spPr>
      </p:pic>
      <p:grpSp>
        <p:nvGrpSpPr>
          <p:cNvPr id="37" name="Group 36"/>
          <p:cNvGrpSpPr/>
          <p:nvPr/>
        </p:nvGrpSpPr>
        <p:grpSpPr>
          <a:xfrm rot="19876739">
            <a:off x="2402437" y="5013314"/>
            <a:ext cx="2084936" cy="1094372"/>
            <a:chOff x="899592" y="1628800"/>
            <a:chExt cx="5719882" cy="3208857"/>
          </a:xfrm>
        </p:grpSpPr>
        <p:pic>
          <p:nvPicPr>
            <p:cNvPr id="38" name="Picture 2" descr="Image result for houston we have a problem"/>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899592" y="1628800"/>
              <a:ext cx="5704635" cy="3208857"/>
            </a:xfrm>
            <a:prstGeom prst="rect">
              <a:avLst/>
            </a:prstGeom>
            <a:noFill/>
            <a:extLst>
              <a:ext uri="{909E8E84-426E-40DD-AFC4-6F175D3DCCD1}">
                <a14:hiddenFill xmlns:a14="http://schemas.microsoft.com/office/drawing/2010/main" xmlns="">
                  <a:solidFill>
                    <a:srgbClr val="FFFFFF"/>
                  </a:solidFill>
                </a14:hiddenFill>
              </a:ext>
            </a:extLst>
          </p:spPr>
        </p:pic>
        <p:pic>
          <p:nvPicPr>
            <p:cNvPr id="39" name="Picture 2"/>
            <p:cNvPicPr>
              <a:picLocks noChangeAspect="1" noChangeArrowheads="1"/>
            </p:cNvPicPr>
            <p:nvPr/>
          </p:nvPicPr>
          <p:blipFill rotWithShape="1">
            <a:blip r:embed="rId7" cstate="email">
              <a:extLst>
                <a:ext uri="{28A0092B-C50C-407E-A947-70E740481C1C}">
                  <a14:useLocalDpi xmlns:a14="http://schemas.microsoft.com/office/drawing/2010/main" xmlns=""/>
                </a:ext>
              </a:extLst>
            </a:blip>
            <a:srcRect l="-7600"/>
            <a:stretch/>
          </p:blipFill>
          <p:spPr bwMode="auto">
            <a:xfrm>
              <a:off x="3855941" y="3284984"/>
              <a:ext cx="2660275" cy="89995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40" name="Group 39"/>
            <p:cNvGrpSpPr/>
            <p:nvPr/>
          </p:nvGrpSpPr>
          <p:grpSpPr>
            <a:xfrm>
              <a:off x="4004326" y="3316084"/>
              <a:ext cx="2615148" cy="837753"/>
              <a:chOff x="2172876" y="5934198"/>
              <a:chExt cx="2426827" cy="708819"/>
            </a:xfrm>
          </p:grpSpPr>
          <p:pic>
            <p:nvPicPr>
              <p:cNvPr id="42" name="Picture 3"/>
              <p:cNvPicPr>
                <a:picLocks noChangeAspect="1" noChangeArrowheads="1"/>
              </p:cNvPicPr>
              <p:nvPr/>
            </p:nvPicPr>
            <p:blipFill>
              <a:blip r:embed="rId8" cstate="email">
                <a:extLst>
                  <a:ext uri="{28A0092B-C50C-407E-A947-70E740481C1C}">
                    <a14:useLocalDpi xmlns:a14="http://schemas.microsoft.com/office/drawing/2010/main" xmlns=""/>
                  </a:ext>
                </a:extLst>
              </a:blip>
              <a:srcRect/>
              <a:stretch>
                <a:fillRect/>
              </a:stretch>
            </p:blipFill>
            <p:spPr bwMode="auto">
              <a:xfrm>
                <a:off x="2172876" y="5949280"/>
                <a:ext cx="320675" cy="6937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3" name="Picture 4"/>
              <p:cNvPicPr>
                <a:picLocks noChangeAspect="1" noChangeArrowheads="1"/>
              </p:cNvPicPr>
              <p:nvPr/>
            </p:nvPicPr>
            <p:blipFill>
              <a:blip r:embed="rId9" cstate="email">
                <a:extLst>
                  <a:ext uri="{28A0092B-C50C-407E-A947-70E740481C1C}">
                    <a14:useLocalDpi xmlns:a14="http://schemas.microsoft.com/office/drawing/2010/main" xmlns=""/>
                  </a:ext>
                </a:extLst>
              </a:blip>
              <a:srcRect/>
              <a:stretch>
                <a:fillRect/>
              </a:stretch>
            </p:blipFill>
            <p:spPr bwMode="auto">
              <a:xfrm>
                <a:off x="2508790" y="5970730"/>
                <a:ext cx="327025" cy="6477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4" name="Picture 5"/>
              <p:cNvPicPr>
                <a:picLocks noChangeAspect="1" noChangeArrowheads="1"/>
              </p:cNvPicPr>
              <p:nvPr/>
            </p:nvPicPr>
            <p:blipFill>
              <a:blip r:embed="rId10" cstate="email">
                <a:extLst>
                  <a:ext uri="{28A0092B-C50C-407E-A947-70E740481C1C}">
                    <a14:useLocalDpi xmlns:a14="http://schemas.microsoft.com/office/drawing/2010/main" xmlns=""/>
                  </a:ext>
                </a:extLst>
              </a:blip>
              <a:srcRect/>
              <a:stretch>
                <a:fillRect/>
              </a:stretch>
            </p:blipFill>
            <p:spPr bwMode="auto">
              <a:xfrm>
                <a:off x="2828196" y="5934198"/>
                <a:ext cx="342900" cy="685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5" name="Picture 6"/>
              <p:cNvPicPr>
                <a:picLocks noChangeAspect="1" noChangeArrowheads="1"/>
              </p:cNvPicPr>
              <p:nvPr/>
            </p:nvPicPr>
            <p:blipFill>
              <a:blip r:embed="rId11" cstate="email">
                <a:extLst>
                  <a:ext uri="{28A0092B-C50C-407E-A947-70E740481C1C}">
                    <a14:useLocalDpi xmlns:a14="http://schemas.microsoft.com/office/drawing/2010/main" xmlns=""/>
                  </a:ext>
                </a:extLst>
              </a:blip>
              <a:srcRect/>
              <a:stretch>
                <a:fillRect/>
              </a:stretch>
            </p:blipFill>
            <p:spPr bwMode="auto">
              <a:xfrm>
                <a:off x="3105969" y="5947692"/>
                <a:ext cx="342900" cy="6778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6" name="Picture 7"/>
              <p:cNvPicPr>
                <a:picLocks noChangeAspect="1" noChangeArrowheads="1"/>
              </p:cNvPicPr>
              <p:nvPr/>
            </p:nvPicPr>
            <p:blipFill>
              <a:blip r:embed="rId12" cstate="email">
                <a:extLst>
                  <a:ext uri="{28A0092B-C50C-407E-A947-70E740481C1C}">
                    <a14:useLocalDpi xmlns:a14="http://schemas.microsoft.com/office/drawing/2010/main" xmlns=""/>
                  </a:ext>
                </a:extLst>
              </a:blip>
              <a:srcRect/>
              <a:stretch>
                <a:fillRect/>
              </a:stretch>
            </p:blipFill>
            <p:spPr bwMode="auto">
              <a:xfrm>
                <a:off x="3448869" y="5941818"/>
                <a:ext cx="296863" cy="685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7" name="Picture 8"/>
              <p:cNvPicPr>
                <a:picLocks noChangeAspect="1" noChangeArrowheads="1"/>
              </p:cNvPicPr>
              <p:nvPr/>
            </p:nvPicPr>
            <p:blipFill>
              <a:blip r:embed="rId13" cstate="email">
                <a:extLst>
                  <a:ext uri="{28A0092B-C50C-407E-A947-70E740481C1C}">
                    <a14:useLocalDpi xmlns:a14="http://schemas.microsoft.com/office/drawing/2010/main" xmlns=""/>
                  </a:ext>
                </a:extLst>
              </a:blip>
              <a:srcRect/>
              <a:stretch>
                <a:fillRect/>
              </a:stretch>
            </p:blipFill>
            <p:spPr bwMode="auto">
              <a:xfrm>
                <a:off x="3764426" y="5971877"/>
                <a:ext cx="130175" cy="6254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8" name="Picture 4"/>
              <p:cNvPicPr>
                <a:picLocks noChangeAspect="1" noChangeArrowheads="1"/>
              </p:cNvPicPr>
              <p:nvPr/>
            </p:nvPicPr>
            <p:blipFill>
              <a:blip r:embed="rId9" cstate="email">
                <a:extLst>
                  <a:ext uri="{28A0092B-C50C-407E-A947-70E740481C1C}">
                    <a14:useLocalDpi xmlns:a14="http://schemas.microsoft.com/office/drawing/2010/main" xmlns=""/>
                  </a:ext>
                </a:extLst>
              </a:blip>
              <a:srcRect/>
              <a:stretch>
                <a:fillRect/>
              </a:stretch>
            </p:blipFill>
            <p:spPr bwMode="auto">
              <a:xfrm>
                <a:off x="3915689" y="5964520"/>
                <a:ext cx="327025" cy="6477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9" name="Picture 9"/>
              <p:cNvPicPr>
                <a:picLocks noChangeAspect="1" noChangeArrowheads="1"/>
              </p:cNvPicPr>
              <p:nvPr/>
            </p:nvPicPr>
            <p:blipFill>
              <a:blip r:embed="rId14" cstate="email">
                <a:extLst>
                  <a:ext uri="{28A0092B-C50C-407E-A947-70E740481C1C}">
                    <a14:useLocalDpi xmlns:a14="http://schemas.microsoft.com/office/drawing/2010/main" xmlns=""/>
                  </a:ext>
                </a:extLst>
              </a:blip>
              <a:srcRect/>
              <a:stretch>
                <a:fillRect/>
              </a:stretch>
            </p:blipFill>
            <p:spPr bwMode="auto">
              <a:xfrm>
                <a:off x="4248866" y="5956582"/>
                <a:ext cx="350837" cy="6635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
          <p:nvSpPr>
            <p:cNvPr id="41" name="Flowchart: Process 40"/>
            <p:cNvSpPr/>
            <p:nvPr/>
          </p:nvSpPr>
          <p:spPr>
            <a:xfrm>
              <a:off x="3855941" y="3233228"/>
              <a:ext cx="2763533" cy="1059868"/>
            </a:xfrm>
            <a:prstGeom prst="flowChartProcess">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spTree>
    <p:extLst>
      <p:ext uri="{BB962C8B-B14F-4D97-AF65-F5344CB8AC3E}">
        <p14:creationId xmlns:p14="http://schemas.microsoft.com/office/powerpoint/2010/main" xmlns="" val="1540547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739759" y="0"/>
            <a:ext cx="7636621" cy="53933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 name="Group 2"/>
          <p:cNvGrpSpPr/>
          <p:nvPr/>
        </p:nvGrpSpPr>
        <p:grpSpPr>
          <a:xfrm rot="19876739">
            <a:off x="6734804" y="4908625"/>
            <a:ext cx="2084936" cy="1094372"/>
            <a:chOff x="899592" y="1628800"/>
            <a:chExt cx="5719882" cy="3208857"/>
          </a:xfrm>
        </p:grpSpPr>
        <p:pic>
          <p:nvPicPr>
            <p:cNvPr id="4" name="Picture 2" descr="Image result for houston we have a problem"/>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899592" y="1628800"/>
              <a:ext cx="5704635" cy="3208857"/>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p:cNvPicPr>
              <a:picLocks noChangeAspect="1" noChangeArrowheads="1"/>
            </p:cNvPicPr>
            <p:nvPr/>
          </p:nvPicPr>
          <p:blipFill rotWithShape="1">
            <a:blip r:embed="rId5" cstate="email">
              <a:extLst>
                <a:ext uri="{28A0092B-C50C-407E-A947-70E740481C1C}">
                  <a14:useLocalDpi xmlns:a14="http://schemas.microsoft.com/office/drawing/2010/main" xmlns=""/>
                </a:ext>
              </a:extLst>
            </a:blip>
            <a:srcRect l="-7600"/>
            <a:stretch/>
          </p:blipFill>
          <p:spPr bwMode="auto">
            <a:xfrm>
              <a:off x="3855941" y="3284984"/>
              <a:ext cx="2660275" cy="89995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6" name="Group 5"/>
            <p:cNvGrpSpPr/>
            <p:nvPr/>
          </p:nvGrpSpPr>
          <p:grpSpPr>
            <a:xfrm>
              <a:off x="4004326" y="3316084"/>
              <a:ext cx="2615148" cy="837753"/>
              <a:chOff x="2172876" y="5934198"/>
              <a:chExt cx="2426827" cy="708819"/>
            </a:xfrm>
          </p:grpSpPr>
          <p:pic>
            <p:nvPicPr>
              <p:cNvPr id="8" name="Picture 3"/>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2172876" y="5949280"/>
                <a:ext cx="320675" cy="6937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 name="Picture 4"/>
              <p:cNvPicPr>
                <a:picLocks noChangeAspect="1" noChangeArrowheads="1"/>
              </p:cNvPicPr>
              <p:nvPr/>
            </p:nvPicPr>
            <p:blipFill>
              <a:blip r:embed="rId7" cstate="email">
                <a:extLst>
                  <a:ext uri="{28A0092B-C50C-407E-A947-70E740481C1C}">
                    <a14:useLocalDpi xmlns:a14="http://schemas.microsoft.com/office/drawing/2010/main" xmlns=""/>
                  </a:ext>
                </a:extLst>
              </a:blip>
              <a:srcRect/>
              <a:stretch>
                <a:fillRect/>
              </a:stretch>
            </p:blipFill>
            <p:spPr bwMode="auto">
              <a:xfrm>
                <a:off x="2508790" y="5970730"/>
                <a:ext cx="327025" cy="6477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Picture 5"/>
              <p:cNvPicPr>
                <a:picLocks noChangeAspect="1" noChangeArrowheads="1"/>
              </p:cNvPicPr>
              <p:nvPr/>
            </p:nvPicPr>
            <p:blipFill>
              <a:blip r:embed="rId8" cstate="email">
                <a:extLst>
                  <a:ext uri="{28A0092B-C50C-407E-A947-70E740481C1C}">
                    <a14:useLocalDpi xmlns:a14="http://schemas.microsoft.com/office/drawing/2010/main" xmlns=""/>
                  </a:ext>
                </a:extLst>
              </a:blip>
              <a:srcRect/>
              <a:stretch>
                <a:fillRect/>
              </a:stretch>
            </p:blipFill>
            <p:spPr bwMode="auto">
              <a:xfrm>
                <a:off x="2828196" y="5934198"/>
                <a:ext cx="342900" cy="685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6"/>
              <p:cNvPicPr>
                <a:picLocks noChangeAspect="1" noChangeArrowheads="1"/>
              </p:cNvPicPr>
              <p:nvPr/>
            </p:nvPicPr>
            <p:blipFill>
              <a:blip r:embed="rId9" cstate="email">
                <a:extLst>
                  <a:ext uri="{28A0092B-C50C-407E-A947-70E740481C1C}">
                    <a14:useLocalDpi xmlns:a14="http://schemas.microsoft.com/office/drawing/2010/main" xmlns=""/>
                  </a:ext>
                </a:extLst>
              </a:blip>
              <a:srcRect/>
              <a:stretch>
                <a:fillRect/>
              </a:stretch>
            </p:blipFill>
            <p:spPr bwMode="auto">
              <a:xfrm>
                <a:off x="3105969" y="5947692"/>
                <a:ext cx="342900" cy="6778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2" name="Picture 7"/>
              <p:cNvPicPr>
                <a:picLocks noChangeAspect="1" noChangeArrowheads="1"/>
              </p:cNvPicPr>
              <p:nvPr/>
            </p:nvPicPr>
            <p:blipFill>
              <a:blip r:embed="rId10" cstate="email">
                <a:extLst>
                  <a:ext uri="{28A0092B-C50C-407E-A947-70E740481C1C}">
                    <a14:useLocalDpi xmlns:a14="http://schemas.microsoft.com/office/drawing/2010/main" xmlns=""/>
                  </a:ext>
                </a:extLst>
              </a:blip>
              <a:srcRect/>
              <a:stretch>
                <a:fillRect/>
              </a:stretch>
            </p:blipFill>
            <p:spPr bwMode="auto">
              <a:xfrm>
                <a:off x="3448869" y="5941818"/>
                <a:ext cx="296863" cy="685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3" name="Picture 8"/>
              <p:cNvPicPr>
                <a:picLocks noChangeAspect="1" noChangeArrowheads="1"/>
              </p:cNvPicPr>
              <p:nvPr/>
            </p:nvPicPr>
            <p:blipFill>
              <a:blip r:embed="rId11" cstate="email">
                <a:extLst>
                  <a:ext uri="{28A0092B-C50C-407E-A947-70E740481C1C}">
                    <a14:useLocalDpi xmlns:a14="http://schemas.microsoft.com/office/drawing/2010/main" xmlns=""/>
                  </a:ext>
                </a:extLst>
              </a:blip>
              <a:srcRect/>
              <a:stretch>
                <a:fillRect/>
              </a:stretch>
            </p:blipFill>
            <p:spPr bwMode="auto">
              <a:xfrm>
                <a:off x="3764426" y="5971877"/>
                <a:ext cx="130175" cy="6254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4" name="Picture 4"/>
              <p:cNvPicPr>
                <a:picLocks noChangeAspect="1" noChangeArrowheads="1"/>
              </p:cNvPicPr>
              <p:nvPr/>
            </p:nvPicPr>
            <p:blipFill>
              <a:blip r:embed="rId7" cstate="email">
                <a:extLst>
                  <a:ext uri="{28A0092B-C50C-407E-A947-70E740481C1C}">
                    <a14:useLocalDpi xmlns:a14="http://schemas.microsoft.com/office/drawing/2010/main" xmlns=""/>
                  </a:ext>
                </a:extLst>
              </a:blip>
              <a:srcRect/>
              <a:stretch>
                <a:fillRect/>
              </a:stretch>
            </p:blipFill>
            <p:spPr bwMode="auto">
              <a:xfrm>
                <a:off x="3915689" y="5964520"/>
                <a:ext cx="327025" cy="6477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5" name="Picture 9"/>
              <p:cNvPicPr>
                <a:picLocks noChangeAspect="1" noChangeArrowheads="1"/>
              </p:cNvPicPr>
              <p:nvPr/>
            </p:nvPicPr>
            <p:blipFill>
              <a:blip r:embed="rId12" cstate="email">
                <a:extLst>
                  <a:ext uri="{28A0092B-C50C-407E-A947-70E740481C1C}">
                    <a14:useLocalDpi xmlns:a14="http://schemas.microsoft.com/office/drawing/2010/main" xmlns=""/>
                  </a:ext>
                </a:extLst>
              </a:blip>
              <a:srcRect/>
              <a:stretch>
                <a:fillRect/>
              </a:stretch>
            </p:blipFill>
            <p:spPr bwMode="auto">
              <a:xfrm>
                <a:off x="4248866" y="5956582"/>
                <a:ext cx="350837" cy="6635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
          <p:nvSpPr>
            <p:cNvPr id="7" name="Flowchart: Process 6"/>
            <p:cNvSpPr/>
            <p:nvPr/>
          </p:nvSpPr>
          <p:spPr>
            <a:xfrm>
              <a:off x="3855941" y="3233228"/>
              <a:ext cx="2763533" cy="1059868"/>
            </a:xfrm>
            <a:prstGeom prst="flowChartProcess">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sp>
        <p:nvSpPr>
          <p:cNvPr id="17" name="TextBox 16"/>
          <p:cNvSpPr txBox="1"/>
          <p:nvPr/>
        </p:nvSpPr>
        <p:spPr>
          <a:xfrm>
            <a:off x="251520" y="5805264"/>
            <a:ext cx="6876256" cy="769441"/>
          </a:xfrm>
          <a:prstGeom prst="rect">
            <a:avLst/>
          </a:prstGeom>
          <a:noFill/>
        </p:spPr>
        <p:txBody>
          <a:bodyPr wrap="square" rtlCol="0">
            <a:spAutoFit/>
          </a:bodyPr>
          <a:lstStyle/>
          <a:p>
            <a:r>
              <a:rPr lang="en-ZA" sz="4400" b="1" dirty="0"/>
              <a:t>MPAs from 0.5 - 5 %, - 10%</a:t>
            </a:r>
          </a:p>
        </p:txBody>
      </p:sp>
    </p:spTree>
    <p:extLst>
      <p:ext uri="{BB962C8B-B14F-4D97-AF65-F5344CB8AC3E}">
        <p14:creationId xmlns:p14="http://schemas.microsoft.com/office/powerpoint/2010/main" xmlns="" val="40353266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179512" y="2636912"/>
            <a:ext cx="8803037" cy="399339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Picture 6"/>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4572000" y="332656"/>
            <a:ext cx="3638127" cy="2000970"/>
          </a:xfrm>
          <a:prstGeom prst="rect">
            <a:avLst/>
          </a:prstGeom>
        </p:spPr>
      </p:pic>
      <p:pic>
        <p:nvPicPr>
          <p:cNvPr id="8" name="Picture 9"/>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899592" y="353358"/>
            <a:ext cx="3323959" cy="19495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66351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286023" y="381325"/>
            <a:ext cx="4061422" cy="3344091"/>
          </a:xfrm>
          <a:prstGeom prst="rect">
            <a:avLst/>
          </a:prstGeom>
          <a:noFill/>
          <a:ln w="19050" cmpd="thinThick">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pic>
        <p:nvPicPr>
          <p:cNvPr id="30" name="Picture 29"/>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534264" y="3996770"/>
            <a:ext cx="3564939" cy="2592288"/>
          </a:xfrm>
          <a:prstGeom prst="rect">
            <a:avLst/>
          </a:prstGeom>
          <a:noFill/>
          <a:ln w="19050" cmpd="thinThick">
            <a:solidFill>
              <a:schemeClr val="tx1"/>
            </a:solidFill>
            <a:miter lim="800000"/>
            <a:headEnd/>
            <a:tailEnd/>
          </a:ln>
        </p:spPr>
      </p:pic>
      <p:sp>
        <p:nvSpPr>
          <p:cNvPr id="3" name="AutoShape 2" descr="Image result for cartoon jud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p>
        </p:txBody>
      </p:sp>
      <p:pic>
        <p:nvPicPr>
          <p:cNvPr id="11267" name="Picture 3"/>
          <p:cNvPicPr>
            <a:picLocks noChangeAspect="1" noChangeArrowheads="1"/>
          </p:cNvPicPr>
          <p:nvPr/>
        </p:nvPicPr>
        <p:blipFill>
          <a:blip r:embed="rId5" cstate="print">
            <a:extLst>
              <a:ext uri="{28A0092B-C50C-407E-A947-70E740481C1C}">
                <a14:useLocalDpi xmlns:a14="http://schemas.microsoft.com/office/drawing/2010/main" xmlns=""/>
              </a:ext>
            </a:extLst>
          </a:blip>
          <a:srcRect/>
          <a:stretch>
            <a:fillRect/>
          </a:stretch>
        </p:blipFill>
        <p:spPr bwMode="auto">
          <a:xfrm rot="20818924">
            <a:off x="152064" y="126063"/>
            <a:ext cx="1110496" cy="147684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7" name="Group 6"/>
          <p:cNvGrpSpPr/>
          <p:nvPr/>
        </p:nvGrpSpPr>
        <p:grpSpPr>
          <a:xfrm>
            <a:off x="5461272" y="738365"/>
            <a:ext cx="3131249" cy="5333284"/>
            <a:chOff x="5461272" y="738365"/>
            <a:chExt cx="3131249" cy="5333284"/>
          </a:xfrm>
        </p:grpSpPr>
        <p:pic>
          <p:nvPicPr>
            <p:cNvPr id="31" name="Picture 4" descr="Image result for history cartoon"/>
            <p:cNvPicPr>
              <a:picLocks noChangeAspect="1" noChangeArrowheads="1"/>
            </p:cNvPicPr>
            <p:nvPr/>
          </p:nvPicPr>
          <p:blipFill>
            <a:blip r:embed="rId6" cstate="print">
              <a:extLst>
                <a:ext uri="{28A0092B-C50C-407E-A947-70E740481C1C}">
                  <a14:useLocalDpi xmlns:a14="http://schemas.microsoft.com/office/drawing/2010/main" xmlns=""/>
                </a:ext>
              </a:extLst>
            </a:blip>
            <a:srcRect/>
            <a:stretch>
              <a:fillRect/>
            </a:stretch>
          </p:blipFill>
          <p:spPr bwMode="auto">
            <a:xfrm rot="20059601">
              <a:off x="5461272" y="2812300"/>
              <a:ext cx="3131249" cy="3259349"/>
            </a:xfrm>
            <a:prstGeom prst="rect">
              <a:avLst/>
            </a:prstGeom>
            <a:noFill/>
            <a:extLst>
              <a:ext uri="{909E8E84-426E-40DD-AFC4-6F175D3DCCD1}">
                <a14:hiddenFill xmlns:a14="http://schemas.microsoft.com/office/drawing/2010/main" xmlns="">
                  <a:solidFill>
                    <a:srgbClr val="FFFFFF"/>
                  </a:solidFill>
                </a14:hiddenFill>
              </a:ext>
            </a:extLst>
          </p:spPr>
        </p:pic>
        <p:pic>
          <p:nvPicPr>
            <p:cNvPr id="32" name="Picture 2" descr="Image result for history cartoon"/>
            <p:cNvPicPr>
              <a:picLocks noChangeAspect="1" noChangeArrowheads="1"/>
            </p:cNvPicPr>
            <p:nvPr/>
          </p:nvPicPr>
          <p:blipFill>
            <a:blip r:embed="rId7" cstate="email">
              <a:extLst>
                <a:ext uri="{28A0092B-C50C-407E-A947-70E740481C1C}">
                  <a14:useLocalDpi xmlns:a14="http://schemas.microsoft.com/office/drawing/2010/main" xmlns=""/>
                </a:ext>
              </a:extLst>
            </a:blip>
            <a:srcRect/>
            <a:stretch>
              <a:fillRect/>
            </a:stretch>
          </p:blipFill>
          <p:spPr bwMode="auto">
            <a:xfrm>
              <a:off x="5865636" y="738365"/>
              <a:ext cx="1585065" cy="1795407"/>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4113652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8083" y="398984"/>
            <a:ext cx="2423660" cy="1951817"/>
            <a:chOff x="38083" y="398984"/>
            <a:chExt cx="2423660" cy="1951817"/>
          </a:xfrm>
        </p:grpSpPr>
        <p:pic>
          <p:nvPicPr>
            <p:cNvPr id="5126" name="Picture 6" descr="Image result for umbrella cartoon"/>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202142" y="489953"/>
              <a:ext cx="2259601" cy="1860848"/>
            </a:xfrm>
            <a:prstGeom prst="rect">
              <a:avLst/>
            </a:prstGeom>
            <a:noFill/>
            <a:extLst>
              <a:ext uri="{909E8E84-426E-40DD-AFC4-6F175D3DCCD1}">
                <a14:hiddenFill xmlns:a14="http://schemas.microsoft.com/office/drawing/2010/main" xmlns="">
                  <a:solidFill>
                    <a:srgbClr val="FFFFFF"/>
                  </a:solidFill>
                </a14:hiddenFill>
              </a:ext>
            </a:extLst>
          </p:spPr>
        </p:pic>
        <p:sp>
          <p:nvSpPr>
            <p:cNvPr id="29" name="TextBox 28"/>
            <p:cNvSpPr txBox="1"/>
            <p:nvPr/>
          </p:nvSpPr>
          <p:spPr>
            <a:xfrm rot="19438088">
              <a:off x="38083" y="398984"/>
              <a:ext cx="1018227" cy="584775"/>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defPPr>
                <a:defRPr lang="en-US"/>
              </a:defPPr>
              <a:lvl1pPr algn="ctr">
                <a:defRPr sz="3200" b="1">
                  <a:ln w="50800"/>
                  <a:solidFill>
                    <a:srgbClr val="003366"/>
                  </a:solidFill>
                </a:defRPr>
              </a:lvl1pPr>
            </a:lstStyle>
            <a:p>
              <a:r>
                <a:rPr lang="en-ZA" dirty="0"/>
                <a:t>1998</a:t>
              </a:r>
            </a:p>
          </p:txBody>
        </p:sp>
      </p:grpSp>
      <p:grpSp>
        <p:nvGrpSpPr>
          <p:cNvPr id="3" name="Group 2"/>
          <p:cNvGrpSpPr/>
          <p:nvPr/>
        </p:nvGrpSpPr>
        <p:grpSpPr>
          <a:xfrm>
            <a:off x="2193148" y="446311"/>
            <a:ext cx="2528196" cy="2077327"/>
            <a:chOff x="2193148" y="446311"/>
            <a:chExt cx="2528196" cy="2077327"/>
          </a:xfrm>
        </p:grpSpPr>
        <p:pic>
          <p:nvPicPr>
            <p:cNvPr id="11" name="Picture 6" descr="Image result for umbrella cartoon"/>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2461743" y="485056"/>
              <a:ext cx="2259601" cy="1860848"/>
            </a:xfrm>
            <a:prstGeom prst="rect">
              <a:avLst/>
            </a:prstGeom>
            <a:noFill/>
            <a:extLst>
              <a:ext uri="{909E8E84-426E-40DD-AFC4-6F175D3DCCD1}">
                <a14:hiddenFill xmlns:a14="http://schemas.microsoft.com/office/drawing/2010/main" xmlns="">
                  <a:solidFill>
                    <a:srgbClr val="FFFFFF"/>
                  </a:solidFill>
                </a14:hiddenFill>
              </a:ext>
            </a:extLst>
          </p:spPr>
        </p:pic>
        <p:pic>
          <p:nvPicPr>
            <p:cNvPr id="5128" name="Picture 8" descr="Image result for nemo cartoon"/>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2677767" y="1767344"/>
              <a:ext cx="756293" cy="756294"/>
            </a:xfrm>
            <a:prstGeom prst="rect">
              <a:avLst/>
            </a:prstGeom>
            <a:noFill/>
            <a:extLst>
              <a:ext uri="{909E8E84-426E-40DD-AFC4-6F175D3DCCD1}">
                <a14:hiddenFill xmlns:a14="http://schemas.microsoft.com/office/drawing/2010/main" xmlns="">
                  <a:solidFill>
                    <a:srgbClr val="FFFFFF"/>
                  </a:solidFill>
                </a14:hiddenFill>
              </a:ext>
            </a:extLst>
          </p:spPr>
        </p:pic>
        <p:sp>
          <p:nvSpPr>
            <p:cNvPr id="32" name="TextBox 31"/>
            <p:cNvSpPr txBox="1"/>
            <p:nvPr/>
          </p:nvSpPr>
          <p:spPr>
            <a:xfrm rot="19219853">
              <a:off x="2193148" y="446311"/>
              <a:ext cx="1018227" cy="584775"/>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defPPr>
                <a:defRPr lang="en-US"/>
              </a:defPPr>
              <a:lvl1pPr algn="ctr">
                <a:defRPr sz="3200" b="1">
                  <a:ln w="50800"/>
                  <a:solidFill>
                    <a:srgbClr val="003366"/>
                  </a:solidFill>
                </a:defRPr>
              </a:lvl1pPr>
            </a:lstStyle>
            <a:p>
              <a:r>
                <a:rPr lang="en-ZA" dirty="0"/>
                <a:t>2014</a:t>
              </a:r>
            </a:p>
          </p:txBody>
        </p:sp>
      </p:grpSp>
      <p:pic>
        <p:nvPicPr>
          <p:cNvPr id="5122" name="Picture 2" descr="Image result for history cartoon"/>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10469" y="1789690"/>
            <a:ext cx="720084" cy="815641"/>
          </a:xfrm>
          <a:prstGeom prst="rect">
            <a:avLst/>
          </a:prstGeom>
          <a:noFill/>
          <a:extLst>
            <a:ext uri="{909E8E84-426E-40DD-AFC4-6F175D3DCCD1}">
              <a14:hiddenFill xmlns:a14="http://schemas.microsoft.com/office/drawing/2010/main" xmlns="">
                <a:solidFill>
                  <a:srgbClr val="FFFFFF"/>
                </a:solidFill>
              </a14:hiddenFill>
            </a:ext>
          </a:extLst>
        </p:spPr>
      </p:pic>
      <p:sp>
        <p:nvSpPr>
          <p:cNvPr id="6" name="AutoShape 18" descr="Image result for person running fast cartoon"/>
          <p:cNvSpPr>
            <a:spLocks noChangeAspect="1" noChangeArrowheads="1"/>
          </p:cNvSpPr>
          <p:nvPr/>
        </p:nvSpPr>
        <p:spPr bwMode="auto">
          <a:xfrm>
            <a:off x="-1802282"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p>
        </p:txBody>
      </p:sp>
      <p:graphicFrame>
        <p:nvGraphicFramePr>
          <p:cNvPr id="30" name="Diagram 29"/>
          <p:cNvGraphicFramePr/>
          <p:nvPr>
            <p:extLst>
              <p:ext uri="{D42A27DB-BD31-4B8C-83A1-F6EECF244321}">
                <p14:modId xmlns:p14="http://schemas.microsoft.com/office/powerpoint/2010/main" xmlns="" val="604135924"/>
              </p:ext>
            </p:extLst>
          </p:nvPr>
        </p:nvGraphicFramePr>
        <p:xfrm>
          <a:off x="-596645" y="2432447"/>
          <a:ext cx="6096000"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5149" name="Picture 29" descr="Image result for cartoon rolls royce"/>
          <p:cNvPicPr>
            <a:picLocks noChangeAspect="1" noChangeArrowheads="1"/>
          </p:cNvPicPr>
          <p:nvPr/>
        </p:nvPicPr>
        <p:blipFill>
          <a:blip r:embed="rId11" cstate="email">
            <a:extLst>
              <a:ext uri="{28A0092B-C50C-407E-A947-70E740481C1C}">
                <a14:useLocalDpi xmlns:a14="http://schemas.microsoft.com/office/drawing/2010/main" xmlns=""/>
              </a:ext>
            </a:extLst>
          </a:blip>
          <a:srcRect/>
          <a:stretch>
            <a:fillRect/>
          </a:stretch>
        </p:blipFill>
        <p:spPr bwMode="auto">
          <a:xfrm rot="895118">
            <a:off x="5409289" y="3823896"/>
            <a:ext cx="3425329" cy="2851943"/>
          </a:xfrm>
          <a:prstGeom prst="rect">
            <a:avLst/>
          </a:prstGeom>
          <a:noFill/>
          <a:extLst>
            <a:ext uri="{909E8E84-426E-40DD-AFC4-6F175D3DCCD1}">
              <a14:hiddenFill xmlns:a14="http://schemas.microsoft.com/office/drawing/2010/main" xmlns="">
                <a:solidFill>
                  <a:srgbClr val="FFFFFF"/>
                </a:solidFill>
              </a14:hiddenFill>
            </a:ext>
          </a:extLst>
        </p:spPr>
      </p:pic>
      <p:pic>
        <p:nvPicPr>
          <p:cNvPr id="5141" name="Picture 21"/>
          <p:cNvPicPr>
            <a:picLocks noChangeAspect="1" noChangeArrowheads="1"/>
          </p:cNvPicPr>
          <p:nvPr/>
        </p:nvPicPr>
        <p:blipFill>
          <a:blip r:embed="rId12" cstate="email">
            <a:extLst>
              <a:ext uri="{28A0092B-C50C-407E-A947-70E740481C1C}">
                <a14:useLocalDpi xmlns:a14="http://schemas.microsoft.com/office/drawing/2010/main" xmlns=""/>
              </a:ext>
            </a:extLst>
          </a:blip>
          <a:srcRect/>
          <a:stretch>
            <a:fillRect/>
          </a:stretch>
        </p:blipFill>
        <p:spPr bwMode="auto">
          <a:xfrm rot="20570184">
            <a:off x="4776822" y="593016"/>
            <a:ext cx="3244925" cy="3341918"/>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
        <p:nvSpPr>
          <p:cNvPr id="4" name="Rectangle 3"/>
          <p:cNvSpPr/>
          <p:nvPr/>
        </p:nvSpPr>
        <p:spPr>
          <a:xfrm>
            <a:off x="2339752" y="246091"/>
            <a:ext cx="2381592" cy="63699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nvGrpSpPr>
          <p:cNvPr id="9" name="Group 8"/>
          <p:cNvGrpSpPr/>
          <p:nvPr/>
        </p:nvGrpSpPr>
        <p:grpSpPr>
          <a:xfrm>
            <a:off x="2555776" y="2420888"/>
            <a:ext cx="3132718" cy="966423"/>
            <a:chOff x="2555776" y="2420888"/>
            <a:chExt cx="3132718" cy="966423"/>
          </a:xfrm>
        </p:grpSpPr>
        <p:grpSp>
          <p:nvGrpSpPr>
            <p:cNvPr id="7" name="Group 6"/>
            <p:cNvGrpSpPr/>
            <p:nvPr/>
          </p:nvGrpSpPr>
          <p:grpSpPr>
            <a:xfrm>
              <a:off x="2660130" y="2422930"/>
              <a:ext cx="3028364" cy="895962"/>
              <a:chOff x="2660130" y="2422930"/>
              <a:chExt cx="3028364" cy="895962"/>
            </a:xfrm>
          </p:grpSpPr>
          <p:grpSp>
            <p:nvGrpSpPr>
              <p:cNvPr id="15" name="Group 14"/>
              <p:cNvGrpSpPr/>
              <p:nvPr/>
            </p:nvGrpSpPr>
            <p:grpSpPr>
              <a:xfrm>
                <a:off x="2660130" y="2464619"/>
                <a:ext cx="1708546" cy="854273"/>
                <a:chOff x="1125884" y="3100"/>
                <a:chExt cx="1708546" cy="854273"/>
              </a:xfrm>
            </p:grpSpPr>
            <p:sp>
              <p:nvSpPr>
                <p:cNvPr id="16" name="Rounded Rectangle 15"/>
                <p:cNvSpPr/>
                <p:nvPr/>
              </p:nvSpPr>
              <p:spPr>
                <a:xfrm>
                  <a:off x="1125884" y="3100"/>
                  <a:ext cx="1708546" cy="85427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ounded Rectangle 4"/>
                <p:cNvSpPr/>
                <p:nvPr/>
              </p:nvSpPr>
              <p:spPr>
                <a:xfrm>
                  <a:off x="1150905" y="28121"/>
                  <a:ext cx="1658504" cy="8042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55880" rIns="83820" bIns="55880" numCol="1" spcCol="1270" anchor="ctr" anchorCtr="0">
                  <a:noAutofit/>
                </a:bodyPr>
                <a:lstStyle/>
                <a:p>
                  <a:pPr lvl="0" algn="ctr" defTabSz="1955800">
                    <a:lnSpc>
                      <a:spcPct val="90000"/>
                    </a:lnSpc>
                    <a:spcBef>
                      <a:spcPct val="0"/>
                    </a:spcBef>
                    <a:spcAft>
                      <a:spcPct val="35000"/>
                    </a:spcAft>
                  </a:pPr>
                  <a:r>
                    <a:rPr lang="en-ZA" sz="3200" b="1" kern="1200" dirty="0">
                      <a:solidFill>
                        <a:schemeClr val="bg1"/>
                      </a:solidFill>
                    </a:rPr>
                    <a:t>OCEANS ACT</a:t>
                  </a:r>
                </a:p>
              </p:txBody>
            </p:sp>
          </p:grpSp>
          <p:sp>
            <p:nvSpPr>
              <p:cNvPr id="5" name="Striped Right Arrow 4"/>
              <p:cNvSpPr/>
              <p:nvPr/>
            </p:nvSpPr>
            <p:spPr>
              <a:xfrm rot="9794172">
                <a:off x="4595011" y="2422930"/>
                <a:ext cx="1093483" cy="520866"/>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sp>
          <p:nvSpPr>
            <p:cNvPr id="8" name="Rectangle 7"/>
            <p:cNvSpPr/>
            <p:nvPr/>
          </p:nvSpPr>
          <p:spPr>
            <a:xfrm>
              <a:off x="2555776" y="2420888"/>
              <a:ext cx="1987354" cy="96642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spTree>
    <p:extLst>
      <p:ext uri="{BB962C8B-B14F-4D97-AF65-F5344CB8AC3E}">
        <p14:creationId xmlns:p14="http://schemas.microsoft.com/office/powerpoint/2010/main" xmlns="" val="2777539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0" name="Picture 10" descr="Image result for broken umbrella cartoon"/>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6714308" y="398984"/>
            <a:ext cx="1299931" cy="1949896"/>
          </a:xfrm>
          <a:prstGeom prst="rect">
            <a:avLst/>
          </a:prstGeom>
          <a:noFill/>
          <a:extLst>
            <a:ext uri="{909E8E84-426E-40DD-AFC4-6F175D3DCCD1}">
              <a14:hiddenFill xmlns:a14="http://schemas.microsoft.com/office/drawing/2010/main" xmlns="">
                <a:solidFill>
                  <a:srgbClr val="FFFFFF"/>
                </a:solidFill>
              </a14:hiddenFill>
            </a:ext>
          </a:extLst>
        </p:spPr>
      </p:pic>
      <p:sp>
        <p:nvSpPr>
          <p:cNvPr id="6" name="AutoShape 18" descr="Image result for person running fast cartoon"/>
          <p:cNvSpPr>
            <a:spLocks noChangeAspect="1" noChangeArrowheads="1"/>
          </p:cNvSpPr>
          <p:nvPr/>
        </p:nvSpPr>
        <p:spPr bwMode="auto">
          <a:xfrm>
            <a:off x="-1802282"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p>
        </p:txBody>
      </p:sp>
      <p:grpSp>
        <p:nvGrpSpPr>
          <p:cNvPr id="2" name="Group 1"/>
          <p:cNvGrpSpPr/>
          <p:nvPr/>
        </p:nvGrpSpPr>
        <p:grpSpPr>
          <a:xfrm>
            <a:off x="4078928" y="2433414"/>
            <a:ext cx="4343926" cy="2297595"/>
            <a:chOff x="4078928" y="2433414"/>
            <a:chExt cx="4343926" cy="2297595"/>
          </a:xfrm>
        </p:grpSpPr>
        <p:pic>
          <p:nvPicPr>
            <p:cNvPr id="5134" name="Picture 14" descr="Image result for broken umbrella cartoon"/>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4078928" y="3074825"/>
              <a:ext cx="1656184" cy="1656184"/>
            </a:xfrm>
            <a:prstGeom prst="rect">
              <a:avLst/>
            </a:prstGeom>
            <a:noFill/>
            <a:extLst>
              <a:ext uri="{909E8E84-426E-40DD-AFC4-6F175D3DCCD1}">
                <a14:hiddenFill xmlns:a14="http://schemas.microsoft.com/office/drawing/2010/main" xmlns="">
                  <a:solidFill>
                    <a:srgbClr val="FFFFFF"/>
                  </a:solidFill>
                </a14:hiddenFill>
              </a:ext>
            </a:extLst>
          </p:spPr>
        </p:pic>
        <p:pic>
          <p:nvPicPr>
            <p:cNvPr id="5140" name="Picture 20" descr="Image result for person running fast cartoon"/>
            <p:cNvPicPr>
              <a:picLocks noChangeAspect="1" noChangeArrowheads="1"/>
            </p:cNvPicPr>
            <p:nvPr/>
          </p:nvPicPr>
          <p:blipFill rotWithShape="1">
            <a:blip r:embed="rId5" cstate="email">
              <a:extLst>
                <a:ext uri="{28A0092B-C50C-407E-A947-70E740481C1C}">
                  <a14:useLocalDpi xmlns:a14="http://schemas.microsoft.com/office/drawing/2010/main" xmlns=""/>
                </a:ext>
              </a:extLst>
            </a:blip>
            <a:srcRect/>
            <a:stretch/>
          </p:blipFill>
          <p:spPr bwMode="auto">
            <a:xfrm>
              <a:off x="5537604" y="3203014"/>
              <a:ext cx="1311336" cy="1244059"/>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6714308" y="2433414"/>
              <a:ext cx="1708546" cy="854273"/>
              <a:chOff x="3261568" y="3100"/>
              <a:chExt cx="1708546" cy="854273"/>
            </a:xfrm>
          </p:grpSpPr>
          <p:sp>
            <p:nvSpPr>
              <p:cNvPr id="9" name="Rounded Rectangle 8"/>
              <p:cNvSpPr/>
              <p:nvPr/>
            </p:nvSpPr>
            <p:spPr>
              <a:xfrm>
                <a:off x="3261568" y="3100"/>
                <a:ext cx="1708546" cy="85427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ounded Rectangle 4"/>
              <p:cNvSpPr/>
              <p:nvPr/>
            </p:nvSpPr>
            <p:spPr>
              <a:xfrm>
                <a:off x="3286589" y="28121"/>
                <a:ext cx="1658504" cy="8042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55880" rIns="83820" bIns="55880" numCol="1" spcCol="1270" anchor="ctr" anchorCtr="0">
                <a:noAutofit/>
              </a:bodyPr>
              <a:lstStyle/>
              <a:p>
                <a:pPr lvl="0" algn="ctr" defTabSz="1955800">
                  <a:lnSpc>
                    <a:spcPct val="90000"/>
                  </a:lnSpc>
                  <a:spcBef>
                    <a:spcPct val="0"/>
                  </a:spcBef>
                  <a:spcAft>
                    <a:spcPct val="35000"/>
                  </a:spcAft>
                </a:pPr>
                <a:r>
                  <a:rPr lang="en-ZA" sz="4400" kern="1200" dirty="0"/>
                  <a:t>MSP</a:t>
                </a:r>
              </a:p>
            </p:txBody>
          </p:sp>
        </p:grpSp>
        <p:sp>
          <p:nvSpPr>
            <p:cNvPr id="3" name="Bent-Up Arrow 2"/>
            <p:cNvSpPr/>
            <p:nvPr/>
          </p:nvSpPr>
          <p:spPr>
            <a:xfrm>
              <a:off x="6848940" y="3356992"/>
              <a:ext cx="1030665" cy="936104"/>
            </a:xfrm>
            <a:prstGeom prst="ben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grpSp>
        <p:nvGrpSpPr>
          <p:cNvPr id="7" name="Group 6"/>
          <p:cNvGrpSpPr/>
          <p:nvPr/>
        </p:nvGrpSpPr>
        <p:grpSpPr>
          <a:xfrm>
            <a:off x="4528443" y="4447073"/>
            <a:ext cx="4385281" cy="2294295"/>
            <a:chOff x="4528443" y="4447073"/>
            <a:chExt cx="4385281" cy="2294295"/>
          </a:xfrm>
        </p:grpSpPr>
        <p:sp>
          <p:nvSpPr>
            <p:cNvPr id="4" name="Right Arrow 3"/>
            <p:cNvSpPr/>
            <p:nvPr/>
          </p:nvSpPr>
          <p:spPr>
            <a:xfrm>
              <a:off x="4528443" y="4755978"/>
              <a:ext cx="1009161" cy="43204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AutoShape 16" descr="Image result for person running fast cartoon"/>
            <p:cNvSpPr>
              <a:spLocks noChangeAspect="1" noChangeArrowheads="1"/>
            </p:cNvSpPr>
            <p:nvPr/>
          </p:nvSpPr>
          <p:spPr bwMode="auto">
            <a:xfrm>
              <a:off x="6098654" y="4755978"/>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p>
          </p:txBody>
        </p:sp>
        <p:pic>
          <p:nvPicPr>
            <p:cNvPr id="21" name="Picture 20"/>
            <p:cNvPicPr>
              <a:picLocks noChangeAspect="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5665165" y="4447073"/>
              <a:ext cx="3248559" cy="22942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22" name="Picture 2" descr="Image result for houston we have a problem"/>
          <p:cNvPicPr>
            <a:picLocks noChangeAspect="1" noChangeArrowheads="1"/>
          </p:cNvPicPr>
          <p:nvPr/>
        </p:nvPicPr>
        <p:blipFill>
          <a:blip r:embed="rId7" cstate="email">
            <a:extLst>
              <a:ext uri="{28A0092B-C50C-407E-A947-70E740481C1C}">
                <a14:useLocalDpi xmlns:a14="http://schemas.microsoft.com/office/drawing/2010/main" xmlns=""/>
              </a:ext>
            </a:extLst>
          </a:blip>
          <a:srcRect/>
          <a:stretch>
            <a:fillRect/>
          </a:stretch>
        </p:blipFill>
        <p:spPr bwMode="auto">
          <a:xfrm rot="19885041">
            <a:off x="5569371" y="861355"/>
            <a:ext cx="3115021" cy="1752199"/>
          </a:xfrm>
          <a:prstGeom prst="rect">
            <a:avLst/>
          </a:prstGeom>
          <a:noFill/>
          <a:extLst>
            <a:ext uri="{909E8E84-426E-40DD-AFC4-6F175D3DCCD1}">
              <a14:hiddenFill xmlns:a14="http://schemas.microsoft.com/office/drawing/2010/main" xmlns="">
                <a:solidFill>
                  <a:srgbClr val="FFFFFF"/>
                </a:solidFill>
              </a14:hiddenFill>
            </a:ext>
          </a:extLst>
        </p:spPr>
      </p:pic>
      <p:pic>
        <p:nvPicPr>
          <p:cNvPr id="23" name="Picture 2" descr="Image result for houston we have a problem"/>
          <p:cNvPicPr>
            <a:picLocks noChangeAspect="1" noChangeArrowheads="1"/>
          </p:cNvPicPr>
          <p:nvPr/>
        </p:nvPicPr>
        <p:blipFill>
          <a:blip r:embed="rId8" cstate="email">
            <a:extLst>
              <a:ext uri="{28A0092B-C50C-407E-A947-70E740481C1C}">
                <a14:useLocalDpi xmlns:a14="http://schemas.microsoft.com/office/drawing/2010/main" xmlns=""/>
              </a:ext>
            </a:extLst>
          </a:blip>
          <a:srcRect/>
          <a:stretch>
            <a:fillRect/>
          </a:stretch>
        </p:blipFill>
        <p:spPr bwMode="auto">
          <a:xfrm rot="19885041">
            <a:off x="5504918" y="4275671"/>
            <a:ext cx="3243927" cy="1824709"/>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Chevron 14"/>
          <p:cNvSpPr/>
          <p:nvPr/>
        </p:nvSpPr>
        <p:spPr>
          <a:xfrm>
            <a:off x="8422854" y="2564467"/>
            <a:ext cx="624583" cy="592165"/>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24" name="Picture 6" descr="Image result for umbrella cartoon"/>
          <p:cNvPicPr>
            <a:picLocks noChangeAspect="1" noChangeArrowheads="1"/>
          </p:cNvPicPr>
          <p:nvPr/>
        </p:nvPicPr>
        <p:blipFill>
          <a:blip r:embed="rId9" cstate="email">
            <a:extLst>
              <a:ext uri="{28A0092B-C50C-407E-A947-70E740481C1C}">
                <a14:useLocalDpi xmlns:a14="http://schemas.microsoft.com/office/drawing/2010/main" xmlns=""/>
              </a:ext>
            </a:extLst>
          </a:blip>
          <a:srcRect/>
          <a:stretch>
            <a:fillRect/>
          </a:stretch>
        </p:blipFill>
        <p:spPr bwMode="auto">
          <a:xfrm>
            <a:off x="202142" y="489953"/>
            <a:ext cx="2259601" cy="1860848"/>
          </a:xfrm>
          <a:prstGeom prst="rect">
            <a:avLst/>
          </a:prstGeom>
          <a:noFill/>
          <a:extLst>
            <a:ext uri="{909E8E84-426E-40DD-AFC4-6F175D3DCCD1}">
              <a14:hiddenFill xmlns:a14="http://schemas.microsoft.com/office/drawing/2010/main" xmlns="">
                <a:solidFill>
                  <a:srgbClr val="FFFFFF"/>
                </a:solidFill>
              </a14:hiddenFill>
            </a:ext>
          </a:extLst>
        </p:spPr>
      </p:pic>
      <p:pic>
        <p:nvPicPr>
          <p:cNvPr id="25" name="Picture 6" descr="Image result for umbrella cartoon"/>
          <p:cNvPicPr>
            <a:picLocks noChangeAspect="1" noChangeArrowheads="1"/>
          </p:cNvPicPr>
          <p:nvPr/>
        </p:nvPicPr>
        <p:blipFill>
          <a:blip r:embed="rId9" cstate="email">
            <a:extLst>
              <a:ext uri="{28A0092B-C50C-407E-A947-70E740481C1C}">
                <a14:useLocalDpi xmlns:a14="http://schemas.microsoft.com/office/drawing/2010/main" xmlns=""/>
              </a:ext>
            </a:extLst>
          </a:blip>
          <a:srcRect/>
          <a:stretch>
            <a:fillRect/>
          </a:stretch>
        </p:blipFill>
        <p:spPr bwMode="auto">
          <a:xfrm>
            <a:off x="2461743" y="485056"/>
            <a:ext cx="2259601" cy="1860848"/>
          </a:xfrm>
          <a:prstGeom prst="rect">
            <a:avLst/>
          </a:prstGeom>
          <a:noFill/>
          <a:extLst>
            <a:ext uri="{909E8E84-426E-40DD-AFC4-6F175D3DCCD1}">
              <a14:hiddenFill xmlns:a14="http://schemas.microsoft.com/office/drawing/2010/main" xmlns="">
                <a:solidFill>
                  <a:srgbClr val="FFFFFF"/>
                </a:solidFill>
              </a14:hiddenFill>
            </a:ext>
          </a:extLst>
        </p:spPr>
      </p:pic>
      <p:pic>
        <p:nvPicPr>
          <p:cNvPr id="26" name="Picture 8" descr="Image result for nemo cartoon"/>
          <p:cNvPicPr>
            <a:picLocks noChangeAspect="1" noChangeArrowheads="1"/>
          </p:cNvPicPr>
          <p:nvPr/>
        </p:nvPicPr>
        <p:blipFill>
          <a:blip r:embed="rId10" cstate="email">
            <a:extLst>
              <a:ext uri="{28A0092B-C50C-407E-A947-70E740481C1C}">
                <a14:useLocalDpi xmlns:a14="http://schemas.microsoft.com/office/drawing/2010/main" xmlns=""/>
              </a:ext>
            </a:extLst>
          </a:blip>
          <a:srcRect/>
          <a:stretch>
            <a:fillRect/>
          </a:stretch>
        </p:blipFill>
        <p:spPr bwMode="auto">
          <a:xfrm>
            <a:off x="2677767" y="1767344"/>
            <a:ext cx="756293" cy="756294"/>
          </a:xfrm>
          <a:prstGeom prst="rect">
            <a:avLst/>
          </a:prstGeom>
          <a:noFill/>
          <a:extLst>
            <a:ext uri="{909E8E84-426E-40DD-AFC4-6F175D3DCCD1}">
              <a14:hiddenFill xmlns:a14="http://schemas.microsoft.com/office/drawing/2010/main" xmlns="">
                <a:solidFill>
                  <a:srgbClr val="FFFFFF"/>
                </a:solidFill>
              </a14:hiddenFill>
            </a:ext>
          </a:extLst>
        </p:spPr>
      </p:pic>
      <p:pic>
        <p:nvPicPr>
          <p:cNvPr id="27" name="Picture 2" descr="Image result for history cartoon"/>
          <p:cNvPicPr>
            <a:picLocks noChangeAspect="1" noChangeArrowheads="1"/>
          </p:cNvPicPr>
          <p:nvPr/>
        </p:nvPicPr>
        <p:blipFill>
          <a:blip r:embed="rId11" cstate="email">
            <a:extLst>
              <a:ext uri="{28A0092B-C50C-407E-A947-70E740481C1C}">
                <a14:useLocalDpi xmlns:a14="http://schemas.microsoft.com/office/drawing/2010/main" xmlns=""/>
              </a:ext>
            </a:extLst>
          </a:blip>
          <a:srcRect/>
          <a:stretch>
            <a:fillRect/>
          </a:stretch>
        </p:blipFill>
        <p:spPr bwMode="auto">
          <a:xfrm>
            <a:off x="10469" y="1789690"/>
            <a:ext cx="720084" cy="815641"/>
          </a:xfrm>
          <a:prstGeom prst="rect">
            <a:avLst/>
          </a:prstGeom>
          <a:noFill/>
          <a:extLst>
            <a:ext uri="{909E8E84-426E-40DD-AFC4-6F175D3DCCD1}">
              <a14:hiddenFill xmlns:a14="http://schemas.microsoft.com/office/drawing/2010/main" xmlns="">
                <a:solidFill>
                  <a:srgbClr val="FFFFFF"/>
                </a:solidFill>
              </a14:hiddenFill>
            </a:ext>
          </a:extLst>
        </p:spPr>
      </p:pic>
      <p:sp>
        <p:nvSpPr>
          <p:cNvPr id="28" name="TextBox 27"/>
          <p:cNvSpPr txBox="1"/>
          <p:nvPr/>
        </p:nvSpPr>
        <p:spPr>
          <a:xfrm rot="19438088">
            <a:off x="38083" y="398984"/>
            <a:ext cx="1018227" cy="584775"/>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defPPr>
              <a:defRPr lang="en-US"/>
            </a:defPPr>
            <a:lvl1pPr algn="ctr">
              <a:defRPr sz="3200" b="1">
                <a:ln w="50800"/>
                <a:solidFill>
                  <a:srgbClr val="003366"/>
                </a:solidFill>
              </a:defRPr>
            </a:lvl1pPr>
          </a:lstStyle>
          <a:p>
            <a:r>
              <a:rPr lang="en-ZA" dirty="0"/>
              <a:t>1998</a:t>
            </a:r>
          </a:p>
        </p:txBody>
      </p:sp>
      <p:graphicFrame>
        <p:nvGraphicFramePr>
          <p:cNvPr id="29" name="Diagram 28"/>
          <p:cNvGraphicFramePr/>
          <p:nvPr>
            <p:extLst>
              <p:ext uri="{D42A27DB-BD31-4B8C-83A1-F6EECF244321}">
                <p14:modId xmlns:p14="http://schemas.microsoft.com/office/powerpoint/2010/main" xmlns="" val="1349173617"/>
              </p:ext>
            </p:extLst>
          </p:nvPr>
        </p:nvGraphicFramePr>
        <p:xfrm>
          <a:off x="-596645" y="2432447"/>
          <a:ext cx="6096000" cy="4064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30" name="TextBox 29"/>
          <p:cNvSpPr txBox="1"/>
          <p:nvPr/>
        </p:nvSpPr>
        <p:spPr>
          <a:xfrm rot="19219853">
            <a:off x="2193148" y="446311"/>
            <a:ext cx="1018227" cy="584775"/>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defPPr>
              <a:defRPr lang="en-US"/>
            </a:defPPr>
            <a:lvl1pPr algn="ctr">
              <a:defRPr sz="3200" b="1">
                <a:ln w="50800"/>
                <a:solidFill>
                  <a:srgbClr val="003366"/>
                </a:solidFill>
              </a:defRPr>
            </a:lvl1pPr>
          </a:lstStyle>
          <a:p>
            <a:r>
              <a:rPr lang="en-ZA" dirty="0"/>
              <a:t>2014</a:t>
            </a:r>
          </a:p>
        </p:txBody>
      </p:sp>
    </p:spTree>
    <p:extLst>
      <p:ext uri="{BB962C8B-B14F-4D97-AF65-F5344CB8AC3E}">
        <p14:creationId xmlns:p14="http://schemas.microsoft.com/office/powerpoint/2010/main" xmlns="" val="2275970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7504" y="-1"/>
            <a:ext cx="6336704" cy="4559459"/>
            <a:chOff x="107504" y="-1"/>
            <a:chExt cx="6336704" cy="4559459"/>
          </a:xfrm>
        </p:grpSpPr>
        <p:pic>
          <p:nvPicPr>
            <p:cNvPr id="7172" name="Picture 4" descr="Image result for two hats cartoon"/>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2267744" y="-1"/>
              <a:ext cx="4176464" cy="4559459"/>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hevron 6"/>
            <p:cNvSpPr/>
            <p:nvPr/>
          </p:nvSpPr>
          <p:spPr>
            <a:xfrm>
              <a:off x="107504" y="2767815"/>
              <a:ext cx="624583" cy="592165"/>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 name="Rectangle 2"/>
            <p:cNvSpPr/>
            <p:nvPr/>
          </p:nvSpPr>
          <p:spPr>
            <a:xfrm>
              <a:off x="609012" y="2509899"/>
              <a:ext cx="2072034" cy="1107996"/>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ZA" sz="6600" b="1" dirty="0">
                  <a:ln w="50800"/>
                  <a:solidFill>
                    <a:srgbClr val="003366"/>
                  </a:solidFill>
                </a:rPr>
                <a:t>DEA</a:t>
              </a:r>
            </a:p>
          </p:txBody>
        </p:sp>
      </p:grpSp>
      <p:sp>
        <p:nvSpPr>
          <p:cNvPr id="6" name="TextBox 5"/>
          <p:cNvSpPr txBox="1"/>
          <p:nvPr/>
        </p:nvSpPr>
        <p:spPr>
          <a:xfrm>
            <a:off x="419794" y="332656"/>
            <a:ext cx="2640037" cy="1754326"/>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defPPr>
              <a:defRPr lang="en-US"/>
            </a:defPPr>
            <a:lvl1pPr algn="ctr">
              <a:defRPr sz="3200" b="1">
                <a:ln w="50800"/>
                <a:solidFill>
                  <a:srgbClr val="003366"/>
                </a:solidFill>
              </a:defRPr>
            </a:lvl1pPr>
          </a:lstStyle>
          <a:p>
            <a:r>
              <a:rPr lang="en-ZA" sz="3600" dirty="0"/>
              <a:t>The </a:t>
            </a:r>
          </a:p>
          <a:p>
            <a:r>
              <a:rPr lang="en-ZA" sz="3600" dirty="0"/>
              <a:t>“TWO HAT”</a:t>
            </a:r>
          </a:p>
          <a:p>
            <a:r>
              <a:rPr lang="en-ZA" sz="3600" dirty="0"/>
              <a:t> problem</a:t>
            </a:r>
          </a:p>
        </p:txBody>
      </p:sp>
      <p:grpSp>
        <p:nvGrpSpPr>
          <p:cNvPr id="4" name="Group 3"/>
          <p:cNvGrpSpPr/>
          <p:nvPr/>
        </p:nvGrpSpPr>
        <p:grpSpPr>
          <a:xfrm>
            <a:off x="1403648" y="3397485"/>
            <a:ext cx="7632848" cy="3432132"/>
            <a:chOff x="1403648" y="3397485"/>
            <a:chExt cx="7632848" cy="3432132"/>
          </a:xfrm>
        </p:grpSpPr>
        <p:pic>
          <p:nvPicPr>
            <p:cNvPr id="7174" name="Picture 6" descr="Image result for balance environment and economy scale cartoon"/>
            <p:cNvPicPr>
              <a:picLocks noChangeAspect="1" noChangeArrowheads="1"/>
            </p:cNvPicPr>
            <p:nvPr/>
          </p:nvPicPr>
          <p:blipFill rotWithShape="1">
            <a:blip r:embed="rId4" cstate="email">
              <a:extLst>
                <a:ext uri="{28A0092B-C50C-407E-A947-70E740481C1C}">
                  <a14:useLocalDpi xmlns:a14="http://schemas.microsoft.com/office/drawing/2010/main" xmlns=""/>
                </a:ext>
              </a:extLst>
            </a:blip>
            <a:srcRect r="-284"/>
            <a:stretch/>
          </p:blipFill>
          <p:spPr bwMode="auto">
            <a:xfrm>
              <a:off x="1403648" y="3397485"/>
              <a:ext cx="6323822" cy="3432132"/>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a:off x="7380312" y="4559458"/>
              <a:ext cx="1656184" cy="156966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defPPr>
                <a:defRPr lang="en-US"/>
              </a:defPPr>
              <a:lvl1pPr algn="ctr">
                <a:defRPr sz="3200" b="1">
                  <a:ln w="50800"/>
                  <a:solidFill>
                    <a:srgbClr val="003366"/>
                  </a:solidFill>
                </a:defRPr>
              </a:lvl1pPr>
            </a:lstStyle>
            <a:p>
              <a:r>
                <a:rPr lang="en-ZA" sz="9600" dirty="0">
                  <a:solidFill>
                    <a:srgbClr val="FF0000"/>
                  </a:solidFill>
                </a:rPr>
                <a:t>?</a:t>
              </a:r>
            </a:p>
          </p:txBody>
        </p:sp>
      </p:grpSp>
      <p:pic>
        <p:nvPicPr>
          <p:cNvPr id="9" name="Picture 2" descr="Image result for houston we have a problem"/>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rot="19885041">
            <a:off x="5748941" y="1233761"/>
            <a:ext cx="3115021" cy="17521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9349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Text Box 4"/>
          <p:cNvSpPr txBox="1">
            <a:spLocks noChangeArrowheads="1"/>
          </p:cNvSpPr>
          <p:nvPr/>
        </p:nvSpPr>
        <p:spPr bwMode="auto">
          <a:xfrm>
            <a:off x="179602" y="4103781"/>
            <a:ext cx="4585811" cy="2369880"/>
          </a:xfrm>
          <a:prstGeom prst="rect">
            <a:avLst/>
          </a:prstGeom>
          <a:solidFill>
            <a:schemeClr val="bg2">
              <a:lumMod val="75000"/>
            </a:schemeClr>
          </a:solidFill>
          <a:ln w="9525">
            <a:noFill/>
            <a:miter lim="800000"/>
            <a:headEnd/>
            <a:tailEnd/>
          </a:ln>
        </p:spPr>
        <p:txBody>
          <a:bodyPr wrap="square">
            <a:spAutoFit/>
          </a:bodyPr>
          <a:lstStyle/>
          <a:p>
            <a:r>
              <a:rPr lang="en-US" sz="2400" b="1" dirty="0">
                <a:latin typeface="+mn-lt"/>
              </a:rPr>
              <a:t>Today’s global economy</a:t>
            </a:r>
          </a:p>
          <a:p>
            <a:endParaRPr lang="en-US" b="1" dirty="0">
              <a:latin typeface="+mn-lt"/>
            </a:endParaRPr>
          </a:p>
          <a:p>
            <a:pPr marL="274638" indent="-274638"/>
            <a:r>
              <a:rPr lang="en-US" sz="2000" b="1" dirty="0">
                <a:latin typeface="+mn-lt"/>
              </a:rPr>
              <a:t>Does not value natural resources</a:t>
            </a:r>
          </a:p>
          <a:p>
            <a:pPr marL="274638" indent="-274638"/>
            <a:r>
              <a:rPr lang="en-US" sz="2000" b="1" dirty="0">
                <a:latin typeface="+mn-lt"/>
              </a:rPr>
              <a:t>Assumes natural resources are limitless</a:t>
            </a:r>
          </a:p>
          <a:p>
            <a:pPr marL="274638" indent="-274638"/>
            <a:r>
              <a:rPr lang="en-US" sz="2000" b="1" dirty="0">
                <a:latin typeface="+mn-lt"/>
              </a:rPr>
              <a:t>Waste is only a nuisance</a:t>
            </a:r>
          </a:p>
          <a:p>
            <a:pPr marL="274638" indent="-274638"/>
            <a:r>
              <a:rPr lang="en-US" sz="2000" b="1" dirty="0">
                <a:latin typeface="+mn-lt"/>
              </a:rPr>
              <a:t>Requires perpetual growth driven by consumption</a:t>
            </a:r>
          </a:p>
        </p:txBody>
      </p:sp>
      <p:sp>
        <p:nvSpPr>
          <p:cNvPr id="70661" name="Text Box 5"/>
          <p:cNvSpPr txBox="1">
            <a:spLocks noChangeArrowheads="1"/>
          </p:cNvSpPr>
          <p:nvPr/>
        </p:nvSpPr>
        <p:spPr bwMode="auto">
          <a:xfrm>
            <a:off x="5021081" y="4103780"/>
            <a:ext cx="3943407" cy="2369880"/>
          </a:xfrm>
          <a:prstGeom prst="rect">
            <a:avLst/>
          </a:prstGeom>
          <a:solidFill>
            <a:schemeClr val="tx2">
              <a:lumMod val="40000"/>
              <a:lumOff val="60000"/>
            </a:schemeClr>
          </a:solidFill>
          <a:ln w="9525">
            <a:noFill/>
            <a:miter lim="800000"/>
            <a:headEnd/>
            <a:tailEnd/>
          </a:ln>
        </p:spPr>
        <p:txBody>
          <a:bodyPr wrap="square">
            <a:spAutoFit/>
          </a:bodyPr>
          <a:lstStyle/>
          <a:p>
            <a:r>
              <a:rPr lang="en-US" sz="2400" b="1" dirty="0">
                <a:latin typeface="+mn-lt"/>
              </a:rPr>
              <a:t>The real economy</a:t>
            </a:r>
          </a:p>
          <a:p>
            <a:endParaRPr lang="en-US" dirty="0">
              <a:latin typeface="+mn-lt"/>
            </a:endParaRPr>
          </a:p>
          <a:p>
            <a:pPr marL="274638" indent="-274638"/>
            <a:r>
              <a:rPr lang="en-US" sz="2000" b="1" dirty="0">
                <a:latin typeface="+mn-lt"/>
              </a:rPr>
              <a:t>Everything is connected to everything</a:t>
            </a:r>
          </a:p>
          <a:p>
            <a:pPr marL="274638" indent="-274638"/>
            <a:r>
              <a:rPr lang="en-US" sz="2000" b="1" dirty="0">
                <a:latin typeface="+mn-lt"/>
              </a:rPr>
              <a:t>Everything’s got to go somewhere</a:t>
            </a:r>
          </a:p>
          <a:p>
            <a:pPr marL="274638" indent="-274638"/>
            <a:r>
              <a:rPr lang="en-US" sz="2000" b="1" dirty="0">
                <a:latin typeface="+mn-lt"/>
              </a:rPr>
              <a:t>There’s no such thing as a free lunch</a:t>
            </a:r>
          </a:p>
        </p:txBody>
      </p:sp>
      <p:sp>
        <p:nvSpPr>
          <p:cNvPr id="8" name="TextBox 7"/>
          <p:cNvSpPr txBox="1"/>
          <p:nvPr/>
        </p:nvSpPr>
        <p:spPr>
          <a:xfrm>
            <a:off x="-2413" y="188640"/>
            <a:ext cx="8343857" cy="769441"/>
          </a:xfrm>
          <a:prstGeom prst="rect">
            <a:avLst/>
          </a:prstGeom>
          <a:noFill/>
        </p:spPr>
        <p:txBody>
          <a:bodyPr wrap="square" rtlCol="0">
            <a:spAutoFit/>
          </a:bodyPr>
          <a:lstStyle/>
          <a:p>
            <a:pPr algn="ctr"/>
            <a:r>
              <a:rPr lang="en-ZA" sz="4400" b="1" dirty="0">
                <a:latin typeface="+mn-lt"/>
              </a:rPr>
              <a:t>The fallacious neoclassical model</a:t>
            </a:r>
          </a:p>
        </p:txBody>
      </p:sp>
      <p:sp>
        <p:nvSpPr>
          <p:cNvPr id="10" name="Oval 9"/>
          <p:cNvSpPr/>
          <p:nvPr/>
        </p:nvSpPr>
        <p:spPr>
          <a:xfrm>
            <a:off x="4282830" y="1124744"/>
            <a:ext cx="2809450" cy="2592288"/>
          </a:xfrm>
          <a:prstGeom prst="ellipse">
            <a:avLst/>
          </a:prstGeom>
          <a:solidFill>
            <a:schemeClr val="tx2">
              <a:lumMod val="40000"/>
              <a:lumOff val="6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200" b="1" dirty="0"/>
              <a:t>Ecosystem</a:t>
            </a:r>
          </a:p>
        </p:txBody>
      </p:sp>
      <p:sp>
        <p:nvSpPr>
          <p:cNvPr id="11" name="Oval 10"/>
          <p:cNvSpPr/>
          <p:nvPr/>
        </p:nvSpPr>
        <p:spPr>
          <a:xfrm>
            <a:off x="1547664" y="1124744"/>
            <a:ext cx="2735166" cy="2592288"/>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200" b="1" dirty="0"/>
              <a:t>Economy</a:t>
            </a:r>
          </a:p>
        </p:txBody>
      </p:sp>
      <p:sp>
        <p:nvSpPr>
          <p:cNvPr id="12" name="Right Arrow 11"/>
          <p:cNvSpPr/>
          <p:nvPr/>
        </p:nvSpPr>
        <p:spPr>
          <a:xfrm>
            <a:off x="3688764" y="1214754"/>
            <a:ext cx="1287143" cy="990110"/>
          </a:xfrm>
          <a:prstGeom prst="rightArrow">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a:solidFill>
                  <a:schemeClr val="tx1"/>
                </a:solidFill>
              </a:rPr>
              <a:t>Waste</a:t>
            </a:r>
          </a:p>
        </p:txBody>
      </p:sp>
      <p:sp>
        <p:nvSpPr>
          <p:cNvPr id="15" name="Left Arrow 14"/>
          <p:cNvSpPr/>
          <p:nvPr/>
        </p:nvSpPr>
        <p:spPr>
          <a:xfrm>
            <a:off x="3094698" y="2600908"/>
            <a:ext cx="1939377" cy="1116124"/>
          </a:xfrm>
          <a:prstGeom prst="leftArrow">
            <a:avLst/>
          </a:prstGeom>
          <a:solidFill>
            <a:schemeClr val="tx2">
              <a:lumMod val="40000"/>
              <a:lumOff val="6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a:solidFill>
                  <a:schemeClr val="tx1"/>
                </a:solidFill>
              </a:rPr>
              <a:t>Resource</a:t>
            </a:r>
          </a:p>
          <a:p>
            <a:pPr algn="ctr"/>
            <a:r>
              <a:rPr lang="en-ZA" sz="2000" b="1" dirty="0">
                <a:solidFill>
                  <a:schemeClr val="tx1"/>
                </a:solidFill>
              </a:rPr>
              <a:t>extraction</a:t>
            </a:r>
          </a:p>
        </p:txBody>
      </p:sp>
      <p:sp>
        <p:nvSpPr>
          <p:cNvPr id="2" name="TextBox 1"/>
          <p:cNvSpPr txBox="1"/>
          <p:nvPr/>
        </p:nvSpPr>
        <p:spPr>
          <a:xfrm>
            <a:off x="8028384" y="-211470"/>
            <a:ext cx="1584176" cy="1569660"/>
          </a:xfrm>
          <a:prstGeom prst="rect">
            <a:avLst/>
          </a:prstGeom>
          <a:noFill/>
        </p:spPr>
        <p:txBody>
          <a:bodyPr wrap="square" rtlCol="0">
            <a:spAutoFit/>
          </a:bodyPr>
          <a:lstStyle/>
          <a:p>
            <a:r>
              <a:rPr lang="en-ZA" sz="9600" b="1" dirty="0">
                <a:solidFill>
                  <a:srgbClr val="FF0000"/>
                </a:solidFill>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X</a:t>
            </a:r>
          </a:p>
        </p:txBody>
      </p:sp>
    </p:spTree>
    <p:extLst>
      <p:ext uri="{BB962C8B-B14F-4D97-AF65-F5344CB8AC3E}">
        <p14:creationId xmlns:p14="http://schemas.microsoft.com/office/powerpoint/2010/main" xmlns="" val="846989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6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6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0" grpId="0" animBg="1"/>
      <p:bldP spid="7066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248" y="188640"/>
            <a:ext cx="9166248" cy="769441"/>
          </a:xfrm>
          <a:prstGeom prst="rect">
            <a:avLst/>
          </a:prstGeom>
          <a:noFill/>
        </p:spPr>
        <p:txBody>
          <a:bodyPr wrap="square" rtlCol="0">
            <a:spAutoFit/>
          </a:bodyPr>
          <a:lstStyle/>
          <a:p>
            <a:pPr algn="ctr"/>
            <a:r>
              <a:rPr lang="en-ZA" sz="4400" b="1" dirty="0">
                <a:latin typeface="+mn-lt"/>
              </a:rPr>
              <a:t>Steady state economy</a:t>
            </a:r>
          </a:p>
        </p:txBody>
      </p:sp>
      <p:pic>
        <p:nvPicPr>
          <p:cNvPr id="11267" name="Picture 3"/>
          <p:cNvPicPr>
            <a:picLocks noChangeAspect="1" noChangeArrowheads="1"/>
          </p:cNvPicPr>
          <p:nvPr/>
        </p:nvPicPr>
        <p:blipFill rotWithShape="1">
          <a:blip r:embed="rId2" cstate="email">
            <a:extLst>
              <a:ext uri="{28A0092B-C50C-407E-A947-70E740481C1C}">
                <a14:useLocalDpi xmlns:a14="http://schemas.microsoft.com/office/drawing/2010/main" xmlns=""/>
              </a:ext>
            </a:extLst>
          </a:blip>
          <a:srcRect/>
          <a:stretch/>
        </p:blipFill>
        <p:spPr bwMode="auto">
          <a:xfrm>
            <a:off x="1891087" y="908720"/>
            <a:ext cx="5231091" cy="411309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Rectangle 5"/>
          <p:cNvSpPr/>
          <p:nvPr/>
        </p:nvSpPr>
        <p:spPr>
          <a:xfrm>
            <a:off x="7035700" y="2672632"/>
            <a:ext cx="56580" cy="4113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 name="Text Box 5"/>
          <p:cNvSpPr txBox="1">
            <a:spLocks noChangeArrowheads="1"/>
          </p:cNvSpPr>
          <p:nvPr/>
        </p:nvSpPr>
        <p:spPr bwMode="auto">
          <a:xfrm>
            <a:off x="611560" y="5110152"/>
            <a:ext cx="7992888" cy="1631216"/>
          </a:xfrm>
          <a:prstGeom prst="rect">
            <a:avLst/>
          </a:prstGeom>
          <a:solidFill>
            <a:schemeClr val="tx2">
              <a:lumMod val="40000"/>
              <a:lumOff val="60000"/>
            </a:schemeClr>
          </a:solidFill>
          <a:ln w="9525">
            <a:noFill/>
            <a:miter lim="800000"/>
            <a:headEnd/>
            <a:tailEnd/>
          </a:ln>
        </p:spPr>
        <p:txBody>
          <a:bodyPr wrap="square">
            <a:spAutoFit/>
          </a:bodyPr>
          <a:lstStyle/>
          <a:p>
            <a:pPr marL="274638" indent="-274638">
              <a:lnSpc>
                <a:spcPct val="150000"/>
              </a:lnSpc>
            </a:pPr>
            <a:r>
              <a:rPr lang="en-ZA" altLang="en-US" sz="2000" b="1" dirty="0">
                <a:latin typeface="+mn-lt"/>
              </a:rPr>
              <a:t>Is an economy of relatively stable size</a:t>
            </a:r>
          </a:p>
          <a:p>
            <a:pPr marL="274638" indent="-274638"/>
            <a:r>
              <a:rPr lang="en-ZA" altLang="en-US" sz="2000" b="1" dirty="0">
                <a:latin typeface="+mn-lt"/>
              </a:rPr>
              <a:t>It features stable population &amp; stable consumption that remain at/below carrying capacity</a:t>
            </a:r>
          </a:p>
          <a:p>
            <a:pPr marL="274638" indent="-274638">
              <a:lnSpc>
                <a:spcPct val="150000"/>
              </a:lnSpc>
            </a:pPr>
            <a:r>
              <a:rPr lang="en-ZA" altLang="en-US" sz="2000" b="1" dirty="0">
                <a:latin typeface="+mn-lt"/>
              </a:rPr>
              <a:t>It has environmental, lifestyle &amp; moral advantages</a:t>
            </a:r>
            <a:endParaRPr lang="en-US" sz="2000" b="1" dirty="0">
              <a:latin typeface="+mn-lt"/>
            </a:endParaRPr>
          </a:p>
        </p:txBody>
      </p:sp>
      <p:sp>
        <p:nvSpPr>
          <p:cNvPr id="7" name="TextBox 6"/>
          <p:cNvSpPr txBox="1"/>
          <p:nvPr/>
        </p:nvSpPr>
        <p:spPr>
          <a:xfrm>
            <a:off x="7526312" y="0"/>
            <a:ext cx="1584176" cy="1569660"/>
          </a:xfrm>
          <a:prstGeom prst="rect">
            <a:avLst/>
          </a:prstGeom>
          <a:noFill/>
        </p:spPr>
        <p:txBody>
          <a:bodyPr wrap="square" rtlCol="0">
            <a:spAutoFit/>
          </a:bodyPr>
          <a:lstStyle/>
          <a:p>
            <a:r>
              <a:rPr lang="en-ZA" sz="9600" b="1" dirty="0">
                <a:solidFill>
                  <a:srgbClr val="00B050"/>
                </a:solidFill>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t>
            </a:r>
          </a:p>
        </p:txBody>
      </p:sp>
    </p:spTree>
    <p:extLst>
      <p:ext uri="{BB962C8B-B14F-4D97-AF65-F5344CB8AC3E}">
        <p14:creationId xmlns:p14="http://schemas.microsoft.com/office/powerpoint/2010/main" xmlns="" val="240132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193802" y="3650336"/>
            <a:ext cx="6776927" cy="2585323"/>
          </a:xfrm>
          <a:prstGeom prst="rect">
            <a:avLst/>
          </a:prstGeom>
          <a:noFill/>
        </p:spPr>
        <p:txBody>
          <a:bodyPr wrap="square" rtlCol="0">
            <a:spAutoFit/>
          </a:bodyPr>
          <a:lstStyle/>
          <a:p>
            <a:pPr marL="857250" lvl="0" indent="-857250">
              <a:buFont typeface="Wingdings" panose="05000000000000000000" pitchFamily="2" charset="2"/>
              <a:buChar char="Ø"/>
            </a:pPr>
            <a:r>
              <a:rPr lang="en-US" sz="5400" dirty="0"/>
              <a:t>Livelihoods</a:t>
            </a:r>
          </a:p>
          <a:p>
            <a:pPr marL="857250" lvl="0" indent="-857250">
              <a:buFont typeface="Wingdings" panose="05000000000000000000" pitchFamily="2" charset="2"/>
              <a:buChar char="Ø"/>
            </a:pPr>
            <a:r>
              <a:rPr lang="en-US" sz="5400" dirty="0"/>
              <a:t>Food security</a:t>
            </a:r>
            <a:endParaRPr lang="en-ZA" sz="5400" dirty="0"/>
          </a:p>
          <a:p>
            <a:pPr marL="857250" lvl="0" indent="-857250">
              <a:buFont typeface="Wingdings" panose="05000000000000000000" pitchFamily="2" charset="2"/>
              <a:buChar char="Ø"/>
            </a:pPr>
            <a:r>
              <a:rPr lang="en-US" sz="5400" dirty="0"/>
              <a:t>Health and water</a:t>
            </a:r>
            <a:endParaRPr lang="en-ZA" sz="5400" dirty="0"/>
          </a:p>
        </p:txBody>
      </p:sp>
      <p:pic>
        <p:nvPicPr>
          <p:cNvPr id="5122" name="Picture 2" descr="Image result for oil spill"/>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82104" y="116632"/>
            <a:ext cx="3452438" cy="2268252"/>
          </a:xfrm>
          <a:prstGeom prst="rect">
            <a:avLst/>
          </a:prstGeom>
          <a:noFill/>
          <a:extLst>
            <a:ext uri="{909E8E84-426E-40DD-AFC4-6F175D3DCCD1}">
              <a14:hiddenFill xmlns:a14="http://schemas.microsoft.com/office/drawing/2010/main" xmlns="">
                <a:solidFill>
                  <a:srgbClr val="FFFFFF"/>
                </a:solidFill>
              </a14:hiddenFill>
            </a:ext>
          </a:extLst>
        </p:spPr>
      </p:pic>
      <p:pic>
        <p:nvPicPr>
          <p:cNvPr id="5124" name="Picture 4" descr="Image result for collapsed fishery"/>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6149560" y="3669364"/>
            <a:ext cx="2881573" cy="298094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descr="DSC_0247"/>
          <p:cNvPicPr>
            <a:picLocks noChangeAspect="1" noChangeArrowheads="1"/>
          </p:cNvPicPr>
          <p:nvPr/>
        </p:nvPicPr>
        <p:blipFill rotWithShape="1">
          <a:blip r:embed="rId5" cstate="email">
            <a:extLst>
              <a:ext uri="{28A0092B-C50C-407E-A947-70E740481C1C}">
                <a14:useLocalDpi xmlns:a14="http://schemas.microsoft.com/office/drawing/2010/main" xmlns=""/>
              </a:ext>
            </a:extLst>
          </a:blip>
          <a:srcRect/>
          <a:stretch/>
        </p:blipFill>
        <p:spPr bwMode="auto">
          <a:xfrm>
            <a:off x="6999272" y="116632"/>
            <a:ext cx="2078850" cy="32415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2" descr="https://encrypted-tbn1.gstatic.com/images?q=tbn:ANd9GcTvAmZui1m53ARXHTsCitY6ibEdrAky_2LQ15Xk1qsIW0PZw7pt"/>
          <p:cNvPicPr>
            <a:picLocks noChangeAspect="1" noChangeArrowheads="1"/>
          </p:cNvPicPr>
          <p:nvPr/>
        </p:nvPicPr>
        <p:blipFill>
          <a:blip r:embed="rId6" cstate="print"/>
          <a:srcRect/>
          <a:stretch>
            <a:fillRect/>
          </a:stretch>
        </p:blipFill>
        <p:spPr bwMode="auto">
          <a:xfrm>
            <a:off x="3582266" y="116632"/>
            <a:ext cx="3320543" cy="2931097"/>
          </a:xfrm>
          <a:prstGeom prst="rect">
            <a:avLst/>
          </a:prstGeom>
          <a:noFill/>
        </p:spPr>
      </p:pic>
    </p:spTree>
    <p:extLst>
      <p:ext uri="{BB962C8B-B14F-4D97-AF65-F5344CB8AC3E}">
        <p14:creationId xmlns:p14="http://schemas.microsoft.com/office/powerpoint/2010/main" xmlns="" val="12297936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2368</TotalTime>
  <Words>831</Words>
  <Application>Microsoft Office PowerPoint</Application>
  <PresentationFormat>On-screen Show (4:3)</PresentationFormat>
  <Paragraphs>117</Paragraphs>
  <Slides>25</Slides>
  <Notes>21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Mandy</dc:creator>
  <cp:lastModifiedBy>PUMZA</cp:lastModifiedBy>
  <cp:revision>95</cp:revision>
  <dcterms:created xsi:type="dcterms:W3CDTF">2017-06-04T19:21:53Z</dcterms:created>
  <dcterms:modified xsi:type="dcterms:W3CDTF">2017-06-23T09:24:38Z</dcterms:modified>
</cp:coreProperties>
</file>