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38"/>
  </p:notesMasterIdLst>
  <p:handoutMasterIdLst>
    <p:handoutMasterId r:id="rId39"/>
  </p:handoutMasterIdLst>
  <p:sldIdLst>
    <p:sldId id="259" r:id="rId2"/>
    <p:sldId id="427" r:id="rId3"/>
    <p:sldId id="468" r:id="rId4"/>
    <p:sldId id="431" r:id="rId5"/>
    <p:sldId id="380" r:id="rId6"/>
    <p:sldId id="430" r:id="rId7"/>
    <p:sldId id="428" r:id="rId8"/>
    <p:sldId id="429" r:id="rId9"/>
    <p:sldId id="432" r:id="rId10"/>
    <p:sldId id="469" r:id="rId11"/>
    <p:sldId id="498" r:id="rId12"/>
    <p:sldId id="459" r:id="rId13"/>
    <p:sldId id="460" r:id="rId14"/>
    <p:sldId id="493" r:id="rId15"/>
    <p:sldId id="471" r:id="rId16"/>
    <p:sldId id="472" r:id="rId17"/>
    <p:sldId id="473" r:id="rId18"/>
    <p:sldId id="476" r:id="rId19"/>
    <p:sldId id="483" r:id="rId20"/>
    <p:sldId id="484" r:id="rId21"/>
    <p:sldId id="494" r:id="rId22"/>
    <p:sldId id="495" r:id="rId23"/>
    <p:sldId id="496" r:id="rId24"/>
    <p:sldId id="477" r:id="rId25"/>
    <p:sldId id="488" r:id="rId26"/>
    <p:sldId id="487" r:id="rId27"/>
    <p:sldId id="481" r:id="rId28"/>
    <p:sldId id="497" r:id="rId29"/>
    <p:sldId id="458" r:id="rId30"/>
    <p:sldId id="466" r:id="rId31"/>
    <p:sldId id="492" r:id="rId32"/>
    <p:sldId id="490" r:id="rId33"/>
    <p:sldId id="491" r:id="rId34"/>
    <p:sldId id="446" r:id="rId35"/>
    <p:sldId id="467" r:id="rId36"/>
    <p:sldId id="332" r:id="rId37"/>
  </p:sldIdLst>
  <p:sldSz cx="9144000" cy="6858000" type="screen4x3"/>
  <p:notesSz cx="9928225" cy="6797675"/>
  <p:embeddedFontLst>
    <p:embeddedFont>
      <p:font typeface="Calibri" pitchFamily="34" charset="0"/>
      <p:regular r:id="rId40"/>
      <p:bold r:id="rId41"/>
      <p:italic r:id="rId42"/>
      <p:boldItalic r:id="rId43"/>
    </p:embeddedFont>
    <p:embeddedFont>
      <p:font typeface="Bookman Old Style" pitchFamily="18" charset="0"/>
      <p:regular r:id="rId44"/>
      <p:bold r:id="rId45"/>
      <p:italic r:id="rId46"/>
      <p:boldItalic r:id="rId47"/>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4" autoAdjust="0"/>
    <p:restoredTop sz="99649" autoAdjust="0"/>
  </p:normalViewPr>
  <p:slideViewPr>
    <p:cSldViewPr>
      <p:cViewPr varScale="1">
        <p:scale>
          <a:sx n="116" d="100"/>
          <a:sy n="116" d="100"/>
        </p:scale>
        <p:origin x="-185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font" Target="fonts/font8.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plotArea>
      <c:layout>
        <c:manualLayout>
          <c:layoutTarget val="inner"/>
          <c:xMode val="edge"/>
          <c:yMode val="edge"/>
          <c:x val="5.5308836395450561E-2"/>
          <c:y val="5.1504447360746594E-2"/>
          <c:w val="0.55763910761155133"/>
          <c:h val="0.929398512685917"/>
        </c:manualLayout>
      </c:layout>
      <c:pieChart>
        <c:varyColors val="1"/>
        <c:ser>
          <c:idx val="0"/>
          <c:order val="0"/>
          <c:dPt>
            <c:idx val="0"/>
            <c:explosion val="2"/>
          </c:dPt>
          <c:dPt>
            <c:idx val="1"/>
            <c:explosion val="3"/>
          </c:dPt>
          <c:dPt>
            <c:idx val="2"/>
            <c:explosion val="3"/>
          </c:dPt>
          <c:dPt>
            <c:idx val="3"/>
            <c:explosion val="3"/>
          </c:dPt>
          <c:dPt>
            <c:idx val="4"/>
            <c:explosion val="4"/>
          </c:dPt>
          <c:dPt>
            <c:idx val="5"/>
            <c:explosion val="10"/>
          </c:dPt>
          <c:dLbls>
            <c:dLbl>
              <c:idx val="0"/>
              <c:spPr/>
              <c:txPr>
                <a:bodyPr/>
                <a:lstStyle/>
                <a:p>
                  <a:pPr>
                    <a:defRPr lang="en-US" sz="1400" b="1">
                      <a:latin typeface="Bookman Old Style" pitchFamily="18" charset="0"/>
                      <a:cs typeface="Arial" pitchFamily="34" charset="0"/>
                    </a:defRPr>
                  </a:pPr>
                  <a:endParaRPr lang="en-US"/>
                </a:p>
              </c:txPr>
            </c:dLbl>
            <c:dLbl>
              <c:idx val="1"/>
              <c:spPr/>
              <c:txPr>
                <a:bodyPr/>
                <a:lstStyle/>
                <a:p>
                  <a:pPr>
                    <a:defRPr lang="en-US" sz="1400" b="1">
                      <a:latin typeface="Bookman Old Style" pitchFamily="18" charset="0"/>
                      <a:cs typeface="Arial" pitchFamily="34" charset="0"/>
                    </a:defRPr>
                  </a:pPr>
                  <a:endParaRPr lang="en-US"/>
                </a:p>
              </c:txPr>
            </c:dLbl>
            <c:dLbl>
              <c:idx val="2"/>
              <c:layout>
                <c:manualLayout>
                  <c:x val="-5.8863735783027123E-2"/>
                  <c:y val="5.1616724992709501E-2"/>
                </c:manualLayout>
              </c:layout>
              <c:spPr/>
              <c:txPr>
                <a:bodyPr/>
                <a:lstStyle/>
                <a:p>
                  <a:pPr>
                    <a:defRPr lang="en-US" sz="1400" b="1">
                      <a:latin typeface="Bookman Old Style" pitchFamily="18" charset="0"/>
                      <a:cs typeface="Arial" pitchFamily="34" charset="0"/>
                    </a:defRPr>
                  </a:pPr>
                  <a:endParaRPr lang="en-US"/>
                </a:p>
              </c:txPr>
              <c:showVal val="1"/>
              <c:extLst>
                <c:ext xmlns:c15="http://schemas.microsoft.com/office/drawing/2012/chart" uri="{CE6537A1-D6FC-4f65-9D91-7224C49458BB}"/>
              </c:extLst>
            </c:dLbl>
            <c:dLbl>
              <c:idx val="3"/>
              <c:spPr/>
              <c:txPr>
                <a:bodyPr/>
                <a:lstStyle/>
                <a:p>
                  <a:pPr>
                    <a:defRPr lang="en-US" sz="1400" b="1">
                      <a:latin typeface="Bookman Old Style" pitchFamily="18" charset="0"/>
                      <a:cs typeface="Arial" pitchFamily="34" charset="0"/>
                    </a:defRPr>
                  </a:pPr>
                  <a:endParaRPr lang="en-US"/>
                </a:p>
              </c:txPr>
            </c:dLbl>
            <c:dLbl>
              <c:idx val="4"/>
              <c:layout>
                <c:manualLayout>
                  <c:x val="-7.7559164479440099E-2"/>
                  <c:y val="-0.14199876057159633"/>
                </c:manualLayout>
              </c:layout>
              <c:spPr/>
              <c:txPr>
                <a:bodyPr/>
                <a:lstStyle/>
                <a:p>
                  <a:pPr>
                    <a:defRPr lang="en-US" sz="1400" b="1">
                      <a:latin typeface="Bookman Old Style" pitchFamily="18" charset="0"/>
                      <a:cs typeface="Arial" pitchFamily="34" charset="0"/>
                    </a:defRPr>
                  </a:pPr>
                  <a:endParaRPr lang="en-US"/>
                </a:p>
              </c:txPr>
              <c:showVal val="1"/>
              <c:extLst>
                <c:ext xmlns:c15="http://schemas.microsoft.com/office/drawing/2012/chart" uri="{CE6537A1-D6FC-4f65-9D91-7224C49458BB}"/>
              </c:extLst>
            </c:dLbl>
            <c:dLbl>
              <c:idx val="5"/>
              <c:layout>
                <c:manualLayout>
                  <c:x val="0.1367599518810155"/>
                  <c:y val="-1.7230606590842825E-2"/>
                </c:manualLayout>
              </c:layout>
              <c:spPr/>
              <c:txPr>
                <a:bodyPr/>
                <a:lstStyle/>
                <a:p>
                  <a:pPr>
                    <a:defRPr lang="en-US" sz="1400" b="1">
                      <a:latin typeface="Bookman Old Style" pitchFamily="18" charset="0"/>
                      <a:cs typeface="Arial" pitchFamily="34" charset="0"/>
                    </a:defRPr>
                  </a:pPr>
                  <a:endParaRPr lang="en-US"/>
                </a:p>
              </c:txPr>
              <c:showVal val="1"/>
              <c:extLst>
                <c:ext xmlns:c15="http://schemas.microsoft.com/office/drawing/2012/chart" uri="{CE6537A1-D6FC-4f65-9D91-7224C49458BB}"/>
              </c:extLst>
            </c:dLbl>
            <c:spPr>
              <a:noFill/>
              <a:ln>
                <a:noFill/>
              </a:ln>
              <a:effectLst/>
            </c:spPr>
            <c:txPr>
              <a:bodyPr/>
              <a:lstStyle/>
              <a:p>
                <a:pPr>
                  <a:defRPr lang="en-US" sz="1400">
                    <a:latin typeface="Bookman Old Style" pitchFamily="18" charset="0"/>
                    <a:cs typeface="Arial" pitchFamily="34" charset="0"/>
                  </a:defRPr>
                </a:pPr>
                <a:endParaRPr lang="en-US"/>
              </a:p>
            </c:txPr>
            <c:showVal val="1"/>
            <c:showLeaderLines val="1"/>
            <c:extLst>
              <c:ext xmlns:c15="http://schemas.microsoft.com/office/drawing/2012/chart" uri="{CE6537A1-D6FC-4f65-9D91-7224C49458BB}"/>
            </c:extLst>
          </c:dLbls>
          <c:cat>
            <c:strRef>
              <c:f>Sheet1!$C$6:$C$11</c:f>
              <c:strCache>
                <c:ptCount val="6"/>
                <c:pt idx="0">
                  <c:v>Correctional Services</c:v>
                </c:pt>
                <c:pt idx="1">
                  <c:v>Defence</c:v>
                </c:pt>
                <c:pt idx="2">
                  <c:v>Justice</c:v>
                </c:pt>
                <c:pt idx="3">
                  <c:v>Legal Services</c:v>
                </c:pt>
                <c:pt idx="4">
                  <c:v>Policing</c:v>
                </c:pt>
                <c:pt idx="5">
                  <c:v>Private Sec. and Investigation Activities</c:v>
                </c:pt>
              </c:strCache>
            </c:strRef>
          </c:cat>
          <c:val>
            <c:numRef>
              <c:f>Sheet1!$D$6:$D$11</c:f>
              <c:numCache>
                <c:formatCode>0%</c:formatCode>
                <c:ptCount val="6"/>
                <c:pt idx="0">
                  <c:v>5.0000000000000114E-2</c:v>
                </c:pt>
                <c:pt idx="1">
                  <c:v>0.1</c:v>
                </c:pt>
                <c:pt idx="2">
                  <c:v>3.0000000000000082E-2</c:v>
                </c:pt>
                <c:pt idx="3">
                  <c:v>7.0000000000000034E-2</c:v>
                </c:pt>
                <c:pt idx="4">
                  <c:v>0.26</c:v>
                </c:pt>
                <c:pt idx="5">
                  <c:v>0.49000000000000032</c:v>
                </c:pt>
              </c:numCache>
            </c:numRef>
          </c:val>
        </c:ser>
        <c:dLbls/>
        <c:firstSliceAng val="0"/>
      </c:pieChart>
      <c:spPr>
        <a:noFill/>
      </c:spPr>
    </c:plotArea>
    <c:legend>
      <c:legendPos val="tr"/>
      <c:layout>
        <c:manualLayout>
          <c:xMode val="edge"/>
          <c:yMode val="edge"/>
          <c:x val="0.63126568345610035"/>
          <c:y val="7.5066905983225213E-2"/>
          <c:w val="0.33320550524540266"/>
          <c:h val="0.72717909235981359"/>
        </c:manualLayout>
      </c:layout>
      <c:spPr>
        <a:ln>
          <a:noFill/>
        </a:ln>
      </c:spPr>
      <c:txPr>
        <a:bodyPr/>
        <a:lstStyle/>
        <a:p>
          <a:pPr rtl="0">
            <a:defRPr lang="en-US" sz="1400">
              <a:latin typeface="Bookman Old Style" pitchFamily="18" charset="0"/>
              <a:cs typeface="Arial" pitchFamily="34" charset="0"/>
            </a:defRPr>
          </a:pPr>
          <a:endParaRPr lang="en-US"/>
        </a:p>
      </c:txPr>
    </c:legend>
    <c:plotVisOnly val="1"/>
    <c:dispBlanksAs val="zero"/>
  </c:chart>
  <c:spPr>
    <a:no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2000" b="1" i="0" u="none" strike="noStrike" kern="1200" spc="0" baseline="0">
                <a:solidFill>
                  <a:schemeClr val="tx1"/>
                </a:solidFill>
                <a:latin typeface="+mn-lt"/>
                <a:ea typeface="+mn-ea"/>
                <a:cs typeface="+mn-cs"/>
              </a:defRPr>
            </a:pPr>
            <a:r>
              <a:rPr lang="en-ZA" sz="2000" b="1" dirty="0" smtClean="0">
                <a:solidFill>
                  <a:schemeClr val="tx1"/>
                </a:solidFill>
              </a:rPr>
              <a:t>Non-financial</a:t>
            </a:r>
            <a:r>
              <a:rPr lang="en-ZA" sz="2000" b="1" baseline="0" dirty="0" smtClean="0">
                <a:solidFill>
                  <a:schemeClr val="tx1"/>
                </a:solidFill>
              </a:rPr>
              <a:t> performance of SASSETA</a:t>
            </a:r>
            <a:endParaRPr lang="en-ZA" sz="2000" b="1" dirty="0">
              <a:solidFill>
                <a:schemeClr val="tx1"/>
              </a:solidFill>
            </a:endParaRPr>
          </a:p>
        </c:rich>
      </c:tx>
      <c:layout/>
      <c:spPr>
        <a:noFill/>
        <a:ln>
          <a:noFill/>
        </a:ln>
        <a:effectLst/>
      </c:spPr>
    </c:title>
    <c:plotArea>
      <c:layout/>
      <c:barChart>
        <c:barDir val="col"/>
        <c:grouping val="clustered"/>
        <c:ser>
          <c:idx val="0"/>
          <c:order val="0"/>
          <c:tx>
            <c:strRef>
              <c:f>Sheet1!$B$1</c:f>
              <c:strCache>
                <c:ptCount val="1"/>
                <c:pt idx="0">
                  <c:v>Series 1</c:v>
                </c:pt>
              </c:strCache>
            </c:strRef>
          </c:tx>
          <c:spPr>
            <a:solidFill>
              <a:schemeClr val="accent6">
                <a:lumMod val="75000"/>
              </a:schemeClr>
            </a:solidFill>
            <a:ln>
              <a:noFill/>
            </a:ln>
            <a:effectLst/>
          </c:spPr>
          <c:dLbls>
            <c:spPr>
              <a:noFill/>
              <a:ln>
                <a:noFill/>
              </a:ln>
              <a:effectLst/>
            </c:spPr>
            <c:txPr>
              <a:bodyPr/>
              <a:lstStyle/>
              <a:p>
                <a:pPr>
                  <a:defRPr lang="en-US" sz="1400" b="1"/>
                </a:pPr>
                <a:endParaRPr lang="en-US"/>
              </a:p>
            </c:txPr>
            <c:showVal val="1"/>
            <c:extLst>
              <c:ext xmlns:c15="http://schemas.microsoft.com/office/drawing/2012/chart" uri="{CE6537A1-D6FC-4f65-9D91-7224C49458BB}">
                <c15:showLeaderLines val="0"/>
              </c:ext>
            </c:extLst>
          </c:dLbls>
          <c:cat>
            <c:strRef>
              <c:f>Sheet1!$A$2:$A$4</c:f>
              <c:strCache>
                <c:ptCount val="3"/>
                <c:pt idx="0">
                  <c:v>2014/15</c:v>
                </c:pt>
                <c:pt idx="1">
                  <c:v>2015/16</c:v>
                </c:pt>
                <c:pt idx="2">
                  <c:v>2016/17</c:v>
                </c:pt>
              </c:strCache>
            </c:strRef>
          </c:cat>
          <c:val>
            <c:numRef>
              <c:f>Sheet1!$B$2:$B$4</c:f>
              <c:numCache>
                <c:formatCode>0%</c:formatCode>
                <c:ptCount val="3"/>
                <c:pt idx="0">
                  <c:v>0.38000000000000056</c:v>
                </c:pt>
                <c:pt idx="1">
                  <c:v>0.64000000000000112</c:v>
                </c:pt>
                <c:pt idx="2">
                  <c:v>0.81</c:v>
                </c:pt>
              </c:numCache>
            </c:numRef>
          </c:val>
        </c:ser>
        <c:ser>
          <c:idx val="1"/>
          <c:order val="1"/>
          <c:tx>
            <c:strRef>
              <c:f>Sheet1!$C$1</c:f>
              <c:strCache>
                <c:ptCount val="1"/>
                <c:pt idx="0">
                  <c:v>Column1</c:v>
                </c:pt>
              </c:strCache>
            </c:strRef>
          </c:tx>
          <c:spPr>
            <a:solidFill>
              <a:schemeClr val="accent2"/>
            </a:solidFill>
            <a:ln>
              <a:noFill/>
            </a:ln>
            <a:effectLst/>
          </c:spPr>
          <c:cat>
            <c:strRef>
              <c:f>Sheet1!$A$2:$A$4</c:f>
              <c:strCache>
                <c:ptCount val="3"/>
                <c:pt idx="0">
                  <c:v>2014/15</c:v>
                </c:pt>
                <c:pt idx="1">
                  <c:v>2015/16</c:v>
                </c:pt>
                <c:pt idx="2">
                  <c:v>2016/17</c:v>
                </c:pt>
              </c:strCache>
            </c:strRef>
          </c:cat>
          <c:val>
            <c:numRef>
              <c:f>Sheet1!$C$2:$C$4</c:f>
              <c:numCache>
                <c:formatCode>General</c:formatCode>
                <c:ptCount val="3"/>
              </c:numCache>
            </c:numRef>
          </c:val>
        </c:ser>
        <c:ser>
          <c:idx val="2"/>
          <c:order val="2"/>
          <c:tx>
            <c:strRef>
              <c:f>Sheet1!$D$1</c:f>
              <c:strCache>
                <c:ptCount val="1"/>
                <c:pt idx="0">
                  <c:v>Column2</c:v>
                </c:pt>
              </c:strCache>
            </c:strRef>
          </c:tx>
          <c:spPr>
            <a:solidFill>
              <a:schemeClr val="accent3"/>
            </a:solidFill>
            <a:ln>
              <a:noFill/>
            </a:ln>
            <a:effectLst/>
          </c:spPr>
          <c:cat>
            <c:strRef>
              <c:f>Sheet1!$A$2:$A$4</c:f>
              <c:strCache>
                <c:ptCount val="3"/>
                <c:pt idx="0">
                  <c:v>2014/15</c:v>
                </c:pt>
                <c:pt idx="1">
                  <c:v>2015/16</c:v>
                </c:pt>
                <c:pt idx="2">
                  <c:v>2016/17</c:v>
                </c:pt>
              </c:strCache>
            </c:strRef>
          </c:cat>
          <c:val>
            <c:numRef>
              <c:f>Sheet1!$D$2:$D$4</c:f>
              <c:numCache>
                <c:formatCode>General</c:formatCode>
                <c:ptCount val="3"/>
              </c:numCache>
            </c:numRef>
          </c:val>
        </c:ser>
        <c:dLbls/>
        <c:gapWidth val="219"/>
        <c:overlap val="-27"/>
        <c:axId val="62411136"/>
        <c:axId val="62412672"/>
      </c:barChart>
      <c:catAx>
        <c:axId val="6241113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97" b="0" i="0" u="none" strike="noStrike" kern="1200" baseline="0">
                <a:solidFill>
                  <a:schemeClr val="tx1"/>
                </a:solidFill>
                <a:latin typeface="+mn-lt"/>
                <a:ea typeface="+mn-ea"/>
                <a:cs typeface="+mn-cs"/>
              </a:defRPr>
            </a:pPr>
            <a:endParaRPr lang="en-US"/>
          </a:p>
        </c:txPr>
        <c:crossAx val="62412672"/>
        <c:crosses val="autoZero"/>
        <c:auto val="1"/>
        <c:lblAlgn val="ctr"/>
        <c:lblOffset val="100"/>
      </c:catAx>
      <c:valAx>
        <c:axId val="6241267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1197" b="1" i="0" u="none" strike="noStrike" kern="1200" baseline="0">
                <a:solidFill>
                  <a:schemeClr val="tx1">
                    <a:lumMod val="65000"/>
                    <a:lumOff val="35000"/>
                  </a:schemeClr>
                </a:solidFill>
                <a:latin typeface="+mn-lt"/>
                <a:ea typeface="+mn-ea"/>
                <a:cs typeface="+mn-cs"/>
              </a:defRPr>
            </a:pPr>
            <a:endParaRPr lang="en-US"/>
          </a:p>
        </c:txPr>
        <c:crossAx val="6241113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style val="18"/>
  <c:chart>
    <c:autoTitleDeleted val="1"/>
    <c:view3D>
      <c:rAngAx val="1"/>
    </c:view3D>
    <c:floor>
      <c:spPr>
        <a:noFill/>
        <a:ln w="9525">
          <a:noFill/>
        </a:ln>
      </c:spPr>
    </c:floor>
    <c:plotArea>
      <c:layout/>
      <c:bar3DChart>
        <c:barDir val="col"/>
        <c:grouping val="stacked"/>
        <c:ser>
          <c:idx val="0"/>
          <c:order val="0"/>
          <c:tx>
            <c:strRef>
              <c:f>Sheet1!$B$1</c:f>
              <c:strCache>
                <c:ptCount val="1"/>
                <c:pt idx="0">
                  <c:v>NSDS III &amp; National Development Plan</c:v>
                </c:pt>
              </c:strCache>
            </c:strRef>
          </c:tx>
          <c:dLbls>
            <c:dLbl>
              <c:idx val="0"/>
              <c:layout>
                <c:manualLayout>
                  <c:x val="1.4475271411338983E-2"/>
                  <c:y val="-0.1388888888888889"/>
                </c:manualLayout>
              </c:layout>
              <c:tx>
                <c:rich>
                  <a:bodyPr/>
                  <a:lstStyle/>
                  <a:p>
                    <a:r>
                      <a:rPr lang="en-US" sz="1400" b="1" dirty="0">
                        <a:solidFill>
                          <a:schemeClr val="bg1"/>
                        </a:solidFill>
                      </a:rPr>
                      <a:t>Sector Skills </a:t>
                    </a:r>
                    <a:r>
                      <a:rPr lang="en-US" sz="1400" b="1" dirty="0" smtClean="0">
                        <a:solidFill>
                          <a:schemeClr val="bg1"/>
                        </a:solidFill>
                      </a:rPr>
                      <a:t>Plan</a:t>
                    </a:r>
                    <a:r>
                      <a:rPr lang="en-US" sz="1400" baseline="0" dirty="0" smtClean="0">
                        <a:solidFill>
                          <a:schemeClr val="bg1"/>
                        </a:solidFill>
                      </a:rPr>
                      <a:t> </a:t>
                    </a:r>
                    <a:endParaRPr lang="en-US" sz="1400" dirty="0">
                      <a:solidFill>
                        <a:schemeClr val="bg1"/>
                      </a:solidFill>
                    </a:endParaRPr>
                  </a:p>
                </c:rich>
              </c:tx>
              <c:showVal val="1"/>
              <c:showSerName val="1"/>
              <c:extLst>
                <c:ext xmlns:c15="http://schemas.microsoft.com/office/drawing/2012/chart" uri="{CE6537A1-D6FC-4f65-9D91-7224C49458BB}"/>
              </c:extLst>
            </c:dLbl>
            <c:delete val="1"/>
            <c:spPr>
              <a:noFill/>
              <a:ln>
                <a:noFill/>
              </a:ln>
              <a:effectLst/>
            </c:spPr>
            <c:extLst>
              <c:ext xmlns:c15="http://schemas.microsoft.com/office/drawing/2012/chart" uri="{CE6537A1-D6FC-4f65-9D91-7224C49458BB}">
                <c15:showLeaderLines val="0"/>
              </c:ext>
            </c:extLst>
          </c:dLbls>
          <c:cat>
            <c:strRef>
              <c:f>Sheet1!$A$2</c:f>
              <c:strCache>
                <c:ptCount val="1"/>
                <c:pt idx="0">
                  <c:v>Category 1</c:v>
                </c:pt>
              </c:strCache>
            </c:strRef>
          </c:cat>
          <c:val>
            <c:numRef>
              <c:f>Sheet1!$B$2</c:f>
              <c:numCache>
                <c:formatCode>General</c:formatCode>
                <c:ptCount val="1"/>
                <c:pt idx="0">
                  <c:v>1</c:v>
                </c:pt>
              </c:numCache>
            </c:numRef>
          </c:val>
        </c:ser>
        <c:ser>
          <c:idx val="1"/>
          <c:order val="1"/>
          <c:tx>
            <c:strRef>
              <c:f>Sheet1!$C$1</c:f>
              <c:strCache>
                <c:ptCount val="1"/>
                <c:pt idx="0">
                  <c:v>Sector Skills Plan (WSP's, ATR's Discretionary Grants, Regional Skills Plans)2</c:v>
                </c:pt>
              </c:strCache>
            </c:strRef>
          </c:tx>
          <c:dLbls>
            <c:dLbl>
              <c:idx val="0"/>
              <c:layout>
                <c:manualLayout>
                  <c:x val="3.2951948557697265E-2"/>
                  <c:y val="-0.15796268254929968"/>
                </c:manualLayout>
              </c:layout>
              <c:tx>
                <c:rich>
                  <a:bodyPr/>
                  <a:lstStyle/>
                  <a:p>
                    <a:r>
                      <a:rPr lang="en-US" sz="1400" b="1" dirty="0" smtClean="0">
                        <a:solidFill>
                          <a:schemeClr val="bg1"/>
                        </a:solidFill>
                      </a:rPr>
                      <a:t>Strategic</a:t>
                    </a:r>
                    <a:r>
                      <a:rPr lang="en-US" sz="1400" b="1" baseline="0" dirty="0" smtClean="0">
                        <a:solidFill>
                          <a:schemeClr val="bg1"/>
                        </a:solidFill>
                      </a:rPr>
                      <a:t> Plan</a:t>
                    </a:r>
                    <a:endParaRPr lang="en-US" sz="1400" b="1" dirty="0">
                      <a:solidFill>
                        <a:schemeClr val="bg1"/>
                      </a:solidFill>
                    </a:endParaRPr>
                  </a:p>
                </c:rich>
              </c:tx>
              <c:showVal val="1"/>
              <c:showSerName val="1"/>
              <c:extLst>
                <c:ext xmlns:c15="http://schemas.microsoft.com/office/drawing/2012/chart" uri="{CE6537A1-D6FC-4f65-9D91-7224C49458BB}"/>
              </c:extLst>
            </c:dLbl>
            <c:delete val="1"/>
            <c:spPr>
              <a:noFill/>
              <a:ln>
                <a:noFill/>
              </a:ln>
              <a:effectLst/>
            </c:spPr>
            <c:extLst>
              <c:ext xmlns:c15="http://schemas.microsoft.com/office/drawing/2012/chart" uri="{CE6537A1-D6FC-4f65-9D91-7224C49458BB}">
                <c15:showLeaderLines val="0"/>
              </c:ext>
            </c:extLst>
          </c:dLbls>
          <c:cat>
            <c:strRef>
              <c:f>Sheet1!$A$2</c:f>
              <c:strCache>
                <c:ptCount val="1"/>
                <c:pt idx="0">
                  <c:v>Category 1</c:v>
                </c:pt>
              </c:strCache>
            </c:strRef>
          </c:cat>
          <c:val>
            <c:numRef>
              <c:f>Sheet1!$C$2</c:f>
              <c:numCache>
                <c:formatCode>General</c:formatCode>
                <c:ptCount val="1"/>
                <c:pt idx="0">
                  <c:v>1</c:v>
                </c:pt>
              </c:numCache>
            </c:numRef>
          </c:val>
        </c:ser>
        <c:ser>
          <c:idx val="2"/>
          <c:order val="2"/>
          <c:tx>
            <c:strRef>
              <c:f>Sheet1!$D$1</c:f>
              <c:strCache>
                <c:ptCount val="1"/>
                <c:pt idx="0">
                  <c:v>Strategic Plan 2013/14 - 2017/182</c:v>
                </c:pt>
              </c:strCache>
            </c:strRef>
          </c:tx>
          <c:dLbls>
            <c:dLbl>
              <c:idx val="0"/>
              <c:layout>
                <c:manualLayout>
                  <c:x val="6.64406032563193E-2"/>
                  <c:y val="-0.16035946538664653"/>
                </c:manualLayout>
              </c:layout>
              <c:tx>
                <c:rich>
                  <a:bodyPr/>
                  <a:lstStyle/>
                  <a:p>
                    <a:r>
                      <a:rPr lang="en-US" sz="1400" b="1" dirty="0">
                        <a:solidFill>
                          <a:schemeClr val="bg1"/>
                        </a:solidFill>
                      </a:rPr>
                      <a:t>Annual </a:t>
                    </a:r>
                    <a:r>
                      <a:rPr lang="en-US" sz="1400" b="1" dirty="0" smtClean="0">
                        <a:solidFill>
                          <a:schemeClr val="bg1"/>
                        </a:solidFill>
                      </a:rPr>
                      <a:t>Performance Plan</a:t>
                    </a:r>
                    <a:endParaRPr lang="en-US" sz="1400" b="1" dirty="0">
                      <a:solidFill>
                        <a:schemeClr val="bg1"/>
                      </a:solidFill>
                    </a:endParaRPr>
                  </a:p>
                </c:rich>
              </c:tx>
              <c:showVal val="1"/>
              <c:showSerName val="1"/>
              <c:extLst>
                <c:ext xmlns:c15="http://schemas.microsoft.com/office/drawing/2012/chart" uri="{CE6537A1-D6FC-4f65-9D91-7224C49458BB}"/>
              </c:extLst>
            </c:dLbl>
            <c:delete val="1"/>
            <c:spPr>
              <a:noFill/>
              <a:ln>
                <a:noFill/>
              </a:ln>
              <a:effectLst/>
            </c:spPr>
            <c:extLst>
              <c:ext xmlns:c15="http://schemas.microsoft.com/office/drawing/2012/chart" uri="{CE6537A1-D6FC-4f65-9D91-7224C49458BB}">
                <c15:showLeaderLines val="0"/>
              </c:ext>
            </c:extLst>
          </c:dLbls>
          <c:cat>
            <c:strRef>
              <c:f>Sheet1!$A$2</c:f>
              <c:strCache>
                <c:ptCount val="1"/>
                <c:pt idx="0">
                  <c:v>Category 1</c:v>
                </c:pt>
              </c:strCache>
            </c:strRef>
          </c:cat>
          <c:val>
            <c:numRef>
              <c:f>Sheet1!$D$2</c:f>
              <c:numCache>
                <c:formatCode>General</c:formatCode>
                <c:ptCount val="1"/>
                <c:pt idx="0">
                  <c:v>1</c:v>
                </c:pt>
              </c:numCache>
            </c:numRef>
          </c:val>
        </c:ser>
        <c:ser>
          <c:idx val="3"/>
          <c:order val="3"/>
          <c:tx>
            <c:strRef>
              <c:f>Sheet1!$E$1</c:f>
              <c:strCache>
                <c:ptCount val="1"/>
                <c:pt idx="0">
                  <c:v>Annual Perfomance Plan 2013/142</c:v>
                </c:pt>
              </c:strCache>
            </c:strRef>
          </c:tx>
          <c:dLbls>
            <c:dLbl>
              <c:idx val="0"/>
              <c:layout>
                <c:manualLayout>
                  <c:x val="7.2523713301128792E-2"/>
                  <c:y val="-0.17495050017273597"/>
                </c:manualLayout>
              </c:layout>
              <c:tx>
                <c:rich>
                  <a:bodyPr/>
                  <a:lstStyle/>
                  <a:p>
                    <a:r>
                      <a:rPr lang="en-US" sz="1400" b="1" dirty="0">
                        <a:solidFill>
                          <a:schemeClr val="bg1"/>
                        </a:solidFill>
                      </a:rPr>
                      <a:t>Operational                    Plans</a:t>
                    </a:r>
                  </a:p>
                </c:rich>
              </c:tx>
              <c:showVal val="1"/>
              <c:showSerName val="1"/>
              <c:extLst>
                <c:ext xmlns:c15="http://schemas.microsoft.com/office/drawing/2012/chart" uri="{CE6537A1-D6FC-4f65-9D91-7224C49458BB}"/>
              </c:extLst>
            </c:dLbl>
            <c:delete val="1"/>
            <c:spPr>
              <a:noFill/>
              <a:ln>
                <a:noFill/>
              </a:ln>
              <a:effectLst/>
            </c:spPr>
            <c:extLst>
              <c:ext xmlns:c15="http://schemas.microsoft.com/office/drawing/2012/chart" uri="{CE6537A1-D6FC-4f65-9D91-7224C49458BB}">
                <c15:showLeaderLines val="0"/>
              </c:ext>
            </c:extLst>
          </c:dLbls>
          <c:cat>
            <c:strRef>
              <c:f>Sheet1!$A$2</c:f>
              <c:strCache>
                <c:ptCount val="1"/>
                <c:pt idx="0">
                  <c:v>Category 1</c:v>
                </c:pt>
              </c:strCache>
            </c:strRef>
          </c:cat>
          <c:val>
            <c:numRef>
              <c:f>Sheet1!$E$2</c:f>
              <c:numCache>
                <c:formatCode>General</c:formatCode>
                <c:ptCount val="1"/>
                <c:pt idx="0">
                  <c:v>1</c:v>
                </c:pt>
              </c:numCache>
            </c:numRef>
          </c:val>
        </c:ser>
        <c:ser>
          <c:idx val="4"/>
          <c:order val="4"/>
          <c:tx>
            <c:strRef>
              <c:f>Sheet1!$F$1</c:f>
              <c:strCache>
                <c:ptCount val="1"/>
                <c:pt idx="0">
                  <c:v>Operational Plans2</c:v>
                </c:pt>
              </c:strCache>
            </c:strRef>
          </c:tx>
          <c:dLbls>
            <c:delete val="1"/>
          </c:dLbls>
          <c:cat>
            <c:strRef>
              <c:f>Sheet1!$A$2</c:f>
              <c:strCache>
                <c:ptCount val="1"/>
                <c:pt idx="0">
                  <c:v>Category 1</c:v>
                </c:pt>
              </c:strCache>
            </c:strRef>
          </c:cat>
          <c:val>
            <c:numRef>
              <c:f>Sheet1!$F$2</c:f>
              <c:numCache>
                <c:formatCode>General</c:formatCode>
                <c:ptCount val="1"/>
                <c:pt idx="0">
                  <c:v>1</c:v>
                </c:pt>
              </c:numCache>
            </c:numRef>
          </c:val>
        </c:ser>
        <c:ser>
          <c:idx val="5"/>
          <c:order val="5"/>
          <c:tx>
            <c:strRef>
              <c:f>Sheet1!$G$1</c:f>
              <c:strCache>
                <c:ptCount val="1"/>
                <c:pt idx="0">
                  <c:v>SLA2</c:v>
                </c:pt>
              </c:strCache>
            </c:strRef>
          </c:tx>
          <c:spPr>
            <a:solidFill>
              <a:srgbClr val="FF0000"/>
            </a:solidFill>
          </c:spPr>
          <c:dLbls>
            <c:dLbl>
              <c:idx val="0"/>
              <c:layout>
                <c:manualLayout>
                  <c:x val="6.8453853239250724E-3"/>
                  <c:y val="0.54159792747533353"/>
                </c:manualLayout>
              </c:layout>
              <c:tx>
                <c:rich>
                  <a:bodyPr/>
                  <a:lstStyle/>
                  <a:p>
                    <a:pPr>
                      <a:defRPr lang="en-US" sz="1200" b="1">
                        <a:solidFill>
                          <a:schemeClr val="bg1"/>
                        </a:solidFill>
                      </a:defRPr>
                    </a:pPr>
                    <a:r>
                      <a:rPr lang="en-US" sz="1200" b="1" dirty="0">
                        <a:solidFill>
                          <a:schemeClr val="bg1"/>
                        </a:solidFill>
                      </a:rPr>
                      <a:t>NSDS III </a:t>
                    </a:r>
                    <a:r>
                      <a:rPr lang="en-US" sz="1200" b="1" dirty="0" smtClean="0">
                        <a:solidFill>
                          <a:schemeClr val="bg1"/>
                        </a:solidFill>
                      </a:rPr>
                      <a:t>, WP PSET, NDP &amp; SECTOR POLICIES</a:t>
                    </a:r>
                    <a:endParaRPr lang="en-US" sz="1200" b="1" dirty="0">
                      <a:solidFill>
                        <a:schemeClr val="bg1"/>
                      </a:solidFill>
                    </a:endParaRPr>
                  </a:p>
                </c:rich>
              </c:tx>
              <c:spPr>
                <a:noFill/>
                <a:ln>
                  <a:noFill/>
                </a:ln>
                <a:effectLst/>
              </c:spPr>
              <c:showVal val="1"/>
              <c:extLst>
                <c:ext xmlns:c15="http://schemas.microsoft.com/office/drawing/2012/chart" uri="{CE6537A1-D6FC-4f65-9D91-7224C49458BB}"/>
              </c:extLst>
            </c:dLbl>
            <c:spPr>
              <a:noFill/>
              <a:ln>
                <a:noFill/>
              </a:ln>
              <a:effectLst/>
            </c:spPr>
            <c:txPr>
              <a:bodyPr/>
              <a:lstStyle/>
              <a:p>
                <a:pPr>
                  <a:defRPr lang="en-US" sz="1400" b="1">
                    <a:solidFill>
                      <a:schemeClr val="bg1"/>
                    </a:solidFill>
                  </a:defRPr>
                </a:pPr>
                <a:endParaRPr lang="en-US"/>
              </a:p>
            </c:txPr>
            <c:showVal val="1"/>
            <c:extLst>
              <c:ext xmlns:c15="http://schemas.microsoft.com/office/drawing/2012/chart" uri="{CE6537A1-D6FC-4f65-9D91-7224C49458BB}">
                <c15:showLeaderLines val="0"/>
              </c:ext>
            </c:extLst>
          </c:dLbls>
          <c:cat>
            <c:strRef>
              <c:f>Sheet1!$A$2</c:f>
              <c:strCache>
                <c:ptCount val="1"/>
                <c:pt idx="0">
                  <c:v>Category 1</c:v>
                </c:pt>
              </c:strCache>
            </c:strRef>
          </c:cat>
          <c:val>
            <c:numRef>
              <c:f>Sheet1!$G$2</c:f>
              <c:numCache>
                <c:formatCode>General</c:formatCode>
                <c:ptCount val="1"/>
                <c:pt idx="0">
                  <c:v>1</c:v>
                </c:pt>
              </c:numCache>
            </c:numRef>
          </c:val>
        </c:ser>
        <c:dLbls>
          <c:showVal val="1"/>
        </c:dLbls>
        <c:gapWidth val="55"/>
        <c:gapDepth val="55"/>
        <c:shape val="pyramid"/>
        <c:axId val="65420672"/>
        <c:axId val="65430656"/>
        <c:axId val="0"/>
      </c:bar3DChart>
      <c:catAx>
        <c:axId val="65420672"/>
        <c:scaling>
          <c:orientation val="minMax"/>
        </c:scaling>
        <c:delete val="1"/>
        <c:axPos val="b"/>
        <c:numFmt formatCode="General" sourceLinked="0"/>
        <c:majorTickMark val="none"/>
        <c:tickLblPos val="none"/>
        <c:crossAx val="65430656"/>
        <c:crosses val="autoZero"/>
        <c:auto val="1"/>
        <c:lblAlgn val="ctr"/>
        <c:lblOffset val="100"/>
      </c:catAx>
      <c:valAx>
        <c:axId val="65430656"/>
        <c:scaling>
          <c:orientation val="minMax"/>
        </c:scaling>
        <c:delete val="1"/>
        <c:axPos val="l"/>
        <c:numFmt formatCode="General" sourceLinked="1"/>
        <c:majorTickMark val="none"/>
        <c:tickLblPos val="none"/>
        <c:crossAx val="65420672"/>
        <c:crosses val="autoZero"/>
        <c:crossBetween val="between"/>
      </c:valAx>
    </c:plotArea>
    <c:plotVisOnly val="1"/>
    <c:dispBlanksAs val="gap"/>
  </c:chart>
  <c:spPr>
    <a:ln>
      <a:noFill/>
    </a:ln>
  </c:sp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33BFA5-CF88-49F8-9105-D386DCEE6A9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9E644701-EEF9-43EC-9387-C78857E689E7}">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solidFill>
                <a:sysClr val="window" lastClr="FFFFFF"/>
              </a:solidFill>
              <a:latin typeface="Calibri" panose="020F0502020204030204"/>
              <a:ea typeface="+mn-ea"/>
              <a:cs typeface="+mn-cs"/>
            </a:rPr>
            <a:t>Efficient and effective fiscal, infrastructure and financial resource planning and management, monitored on a quarterly basis to support the sustainability of the SASSETA</a:t>
          </a:r>
          <a:r>
            <a:rPr lang="en-ZA" sz="1800" b="1" dirty="0" smtClean="0"/>
            <a:t>. </a:t>
          </a:r>
          <a:endParaRPr lang="en-ZA" sz="1800" b="1" dirty="0"/>
        </a:p>
      </dgm:t>
    </dgm:pt>
    <dgm:pt modelId="{1D56830A-7ADA-4B49-827C-8BA7C4480D5A}" type="parTrans" cxnId="{0BD9F5BA-8165-441A-83F7-316074090006}">
      <dgm:prSet/>
      <dgm:spPr/>
      <dgm:t>
        <a:bodyPr/>
        <a:lstStyle/>
        <a:p>
          <a:endParaRPr lang="en-ZA" sz="2000"/>
        </a:p>
      </dgm:t>
    </dgm:pt>
    <dgm:pt modelId="{0AE4145F-FA7C-4D72-9B4D-A9CE52C3643F}" type="sibTrans" cxnId="{0BD9F5BA-8165-441A-83F7-316074090006}">
      <dgm:prSet/>
      <dgm:spPr/>
      <dgm:t>
        <a:bodyPr/>
        <a:lstStyle/>
        <a:p>
          <a:endParaRPr lang="en-ZA" sz="2000" dirty="0"/>
        </a:p>
      </dgm:t>
    </dgm:pt>
    <dgm:pt modelId="{AD032486-BF5C-4A0C-9EF1-245D3194B3A5}">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Improved levels of productivity across the SASSETA.</a:t>
          </a:r>
          <a:endParaRPr lang="en-ZA" sz="1800" b="1" dirty="0"/>
        </a:p>
      </dgm:t>
    </dgm:pt>
    <dgm:pt modelId="{31F425B4-A8BC-4997-92CD-728622F19BAE}" type="parTrans" cxnId="{0E67B66B-5C25-4CFB-9225-9EADE3A2A2BD}">
      <dgm:prSet/>
      <dgm:spPr/>
      <dgm:t>
        <a:bodyPr/>
        <a:lstStyle/>
        <a:p>
          <a:endParaRPr lang="en-ZA" sz="2000"/>
        </a:p>
      </dgm:t>
    </dgm:pt>
    <dgm:pt modelId="{06DA55C6-13B3-472D-BEB3-F2B65A6B18C0}" type="sibTrans" cxnId="{0E67B66B-5C25-4CFB-9225-9EADE3A2A2BD}">
      <dgm:prSet/>
      <dgm:spPr/>
      <dgm:t>
        <a:bodyPr/>
        <a:lstStyle/>
        <a:p>
          <a:endParaRPr lang="en-ZA" sz="2000"/>
        </a:p>
      </dgm:t>
    </dgm:pt>
    <dgm:pt modelId="{EE165640-2805-4F54-A01A-2F3911A84AFA}">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Improved governance , leaderships and management across the SASSETA. </a:t>
          </a:r>
          <a:endParaRPr lang="en-ZA" sz="1800" b="1" dirty="0"/>
        </a:p>
      </dgm:t>
    </dgm:pt>
    <dgm:pt modelId="{936A81DC-BE98-4D5D-B9D6-2CC9F89B7DDE}" type="parTrans" cxnId="{6CA34D4E-6F12-41E1-8D48-943D8911AFF1}">
      <dgm:prSet/>
      <dgm:spPr/>
      <dgm:t>
        <a:bodyPr/>
        <a:lstStyle/>
        <a:p>
          <a:endParaRPr lang="en-ZA" sz="2000"/>
        </a:p>
      </dgm:t>
    </dgm:pt>
    <dgm:pt modelId="{A91A25F6-1A89-4F23-846C-C7AD13A31D54}" type="sibTrans" cxnId="{6CA34D4E-6F12-41E1-8D48-943D8911AFF1}">
      <dgm:prSet/>
      <dgm:spPr/>
      <dgm:t>
        <a:bodyPr/>
        <a:lstStyle/>
        <a:p>
          <a:endParaRPr lang="en-ZA" sz="2000"/>
        </a:p>
      </dgm:t>
    </dgm:pt>
    <dgm:pt modelId="{C7C8A72C-12A9-4DDA-B909-E236CC06BC02}">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Increase efficacy in the discharging of the SASSETA QA functions. </a:t>
          </a:r>
          <a:endParaRPr lang="en-ZA" sz="1800" b="1" dirty="0"/>
        </a:p>
      </dgm:t>
    </dgm:pt>
    <dgm:pt modelId="{43334BE7-E572-4169-B60B-BC0BB34B5D6C}" type="parTrans" cxnId="{89DD40EE-D033-4AF8-883F-69EEE3A7BFE3}">
      <dgm:prSet/>
      <dgm:spPr/>
      <dgm:t>
        <a:bodyPr/>
        <a:lstStyle/>
        <a:p>
          <a:endParaRPr lang="en-ZA"/>
        </a:p>
      </dgm:t>
    </dgm:pt>
    <dgm:pt modelId="{E7D5F20F-2D97-46BF-A1B5-CA655157BAAB}" type="sibTrans" cxnId="{89DD40EE-D033-4AF8-883F-69EEE3A7BFE3}">
      <dgm:prSet/>
      <dgm:spPr/>
      <dgm:t>
        <a:bodyPr/>
        <a:lstStyle/>
        <a:p>
          <a:endParaRPr lang="en-ZA"/>
        </a:p>
      </dgm:t>
    </dgm:pt>
    <dgm:pt modelId="{99384337-565A-4829-9D7D-021E0190D7CC}" type="pres">
      <dgm:prSet presAssocID="{A033BFA5-CF88-49F8-9105-D386DCEE6A96}" presName="Name0" presStyleCnt="0">
        <dgm:presLayoutVars>
          <dgm:chMax val="7"/>
          <dgm:chPref val="7"/>
          <dgm:dir/>
        </dgm:presLayoutVars>
      </dgm:prSet>
      <dgm:spPr/>
      <dgm:t>
        <a:bodyPr/>
        <a:lstStyle/>
        <a:p>
          <a:endParaRPr lang="en-ZA"/>
        </a:p>
      </dgm:t>
    </dgm:pt>
    <dgm:pt modelId="{081E3C16-3351-4547-8103-330BABBD0A17}" type="pres">
      <dgm:prSet presAssocID="{A033BFA5-CF88-49F8-9105-D386DCEE6A96}" presName="Name1" presStyleCnt="0"/>
      <dgm:spPr/>
    </dgm:pt>
    <dgm:pt modelId="{488DD84B-A14D-44B4-86C1-9CA4092675A2}" type="pres">
      <dgm:prSet presAssocID="{A033BFA5-CF88-49F8-9105-D386DCEE6A96}" presName="cycle" presStyleCnt="0"/>
      <dgm:spPr/>
    </dgm:pt>
    <dgm:pt modelId="{ABAAE3AA-F44C-45A9-8839-E68356657C9E}" type="pres">
      <dgm:prSet presAssocID="{A033BFA5-CF88-49F8-9105-D386DCEE6A96}" presName="srcNode" presStyleLbl="node1" presStyleIdx="0" presStyleCnt="4"/>
      <dgm:spPr/>
    </dgm:pt>
    <dgm:pt modelId="{C5839294-4541-47C9-901B-3FCA098C9F6B}" type="pres">
      <dgm:prSet presAssocID="{A033BFA5-CF88-49F8-9105-D386DCEE6A96}" presName="conn" presStyleLbl="parChTrans1D2" presStyleIdx="0" presStyleCnt="1" custFlipHor="1" custScaleX="5922" custScaleY="2764" custLinFactNeighborX="-49308" custLinFactNeighborY="43201"/>
      <dgm:spPr/>
      <dgm:t>
        <a:bodyPr/>
        <a:lstStyle/>
        <a:p>
          <a:endParaRPr lang="en-ZA"/>
        </a:p>
      </dgm:t>
    </dgm:pt>
    <dgm:pt modelId="{F2D40FFF-02C2-4A61-AEE4-3BBB2662CAB1}" type="pres">
      <dgm:prSet presAssocID="{A033BFA5-CF88-49F8-9105-D386DCEE6A96}" presName="extraNode" presStyleLbl="node1" presStyleIdx="0" presStyleCnt="4"/>
      <dgm:spPr/>
    </dgm:pt>
    <dgm:pt modelId="{FF1F9822-CA9A-447B-9E61-28DCFCC21776}" type="pres">
      <dgm:prSet presAssocID="{A033BFA5-CF88-49F8-9105-D386DCEE6A96}" presName="dstNode" presStyleLbl="node1" presStyleIdx="0" presStyleCnt="4"/>
      <dgm:spPr/>
    </dgm:pt>
    <dgm:pt modelId="{9EC2368A-0ED1-45C3-80DD-826D01AAF5B4}" type="pres">
      <dgm:prSet presAssocID="{9E644701-EEF9-43EC-9387-C78857E689E7}" presName="text_1" presStyleLbl="node1" presStyleIdx="0" presStyleCnt="4" custScaleX="90244" custScaleY="131121" custLinFactNeighborX="1228" custLinFactNeighborY="-24911">
        <dgm:presLayoutVars>
          <dgm:bulletEnabled val="1"/>
        </dgm:presLayoutVars>
      </dgm:prSet>
      <dgm:spPr/>
      <dgm:t>
        <a:bodyPr/>
        <a:lstStyle/>
        <a:p>
          <a:endParaRPr lang="en-ZA"/>
        </a:p>
      </dgm:t>
    </dgm:pt>
    <dgm:pt modelId="{48D73156-96D6-48A5-808F-85483BF0A78C}" type="pres">
      <dgm:prSet presAssocID="{9E644701-EEF9-43EC-9387-C78857E689E7}" presName="accent_1" presStyleCnt="0"/>
      <dgm:spPr/>
    </dgm:pt>
    <dgm:pt modelId="{8223E674-E205-45AF-966B-E30A689B2B23}" type="pres">
      <dgm:prSet presAssocID="{9E644701-EEF9-43EC-9387-C78857E689E7}" presName="accentRepeatNode" presStyleLbl="solidFgAcc1" presStyleIdx="0" presStyleCnt="4" custScaleX="152993" custScaleY="85562" custLinFactNeighborX="4384" custLinFactNeighborY="-34204"/>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3DB2442-5723-4B0C-A41D-2EDB5006C6DF}" type="pres">
      <dgm:prSet presAssocID="{AD032486-BF5C-4A0C-9EF1-245D3194B3A5}" presName="text_2" presStyleLbl="node1" presStyleIdx="1" presStyleCnt="4" custScaleX="95641" custScaleY="114542" custLinFactNeighborX="-1528" custLinFactNeighborY="-24863">
        <dgm:presLayoutVars>
          <dgm:bulletEnabled val="1"/>
        </dgm:presLayoutVars>
      </dgm:prSet>
      <dgm:spPr/>
      <dgm:t>
        <a:bodyPr/>
        <a:lstStyle/>
        <a:p>
          <a:endParaRPr lang="en-ZA"/>
        </a:p>
      </dgm:t>
    </dgm:pt>
    <dgm:pt modelId="{68FA12FF-30F3-4CD4-8AE5-1C04E1C9FA36}" type="pres">
      <dgm:prSet presAssocID="{AD032486-BF5C-4A0C-9EF1-245D3194B3A5}" presName="accent_2" presStyleCnt="0"/>
      <dgm:spPr/>
    </dgm:pt>
    <dgm:pt modelId="{0E5E53BE-08ED-4328-A681-CD7ECC965F14}" type="pres">
      <dgm:prSet presAssocID="{AD032486-BF5C-4A0C-9EF1-245D3194B3A5}" presName="accentRepeatNode" presStyleLbl="solidFgAcc1" presStyleIdx="1" presStyleCnt="4" custScaleX="157688" custScaleY="86939" custLinFactNeighborX="-30638" custLinFactNeighborY="-26090"/>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89AB0261-734F-4B7A-AC72-D3AD93F4E613}" type="pres">
      <dgm:prSet presAssocID="{EE165640-2805-4F54-A01A-2F3911A84AFA}" presName="text_3" presStyleLbl="node1" presStyleIdx="2" presStyleCnt="4" custScaleX="96009" custScaleY="138306" custLinFactNeighborX="-2240" custLinFactNeighborY="-28807">
        <dgm:presLayoutVars>
          <dgm:bulletEnabled val="1"/>
        </dgm:presLayoutVars>
      </dgm:prSet>
      <dgm:spPr/>
      <dgm:t>
        <a:bodyPr/>
        <a:lstStyle/>
        <a:p>
          <a:endParaRPr lang="en-ZA"/>
        </a:p>
      </dgm:t>
    </dgm:pt>
    <dgm:pt modelId="{E0AA14BB-53AA-435D-B794-DAE6E3435BE4}" type="pres">
      <dgm:prSet presAssocID="{EE165640-2805-4F54-A01A-2F3911A84AFA}" presName="accent_3" presStyleCnt="0"/>
      <dgm:spPr/>
    </dgm:pt>
    <dgm:pt modelId="{4F3CD4BE-2B7E-4332-B93F-D4FDCF26C0F8}" type="pres">
      <dgm:prSet presAssocID="{EE165640-2805-4F54-A01A-2F3911A84AFA}" presName="accentRepeatNode" presStyleLbl="solidFgAcc1" presStyleIdx="2" presStyleCnt="4" custScaleX="156338" custScaleY="85365" custLinFactNeighborX="-36247" custLinFactNeighborY="-29223"/>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 modelId="{134A97D7-1BF2-402C-B2A6-73F747E78061}" type="pres">
      <dgm:prSet presAssocID="{C7C8A72C-12A9-4DDA-B909-E236CC06BC02}" presName="text_4" presStyleLbl="node1" presStyleIdx="3" presStyleCnt="4" custScaleX="91341" custScaleY="108650" custLinFactNeighborX="444" custLinFactNeighborY="-34834">
        <dgm:presLayoutVars>
          <dgm:bulletEnabled val="1"/>
        </dgm:presLayoutVars>
      </dgm:prSet>
      <dgm:spPr/>
      <dgm:t>
        <a:bodyPr/>
        <a:lstStyle/>
        <a:p>
          <a:endParaRPr lang="en-ZA"/>
        </a:p>
      </dgm:t>
    </dgm:pt>
    <dgm:pt modelId="{9C3D9029-1604-42EE-AC83-E1525552BE3B}" type="pres">
      <dgm:prSet presAssocID="{C7C8A72C-12A9-4DDA-B909-E236CC06BC02}" presName="accent_4" presStyleCnt="0"/>
      <dgm:spPr/>
    </dgm:pt>
    <dgm:pt modelId="{FC5F3D74-5B91-4DB5-B457-9138441F3D8D}" type="pres">
      <dgm:prSet presAssocID="{C7C8A72C-12A9-4DDA-B909-E236CC06BC02}" presName="accentRepeatNode" presStyleLbl="solidFgAcc1" presStyleIdx="3" presStyleCnt="4" custScaleX="155894" custScaleY="84138" custLinFactNeighborX="19020" custLinFactNeighborY="-27868"/>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402CB66E-F7E7-4C7B-BFEA-1B918805B498}" type="presOf" srcId="{EE165640-2805-4F54-A01A-2F3911A84AFA}" destId="{89AB0261-734F-4B7A-AC72-D3AD93F4E613}" srcOrd="0" destOrd="0" presId="urn:microsoft.com/office/officeart/2008/layout/VerticalCurvedList"/>
    <dgm:cxn modelId="{6CA34D4E-6F12-41E1-8D48-943D8911AFF1}" srcId="{A033BFA5-CF88-49F8-9105-D386DCEE6A96}" destId="{EE165640-2805-4F54-A01A-2F3911A84AFA}" srcOrd="2" destOrd="0" parTransId="{936A81DC-BE98-4D5D-B9D6-2CC9F89B7DDE}" sibTransId="{A91A25F6-1A89-4F23-846C-C7AD13A31D54}"/>
    <dgm:cxn modelId="{BD735325-E0B3-4F0A-98D2-714314F3FA12}" type="presOf" srcId="{9E644701-EEF9-43EC-9387-C78857E689E7}" destId="{9EC2368A-0ED1-45C3-80DD-826D01AAF5B4}" srcOrd="0" destOrd="0" presId="urn:microsoft.com/office/officeart/2008/layout/VerticalCurvedList"/>
    <dgm:cxn modelId="{E4DD7F90-C67D-4551-83E8-555F31892DB9}" type="presOf" srcId="{0AE4145F-FA7C-4D72-9B4D-A9CE52C3643F}" destId="{C5839294-4541-47C9-901B-3FCA098C9F6B}" srcOrd="0" destOrd="0" presId="urn:microsoft.com/office/officeart/2008/layout/VerticalCurvedList"/>
    <dgm:cxn modelId="{B6CB14B9-AEBC-455E-A6AA-B73E35033D01}" type="presOf" srcId="{A033BFA5-CF88-49F8-9105-D386DCEE6A96}" destId="{99384337-565A-4829-9D7D-021E0190D7CC}" srcOrd="0" destOrd="0" presId="urn:microsoft.com/office/officeart/2008/layout/VerticalCurvedList"/>
    <dgm:cxn modelId="{EBF182DC-58C5-4884-9B59-95340DC6FEA0}" type="presOf" srcId="{C7C8A72C-12A9-4DDA-B909-E236CC06BC02}" destId="{134A97D7-1BF2-402C-B2A6-73F747E78061}" srcOrd="0" destOrd="0" presId="urn:microsoft.com/office/officeart/2008/layout/VerticalCurvedList"/>
    <dgm:cxn modelId="{0E67B66B-5C25-4CFB-9225-9EADE3A2A2BD}" srcId="{A033BFA5-CF88-49F8-9105-D386DCEE6A96}" destId="{AD032486-BF5C-4A0C-9EF1-245D3194B3A5}" srcOrd="1" destOrd="0" parTransId="{31F425B4-A8BC-4997-92CD-728622F19BAE}" sibTransId="{06DA55C6-13B3-472D-BEB3-F2B65A6B18C0}"/>
    <dgm:cxn modelId="{0BD9F5BA-8165-441A-83F7-316074090006}" srcId="{A033BFA5-CF88-49F8-9105-D386DCEE6A96}" destId="{9E644701-EEF9-43EC-9387-C78857E689E7}" srcOrd="0" destOrd="0" parTransId="{1D56830A-7ADA-4B49-827C-8BA7C4480D5A}" sibTransId="{0AE4145F-FA7C-4D72-9B4D-A9CE52C3643F}"/>
    <dgm:cxn modelId="{89DD40EE-D033-4AF8-883F-69EEE3A7BFE3}" srcId="{A033BFA5-CF88-49F8-9105-D386DCEE6A96}" destId="{C7C8A72C-12A9-4DDA-B909-E236CC06BC02}" srcOrd="3" destOrd="0" parTransId="{43334BE7-E572-4169-B60B-BC0BB34B5D6C}" sibTransId="{E7D5F20F-2D97-46BF-A1B5-CA655157BAAB}"/>
    <dgm:cxn modelId="{7C9FBADE-22AB-4010-935F-590086513776}" type="presOf" srcId="{AD032486-BF5C-4A0C-9EF1-245D3194B3A5}" destId="{F3DB2442-5723-4B0C-A41D-2EDB5006C6DF}" srcOrd="0" destOrd="0" presId="urn:microsoft.com/office/officeart/2008/layout/VerticalCurvedList"/>
    <dgm:cxn modelId="{1D11C5C1-675C-4B8B-99FA-E7A63AFF401A}" type="presParOf" srcId="{99384337-565A-4829-9D7D-021E0190D7CC}" destId="{081E3C16-3351-4547-8103-330BABBD0A17}" srcOrd="0" destOrd="0" presId="urn:microsoft.com/office/officeart/2008/layout/VerticalCurvedList"/>
    <dgm:cxn modelId="{A7B62E22-DC50-48B2-BCEB-994EC760ABD5}" type="presParOf" srcId="{081E3C16-3351-4547-8103-330BABBD0A17}" destId="{488DD84B-A14D-44B4-86C1-9CA4092675A2}" srcOrd="0" destOrd="0" presId="urn:microsoft.com/office/officeart/2008/layout/VerticalCurvedList"/>
    <dgm:cxn modelId="{C900EC45-62D4-4642-94D2-5D2D1A71C7B0}" type="presParOf" srcId="{488DD84B-A14D-44B4-86C1-9CA4092675A2}" destId="{ABAAE3AA-F44C-45A9-8839-E68356657C9E}" srcOrd="0" destOrd="0" presId="urn:microsoft.com/office/officeart/2008/layout/VerticalCurvedList"/>
    <dgm:cxn modelId="{0AC13FCB-1F45-4138-B78F-47ECEED9EAA4}" type="presParOf" srcId="{488DD84B-A14D-44B4-86C1-9CA4092675A2}" destId="{C5839294-4541-47C9-901B-3FCA098C9F6B}" srcOrd="1" destOrd="0" presId="urn:microsoft.com/office/officeart/2008/layout/VerticalCurvedList"/>
    <dgm:cxn modelId="{C4605FE2-8453-4DF7-87F3-F37B46F96D05}" type="presParOf" srcId="{488DD84B-A14D-44B4-86C1-9CA4092675A2}" destId="{F2D40FFF-02C2-4A61-AEE4-3BBB2662CAB1}" srcOrd="2" destOrd="0" presId="urn:microsoft.com/office/officeart/2008/layout/VerticalCurvedList"/>
    <dgm:cxn modelId="{BA33A07E-7039-481B-834D-BA10111F0E9B}" type="presParOf" srcId="{488DD84B-A14D-44B4-86C1-9CA4092675A2}" destId="{FF1F9822-CA9A-447B-9E61-28DCFCC21776}" srcOrd="3" destOrd="0" presId="urn:microsoft.com/office/officeart/2008/layout/VerticalCurvedList"/>
    <dgm:cxn modelId="{97407630-247B-4AC2-887D-14A899025622}" type="presParOf" srcId="{081E3C16-3351-4547-8103-330BABBD0A17}" destId="{9EC2368A-0ED1-45C3-80DD-826D01AAF5B4}" srcOrd="1" destOrd="0" presId="urn:microsoft.com/office/officeart/2008/layout/VerticalCurvedList"/>
    <dgm:cxn modelId="{DC65F263-532C-4B24-9E50-4B94C7A3B228}" type="presParOf" srcId="{081E3C16-3351-4547-8103-330BABBD0A17}" destId="{48D73156-96D6-48A5-808F-85483BF0A78C}" srcOrd="2" destOrd="0" presId="urn:microsoft.com/office/officeart/2008/layout/VerticalCurvedList"/>
    <dgm:cxn modelId="{18091DCA-134E-43ED-BCB1-C1296532011F}" type="presParOf" srcId="{48D73156-96D6-48A5-808F-85483BF0A78C}" destId="{8223E674-E205-45AF-966B-E30A689B2B23}" srcOrd="0" destOrd="0" presId="urn:microsoft.com/office/officeart/2008/layout/VerticalCurvedList"/>
    <dgm:cxn modelId="{D9CFCBC9-BB80-4D96-BB95-B02C5C480970}" type="presParOf" srcId="{081E3C16-3351-4547-8103-330BABBD0A17}" destId="{F3DB2442-5723-4B0C-A41D-2EDB5006C6DF}" srcOrd="3" destOrd="0" presId="urn:microsoft.com/office/officeart/2008/layout/VerticalCurvedList"/>
    <dgm:cxn modelId="{46EB384B-65A1-4E47-A3B9-8EF801915F72}" type="presParOf" srcId="{081E3C16-3351-4547-8103-330BABBD0A17}" destId="{68FA12FF-30F3-4CD4-8AE5-1C04E1C9FA36}" srcOrd="4" destOrd="0" presId="urn:microsoft.com/office/officeart/2008/layout/VerticalCurvedList"/>
    <dgm:cxn modelId="{B1549B90-41A2-484C-89FA-7527561AC1FE}" type="presParOf" srcId="{68FA12FF-30F3-4CD4-8AE5-1C04E1C9FA36}" destId="{0E5E53BE-08ED-4328-A681-CD7ECC965F14}" srcOrd="0" destOrd="0" presId="urn:microsoft.com/office/officeart/2008/layout/VerticalCurvedList"/>
    <dgm:cxn modelId="{8AA0F631-58CE-4DAC-B49A-E0C9F9609178}" type="presParOf" srcId="{081E3C16-3351-4547-8103-330BABBD0A17}" destId="{89AB0261-734F-4B7A-AC72-D3AD93F4E613}" srcOrd="5" destOrd="0" presId="urn:microsoft.com/office/officeart/2008/layout/VerticalCurvedList"/>
    <dgm:cxn modelId="{EE933B66-8EFD-44B0-9C72-D61109B25D17}" type="presParOf" srcId="{081E3C16-3351-4547-8103-330BABBD0A17}" destId="{E0AA14BB-53AA-435D-B794-DAE6E3435BE4}" srcOrd="6" destOrd="0" presId="urn:microsoft.com/office/officeart/2008/layout/VerticalCurvedList"/>
    <dgm:cxn modelId="{BE8CAAED-D740-4C45-8504-AC611CEE0222}" type="presParOf" srcId="{E0AA14BB-53AA-435D-B794-DAE6E3435BE4}" destId="{4F3CD4BE-2B7E-4332-B93F-D4FDCF26C0F8}" srcOrd="0" destOrd="0" presId="urn:microsoft.com/office/officeart/2008/layout/VerticalCurvedList"/>
    <dgm:cxn modelId="{DEB60214-A48F-467D-A24E-E63ED7A2D52C}" type="presParOf" srcId="{081E3C16-3351-4547-8103-330BABBD0A17}" destId="{134A97D7-1BF2-402C-B2A6-73F747E78061}" srcOrd="7" destOrd="0" presId="urn:microsoft.com/office/officeart/2008/layout/VerticalCurvedList"/>
    <dgm:cxn modelId="{ECADD7D0-ADAE-4FA2-BB74-DB44D7D7E467}" type="presParOf" srcId="{081E3C16-3351-4547-8103-330BABBD0A17}" destId="{9C3D9029-1604-42EE-AC83-E1525552BE3B}" srcOrd="8" destOrd="0" presId="urn:microsoft.com/office/officeart/2008/layout/VerticalCurvedList"/>
    <dgm:cxn modelId="{11058B8D-65C6-4AF5-A12E-CBBF6FD0BB84}" type="presParOf" srcId="{9C3D9029-1604-42EE-AC83-E1525552BE3B}" destId="{FC5F3D74-5B91-4DB5-B457-9138441F3D8D}"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33BFA5-CF88-49F8-9105-D386DCEE6A9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9E644701-EEF9-43EC-9387-C78857E689E7}">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Increased completion by employed and unemployed learners entering learnerships, artisanship, internship, skills development and bursaries. </a:t>
          </a:r>
          <a:endParaRPr lang="en-ZA" sz="1800" b="1" dirty="0"/>
        </a:p>
      </dgm:t>
    </dgm:pt>
    <dgm:pt modelId="{1D56830A-7ADA-4B49-827C-8BA7C4480D5A}" type="parTrans" cxnId="{0BD9F5BA-8165-441A-83F7-316074090006}">
      <dgm:prSet/>
      <dgm:spPr/>
      <dgm:t>
        <a:bodyPr/>
        <a:lstStyle/>
        <a:p>
          <a:endParaRPr lang="en-ZA" sz="2000"/>
        </a:p>
      </dgm:t>
    </dgm:pt>
    <dgm:pt modelId="{0AE4145F-FA7C-4D72-9B4D-A9CE52C3643F}" type="sibTrans" cxnId="{0BD9F5BA-8165-441A-83F7-316074090006}">
      <dgm:prSet/>
      <dgm:spPr/>
      <dgm:t>
        <a:bodyPr/>
        <a:lstStyle/>
        <a:p>
          <a:endParaRPr lang="en-ZA" sz="2000" dirty="0"/>
        </a:p>
      </dgm:t>
    </dgm:pt>
    <dgm:pt modelId="{AD032486-BF5C-4A0C-9EF1-245D3194B3A5}">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Institutionalized robust planning towards achievement of the SETA mandate.  </a:t>
          </a:r>
          <a:endParaRPr lang="en-ZA" sz="1800" b="1" dirty="0"/>
        </a:p>
      </dgm:t>
    </dgm:pt>
    <dgm:pt modelId="{31F425B4-A8BC-4997-92CD-728622F19BAE}" type="parTrans" cxnId="{0E67B66B-5C25-4CFB-9225-9EADE3A2A2BD}">
      <dgm:prSet/>
      <dgm:spPr/>
      <dgm:t>
        <a:bodyPr/>
        <a:lstStyle/>
        <a:p>
          <a:endParaRPr lang="en-ZA" sz="2000"/>
        </a:p>
      </dgm:t>
    </dgm:pt>
    <dgm:pt modelId="{06DA55C6-13B3-472D-BEB3-F2B65A6B18C0}" type="sibTrans" cxnId="{0E67B66B-5C25-4CFB-9225-9EADE3A2A2BD}">
      <dgm:prSet/>
      <dgm:spPr/>
      <dgm:t>
        <a:bodyPr/>
        <a:lstStyle/>
        <a:p>
          <a:endParaRPr lang="en-ZA" sz="2000"/>
        </a:p>
      </dgm:t>
    </dgm:pt>
    <dgm:pt modelId="{EE165640-2805-4F54-A01A-2F3911A84AFA}">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Increased integrity of monitoring, evaluation, and reporting information for planning and decision-making and accountability. </a:t>
          </a:r>
          <a:endParaRPr lang="en-ZA" sz="1800" b="1" dirty="0"/>
        </a:p>
      </dgm:t>
    </dgm:pt>
    <dgm:pt modelId="{936A81DC-BE98-4D5D-B9D6-2CC9F89B7DDE}" type="parTrans" cxnId="{6CA34D4E-6F12-41E1-8D48-943D8911AFF1}">
      <dgm:prSet/>
      <dgm:spPr/>
      <dgm:t>
        <a:bodyPr/>
        <a:lstStyle/>
        <a:p>
          <a:endParaRPr lang="en-ZA" sz="2000"/>
        </a:p>
      </dgm:t>
    </dgm:pt>
    <dgm:pt modelId="{A91A25F6-1A89-4F23-846C-C7AD13A31D54}" type="sibTrans" cxnId="{6CA34D4E-6F12-41E1-8D48-943D8911AFF1}">
      <dgm:prSet/>
      <dgm:spPr/>
      <dgm:t>
        <a:bodyPr/>
        <a:lstStyle/>
        <a:p>
          <a:endParaRPr lang="en-ZA" sz="2000"/>
        </a:p>
      </dgm:t>
    </dgm:pt>
    <dgm:pt modelId="{C7C8A72C-12A9-4DDA-B909-E236CC06BC02}">
      <dgm:prSet phldrT="[Text]" custT="1"/>
      <dgm:spPr>
        <a:solidFill>
          <a:schemeClr val="accent1">
            <a:lumMod val="75000"/>
          </a:schemeClr>
        </a:solidFill>
        <a:scene3d>
          <a:camera prst="orthographicFront"/>
          <a:lightRig rig="threePt" dir="t"/>
        </a:scene3d>
        <a:sp3d>
          <a:bevelT/>
        </a:sp3d>
      </dgm:spPr>
      <dgm:t>
        <a:bodyPr/>
        <a:lstStyle/>
        <a:p>
          <a:r>
            <a:rPr lang="en-ZA" sz="1800" b="1" dirty="0" smtClean="0"/>
            <a:t>Improved impact of the scarce and critical skills across the safety and security sector. </a:t>
          </a:r>
          <a:endParaRPr lang="en-ZA" sz="1800" b="1" dirty="0"/>
        </a:p>
      </dgm:t>
    </dgm:pt>
    <dgm:pt modelId="{43334BE7-E572-4169-B60B-BC0BB34B5D6C}" type="parTrans" cxnId="{89DD40EE-D033-4AF8-883F-69EEE3A7BFE3}">
      <dgm:prSet/>
      <dgm:spPr/>
      <dgm:t>
        <a:bodyPr/>
        <a:lstStyle/>
        <a:p>
          <a:endParaRPr lang="en-ZA"/>
        </a:p>
      </dgm:t>
    </dgm:pt>
    <dgm:pt modelId="{E7D5F20F-2D97-46BF-A1B5-CA655157BAAB}" type="sibTrans" cxnId="{89DD40EE-D033-4AF8-883F-69EEE3A7BFE3}">
      <dgm:prSet/>
      <dgm:spPr/>
      <dgm:t>
        <a:bodyPr/>
        <a:lstStyle/>
        <a:p>
          <a:endParaRPr lang="en-ZA"/>
        </a:p>
      </dgm:t>
    </dgm:pt>
    <dgm:pt modelId="{99384337-565A-4829-9D7D-021E0190D7CC}" type="pres">
      <dgm:prSet presAssocID="{A033BFA5-CF88-49F8-9105-D386DCEE6A96}" presName="Name0" presStyleCnt="0">
        <dgm:presLayoutVars>
          <dgm:chMax val="7"/>
          <dgm:chPref val="7"/>
          <dgm:dir/>
        </dgm:presLayoutVars>
      </dgm:prSet>
      <dgm:spPr/>
      <dgm:t>
        <a:bodyPr/>
        <a:lstStyle/>
        <a:p>
          <a:endParaRPr lang="en-ZA"/>
        </a:p>
      </dgm:t>
    </dgm:pt>
    <dgm:pt modelId="{081E3C16-3351-4547-8103-330BABBD0A17}" type="pres">
      <dgm:prSet presAssocID="{A033BFA5-CF88-49F8-9105-D386DCEE6A96}" presName="Name1" presStyleCnt="0"/>
      <dgm:spPr/>
    </dgm:pt>
    <dgm:pt modelId="{488DD84B-A14D-44B4-86C1-9CA4092675A2}" type="pres">
      <dgm:prSet presAssocID="{A033BFA5-CF88-49F8-9105-D386DCEE6A96}" presName="cycle" presStyleCnt="0"/>
      <dgm:spPr/>
    </dgm:pt>
    <dgm:pt modelId="{ABAAE3AA-F44C-45A9-8839-E68356657C9E}" type="pres">
      <dgm:prSet presAssocID="{A033BFA5-CF88-49F8-9105-D386DCEE6A96}" presName="srcNode" presStyleLbl="node1" presStyleIdx="0" presStyleCnt="4"/>
      <dgm:spPr/>
    </dgm:pt>
    <dgm:pt modelId="{C5839294-4541-47C9-901B-3FCA098C9F6B}" type="pres">
      <dgm:prSet presAssocID="{A033BFA5-CF88-49F8-9105-D386DCEE6A96}" presName="conn" presStyleLbl="parChTrans1D2" presStyleIdx="0" presStyleCnt="1" custFlipHor="1" custScaleX="5922" custScaleY="2764" custLinFactNeighborX="-49308" custLinFactNeighborY="43201"/>
      <dgm:spPr/>
      <dgm:t>
        <a:bodyPr/>
        <a:lstStyle/>
        <a:p>
          <a:endParaRPr lang="en-ZA"/>
        </a:p>
      </dgm:t>
    </dgm:pt>
    <dgm:pt modelId="{F2D40FFF-02C2-4A61-AEE4-3BBB2662CAB1}" type="pres">
      <dgm:prSet presAssocID="{A033BFA5-CF88-49F8-9105-D386DCEE6A96}" presName="extraNode" presStyleLbl="node1" presStyleIdx="0" presStyleCnt="4"/>
      <dgm:spPr/>
    </dgm:pt>
    <dgm:pt modelId="{FF1F9822-CA9A-447B-9E61-28DCFCC21776}" type="pres">
      <dgm:prSet presAssocID="{A033BFA5-CF88-49F8-9105-D386DCEE6A96}" presName="dstNode" presStyleLbl="node1" presStyleIdx="0" presStyleCnt="4"/>
      <dgm:spPr/>
    </dgm:pt>
    <dgm:pt modelId="{9EC2368A-0ED1-45C3-80DD-826D01AAF5B4}" type="pres">
      <dgm:prSet presAssocID="{9E644701-EEF9-43EC-9387-C78857E689E7}" presName="text_1" presStyleLbl="node1" presStyleIdx="0" presStyleCnt="4" custScaleX="95834" custScaleY="131121" custLinFactNeighborX="1228" custLinFactNeighborY="-24911">
        <dgm:presLayoutVars>
          <dgm:bulletEnabled val="1"/>
        </dgm:presLayoutVars>
      </dgm:prSet>
      <dgm:spPr/>
      <dgm:t>
        <a:bodyPr/>
        <a:lstStyle/>
        <a:p>
          <a:endParaRPr lang="en-ZA"/>
        </a:p>
      </dgm:t>
    </dgm:pt>
    <dgm:pt modelId="{48D73156-96D6-48A5-808F-85483BF0A78C}" type="pres">
      <dgm:prSet presAssocID="{9E644701-EEF9-43EC-9387-C78857E689E7}" presName="accent_1" presStyleCnt="0"/>
      <dgm:spPr/>
    </dgm:pt>
    <dgm:pt modelId="{8223E674-E205-45AF-966B-E30A689B2B23}" type="pres">
      <dgm:prSet presAssocID="{9E644701-EEF9-43EC-9387-C78857E689E7}" presName="accentRepeatNode" presStyleLbl="solidFgAcc1" presStyleIdx="0" presStyleCnt="4" custScaleX="131853" custScaleY="85562" custLinFactNeighborX="-9633" custLinFactNeighborY="-45173"/>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3DB2442-5723-4B0C-A41D-2EDB5006C6DF}" type="pres">
      <dgm:prSet presAssocID="{AD032486-BF5C-4A0C-9EF1-245D3194B3A5}" presName="text_2" presStyleLbl="node1" presStyleIdx="1" presStyleCnt="4" custScaleX="101246" custScaleY="114542" custLinFactNeighborX="-1528" custLinFactNeighborY="-24863">
        <dgm:presLayoutVars>
          <dgm:bulletEnabled val="1"/>
        </dgm:presLayoutVars>
      </dgm:prSet>
      <dgm:spPr/>
      <dgm:t>
        <a:bodyPr/>
        <a:lstStyle/>
        <a:p>
          <a:endParaRPr lang="en-ZA"/>
        </a:p>
      </dgm:t>
    </dgm:pt>
    <dgm:pt modelId="{68FA12FF-30F3-4CD4-8AE5-1C04E1C9FA36}" type="pres">
      <dgm:prSet presAssocID="{AD032486-BF5C-4A0C-9EF1-245D3194B3A5}" presName="accent_2" presStyleCnt="0"/>
      <dgm:spPr/>
    </dgm:pt>
    <dgm:pt modelId="{0E5E53BE-08ED-4328-A681-CD7ECC965F14}" type="pres">
      <dgm:prSet presAssocID="{AD032486-BF5C-4A0C-9EF1-245D3194B3A5}" presName="accentRepeatNode" presStyleLbl="solidFgAcc1" presStyleIdx="1" presStyleCnt="4" custScaleX="127151" custScaleY="86939" custLinFactNeighborX="-41900" custLinFactNeighborY="-28927"/>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89AB0261-734F-4B7A-AC72-D3AD93F4E613}" type="pres">
      <dgm:prSet presAssocID="{EE165640-2805-4F54-A01A-2F3911A84AFA}" presName="text_3" presStyleLbl="node1" presStyleIdx="2" presStyleCnt="4" custScaleX="103243" custScaleY="138306" custLinFactNeighborX="-2240" custLinFactNeighborY="-28807">
        <dgm:presLayoutVars>
          <dgm:bulletEnabled val="1"/>
        </dgm:presLayoutVars>
      </dgm:prSet>
      <dgm:spPr/>
      <dgm:t>
        <a:bodyPr/>
        <a:lstStyle/>
        <a:p>
          <a:endParaRPr lang="en-ZA"/>
        </a:p>
      </dgm:t>
    </dgm:pt>
    <dgm:pt modelId="{E0AA14BB-53AA-435D-B794-DAE6E3435BE4}" type="pres">
      <dgm:prSet presAssocID="{EE165640-2805-4F54-A01A-2F3911A84AFA}" presName="accent_3" presStyleCnt="0"/>
      <dgm:spPr/>
    </dgm:pt>
    <dgm:pt modelId="{4F3CD4BE-2B7E-4332-B93F-D4FDCF26C0F8}" type="pres">
      <dgm:prSet presAssocID="{EE165640-2805-4F54-A01A-2F3911A84AFA}" presName="accentRepeatNode" presStyleLbl="solidFgAcc1" presStyleIdx="2" presStyleCnt="4" custScaleX="125801" custScaleY="85365" custLinFactNeighborX="-42575" custLinFactNeighborY="-38081"/>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ZA"/>
        </a:p>
      </dgm:t>
    </dgm:pt>
    <dgm:pt modelId="{134A97D7-1BF2-402C-B2A6-73F747E78061}" type="pres">
      <dgm:prSet presAssocID="{C7C8A72C-12A9-4DDA-B909-E236CC06BC02}" presName="text_4" presStyleLbl="node1" presStyleIdx="3" presStyleCnt="4" custScaleX="98887" custScaleY="108650" custLinFactNeighborX="444" custLinFactNeighborY="-34834">
        <dgm:presLayoutVars>
          <dgm:bulletEnabled val="1"/>
        </dgm:presLayoutVars>
      </dgm:prSet>
      <dgm:spPr/>
      <dgm:t>
        <a:bodyPr/>
        <a:lstStyle/>
        <a:p>
          <a:endParaRPr lang="en-ZA"/>
        </a:p>
      </dgm:t>
    </dgm:pt>
    <dgm:pt modelId="{9C3D9029-1604-42EE-AC83-E1525552BE3B}" type="pres">
      <dgm:prSet presAssocID="{C7C8A72C-12A9-4DDA-B909-E236CC06BC02}" presName="accent_4" presStyleCnt="0"/>
      <dgm:spPr/>
    </dgm:pt>
    <dgm:pt modelId="{FC5F3D74-5B91-4DB5-B457-9138441F3D8D}" type="pres">
      <dgm:prSet presAssocID="{C7C8A72C-12A9-4DDA-B909-E236CC06BC02}" presName="accentRepeatNode" presStyleLbl="solidFgAcc1" presStyleIdx="3" presStyleCnt="4" custScaleX="125357" custScaleY="84138" custLinFactNeighborX="-4906" custLinFactNeighborY="-31112"/>
      <dgm: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Lst>
  <dgm:cxnLst>
    <dgm:cxn modelId="{D1467F55-3BA0-4701-8642-BCE4C44C7EC6}" type="presOf" srcId="{C7C8A72C-12A9-4DDA-B909-E236CC06BC02}" destId="{134A97D7-1BF2-402C-B2A6-73F747E78061}" srcOrd="0" destOrd="0" presId="urn:microsoft.com/office/officeart/2008/layout/VerticalCurvedList"/>
    <dgm:cxn modelId="{6CA34D4E-6F12-41E1-8D48-943D8911AFF1}" srcId="{A033BFA5-CF88-49F8-9105-D386DCEE6A96}" destId="{EE165640-2805-4F54-A01A-2F3911A84AFA}" srcOrd="2" destOrd="0" parTransId="{936A81DC-BE98-4D5D-B9D6-2CC9F89B7DDE}" sibTransId="{A91A25F6-1A89-4F23-846C-C7AD13A31D54}"/>
    <dgm:cxn modelId="{F6485B97-C48F-4526-8393-7C00BB9BA4EE}" type="presOf" srcId="{0AE4145F-FA7C-4D72-9B4D-A9CE52C3643F}" destId="{C5839294-4541-47C9-901B-3FCA098C9F6B}" srcOrd="0" destOrd="0" presId="urn:microsoft.com/office/officeart/2008/layout/VerticalCurvedList"/>
    <dgm:cxn modelId="{99C15322-08C6-4743-B3BB-E6B4639AC3A1}" type="presOf" srcId="{9E644701-EEF9-43EC-9387-C78857E689E7}" destId="{9EC2368A-0ED1-45C3-80DD-826D01AAF5B4}" srcOrd="0" destOrd="0" presId="urn:microsoft.com/office/officeart/2008/layout/VerticalCurvedList"/>
    <dgm:cxn modelId="{520E1371-90B0-4ABE-93D9-1D18A78D4AAA}" type="presOf" srcId="{EE165640-2805-4F54-A01A-2F3911A84AFA}" destId="{89AB0261-734F-4B7A-AC72-D3AD93F4E613}" srcOrd="0" destOrd="0" presId="urn:microsoft.com/office/officeart/2008/layout/VerticalCurvedList"/>
    <dgm:cxn modelId="{6FE8F60F-BBDA-4D7E-AEAE-0AFF216EFF41}" type="presOf" srcId="{AD032486-BF5C-4A0C-9EF1-245D3194B3A5}" destId="{F3DB2442-5723-4B0C-A41D-2EDB5006C6DF}" srcOrd="0" destOrd="0" presId="urn:microsoft.com/office/officeart/2008/layout/VerticalCurvedList"/>
    <dgm:cxn modelId="{0E67B66B-5C25-4CFB-9225-9EADE3A2A2BD}" srcId="{A033BFA5-CF88-49F8-9105-D386DCEE6A96}" destId="{AD032486-BF5C-4A0C-9EF1-245D3194B3A5}" srcOrd="1" destOrd="0" parTransId="{31F425B4-A8BC-4997-92CD-728622F19BAE}" sibTransId="{06DA55C6-13B3-472D-BEB3-F2B65A6B18C0}"/>
    <dgm:cxn modelId="{0BD9F5BA-8165-441A-83F7-316074090006}" srcId="{A033BFA5-CF88-49F8-9105-D386DCEE6A96}" destId="{9E644701-EEF9-43EC-9387-C78857E689E7}" srcOrd="0" destOrd="0" parTransId="{1D56830A-7ADA-4B49-827C-8BA7C4480D5A}" sibTransId="{0AE4145F-FA7C-4D72-9B4D-A9CE52C3643F}"/>
    <dgm:cxn modelId="{89DD40EE-D033-4AF8-883F-69EEE3A7BFE3}" srcId="{A033BFA5-CF88-49F8-9105-D386DCEE6A96}" destId="{C7C8A72C-12A9-4DDA-B909-E236CC06BC02}" srcOrd="3" destOrd="0" parTransId="{43334BE7-E572-4169-B60B-BC0BB34B5D6C}" sibTransId="{E7D5F20F-2D97-46BF-A1B5-CA655157BAAB}"/>
    <dgm:cxn modelId="{0CBD1CB8-9645-419A-81AA-70D4F2BC94CE}" type="presOf" srcId="{A033BFA5-CF88-49F8-9105-D386DCEE6A96}" destId="{99384337-565A-4829-9D7D-021E0190D7CC}" srcOrd="0" destOrd="0" presId="urn:microsoft.com/office/officeart/2008/layout/VerticalCurvedList"/>
    <dgm:cxn modelId="{95BFC6BD-0363-4748-8B11-024241E5D0E8}" type="presParOf" srcId="{99384337-565A-4829-9D7D-021E0190D7CC}" destId="{081E3C16-3351-4547-8103-330BABBD0A17}" srcOrd="0" destOrd="0" presId="urn:microsoft.com/office/officeart/2008/layout/VerticalCurvedList"/>
    <dgm:cxn modelId="{CADC2D9C-7B97-4535-91C9-1CEB4C9FDF93}" type="presParOf" srcId="{081E3C16-3351-4547-8103-330BABBD0A17}" destId="{488DD84B-A14D-44B4-86C1-9CA4092675A2}" srcOrd="0" destOrd="0" presId="urn:microsoft.com/office/officeart/2008/layout/VerticalCurvedList"/>
    <dgm:cxn modelId="{2E524F31-E30C-426D-9677-E803E059D4D0}" type="presParOf" srcId="{488DD84B-A14D-44B4-86C1-9CA4092675A2}" destId="{ABAAE3AA-F44C-45A9-8839-E68356657C9E}" srcOrd="0" destOrd="0" presId="urn:microsoft.com/office/officeart/2008/layout/VerticalCurvedList"/>
    <dgm:cxn modelId="{E2F7734B-B5A9-4AD1-9722-526C461ED015}" type="presParOf" srcId="{488DD84B-A14D-44B4-86C1-9CA4092675A2}" destId="{C5839294-4541-47C9-901B-3FCA098C9F6B}" srcOrd="1" destOrd="0" presId="urn:microsoft.com/office/officeart/2008/layout/VerticalCurvedList"/>
    <dgm:cxn modelId="{4C8F2086-F200-46BE-9D09-3EA92607BB84}" type="presParOf" srcId="{488DD84B-A14D-44B4-86C1-9CA4092675A2}" destId="{F2D40FFF-02C2-4A61-AEE4-3BBB2662CAB1}" srcOrd="2" destOrd="0" presId="urn:microsoft.com/office/officeart/2008/layout/VerticalCurvedList"/>
    <dgm:cxn modelId="{F1A9BF28-19C6-410B-8C11-3E1988C49769}" type="presParOf" srcId="{488DD84B-A14D-44B4-86C1-9CA4092675A2}" destId="{FF1F9822-CA9A-447B-9E61-28DCFCC21776}" srcOrd="3" destOrd="0" presId="urn:microsoft.com/office/officeart/2008/layout/VerticalCurvedList"/>
    <dgm:cxn modelId="{05204625-3D84-4BC3-9E75-0EF13289E61A}" type="presParOf" srcId="{081E3C16-3351-4547-8103-330BABBD0A17}" destId="{9EC2368A-0ED1-45C3-80DD-826D01AAF5B4}" srcOrd="1" destOrd="0" presId="urn:microsoft.com/office/officeart/2008/layout/VerticalCurvedList"/>
    <dgm:cxn modelId="{5FD1D369-5FD1-4149-95D7-2C65D2256C7C}" type="presParOf" srcId="{081E3C16-3351-4547-8103-330BABBD0A17}" destId="{48D73156-96D6-48A5-808F-85483BF0A78C}" srcOrd="2" destOrd="0" presId="urn:microsoft.com/office/officeart/2008/layout/VerticalCurvedList"/>
    <dgm:cxn modelId="{E5F0DAE3-E8E5-4215-B18F-A863C63B5764}" type="presParOf" srcId="{48D73156-96D6-48A5-808F-85483BF0A78C}" destId="{8223E674-E205-45AF-966B-E30A689B2B23}" srcOrd="0" destOrd="0" presId="urn:microsoft.com/office/officeart/2008/layout/VerticalCurvedList"/>
    <dgm:cxn modelId="{276EE059-82D0-4E78-83AA-1AD77CD55608}" type="presParOf" srcId="{081E3C16-3351-4547-8103-330BABBD0A17}" destId="{F3DB2442-5723-4B0C-A41D-2EDB5006C6DF}" srcOrd="3" destOrd="0" presId="urn:microsoft.com/office/officeart/2008/layout/VerticalCurvedList"/>
    <dgm:cxn modelId="{99E8A291-75A8-404B-B7A9-86140BCAE1AD}" type="presParOf" srcId="{081E3C16-3351-4547-8103-330BABBD0A17}" destId="{68FA12FF-30F3-4CD4-8AE5-1C04E1C9FA36}" srcOrd="4" destOrd="0" presId="urn:microsoft.com/office/officeart/2008/layout/VerticalCurvedList"/>
    <dgm:cxn modelId="{617C06A0-ED3A-4B51-9C49-C95655CE0DE0}" type="presParOf" srcId="{68FA12FF-30F3-4CD4-8AE5-1C04E1C9FA36}" destId="{0E5E53BE-08ED-4328-A681-CD7ECC965F14}" srcOrd="0" destOrd="0" presId="urn:microsoft.com/office/officeart/2008/layout/VerticalCurvedList"/>
    <dgm:cxn modelId="{4D62D764-5A3C-4FE8-AA24-C55C8F086EC6}" type="presParOf" srcId="{081E3C16-3351-4547-8103-330BABBD0A17}" destId="{89AB0261-734F-4B7A-AC72-D3AD93F4E613}" srcOrd="5" destOrd="0" presId="urn:microsoft.com/office/officeart/2008/layout/VerticalCurvedList"/>
    <dgm:cxn modelId="{A765089D-B7E8-4F2B-89DC-32EDA81CD4ED}" type="presParOf" srcId="{081E3C16-3351-4547-8103-330BABBD0A17}" destId="{E0AA14BB-53AA-435D-B794-DAE6E3435BE4}" srcOrd="6" destOrd="0" presId="urn:microsoft.com/office/officeart/2008/layout/VerticalCurvedList"/>
    <dgm:cxn modelId="{5310B600-AA45-489D-954E-99929E3E6F98}" type="presParOf" srcId="{E0AA14BB-53AA-435D-B794-DAE6E3435BE4}" destId="{4F3CD4BE-2B7E-4332-B93F-D4FDCF26C0F8}" srcOrd="0" destOrd="0" presId="urn:microsoft.com/office/officeart/2008/layout/VerticalCurvedList"/>
    <dgm:cxn modelId="{8ECFC47F-66C0-4497-B6F3-8711827D22CA}" type="presParOf" srcId="{081E3C16-3351-4547-8103-330BABBD0A17}" destId="{134A97D7-1BF2-402C-B2A6-73F747E78061}" srcOrd="7" destOrd="0" presId="urn:microsoft.com/office/officeart/2008/layout/VerticalCurvedList"/>
    <dgm:cxn modelId="{F6DF9BCA-136F-44C9-AF69-D98B541B52E7}" type="presParOf" srcId="{081E3C16-3351-4547-8103-330BABBD0A17}" destId="{9C3D9029-1604-42EE-AC83-E1525552BE3B}" srcOrd="8" destOrd="0" presId="urn:microsoft.com/office/officeart/2008/layout/VerticalCurvedList"/>
    <dgm:cxn modelId="{B0B9B6BF-88FF-4634-8CCC-7F7A28C2A9E5}" type="presParOf" srcId="{9C3D9029-1604-42EE-AC83-E1525552BE3B}" destId="{FC5F3D74-5B91-4DB5-B457-9138441F3D8D}"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839294-4541-47C9-901B-3FCA098C9F6B}">
      <dsp:nvSpPr>
        <dsp:cNvPr id="0" name=""/>
        <dsp:cNvSpPr/>
      </dsp:nvSpPr>
      <dsp:spPr>
        <a:xfrm flipH="1">
          <a:off x="-1990486" y="4290965"/>
          <a:ext cx="348640" cy="162722"/>
        </a:xfrm>
        <a:prstGeom prst="blockArc">
          <a:avLst>
            <a:gd name="adj1" fmla="val 18900000"/>
            <a:gd name="adj2" fmla="val 2700000"/>
            <a:gd name="adj3" fmla="val 36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C2368A-0ED1-45C3-80DD-826D01AAF5B4}">
      <dsp:nvSpPr>
        <dsp:cNvPr id="0" name=""/>
        <dsp:cNvSpPr/>
      </dsp:nvSpPr>
      <dsp:spPr>
        <a:xfrm>
          <a:off x="1147202" y="63917"/>
          <a:ext cx="6938211" cy="881970"/>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33907"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solidFill>
                <a:sysClr val="window" lastClr="FFFFFF"/>
              </a:solidFill>
              <a:latin typeface="Calibri" panose="020F0502020204030204"/>
              <a:ea typeface="+mn-ea"/>
              <a:cs typeface="+mn-cs"/>
            </a:rPr>
            <a:t>Efficient and effective fiscal, infrastructure and financial resource planning and management, monitored on a quarterly basis to support the sustainability of the SASSETA</a:t>
          </a:r>
          <a:r>
            <a:rPr lang="en-ZA" sz="1800" b="1" kern="1200" dirty="0" smtClean="0"/>
            <a:t>. </a:t>
          </a:r>
          <a:endParaRPr lang="en-ZA" sz="1800" b="1" kern="1200" dirty="0"/>
        </a:p>
      </dsp:txBody>
      <dsp:txXfrm>
        <a:off x="1147202" y="63917"/>
        <a:ext cx="6938211" cy="881970"/>
      </dsp:txXfrm>
    </dsp:sp>
    <dsp:sp modelId="{8223E674-E205-45AF-966B-E30A689B2B23}">
      <dsp:nvSpPr>
        <dsp:cNvPr id="0" name=""/>
        <dsp:cNvSpPr/>
      </dsp:nvSpPr>
      <dsp:spPr>
        <a:xfrm>
          <a:off x="71435" y="25175"/>
          <a:ext cx="1286362" cy="719403"/>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F3DB2442-5723-4B0C-A41D-2EDB5006C6DF}">
      <dsp:nvSpPr>
        <dsp:cNvPr id="0" name=""/>
        <dsp:cNvSpPr/>
      </dsp:nvSpPr>
      <dsp:spPr>
        <a:xfrm>
          <a:off x="1110972" y="1129131"/>
          <a:ext cx="6984318" cy="77045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33907"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Improved levels of productivity across the SASSETA.</a:t>
          </a:r>
          <a:endParaRPr lang="en-ZA" sz="1800" b="1" kern="1200" dirty="0"/>
        </a:p>
      </dsp:txBody>
      <dsp:txXfrm>
        <a:off x="1110972" y="1129131"/>
        <a:ext cx="6984318" cy="770453"/>
      </dsp:txXfrm>
    </dsp:sp>
    <dsp:sp modelId="{0E5E53BE-08ED-4328-A681-CD7ECC965F14}">
      <dsp:nvSpPr>
        <dsp:cNvPr id="0" name=""/>
        <dsp:cNvSpPr/>
      </dsp:nvSpPr>
      <dsp:spPr>
        <a:xfrm>
          <a:off x="142872" y="1096741"/>
          <a:ext cx="1325838" cy="730981"/>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89AB0261-734F-4B7A-AC72-D3AD93F4E613}">
      <dsp:nvSpPr>
        <dsp:cNvPr id="0" name=""/>
        <dsp:cNvSpPr/>
      </dsp:nvSpPr>
      <dsp:spPr>
        <a:xfrm>
          <a:off x="1045540" y="2031813"/>
          <a:ext cx="7011192" cy="930299"/>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33907"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Improved governance , leaderships and management across the SASSETA. </a:t>
          </a:r>
          <a:endParaRPr lang="en-ZA" sz="1800" b="1" kern="1200" dirty="0"/>
        </a:p>
      </dsp:txBody>
      <dsp:txXfrm>
        <a:off x="1045540" y="2031813"/>
        <a:ext cx="7011192" cy="930299"/>
      </dsp:txXfrm>
    </dsp:sp>
    <dsp:sp modelId="{4F3CD4BE-2B7E-4332-B93F-D4FDCF26C0F8}">
      <dsp:nvSpPr>
        <dsp:cNvPr id="0" name=""/>
        <dsp:cNvSpPr/>
      </dsp:nvSpPr>
      <dsp:spPr>
        <a:xfrm>
          <a:off x="101387" y="2086149"/>
          <a:ext cx="1314487" cy="717747"/>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134A97D7-1BF2-402C-B2A6-73F747E78061}">
      <dsp:nvSpPr>
        <dsp:cNvPr id="0" name=""/>
        <dsp:cNvSpPr/>
      </dsp:nvSpPr>
      <dsp:spPr>
        <a:xfrm>
          <a:off x="1044756" y="3100145"/>
          <a:ext cx="7022551" cy="730822"/>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33907"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Increase efficacy in the discharging of the SASSETA QA functions. </a:t>
          </a:r>
          <a:endParaRPr lang="en-ZA" sz="1800" b="1" kern="1200" dirty="0"/>
        </a:p>
      </dsp:txBody>
      <dsp:txXfrm>
        <a:off x="1044756" y="3100145"/>
        <a:ext cx="7022551" cy="730822"/>
      </dsp:txXfrm>
    </dsp:sp>
    <dsp:sp modelId="{FC5F3D74-5B91-4DB5-B457-9138441F3D8D}">
      <dsp:nvSpPr>
        <dsp:cNvPr id="0" name=""/>
        <dsp:cNvSpPr/>
      </dsp:nvSpPr>
      <dsp:spPr>
        <a:xfrm>
          <a:off x="182298" y="3111833"/>
          <a:ext cx="1310754" cy="707431"/>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839294-4541-47C9-901B-3FCA098C9F6B}">
      <dsp:nvSpPr>
        <dsp:cNvPr id="0" name=""/>
        <dsp:cNvSpPr/>
      </dsp:nvSpPr>
      <dsp:spPr>
        <a:xfrm flipH="1">
          <a:off x="-2308654" y="4571410"/>
          <a:ext cx="371383" cy="173337"/>
        </a:xfrm>
        <a:prstGeom prst="blockArc">
          <a:avLst>
            <a:gd name="adj1" fmla="val 18900000"/>
            <a:gd name="adj2" fmla="val 2700000"/>
            <a:gd name="adj3" fmla="val 34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C2368A-0ED1-45C3-80DD-826D01AAF5B4}">
      <dsp:nvSpPr>
        <dsp:cNvPr id="0" name=""/>
        <dsp:cNvSpPr/>
      </dsp:nvSpPr>
      <dsp:spPr>
        <a:xfrm>
          <a:off x="778866" y="68094"/>
          <a:ext cx="7088912" cy="939611"/>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68800"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Increased completion by employed and unemployed learners entering learnerships, artisanship, internship, skills development and bursaries. </a:t>
          </a:r>
          <a:endParaRPr lang="en-ZA" sz="1800" b="1" kern="1200" dirty="0"/>
        </a:p>
      </dsp:txBody>
      <dsp:txXfrm>
        <a:off x="778866" y="68094"/>
        <a:ext cx="7088912" cy="939611"/>
      </dsp:txXfrm>
    </dsp:sp>
    <dsp:sp modelId="{8223E674-E205-45AF-966B-E30A689B2B23}">
      <dsp:nvSpPr>
        <dsp:cNvPr id="0" name=""/>
        <dsp:cNvSpPr/>
      </dsp:nvSpPr>
      <dsp:spPr>
        <a:xfrm>
          <a:off x="-56586" y="0"/>
          <a:ext cx="1181071" cy="766420"/>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F3DB2442-5723-4B0C-A41D-2EDB5006C6DF}">
      <dsp:nvSpPr>
        <dsp:cNvPr id="0" name=""/>
        <dsp:cNvSpPr/>
      </dsp:nvSpPr>
      <dsp:spPr>
        <a:xfrm>
          <a:off x="794517" y="1202925"/>
          <a:ext cx="7073280" cy="820806"/>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68800"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Institutionalized robust planning towards achievement of the SETA mandate.  </a:t>
          </a:r>
          <a:endParaRPr lang="en-ZA" sz="1800" b="1" kern="1200" dirty="0"/>
        </a:p>
      </dsp:txBody>
      <dsp:txXfrm>
        <a:off x="794517" y="1202925"/>
        <a:ext cx="7073280" cy="820806"/>
      </dsp:txXfrm>
    </dsp:sp>
    <dsp:sp modelId="{0E5E53BE-08ED-4328-A681-CD7ECC965F14}">
      <dsp:nvSpPr>
        <dsp:cNvPr id="0" name=""/>
        <dsp:cNvSpPr/>
      </dsp:nvSpPr>
      <dsp:spPr>
        <a:xfrm>
          <a:off x="0" y="1143006"/>
          <a:ext cx="1138953" cy="778754"/>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89AB0261-734F-4B7A-AC72-D3AD93F4E613}">
      <dsp:nvSpPr>
        <dsp:cNvPr id="0" name=""/>
        <dsp:cNvSpPr/>
      </dsp:nvSpPr>
      <dsp:spPr>
        <a:xfrm>
          <a:off x="675018" y="2164601"/>
          <a:ext cx="7212795" cy="991099"/>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68800"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Increased integrity of monitoring, evaluation, and reporting information for planning and decision-making and accountability. </a:t>
          </a:r>
          <a:endParaRPr lang="en-ZA" sz="1800" b="1" kern="1200" dirty="0"/>
        </a:p>
      </dsp:txBody>
      <dsp:txXfrm>
        <a:off x="675018" y="2164601"/>
        <a:ext cx="7212795" cy="991099"/>
      </dsp:txXfrm>
    </dsp:sp>
    <dsp:sp modelId="{4F3CD4BE-2B7E-4332-B93F-D4FDCF26C0F8}">
      <dsp:nvSpPr>
        <dsp:cNvPr id="0" name=""/>
        <dsp:cNvSpPr/>
      </dsp:nvSpPr>
      <dsp:spPr>
        <a:xfrm>
          <a:off x="0" y="2143143"/>
          <a:ext cx="1126860" cy="764655"/>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 modelId="{134A97D7-1BF2-402C-B2A6-73F747E78061}">
      <dsp:nvSpPr>
        <dsp:cNvPr id="0" name=""/>
        <dsp:cNvSpPr/>
      </dsp:nvSpPr>
      <dsp:spPr>
        <a:xfrm>
          <a:off x="607956" y="3302754"/>
          <a:ext cx="7314745" cy="778584"/>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68800" tIns="45720" rIns="45720" bIns="45720" numCol="1" spcCol="1270" anchor="ctr" anchorCtr="0">
          <a:noAutofit/>
        </a:bodyPr>
        <a:lstStyle/>
        <a:p>
          <a:pPr lvl="0" algn="l" defTabSz="800100">
            <a:lnSpc>
              <a:spcPct val="90000"/>
            </a:lnSpc>
            <a:spcBef>
              <a:spcPct val="0"/>
            </a:spcBef>
            <a:spcAft>
              <a:spcPct val="35000"/>
            </a:spcAft>
          </a:pPr>
          <a:r>
            <a:rPr lang="en-ZA" sz="1800" b="1" kern="1200" dirty="0" smtClean="0"/>
            <a:t>Improved impact of the scarce and critical skills across the safety and security sector. </a:t>
          </a:r>
          <a:endParaRPr lang="en-ZA" sz="1800" b="1" kern="1200" dirty="0"/>
        </a:p>
      </dsp:txBody>
      <dsp:txXfrm>
        <a:off x="607956" y="3302754"/>
        <a:ext cx="7314745" cy="778584"/>
      </dsp:txXfrm>
    </dsp:sp>
    <dsp:sp modelId="{FC5F3D74-5B91-4DB5-B457-9138441F3D8D}">
      <dsp:nvSpPr>
        <dsp:cNvPr id="0" name=""/>
        <dsp:cNvSpPr/>
      </dsp:nvSpPr>
      <dsp:spPr>
        <a:xfrm>
          <a:off x="-27492" y="3286148"/>
          <a:ext cx="1122883" cy="753664"/>
        </a:xfrm>
        <a:prstGeom prst="ellipse">
          <a:avLst/>
        </a:prstGeom>
        <a:solidFill>
          <a:schemeClr val="accent1">
            <a:lumMod val="20000"/>
            <a:lumOff val="80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0.02087</cdr:x>
      <cdr:y>0.16709</cdr:y>
    </cdr:from>
    <cdr:to>
      <cdr:x>0.3838</cdr:x>
      <cdr:y>0.45249</cdr:y>
    </cdr:to>
    <cdr:sp macro="" textlink="">
      <cdr:nvSpPr>
        <cdr:cNvPr id="3" name="Right Arrow 2"/>
        <cdr:cNvSpPr/>
      </cdr:nvSpPr>
      <cdr:spPr>
        <a:xfrm xmlns:a="http://schemas.openxmlformats.org/drawingml/2006/main">
          <a:off x="174237" y="878345"/>
          <a:ext cx="3029990" cy="1500199"/>
        </a:xfrm>
        <a:prstGeom xmlns:a="http://schemas.openxmlformats.org/drawingml/2006/main" prst="rightArrow">
          <a:avLst/>
        </a:prstGeom>
        <a:solidFill xmlns:a="http://schemas.openxmlformats.org/drawingml/2006/main">
          <a:schemeClr val="accent5">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b="1" dirty="0" smtClean="0"/>
            <a:t>  </a:t>
          </a:r>
        </a:p>
        <a:p xmlns:a="http://schemas.openxmlformats.org/drawingml/2006/main">
          <a:r>
            <a:rPr lang="en-US" sz="1800" b="1" dirty="0" smtClean="0"/>
            <a:t>Project implementation</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39" tIns="45720" rIns="91439" bIns="45720" rtlCol="0"/>
          <a:lstStyle>
            <a:lvl1pPr algn="l">
              <a:defRPr sz="1200"/>
            </a:lvl1pPr>
          </a:lstStyle>
          <a:p>
            <a:endParaRPr lang="en-ZA" dirty="0"/>
          </a:p>
        </p:txBody>
      </p:sp>
      <p:sp>
        <p:nvSpPr>
          <p:cNvPr id="3" name="Date Placeholder 2"/>
          <p:cNvSpPr>
            <a:spLocks noGrp="1"/>
          </p:cNvSpPr>
          <p:nvPr>
            <p:ph type="dt" sz="quarter" idx="1"/>
          </p:nvPr>
        </p:nvSpPr>
        <p:spPr>
          <a:xfrm>
            <a:off x="5624271" y="0"/>
            <a:ext cx="4302231" cy="339884"/>
          </a:xfrm>
          <a:prstGeom prst="rect">
            <a:avLst/>
          </a:prstGeom>
        </p:spPr>
        <p:txBody>
          <a:bodyPr vert="horz" lIns="91439" tIns="45720" rIns="91439" bIns="45720" rtlCol="0"/>
          <a:lstStyle>
            <a:lvl1pPr algn="r">
              <a:defRPr sz="1200"/>
            </a:lvl1pPr>
          </a:lstStyle>
          <a:p>
            <a:fld id="{6A1A7577-3D22-44BA-9245-4865DAF08431}" type="datetimeFigureOut">
              <a:rPr lang="en-US" smtClean="0"/>
              <a:pPr/>
              <a:t>6/22/2017</a:t>
            </a:fld>
            <a:endParaRPr lang="en-ZA" dirty="0"/>
          </a:p>
        </p:txBody>
      </p:sp>
      <p:sp>
        <p:nvSpPr>
          <p:cNvPr id="4" name="Footer Placeholder 3"/>
          <p:cNvSpPr>
            <a:spLocks noGrp="1"/>
          </p:cNvSpPr>
          <p:nvPr>
            <p:ph type="ftr" sz="quarter" idx="2"/>
          </p:nvPr>
        </p:nvSpPr>
        <p:spPr>
          <a:xfrm>
            <a:off x="0" y="6456218"/>
            <a:ext cx="4302231" cy="339884"/>
          </a:xfrm>
          <a:prstGeom prst="rect">
            <a:avLst/>
          </a:prstGeom>
        </p:spPr>
        <p:txBody>
          <a:bodyPr vert="horz" lIns="91439" tIns="45720" rIns="91439"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5624271" y="6456218"/>
            <a:ext cx="4302231" cy="339884"/>
          </a:xfrm>
          <a:prstGeom prst="rect">
            <a:avLst/>
          </a:prstGeom>
        </p:spPr>
        <p:txBody>
          <a:bodyPr vert="horz" lIns="91439" tIns="45720" rIns="91439" bIns="45720" rtlCol="0" anchor="b"/>
          <a:lstStyle>
            <a:lvl1pPr algn="r">
              <a:defRPr sz="1200"/>
            </a:lvl1pPr>
          </a:lstStyle>
          <a:p>
            <a:fld id="{2B83B36C-3834-49F0-B867-B830CDBE86A6}" type="slidenum">
              <a:rPr lang="en-ZA" smtClean="0"/>
              <a:pPr/>
              <a:t>‹#›</a:t>
            </a:fld>
            <a:endParaRPr lang="en-ZA" dirty="0"/>
          </a:p>
        </p:txBody>
      </p:sp>
    </p:spTree>
    <p:extLst>
      <p:ext uri="{BB962C8B-B14F-4D97-AF65-F5344CB8AC3E}">
        <p14:creationId xmlns:p14="http://schemas.microsoft.com/office/powerpoint/2010/main" xmlns="" val="4009121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565"/>
          </a:xfrm>
          <a:prstGeom prst="rect">
            <a:avLst/>
          </a:prstGeom>
        </p:spPr>
        <p:txBody>
          <a:bodyPr vert="horz" lIns="91714" tIns="45857" rIns="91714" bIns="45857" rtlCol="0"/>
          <a:lstStyle>
            <a:lvl1pPr algn="l">
              <a:defRPr sz="1200"/>
            </a:lvl1pPr>
          </a:lstStyle>
          <a:p>
            <a:endParaRPr lang="en-ZA" dirty="0"/>
          </a:p>
        </p:txBody>
      </p:sp>
      <p:sp>
        <p:nvSpPr>
          <p:cNvPr id="3" name="Date Placeholder 2"/>
          <p:cNvSpPr>
            <a:spLocks noGrp="1"/>
          </p:cNvSpPr>
          <p:nvPr>
            <p:ph type="dt" idx="1"/>
          </p:nvPr>
        </p:nvSpPr>
        <p:spPr>
          <a:xfrm>
            <a:off x="5624404" y="0"/>
            <a:ext cx="4302231" cy="339565"/>
          </a:xfrm>
          <a:prstGeom prst="rect">
            <a:avLst/>
          </a:prstGeom>
        </p:spPr>
        <p:txBody>
          <a:bodyPr vert="horz" lIns="91714" tIns="45857" rIns="91714" bIns="45857" rtlCol="0"/>
          <a:lstStyle>
            <a:lvl1pPr algn="r">
              <a:defRPr sz="1200"/>
            </a:lvl1pPr>
          </a:lstStyle>
          <a:p>
            <a:fld id="{26D6D450-AA54-4A71-AE9C-6087BFD7F773}" type="datetimeFigureOut">
              <a:rPr lang="en-ZA" smtClean="0"/>
              <a:pPr/>
              <a:t>2017/06/22</a:t>
            </a:fld>
            <a:endParaRPr lang="en-ZA" dirty="0"/>
          </a:p>
        </p:txBody>
      </p:sp>
      <p:sp>
        <p:nvSpPr>
          <p:cNvPr id="4" name="Slide Image Placeholder 3"/>
          <p:cNvSpPr>
            <a:spLocks noGrp="1" noRot="1" noChangeAspect="1"/>
          </p:cNvSpPr>
          <p:nvPr>
            <p:ph type="sldImg" idx="2"/>
          </p:nvPr>
        </p:nvSpPr>
        <p:spPr>
          <a:xfrm>
            <a:off x="3265488" y="509588"/>
            <a:ext cx="3397250" cy="2549525"/>
          </a:xfrm>
          <a:prstGeom prst="rect">
            <a:avLst/>
          </a:prstGeom>
          <a:noFill/>
          <a:ln w="12700">
            <a:solidFill>
              <a:prstClr val="black"/>
            </a:solidFill>
          </a:ln>
        </p:spPr>
        <p:txBody>
          <a:bodyPr vert="horz" lIns="91714" tIns="45857" rIns="91714" bIns="45857" rtlCol="0" anchor="ctr"/>
          <a:lstStyle/>
          <a:p>
            <a:endParaRPr lang="en-ZA" dirty="0"/>
          </a:p>
        </p:txBody>
      </p:sp>
      <p:sp>
        <p:nvSpPr>
          <p:cNvPr id="5" name="Notes Placeholder 4"/>
          <p:cNvSpPr>
            <a:spLocks noGrp="1"/>
          </p:cNvSpPr>
          <p:nvPr>
            <p:ph type="body" sz="quarter" idx="3"/>
          </p:nvPr>
        </p:nvSpPr>
        <p:spPr>
          <a:xfrm>
            <a:off x="992823" y="3228258"/>
            <a:ext cx="7942580" cy="3059272"/>
          </a:xfrm>
          <a:prstGeom prst="rect">
            <a:avLst/>
          </a:prstGeom>
        </p:spPr>
        <p:txBody>
          <a:bodyPr vert="horz" lIns="91714" tIns="45857" rIns="91714" bIns="458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6456516"/>
            <a:ext cx="4302231" cy="339565"/>
          </a:xfrm>
          <a:prstGeom prst="rect">
            <a:avLst/>
          </a:prstGeom>
        </p:spPr>
        <p:txBody>
          <a:bodyPr vert="horz" lIns="91714" tIns="45857" rIns="91714" bIns="45857" rtlCol="0" anchor="b"/>
          <a:lstStyle>
            <a:lvl1pPr algn="l">
              <a:defRPr sz="1200"/>
            </a:lvl1pPr>
          </a:lstStyle>
          <a:p>
            <a:endParaRPr lang="en-ZA" dirty="0"/>
          </a:p>
        </p:txBody>
      </p:sp>
      <p:sp>
        <p:nvSpPr>
          <p:cNvPr id="7" name="Slide Number Placeholder 6"/>
          <p:cNvSpPr>
            <a:spLocks noGrp="1"/>
          </p:cNvSpPr>
          <p:nvPr>
            <p:ph type="sldNum" sz="quarter" idx="5"/>
          </p:nvPr>
        </p:nvSpPr>
        <p:spPr>
          <a:xfrm>
            <a:off x="5624404" y="6456516"/>
            <a:ext cx="4302231" cy="339565"/>
          </a:xfrm>
          <a:prstGeom prst="rect">
            <a:avLst/>
          </a:prstGeom>
        </p:spPr>
        <p:txBody>
          <a:bodyPr vert="horz" lIns="91714" tIns="45857" rIns="91714" bIns="45857" rtlCol="0" anchor="b"/>
          <a:lstStyle>
            <a:lvl1pPr algn="r">
              <a:defRPr sz="1200"/>
            </a:lvl1pPr>
          </a:lstStyle>
          <a:p>
            <a:fld id="{54F42AD0-60E0-4FC5-8BEF-6EEC0DEB82C6}" type="slidenum">
              <a:rPr lang="en-ZA" smtClean="0"/>
              <a:pPr/>
              <a:t>‹#›</a:t>
            </a:fld>
            <a:endParaRPr lang="en-ZA" dirty="0"/>
          </a:p>
        </p:txBody>
      </p:sp>
    </p:spTree>
    <p:extLst>
      <p:ext uri="{BB962C8B-B14F-4D97-AF65-F5344CB8AC3E}">
        <p14:creationId xmlns:p14="http://schemas.microsoft.com/office/powerpoint/2010/main" xmlns="" val="321103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9A56E0E-1EB7-42FC-B977-C4EA92E1036A}" type="datetime1">
              <a:rPr lang="en-GB" smtClean="0"/>
              <a:pPr>
                <a:defRPr/>
              </a:pPr>
              <a:t>22/06/2017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63B96BB-5F53-4C53-9F78-4472C84676DC}"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B9BAD61-C70D-4F27-AF7D-C9F3ADD1051B}" type="datetime1">
              <a:rPr lang="en-GB" smtClean="0"/>
              <a:pPr>
                <a:defRPr/>
              </a:pPr>
              <a:t>22/06/2017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5D65BA9-D038-46C8-A2FA-AE914A96CDAC}"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72CA33E-3AB1-4365-BA6A-75C7156F6D39}" type="datetime1">
              <a:rPr lang="en-GB" smtClean="0"/>
              <a:pPr>
                <a:defRPr/>
              </a:pPr>
              <a:t>22/06/2017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B8050214-5AB2-47AB-913B-32FA4F121E9B}"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26F61CC-052A-406B-8123-8F422DEE6F87}" type="datetime1">
              <a:rPr lang="en-GB" smtClean="0"/>
              <a:pPr>
                <a:defRPr/>
              </a:pPr>
              <a:t>22/06/2017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3294E50-B592-47C8-99D2-1C4F2B4C9136}"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2A59F7-A62D-4909-A86F-D93D072AB8AA}" type="datetime1">
              <a:rPr lang="en-GB" smtClean="0"/>
              <a:pPr>
                <a:defRPr/>
              </a:pPr>
              <a:t>22/06/2017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8D748E5-6C9F-48BE-9EB3-458A83CF10A4}"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1093B75-93A5-4A5D-9ECF-C767FC41C731}" type="datetime1">
              <a:rPr lang="en-GB" smtClean="0"/>
              <a:pPr>
                <a:defRPr/>
              </a:pPr>
              <a:t>22/06/2017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9A540A66-5E18-4FCC-A3ED-98B5B6A0F79E}"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823EC7D-31CE-4465-86BD-69B7D3E062AC}" type="datetime1">
              <a:rPr lang="en-GB" smtClean="0"/>
              <a:pPr>
                <a:defRPr/>
              </a:pPr>
              <a:t>22/06/2017</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FF928A5-C72C-4ADC-BE62-E9121DB07761}"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DAB2F5A-D6E9-4E92-91B1-49FFF2247263}" type="datetime1">
              <a:rPr lang="en-GB" smtClean="0"/>
              <a:pPr>
                <a:defRPr/>
              </a:pPr>
              <a:t>22/06/2017</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A5D29CA8-5DB3-4367-86D2-A90E4499FCE0}"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E9C9BE-D50F-499E-A8E6-E9AD6489AC1F}" type="datetime1">
              <a:rPr lang="en-GB" smtClean="0"/>
              <a:pPr>
                <a:defRPr/>
              </a:pPr>
              <a:t>22/06/2017</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CB7BC0C8-46D2-46E1-ACCC-B97CD3111EF3}"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2E7EDC-C34C-46C9-B012-27BE68E86E2B}" type="datetime1">
              <a:rPr lang="en-GB" smtClean="0"/>
              <a:pPr>
                <a:defRPr/>
              </a:pPr>
              <a:t>22/06/2017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F9C47BB-D118-4BA8-AA6A-20D67ED80F3C}"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26781A-E2E3-4750-8792-10BA54E2482C}" type="datetime1">
              <a:rPr lang="en-GB" smtClean="0"/>
              <a:pPr>
                <a:defRPr/>
              </a:pPr>
              <a:t>22/06/2017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A0DECFD-D193-4060-A251-8AC82BF2BCDC}"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226D06-E1B0-40DB-AA00-E8D44FD53F28}" type="datetime1">
              <a:rPr lang="en-GB" smtClean="0"/>
              <a:pPr>
                <a:defRPr/>
              </a:pPr>
              <a:t>22/06/2017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EA32BB6-FD6F-4041-B073-7B8464E3437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5715016"/>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defRPr/>
            </a:pPr>
            <a:r>
              <a:rPr lang="en-ZA" sz="3600" b="1" dirty="0" smtClean="0">
                <a:solidFill>
                  <a:schemeClr val="bg1"/>
                </a:solidFill>
                <a:latin typeface="Arial" charset="0"/>
                <a:cs typeface="Arial" charset="0"/>
              </a:rPr>
              <a:t> </a:t>
            </a:r>
            <a:br>
              <a:rPr lang="en-ZA" sz="3600" b="1" dirty="0" smtClean="0">
                <a:solidFill>
                  <a:schemeClr val="bg1"/>
                </a:solidFill>
                <a:latin typeface="Arial" charset="0"/>
                <a:cs typeface="Arial" charset="0"/>
              </a:rPr>
            </a:br>
            <a:endParaRPr lang="en-ZA" sz="3600" dirty="0" smtClean="0"/>
          </a:p>
        </p:txBody>
      </p:sp>
      <p:sp>
        <p:nvSpPr>
          <p:cNvPr id="7" name="Rectangle 6"/>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2052"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5" name="TextBox 4"/>
          <p:cNvSpPr txBox="1"/>
          <p:nvPr/>
        </p:nvSpPr>
        <p:spPr>
          <a:xfrm>
            <a:off x="611560" y="0"/>
            <a:ext cx="7920880" cy="5509200"/>
          </a:xfrm>
          <a:prstGeom prst="rect">
            <a:avLst/>
          </a:prstGeom>
          <a:noFill/>
        </p:spPr>
        <p:txBody>
          <a:bodyPr wrap="square">
            <a:spAutoFit/>
          </a:bodyPr>
          <a:lstStyle/>
          <a:p>
            <a:pPr algn="ctr" fontAlgn="auto">
              <a:spcBef>
                <a:spcPts val="0"/>
              </a:spcBef>
              <a:spcAft>
                <a:spcPts val="0"/>
              </a:spcAft>
              <a:defRPr/>
            </a:pPr>
            <a:endParaRPr lang="en-ZA" sz="1600" dirty="0">
              <a:solidFill>
                <a:schemeClr val="bg1"/>
              </a:solidFill>
              <a:effectLst>
                <a:outerShdw blurRad="38100" dist="38100" dir="2700000" algn="tl">
                  <a:srgbClr val="000000">
                    <a:alpha val="43137"/>
                  </a:srgbClr>
                </a:outerShdw>
              </a:effectLst>
            </a:endParaRPr>
          </a:p>
          <a:p>
            <a:pPr algn="ctr" fontAlgn="auto">
              <a:spcBef>
                <a:spcPts val="0"/>
              </a:spcBef>
              <a:spcAft>
                <a:spcPts val="0"/>
              </a:spcAft>
              <a:defRPr/>
            </a:pPr>
            <a:r>
              <a:rPr lang="en-ZA" sz="3200" b="1" cap="all" dirty="0" smtClean="0">
                <a:solidFill>
                  <a:schemeClr val="bg1"/>
                </a:solidFill>
              </a:rPr>
              <a:t>SASSETA</a:t>
            </a:r>
          </a:p>
          <a:p>
            <a:pPr algn="ctr" fontAlgn="auto">
              <a:spcBef>
                <a:spcPts val="0"/>
              </a:spcBef>
              <a:spcAft>
                <a:spcPts val="0"/>
              </a:spcAft>
              <a:defRPr/>
            </a:pPr>
            <a:r>
              <a:rPr lang="en-ZA" sz="3200" b="1" cap="all" dirty="0" smtClean="0">
                <a:solidFill>
                  <a:schemeClr val="bg1"/>
                </a:solidFill>
              </a:rPr>
              <a:t>Presentation to the </a:t>
            </a:r>
          </a:p>
          <a:p>
            <a:pPr algn="ctr" fontAlgn="auto">
              <a:spcBef>
                <a:spcPts val="0"/>
              </a:spcBef>
              <a:spcAft>
                <a:spcPts val="0"/>
              </a:spcAft>
              <a:defRPr/>
            </a:pPr>
            <a:endParaRPr lang="en-ZA" sz="4000" b="1" cap="all" dirty="0" smtClean="0">
              <a:solidFill>
                <a:schemeClr val="bg1"/>
              </a:solidFill>
            </a:endParaRPr>
          </a:p>
          <a:p>
            <a:pPr algn="ctr" fontAlgn="auto">
              <a:spcBef>
                <a:spcPts val="0"/>
              </a:spcBef>
              <a:spcAft>
                <a:spcPts val="0"/>
              </a:spcAft>
              <a:defRPr/>
            </a:pPr>
            <a:r>
              <a:rPr lang="en-ZA" sz="2800" b="1" dirty="0" smtClean="0">
                <a:solidFill>
                  <a:schemeClr val="bg1"/>
                </a:solidFill>
              </a:rPr>
              <a:t>Portfolio committee on </a:t>
            </a:r>
          </a:p>
          <a:p>
            <a:pPr algn="ctr" fontAlgn="auto">
              <a:spcBef>
                <a:spcPts val="0"/>
              </a:spcBef>
              <a:spcAft>
                <a:spcPts val="0"/>
              </a:spcAft>
              <a:defRPr/>
            </a:pPr>
            <a:r>
              <a:rPr lang="en-ZA" sz="2800" b="1" dirty="0" smtClean="0">
                <a:solidFill>
                  <a:schemeClr val="bg1"/>
                </a:solidFill>
              </a:rPr>
              <a:t>Higher Education and Training and </a:t>
            </a:r>
          </a:p>
          <a:p>
            <a:pPr algn="ctr" fontAlgn="auto">
              <a:spcBef>
                <a:spcPts val="0"/>
              </a:spcBef>
              <a:spcAft>
                <a:spcPts val="0"/>
              </a:spcAft>
              <a:defRPr/>
            </a:pPr>
            <a:r>
              <a:rPr lang="en-ZA" sz="2800" b="1" dirty="0" smtClean="0">
                <a:solidFill>
                  <a:schemeClr val="bg1"/>
                </a:solidFill>
              </a:rPr>
              <a:t>Portfolio committee on Police</a:t>
            </a:r>
          </a:p>
          <a:p>
            <a:pPr algn="ctr" fontAlgn="auto">
              <a:spcBef>
                <a:spcPts val="0"/>
              </a:spcBef>
              <a:spcAft>
                <a:spcPts val="0"/>
              </a:spcAft>
              <a:defRPr/>
            </a:pPr>
            <a:endParaRPr lang="en-ZA" sz="4000" b="1" cap="all" dirty="0" smtClean="0">
              <a:solidFill>
                <a:schemeClr val="bg1"/>
              </a:solidFill>
            </a:endParaRPr>
          </a:p>
          <a:p>
            <a:pPr algn="ctr" fontAlgn="auto">
              <a:spcBef>
                <a:spcPts val="0"/>
              </a:spcBef>
              <a:spcAft>
                <a:spcPts val="0"/>
              </a:spcAft>
              <a:defRPr/>
            </a:pPr>
            <a:r>
              <a:rPr lang="en-ZA" sz="4000" b="1" cap="all" dirty="0" smtClean="0">
                <a:solidFill>
                  <a:schemeClr val="bg1"/>
                </a:solidFill>
              </a:rPr>
              <a:t>20 June 2017</a:t>
            </a:r>
          </a:p>
          <a:p>
            <a:pPr algn="ctr" fontAlgn="auto">
              <a:spcBef>
                <a:spcPts val="0"/>
              </a:spcBef>
              <a:spcAft>
                <a:spcPts val="0"/>
              </a:spcAft>
              <a:defRPr/>
            </a:pPr>
            <a:endParaRPr lang="en-ZA" sz="2000" b="1" cap="all" dirty="0" smtClean="0">
              <a:solidFill>
                <a:schemeClr val="bg1"/>
              </a:solidFill>
            </a:endParaRPr>
          </a:p>
          <a:p>
            <a:pPr algn="ctr" fontAlgn="auto">
              <a:spcBef>
                <a:spcPts val="0"/>
              </a:spcBef>
              <a:spcAft>
                <a:spcPts val="0"/>
              </a:spcAft>
              <a:defRPr/>
            </a:pPr>
            <a:r>
              <a:rPr lang="en-ZA" sz="1600" b="1" cap="all" dirty="0" smtClean="0">
                <a:solidFill>
                  <a:schemeClr val="bg1"/>
                </a:solidFill>
              </a:rPr>
              <a:t>Presented by </a:t>
            </a:r>
          </a:p>
          <a:p>
            <a:pPr algn="ctr" fontAlgn="auto">
              <a:spcBef>
                <a:spcPts val="0"/>
              </a:spcBef>
              <a:spcAft>
                <a:spcPts val="0"/>
              </a:spcAft>
              <a:defRPr/>
            </a:pPr>
            <a:r>
              <a:rPr lang="en-ZA" sz="1600" b="1" cap="all" dirty="0" smtClean="0">
                <a:solidFill>
                  <a:schemeClr val="bg1"/>
                </a:solidFill>
              </a:rPr>
              <a:t>Ms Jennifer Irish-Qhobosheane</a:t>
            </a:r>
          </a:p>
          <a:p>
            <a:pPr algn="ctr" fontAlgn="auto">
              <a:spcBef>
                <a:spcPts val="0"/>
              </a:spcBef>
              <a:spcAft>
                <a:spcPts val="0"/>
              </a:spcAft>
              <a:defRPr/>
            </a:pPr>
            <a:r>
              <a:rPr lang="en-ZA" sz="1600" b="1" cap="all" dirty="0" smtClean="0">
                <a:solidFill>
                  <a:schemeClr val="bg1"/>
                </a:solidFill>
              </a:rPr>
              <a:t>Administrator </a:t>
            </a:r>
            <a:endParaRPr lang="en-ZA" sz="1600" b="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294E50-B592-47C8-99D2-1C4F2B4C9136}" type="slidenum">
              <a:rPr lang="en-GB" smtClean="0"/>
              <a:pPr>
                <a:defRPr/>
              </a:pPr>
              <a:t>10</a:t>
            </a:fld>
            <a:endParaRPr lang="en-GB" dirty="0"/>
          </a:p>
        </p:txBody>
      </p:sp>
      <p:sp>
        <p:nvSpPr>
          <p:cNvPr id="10" name="Title 1"/>
          <p:cNvSpPr txBox="1">
            <a:spLocks/>
          </p:cNvSpPr>
          <p:nvPr/>
        </p:nvSpPr>
        <p:spPr bwMode="auto">
          <a:xfrm>
            <a:off x="0" y="0"/>
            <a:ext cx="9144000" cy="935038"/>
          </a:xfrm>
          <a:prstGeom prst="rect">
            <a:avLst/>
          </a:prstGeom>
          <a:solidFill>
            <a:schemeClr val="accent5">
              <a:lumMod val="75000"/>
            </a:schemeClr>
          </a:solidFill>
          <a:ln w="9525">
            <a:noFill/>
            <a:miter lim="800000"/>
            <a:headEnd/>
            <a:tailEnd/>
          </a:ln>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ZA" sz="4800" b="1" i="0" u="none" strike="noStrike" kern="1200" cap="none" spc="0" normalizeH="0" baseline="0" noProof="0" dirty="0" smtClean="0">
                <a:ln>
                  <a:noFill/>
                </a:ln>
                <a:solidFill>
                  <a:schemeClr val="bg1"/>
                </a:solidFill>
                <a:effectLst/>
                <a:uLnTx/>
                <a:uFillTx/>
                <a:latin typeface="Arial" charset="0"/>
                <a:ea typeface="+mj-ea"/>
                <a:cs typeface="Arial" charset="0"/>
              </a:rPr>
              <a:t> </a:t>
            </a:r>
            <a:r>
              <a:rPr kumimoji="0" lang="en-ZA" sz="3200" b="1" i="0" u="none" strike="noStrike" kern="1200" cap="none" spc="0" normalizeH="0" baseline="0" noProof="0" dirty="0" smtClean="0">
                <a:ln>
                  <a:noFill/>
                </a:ln>
                <a:solidFill>
                  <a:schemeClr val="bg1"/>
                </a:solidFill>
                <a:uLnTx/>
                <a:uFillTx/>
                <a:latin typeface="Arial" charset="0"/>
                <a:ea typeface="+mj-ea"/>
                <a:cs typeface="Arial" charset="0"/>
              </a:rPr>
              <a:t>Sector Priority Actio</a:t>
            </a:r>
            <a:r>
              <a:rPr kumimoji="0" lang="en-ZA" sz="3200" b="1" i="0" u="none" strike="noStrike" kern="1200" cap="none" spc="0" normalizeH="0" baseline="0" noProof="0" dirty="0" smtClean="0">
                <a:ln>
                  <a:noFill/>
                </a:ln>
                <a:solidFill>
                  <a:schemeClr val="bg1"/>
                </a:solidFill>
                <a:effectLst/>
                <a:uLnTx/>
                <a:uFillTx/>
                <a:latin typeface="Arial" charset="0"/>
                <a:ea typeface="+mj-ea"/>
                <a:cs typeface="Arial" charset="0"/>
              </a:rPr>
              <a:t>ns</a:t>
            </a:r>
            <a:endParaRPr kumimoji="0" lang="en-ZA" sz="4000" b="1" i="0" u="none" strike="noStrike" kern="1200" cap="none" spc="0" normalizeH="0" baseline="0" noProof="0" dirty="0" smtClean="0">
              <a:ln>
                <a:noFill/>
              </a:ln>
              <a:solidFill>
                <a:srgbClr val="FFC000"/>
              </a:solidFill>
              <a:effectLst/>
              <a:uLnTx/>
              <a:uFillTx/>
              <a:latin typeface="Arial" pitchFamily="34" charset="0"/>
              <a:ea typeface="+mj-ea"/>
              <a:cs typeface="Arial" pitchFamily="34" charset="0"/>
            </a:endParaRPr>
          </a:p>
        </p:txBody>
      </p:sp>
      <p:sp>
        <p:nvSpPr>
          <p:cNvPr id="11" name="Subtitle 5"/>
          <p:cNvSpPr txBox="1">
            <a:spLocks/>
          </p:cNvSpPr>
          <p:nvPr/>
        </p:nvSpPr>
        <p:spPr bwMode="auto">
          <a:xfrm>
            <a:off x="214313" y="1000125"/>
            <a:ext cx="8640762" cy="5286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ts val="600"/>
              </a:spcBef>
              <a:spcAft>
                <a:spcPts val="0"/>
              </a:spcAft>
              <a:buClrTx/>
              <a:buSzTx/>
              <a:tabLst/>
              <a:defRPr/>
            </a:pPr>
            <a:r>
              <a:rPr kumimoji="0" lang="en-GB" sz="2400" b="1" i="0" u="none" strike="noStrike" kern="1200" cap="none" spc="0" normalizeH="0" baseline="0" noProof="0" dirty="0" smtClean="0">
                <a:ln>
                  <a:noFill/>
                </a:ln>
                <a:solidFill>
                  <a:schemeClr val="accent6"/>
                </a:solidFill>
                <a:effectLst/>
                <a:uLnTx/>
                <a:uFillTx/>
                <a:latin typeface="+mn-lt"/>
                <a:ea typeface="+mn-ea"/>
                <a:cs typeface="Arial" pitchFamily="34" charset="0"/>
              </a:rPr>
              <a:t>SASSETA identified five priority areas of intervention</a:t>
            </a:r>
          </a:p>
          <a:p>
            <a:pPr marL="342900" marR="0" lvl="0" indent="-342900" algn="l" defTabSz="914400" rtl="0" eaLnBrk="1" fontAlgn="base" latinLnBrk="0" hangingPunct="1">
              <a:lnSpc>
                <a:spcPct val="100000"/>
              </a:lnSpc>
              <a:spcBef>
                <a:spcPts val="600"/>
              </a:spcBef>
              <a:spcAft>
                <a:spcPts val="0"/>
              </a:spcAft>
              <a:buClrTx/>
              <a:buSzTx/>
              <a:buFont typeface="Wingdings" pitchFamily="2" charset="2"/>
              <a:buChar char="§"/>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Arial" pitchFamily="34" charset="0"/>
              </a:rPr>
              <a:t>Enhancing the capacity of sector training institutions and academies: </a:t>
            </a:r>
            <a:r>
              <a:rPr kumimoji="0" lang="en-ZA" sz="2000" b="0" i="0" u="none" strike="noStrike" kern="1200" cap="none" spc="0" normalizeH="0" baseline="0" noProof="0" dirty="0" smtClean="0">
                <a:ln>
                  <a:noFill/>
                </a:ln>
                <a:solidFill>
                  <a:schemeClr val="tx1"/>
                </a:solidFill>
                <a:effectLst/>
                <a:uLnTx/>
                <a:uFillTx/>
                <a:latin typeface="+mn-lt"/>
                <a:ea typeface="+mn-ea"/>
                <a:cs typeface="+mn-cs"/>
              </a:rPr>
              <a:t>the sector has numerous in-house training institutions and academies. SASSETA will need to strength its partnerships with these in-house sector training institutions; both public and private in order to enrich skills supply in the sector.</a:t>
            </a:r>
          </a:p>
          <a:p>
            <a:pPr marL="342900" marR="0" lvl="0" indent="-342900" algn="l" defTabSz="914400" rtl="0" eaLnBrk="1" fontAlgn="base" latinLnBrk="0" hangingPunct="1">
              <a:lnSpc>
                <a:spcPct val="100000"/>
              </a:lnSpc>
              <a:spcBef>
                <a:spcPts val="600"/>
              </a:spcBef>
              <a:spcAft>
                <a:spcPts val="0"/>
              </a:spcAft>
              <a:buClrTx/>
              <a:buSzTx/>
              <a:buFont typeface="Wingdings" pitchFamily="2" charset="2"/>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ts val="600"/>
              </a:spcBef>
              <a:spcAft>
                <a:spcPts val="600"/>
              </a:spcAft>
              <a:buClrTx/>
              <a:buSzTx/>
              <a:buFont typeface="Wingdings" pitchFamily="2" charset="2"/>
              <a:buChar char="§"/>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Arial" pitchFamily="34" charset="0"/>
              </a:rPr>
              <a:t>Transforming and professionalising the sector:</a:t>
            </a:r>
            <a:r>
              <a:rPr kumimoji="0" lang="en-GB" sz="2000" b="0" i="0"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ZA" sz="2000" b="0" i="0" u="none" strike="noStrike" kern="1200" cap="none" spc="0" normalizeH="0" baseline="0" noProof="0" dirty="0" smtClean="0">
                <a:ln>
                  <a:noFill/>
                </a:ln>
                <a:solidFill>
                  <a:schemeClr val="tx1"/>
                </a:solidFill>
                <a:effectLst/>
                <a:uLnTx/>
                <a:uFillTx/>
                <a:latin typeface="+mn-lt"/>
                <a:ea typeface="+mn-ea"/>
                <a:cs typeface="+mn-cs"/>
              </a:rPr>
              <a:t>the major thrust of education and training intervention in the sector must deepen professionalisation and address the transformation agenda in the sector.</a:t>
            </a:r>
          </a:p>
          <a:p>
            <a:pPr marL="285750" marR="0" lvl="0" indent="-285750" algn="l" defTabSz="914400" rtl="0" eaLnBrk="1" fontAlgn="base" latinLnBrk="0" hangingPunct="1">
              <a:lnSpc>
                <a:spcPct val="100000"/>
              </a:lnSpc>
              <a:spcBef>
                <a:spcPts val="600"/>
              </a:spcBef>
              <a:spcAft>
                <a:spcPts val="60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285750" marR="0" lvl="0" indent="-285750" algn="l" defTabSz="914400" rtl="0" eaLnBrk="1" fontAlgn="base" latinLnBrk="0" hangingPunct="1">
              <a:lnSpc>
                <a:spcPct val="100000"/>
              </a:lnSpc>
              <a:spcBef>
                <a:spcPts val="600"/>
              </a:spcBef>
              <a:spcAft>
                <a:spcPts val="600"/>
              </a:spcAft>
              <a:buClrTx/>
              <a:buSzTx/>
              <a:buFont typeface="Wingdings" pitchFamily="2" charset="2"/>
              <a:buChar char="§"/>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Arial" pitchFamily="34" charset="0"/>
              </a:rPr>
              <a:t>Supporting targeted technical and specialised skills: </a:t>
            </a:r>
            <a:r>
              <a:rPr kumimoji="0" lang="en-ZA" sz="2000" b="0" i="0" u="none" strike="noStrike" kern="1200" cap="none" spc="0" normalizeH="0" baseline="0" noProof="0" dirty="0" smtClean="0">
                <a:ln>
                  <a:noFill/>
                </a:ln>
                <a:solidFill>
                  <a:schemeClr val="tx1"/>
                </a:solidFill>
                <a:effectLst/>
                <a:uLnTx/>
                <a:uFillTx/>
                <a:latin typeface="+mn-lt"/>
                <a:ea typeface="+mn-ea"/>
                <a:cs typeface="+mn-cs"/>
              </a:rPr>
              <a:t>Technical skills in the sector are in high demand and needs to be addressed and the SETA is planning in using the Recognition of a Prior learning (RPL) system in addressing some of these challenges.  However, there is also a need to develop approaches to specific specialised skills such as forensic, medical and investigative skills.</a:t>
            </a:r>
          </a:p>
          <a:p>
            <a:pPr marL="514350" marR="0" lvl="0" indent="-514350" algn="l" defTabSz="914400" rtl="0" eaLnBrk="1" fontAlgn="base" latinLnBrk="0" hangingPunct="1">
              <a:lnSpc>
                <a:spcPts val="3200"/>
              </a:lnSpc>
              <a:spcBef>
                <a:spcPts val="600"/>
              </a:spcBef>
              <a:spcAft>
                <a:spcPts val="60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Bookman Old Style" pitchFamily="18" charset="0"/>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Bookman Old Style" pitchFamily="18" charset="0"/>
              <a:ea typeface="+mn-ea"/>
              <a:cs typeface="Arial" pitchFamily="34" charset="0"/>
            </a:endParaRPr>
          </a:p>
        </p:txBody>
      </p:sp>
    </p:spTree>
    <p:extLst>
      <p:ext uri="{BB962C8B-B14F-4D97-AF65-F5344CB8AC3E}">
        <p14:creationId xmlns:p14="http://schemas.microsoft.com/office/powerpoint/2010/main" xmlns="" val="1906732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294E50-B592-47C8-99D2-1C4F2B4C9136}" type="slidenum">
              <a:rPr lang="en-GB" smtClean="0"/>
              <a:pPr>
                <a:defRPr/>
              </a:pPr>
              <a:t>11</a:t>
            </a:fld>
            <a:endParaRPr lang="en-GB" dirty="0"/>
          </a:p>
        </p:txBody>
      </p:sp>
      <p:sp>
        <p:nvSpPr>
          <p:cNvPr id="5" name="Title 1"/>
          <p:cNvSpPr txBox="1">
            <a:spLocks/>
          </p:cNvSpPr>
          <p:nvPr/>
        </p:nvSpPr>
        <p:spPr bwMode="auto">
          <a:xfrm>
            <a:off x="0" y="0"/>
            <a:ext cx="9144000" cy="935038"/>
          </a:xfrm>
          <a:prstGeom prst="rect">
            <a:avLst/>
          </a:prstGeom>
          <a:solidFill>
            <a:schemeClr val="accent5">
              <a:lumMod val="75000"/>
            </a:schemeClr>
          </a:solidFill>
          <a:ln w="9525">
            <a:noFill/>
            <a:miter lim="800000"/>
            <a:headEnd/>
            <a:tailEnd/>
          </a:ln>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ZA" sz="4800" b="1" i="0" u="none" strike="noStrike" kern="1200" cap="none" spc="0" normalizeH="0" baseline="0" noProof="0" dirty="0" smtClean="0">
                <a:ln>
                  <a:noFill/>
                </a:ln>
                <a:solidFill>
                  <a:schemeClr val="bg1"/>
                </a:solidFill>
                <a:effectLst/>
                <a:uLnTx/>
                <a:uFillTx/>
                <a:latin typeface="Arial" charset="0"/>
                <a:ea typeface="+mj-ea"/>
                <a:cs typeface="Arial" charset="0"/>
              </a:rPr>
              <a:t> </a:t>
            </a:r>
            <a:r>
              <a:rPr kumimoji="0" lang="en-ZA" sz="3200" b="1" i="0" u="none" strike="noStrike" kern="1200" cap="none" spc="0" normalizeH="0" baseline="0" noProof="0" dirty="0" smtClean="0">
                <a:ln>
                  <a:noFill/>
                </a:ln>
                <a:solidFill>
                  <a:schemeClr val="bg1"/>
                </a:solidFill>
                <a:effectLst/>
                <a:uLnTx/>
                <a:uFillTx/>
                <a:latin typeface="Arial" charset="0"/>
                <a:ea typeface="+mj-ea"/>
                <a:cs typeface="Arial" charset="0"/>
              </a:rPr>
              <a:t>Sector Priority Actions (continue</a:t>
            </a:r>
            <a:r>
              <a:rPr kumimoji="0" lang="en-ZA" sz="3200" b="0" i="0" u="none" strike="noStrike" kern="1200" cap="none" spc="0" normalizeH="0" baseline="0" noProof="0" dirty="0" smtClean="0">
                <a:ln>
                  <a:noFill/>
                </a:ln>
                <a:solidFill>
                  <a:schemeClr val="bg1"/>
                </a:solidFill>
                <a:effectLst/>
                <a:uLnTx/>
                <a:uFillTx/>
                <a:latin typeface="Arial" charset="0"/>
                <a:ea typeface="+mj-ea"/>
                <a:cs typeface="Arial" charset="0"/>
              </a:rPr>
              <a:t>d) </a:t>
            </a:r>
            <a:endParaRPr kumimoji="0" lang="en-ZA" sz="4000" b="0" i="0" u="none" strike="noStrike" kern="1200" cap="none" spc="0" normalizeH="0" baseline="0" noProof="0" dirty="0" smtClean="0">
              <a:ln>
                <a:noFill/>
              </a:ln>
              <a:solidFill>
                <a:srgbClr val="FFC000"/>
              </a:solidFill>
              <a:effectLst/>
              <a:uLnTx/>
              <a:uFillTx/>
              <a:latin typeface="Arial" pitchFamily="34" charset="0"/>
              <a:ea typeface="+mj-ea"/>
              <a:cs typeface="Arial" pitchFamily="34" charset="0"/>
            </a:endParaRPr>
          </a:p>
        </p:txBody>
      </p:sp>
      <p:sp>
        <p:nvSpPr>
          <p:cNvPr id="6" name="Subtitle 5"/>
          <p:cNvSpPr txBox="1">
            <a:spLocks/>
          </p:cNvSpPr>
          <p:nvPr/>
        </p:nvSpPr>
        <p:spPr bwMode="auto">
          <a:xfrm>
            <a:off x="214282" y="1079500"/>
            <a:ext cx="8715436" cy="5207000"/>
          </a:xfrm>
          <a:prstGeom prst="rect">
            <a:avLst/>
          </a:prstGeom>
          <a:noFill/>
          <a:ln w="9525">
            <a:noFill/>
            <a:miter lim="800000"/>
            <a:headEnd/>
            <a:tailEnd/>
          </a:ln>
        </p:spPr>
        <p:txBody>
          <a:bodyPr/>
          <a:lstStyle/>
          <a:p>
            <a:pPr marL="342900" indent="-342900" algn="just">
              <a:spcBef>
                <a:spcPts val="600"/>
              </a:spcBef>
              <a:spcAft>
                <a:spcPts val="600"/>
              </a:spcAft>
              <a:buFont typeface="Wingdings" pitchFamily="2" charset="2"/>
              <a:buChar char="§"/>
              <a:defRPr/>
            </a:pPr>
            <a:r>
              <a:rPr lang="en-GB" sz="2400" b="1" dirty="0">
                <a:solidFill>
                  <a:srgbClr val="FFC000"/>
                </a:solidFill>
                <a:latin typeface="+mn-lt"/>
                <a:cs typeface="Arial" pitchFamily="34" charset="0"/>
              </a:rPr>
              <a:t>Information communication technology-linked interventions: </a:t>
            </a:r>
            <a:r>
              <a:rPr lang="en-ZA" sz="2000" dirty="0">
                <a:latin typeface="+mn-lt"/>
                <a:cs typeface="+mn-cs"/>
              </a:rPr>
              <a:t>shortages of skills and lack of urgency in implementing measures to tackle cybercrime are still a challenge in South Africa.  Technological advancements and data protection laws are driving the need for specialist IT technicians and IT professionals, as well as the operational IT skills needed by all attorneys.  The Criminal Justice Revamp plan will also drive particular IT skills needs  as well as skills required by operational personnel who will be required to make use of new IT processes.</a:t>
            </a:r>
          </a:p>
          <a:p>
            <a:pPr marL="285750" indent="-285750" algn="just">
              <a:spcBef>
                <a:spcPts val="600"/>
              </a:spcBef>
              <a:spcAft>
                <a:spcPts val="600"/>
              </a:spcAft>
              <a:buFont typeface="Wingdings" pitchFamily="2" charset="2"/>
              <a:buChar char="§"/>
              <a:defRPr/>
            </a:pPr>
            <a:r>
              <a:rPr lang="en-GB" sz="2400" b="1" dirty="0" smtClean="0">
                <a:solidFill>
                  <a:srgbClr val="FFC000"/>
                </a:solidFill>
                <a:latin typeface="+mn-lt"/>
                <a:cs typeface="Arial" pitchFamily="34" charset="0"/>
              </a:rPr>
              <a:t>Building </a:t>
            </a:r>
            <a:r>
              <a:rPr lang="en-GB" sz="2400" b="1" dirty="0">
                <a:solidFill>
                  <a:srgbClr val="FFC000"/>
                </a:solidFill>
                <a:latin typeface="+mn-lt"/>
                <a:cs typeface="Arial" pitchFamily="34" charset="0"/>
              </a:rPr>
              <a:t>an active citizenry: </a:t>
            </a:r>
            <a:r>
              <a:rPr lang="en-ZA" sz="2000" dirty="0">
                <a:latin typeface="+mn-lt"/>
                <a:cs typeface="+mn-cs"/>
              </a:rPr>
              <a:t>the NDP emphasises the need to build an active citizenry as an important element of realising Vision 2030, beyond the development of workforce and creating a pipeline of new entrants to the safety and security sector, there are other skills needs to be addressed.  A key component of the crime prevention model is aimed at changing the way communities react to crime and violence. Such a model involves community patrollers, Community Policing Forums as well as other volunteer programmes.</a:t>
            </a:r>
            <a:endParaRPr lang="en-GB" sz="2000" dirty="0">
              <a:latin typeface="+mn-lt"/>
              <a:cs typeface="+mn-cs"/>
            </a:endParaRPr>
          </a:p>
          <a:p>
            <a:pPr marL="342900" indent="-342900" eaLnBrk="0" hangingPunct="0">
              <a:spcBef>
                <a:spcPct val="20000"/>
              </a:spcBef>
              <a:buFont typeface="Arial" charset="0"/>
              <a:buChar char="•"/>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Key Strategic Objectives of SASSE</a:t>
            </a:r>
            <a:r>
              <a:rPr lang="en-ZA" sz="2900" b="1" dirty="0" smtClean="0">
                <a:solidFill>
                  <a:schemeClr val="bg1"/>
                </a:solidFill>
                <a:latin typeface="Arial" charset="0"/>
                <a:cs typeface="Arial" charset="0"/>
              </a:rPr>
              <a:t>TA</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graphicFrame>
        <p:nvGraphicFramePr>
          <p:cNvPr id="8" name="Content Placeholder 6"/>
          <p:cNvGraphicFramePr>
            <a:graphicFrameLocks/>
          </p:cNvGraphicFramePr>
          <p:nvPr>
            <p:extLst>
              <p:ext uri="{D42A27DB-BD31-4B8C-83A1-F6EECF244321}">
                <p14:modId xmlns:p14="http://schemas.microsoft.com/office/powerpoint/2010/main" xmlns="" val="3688633516"/>
              </p:ext>
            </p:extLst>
          </p:nvPr>
        </p:nvGraphicFramePr>
        <p:xfrm>
          <a:off x="428596" y="1474999"/>
          <a:ext cx="8242691" cy="4372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42910" y="1643050"/>
            <a:ext cx="936104" cy="276999"/>
          </a:xfrm>
          <a:prstGeom prst="rect">
            <a:avLst/>
          </a:prstGeom>
          <a:noFill/>
        </p:spPr>
        <p:txBody>
          <a:bodyPr wrap="square" rtlCol="0">
            <a:spAutoFit/>
          </a:bodyPr>
          <a:lstStyle/>
          <a:p>
            <a:r>
              <a:rPr lang="en-ZA" sz="1200" b="1" i="1" dirty="0" smtClean="0">
                <a:latin typeface="+mn-lt"/>
              </a:rPr>
              <a:t>Objective 1</a:t>
            </a:r>
            <a:endParaRPr lang="en-ZA" sz="1200" b="1" i="1" dirty="0">
              <a:latin typeface="+mn-lt"/>
            </a:endParaRPr>
          </a:p>
        </p:txBody>
      </p:sp>
      <p:sp>
        <p:nvSpPr>
          <p:cNvPr id="10" name="TextBox 9"/>
          <p:cNvSpPr txBox="1"/>
          <p:nvPr/>
        </p:nvSpPr>
        <p:spPr>
          <a:xfrm>
            <a:off x="642910" y="2786058"/>
            <a:ext cx="936104" cy="276999"/>
          </a:xfrm>
          <a:prstGeom prst="rect">
            <a:avLst/>
          </a:prstGeom>
          <a:noFill/>
        </p:spPr>
        <p:txBody>
          <a:bodyPr wrap="square" rtlCol="0">
            <a:spAutoFit/>
          </a:bodyPr>
          <a:lstStyle/>
          <a:p>
            <a:r>
              <a:rPr lang="en-ZA" sz="1200" b="1" i="1" dirty="0" smtClean="0">
                <a:latin typeface="+mn-lt"/>
              </a:rPr>
              <a:t>Objective 2</a:t>
            </a:r>
            <a:endParaRPr lang="en-ZA" sz="1200" b="1" i="1" dirty="0">
              <a:latin typeface="+mn-lt"/>
            </a:endParaRPr>
          </a:p>
        </p:txBody>
      </p:sp>
      <p:sp>
        <p:nvSpPr>
          <p:cNvPr id="14" name="TextBox 13"/>
          <p:cNvSpPr txBox="1"/>
          <p:nvPr/>
        </p:nvSpPr>
        <p:spPr>
          <a:xfrm>
            <a:off x="642910" y="3714752"/>
            <a:ext cx="936104" cy="276999"/>
          </a:xfrm>
          <a:prstGeom prst="rect">
            <a:avLst/>
          </a:prstGeom>
          <a:noFill/>
        </p:spPr>
        <p:txBody>
          <a:bodyPr wrap="square" rtlCol="0">
            <a:spAutoFit/>
          </a:bodyPr>
          <a:lstStyle/>
          <a:p>
            <a:r>
              <a:rPr lang="en-ZA" sz="1200" b="1" i="1" dirty="0" smtClean="0">
                <a:latin typeface="+mn-lt"/>
              </a:rPr>
              <a:t>Objective 3</a:t>
            </a:r>
            <a:endParaRPr lang="en-ZA" sz="1200" b="1" i="1" dirty="0">
              <a:latin typeface="+mn-lt"/>
            </a:endParaRPr>
          </a:p>
        </p:txBody>
      </p:sp>
      <p:sp>
        <p:nvSpPr>
          <p:cNvPr id="15" name="TextBox 14"/>
          <p:cNvSpPr txBox="1"/>
          <p:nvPr/>
        </p:nvSpPr>
        <p:spPr>
          <a:xfrm>
            <a:off x="714348" y="4786322"/>
            <a:ext cx="936104" cy="276999"/>
          </a:xfrm>
          <a:prstGeom prst="rect">
            <a:avLst/>
          </a:prstGeom>
          <a:noFill/>
        </p:spPr>
        <p:txBody>
          <a:bodyPr wrap="square" rtlCol="0">
            <a:spAutoFit/>
          </a:bodyPr>
          <a:lstStyle/>
          <a:p>
            <a:r>
              <a:rPr lang="en-ZA" sz="1200" b="1" i="1" dirty="0" smtClean="0">
                <a:latin typeface="+mn-lt"/>
              </a:rPr>
              <a:t>Objective 4</a:t>
            </a:r>
            <a:endParaRPr lang="en-ZA" sz="1200" b="1" i="1" dirty="0">
              <a:latin typeface="+mn-lt"/>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12</a:t>
            </a:fld>
            <a:endParaRPr lang="en-GB" sz="1200" b="1" dirty="0">
              <a:solidFill>
                <a:schemeClr val="bg1"/>
              </a:solidFill>
            </a:endParaRPr>
          </a:p>
        </p:txBody>
      </p:sp>
    </p:spTree>
    <p:extLst>
      <p:ext uri="{BB962C8B-B14F-4D97-AF65-F5344CB8AC3E}">
        <p14:creationId xmlns:p14="http://schemas.microsoft.com/office/powerpoint/2010/main" xmlns="" val="2059411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Key Strategic Objectives of SASSET</a:t>
            </a:r>
            <a:r>
              <a:rPr lang="en-ZA" sz="2900" b="1" dirty="0" smtClean="0">
                <a:solidFill>
                  <a:schemeClr val="bg1"/>
                </a:solidFill>
                <a:latin typeface="Arial" charset="0"/>
                <a:cs typeface="Arial" charset="0"/>
              </a:rPr>
              <a:t>A</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graphicFrame>
        <p:nvGraphicFramePr>
          <p:cNvPr id="8" name="Content Placeholder 6"/>
          <p:cNvGraphicFramePr>
            <a:graphicFrameLocks/>
          </p:cNvGraphicFramePr>
          <p:nvPr>
            <p:extLst>
              <p:ext uri="{D42A27DB-BD31-4B8C-83A1-F6EECF244321}">
                <p14:modId xmlns:p14="http://schemas.microsoft.com/office/powerpoint/2010/main" xmlns="" val="136418490"/>
              </p:ext>
            </p:extLst>
          </p:nvPr>
        </p:nvGraphicFramePr>
        <p:xfrm>
          <a:off x="642910" y="1571612"/>
          <a:ext cx="7987719" cy="46580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42910" y="1785926"/>
            <a:ext cx="1078980" cy="307777"/>
          </a:xfrm>
          <a:prstGeom prst="rect">
            <a:avLst/>
          </a:prstGeom>
          <a:noFill/>
        </p:spPr>
        <p:txBody>
          <a:bodyPr wrap="square" rtlCol="0">
            <a:spAutoFit/>
          </a:bodyPr>
          <a:lstStyle/>
          <a:p>
            <a:r>
              <a:rPr lang="en-ZA" sz="1200" b="1" i="1" dirty="0" smtClean="0">
                <a:latin typeface="+mn-lt"/>
              </a:rPr>
              <a:t>Objective</a:t>
            </a:r>
            <a:r>
              <a:rPr lang="en-ZA" sz="1400" b="1" i="1" dirty="0" smtClean="0">
                <a:latin typeface="+mn-lt"/>
              </a:rPr>
              <a:t> 5</a:t>
            </a:r>
            <a:endParaRPr lang="en-ZA" sz="1400" b="1" i="1" dirty="0">
              <a:latin typeface="+mn-lt"/>
            </a:endParaRPr>
          </a:p>
        </p:txBody>
      </p:sp>
      <p:sp>
        <p:nvSpPr>
          <p:cNvPr id="10" name="TextBox 9"/>
          <p:cNvSpPr txBox="1"/>
          <p:nvPr/>
        </p:nvSpPr>
        <p:spPr>
          <a:xfrm>
            <a:off x="714348" y="2928934"/>
            <a:ext cx="1078980" cy="307777"/>
          </a:xfrm>
          <a:prstGeom prst="rect">
            <a:avLst/>
          </a:prstGeom>
          <a:noFill/>
        </p:spPr>
        <p:txBody>
          <a:bodyPr wrap="square" rtlCol="0">
            <a:spAutoFit/>
          </a:bodyPr>
          <a:lstStyle/>
          <a:p>
            <a:r>
              <a:rPr lang="en-ZA" sz="1200" b="1" i="1" dirty="0" smtClean="0">
                <a:latin typeface="+mn-lt"/>
              </a:rPr>
              <a:t>Objective</a:t>
            </a:r>
            <a:r>
              <a:rPr lang="en-ZA" sz="1400" b="1" i="1" dirty="0" smtClean="0">
                <a:latin typeface="+mn-lt"/>
              </a:rPr>
              <a:t> 6</a:t>
            </a:r>
            <a:endParaRPr lang="en-ZA" sz="1400" b="1" i="1" dirty="0">
              <a:latin typeface="+mn-lt"/>
            </a:endParaRPr>
          </a:p>
        </p:txBody>
      </p:sp>
      <p:sp>
        <p:nvSpPr>
          <p:cNvPr id="14" name="TextBox 13"/>
          <p:cNvSpPr txBox="1"/>
          <p:nvPr/>
        </p:nvSpPr>
        <p:spPr>
          <a:xfrm>
            <a:off x="714348" y="3929066"/>
            <a:ext cx="1078980" cy="276999"/>
          </a:xfrm>
          <a:prstGeom prst="rect">
            <a:avLst/>
          </a:prstGeom>
          <a:noFill/>
        </p:spPr>
        <p:txBody>
          <a:bodyPr wrap="square" rtlCol="0">
            <a:spAutoFit/>
          </a:bodyPr>
          <a:lstStyle/>
          <a:p>
            <a:r>
              <a:rPr lang="en-ZA" sz="1200" b="1" i="1" dirty="0" smtClean="0">
                <a:latin typeface="+mn-lt"/>
              </a:rPr>
              <a:t>Objective 7</a:t>
            </a:r>
            <a:endParaRPr lang="en-ZA" sz="1200" b="1" i="1" dirty="0">
              <a:latin typeface="+mn-lt"/>
            </a:endParaRPr>
          </a:p>
        </p:txBody>
      </p:sp>
      <p:sp>
        <p:nvSpPr>
          <p:cNvPr id="15" name="TextBox 14"/>
          <p:cNvSpPr txBox="1"/>
          <p:nvPr/>
        </p:nvSpPr>
        <p:spPr>
          <a:xfrm>
            <a:off x="642910" y="5072074"/>
            <a:ext cx="1078980" cy="276999"/>
          </a:xfrm>
          <a:prstGeom prst="rect">
            <a:avLst/>
          </a:prstGeom>
          <a:noFill/>
        </p:spPr>
        <p:txBody>
          <a:bodyPr wrap="square" rtlCol="0">
            <a:spAutoFit/>
          </a:bodyPr>
          <a:lstStyle/>
          <a:p>
            <a:r>
              <a:rPr lang="en-ZA" sz="1200" b="1" i="1" dirty="0" smtClean="0">
                <a:latin typeface="+mn-lt"/>
              </a:rPr>
              <a:t>Objective 8</a:t>
            </a:r>
            <a:endParaRPr lang="en-ZA" sz="1200" b="1" i="1" dirty="0">
              <a:latin typeface="+mn-lt"/>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13</a:t>
            </a:fld>
            <a:endParaRPr lang="en-GB" sz="1200" b="1" dirty="0">
              <a:solidFill>
                <a:schemeClr val="bg1"/>
              </a:solidFill>
            </a:endParaRPr>
          </a:p>
        </p:txBody>
      </p:sp>
    </p:spTree>
    <p:extLst>
      <p:ext uri="{BB962C8B-B14F-4D97-AF65-F5344CB8AC3E}">
        <p14:creationId xmlns:p14="http://schemas.microsoft.com/office/powerpoint/2010/main" xmlns="" val="1552791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179512" y="1080000"/>
            <a:ext cx="8712968" cy="5013296"/>
          </a:xfrm>
        </p:spPr>
        <p:txBody>
          <a:bodyPr/>
          <a:lstStyle/>
          <a:p>
            <a:pPr algn="l" eaLnBrk="1" hangingPunct="1">
              <a:spcBef>
                <a:spcPts val="600"/>
              </a:spcBef>
              <a:spcAft>
                <a:spcPts val="600"/>
              </a:spcAft>
            </a:pPr>
            <a:r>
              <a:rPr lang="en-ZA" sz="1900" b="1" dirty="0" smtClean="0">
                <a:solidFill>
                  <a:schemeClr val="tx1"/>
                </a:solidFill>
              </a:rPr>
              <a:t> </a:t>
            </a:r>
          </a:p>
          <a:p>
            <a:pPr algn="l" eaLnBrk="1" hangingPunct="1">
              <a:spcBef>
                <a:spcPts val="600"/>
              </a:spcBef>
              <a:spcAft>
                <a:spcPts val="600"/>
              </a:spcAft>
            </a:pPr>
            <a:endParaRPr lang="en-ZA" sz="1900" b="1" dirty="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smtClean="0">
              <a:solidFill>
                <a:schemeClr val="tx1"/>
              </a:solidFill>
            </a:endParaRPr>
          </a:p>
          <a:p>
            <a:pPr algn="l" eaLnBrk="1" hangingPunct="1">
              <a:spcBef>
                <a:spcPts val="600"/>
              </a:spcBef>
              <a:spcAft>
                <a:spcPts val="600"/>
              </a:spcAft>
            </a:pPr>
            <a:endParaRPr lang="en-ZA" sz="1900" b="1"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Implementation of Key Strategic Objectives</a:t>
            </a:r>
            <a:endParaRPr lang="en-ZA" sz="3200" dirty="0" smtClean="0"/>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14</a:t>
            </a:fld>
            <a:endParaRPr lang="en-GB" sz="1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679686982"/>
              </p:ext>
            </p:extLst>
          </p:nvPr>
        </p:nvGraphicFramePr>
        <p:xfrm>
          <a:off x="0" y="1071546"/>
          <a:ext cx="9144000" cy="5212080"/>
        </p:xfrm>
        <a:graphic>
          <a:graphicData uri="http://schemas.openxmlformats.org/drawingml/2006/table">
            <a:tbl>
              <a:tblPr firstRow="1" bandRow="1">
                <a:tableStyleId>{5C22544A-7EE6-4342-B048-85BDC9FD1C3A}</a:tableStyleId>
              </a:tblPr>
              <a:tblGrid>
                <a:gridCol w="1699326"/>
                <a:gridCol w="5198777"/>
                <a:gridCol w="2245897"/>
              </a:tblGrid>
              <a:tr h="234532">
                <a:tc>
                  <a:txBody>
                    <a:bodyPr/>
                    <a:lstStyle/>
                    <a:p>
                      <a:r>
                        <a:rPr lang="en-ZA" dirty="0" smtClean="0"/>
                        <a:t>Programme</a:t>
                      </a:r>
                      <a:endParaRPr lang="en-ZA" dirty="0"/>
                    </a:p>
                  </a:txBody>
                  <a:tcPr/>
                </a:tc>
                <a:tc>
                  <a:txBody>
                    <a:bodyPr/>
                    <a:lstStyle/>
                    <a:p>
                      <a:r>
                        <a:rPr lang="en-ZA" dirty="0" smtClean="0"/>
                        <a:t>Purpose</a:t>
                      </a:r>
                      <a:endParaRPr lang="en-ZA" dirty="0"/>
                    </a:p>
                  </a:txBody>
                  <a:tcPr/>
                </a:tc>
                <a:tc>
                  <a:txBody>
                    <a:bodyPr/>
                    <a:lstStyle/>
                    <a:p>
                      <a:r>
                        <a:rPr lang="en-ZA" dirty="0" smtClean="0"/>
                        <a:t>Sub programmes</a:t>
                      </a:r>
                      <a:endParaRPr lang="en-ZA" dirty="0"/>
                    </a:p>
                  </a:txBody>
                  <a:tcPr/>
                </a:tc>
              </a:tr>
              <a:tr h="996763">
                <a:tc>
                  <a:txBody>
                    <a:bodyPr/>
                    <a:lstStyle/>
                    <a:p>
                      <a:r>
                        <a:rPr lang="en-ZA" sz="1700" b="1" dirty="0" smtClean="0"/>
                        <a:t>Programme</a:t>
                      </a:r>
                      <a:r>
                        <a:rPr lang="en-ZA" sz="1700" b="1" baseline="0" dirty="0" smtClean="0"/>
                        <a:t> 1:</a:t>
                      </a:r>
                    </a:p>
                    <a:p>
                      <a:r>
                        <a:rPr lang="en-ZA" sz="1700" baseline="0" dirty="0" smtClean="0"/>
                        <a:t>Administration</a:t>
                      </a:r>
                      <a:endParaRPr lang="en-ZA"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dirty="0" smtClean="0">
                          <a:solidFill>
                            <a:schemeClr val="tx1"/>
                          </a:solidFill>
                        </a:rPr>
                        <a:t>Provides management, strategic and administrative support services to ensure effective delivery of learning programmes, skills planning, research, monitoring and evaluation</a:t>
                      </a:r>
                      <a:endParaRPr lang="en-GB" sz="1600" b="0" dirty="0" smtClean="0">
                        <a:solidFill>
                          <a:schemeClr val="tx1"/>
                        </a:solidFill>
                        <a:cs typeface="Arial" pitchFamily="34" charset="0"/>
                      </a:endParaRPr>
                    </a:p>
                  </a:txBody>
                  <a:tcPr/>
                </a:tc>
                <a:tc>
                  <a:txBody>
                    <a:bodyPr/>
                    <a:lstStyle/>
                    <a:p>
                      <a:r>
                        <a:rPr lang="en-ZA" sz="1600" dirty="0" smtClean="0"/>
                        <a:t>Corporate Services, Finance and supply chain, Marketing and communication, ICT, Audit and Risk</a:t>
                      </a:r>
                      <a:endParaRPr lang="en-ZA" sz="1600" dirty="0"/>
                    </a:p>
                  </a:txBody>
                  <a:tcPr/>
                </a:tc>
              </a:tr>
              <a:tr h="1622182">
                <a:tc>
                  <a:txBody>
                    <a:bodyPr/>
                    <a:lstStyle/>
                    <a:p>
                      <a:r>
                        <a:rPr lang="en-ZA" sz="1700" b="1" dirty="0" smtClean="0"/>
                        <a:t>Programme 2:</a:t>
                      </a:r>
                    </a:p>
                    <a:p>
                      <a:r>
                        <a:rPr lang="en-ZA" sz="1700" dirty="0" smtClean="0"/>
                        <a:t>Research,</a:t>
                      </a:r>
                      <a:r>
                        <a:rPr lang="en-ZA" sz="1700" baseline="0" dirty="0" smtClean="0"/>
                        <a:t> skills planning, monitoring and Evaluation</a:t>
                      </a:r>
                      <a:endParaRPr lang="en-ZA" sz="1700" dirty="0"/>
                    </a:p>
                  </a:txBody>
                  <a:tcPr/>
                </a:tc>
                <a:tc>
                  <a:txBody>
                    <a:bodyPr/>
                    <a:lstStyle/>
                    <a:p>
                      <a:pPr lvl="0"/>
                      <a:r>
                        <a:rPr lang="en-ZA" sz="1600" b="0" kern="1200" dirty="0" smtClean="0">
                          <a:solidFill>
                            <a:schemeClr val="dk1"/>
                          </a:solidFill>
                          <a:effectLst/>
                          <a:latin typeface="+mn-lt"/>
                          <a:ea typeface="+mn-ea"/>
                          <a:cs typeface="+mn-cs"/>
                        </a:rPr>
                        <a:t>- Provides a credible institutional mechanism for skills planning to provide reliable information on supply and  demand for skills in the Safety and Security Sector.</a:t>
                      </a:r>
                    </a:p>
                    <a:p>
                      <a:pPr lvl="0"/>
                      <a:r>
                        <a:rPr lang="en-ZA" sz="1600" b="0" kern="1200" dirty="0" smtClean="0">
                          <a:solidFill>
                            <a:schemeClr val="dk1"/>
                          </a:solidFill>
                          <a:effectLst/>
                          <a:latin typeface="+mn-lt"/>
                          <a:ea typeface="+mn-ea"/>
                          <a:cs typeface="+mn-cs"/>
                        </a:rPr>
                        <a:t>- Provides strategic direction with regard to implementation of strategic priorities in the Sector Skills Plan and Strategic Plan. </a:t>
                      </a:r>
                    </a:p>
                    <a:p>
                      <a:pPr lvl="0"/>
                      <a:r>
                        <a:rPr lang="en-ZA" sz="1600" b="0" kern="1200" dirty="0" smtClean="0">
                          <a:solidFill>
                            <a:schemeClr val="dk1"/>
                          </a:solidFill>
                          <a:effectLst/>
                          <a:latin typeface="+mn-lt"/>
                          <a:ea typeface="+mn-ea"/>
                          <a:cs typeface="+mn-cs"/>
                        </a:rPr>
                        <a:t>- Conducts monitoring and evaluation of the skills </a:t>
                      </a:r>
                      <a:br>
                        <a:rPr lang="en-ZA" sz="1600" b="0" kern="1200" dirty="0" smtClean="0">
                          <a:solidFill>
                            <a:schemeClr val="dk1"/>
                          </a:solidFill>
                          <a:effectLst/>
                          <a:latin typeface="+mn-lt"/>
                          <a:ea typeface="+mn-ea"/>
                          <a:cs typeface="+mn-cs"/>
                        </a:rPr>
                      </a:br>
                      <a:r>
                        <a:rPr lang="en-ZA" sz="1600" b="0" kern="1200" dirty="0" smtClean="0">
                          <a:solidFill>
                            <a:schemeClr val="dk1"/>
                          </a:solidFill>
                          <a:effectLst/>
                          <a:latin typeface="+mn-lt"/>
                          <a:ea typeface="+mn-ea"/>
                          <a:cs typeface="+mn-cs"/>
                        </a:rPr>
                        <a:t>   development programme. </a:t>
                      </a:r>
                      <a:endParaRPr lang="en-ZA" sz="1600" dirty="0"/>
                    </a:p>
                  </a:txBody>
                  <a:tcPr/>
                </a:tc>
                <a:tc>
                  <a:txBody>
                    <a:bodyPr/>
                    <a:lstStyle/>
                    <a:p>
                      <a:r>
                        <a:rPr lang="en-ZA" sz="1600" dirty="0" smtClean="0"/>
                        <a:t>Research,</a:t>
                      </a:r>
                    </a:p>
                    <a:p>
                      <a:r>
                        <a:rPr lang="en-ZA" sz="1600" dirty="0" smtClean="0"/>
                        <a:t>Skills Planning and Monitoring and Evaluation</a:t>
                      </a:r>
                      <a:endParaRPr lang="en-ZA" sz="1600" dirty="0"/>
                    </a:p>
                  </a:txBody>
                  <a:tcPr/>
                </a:tc>
              </a:tr>
              <a:tr h="762230">
                <a:tc>
                  <a:txBody>
                    <a:bodyPr/>
                    <a:lstStyle/>
                    <a:p>
                      <a:r>
                        <a:rPr lang="en-ZA" b="1" dirty="0" smtClean="0"/>
                        <a:t>Programme 3</a:t>
                      </a:r>
                      <a:r>
                        <a:rPr lang="en-ZA" dirty="0" smtClean="0"/>
                        <a:t>:</a:t>
                      </a:r>
                    </a:p>
                    <a:p>
                      <a:r>
                        <a:rPr lang="en-ZA" dirty="0" smtClean="0"/>
                        <a:t>Learning Programmes</a:t>
                      </a:r>
                      <a:endParaRPr lang="en-ZA" dirty="0"/>
                    </a:p>
                  </a:txBody>
                  <a:tcPr/>
                </a:tc>
                <a:tc>
                  <a:txBody>
                    <a:bodyPr/>
                    <a:lstStyle/>
                    <a:p>
                      <a:r>
                        <a:rPr lang="en-ZA" sz="1600" kern="1200" dirty="0" smtClean="0">
                          <a:solidFill>
                            <a:schemeClr val="dk1"/>
                          </a:solidFill>
                          <a:effectLst/>
                          <a:latin typeface="+mn-lt"/>
                          <a:ea typeface="+mn-ea"/>
                          <a:cs typeface="+mn-cs"/>
                        </a:rPr>
                        <a:t>Ensure the implementation of learning programmes identified in the strategic plan within the approved budget </a:t>
                      </a:r>
                      <a:endParaRPr lang="en-ZA" sz="1600" dirty="0"/>
                    </a:p>
                  </a:txBody>
                  <a:tcPr/>
                </a:tc>
                <a:tc>
                  <a:txBody>
                    <a:bodyPr/>
                    <a:lstStyle/>
                    <a:p>
                      <a:r>
                        <a:rPr lang="en-ZA" sz="1600" dirty="0" smtClean="0"/>
                        <a:t>Learnerships,</a:t>
                      </a:r>
                      <a:r>
                        <a:rPr lang="en-ZA" sz="1600" baseline="0" dirty="0" smtClean="0"/>
                        <a:t> Skills prog, WIL, Artisans, Bursaries</a:t>
                      </a:r>
                      <a:endParaRPr lang="en-ZA" sz="1600" dirty="0"/>
                    </a:p>
                  </a:txBody>
                  <a:tcPr/>
                </a:tc>
              </a:tr>
              <a:tr h="527698">
                <a:tc>
                  <a:txBody>
                    <a:bodyPr/>
                    <a:lstStyle/>
                    <a:p>
                      <a:r>
                        <a:rPr lang="en-ZA" sz="1600" b="1" dirty="0" smtClean="0"/>
                        <a:t>Programme 4:</a:t>
                      </a:r>
                    </a:p>
                    <a:p>
                      <a:r>
                        <a:rPr lang="en-ZA" sz="1600" dirty="0" smtClean="0"/>
                        <a:t>ETQA</a:t>
                      </a:r>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Executes</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the delegated functions by the QCTO </a:t>
                      </a:r>
                      <a:endParaRPr lang="en-ZA" sz="1600" dirty="0" smtClean="0"/>
                    </a:p>
                  </a:txBody>
                  <a:tcPr/>
                </a:tc>
                <a:tc>
                  <a:txBody>
                    <a:bodyPr/>
                    <a:lstStyle/>
                    <a:p>
                      <a:r>
                        <a:rPr lang="en-ZA" sz="1600" dirty="0" smtClean="0"/>
                        <a:t>Q&amp;A</a:t>
                      </a:r>
                      <a:r>
                        <a:rPr lang="en-ZA" sz="1600" baseline="0" dirty="0" smtClean="0"/>
                        <a:t>, Certification, Qualification Dev.</a:t>
                      </a:r>
                      <a:endParaRPr lang="en-ZA" sz="1600" dirty="0"/>
                    </a:p>
                  </a:txBody>
                  <a:tcPr/>
                </a:tc>
              </a:tr>
            </a:tbl>
          </a:graphicData>
        </a:graphic>
      </p:graphicFrame>
    </p:spTree>
    <p:extLst>
      <p:ext uri="{BB962C8B-B14F-4D97-AF65-F5344CB8AC3E}">
        <p14:creationId xmlns:p14="http://schemas.microsoft.com/office/powerpoint/2010/main" xmlns="" val="3855533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Implementation </a:t>
            </a:r>
            <a:r>
              <a:rPr lang="en-ZA" sz="3600" b="1" dirty="0">
                <a:solidFill>
                  <a:schemeClr val="bg1"/>
                </a:solidFill>
                <a:latin typeface="Arial" charset="0"/>
                <a:cs typeface="Arial" charset="0"/>
              </a:rPr>
              <a:t>of Skills Development </a:t>
            </a:r>
            <a:r>
              <a:rPr lang="en-ZA" sz="3600" b="1" dirty="0" smtClean="0">
                <a:solidFill>
                  <a:schemeClr val="bg1"/>
                </a:solidFill>
                <a:latin typeface="Arial" charset="0"/>
                <a:cs typeface="Arial" charset="0"/>
              </a:rPr>
              <a:t/>
            </a:r>
            <a:br>
              <a:rPr lang="en-ZA" sz="3600" b="1" dirty="0" smtClean="0">
                <a:solidFill>
                  <a:schemeClr val="bg1"/>
                </a:solidFill>
                <a:latin typeface="Arial" charset="0"/>
                <a:cs typeface="Arial" charset="0"/>
              </a:rPr>
            </a:br>
            <a:r>
              <a:rPr lang="en-ZA" sz="3600" b="1" dirty="0" smtClean="0">
                <a:solidFill>
                  <a:schemeClr val="bg1"/>
                </a:solidFill>
                <a:latin typeface="Arial" charset="0"/>
                <a:cs typeface="Arial" charset="0"/>
              </a:rPr>
              <a:t>in </a:t>
            </a:r>
            <a:r>
              <a:rPr lang="en-ZA" sz="3600" b="1" dirty="0">
                <a:solidFill>
                  <a:schemeClr val="bg1"/>
                </a:solidFill>
                <a:latin typeface="Arial" charset="0"/>
                <a:cs typeface="Arial" charset="0"/>
              </a:rPr>
              <a:t>2016/17 </a:t>
            </a:r>
            <a:endParaRPr lang="en-ZA" sz="3600" dirty="0" smtClean="0"/>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pPr algn="ctr"/>
              <a:t>15</a:t>
            </a:fld>
            <a:endParaRPr lang="en-GB" sz="1200" b="1" dirty="0"/>
          </a:p>
        </p:txBody>
      </p:sp>
      <p:graphicFrame>
        <p:nvGraphicFramePr>
          <p:cNvPr id="3" name="Table 2"/>
          <p:cNvGraphicFramePr>
            <a:graphicFrameLocks noGrp="1"/>
          </p:cNvGraphicFramePr>
          <p:nvPr>
            <p:extLst>
              <p:ext uri="{D42A27DB-BD31-4B8C-83A1-F6EECF244321}">
                <p14:modId xmlns:p14="http://schemas.microsoft.com/office/powerpoint/2010/main" xmlns="" val="4175760192"/>
              </p:ext>
            </p:extLst>
          </p:nvPr>
        </p:nvGraphicFramePr>
        <p:xfrm>
          <a:off x="0" y="928670"/>
          <a:ext cx="9001156" cy="5547360"/>
        </p:xfrm>
        <a:graphic>
          <a:graphicData uri="http://schemas.openxmlformats.org/drawingml/2006/table">
            <a:tbl>
              <a:tblPr firstRow="1" bandRow="1">
                <a:tableStyleId>{5C22544A-7EE6-4342-B048-85BDC9FD1C3A}</a:tableStyleId>
              </a:tblPr>
              <a:tblGrid>
                <a:gridCol w="1437160"/>
                <a:gridCol w="680761"/>
                <a:gridCol w="4235837"/>
                <a:gridCol w="2647398"/>
              </a:tblGrid>
              <a:tr h="693105">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bg1"/>
                          </a:solidFill>
                        </a:rPr>
                        <a:t>Strategic Objectives:</a:t>
                      </a:r>
                      <a:r>
                        <a:rPr lang="en-ZA" sz="1400" baseline="0" dirty="0" smtClean="0">
                          <a:solidFill>
                            <a:schemeClr val="bg1"/>
                          </a:solidFill>
                        </a:rPr>
                        <a:t> </a:t>
                      </a:r>
                      <a:r>
                        <a:rPr lang="en-ZA" sz="1400" dirty="0" smtClean="0">
                          <a:solidFill>
                            <a:schemeClr val="bg1"/>
                          </a:solidFill>
                        </a:rPr>
                        <a:t>Improved impact of the scarce and critical skills across the safety and security sector, &amp; Increased completion by employed and unemployed learners entering   learnerships artisanship, internship, skills development and bursaries</a:t>
                      </a:r>
                    </a:p>
                  </a:txBody>
                  <a:tcPr>
                    <a:solidFill>
                      <a:srgbClr val="FF0000"/>
                    </a:solidFill>
                  </a:tcPr>
                </a:tc>
                <a:tc hMerge="1">
                  <a:txBody>
                    <a:bodyPr/>
                    <a:lstStyle/>
                    <a:p>
                      <a:endParaRPr lang="en-ZA" dirty="0"/>
                    </a:p>
                  </a:txBody>
                  <a:tcPr>
                    <a:solidFill>
                      <a:schemeClr val="accent2">
                        <a:lumMod val="60000"/>
                        <a:lumOff val="40000"/>
                      </a:schemeClr>
                    </a:solidFill>
                  </a:tcPr>
                </a:tc>
                <a:tc hMerge="1">
                  <a:txBody>
                    <a:bodyPr/>
                    <a:lstStyle/>
                    <a:p>
                      <a:endParaRPr lang="en-ZA" dirty="0"/>
                    </a:p>
                  </a:txBody>
                  <a:tcPr>
                    <a:solidFill>
                      <a:schemeClr val="accent2">
                        <a:lumMod val="60000"/>
                        <a:lumOff val="40000"/>
                      </a:schemeClr>
                    </a:solidFill>
                  </a:tcPr>
                </a:tc>
                <a:tc hMerge="1">
                  <a:txBody>
                    <a:bodyPr/>
                    <a:lstStyle/>
                    <a:p>
                      <a:endParaRPr lang="en-ZA" dirty="0"/>
                    </a:p>
                  </a:txBody>
                  <a:tcPr>
                    <a:solidFill>
                      <a:schemeClr val="accent2">
                        <a:lumMod val="60000"/>
                        <a:lumOff val="40000"/>
                      </a:schemeClr>
                    </a:solidFill>
                  </a:tcPr>
                </a:tc>
              </a:tr>
              <a:tr h="260105">
                <a:tc>
                  <a:txBody>
                    <a:bodyPr/>
                    <a:lstStyle/>
                    <a:p>
                      <a:r>
                        <a:rPr lang="en-ZA" sz="1600" b="1" i="0" dirty="0" smtClean="0">
                          <a:solidFill>
                            <a:schemeClr val="bg1"/>
                          </a:solidFill>
                        </a:rPr>
                        <a:t>Type of Skill</a:t>
                      </a:r>
                    </a:p>
                  </a:txBody>
                  <a:tcPr>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ZA" sz="1600" b="1" i="0" dirty="0" smtClean="0">
                          <a:solidFill>
                            <a:schemeClr val="bg1"/>
                          </a:solidFill>
                        </a:rPr>
                        <a:t>No</a:t>
                      </a:r>
                      <a:endParaRPr lang="en-ZA" sz="1600" b="1" i="0" dirty="0">
                        <a:solidFill>
                          <a:schemeClr val="bg1"/>
                        </a:solidFill>
                      </a:endParaRPr>
                    </a:p>
                  </a:txBody>
                  <a:tcPr>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ZA" sz="1600" b="1" i="0" dirty="0" smtClean="0">
                          <a:solidFill>
                            <a:schemeClr val="bg1"/>
                          </a:solidFill>
                        </a:rPr>
                        <a:t>Type of programme</a:t>
                      </a:r>
                      <a:endParaRPr lang="en-ZA" sz="1600" b="1" i="0" dirty="0">
                        <a:solidFill>
                          <a:schemeClr val="bg1"/>
                        </a:solidFill>
                      </a:endParaRPr>
                    </a:p>
                  </a:txBody>
                  <a:tcPr>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ZA" sz="1600" b="1" i="0" dirty="0" smtClean="0">
                          <a:solidFill>
                            <a:schemeClr val="bg1"/>
                          </a:solidFill>
                        </a:rPr>
                        <a:t>Recipient</a:t>
                      </a:r>
                      <a:endParaRPr lang="en-ZA" sz="1600" b="1" i="0" dirty="0">
                        <a:solidFill>
                          <a:schemeClr val="bg1"/>
                        </a:solidFill>
                      </a:endParaRPr>
                    </a:p>
                  </a:txBody>
                  <a:tcPr>
                    <a:lnB w="12700" cap="flat" cmpd="sng" algn="ctr">
                      <a:solidFill>
                        <a:schemeClr val="tx1"/>
                      </a:solidFill>
                      <a:prstDash val="solid"/>
                      <a:round/>
                      <a:headEnd type="none" w="med" len="med"/>
                      <a:tailEnd type="none" w="med" len="med"/>
                    </a:lnB>
                    <a:solidFill>
                      <a:schemeClr val="accent5">
                        <a:lumMod val="75000"/>
                      </a:schemeClr>
                    </a:solidFill>
                  </a:tcPr>
                </a:tc>
              </a:tr>
              <a:tr h="602970">
                <a:tc>
                  <a:txBody>
                    <a:bodyPr/>
                    <a:lstStyle/>
                    <a:p>
                      <a:r>
                        <a:rPr lang="en-ZA" sz="1500" dirty="0" smtClean="0"/>
                        <a:t>Unemployed</a:t>
                      </a:r>
                    </a:p>
                    <a:p>
                      <a:r>
                        <a:rPr lang="en-ZA" sz="1500" dirty="0" smtClean="0"/>
                        <a:t>Learnerships</a:t>
                      </a:r>
                      <a:endParaRPr lang="en-ZA" sz="1500" dirty="0"/>
                    </a:p>
                  </a:txBody>
                  <a:tcPr>
                    <a:lnT w="12700" cap="flat" cmpd="sng" algn="ctr">
                      <a:solidFill>
                        <a:schemeClr val="tx1"/>
                      </a:solidFill>
                      <a:prstDash val="solid"/>
                      <a:round/>
                      <a:headEnd type="none" w="med" len="med"/>
                      <a:tailEnd type="none" w="med" len="med"/>
                    </a:lnT>
                  </a:tcPr>
                </a:tc>
                <a:tc>
                  <a:txBody>
                    <a:bodyPr/>
                    <a:lstStyle/>
                    <a:p>
                      <a:endParaRPr lang="en-ZA" sz="1500" dirty="0"/>
                    </a:p>
                  </a:txBody>
                  <a:tcPr>
                    <a:lnT w="12700" cap="flat" cmpd="sng" algn="ctr">
                      <a:solidFill>
                        <a:schemeClr val="tx1"/>
                      </a:solidFill>
                      <a:prstDash val="solid"/>
                      <a:round/>
                      <a:headEnd type="none" w="med" len="med"/>
                      <a:tailEnd type="none" w="med" len="med"/>
                    </a:lnT>
                  </a:tcPr>
                </a:tc>
                <a:tc>
                  <a:txBody>
                    <a:bodyPr/>
                    <a:lstStyle/>
                    <a:p>
                      <a:r>
                        <a:rPr lang="en-ZA" sz="1500" dirty="0" smtClean="0"/>
                        <a:t>General security practises,</a:t>
                      </a:r>
                      <a:r>
                        <a:rPr lang="en-ZA" sz="1500" baseline="0" dirty="0" smtClean="0"/>
                        <a:t> </a:t>
                      </a:r>
                      <a:r>
                        <a:rPr lang="en-ZA" sz="1500" dirty="0" smtClean="0"/>
                        <a:t>Legal Interpreting, Paralegal practises</a:t>
                      </a:r>
                      <a:endParaRPr lang="en-ZA" sz="1500" dirty="0"/>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smtClean="0"/>
                        <a:t>Unemployed,</a:t>
                      </a:r>
                      <a:r>
                        <a:rPr lang="en-ZA" sz="1500" baseline="0" dirty="0" smtClean="0"/>
                        <a:t> </a:t>
                      </a:r>
                      <a:r>
                        <a:rPr lang="en-ZA" sz="1500" dirty="0" smtClean="0"/>
                        <a:t>Private security</a:t>
                      </a:r>
                      <a:r>
                        <a:rPr lang="en-ZA" sz="1500" baseline="0" dirty="0" smtClean="0"/>
                        <a:t> </a:t>
                      </a:r>
                      <a:r>
                        <a:rPr lang="en-ZA" sz="1500" dirty="0" smtClean="0"/>
                        <a:t>companies,</a:t>
                      </a:r>
                      <a:r>
                        <a:rPr lang="en-ZA" sz="1500" baseline="0" dirty="0" smtClean="0"/>
                        <a:t> </a:t>
                      </a:r>
                      <a:r>
                        <a:rPr lang="en-ZA" sz="1500" dirty="0" smtClean="0"/>
                        <a:t>Department</a:t>
                      </a:r>
                      <a:r>
                        <a:rPr lang="en-ZA" sz="1500" baseline="0" dirty="0" smtClean="0"/>
                        <a:t> of Justice</a:t>
                      </a:r>
                      <a:endParaRPr lang="en-ZA" sz="1500" dirty="0" smtClean="0"/>
                    </a:p>
                  </a:txBody>
                  <a:tcPr>
                    <a:lnT w="12700" cap="flat" cmpd="sng" algn="ctr">
                      <a:solidFill>
                        <a:schemeClr val="tx1"/>
                      </a:solidFill>
                      <a:prstDash val="solid"/>
                      <a:round/>
                      <a:headEnd type="none" w="med" len="med"/>
                      <a:tailEnd type="none" w="med" len="med"/>
                    </a:lnT>
                  </a:tcPr>
                </a:tc>
              </a:tr>
              <a:tr h="957658">
                <a:tc>
                  <a:txBody>
                    <a:bodyPr/>
                    <a:lstStyle/>
                    <a:p>
                      <a:r>
                        <a:rPr lang="en-ZA" sz="1500" dirty="0" smtClean="0"/>
                        <a:t>Employed</a:t>
                      </a:r>
                    </a:p>
                    <a:p>
                      <a:r>
                        <a:rPr lang="en-ZA" sz="1500" dirty="0" smtClean="0"/>
                        <a:t>Learnerships</a:t>
                      </a:r>
                      <a:endParaRPr lang="en-ZA" sz="1500" dirty="0"/>
                    </a:p>
                  </a:txBody>
                  <a:tcPr/>
                </a:tc>
                <a:tc>
                  <a:txBody>
                    <a:bodyPr/>
                    <a:lstStyle/>
                    <a:p>
                      <a:r>
                        <a:rPr lang="en-ZA" sz="1500" dirty="0" smtClean="0"/>
                        <a:t>2000</a:t>
                      </a:r>
                      <a:endParaRPr lang="en-ZA" sz="1500" dirty="0"/>
                    </a:p>
                  </a:txBody>
                  <a:tcPr/>
                </a:tc>
                <a:tc>
                  <a:txBody>
                    <a:bodyPr/>
                    <a:lstStyle/>
                    <a:p>
                      <a:r>
                        <a:rPr lang="en-ZA" sz="1500" dirty="0" smtClean="0"/>
                        <a:t>General security practises</a:t>
                      </a:r>
                      <a:endParaRPr lang="en-ZA" sz="1500" dirty="0"/>
                    </a:p>
                    <a:p>
                      <a:r>
                        <a:rPr lang="en-ZA" sz="1500" dirty="0" smtClean="0"/>
                        <a:t>Legal Interpreting,</a:t>
                      </a:r>
                      <a:r>
                        <a:rPr lang="en-ZA" sz="1500" baseline="0" dirty="0" smtClean="0"/>
                        <a:t> </a:t>
                      </a:r>
                      <a:r>
                        <a:rPr lang="en-ZA" sz="1500" dirty="0" smtClean="0"/>
                        <a:t>Paralegal practises, Public sector Accounting, ODETDP</a:t>
                      </a:r>
                      <a:r>
                        <a:rPr lang="en-ZA" sz="1500" baseline="0" dirty="0" smtClean="0"/>
                        <a:t> (training for lecturers), </a:t>
                      </a:r>
                      <a:r>
                        <a:rPr lang="en-ZA" sz="1500" dirty="0" smtClean="0"/>
                        <a:t>Generic</a:t>
                      </a:r>
                      <a:r>
                        <a:rPr lang="en-ZA" sz="1500" baseline="0" dirty="0" smtClean="0"/>
                        <a:t> </a:t>
                      </a:r>
                      <a:r>
                        <a:rPr lang="en-ZA" sz="1500" dirty="0" smtClean="0"/>
                        <a:t>management, Specialist security practises, Occupational Health and</a:t>
                      </a:r>
                      <a:r>
                        <a:rPr lang="en-ZA" sz="1500" baseline="0" dirty="0" smtClean="0"/>
                        <a:t> Safety</a:t>
                      </a:r>
                      <a:endParaRPr lang="en-ZA" sz="1500" dirty="0"/>
                    </a:p>
                  </a:txBody>
                  <a:tcPr/>
                </a:tc>
                <a:tc>
                  <a:txBody>
                    <a:bodyPr/>
                    <a:lstStyle/>
                    <a:p>
                      <a:r>
                        <a:rPr lang="en-ZA" sz="1500" dirty="0" smtClean="0"/>
                        <a:t>Private security</a:t>
                      </a:r>
                      <a:r>
                        <a:rPr lang="en-ZA" sz="1500" baseline="0" dirty="0" smtClean="0"/>
                        <a:t> </a:t>
                      </a:r>
                      <a:r>
                        <a:rPr lang="en-ZA" sz="1500" dirty="0" smtClean="0"/>
                        <a:t>companies, Department</a:t>
                      </a:r>
                      <a:r>
                        <a:rPr lang="en-ZA" sz="1500" baseline="0" dirty="0" smtClean="0"/>
                        <a:t> of Justice, Trade Unions, </a:t>
                      </a:r>
                      <a:r>
                        <a:rPr lang="en-ZA" sz="1500" dirty="0" smtClean="0"/>
                        <a:t>SAPS, Private security</a:t>
                      </a:r>
                      <a:endParaRPr lang="en-ZA" sz="1500" dirty="0"/>
                    </a:p>
                  </a:txBody>
                  <a:tcPr/>
                </a:tc>
              </a:tr>
              <a:tr h="1135002">
                <a:tc>
                  <a:txBody>
                    <a:bodyPr/>
                    <a:lstStyle/>
                    <a:p>
                      <a:r>
                        <a:rPr lang="en-ZA" sz="1500" dirty="0" smtClean="0"/>
                        <a:t>Unemployed</a:t>
                      </a:r>
                    </a:p>
                    <a:p>
                      <a:r>
                        <a:rPr lang="en-ZA" sz="1500" dirty="0" smtClean="0"/>
                        <a:t>Bursaries</a:t>
                      </a:r>
                      <a:endParaRPr lang="en-ZA" sz="1500" dirty="0"/>
                    </a:p>
                  </a:txBody>
                  <a:tcPr/>
                </a:tc>
                <a:tc>
                  <a:txBody>
                    <a:bodyPr/>
                    <a:lstStyle/>
                    <a:p>
                      <a:r>
                        <a:rPr lang="en-ZA" sz="1500" dirty="0" smtClean="0"/>
                        <a:t>396</a:t>
                      </a:r>
                      <a:endParaRPr lang="en-ZA" sz="1500" dirty="0"/>
                    </a:p>
                  </a:txBody>
                  <a:tcPr/>
                </a:tc>
                <a:tc>
                  <a:txBody>
                    <a:bodyPr/>
                    <a:lstStyle/>
                    <a:p>
                      <a:r>
                        <a:rPr lang="en-ZA" sz="1500" baseline="0" dirty="0" smtClean="0"/>
                        <a:t>Chemistry (linked to forensics), engineering (linked to Defence), Legal (LLB &amp; LLM), Correctional studies, Language Practitioners (linked to Dept Justice), Psychology, Criminology, forensic studies, medicine (linked corrections and defence) and safety management.</a:t>
                      </a:r>
                      <a:endParaRPr lang="en-ZA" sz="1500" dirty="0"/>
                    </a:p>
                  </a:txBody>
                  <a:tcPr/>
                </a:tc>
                <a:tc>
                  <a:txBody>
                    <a:bodyPr/>
                    <a:lstStyle/>
                    <a:p>
                      <a:r>
                        <a:rPr lang="en-ZA" sz="1500" dirty="0" smtClean="0"/>
                        <a:t>Unemployed youth</a:t>
                      </a:r>
                      <a:endParaRPr lang="en-ZA" sz="1500" dirty="0"/>
                    </a:p>
                  </a:txBody>
                  <a:tcPr/>
                </a:tc>
              </a:tr>
              <a:tr h="780314">
                <a:tc>
                  <a:txBody>
                    <a:bodyPr/>
                    <a:lstStyle/>
                    <a:p>
                      <a:r>
                        <a:rPr lang="en-ZA" sz="1500" dirty="0" smtClean="0"/>
                        <a:t>Employed</a:t>
                      </a:r>
                    </a:p>
                    <a:p>
                      <a:r>
                        <a:rPr lang="en-ZA" sz="1500" dirty="0" smtClean="0"/>
                        <a:t>Bursaries</a:t>
                      </a:r>
                    </a:p>
                  </a:txBody>
                  <a:tcPr/>
                </a:tc>
                <a:tc>
                  <a:txBody>
                    <a:bodyPr/>
                    <a:lstStyle/>
                    <a:p>
                      <a:r>
                        <a:rPr lang="en-ZA" sz="1500" dirty="0" smtClean="0"/>
                        <a:t>323</a:t>
                      </a:r>
                      <a:endParaRPr lang="en-ZA" sz="1500" dirty="0"/>
                    </a:p>
                  </a:txBody>
                  <a:tcPr/>
                </a:tc>
                <a:tc>
                  <a:txBody>
                    <a:bodyPr/>
                    <a:lstStyle/>
                    <a:p>
                      <a:r>
                        <a:rPr lang="en-ZA" sz="1500" dirty="0" smtClean="0"/>
                        <a:t>In this field bursaries</a:t>
                      </a:r>
                      <a:r>
                        <a:rPr lang="en-ZA" sz="1500" baseline="0" dirty="0" smtClean="0"/>
                        <a:t> where allocated to private employers, trade unions and government departments who identified their priority areas of study.</a:t>
                      </a:r>
                      <a:endParaRPr lang="en-ZA" sz="1500" dirty="0"/>
                    </a:p>
                  </a:txBody>
                  <a:tcPr/>
                </a:tc>
                <a:tc>
                  <a:txBody>
                    <a:bodyPr/>
                    <a:lstStyle/>
                    <a:p>
                      <a:r>
                        <a:rPr lang="en-ZA" sz="1500" dirty="0" smtClean="0"/>
                        <a:t>POPCRU, PSIRA, SAPS</a:t>
                      </a:r>
                    </a:p>
                    <a:p>
                      <a:r>
                        <a:rPr lang="en-ZA" sz="1500" dirty="0" smtClean="0"/>
                        <a:t>Priv. </a:t>
                      </a:r>
                      <a:r>
                        <a:rPr lang="en-ZA" sz="1500" baseline="0" dirty="0" smtClean="0"/>
                        <a:t>Security Companies</a:t>
                      </a:r>
                    </a:p>
                    <a:p>
                      <a:r>
                        <a:rPr lang="en-ZA" sz="1500" baseline="0" dirty="0" smtClean="0"/>
                        <a:t>Dept of Justice, Defence</a:t>
                      </a:r>
                    </a:p>
                    <a:p>
                      <a:r>
                        <a:rPr lang="en-ZA" sz="1500" baseline="0" dirty="0" smtClean="0"/>
                        <a:t>NPA &amp; Corrections</a:t>
                      </a:r>
                      <a:endParaRPr lang="en-ZA" sz="1500" dirty="0"/>
                    </a:p>
                  </a:txBody>
                  <a:tcPr/>
                </a:tc>
              </a:tr>
            </a:tbl>
          </a:graphicData>
        </a:graphic>
      </p:graphicFrame>
    </p:spTree>
    <p:extLst>
      <p:ext uri="{BB962C8B-B14F-4D97-AF65-F5344CB8AC3E}">
        <p14:creationId xmlns:p14="http://schemas.microsoft.com/office/powerpoint/2010/main" xmlns="" val="421342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a:t>
            </a:r>
            <a:r>
              <a:rPr lang="en-ZA" sz="3200" b="1" dirty="0">
                <a:solidFill>
                  <a:schemeClr val="bg1"/>
                </a:solidFill>
                <a:latin typeface="Arial" charset="0"/>
                <a:cs typeface="Arial" charset="0"/>
              </a:rPr>
              <a:t>of Skills Development in 2016/17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16</a:t>
            </a:fld>
            <a:endParaRPr lang="en-GB" sz="1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233403798"/>
              </p:ext>
            </p:extLst>
          </p:nvPr>
        </p:nvGraphicFramePr>
        <p:xfrm>
          <a:off x="214281" y="1070574"/>
          <a:ext cx="8678199" cy="4683250"/>
        </p:xfrm>
        <a:graphic>
          <a:graphicData uri="http://schemas.openxmlformats.org/drawingml/2006/table">
            <a:tbl>
              <a:tblPr firstRow="1" bandRow="1">
                <a:tableStyleId>{5C22544A-7EE6-4342-B048-85BDC9FD1C3A}</a:tableStyleId>
              </a:tblPr>
              <a:tblGrid>
                <a:gridCol w="1385595"/>
                <a:gridCol w="656335"/>
                <a:gridCol w="4375562"/>
                <a:gridCol w="2260707"/>
              </a:tblGrid>
              <a:tr h="507490">
                <a:tc>
                  <a:txBody>
                    <a:bodyPr/>
                    <a:lstStyle/>
                    <a:p>
                      <a:r>
                        <a:rPr lang="en-ZA" dirty="0" smtClean="0"/>
                        <a:t>Type of Skill</a:t>
                      </a:r>
                      <a:endParaRPr lang="en-ZA" dirty="0"/>
                    </a:p>
                  </a:txBody>
                  <a:tcPr/>
                </a:tc>
                <a:tc>
                  <a:txBody>
                    <a:bodyPr/>
                    <a:lstStyle/>
                    <a:p>
                      <a:r>
                        <a:rPr lang="en-ZA" dirty="0" smtClean="0"/>
                        <a:t>No</a:t>
                      </a:r>
                      <a:endParaRPr lang="en-ZA" dirty="0"/>
                    </a:p>
                  </a:txBody>
                  <a:tcPr/>
                </a:tc>
                <a:tc>
                  <a:txBody>
                    <a:bodyPr/>
                    <a:lstStyle/>
                    <a:p>
                      <a:r>
                        <a:rPr lang="en-ZA" dirty="0" smtClean="0"/>
                        <a:t>Type of programme</a:t>
                      </a:r>
                      <a:endParaRPr lang="en-ZA" dirty="0"/>
                    </a:p>
                  </a:txBody>
                  <a:tcPr/>
                </a:tc>
                <a:tc>
                  <a:txBody>
                    <a:bodyPr/>
                    <a:lstStyle/>
                    <a:p>
                      <a:r>
                        <a:rPr lang="en-ZA" dirty="0" smtClean="0"/>
                        <a:t>Recipient</a:t>
                      </a:r>
                      <a:endParaRPr lang="en-ZA" dirty="0"/>
                    </a:p>
                  </a:txBody>
                  <a:tcPr/>
                </a:tc>
              </a:tr>
              <a:tr h="792088">
                <a:tc>
                  <a:txBody>
                    <a:bodyPr/>
                    <a:lstStyle/>
                    <a:p>
                      <a:r>
                        <a:rPr lang="en-ZA" sz="1600" dirty="0" smtClean="0"/>
                        <a:t>Unemployed</a:t>
                      </a:r>
                    </a:p>
                    <a:p>
                      <a:r>
                        <a:rPr lang="en-ZA" sz="1600" dirty="0" smtClean="0"/>
                        <a:t>Skills programmes.</a:t>
                      </a:r>
                      <a:endParaRPr lang="en-ZA" sz="1600" dirty="0"/>
                    </a:p>
                  </a:txBody>
                  <a:tcPr/>
                </a:tc>
                <a:tc>
                  <a:txBody>
                    <a:bodyPr/>
                    <a:lstStyle/>
                    <a:p>
                      <a:r>
                        <a:rPr lang="en-ZA" sz="1600" dirty="0" smtClean="0"/>
                        <a:t>982</a:t>
                      </a:r>
                      <a:endParaRPr lang="en-ZA" sz="1600" dirty="0"/>
                    </a:p>
                  </a:txBody>
                  <a:tcPr/>
                </a:tc>
                <a:tc>
                  <a:txBody>
                    <a:bodyPr/>
                    <a:lstStyle/>
                    <a:p>
                      <a:r>
                        <a:rPr lang="en-ZA" sz="1600" dirty="0" smtClean="0"/>
                        <a:t>Training for civilian oversight of policing</a:t>
                      </a:r>
                      <a:endParaRPr lang="en-ZA" sz="1600" dirty="0"/>
                    </a:p>
                    <a:p>
                      <a:r>
                        <a:rPr lang="en-ZA" sz="1600" dirty="0" smtClean="0"/>
                        <a:t>Training for</a:t>
                      </a:r>
                      <a:r>
                        <a:rPr lang="en-ZA" sz="1600" baseline="0" dirty="0" smtClean="0"/>
                        <a:t> first time offenders prior to  released (aimed of preventing re- offending)</a:t>
                      </a:r>
                      <a:endParaRPr lang="en-ZA" sz="1600" dirty="0"/>
                    </a:p>
                    <a:p>
                      <a:r>
                        <a:rPr lang="en-ZA" sz="1600" dirty="0" smtClean="0"/>
                        <a:t>Training of military veterans and/or</a:t>
                      </a:r>
                      <a:r>
                        <a:rPr lang="en-ZA" sz="1600" baseline="0" dirty="0" smtClean="0"/>
                        <a:t> their dependants in ICT, </a:t>
                      </a:r>
                      <a:r>
                        <a:rPr lang="en-ZA" sz="1600" dirty="0" smtClean="0"/>
                        <a:t>RPL for General</a:t>
                      </a:r>
                      <a:r>
                        <a:rPr lang="en-ZA" sz="1600" baseline="0" dirty="0" smtClean="0"/>
                        <a:t> security practises/ patrol and access control</a:t>
                      </a:r>
                      <a:endParaRPr lang="en-ZA" sz="1600" dirty="0"/>
                    </a:p>
                  </a:txBody>
                  <a:tcPr/>
                </a:tc>
                <a:tc>
                  <a:txBody>
                    <a:bodyPr/>
                    <a:lstStyle/>
                    <a:p>
                      <a:r>
                        <a:rPr lang="en-ZA" sz="1600" dirty="0" smtClean="0"/>
                        <a:t>CPFs, Correction and in mates, Military veterans and dependents,</a:t>
                      </a:r>
                      <a:r>
                        <a:rPr lang="en-ZA" sz="1600" baseline="0" dirty="0" smtClean="0"/>
                        <a:t> </a:t>
                      </a:r>
                      <a:r>
                        <a:rPr lang="en-ZA" sz="1600" dirty="0" smtClean="0"/>
                        <a:t>Unemployed youth</a:t>
                      </a:r>
                      <a:endParaRPr lang="en-ZA" sz="1600" dirty="0"/>
                    </a:p>
                  </a:txBody>
                  <a:tcPr/>
                </a:tc>
              </a:tr>
              <a:tr h="979996">
                <a:tc>
                  <a:txBody>
                    <a:bodyPr/>
                    <a:lstStyle/>
                    <a:p>
                      <a:r>
                        <a:rPr lang="en-ZA" sz="1600" dirty="0" smtClean="0"/>
                        <a:t>Employed </a:t>
                      </a:r>
                    </a:p>
                    <a:p>
                      <a:r>
                        <a:rPr lang="en-ZA" sz="1600" dirty="0" smtClean="0"/>
                        <a:t>Skills  Programmes</a:t>
                      </a:r>
                      <a:endParaRPr lang="en-ZA" sz="1600" dirty="0"/>
                    </a:p>
                  </a:txBody>
                  <a:tcPr/>
                </a:tc>
                <a:tc>
                  <a:txBody>
                    <a:bodyPr/>
                    <a:lstStyle/>
                    <a:p>
                      <a:r>
                        <a:rPr lang="en-ZA" sz="1600" dirty="0" smtClean="0"/>
                        <a:t>3893</a:t>
                      </a:r>
                      <a:endParaRPr lang="en-ZA" sz="1600" dirty="0"/>
                    </a:p>
                  </a:txBody>
                  <a:tcPr/>
                </a:tc>
                <a:tc>
                  <a:txBody>
                    <a:bodyPr/>
                    <a:lstStyle/>
                    <a:p>
                      <a:r>
                        <a:rPr lang="en-ZA" sz="1600" dirty="0" smtClean="0"/>
                        <a:t>Cyber Crime Investigations, Forensic Investigation, Offensive and defensive driving, Skills</a:t>
                      </a:r>
                      <a:r>
                        <a:rPr lang="en-ZA" sz="1600" baseline="0" dirty="0" smtClean="0"/>
                        <a:t> development facilitator, </a:t>
                      </a:r>
                      <a:r>
                        <a:rPr lang="en-ZA" sz="1600" dirty="0" smtClean="0"/>
                        <a:t>Contract drafting, Deceased estate , Legal</a:t>
                      </a:r>
                      <a:r>
                        <a:rPr lang="en-ZA" sz="1600" baseline="0" dirty="0" smtClean="0"/>
                        <a:t> book keeping &amp; </a:t>
                      </a:r>
                      <a:r>
                        <a:rPr lang="en-ZA" sz="1600" dirty="0" smtClean="0"/>
                        <a:t>Patrol officers and access control</a:t>
                      </a:r>
                      <a:endParaRPr lang="en-ZA" sz="1600" dirty="0"/>
                    </a:p>
                  </a:txBody>
                  <a:tcPr/>
                </a:tc>
                <a:tc>
                  <a:txBody>
                    <a:bodyPr/>
                    <a:lstStyle/>
                    <a:p>
                      <a:r>
                        <a:rPr lang="en-ZA" sz="1600" dirty="0" smtClean="0"/>
                        <a:t>SAPS, NPA, IPID</a:t>
                      </a:r>
                      <a:endParaRPr lang="en-ZA" sz="1600" dirty="0"/>
                    </a:p>
                    <a:p>
                      <a:r>
                        <a:rPr lang="en-ZA" sz="1600" dirty="0" smtClean="0"/>
                        <a:t>Dept</a:t>
                      </a:r>
                      <a:r>
                        <a:rPr lang="en-ZA" sz="1600" baseline="0" dirty="0" smtClean="0"/>
                        <a:t> of Safety Liaison  transport Limpopo, </a:t>
                      </a:r>
                      <a:r>
                        <a:rPr lang="en-ZA" sz="1600" dirty="0" smtClean="0"/>
                        <a:t>Legal sector, private security &amp; private prisons</a:t>
                      </a:r>
                      <a:endParaRPr lang="en-ZA" sz="1600" dirty="0"/>
                    </a:p>
                  </a:txBody>
                  <a:tcPr/>
                </a:tc>
              </a:tr>
              <a:tr h="979996">
                <a:tc>
                  <a:txBody>
                    <a:bodyPr/>
                    <a:lstStyle/>
                    <a:p>
                      <a:r>
                        <a:rPr lang="en-ZA" sz="1600" dirty="0" smtClean="0"/>
                        <a:t>TVET placements.</a:t>
                      </a:r>
                    </a:p>
                  </a:txBody>
                  <a:tcPr/>
                </a:tc>
                <a:tc>
                  <a:txBody>
                    <a:bodyPr/>
                    <a:lstStyle/>
                    <a:p>
                      <a:r>
                        <a:rPr lang="en-ZA" sz="1600" dirty="0" smtClean="0"/>
                        <a:t>116</a:t>
                      </a:r>
                      <a:endParaRPr lang="en-ZA" sz="1600" dirty="0"/>
                    </a:p>
                  </a:txBody>
                  <a:tcPr/>
                </a:tc>
                <a:tc>
                  <a:txBody>
                    <a:bodyPr/>
                    <a:lstStyle/>
                    <a:p>
                      <a:r>
                        <a:rPr lang="en-ZA" sz="1600" dirty="0" smtClean="0"/>
                        <a:t>Learners who completed the NCV: safety and society </a:t>
                      </a:r>
                      <a:endParaRPr lang="en-ZA" sz="1600" dirty="0"/>
                    </a:p>
                  </a:txBody>
                  <a:tcPr/>
                </a:tc>
                <a:tc>
                  <a:txBody>
                    <a:bodyPr/>
                    <a:lstStyle/>
                    <a:p>
                      <a:r>
                        <a:rPr lang="en-ZA" sz="1600" dirty="0" smtClean="0"/>
                        <a:t>Private security, Departments  of Community safety and Liaison, Private Security and IPID</a:t>
                      </a:r>
                      <a:endParaRPr lang="en-ZA" sz="1600" dirty="0"/>
                    </a:p>
                  </a:txBody>
                  <a:tcPr/>
                </a:tc>
              </a:tr>
            </a:tbl>
          </a:graphicData>
        </a:graphic>
      </p:graphicFrame>
    </p:spTree>
    <p:extLst>
      <p:ext uri="{BB962C8B-B14F-4D97-AF65-F5344CB8AC3E}">
        <p14:creationId xmlns:p14="http://schemas.microsoft.com/office/powerpoint/2010/main" xmlns="" val="1376888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a:t>
            </a:r>
            <a:r>
              <a:rPr lang="en-ZA" sz="3200" b="1" dirty="0">
                <a:solidFill>
                  <a:schemeClr val="bg1"/>
                </a:solidFill>
                <a:latin typeface="Arial" charset="0"/>
                <a:cs typeface="Arial" charset="0"/>
              </a:rPr>
              <a:t>of Skills Development in 2016/17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17</a:t>
            </a:fld>
            <a:endParaRPr lang="en-GB" sz="1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4281022983"/>
              </p:ext>
            </p:extLst>
          </p:nvPr>
        </p:nvGraphicFramePr>
        <p:xfrm>
          <a:off x="214282" y="1000108"/>
          <a:ext cx="8715436" cy="4614035"/>
        </p:xfrm>
        <a:graphic>
          <a:graphicData uri="http://schemas.openxmlformats.org/drawingml/2006/table">
            <a:tbl>
              <a:tblPr firstRow="1" bandRow="1">
                <a:tableStyleId>{5C22544A-7EE6-4342-B048-85BDC9FD1C3A}</a:tableStyleId>
              </a:tblPr>
              <a:tblGrid>
                <a:gridCol w="1329473"/>
                <a:gridCol w="664736"/>
                <a:gridCol w="4431578"/>
                <a:gridCol w="2289649"/>
              </a:tblGrid>
              <a:tr h="438275">
                <a:tc>
                  <a:txBody>
                    <a:bodyPr/>
                    <a:lstStyle/>
                    <a:p>
                      <a:r>
                        <a:rPr lang="en-ZA" dirty="0" smtClean="0"/>
                        <a:t>Type of Skill</a:t>
                      </a:r>
                      <a:endParaRPr lang="en-ZA" dirty="0"/>
                    </a:p>
                  </a:txBody>
                  <a:tcPr/>
                </a:tc>
                <a:tc>
                  <a:txBody>
                    <a:bodyPr/>
                    <a:lstStyle/>
                    <a:p>
                      <a:r>
                        <a:rPr lang="en-ZA" dirty="0" smtClean="0"/>
                        <a:t>No</a:t>
                      </a:r>
                      <a:endParaRPr lang="en-ZA" dirty="0"/>
                    </a:p>
                  </a:txBody>
                  <a:tcPr/>
                </a:tc>
                <a:tc>
                  <a:txBody>
                    <a:bodyPr/>
                    <a:lstStyle/>
                    <a:p>
                      <a:r>
                        <a:rPr lang="en-ZA" dirty="0" smtClean="0"/>
                        <a:t>Type of programme</a:t>
                      </a:r>
                      <a:endParaRPr lang="en-ZA" dirty="0"/>
                    </a:p>
                  </a:txBody>
                  <a:tcPr/>
                </a:tc>
                <a:tc>
                  <a:txBody>
                    <a:bodyPr/>
                    <a:lstStyle/>
                    <a:p>
                      <a:r>
                        <a:rPr lang="en-ZA" dirty="0" smtClean="0"/>
                        <a:t>Recipient</a:t>
                      </a:r>
                      <a:endParaRPr lang="en-ZA" dirty="0"/>
                    </a:p>
                  </a:txBody>
                  <a:tcPr/>
                </a:tc>
              </a:tr>
              <a:tr h="1446916">
                <a:tc>
                  <a:txBody>
                    <a:bodyPr/>
                    <a:lstStyle/>
                    <a:p>
                      <a:r>
                        <a:rPr lang="en-ZA" sz="1600" dirty="0" smtClean="0"/>
                        <a:t>Unemployed</a:t>
                      </a:r>
                    </a:p>
                    <a:p>
                      <a:r>
                        <a:rPr lang="en-ZA" sz="1600" dirty="0" smtClean="0"/>
                        <a:t>Skills programmes.</a:t>
                      </a:r>
                      <a:endParaRPr lang="en-ZA" sz="1600" dirty="0"/>
                    </a:p>
                  </a:txBody>
                  <a:tcPr/>
                </a:tc>
                <a:tc>
                  <a:txBody>
                    <a:bodyPr/>
                    <a:lstStyle/>
                    <a:p>
                      <a:r>
                        <a:rPr lang="en-ZA" sz="1600" dirty="0" smtClean="0"/>
                        <a:t>982</a:t>
                      </a:r>
                      <a:endParaRPr lang="en-ZA" sz="1600" dirty="0"/>
                    </a:p>
                  </a:txBody>
                  <a:tcPr/>
                </a:tc>
                <a:tc>
                  <a:txBody>
                    <a:bodyPr/>
                    <a:lstStyle/>
                    <a:p>
                      <a:r>
                        <a:rPr lang="en-ZA" sz="1600" dirty="0" smtClean="0"/>
                        <a:t>Training for civilian oversight of policing</a:t>
                      </a:r>
                      <a:endParaRPr lang="en-ZA" sz="1600" dirty="0"/>
                    </a:p>
                    <a:p>
                      <a:r>
                        <a:rPr lang="en-ZA" sz="1600" dirty="0" smtClean="0"/>
                        <a:t>Training for</a:t>
                      </a:r>
                      <a:r>
                        <a:rPr lang="en-ZA" sz="1600" baseline="0" dirty="0" smtClean="0"/>
                        <a:t> first time offenders prior to  released (aimed of preventing re- offending)</a:t>
                      </a:r>
                      <a:endParaRPr lang="en-ZA" sz="1600" dirty="0"/>
                    </a:p>
                    <a:p>
                      <a:r>
                        <a:rPr lang="en-ZA" sz="1600" dirty="0" smtClean="0"/>
                        <a:t>Training of military veterans and/or</a:t>
                      </a:r>
                      <a:r>
                        <a:rPr lang="en-ZA" sz="1600" baseline="0" dirty="0" smtClean="0"/>
                        <a:t> their dependants in ICT, </a:t>
                      </a:r>
                      <a:r>
                        <a:rPr lang="en-ZA" sz="1600" dirty="0" smtClean="0"/>
                        <a:t>RPL for General</a:t>
                      </a:r>
                      <a:r>
                        <a:rPr lang="en-ZA" sz="1600" baseline="0" dirty="0" smtClean="0"/>
                        <a:t> security practises/ patrol and access control</a:t>
                      </a:r>
                      <a:endParaRPr lang="en-ZA" sz="1600" dirty="0"/>
                    </a:p>
                  </a:txBody>
                  <a:tcPr/>
                </a:tc>
                <a:tc>
                  <a:txBody>
                    <a:bodyPr/>
                    <a:lstStyle/>
                    <a:p>
                      <a:r>
                        <a:rPr lang="en-ZA" sz="1600" dirty="0" smtClean="0"/>
                        <a:t>CPFs, Correction and in mates, Military veterans and dependents,</a:t>
                      </a:r>
                      <a:r>
                        <a:rPr lang="en-ZA" sz="1600" baseline="0" dirty="0" smtClean="0"/>
                        <a:t> </a:t>
                      </a:r>
                      <a:r>
                        <a:rPr lang="en-ZA" sz="1600" dirty="0" smtClean="0"/>
                        <a:t>Unemployed youth</a:t>
                      </a:r>
                      <a:endParaRPr lang="en-ZA" sz="1600" dirty="0"/>
                    </a:p>
                  </a:txBody>
                  <a:tcPr/>
                </a:tc>
              </a:tr>
              <a:tr h="1219948">
                <a:tc>
                  <a:txBody>
                    <a:bodyPr/>
                    <a:lstStyle/>
                    <a:p>
                      <a:r>
                        <a:rPr lang="en-ZA" sz="1600" dirty="0" smtClean="0"/>
                        <a:t>Employed </a:t>
                      </a:r>
                    </a:p>
                    <a:p>
                      <a:r>
                        <a:rPr lang="en-ZA" sz="1600" dirty="0" smtClean="0"/>
                        <a:t>Skills  Programmes</a:t>
                      </a:r>
                      <a:endParaRPr lang="en-ZA" sz="1600" dirty="0"/>
                    </a:p>
                  </a:txBody>
                  <a:tcPr/>
                </a:tc>
                <a:tc>
                  <a:txBody>
                    <a:bodyPr/>
                    <a:lstStyle/>
                    <a:p>
                      <a:r>
                        <a:rPr lang="en-ZA" sz="1600" dirty="0" smtClean="0"/>
                        <a:t>3893</a:t>
                      </a:r>
                      <a:endParaRPr lang="en-ZA" sz="1600" dirty="0"/>
                    </a:p>
                  </a:txBody>
                  <a:tcPr/>
                </a:tc>
                <a:tc>
                  <a:txBody>
                    <a:bodyPr/>
                    <a:lstStyle/>
                    <a:p>
                      <a:r>
                        <a:rPr lang="en-ZA" sz="1600" dirty="0" smtClean="0"/>
                        <a:t>Cyber Crime Investigations, Forensic Investigation, Offensive and defensive driving, Skills</a:t>
                      </a:r>
                      <a:r>
                        <a:rPr lang="en-ZA" sz="1600" baseline="0" dirty="0" smtClean="0"/>
                        <a:t> development facilitator, </a:t>
                      </a:r>
                      <a:r>
                        <a:rPr lang="en-ZA" sz="1600" dirty="0" smtClean="0"/>
                        <a:t>Contract drafting, Deceased estate , Legal</a:t>
                      </a:r>
                      <a:r>
                        <a:rPr lang="en-ZA" sz="1600" baseline="0" dirty="0" smtClean="0"/>
                        <a:t> book keeping &amp; </a:t>
                      </a:r>
                      <a:r>
                        <a:rPr lang="en-ZA" sz="1600" dirty="0" smtClean="0"/>
                        <a:t>Patrol officers and access control</a:t>
                      </a:r>
                      <a:endParaRPr lang="en-ZA" sz="1600" dirty="0"/>
                    </a:p>
                  </a:txBody>
                  <a:tcPr/>
                </a:tc>
                <a:tc>
                  <a:txBody>
                    <a:bodyPr/>
                    <a:lstStyle/>
                    <a:p>
                      <a:r>
                        <a:rPr lang="en-ZA" sz="1600" dirty="0" smtClean="0"/>
                        <a:t>SAPS, NPA, IPID</a:t>
                      </a:r>
                      <a:endParaRPr lang="en-ZA" sz="1600" dirty="0"/>
                    </a:p>
                    <a:p>
                      <a:r>
                        <a:rPr lang="en-ZA" sz="1600" dirty="0" smtClean="0"/>
                        <a:t>Dept.</a:t>
                      </a:r>
                      <a:r>
                        <a:rPr lang="en-ZA" sz="1600" baseline="0" dirty="0" smtClean="0"/>
                        <a:t> of Safety &amp; Liaison  transport Limpopo, </a:t>
                      </a:r>
                      <a:r>
                        <a:rPr lang="en-ZA" sz="1600" dirty="0" smtClean="0"/>
                        <a:t>Legal sector, private security &amp; private prisons</a:t>
                      </a:r>
                      <a:endParaRPr lang="en-ZA" sz="1600" dirty="0"/>
                    </a:p>
                  </a:txBody>
                  <a:tcPr/>
                </a:tc>
              </a:tr>
              <a:tr h="1219948">
                <a:tc>
                  <a:txBody>
                    <a:bodyPr/>
                    <a:lstStyle/>
                    <a:p>
                      <a:r>
                        <a:rPr lang="en-ZA" sz="1600" dirty="0" smtClean="0"/>
                        <a:t>TVET placements.</a:t>
                      </a:r>
                    </a:p>
                  </a:txBody>
                  <a:tcPr/>
                </a:tc>
                <a:tc>
                  <a:txBody>
                    <a:bodyPr/>
                    <a:lstStyle/>
                    <a:p>
                      <a:r>
                        <a:rPr lang="en-ZA" sz="1600" dirty="0" smtClean="0"/>
                        <a:t>116</a:t>
                      </a:r>
                      <a:endParaRPr lang="en-ZA" sz="1600" dirty="0"/>
                    </a:p>
                  </a:txBody>
                  <a:tcPr/>
                </a:tc>
                <a:tc>
                  <a:txBody>
                    <a:bodyPr/>
                    <a:lstStyle/>
                    <a:p>
                      <a:r>
                        <a:rPr lang="en-ZA" sz="1600" dirty="0" smtClean="0"/>
                        <a:t>Learners who completed the NCV: safety and society </a:t>
                      </a:r>
                      <a:endParaRPr lang="en-ZA" sz="1600" dirty="0"/>
                    </a:p>
                  </a:txBody>
                  <a:tcPr/>
                </a:tc>
                <a:tc>
                  <a:txBody>
                    <a:bodyPr/>
                    <a:lstStyle/>
                    <a:p>
                      <a:r>
                        <a:rPr lang="en-ZA" sz="1600" dirty="0" smtClean="0"/>
                        <a:t>Private security, Departments  of Community Safety &amp; and Liaison, Private Security and IPID</a:t>
                      </a:r>
                      <a:endParaRPr lang="en-ZA" sz="1600" dirty="0"/>
                    </a:p>
                  </a:txBody>
                  <a:tcPr/>
                </a:tc>
              </a:tr>
            </a:tbl>
          </a:graphicData>
        </a:graphic>
      </p:graphicFrame>
    </p:spTree>
    <p:extLst>
      <p:ext uri="{BB962C8B-B14F-4D97-AF65-F5344CB8AC3E}">
        <p14:creationId xmlns:p14="http://schemas.microsoft.com/office/powerpoint/2010/main" xmlns="" val="3689438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a:t>
            </a:r>
            <a:r>
              <a:rPr lang="en-ZA" sz="3200" b="1" dirty="0">
                <a:solidFill>
                  <a:schemeClr val="bg1"/>
                </a:solidFill>
                <a:latin typeface="Arial" charset="0"/>
                <a:cs typeface="Arial" charset="0"/>
              </a:rPr>
              <a:t>of Skills Development in 2016/17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18</a:t>
            </a:fld>
            <a:endParaRPr lang="en-GB" sz="1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000570810"/>
              </p:ext>
            </p:extLst>
          </p:nvPr>
        </p:nvGraphicFramePr>
        <p:xfrm>
          <a:off x="142841" y="1034020"/>
          <a:ext cx="8786876" cy="4895309"/>
        </p:xfrm>
        <a:graphic>
          <a:graphicData uri="http://schemas.openxmlformats.org/drawingml/2006/table">
            <a:tbl>
              <a:tblPr firstRow="1" bandRow="1">
                <a:tableStyleId>{5C22544A-7EE6-4342-B048-85BDC9FD1C3A}</a:tableStyleId>
              </a:tblPr>
              <a:tblGrid>
                <a:gridCol w="1402946"/>
                <a:gridCol w="664555"/>
                <a:gridCol w="4282678"/>
                <a:gridCol w="2436697"/>
              </a:tblGrid>
              <a:tr h="494403">
                <a:tc>
                  <a:txBody>
                    <a:bodyPr/>
                    <a:lstStyle/>
                    <a:p>
                      <a:r>
                        <a:rPr lang="en-ZA" dirty="0" smtClean="0"/>
                        <a:t>Type of Skill</a:t>
                      </a:r>
                      <a:endParaRPr lang="en-ZA" dirty="0"/>
                    </a:p>
                  </a:txBody>
                  <a:tcPr/>
                </a:tc>
                <a:tc>
                  <a:txBody>
                    <a:bodyPr/>
                    <a:lstStyle/>
                    <a:p>
                      <a:r>
                        <a:rPr lang="en-ZA" dirty="0" smtClean="0"/>
                        <a:t>No</a:t>
                      </a:r>
                      <a:endParaRPr lang="en-ZA" dirty="0"/>
                    </a:p>
                  </a:txBody>
                  <a:tcPr/>
                </a:tc>
                <a:tc>
                  <a:txBody>
                    <a:bodyPr/>
                    <a:lstStyle/>
                    <a:p>
                      <a:r>
                        <a:rPr lang="en-ZA" dirty="0" smtClean="0"/>
                        <a:t>Type of programme</a:t>
                      </a:r>
                      <a:endParaRPr lang="en-ZA" dirty="0"/>
                    </a:p>
                  </a:txBody>
                  <a:tcPr/>
                </a:tc>
                <a:tc>
                  <a:txBody>
                    <a:bodyPr/>
                    <a:lstStyle/>
                    <a:p>
                      <a:r>
                        <a:rPr lang="en-ZA" dirty="0" smtClean="0"/>
                        <a:t>Recipient</a:t>
                      </a:r>
                      <a:endParaRPr lang="en-ZA" dirty="0"/>
                    </a:p>
                  </a:txBody>
                  <a:tcPr/>
                </a:tc>
              </a:tr>
              <a:tr h="850264">
                <a:tc>
                  <a:txBody>
                    <a:bodyPr/>
                    <a:lstStyle/>
                    <a:p>
                      <a:r>
                        <a:rPr lang="en-ZA" sz="1600" dirty="0" smtClean="0"/>
                        <a:t>Internships</a:t>
                      </a:r>
                      <a:endParaRPr lang="en-ZA" sz="1600" dirty="0"/>
                    </a:p>
                  </a:txBody>
                  <a:tcPr/>
                </a:tc>
                <a:tc>
                  <a:txBody>
                    <a:bodyPr/>
                    <a:lstStyle/>
                    <a:p>
                      <a:r>
                        <a:rPr lang="en-ZA" sz="1600" dirty="0" smtClean="0"/>
                        <a:t>350</a:t>
                      </a:r>
                      <a:endParaRPr lang="en-ZA" sz="1600" dirty="0"/>
                    </a:p>
                  </a:txBody>
                  <a:tcPr/>
                </a:tc>
                <a:tc>
                  <a:txBody>
                    <a:bodyPr/>
                    <a:lstStyle/>
                    <a:p>
                      <a:r>
                        <a:rPr lang="en-ZA" sz="1600" dirty="0" smtClean="0"/>
                        <a:t>Graduates and matriculants</a:t>
                      </a:r>
                      <a:r>
                        <a:rPr lang="en-ZA" sz="1600" baseline="0" dirty="0" smtClean="0"/>
                        <a:t> </a:t>
                      </a:r>
                      <a:r>
                        <a:rPr lang="en-ZA" sz="1600" dirty="0" smtClean="0"/>
                        <a:t>recruited through the following</a:t>
                      </a:r>
                      <a:r>
                        <a:rPr lang="en-ZA" sz="1600" baseline="0" dirty="0" smtClean="0"/>
                        <a:t> department; Justice, Defence &amp; IPID</a:t>
                      </a:r>
                      <a:endParaRPr lang="en-ZA" sz="1600" dirty="0"/>
                    </a:p>
                  </a:txBody>
                  <a:tcPr/>
                </a:tc>
                <a:tc>
                  <a:txBody>
                    <a:bodyPr/>
                    <a:lstStyle/>
                    <a:p>
                      <a:r>
                        <a:rPr lang="en-ZA" sz="1600" dirty="0" smtClean="0"/>
                        <a:t>Unemployed graduates</a:t>
                      </a:r>
                      <a:r>
                        <a:rPr lang="en-ZA" sz="1600" baseline="0" dirty="0" smtClean="0"/>
                        <a:t> &amp; matriculants</a:t>
                      </a:r>
                      <a:endParaRPr lang="en-ZA" sz="1600" dirty="0"/>
                    </a:p>
                  </a:txBody>
                  <a:tcPr/>
                </a:tc>
              </a:tr>
              <a:tr h="954725">
                <a:tc>
                  <a:txBody>
                    <a:bodyPr/>
                    <a:lstStyle/>
                    <a:p>
                      <a:r>
                        <a:rPr lang="en-ZA" sz="1600" dirty="0" smtClean="0"/>
                        <a:t>University Placements</a:t>
                      </a:r>
                    </a:p>
                  </a:txBody>
                  <a:tcPr/>
                </a:tc>
                <a:tc>
                  <a:txBody>
                    <a:bodyPr/>
                    <a:lstStyle/>
                    <a:p>
                      <a:r>
                        <a:rPr lang="en-ZA" sz="1600" dirty="0" smtClean="0"/>
                        <a:t>107</a:t>
                      </a:r>
                      <a:endParaRPr lang="en-ZA" sz="1600" dirty="0"/>
                    </a:p>
                  </a:txBody>
                  <a:tcPr/>
                </a:tc>
                <a:tc>
                  <a:txBody>
                    <a:bodyPr/>
                    <a:lstStyle/>
                    <a:p>
                      <a:r>
                        <a:rPr lang="en-ZA" sz="1600" dirty="0" smtClean="0"/>
                        <a:t>Candidate attorneys focusing on unemployed graduates with a specific on women</a:t>
                      </a:r>
                      <a:r>
                        <a:rPr lang="en-ZA" sz="1600" baseline="0" dirty="0" smtClean="0"/>
                        <a:t> </a:t>
                      </a:r>
                      <a:endParaRPr lang="en-ZA" sz="1600" dirty="0"/>
                    </a:p>
                  </a:txBody>
                  <a:tcPr/>
                </a:tc>
                <a:tc>
                  <a:txBody>
                    <a:bodyPr/>
                    <a:lstStyle/>
                    <a:p>
                      <a:r>
                        <a:rPr lang="en-ZA" sz="1600" dirty="0" smtClean="0"/>
                        <a:t>Legal sector </a:t>
                      </a:r>
                      <a:endParaRPr lang="en-ZA" sz="1600" dirty="0"/>
                    </a:p>
                  </a:txBody>
                  <a:tcPr/>
                </a:tc>
              </a:tr>
              <a:tr h="1606054">
                <a:tc>
                  <a:txBody>
                    <a:bodyPr/>
                    <a:lstStyle/>
                    <a:p>
                      <a:r>
                        <a:rPr lang="en-ZA" sz="1600" dirty="0" smtClean="0"/>
                        <a:t>Artisans</a:t>
                      </a:r>
                      <a:r>
                        <a:rPr lang="en-ZA" sz="1600" baseline="0" dirty="0" smtClean="0"/>
                        <a:t> entered</a:t>
                      </a:r>
                      <a:endParaRPr lang="en-ZA" sz="1600" dirty="0" smtClean="0"/>
                    </a:p>
                  </a:txBody>
                  <a:tcPr/>
                </a:tc>
                <a:tc>
                  <a:txBody>
                    <a:bodyPr/>
                    <a:lstStyle/>
                    <a:p>
                      <a:r>
                        <a:rPr lang="en-ZA" sz="1600" dirty="0" smtClean="0"/>
                        <a:t>432</a:t>
                      </a:r>
                      <a:endParaRPr lang="en-ZA" sz="1600" dirty="0"/>
                    </a:p>
                  </a:txBody>
                  <a:tcPr/>
                </a:tc>
                <a:tc>
                  <a:txBody>
                    <a:bodyPr/>
                    <a:lstStyle/>
                    <a:p>
                      <a:r>
                        <a:rPr lang="en-ZA" sz="1600" dirty="0" smtClean="0"/>
                        <a:t>Electrical, Carpentry</a:t>
                      </a:r>
                      <a:r>
                        <a:rPr lang="en-ZA" sz="1600" baseline="0" dirty="0" smtClean="0"/>
                        <a:t>, </a:t>
                      </a:r>
                      <a:r>
                        <a:rPr lang="en-ZA" sz="1600" dirty="0" smtClean="0"/>
                        <a:t>Community house building &amp; bricklaying, Plumbing, Road construction, Auto mechanic, Diesel mechanic, Aircraft maintenance mechanic, Vehicle Painter, Survival equipment fitter, Avionic mechanic, Radar mechanics</a:t>
                      </a:r>
                      <a:endParaRPr lang="en-ZA" sz="1600" dirty="0"/>
                    </a:p>
                  </a:txBody>
                  <a:tcPr/>
                </a:tc>
                <a:tc>
                  <a:txBody>
                    <a:bodyPr/>
                    <a:lstStyle/>
                    <a:p>
                      <a:r>
                        <a:rPr lang="en-ZA" sz="1600" dirty="0" smtClean="0"/>
                        <a:t>Unemployed,</a:t>
                      </a:r>
                      <a:endParaRPr lang="en-ZA" sz="1600" dirty="0"/>
                    </a:p>
                    <a:p>
                      <a:r>
                        <a:rPr lang="en-ZA" sz="1600" dirty="0" smtClean="0"/>
                        <a:t>SAPS &amp; Defence</a:t>
                      </a:r>
                      <a:endParaRPr lang="en-ZA" sz="1600" dirty="0"/>
                    </a:p>
                  </a:txBody>
                  <a:tcPr/>
                </a:tc>
              </a:tr>
              <a:tr h="989863">
                <a:tc>
                  <a:txBody>
                    <a:bodyPr/>
                    <a:lstStyle/>
                    <a:p>
                      <a:r>
                        <a:rPr lang="en-ZA" sz="1600" dirty="0" smtClean="0"/>
                        <a:t>Artisans Completed</a:t>
                      </a:r>
                    </a:p>
                  </a:txBody>
                  <a:tcPr/>
                </a:tc>
                <a:tc>
                  <a:txBody>
                    <a:bodyPr/>
                    <a:lstStyle/>
                    <a:p>
                      <a:r>
                        <a:rPr lang="en-ZA" sz="1600" dirty="0" smtClean="0"/>
                        <a:t>118</a:t>
                      </a:r>
                      <a:endParaRPr lang="en-ZA" sz="1600" dirty="0"/>
                    </a:p>
                  </a:txBody>
                  <a:tcPr/>
                </a:tc>
                <a:tc>
                  <a:txBody>
                    <a:bodyPr/>
                    <a:lstStyle/>
                    <a:p>
                      <a:r>
                        <a:rPr lang="en-ZA" sz="1600" dirty="0" smtClean="0"/>
                        <a:t>Diesel mechanic, Aircraft maintenance mechanic, Vehicle Painter, Survival equipment fitter, Avionic mechanic, Radar mechanics</a:t>
                      </a:r>
                      <a:endParaRPr lang="en-ZA" sz="1600" dirty="0"/>
                    </a:p>
                  </a:txBody>
                  <a:tcPr/>
                </a:tc>
                <a:tc>
                  <a:txBody>
                    <a:bodyPr/>
                    <a:lstStyle/>
                    <a:p>
                      <a:r>
                        <a:rPr lang="en-ZA" sz="1600" dirty="0" smtClean="0"/>
                        <a:t>Defence</a:t>
                      </a:r>
                      <a:endParaRPr lang="en-ZA" sz="1600" dirty="0"/>
                    </a:p>
                  </a:txBody>
                  <a:tcPr/>
                </a:tc>
              </a:tr>
            </a:tbl>
          </a:graphicData>
        </a:graphic>
      </p:graphicFrame>
    </p:spTree>
    <p:extLst>
      <p:ext uri="{BB962C8B-B14F-4D97-AF65-F5344CB8AC3E}">
        <p14:creationId xmlns:p14="http://schemas.microsoft.com/office/powerpoint/2010/main" xmlns="" val="2219504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4282" y="1080000"/>
            <a:ext cx="8786874" cy="5013296"/>
          </a:xfrm>
        </p:spPr>
        <p:txBody>
          <a:bodyPr/>
          <a:lstStyle/>
          <a:p>
            <a:pPr algn="l" eaLnBrk="1" hangingPunct="1">
              <a:spcBef>
                <a:spcPts val="0"/>
              </a:spcBef>
              <a:spcAft>
                <a:spcPts val="0"/>
              </a:spcAft>
            </a:pPr>
            <a:r>
              <a:rPr lang="en-ZA" sz="2000" b="1" dirty="0" smtClean="0">
                <a:solidFill>
                  <a:srgbClr val="FFC000"/>
                </a:solidFill>
              </a:rPr>
              <a:t>During the last two financial year SASSETA has focused on improving our quality assurance functions. This has included:</a:t>
            </a:r>
          </a:p>
          <a:p>
            <a:pPr algn="l" eaLnBrk="1" hangingPunct="1">
              <a:spcBef>
                <a:spcPts val="0"/>
              </a:spcBef>
              <a:spcAft>
                <a:spcPts val="0"/>
              </a:spcAft>
            </a:pPr>
            <a:endParaRPr lang="en-ZA" sz="2000" b="1" dirty="0">
              <a:solidFill>
                <a:schemeClr val="tx1"/>
              </a:solidFill>
            </a:endParaRPr>
          </a:p>
          <a:p>
            <a:pPr marL="342900" indent="-342900" algn="l" eaLnBrk="1" hangingPunct="1">
              <a:spcBef>
                <a:spcPts val="0"/>
              </a:spcBef>
              <a:spcAft>
                <a:spcPts val="0"/>
              </a:spcAft>
              <a:buFont typeface="Wingdings" pitchFamily="2" charset="2"/>
              <a:buChar char="ü"/>
            </a:pPr>
            <a:r>
              <a:rPr lang="en-ZA" sz="2000" dirty="0" smtClean="0">
                <a:solidFill>
                  <a:schemeClr val="tx1"/>
                </a:solidFill>
              </a:rPr>
              <a:t>Resolving the certification backlogs that existed at the end of 2014/15 and reducing our certification turnaround time from 60 to 47 days</a:t>
            </a:r>
            <a:br>
              <a:rPr lang="en-ZA" sz="2000" dirty="0" smtClean="0">
                <a:solidFill>
                  <a:schemeClr val="tx1"/>
                </a:solidFill>
              </a:rPr>
            </a:br>
            <a:r>
              <a:rPr lang="en-ZA" sz="2000" dirty="0" smtClean="0">
                <a:solidFill>
                  <a:schemeClr val="tx1"/>
                </a:solidFill>
              </a:rPr>
              <a:t> </a:t>
            </a:r>
          </a:p>
          <a:p>
            <a:pPr marL="342900" indent="-342900" algn="l" eaLnBrk="1" hangingPunct="1">
              <a:spcBef>
                <a:spcPts val="0"/>
              </a:spcBef>
              <a:spcAft>
                <a:spcPts val="0"/>
              </a:spcAft>
              <a:buFont typeface="Wingdings" pitchFamily="2" charset="2"/>
              <a:buChar char="ü"/>
            </a:pPr>
            <a:r>
              <a:rPr lang="en-ZA" sz="2000" dirty="0" smtClean="0">
                <a:solidFill>
                  <a:schemeClr val="tx1"/>
                </a:solidFill>
              </a:rPr>
              <a:t>SASSETA has tightened the accreditation requirement and Strategiced the process to clean up the accredited providers database.</a:t>
            </a:r>
          </a:p>
          <a:p>
            <a:pPr marL="285750" indent="-285750" algn="l" eaLnBrk="1" hangingPunct="1">
              <a:spcBef>
                <a:spcPts val="0"/>
              </a:spcBef>
              <a:spcAft>
                <a:spcPts val="0"/>
              </a:spcAft>
              <a:buFont typeface="Wingdings" pitchFamily="2" charset="2"/>
              <a:buChar char="ü"/>
            </a:pPr>
            <a:endParaRPr lang="en-ZA" sz="2000" dirty="0" smtClean="0">
              <a:solidFill>
                <a:schemeClr val="tx1"/>
              </a:solidFill>
            </a:endParaRPr>
          </a:p>
          <a:p>
            <a:pPr marL="342900" indent="-342900" algn="l" eaLnBrk="1" hangingPunct="1">
              <a:spcBef>
                <a:spcPts val="0"/>
              </a:spcBef>
              <a:spcAft>
                <a:spcPts val="0"/>
              </a:spcAft>
              <a:buFont typeface="Wingdings" pitchFamily="2" charset="2"/>
              <a:buChar char="ü"/>
            </a:pPr>
            <a:r>
              <a:rPr lang="en-ZA" sz="2000" dirty="0" smtClean="0">
                <a:solidFill>
                  <a:schemeClr val="tx1"/>
                </a:solidFill>
              </a:rPr>
              <a:t>SASSETA, also during 2016/17, held a workshop with all its internal and external verifiers to ensure uniformity in the manner in which verification happen and to ensure they have an understanding of how the various sub sectors operate. </a:t>
            </a:r>
          </a:p>
          <a:p>
            <a:pPr marL="285750" indent="-285750" algn="l" eaLnBrk="1" hangingPunct="1">
              <a:spcBef>
                <a:spcPts val="0"/>
              </a:spcBef>
              <a:spcAft>
                <a:spcPts val="0"/>
              </a:spcAft>
              <a:buFont typeface="Wingdings" pitchFamily="2" charset="2"/>
              <a:buChar char="ü"/>
            </a:pPr>
            <a:endParaRPr lang="en-ZA" sz="2000" dirty="0" smtClean="0">
              <a:solidFill>
                <a:schemeClr val="tx1"/>
              </a:solidFill>
            </a:endParaRPr>
          </a:p>
          <a:p>
            <a:pPr marL="457200" indent="-457200" algn="l" eaLnBrk="1" hangingPunct="1">
              <a:spcBef>
                <a:spcPts val="0"/>
              </a:spcBef>
              <a:spcAft>
                <a:spcPts val="0"/>
              </a:spcAft>
              <a:buFont typeface="Wingdings" pitchFamily="2" charset="2"/>
              <a:buChar char="ü"/>
            </a:pPr>
            <a:r>
              <a:rPr lang="en-ZA" sz="2000" dirty="0" smtClean="0">
                <a:solidFill>
                  <a:schemeClr val="tx1"/>
                </a:solidFill>
              </a:rPr>
              <a:t>SASSETA has held various meeting with PSIRA regarding quality assurance and the development of a working relationship. However there is still problems the different roles and responsibilities of the two bodies. </a:t>
            </a:r>
            <a:endParaRPr lang="en-ZA" sz="2000" b="1"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2900" b="1" dirty="0" smtClean="0">
                <a:solidFill>
                  <a:schemeClr val="bg1"/>
                </a:solidFill>
                <a:latin typeface="Arial" charset="0"/>
                <a:cs typeface="Arial" charset="0"/>
              </a:rPr>
              <a:t>Quality assurance related matter</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19</a:t>
            </a:fld>
            <a:endParaRPr lang="en-GB" sz="1200" b="1" dirty="0">
              <a:solidFill>
                <a:schemeClr val="bg1"/>
              </a:solidFill>
            </a:endParaRPr>
          </a:p>
        </p:txBody>
      </p:sp>
    </p:spTree>
    <p:extLst>
      <p:ext uri="{BB962C8B-B14F-4D97-AF65-F5344CB8AC3E}">
        <p14:creationId xmlns:p14="http://schemas.microsoft.com/office/powerpoint/2010/main" xmlns="" val="2407177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51520" y="1129208"/>
            <a:ext cx="8640960" cy="4825970"/>
          </a:xfrm>
        </p:spPr>
        <p:txBody>
          <a:bodyPr/>
          <a:lstStyle/>
          <a:p>
            <a:pPr marL="342900" indent="-342900" algn="just">
              <a:buFont typeface="Wingdings" panose="05000000000000000000" pitchFamily="2" charset="2"/>
              <a:buChar char="ü"/>
            </a:pPr>
            <a:r>
              <a:rPr lang="en-ZA" sz="1800" dirty="0">
                <a:solidFill>
                  <a:schemeClr val="tx1"/>
                </a:solidFill>
              </a:rPr>
              <a:t>SASSETA is established in terms of the Skills Development Act, 1998 (Act No 97 of 1998) as </a:t>
            </a:r>
            <a:r>
              <a:rPr lang="en-ZA" sz="1800" dirty="0" smtClean="0">
                <a:solidFill>
                  <a:schemeClr val="tx1"/>
                </a:solidFill>
              </a:rPr>
              <a:t>amended to work specifically within the  Safety and Security Sector. </a:t>
            </a:r>
          </a:p>
          <a:p>
            <a:pPr marL="342900" indent="-342900" algn="just">
              <a:buFont typeface="Wingdings" panose="05000000000000000000" pitchFamily="2" charset="2"/>
              <a:buChar char="ü"/>
            </a:pPr>
            <a:r>
              <a:rPr lang="en-ZA" sz="1800" dirty="0" smtClean="0">
                <a:solidFill>
                  <a:schemeClr val="tx1"/>
                </a:solidFill>
              </a:rPr>
              <a:t>SASSETA has a number of large government departments that form part of the Criminal Justice Cluster who are part of SASSETA and make contribution to SASSETA (most pay on 10% and not 30% of the 1% of their salary bill)</a:t>
            </a:r>
          </a:p>
          <a:p>
            <a:pPr marL="342900" indent="-342900" algn="just">
              <a:buFont typeface="Wingdings" panose="05000000000000000000" pitchFamily="2" charset="2"/>
              <a:buChar char="ü"/>
            </a:pPr>
            <a:r>
              <a:rPr lang="en-ZA" sz="1800" dirty="0" smtClean="0">
                <a:solidFill>
                  <a:schemeClr val="tx1"/>
                </a:solidFill>
              </a:rPr>
              <a:t>Legal and private security and private prison employees who are part of the sub sector and pay levies to SASSETA. </a:t>
            </a:r>
          </a:p>
          <a:p>
            <a:pPr marL="342900" indent="-342900" algn="just">
              <a:buFont typeface="Wingdings" panose="05000000000000000000" pitchFamily="2" charset="2"/>
              <a:buChar char="ü"/>
            </a:pPr>
            <a:r>
              <a:rPr lang="en-ZA" sz="1800" dirty="0" smtClean="0">
                <a:solidFill>
                  <a:schemeClr val="tx1"/>
                </a:solidFill>
              </a:rPr>
              <a:t>There are also a number of public entities which pay levies to SASSETA (such as PSIRA and the Competition Committee)</a:t>
            </a:r>
          </a:p>
          <a:p>
            <a:pPr marL="342900" indent="-342900" algn="just">
              <a:buFont typeface="Wingdings" panose="05000000000000000000" pitchFamily="2" charset="2"/>
              <a:buChar char="ü"/>
            </a:pPr>
            <a:r>
              <a:rPr lang="en-ZA" sz="1800" dirty="0" smtClean="0">
                <a:solidFill>
                  <a:schemeClr val="tx1"/>
                </a:solidFill>
              </a:rPr>
              <a:t>Recently RTMC has also became a part of SASSETA, but the local traffic management and metro police are is still housed at LGSETA</a:t>
            </a:r>
          </a:p>
          <a:p>
            <a:pPr marL="342900" indent="-342900" algn="just">
              <a:buFont typeface="Wingdings" panose="05000000000000000000" pitchFamily="2" charset="2"/>
              <a:buChar char="ü"/>
            </a:pPr>
            <a:r>
              <a:rPr lang="en-ZA" sz="1800" dirty="0" smtClean="0">
                <a:solidFill>
                  <a:schemeClr val="tx1"/>
                </a:solidFill>
              </a:rPr>
              <a:t>Two departments of transport and safety and security at a provincial level are part of SASSETA, other provincial departments safety &amp; liaison departments and the Civilian Secretariat for Police have requested transfer to SASSETA (their requests are pending)</a:t>
            </a:r>
          </a:p>
          <a:p>
            <a:pPr marL="342900" indent="-342900" algn="just">
              <a:buFont typeface="Wingdings" panose="05000000000000000000" pitchFamily="2" charset="2"/>
              <a:buChar char="ü"/>
            </a:pPr>
            <a:r>
              <a:rPr lang="en-ZA" sz="1800" dirty="0" smtClean="0">
                <a:solidFill>
                  <a:schemeClr val="tx1"/>
                </a:solidFill>
              </a:rPr>
              <a:t>There are also 14 different trade unions who represent employee within the sector</a:t>
            </a:r>
          </a:p>
          <a:p>
            <a:pPr marL="342900" indent="-342900" algn="just">
              <a:buFont typeface="Wingdings" panose="05000000000000000000" pitchFamily="2" charset="2"/>
              <a:buChar char="ü"/>
            </a:pPr>
            <a:r>
              <a:rPr lang="en-ZA" sz="1800" dirty="0" smtClean="0">
                <a:solidFill>
                  <a:schemeClr val="tx1"/>
                </a:solidFill>
              </a:rPr>
              <a:t>Chamber are being established and will be finalised July 2017 </a:t>
            </a:r>
            <a:endParaRPr lang="en-ZA" sz="1800" dirty="0">
              <a:solidFill>
                <a:schemeClr val="tx1"/>
              </a:solidFill>
            </a:endParaRPr>
          </a:p>
          <a:p>
            <a:pPr algn="l"/>
            <a:endParaRPr lang="en-ZA" sz="18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Introduction</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a:t>
            </a:fld>
            <a:endParaRPr lang="en-GB" sz="1200" b="1" dirty="0">
              <a:solidFill>
                <a:schemeClr val="bg1"/>
              </a:solidFill>
            </a:endParaRPr>
          </a:p>
        </p:txBody>
      </p:sp>
    </p:spTree>
    <p:extLst>
      <p:ext uri="{BB962C8B-B14F-4D97-AF65-F5344CB8AC3E}">
        <p14:creationId xmlns:p14="http://schemas.microsoft.com/office/powerpoint/2010/main" xmlns="" val="1467334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51520" y="1080000"/>
            <a:ext cx="8640960" cy="5013296"/>
          </a:xfrm>
        </p:spPr>
        <p:txBody>
          <a:bodyPr/>
          <a:lstStyle/>
          <a:p>
            <a:pPr algn="l" eaLnBrk="1" hangingPunct="1">
              <a:spcBef>
                <a:spcPts val="0"/>
              </a:spcBef>
              <a:spcAft>
                <a:spcPts val="0"/>
              </a:spcAft>
            </a:pPr>
            <a:r>
              <a:rPr lang="en-ZA" sz="2000" b="1" dirty="0" smtClean="0">
                <a:solidFill>
                  <a:srgbClr val="FFC000"/>
                </a:solidFill>
              </a:rPr>
              <a:t>SASSETA has also been working with our different sub sector in addressing certain qualification related matters. This has included:</a:t>
            </a:r>
          </a:p>
          <a:p>
            <a:pPr algn="l" eaLnBrk="1" hangingPunct="1">
              <a:spcBef>
                <a:spcPts val="0"/>
              </a:spcBef>
              <a:spcAft>
                <a:spcPts val="0"/>
              </a:spcAft>
            </a:pPr>
            <a:endParaRPr lang="en-ZA" sz="1800" b="1" dirty="0">
              <a:solidFill>
                <a:schemeClr val="tx1"/>
              </a:solidFill>
            </a:endParaRPr>
          </a:p>
          <a:p>
            <a:pPr marL="285750" indent="-285750" algn="l" eaLnBrk="1" hangingPunct="1">
              <a:spcBef>
                <a:spcPts val="0"/>
              </a:spcBef>
              <a:spcAft>
                <a:spcPts val="0"/>
              </a:spcAft>
              <a:buFont typeface="Wingdings" pitchFamily="2" charset="2"/>
              <a:buChar char="ü"/>
            </a:pPr>
            <a:r>
              <a:rPr lang="en-ZA" sz="2000" dirty="0" smtClean="0">
                <a:solidFill>
                  <a:schemeClr val="tx1"/>
                </a:solidFill>
              </a:rPr>
              <a:t>Working with the SAPS regarding the ring fencing of the resolving of crime qualification.</a:t>
            </a:r>
          </a:p>
          <a:p>
            <a:pPr algn="l" eaLnBrk="1" hangingPunct="1">
              <a:spcBef>
                <a:spcPts val="0"/>
              </a:spcBef>
              <a:spcAft>
                <a:spcPts val="0"/>
              </a:spcAft>
              <a:buFont typeface="Wingdings" pitchFamily="2" charset="2"/>
              <a:buChar char="ü"/>
            </a:pPr>
            <a:endParaRPr lang="en-ZA" sz="2000" dirty="0" smtClean="0">
              <a:solidFill>
                <a:schemeClr val="tx1"/>
              </a:solidFill>
            </a:endParaRPr>
          </a:p>
          <a:p>
            <a:pPr marL="285750" indent="-285750" algn="l" eaLnBrk="1" hangingPunct="1">
              <a:spcBef>
                <a:spcPts val="0"/>
              </a:spcBef>
              <a:spcAft>
                <a:spcPts val="0"/>
              </a:spcAft>
              <a:buFont typeface="Wingdings" pitchFamily="2" charset="2"/>
              <a:buChar char="ü"/>
            </a:pPr>
            <a:r>
              <a:rPr lang="en-ZA" sz="2000" dirty="0" smtClean="0">
                <a:solidFill>
                  <a:schemeClr val="tx1"/>
                </a:solidFill>
              </a:rPr>
              <a:t>Working with the Locksmith’s association regarding the circular development and registration as an occupational qualification for the trade of locksmiths.</a:t>
            </a:r>
          </a:p>
          <a:p>
            <a:pPr marL="285750" indent="-285750" algn="l" eaLnBrk="1" hangingPunct="1">
              <a:spcBef>
                <a:spcPts val="0"/>
              </a:spcBef>
              <a:spcAft>
                <a:spcPts val="0"/>
              </a:spcAft>
              <a:buFont typeface="Wingdings" pitchFamily="2" charset="2"/>
              <a:buChar char="ü"/>
            </a:pPr>
            <a:endParaRPr lang="en-ZA" sz="2000" dirty="0">
              <a:solidFill>
                <a:schemeClr val="tx1"/>
              </a:solidFill>
            </a:endParaRPr>
          </a:p>
          <a:p>
            <a:pPr marL="285750" indent="-285750" algn="l" eaLnBrk="1" hangingPunct="1">
              <a:spcBef>
                <a:spcPts val="0"/>
              </a:spcBef>
              <a:spcAft>
                <a:spcPts val="0"/>
              </a:spcAft>
              <a:buFont typeface="Wingdings" pitchFamily="2" charset="2"/>
              <a:buChar char="ü"/>
            </a:pPr>
            <a:r>
              <a:rPr lang="en-ZA" sz="2000" dirty="0" smtClean="0">
                <a:solidFill>
                  <a:schemeClr val="tx1"/>
                </a:solidFill>
              </a:rPr>
              <a:t>Seven TVETs were accredited to offer SASSETA quality assured qualification in the field of general security and paralegal practises. In 2017/18 SASSETA will also focus on five TVETs to capacitate them to offer the electronic security course.</a:t>
            </a:r>
          </a:p>
          <a:p>
            <a:pPr algn="l" eaLnBrk="1" hangingPunct="1">
              <a:spcBef>
                <a:spcPts val="0"/>
              </a:spcBef>
              <a:spcAft>
                <a:spcPts val="0"/>
              </a:spcAft>
              <a:buFont typeface="Wingdings" pitchFamily="2" charset="2"/>
              <a:buChar char="ü"/>
            </a:pPr>
            <a:endParaRPr lang="en-ZA" sz="2000" dirty="0" smtClean="0">
              <a:solidFill>
                <a:schemeClr val="tx1"/>
              </a:solidFill>
            </a:endParaRPr>
          </a:p>
          <a:p>
            <a:pPr marL="285750" indent="-285750" algn="l" eaLnBrk="1" hangingPunct="1">
              <a:spcBef>
                <a:spcPts val="0"/>
              </a:spcBef>
              <a:spcAft>
                <a:spcPts val="0"/>
              </a:spcAft>
              <a:buFont typeface="Wingdings" pitchFamily="2" charset="2"/>
              <a:buChar char="ü"/>
            </a:pPr>
            <a:r>
              <a:rPr lang="en-ZA" sz="2000" dirty="0" smtClean="0">
                <a:solidFill>
                  <a:schemeClr val="tx1"/>
                </a:solidFill>
              </a:rPr>
              <a:t>SASSETA also facilitated the development and registration of the Prison Officer and Parole Board Member Occupational Qualifications. </a:t>
            </a:r>
          </a:p>
          <a:p>
            <a:pPr algn="l" eaLnBrk="1" hangingPunct="1">
              <a:spcBef>
                <a:spcPts val="0"/>
              </a:spcBef>
              <a:spcAft>
                <a:spcPts val="0"/>
              </a:spcAft>
            </a:pPr>
            <a:endParaRPr lang="en-ZA" sz="1800" b="1"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Qualification related matters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20</a:t>
            </a:fld>
            <a:endParaRPr lang="en-GB" sz="1200" b="1" dirty="0">
              <a:solidFill>
                <a:schemeClr val="bg1"/>
              </a:solidFill>
            </a:endParaRPr>
          </a:p>
        </p:txBody>
      </p:sp>
    </p:spTree>
    <p:extLst>
      <p:ext uri="{BB962C8B-B14F-4D97-AF65-F5344CB8AC3E}">
        <p14:creationId xmlns:p14="http://schemas.microsoft.com/office/powerpoint/2010/main" xmlns="" val="1155654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51520" y="1643050"/>
            <a:ext cx="8640960" cy="4450246"/>
          </a:xfrm>
        </p:spPr>
        <p:txBody>
          <a:bodyPr/>
          <a:lstStyle/>
          <a:p>
            <a:pPr algn="l" eaLnBrk="1" hangingPunct="1">
              <a:spcBef>
                <a:spcPts val="0"/>
              </a:spcBef>
              <a:spcAft>
                <a:spcPts val="0"/>
              </a:spcAft>
            </a:pPr>
            <a:r>
              <a:rPr lang="en-ZA" sz="2000" b="1" dirty="0" smtClean="0">
                <a:solidFill>
                  <a:schemeClr val="tx1"/>
                </a:solidFill>
              </a:rPr>
              <a:t>	Income</a:t>
            </a:r>
          </a:p>
          <a:p>
            <a:pPr algn="l" eaLnBrk="1" hangingPunct="1">
              <a:spcBef>
                <a:spcPts val="0"/>
              </a:spcBef>
              <a:spcAft>
                <a:spcPts val="0"/>
              </a:spcAft>
            </a:pPr>
            <a:r>
              <a:rPr lang="en-ZA" sz="2000" dirty="0" smtClean="0">
                <a:solidFill>
                  <a:schemeClr val="tx1"/>
                </a:solidFill>
              </a:rPr>
              <a:t>	Levies –SARS/DHET		R287.0m</a:t>
            </a:r>
          </a:p>
          <a:p>
            <a:pPr algn="l" eaLnBrk="1" hangingPunct="1">
              <a:spcBef>
                <a:spcPts val="0"/>
              </a:spcBef>
              <a:spcAft>
                <a:spcPts val="0"/>
              </a:spcAft>
            </a:pPr>
            <a:r>
              <a:rPr lang="en-ZA" sz="2000" dirty="0" smtClean="0">
                <a:solidFill>
                  <a:schemeClr val="tx1"/>
                </a:solidFill>
              </a:rPr>
              <a:t>	Levies –Govern. Depart 		R130.7m</a:t>
            </a:r>
          </a:p>
          <a:p>
            <a:pPr algn="l" eaLnBrk="1" hangingPunct="1">
              <a:spcBef>
                <a:spcPts val="0"/>
              </a:spcBef>
              <a:spcAft>
                <a:spcPts val="0"/>
              </a:spcAft>
            </a:pPr>
            <a:r>
              <a:rPr lang="en-ZA" sz="2000" dirty="0" smtClean="0">
                <a:solidFill>
                  <a:schemeClr val="tx1"/>
                </a:solidFill>
              </a:rPr>
              <a:t>	Investment/Other Income		R11.1m</a:t>
            </a:r>
          </a:p>
          <a:p>
            <a:pPr algn="l" eaLnBrk="1" hangingPunct="1">
              <a:spcBef>
                <a:spcPts val="0"/>
              </a:spcBef>
              <a:spcAft>
                <a:spcPts val="0"/>
              </a:spcAft>
            </a:pPr>
            <a:endParaRPr lang="en-ZA" sz="2000" dirty="0">
              <a:solidFill>
                <a:schemeClr val="tx1"/>
              </a:solidFill>
            </a:endParaRPr>
          </a:p>
          <a:p>
            <a:pPr algn="l" eaLnBrk="1" hangingPunct="1">
              <a:spcBef>
                <a:spcPts val="0"/>
              </a:spcBef>
              <a:spcAft>
                <a:spcPts val="0"/>
              </a:spcAft>
            </a:pPr>
            <a:r>
              <a:rPr lang="en-ZA" sz="2000" dirty="0" smtClean="0">
                <a:solidFill>
                  <a:schemeClr val="tx1"/>
                </a:solidFill>
              </a:rPr>
              <a:t>	</a:t>
            </a:r>
            <a:endParaRPr lang="en-ZA" sz="2000" dirty="0">
              <a:solidFill>
                <a:schemeClr val="tx1"/>
              </a:solidFill>
            </a:endParaRPr>
          </a:p>
          <a:p>
            <a:pPr algn="l" eaLnBrk="1" hangingPunct="1">
              <a:spcBef>
                <a:spcPts val="0"/>
              </a:spcBef>
              <a:spcAft>
                <a:spcPts val="0"/>
              </a:spcAft>
            </a:pPr>
            <a:r>
              <a:rPr lang="en-ZA" sz="2000" dirty="0" smtClean="0">
                <a:solidFill>
                  <a:schemeClr val="tx1"/>
                </a:solidFill>
              </a:rPr>
              <a:t>		</a:t>
            </a:r>
          </a:p>
          <a:p>
            <a:pPr algn="l" eaLnBrk="1" hangingPunct="1">
              <a:spcBef>
                <a:spcPts val="0"/>
              </a:spcBef>
              <a:spcAft>
                <a:spcPts val="0"/>
              </a:spcAft>
            </a:pPr>
            <a:r>
              <a:rPr lang="en-ZA" sz="2000" b="1" dirty="0" smtClean="0">
                <a:solidFill>
                  <a:schemeClr val="tx1"/>
                </a:solidFill>
              </a:rPr>
              <a:t>	Expenditure</a:t>
            </a:r>
          </a:p>
          <a:p>
            <a:pPr algn="l" eaLnBrk="1" hangingPunct="1">
              <a:spcBef>
                <a:spcPts val="0"/>
              </a:spcBef>
              <a:spcAft>
                <a:spcPts val="0"/>
              </a:spcAft>
            </a:pPr>
            <a:r>
              <a:rPr lang="en-ZA" sz="2000" dirty="0" smtClean="0">
                <a:solidFill>
                  <a:schemeClr val="tx1"/>
                </a:solidFill>
              </a:rPr>
              <a:t>	Administration 			R74.8m</a:t>
            </a:r>
          </a:p>
          <a:p>
            <a:pPr algn="l" eaLnBrk="1" hangingPunct="1">
              <a:spcBef>
                <a:spcPts val="0"/>
              </a:spcBef>
              <a:spcAft>
                <a:spcPts val="0"/>
              </a:spcAft>
            </a:pPr>
            <a:r>
              <a:rPr lang="en-ZA" sz="2000" dirty="0" smtClean="0">
                <a:solidFill>
                  <a:schemeClr val="tx1"/>
                </a:solidFill>
              </a:rPr>
              <a:t>	Discretionary Grant		R297.9m</a:t>
            </a:r>
          </a:p>
          <a:p>
            <a:pPr algn="l" eaLnBrk="1" hangingPunct="1">
              <a:spcBef>
                <a:spcPts val="0"/>
              </a:spcBef>
              <a:spcAft>
                <a:spcPts val="0"/>
              </a:spcAft>
            </a:pPr>
            <a:r>
              <a:rPr lang="en-ZA" sz="2000" dirty="0" smtClean="0">
                <a:solidFill>
                  <a:schemeClr val="tx1"/>
                </a:solidFill>
              </a:rPr>
              <a:t>	Mandatory Grant			R56.1m</a:t>
            </a:r>
          </a:p>
          <a:p>
            <a:pPr algn="l" eaLnBrk="1" hangingPunct="1">
              <a:spcBef>
                <a:spcPts val="0"/>
              </a:spcBef>
              <a:spcAft>
                <a:spcPts val="0"/>
              </a:spcAft>
            </a:pPr>
            <a:endParaRPr lang="en-ZA" sz="2000" dirty="0" smtClean="0">
              <a:solidFill>
                <a:schemeClr val="tx1"/>
              </a:solidFill>
            </a:endParaRPr>
          </a:p>
          <a:p>
            <a:pPr algn="l" eaLnBrk="1" hangingPunct="1">
              <a:spcBef>
                <a:spcPts val="0"/>
              </a:spcBef>
              <a:spcAft>
                <a:spcPts val="0"/>
              </a:spcAft>
            </a:pPr>
            <a:r>
              <a:rPr lang="en-ZA" sz="2000" dirty="0" smtClean="0">
                <a:solidFill>
                  <a:schemeClr val="tx1"/>
                </a:solidFill>
              </a:rPr>
              <a:t>	</a:t>
            </a:r>
            <a:endParaRPr lang="en-ZA" sz="1800" dirty="0" smtClean="0">
              <a:solidFill>
                <a:schemeClr val="tx1"/>
              </a:solidFill>
            </a:endParaRPr>
          </a:p>
          <a:p>
            <a:pPr algn="l" eaLnBrk="1" hangingPunct="1">
              <a:spcBef>
                <a:spcPts val="0"/>
              </a:spcBef>
              <a:spcAft>
                <a:spcPts val="0"/>
              </a:spcAft>
            </a:pPr>
            <a:endParaRPr lang="en-ZA" sz="1800" dirty="0" smtClean="0">
              <a:solidFill>
                <a:schemeClr val="tx1"/>
              </a:solidFill>
            </a:endParaRPr>
          </a:p>
          <a:p>
            <a:pPr algn="l" eaLnBrk="1" hangingPunct="1">
              <a:spcBef>
                <a:spcPts val="0"/>
              </a:spcBef>
              <a:spcAft>
                <a:spcPts val="0"/>
              </a:spcAft>
            </a:pPr>
            <a:endParaRPr lang="en-ZA" sz="1800" dirty="0" smtClean="0">
              <a:solidFill>
                <a:schemeClr val="tx1"/>
              </a:solidFill>
            </a:endParaRPr>
          </a:p>
        </p:txBody>
      </p:sp>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2900" b="1" dirty="0" smtClean="0">
                <a:solidFill>
                  <a:schemeClr val="bg1"/>
                </a:solidFill>
                <a:latin typeface="Arial" charset="0"/>
                <a:cs typeface="Arial" charset="0"/>
              </a:rPr>
              <a:t>  SASSETA BUDGET 2017/18</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21</a:t>
            </a:fld>
            <a:endParaRPr lang="en-GB" sz="1200" b="1" dirty="0">
              <a:solidFill>
                <a:schemeClr val="bg1"/>
              </a:solidFill>
            </a:endParaRPr>
          </a:p>
        </p:txBody>
      </p:sp>
    </p:spTree>
    <p:extLst>
      <p:ext uri="{BB962C8B-B14F-4D97-AF65-F5344CB8AC3E}">
        <p14:creationId xmlns:p14="http://schemas.microsoft.com/office/powerpoint/2010/main" xmlns="" val="692099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 Programme One</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22</a:t>
            </a:fld>
            <a:endParaRPr lang="en-GB" sz="12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373922084"/>
              </p:ext>
            </p:extLst>
          </p:nvPr>
        </p:nvGraphicFramePr>
        <p:xfrm>
          <a:off x="0" y="1071549"/>
          <a:ext cx="9144000" cy="4857783"/>
        </p:xfrm>
        <a:graphic>
          <a:graphicData uri="http://schemas.openxmlformats.org/drawingml/2006/table">
            <a:tbl>
              <a:tblPr firstRow="1" bandRow="1">
                <a:tableStyleId>{5C22544A-7EE6-4342-B048-85BDC9FD1C3A}</a:tableStyleId>
              </a:tblPr>
              <a:tblGrid>
                <a:gridCol w="7981627"/>
                <a:gridCol w="1162373"/>
              </a:tblGrid>
              <a:tr h="693969">
                <a:tc gridSpan="2">
                  <a:txBody>
                    <a:bodyPr/>
                    <a:lstStyle/>
                    <a:p>
                      <a:r>
                        <a:rPr lang="en-ZA" sz="2000" b="1" dirty="0" smtClean="0">
                          <a:solidFill>
                            <a:schemeClr val="bg1"/>
                          </a:solidFill>
                        </a:rPr>
                        <a:t>Strategic Objective: Improved Financial Management</a:t>
                      </a:r>
                      <a:endParaRPr lang="en-ZA" sz="2000" b="1" dirty="0">
                        <a:solidFill>
                          <a:schemeClr val="bg1"/>
                        </a:solidFill>
                      </a:endParaRPr>
                    </a:p>
                  </a:txBody>
                  <a:tcPr>
                    <a:solidFill>
                      <a:srgbClr val="FF0000"/>
                    </a:solidFill>
                  </a:tcPr>
                </a:tc>
                <a:tc hMerge="1">
                  <a:txBody>
                    <a:bodyPr/>
                    <a:lstStyle/>
                    <a:p>
                      <a:endParaRPr lang="en-ZA"/>
                    </a:p>
                  </a:txBody>
                  <a:tcPr/>
                </a:tc>
              </a:tr>
              <a:tr h="693969">
                <a:tc>
                  <a:txBody>
                    <a:bodyPr/>
                    <a:lstStyle/>
                    <a:p>
                      <a:r>
                        <a:rPr lang="en-ZA" b="1" dirty="0" smtClean="0">
                          <a:solidFill>
                            <a:schemeClr val="bg1"/>
                          </a:solidFill>
                        </a:rPr>
                        <a:t>Indicator</a:t>
                      </a:r>
                      <a:endParaRPr lang="en-ZA" b="1" dirty="0">
                        <a:solidFill>
                          <a:schemeClr val="bg1"/>
                        </a:solidFill>
                      </a:endParaRPr>
                    </a:p>
                  </a:txBody>
                  <a:tcPr>
                    <a:solidFill>
                      <a:schemeClr val="tx2">
                        <a:lumMod val="60000"/>
                        <a:lumOff val="40000"/>
                      </a:schemeClr>
                    </a:solidFill>
                  </a:tcPr>
                </a:tc>
                <a:tc>
                  <a:txBody>
                    <a:bodyPr/>
                    <a:lstStyle/>
                    <a:p>
                      <a:r>
                        <a:rPr lang="en-ZA" b="1" dirty="0" smtClean="0">
                          <a:solidFill>
                            <a:schemeClr val="bg1"/>
                          </a:solidFill>
                        </a:rPr>
                        <a:t>Target</a:t>
                      </a:r>
                      <a:endParaRPr lang="en-ZA" b="1" dirty="0">
                        <a:solidFill>
                          <a:schemeClr val="bg1"/>
                        </a:solidFill>
                      </a:endParaRPr>
                    </a:p>
                  </a:txBody>
                  <a:tcPr>
                    <a:solidFill>
                      <a:schemeClr val="tx2">
                        <a:lumMod val="60000"/>
                        <a:lumOff val="40000"/>
                      </a:schemeClr>
                    </a:solidFill>
                  </a:tcPr>
                </a:tc>
              </a:tr>
              <a:tr h="693969">
                <a:tc>
                  <a:txBody>
                    <a:bodyPr/>
                    <a:lstStyle/>
                    <a:p>
                      <a:r>
                        <a:rPr lang="en-ZA" dirty="0" smtClean="0"/>
                        <a:t>Percentage of non compliance with PFMA and SDLA resolved annually</a:t>
                      </a:r>
                      <a:endParaRPr lang="en-ZA" dirty="0"/>
                    </a:p>
                  </a:txBody>
                  <a:tcPr/>
                </a:tc>
                <a:tc>
                  <a:txBody>
                    <a:bodyPr/>
                    <a:lstStyle/>
                    <a:p>
                      <a:r>
                        <a:rPr lang="en-ZA" dirty="0" smtClean="0"/>
                        <a:t>100%</a:t>
                      </a:r>
                      <a:endParaRPr lang="en-ZA" dirty="0"/>
                    </a:p>
                  </a:txBody>
                  <a:tcPr/>
                </a:tc>
              </a:tr>
              <a:tr h="693969">
                <a:tc>
                  <a:txBody>
                    <a:bodyPr/>
                    <a:lstStyle/>
                    <a:p>
                      <a:r>
                        <a:rPr lang="en-ZA" dirty="0" smtClean="0"/>
                        <a:t>Percentage of budget committed against APP targets</a:t>
                      </a:r>
                      <a:endParaRPr lang="en-ZA" dirty="0"/>
                    </a:p>
                  </a:txBody>
                  <a:tcPr/>
                </a:tc>
                <a:tc>
                  <a:txBody>
                    <a:bodyPr/>
                    <a:lstStyle/>
                    <a:p>
                      <a:r>
                        <a:rPr lang="en-ZA" dirty="0" smtClean="0"/>
                        <a:t>100%</a:t>
                      </a:r>
                      <a:endParaRPr lang="en-ZA" dirty="0"/>
                    </a:p>
                  </a:txBody>
                  <a:tcPr/>
                </a:tc>
              </a:tr>
              <a:tr h="693969">
                <a:tc>
                  <a:txBody>
                    <a:bodyPr/>
                    <a:lstStyle/>
                    <a:p>
                      <a:r>
                        <a:rPr lang="en-ZA" dirty="0" smtClean="0"/>
                        <a:t>Percentage compliance with performance management polices &amp; procedures</a:t>
                      </a:r>
                      <a:endParaRPr lang="en-ZA" dirty="0"/>
                    </a:p>
                  </a:txBody>
                  <a:tcPr/>
                </a:tc>
                <a:tc>
                  <a:txBody>
                    <a:bodyPr/>
                    <a:lstStyle/>
                    <a:p>
                      <a:r>
                        <a:rPr lang="en-ZA" dirty="0" smtClean="0"/>
                        <a:t>100%</a:t>
                      </a:r>
                      <a:endParaRPr lang="en-ZA" dirty="0"/>
                    </a:p>
                  </a:txBody>
                  <a:tcPr/>
                </a:tc>
              </a:tr>
              <a:tr h="693969">
                <a:tc>
                  <a:txBody>
                    <a:bodyPr/>
                    <a:lstStyle/>
                    <a:p>
                      <a:r>
                        <a:rPr lang="en-ZA" dirty="0" smtClean="0"/>
                        <a:t>Annually</a:t>
                      </a:r>
                      <a:r>
                        <a:rPr lang="en-ZA" baseline="0" dirty="0" smtClean="0"/>
                        <a:t> review and implementation of ICT Master Systems Plan</a:t>
                      </a:r>
                      <a:endParaRPr lang="en-ZA" dirty="0"/>
                    </a:p>
                  </a:txBody>
                  <a:tcPr/>
                </a:tc>
                <a:tc>
                  <a:txBody>
                    <a:bodyPr/>
                    <a:lstStyle/>
                    <a:p>
                      <a:r>
                        <a:rPr lang="en-ZA" dirty="0" smtClean="0"/>
                        <a:t>80%</a:t>
                      </a:r>
                      <a:endParaRPr lang="en-ZA" dirty="0"/>
                    </a:p>
                  </a:txBody>
                  <a:tcPr/>
                </a:tc>
              </a:tr>
              <a:tr h="693969">
                <a:tc>
                  <a:txBody>
                    <a:bodyPr/>
                    <a:lstStyle/>
                    <a:p>
                      <a:r>
                        <a:rPr lang="en-ZA" dirty="0" smtClean="0"/>
                        <a:t>Improved Risk Maturity</a:t>
                      </a:r>
                      <a:r>
                        <a:rPr lang="en-ZA" baseline="0" dirty="0" smtClean="0"/>
                        <a:t> Level</a:t>
                      </a:r>
                      <a:endParaRPr lang="en-ZA" dirty="0"/>
                    </a:p>
                  </a:txBody>
                  <a:tcPr/>
                </a:tc>
                <a:tc>
                  <a:txBody>
                    <a:bodyPr/>
                    <a:lstStyle/>
                    <a:p>
                      <a:r>
                        <a:rPr lang="en-ZA" dirty="0" smtClean="0"/>
                        <a:t>Level</a:t>
                      </a:r>
                      <a:r>
                        <a:rPr lang="en-ZA" baseline="0" dirty="0" smtClean="0"/>
                        <a:t> 5</a:t>
                      </a:r>
                      <a:endParaRPr lang="en-ZA" dirty="0"/>
                    </a:p>
                  </a:txBody>
                  <a:tcPr/>
                </a:tc>
              </a:tr>
            </a:tbl>
          </a:graphicData>
        </a:graphic>
      </p:graphicFrame>
    </p:spTree>
    <p:extLst>
      <p:ext uri="{BB962C8B-B14F-4D97-AF65-F5344CB8AC3E}">
        <p14:creationId xmlns:p14="http://schemas.microsoft.com/office/powerpoint/2010/main" xmlns="" val="3115385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 Programme 2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23</a:t>
            </a:fld>
            <a:endParaRPr lang="en-GB" sz="12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055414620"/>
              </p:ext>
            </p:extLst>
          </p:nvPr>
        </p:nvGraphicFramePr>
        <p:xfrm>
          <a:off x="214282" y="1071546"/>
          <a:ext cx="8643998" cy="4902133"/>
        </p:xfrm>
        <a:graphic>
          <a:graphicData uri="http://schemas.openxmlformats.org/drawingml/2006/table">
            <a:tbl>
              <a:tblPr firstRow="1" bandRow="1">
                <a:tableStyleId>{5C22544A-7EE6-4342-B048-85BDC9FD1C3A}</a:tableStyleId>
              </a:tblPr>
              <a:tblGrid>
                <a:gridCol w="3232105"/>
                <a:gridCol w="2781112"/>
                <a:gridCol w="2630781"/>
              </a:tblGrid>
              <a:tr h="91719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Strat</a:t>
                      </a:r>
                      <a:r>
                        <a:rPr lang="en-ZA" sz="1600" b="1" baseline="0" dirty="0" smtClean="0">
                          <a:solidFill>
                            <a:schemeClr val="bg1"/>
                          </a:solidFill>
                        </a:rPr>
                        <a:t> Objectives: </a:t>
                      </a:r>
                      <a:r>
                        <a:rPr lang="en-ZA" sz="1600" dirty="0" smtClean="0">
                          <a:solidFill>
                            <a:schemeClr val="bg1"/>
                          </a:solidFill>
                        </a:rPr>
                        <a:t>Institutionalized robust planning towards achievement of the SETA mandate; Increased integrity of monitoring, evaluation, and reporting information for  planning and decision-making and accountability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bg1"/>
                        </a:solidFill>
                      </a:endParaRPr>
                    </a:p>
                  </a:txBody>
                  <a:tcPr>
                    <a:solidFill>
                      <a:srgbClr val="FF0000"/>
                    </a:solidFill>
                  </a:tcPr>
                </a:tc>
                <a:tc hMerge="1">
                  <a:txBody>
                    <a:bodyPr/>
                    <a:lstStyle/>
                    <a:p>
                      <a:endParaRPr lang="en-ZA"/>
                    </a:p>
                  </a:txBody>
                  <a:tcPr/>
                </a:tc>
                <a:tc hMerge="1">
                  <a:txBody>
                    <a:bodyPr/>
                    <a:lstStyle/>
                    <a:p>
                      <a:endParaRPr lang="en-ZA"/>
                    </a:p>
                  </a:txBody>
                  <a:tcPr>
                    <a:solidFill>
                      <a:schemeClr val="accent2">
                        <a:lumMod val="40000"/>
                        <a:lumOff val="60000"/>
                      </a:schemeClr>
                    </a:solidFill>
                  </a:tcPr>
                </a:tc>
              </a:tr>
              <a:tr h="413303">
                <a:tc>
                  <a:txBody>
                    <a:bodyPr/>
                    <a:lstStyle/>
                    <a:p>
                      <a:r>
                        <a:rPr lang="en-ZA" sz="1600" b="1" dirty="0" smtClean="0">
                          <a:solidFill>
                            <a:schemeClr val="bg1"/>
                          </a:solidFill>
                        </a:rPr>
                        <a:t>Type of Programme</a:t>
                      </a:r>
                      <a:endParaRPr lang="en-ZA" sz="1600" b="1" dirty="0">
                        <a:solidFill>
                          <a:schemeClr val="bg1"/>
                        </a:solidFill>
                      </a:endParaRPr>
                    </a:p>
                  </a:txBody>
                  <a:tcPr>
                    <a:solidFill>
                      <a:schemeClr val="accent1"/>
                    </a:solidFill>
                  </a:tcPr>
                </a:tc>
                <a:tc>
                  <a:txBody>
                    <a:bodyPr/>
                    <a:lstStyle/>
                    <a:p>
                      <a:r>
                        <a:rPr lang="en-ZA" sz="1600" b="1" baseline="0" dirty="0" smtClean="0">
                          <a:solidFill>
                            <a:schemeClr val="bg1"/>
                          </a:solidFill>
                        </a:rPr>
                        <a:t>Target</a:t>
                      </a:r>
                      <a:endParaRPr lang="en-ZA" sz="1600" b="1"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txBody>
                  <a:tcPr>
                    <a:solidFill>
                      <a:schemeClr val="accent1"/>
                    </a:solidFill>
                  </a:tcPr>
                </a:tc>
              </a:tr>
              <a:tr h="413303">
                <a:tc>
                  <a:txBody>
                    <a:bodyPr/>
                    <a:lstStyle/>
                    <a:p>
                      <a:r>
                        <a:rPr lang="en-ZA" sz="1600" dirty="0" smtClean="0"/>
                        <a:t>Revisited</a:t>
                      </a:r>
                      <a:r>
                        <a:rPr lang="en-ZA" sz="1600" baseline="0" dirty="0" smtClean="0"/>
                        <a:t> SSP submitted </a:t>
                      </a:r>
                      <a:endParaRPr lang="en-ZA" sz="1600" dirty="0"/>
                    </a:p>
                  </a:txBody>
                  <a:tcPr/>
                </a:tc>
                <a:tc>
                  <a:txBody>
                    <a:bodyPr/>
                    <a:lstStyle/>
                    <a:p>
                      <a:pPr algn="ctr"/>
                      <a:r>
                        <a:rPr lang="en-ZA" sz="1600" dirty="0" smtClean="0"/>
                        <a:t>30 Sept 2017</a:t>
                      </a:r>
                      <a:endParaRPr lang="en-ZA" sz="1600" dirty="0"/>
                    </a:p>
                  </a:txBody>
                  <a:tcPr/>
                </a:tc>
                <a:tc>
                  <a:txBody>
                    <a:bodyPr/>
                    <a:lstStyle/>
                    <a:p>
                      <a:r>
                        <a:rPr lang="en-ZA" sz="1600" dirty="0" smtClean="0"/>
                        <a:t>SASSETA and stakeholders</a:t>
                      </a:r>
                      <a:endParaRPr lang="en-ZA" sz="1600" dirty="0"/>
                    </a:p>
                  </a:txBody>
                  <a:tcPr/>
                </a:tc>
              </a:tr>
              <a:tr h="645432">
                <a:tc>
                  <a:txBody>
                    <a:bodyPr/>
                    <a:lstStyle/>
                    <a:p>
                      <a:r>
                        <a:rPr lang="en-ZA" sz="1600" dirty="0" smtClean="0"/>
                        <a:t>Submission of final Strategic Plan and APP</a:t>
                      </a:r>
                      <a:endParaRPr lang="en-ZA" sz="1600" dirty="0"/>
                    </a:p>
                  </a:txBody>
                  <a:tcPr/>
                </a:tc>
                <a:tc>
                  <a:txBody>
                    <a:bodyPr/>
                    <a:lstStyle/>
                    <a:p>
                      <a:pPr algn="ctr"/>
                      <a:r>
                        <a:rPr lang="en-ZA" sz="1600" dirty="0" smtClean="0"/>
                        <a:t>31</a:t>
                      </a:r>
                      <a:r>
                        <a:rPr lang="en-ZA" sz="1600" baseline="0" dirty="0" smtClean="0"/>
                        <a:t> December 2017</a:t>
                      </a:r>
                      <a:endParaRPr lang="en-ZA" sz="1600" dirty="0"/>
                    </a:p>
                  </a:txBody>
                  <a:tcPr/>
                </a:tc>
                <a:tc>
                  <a:txBody>
                    <a:bodyPr/>
                    <a:lstStyle/>
                    <a:p>
                      <a:r>
                        <a:rPr lang="en-ZA" sz="1600" dirty="0" smtClean="0"/>
                        <a:t>DHET and SASSETA</a:t>
                      </a:r>
                      <a:endParaRPr lang="en-ZA" sz="1600" dirty="0"/>
                    </a:p>
                  </a:txBody>
                  <a:tcPr/>
                </a:tc>
              </a:tr>
              <a:tr h="413303">
                <a:tc>
                  <a:txBody>
                    <a:bodyPr/>
                    <a:lstStyle/>
                    <a:p>
                      <a:r>
                        <a:rPr lang="en-ZA" sz="1600" dirty="0" smtClean="0"/>
                        <a:t>Number of WSP’s approved</a:t>
                      </a:r>
                      <a:endParaRPr lang="en-ZA" sz="1600" dirty="0"/>
                    </a:p>
                  </a:txBody>
                  <a:tcPr/>
                </a:tc>
                <a:tc>
                  <a:txBody>
                    <a:bodyPr/>
                    <a:lstStyle/>
                    <a:p>
                      <a:pPr algn="ctr"/>
                      <a:r>
                        <a:rPr lang="en-ZA" sz="1600" dirty="0" smtClean="0"/>
                        <a:t>700</a:t>
                      </a:r>
                      <a:endParaRPr lang="en-ZA" sz="1600" dirty="0"/>
                    </a:p>
                  </a:txBody>
                  <a:tcPr/>
                </a:tc>
                <a:tc>
                  <a:txBody>
                    <a:bodyPr/>
                    <a:lstStyle/>
                    <a:p>
                      <a:r>
                        <a:rPr lang="en-ZA" sz="1600" dirty="0" smtClean="0"/>
                        <a:t>SASSETA levy payers</a:t>
                      </a:r>
                      <a:endParaRPr lang="en-ZA" sz="1600" dirty="0"/>
                    </a:p>
                  </a:txBody>
                  <a:tcPr/>
                </a:tc>
              </a:tr>
              <a:tr h="645432">
                <a:tc>
                  <a:txBody>
                    <a:bodyPr/>
                    <a:lstStyle/>
                    <a:p>
                      <a:r>
                        <a:rPr lang="en-ZA" sz="1600" dirty="0" smtClean="0"/>
                        <a:t>Number of relevant Research studies conducted </a:t>
                      </a:r>
                      <a:endParaRPr lang="en-ZA" sz="1600" dirty="0"/>
                    </a:p>
                  </a:txBody>
                  <a:tcPr/>
                </a:tc>
                <a:tc>
                  <a:txBody>
                    <a:bodyPr/>
                    <a:lstStyle/>
                    <a:p>
                      <a:pPr algn="ctr"/>
                      <a:r>
                        <a:rPr lang="en-ZA" sz="1600" dirty="0" smtClean="0"/>
                        <a:t>3</a:t>
                      </a:r>
                      <a:endParaRPr lang="en-ZA" sz="1600" dirty="0"/>
                    </a:p>
                  </a:txBody>
                  <a:tcPr/>
                </a:tc>
                <a:tc>
                  <a:txBody>
                    <a:bodyPr/>
                    <a:lstStyle/>
                    <a:p>
                      <a:r>
                        <a:rPr lang="en-ZA" sz="1600" dirty="0" smtClean="0"/>
                        <a:t>SASSETA and stakeholders</a:t>
                      </a:r>
                      <a:endParaRPr lang="en-ZA" sz="1600" dirty="0"/>
                    </a:p>
                  </a:txBody>
                  <a:tcPr/>
                </a:tc>
              </a:tr>
              <a:tr h="645432">
                <a:tc>
                  <a:txBody>
                    <a:bodyPr/>
                    <a:lstStyle/>
                    <a:p>
                      <a:r>
                        <a:rPr lang="en-ZA" sz="1600" dirty="0" smtClean="0"/>
                        <a:t>Number of relevant Impact studies conducted</a:t>
                      </a:r>
                      <a:endParaRPr lang="en-ZA" sz="1600" dirty="0"/>
                    </a:p>
                  </a:txBody>
                  <a:tcPr/>
                </a:tc>
                <a:tc>
                  <a:txBody>
                    <a:bodyPr/>
                    <a:lstStyle/>
                    <a:p>
                      <a:pPr algn="ctr"/>
                      <a:r>
                        <a:rPr lang="en-ZA" sz="1600" dirty="0" smtClean="0"/>
                        <a:t>3</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SASSETA and stakeholders</a:t>
                      </a:r>
                    </a:p>
                  </a:txBody>
                  <a:tcPr/>
                </a:tc>
              </a:tr>
              <a:tr h="659128">
                <a:tc>
                  <a:txBody>
                    <a:bodyPr/>
                    <a:lstStyle/>
                    <a:p>
                      <a:r>
                        <a:rPr lang="en-ZA" sz="1600" dirty="0" smtClean="0"/>
                        <a:t>Number of relevant research studies published</a:t>
                      </a:r>
                      <a:endParaRPr lang="en-ZA" sz="1600" dirty="0"/>
                    </a:p>
                  </a:txBody>
                  <a:tcPr/>
                </a:tc>
                <a:tc>
                  <a:txBody>
                    <a:bodyPr/>
                    <a:lstStyle/>
                    <a:p>
                      <a:pPr algn="ctr"/>
                      <a:r>
                        <a:rPr lang="en-ZA" sz="1600" dirty="0" smtClean="0"/>
                        <a:t>2</a:t>
                      </a:r>
                      <a:endParaRPr lang="en-ZA" sz="1600" dirty="0"/>
                    </a:p>
                  </a:txBody>
                  <a:tcPr/>
                </a:tc>
                <a:tc>
                  <a:txBody>
                    <a:bodyPr/>
                    <a:lstStyle/>
                    <a:p>
                      <a:r>
                        <a:rPr lang="en-ZA" sz="1600" dirty="0" smtClean="0"/>
                        <a:t>Different programmes in SASSETA and Stakeholders</a:t>
                      </a:r>
                      <a:endParaRPr lang="en-ZA" sz="1600" dirty="0"/>
                    </a:p>
                  </a:txBody>
                  <a:tcPr/>
                </a:tc>
              </a:tr>
            </a:tbl>
          </a:graphicData>
        </a:graphic>
      </p:graphicFrame>
    </p:spTree>
    <p:extLst>
      <p:ext uri="{BB962C8B-B14F-4D97-AF65-F5344CB8AC3E}">
        <p14:creationId xmlns:p14="http://schemas.microsoft.com/office/powerpoint/2010/main" xmlns="" val="587310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Strategic Plan 2017/18 - Programme 3</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24</a:t>
            </a:fld>
            <a:endParaRPr lang="en-GB" sz="12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36837940"/>
              </p:ext>
            </p:extLst>
          </p:nvPr>
        </p:nvGraphicFramePr>
        <p:xfrm>
          <a:off x="0" y="1000108"/>
          <a:ext cx="9144000" cy="4979077"/>
        </p:xfrm>
        <a:graphic>
          <a:graphicData uri="http://schemas.openxmlformats.org/drawingml/2006/table">
            <a:tbl>
              <a:tblPr firstRow="1" bandRow="1">
                <a:tableStyleId>{5C22544A-7EE6-4342-B048-85BDC9FD1C3A}</a:tableStyleId>
              </a:tblPr>
              <a:tblGrid>
                <a:gridCol w="1523999"/>
                <a:gridCol w="1604210"/>
                <a:gridCol w="1122948"/>
                <a:gridCol w="3064043"/>
                <a:gridCol w="1828800"/>
              </a:tblGrid>
              <a:tr h="85725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Strat</a:t>
                      </a:r>
                      <a:r>
                        <a:rPr lang="en-ZA" sz="1600" b="1" baseline="0" dirty="0" smtClean="0">
                          <a:solidFill>
                            <a:schemeClr val="bg1"/>
                          </a:solidFill>
                        </a:rPr>
                        <a:t> Objectives: </a:t>
                      </a:r>
                      <a:r>
                        <a:rPr lang="en-ZA" sz="1600" dirty="0" smtClean="0">
                          <a:solidFill>
                            <a:schemeClr val="bg1"/>
                          </a:solidFill>
                        </a:rPr>
                        <a:t>Improved impact of the scarce and critical skills across the safety and security sector; &amp; Increased completion by employed and unemployed learners entering  learnerships  artisanships,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bg1"/>
                          </a:solidFill>
                        </a:rPr>
                        <a:t>internship, skills development and bursaries</a:t>
                      </a:r>
                      <a:endParaRPr lang="en-ZA" sz="1600" dirty="0">
                        <a:solidFill>
                          <a:schemeClr val="bg1"/>
                        </a:solidFill>
                      </a:endParaRPr>
                    </a:p>
                  </a:txBody>
                  <a:tcPr>
                    <a:solidFill>
                      <a:srgbClr val="FF0000"/>
                    </a:solidFill>
                  </a:tcPr>
                </a:tc>
                <a:tc hMerge="1">
                  <a:txBody>
                    <a:bodyPr/>
                    <a:lstStyle/>
                    <a:p>
                      <a:endParaRPr lang="en-ZA"/>
                    </a:p>
                  </a:txBody>
                  <a:tcPr/>
                </a:tc>
                <a:tc hMerge="1">
                  <a:txBody>
                    <a:bodyPr/>
                    <a:lstStyle/>
                    <a:p>
                      <a:endParaRPr lang="en-ZA" dirty="0"/>
                    </a:p>
                  </a:txBody>
                  <a:tcPr/>
                </a:tc>
                <a:tc hMerge="1">
                  <a:txBody>
                    <a:bodyPr/>
                    <a:lstStyle/>
                    <a:p>
                      <a:endParaRPr lang="en-ZA"/>
                    </a:p>
                  </a:txBody>
                  <a:tcPr/>
                </a:tc>
                <a:tc hMerge="1">
                  <a:txBody>
                    <a:bodyPr/>
                    <a:lstStyle/>
                    <a:p>
                      <a:endParaRPr lang="en-ZA"/>
                    </a:p>
                  </a:txBody>
                  <a:tcPr/>
                </a:tc>
              </a:tr>
              <a:tr h="756643">
                <a:tc>
                  <a:txBody>
                    <a:bodyPr/>
                    <a:lstStyle/>
                    <a:p>
                      <a:r>
                        <a:rPr lang="en-ZA" sz="1600" b="1" dirty="0" smtClean="0">
                          <a:solidFill>
                            <a:schemeClr val="bg1"/>
                          </a:solidFill>
                        </a:rPr>
                        <a:t>Indicator</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No</a:t>
                      </a:r>
                      <a:r>
                        <a:rPr lang="en-ZA" sz="1600" b="1" baseline="0" dirty="0" smtClean="0">
                          <a:solidFill>
                            <a:schemeClr val="bg1"/>
                          </a:solidFill>
                        </a:rPr>
                        <a:t> of o</a:t>
                      </a:r>
                      <a:r>
                        <a:rPr lang="en-ZA" sz="1600" b="1" dirty="0" smtClean="0">
                          <a:solidFill>
                            <a:schemeClr val="bg1"/>
                          </a:solidFill>
                        </a:rPr>
                        <a:t>uter</a:t>
                      </a:r>
                      <a:r>
                        <a:rPr lang="en-ZA" sz="1600" b="1" baseline="0" dirty="0" smtClean="0">
                          <a:solidFill>
                            <a:schemeClr val="bg1"/>
                          </a:solidFill>
                        </a:rPr>
                        <a:t> year to funded </a:t>
                      </a:r>
                      <a:endParaRPr lang="en-ZA" sz="1600" b="1" dirty="0">
                        <a:solidFill>
                          <a:schemeClr val="bg1"/>
                        </a:solidFill>
                      </a:endParaRPr>
                    </a:p>
                  </a:txBody>
                  <a:tcPr>
                    <a:solidFill>
                      <a:schemeClr val="accent1"/>
                    </a:solidFill>
                  </a:tcPr>
                </a:tc>
                <a:tc>
                  <a:txBody>
                    <a:bodyPr/>
                    <a:lstStyle/>
                    <a:p>
                      <a:r>
                        <a:rPr lang="en-ZA" sz="1600" b="1" baseline="0" dirty="0" smtClean="0">
                          <a:solidFill>
                            <a:schemeClr val="bg1"/>
                          </a:solidFill>
                        </a:rPr>
                        <a:t>Target</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Specifics</a:t>
                      </a:r>
                      <a:r>
                        <a:rPr lang="en-ZA" sz="1600" b="1" baseline="0" dirty="0" smtClean="0">
                          <a:solidFill>
                            <a:schemeClr val="bg1"/>
                          </a:solidFill>
                        </a:rPr>
                        <a:t> of programme</a:t>
                      </a:r>
                      <a:endParaRPr lang="en-ZA" sz="1600" b="1"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dirty="0" smtClean="0">
                        <a:solidFill>
                          <a:schemeClr val="bg1"/>
                        </a:solidFill>
                      </a:endParaRPr>
                    </a:p>
                  </a:txBody>
                  <a:tcPr>
                    <a:solidFill>
                      <a:schemeClr val="accent1"/>
                    </a:solidFill>
                  </a:tcPr>
                </a:tc>
              </a:tr>
              <a:tr h="1518550">
                <a:tc>
                  <a:txBody>
                    <a:bodyPr/>
                    <a:lstStyle/>
                    <a:p>
                      <a:r>
                        <a:rPr lang="en-ZA" sz="1600" dirty="0" smtClean="0"/>
                        <a:t>Employed Learnership</a:t>
                      </a:r>
                      <a:endParaRPr lang="en-ZA" sz="1600" dirty="0"/>
                    </a:p>
                  </a:txBody>
                  <a:tcPr/>
                </a:tc>
                <a:tc>
                  <a:txBody>
                    <a:bodyPr/>
                    <a:lstStyle/>
                    <a:p>
                      <a:pPr algn="ctr"/>
                      <a:r>
                        <a:rPr lang="en-ZA" sz="1600" dirty="0" smtClean="0"/>
                        <a:t> -</a:t>
                      </a:r>
                      <a:endParaRPr lang="en-ZA" sz="1600" dirty="0"/>
                    </a:p>
                  </a:txBody>
                  <a:tcPr/>
                </a:tc>
                <a:tc>
                  <a:txBody>
                    <a:bodyPr/>
                    <a:lstStyle/>
                    <a:p>
                      <a:pPr algn="ctr"/>
                      <a:r>
                        <a:rPr lang="en-ZA" sz="1600" dirty="0" smtClean="0"/>
                        <a:t>2500</a:t>
                      </a:r>
                      <a:endParaRPr lang="en-ZA" sz="1600" dirty="0"/>
                    </a:p>
                  </a:txBody>
                  <a:tcPr/>
                </a:tc>
                <a:tc>
                  <a:txBody>
                    <a:bodyPr/>
                    <a:lstStyle/>
                    <a:p>
                      <a:r>
                        <a:rPr lang="en-ZA" sz="1600" kern="1200" dirty="0" smtClean="0">
                          <a:solidFill>
                            <a:schemeClr val="dk1"/>
                          </a:solidFill>
                          <a:effectLst/>
                          <a:latin typeface="+mn-lt"/>
                          <a:ea typeface="+mn-ea"/>
                          <a:cs typeface="+mn-cs"/>
                        </a:rPr>
                        <a:t>GSO, Public administration, paralegal practises,</a:t>
                      </a:r>
                    </a:p>
                    <a:p>
                      <a:r>
                        <a:rPr lang="en-ZA" sz="1600" kern="1200" dirty="0" smtClean="0">
                          <a:solidFill>
                            <a:schemeClr val="dk1"/>
                          </a:solidFill>
                          <a:effectLst/>
                          <a:latin typeface="+mn-lt"/>
                          <a:ea typeface="+mn-ea"/>
                          <a:cs typeface="+mn-cs"/>
                        </a:rPr>
                        <a:t>labour relations</a:t>
                      </a:r>
                    </a:p>
                    <a:p>
                      <a:r>
                        <a:rPr lang="en-ZA" sz="1600" kern="1200" dirty="0" smtClean="0">
                          <a:solidFill>
                            <a:schemeClr val="dk1"/>
                          </a:solidFill>
                          <a:effectLst/>
                          <a:latin typeface="+mn-lt"/>
                          <a:ea typeface="+mn-ea"/>
                          <a:cs typeface="+mn-cs"/>
                        </a:rPr>
                        <a:t>Specialised Security,</a:t>
                      </a:r>
                    </a:p>
                    <a:p>
                      <a:r>
                        <a:rPr lang="en-ZA" sz="1600" kern="1200" dirty="0" smtClean="0">
                          <a:solidFill>
                            <a:schemeClr val="dk1"/>
                          </a:solidFill>
                          <a:effectLst/>
                          <a:latin typeface="+mn-lt"/>
                          <a:ea typeface="+mn-ea"/>
                          <a:cs typeface="+mn-cs"/>
                        </a:rPr>
                        <a:t>ODETDP</a:t>
                      </a:r>
                    </a:p>
                  </a:txBody>
                  <a:tcPr/>
                </a:tc>
                <a:tc>
                  <a:txBody>
                    <a:bodyPr/>
                    <a:lstStyle/>
                    <a:p>
                      <a:r>
                        <a:rPr lang="en-ZA" sz="1600" dirty="0" smtClean="0"/>
                        <a:t>Private Security, NPA,</a:t>
                      </a:r>
                      <a:r>
                        <a:rPr lang="en-ZA" sz="1600" baseline="0" dirty="0" smtClean="0"/>
                        <a:t> SAPS, Justice Department, Trade unions</a:t>
                      </a:r>
                      <a:endParaRPr lang="en-ZA" sz="1600" dirty="0"/>
                    </a:p>
                  </a:txBody>
                  <a:tcPr/>
                </a:tc>
              </a:tr>
              <a:tr h="1846628">
                <a:tc>
                  <a:txBody>
                    <a:bodyPr/>
                    <a:lstStyle/>
                    <a:p>
                      <a:r>
                        <a:rPr lang="en-ZA" sz="1600" dirty="0" smtClean="0"/>
                        <a:t>Unemployed Learnerships</a:t>
                      </a:r>
                      <a:endParaRPr lang="en-ZA" sz="1600" dirty="0"/>
                    </a:p>
                  </a:txBody>
                  <a:tcPr/>
                </a:tc>
                <a:tc>
                  <a:txBody>
                    <a:bodyPr/>
                    <a:lstStyle/>
                    <a:p>
                      <a:pPr algn="ctr"/>
                      <a:r>
                        <a:rPr lang="en-ZA" sz="1600" dirty="0" smtClean="0"/>
                        <a:t>-</a:t>
                      </a:r>
                      <a:endParaRPr lang="en-ZA" sz="1600" dirty="0"/>
                    </a:p>
                  </a:txBody>
                  <a:tcPr/>
                </a:tc>
                <a:tc>
                  <a:txBody>
                    <a:bodyPr/>
                    <a:lstStyle/>
                    <a:p>
                      <a:pPr algn="ctr"/>
                      <a:r>
                        <a:rPr lang="en-ZA" sz="1600" dirty="0" smtClean="0"/>
                        <a:t>3000</a:t>
                      </a:r>
                      <a:endParaRPr lang="en-ZA" sz="1600" dirty="0"/>
                    </a:p>
                  </a:txBody>
                  <a:tcPr/>
                </a:tc>
                <a:tc>
                  <a:txBody>
                    <a:bodyPr/>
                    <a:lstStyle/>
                    <a:p>
                      <a:r>
                        <a:rPr lang="en-ZA" sz="1600" kern="1200" dirty="0" smtClean="0">
                          <a:solidFill>
                            <a:schemeClr val="dk1"/>
                          </a:solidFill>
                          <a:effectLst/>
                          <a:latin typeface="+mn-lt"/>
                          <a:ea typeface="+mn-ea"/>
                          <a:cs typeface="+mn-cs"/>
                        </a:rPr>
                        <a:t>GSO, paralegal</a:t>
                      </a:r>
                    </a:p>
                    <a:p>
                      <a:r>
                        <a:rPr lang="en-ZA" sz="1600" kern="1200" dirty="0" smtClean="0">
                          <a:solidFill>
                            <a:schemeClr val="dk1"/>
                          </a:solidFill>
                          <a:effectLst/>
                          <a:latin typeface="+mn-lt"/>
                          <a:ea typeface="+mn-ea"/>
                          <a:cs typeface="+mn-cs"/>
                        </a:rPr>
                        <a:t>Road Traffic Law Enforcement</a:t>
                      </a:r>
                    </a:p>
                    <a:p>
                      <a:r>
                        <a:rPr lang="en-ZA" sz="1600" kern="1200" dirty="0" smtClean="0">
                          <a:solidFill>
                            <a:schemeClr val="dk1"/>
                          </a:solidFill>
                          <a:effectLst/>
                          <a:latin typeface="+mn-lt"/>
                          <a:ea typeface="+mn-ea"/>
                          <a:cs typeface="+mn-cs"/>
                        </a:rPr>
                        <a:t>Correctional Science</a:t>
                      </a:r>
                    </a:p>
                    <a:p>
                      <a:r>
                        <a:rPr lang="en-ZA" sz="1600" kern="1200" dirty="0" smtClean="0">
                          <a:solidFill>
                            <a:schemeClr val="dk1"/>
                          </a:solidFill>
                          <a:effectLst/>
                          <a:latin typeface="+mn-lt"/>
                          <a:ea typeface="+mn-ea"/>
                          <a:cs typeface="+mn-cs"/>
                        </a:rPr>
                        <a:t>Basic Policing</a:t>
                      </a:r>
                      <a:endParaRPr lang="en-ZA" sz="1600" kern="1200" dirty="0">
                        <a:solidFill>
                          <a:schemeClr val="dk1"/>
                        </a:solidFill>
                        <a:effectLst/>
                        <a:latin typeface="+mn-lt"/>
                        <a:ea typeface="+mn-ea"/>
                        <a:cs typeface="+mn-cs"/>
                      </a:endParaRPr>
                    </a:p>
                  </a:txBody>
                  <a:tcPr/>
                </a:tc>
                <a:tc>
                  <a:txBody>
                    <a:bodyPr/>
                    <a:lstStyle/>
                    <a:p>
                      <a:r>
                        <a:rPr lang="en-ZA" sz="1600" dirty="0" smtClean="0"/>
                        <a:t>Unemployed SAPS, Corrections,</a:t>
                      </a:r>
                      <a:r>
                        <a:rPr lang="en-ZA" sz="1600" baseline="0" dirty="0" smtClean="0"/>
                        <a:t> RTMC, Private Security</a:t>
                      </a:r>
                      <a:endParaRPr lang="en-ZA" sz="1600" dirty="0"/>
                    </a:p>
                  </a:txBody>
                  <a:tcPr/>
                </a:tc>
              </a:tr>
            </a:tbl>
          </a:graphicData>
        </a:graphic>
      </p:graphicFrame>
    </p:spTree>
    <p:extLst>
      <p:ext uri="{BB962C8B-B14F-4D97-AF65-F5344CB8AC3E}">
        <p14:creationId xmlns:p14="http://schemas.microsoft.com/office/powerpoint/2010/main" xmlns="" val="86800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25</a:t>
            </a:fld>
            <a:endParaRPr lang="en-GB" sz="12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986265866"/>
              </p:ext>
            </p:extLst>
          </p:nvPr>
        </p:nvGraphicFramePr>
        <p:xfrm>
          <a:off x="0" y="1142984"/>
          <a:ext cx="9143999" cy="4269295"/>
        </p:xfrm>
        <a:graphic>
          <a:graphicData uri="http://schemas.openxmlformats.org/drawingml/2006/table">
            <a:tbl>
              <a:tblPr firstRow="1" bandRow="1">
                <a:tableStyleId>{7DF18680-E054-41AD-8BC1-D1AEF772440D}</a:tableStyleId>
              </a:tblPr>
              <a:tblGrid>
                <a:gridCol w="1523998"/>
                <a:gridCol w="1604212"/>
                <a:gridCol w="1122947"/>
                <a:gridCol w="3064042"/>
                <a:gridCol w="1828800"/>
              </a:tblGrid>
              <a:tr h="85725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t>Strat</a:t>
                      </a:r>
                      <a:r>
                        <a:rPr lang="en-ZA" sz="1600" baseline="0" dirty="0" smtClean="0"/>
                        <a:t> Objective: </a:t>
                      </a:r>
                      <a:r>
                        <a:rPr lang="en-ZA" sz="1600" dirty="0" smtClean="0"/>
                        <a:t>Improved impact of the scarce and critical skills across the safety and security sector; &amp; Increased completion by employed and unemployed learners entering  learnerships , artisanship internship, skills development and bursaries.</a:t>
                      </a:r>
                      <a:endParaRPr lang="en-ZA" sz="1600" dirty="0">
                        <a:solidFill>
                          <a:schemeClr val="bg1"/>
                        </a:solidFill>
                      </a:endParaRPr>
                    </a:p>
                  </a:txBody>
                  <a:tcPr>
                    <a:solidFill>
                      <a:srgbClr val="FF0000"/>
                    </a:solidFill>
                  </a:tcPr>
                </a:tc>
                <a:tc hMerge="1">
                  <a:txBody>
                    <a:bodyPr/>
                    <a:lstStyle/>
                    <a:p>
                      <a:endParaRPr lang="en-ZA"/>
                    </a:p>
                  </a:txBody>
                  <a:tcPr/>
                </a:tc>
                <a:tc hMerge="1">
                  <a:txBody>
                    <a:bodyPr/>
                    <a:lstStyle/>
                    <a:p>
                      <a:endParaRPr lang="en-ZA" dirty="0"/>
                    </a:p>
                  </a:txBody>
                  <a:tcPr/>
                </a:tc>
                <a:tc hMerge="1">
                  <a:txBody>
                    <a:bodyPr/>
                    <a:lstStyle/>
                    <a:p>
                      <a:endParaRPr lang="en-ZA"/>
                    </a:p>
                  </a:txBody>
                  <a:tcPr/>
                </a:tc>
                <a:tc hMerge="1">
                  <a:txBody>
                    <a:bodyPr/>
                    <a:lstStyle/>
                    <a:p>
                      <a:endParaRPr lang="en-ZA"/>
                    </a:p>
                  </a:txBody>
                  <a:tcPr/>
                </a:tc>
              </a:tr>
              <a:tr h="680514">
                <a:tc>
                  <a:txBody>
                    <a:bodyPr/>
                    <a:lstStyle/>
                    <a:p>
                      <a:r>
                        <a:rPr lang="en-ZA" sz="1600" b="1" dirty="0" smtClean="0">
                          <a:solidFill>
                            <a:schemeClr val="bg1"/>
                          </a:solidFill>
                        </a:rPr>
                        <a:t>Type of Programme</a:t>
                      </a:r>
                      <a:endParaRPr lang="en-ZA" sz="1600" b="1" dirty="0">
                        <a:solidFill>
                          <a:schemeClr val="bg1"/>
                        </a:solidFill>
                      </a:endParaRPr>
                    </a:p>
                  </a:txBody>
                  <a:tcPr>
                    <a:solidFill>
                      <a:schemeClr val="tx2">
                        <a:lumMod val="60000"/>
                        <a:lumOff val="40000"/>
                      </a:schemeClr>
                    </a:solidFill>
                  </a:tcPr>
                </a:tc>
                <a:tc>
                  <a:txBody>
                    <a:bodyPr/>
                    <a:lstStyle/>
                    <a:p>
                      <a:r>
                        <a:rPr lang="en-ZA" sz="1600" b="1" dirty="0" smtClean="0">
                          <a:solidFill>
                            <a:schemeClr val="bg1"/>
                          </a:solidFill>
                        </a:rPr>
                        <a:t>No</a:t>
                      </a:r>
                      <a:r>
                        <a:rPr lang="en-ZA" sz="1600" b="1" baseline="0" dirty="0" smtClean="0">
                          <a:solidFill>
                            <a:schemeClr val="bg1"/>
                          </a:solidFill>
                        </a:rPr>
                        <a:t> of o</a:t>
                      </a:r>
                      <a:r>
                        <a:rPr lang="en-ZA" sz="1600" b="1" dirty="0" smtClean="0">
                          <a:solidFill>
                            <a:schemeClr val="bg1"/>
                          </a:solidFill>
                        </a:rPr>
                        <a:t>uter</a:t>
                      </a:r>
                      <a:r>
                        <a:rPr lang="en-ZA" sz="1600" b="1" baseline="0" dirty="0" smtClean="0">
                          <a:solidFill>
                            <a:schemeClr val="bg1"/>
                          </a:solidFill>
                        </a:rPr>
                        <a:t> year to funded </a:t>
                      </a:r>
                      <a:endParaRPr lang="en-ZA" sz="1600" b="1" dirty="0">
                        <a:solidFill>
                          <a:schemeClr val="bg1"/>
                        </a:solidFill>
                      </a:endParaRPr>
                    </a:p>
                  </a:txBody>
                  <a:tcPr>
                    <a:solidFill>
                      <a:schemeClr val="tx2">
                        <a:lumMod val="60000"/>
                        <a:lumOff val="40000"/>
                      </a:schemeClr>
                    </a:solidFill>
                  </a:tcPr>
                </a:tc>
                <a:tc>
                  <a:txBody>
                    <a:bodyPr/>
                    <a:lstStyle/>
                    <a:p>
                      <a:r>
                        <a:rPr lang="en-ZA" sz="1600" b="1" baseline="0" dirty="0" smtClean="0">
                          <a:solidFill>
                            <a:schemeClr val="bg1"/>
                          </a:solidFill>
                        </a:rPr>
                        <a:t>Target</a:t>
                      </a:r>
                      <a:endParaRPr lang="en-ZA" sz="1600" b="1" dirty="0">
                        <a:solidFill>
                          <a:schemeClr val="bg1"/>
                        </a:solidFill>
                      </a:endParaRPr>
                    </a:p>
                  </a:txBody>
                  <a:tcPr>
                    <a:solidFill>
                      <a:schemeClr val="tx2">
                        <a:lumMod val="60000"/>
                        <a:lumOff val="40000"/>
                      </a:schemeClr>
                    </a:solidFill>
                  </a:tcPr>
                </a:tc>
                <a:tc>
                  <a:txBody>
                    <a:bodyPr/>
                    <a:lstStyle/>
                    <a:p>
                      <a:r>
                        <a:rPr lang="en-ZA" sz="1600" b="1" dirty="0" smtClean="0">
                          <a:solidFill>
                            <a:schemeClr val="bg1"/>
                          </a:solidFill>
                        </a:rPr>
                        <a:t>Specifics</a:t>
                      </a:r>
                      <a:r>
                        <a:rPr lang="en-ZA" sz="1600" b="1" baseline="0" dirty="0" smtClean="0">
                          <a:solidFill>
                            <a:schemeClr val="bg1"/>
                          </a:solidFill>
                        </a:rPr>
                        <a:t> of programme</a:t>
                      </a:r>
                      <a:endParaRPr lang="en-ZA" sz="1600" b="1" dirty="0">
                        <a:solidFill>
                          <a:schemeClr val="bg1"/>
                        </a:solidFill>
                      </a:endParaRPr>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dirty="0" smtClean="0">
                        <a:solidFill>
                          <a:schemeClr val="bg1"/>
                        </a:solidFill>
                      </a:endParaRPr>
                    </a:p>
                  </a:txBody>
                  <a:tcPr>
                    <a:solidFill>
                      <a:schemeClr val="tx2">
                        <a:lumMod val="60000"/>
                        <a:lumOff val="40000"/>
                      </a:schemeClr>
                    </a:solidFill>
                  </a:tcPr>
                </a:tc>
              </a:tr>
              <a:tr h="1619858">
                <a:tc>
                  <a:txBody>
                    <a:bodyPr/>
                    <a:lstStyle/>
                    <a:p>
                      <a:r>
                        <a:rPr lang="en-ZA" sz="1600" dirty="0" smtClean="0"/>
                        <a:t>Unemployed bursaries</a:t>
                      </a:r>
                      <a:endParaRPr lang="en-ZA" sz="1600" dirty="0"/>
                    </a:p>
                  </a:txBody>
                  <a:tcPr/>
                </a:tc>
                <a:tc>
                  <a:txBody>
                    <a:bodyPr/>
                    <a:lstStyle/>
                    <a:p>
                      <a:pPr algn="ctr"/>
                      <a:r>
                        <a:rPr lang="en-ZA" sz="1600" dirty="0" smtClean="0">
                          <a:solidFill>
                            <a:schemeClr val="tx1"/>
                          </a:solidFill>
                        </a:rPr>
                        <a:t>470</a:t>
                      </a:r>
                      <a:endParaRPr lang="en-ZA" sz="1600" dirty="0">
                        <a:solidFill>
                          <a:schemeClr val="tx1"/>
                        </a:solidFill>
                      </a:endParaRPr>
                    </a:p>
                  </a:txBody>
                  <a:tcPr/>
                </a:tc>
                <a:tc>
                  <a:txBody>
                    <a:bodyPr/>
                    <a:lstStyle/>
                    <a:p>
                      <a:pPr algn="ctr"/>
                      <a:r>
                        <a:rPr lang="en-ZA" sz="1600" dirty="0" smtClean="0"/>
                        <a:t> 150</a:t>
                      </a:r>
                      <a:endParaRPr lang="en-ZA" sz="1600" dirty="0"/>
                    </a:p>
                  </a:txBody>
                  <a:tcPr/>
                </a:tc>
                <a:tc>
                  <a:txBody>
                    <a:bodyPr/>
                    <a:lstStyle/>
                    <a:p>
                      <a:r>
                        <a:rPr lang="en-ZA" sz="1600" kern="1200" dirty="0" smtClean="0">
                          <a:effectLst/>
                        </a:rPr>
                        <a:t>Legal, forensics, Specialised, Security, Union Diploma,</a:t>
                      </a:r>
                      <a:r>
                        <a:rPr lang="en-ZA" sz="1600" kern="1200" baseline="0" dirty="0" smtClean="0">
                          <a:effectLst/>
                        </a:rPr>
                        <a:t> ICT, mechanical and electrical engineering, psychology, criminology, medicine and nursing </a:t>
                      </a:r>
                      <a:endParaRPr lang="en-ZA" sz="1600" kern="1200" dirty="0" smtClean="0">
                        <a:solidFill>
                          <a:schemeClr val="dk1"/>
                        </a:solidFill>
                        <a:effectLst/>
                        <a:latin typeface="+mn-lt"/>
                        <a:ea typeface="+mn-ea"/>
                        <a:cs typeface="+mn-cs"/>
                      </a:endParaRPr>
                    </a:p>
                  </a:txBody>
                  <a:tcPr/>
                </a:tc>
                <a:tc>
                  <a:txBody>
                    <a:bodyPr/>
                    <a:lstStyle/>
                    <a:p>
                      <a:r>
                        <a:rPr lang="en-ZA" sz="1600" dirty="0" smtClean="0"/>
                        <a:t>Unemployed Private Security, NPA,</a:t>
                      </a:r>
                      <a:r>
                        <a:rPr lang="en-ZA" sz="1600" baseline="0" dirty="0" smtClean="0"/>
                        <a:t> SAPS, Justice Department, Trade unions</a:t>
                      </a:r>
                      <a:endParaRPr lang="en-ZA" sz="1600" dirty="0"/>
                    </a:p>
                  </a:txBody>
                  <a:tcPr/>
                </a:tc>
              </a:tr>
              <a:tr h="1111667">
                <a:tc>
                  <a:txBody>
                    <a:bodyPr/>
                    <a:lstStyle/>
                    <a:p>
                      <a:r>
                        <a:rPr lang="en-ZA" sz="1600" dirty="0" smtClean="0"/>
                        <a:t>Employed </a:t>
                      </a:r>
                    </a:p>
                    <a:p>
                      <a:r>
                        <a:rPr lang="en-ZA" sz="1600" dirty="0" smtClean="0"/>
                        <a:t>Bursaries</a:t>
                      </a:r>
                      <a:endParaRPr lang="en-ZA" sz="1600" dirty="0"/>
                    </a:p>
                  </a:txBody>
                  <a:tcPr/>
                </a:tc>
                <a:tc>
                  <a:txBody>
                    <a:bodyPr/>
                    <a:lstStyle/>
                    <a:p>
                      <a:pPr algn="ctr"/>
                      <a:r>
                        <a:rPr lang="en-ZA" sz="1600" dirty="0" smtClean="0">
                          <a:solidFill>
                            <a:schemeClr val="tx1"/>
                          </a:solidFill>
                        </a:rPr>
                        <a:t>51</a:t>
                      </a:r>
                      <a:endParaRPr lang="en-ZA" sz="1600" dirty="0">
                        <a:solidFill>
                          <a:schemeClr val="tx1"/>
                        </a:solidFill>
                      </a:endParaRPr>
                    </a:p>
                  </a:txBody>
                  <a:tcPr/>
                </a:tc>
                <a:tc>
                  <a:txBody>
                    <a:bodyPr/>
                    <a:lstStyle/>
                    <a:p>
                      <a:r>
                        <a:rPr lang="en-ZA" sz="1600" dirty="0" smtClean="0"/>
                        <a:t>       360</a:t>
                      </a:r>
                      <a:endParaRPr lang="en-ZA" sz="1600" dirty="0"/>
                    </a:p>
                  </a:txBody>
                  <a:tcPr/>
                </a:tc>
                <a:tc>
                  <a:txBody>
                    <a:bodyPr/>
                    <a:lstStyle/>
                    <a:p>
                      <a:r>
                        <a:rPr lang="en-ZA" sz="1600" kern="1200" dirty="0" smtClean="0">
                          <a:effectLst/>
                        </a:rPr>
                        <a:t>Determined by employers in line with SSP</a:t>
                      </a:r>
                      <a:endParaRPr lang="en-ZA" sz="1600" kern="1200" dirty="0">
                        <a:solidFill>
                          <a:schemeClr val="dk1"/>
                        </a:solidFill>
                        <a:effectLst/>
                        <a:latin typeface="+mn-lt"/>
                        <a:ea typeface="+mn-ea"/>
                        <a:cs typeface="+mn-cs"/>
                      </a:endParaRPr>
                    </a:p>
                  </a:txBody>
                  <a:tcPr/>
                </a:tc>
                <a:tc>
                  <a:txBody>
                    <a:bodyPr/>
                    <a:lstStyle/>
                    <a:p>
                      <a:r>
                        <a:rPr lang="en-ZA" sz="1600" dirty="0" smtClean="0"/>
                        <a:t>SAPS, Justice, Corrections,</a:t>
                      </a:r>
                      <a:r>
                        <a:rPr lang="en-ZA" sz="1600" baseline="0" dirty="0" smtClean="0"/>
                        <a:t> Private Sec, Defence, Trade Unions</a:t>
                      </a:r>
                      <a:endParaRPr lang="en-ZA" sz="1600" dirty="0"/>
                    </a:p>
                  </a:txBody>
                  <a:tcPr/>
                </a:tc>
              </a:tr>
            </a:tbl>
          </a:graphicData>
        </a:graphic>
      </p:graphicFrame>
    </p:spTree>
    <p:extLst>
      <p:ext uri="{BB962C8B-B14F-4D97-AF65-F5344CB8AC3E}">
        <p14:creationId xmlns:p14="http://schemas.microsoft.com/office/powerpoint/2010/main" xmlns="" val="4808760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1074865"/>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26</a:t>
            </a:fld>
            <a:endParaRPr lang="en-GB" sz="12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813966819"/>
              </p:ext>
            </p:extLst>
          </p:nvPr>
        </p:nvGraphicFramePr>
        <p:xfrm>
          <a:off x="41567" y="1071546"/>
          <a:ext cx="9102433" cy="4757382"/>
        </p:xfrm>
        <a:graphic>
          <a:graphicData uri="http://schemas.openxmlformats.org/drawingml/2006/table">
            <a:tbl>
              <a:tblPr firstRow="1" bandRow="1">
                <a:tableStyleId>{5C22544A-7EE6-4342-B048-85BDC9FD1C3A}</a:tableStyleId>
              </a:tblPr>
              <a:tblGrid>
                <a:gridCol w="1517070"/>
                <a:gridCol w="1596919"/>
                <a:gridCol w="1117842"/>
                <a:gridCol w="3050114"/>
                <a:gridCol w="1820488"/>
              </a:tblGrid>
              <a:tr h="101778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Strat</a:t>
                      </a:r>
                      <a:r>
                        <a:rPr lang="en-ZA" sz="1600" b="1" baseline="0" dirty="0" smtClean="0">
                          <a:solidFill>
                            <a:schemeClr val="bg1"/>
                          </a:solidFill>
                        </a:rPr>
                        <a:t> Objectives: </a:t>
                      </a:r>
                      <a:r>
                        <a:rPr lang="en-ZA" sz="1600" dirty="0" smtClean="0">
                          <a:solidFill>
                            <a:schemeClr val="bg1"/>
                          </a:solidFill>
                        </a:rPr>
                        <a:t>Improved impact of the scarce and critical skills across the safety and security sector; &amp; Increased completion by employed and unemployed learners entering  learnerships ,  artisanships internship, skills development and bursaries</a:t>
                      </a:r>
                      <a:endParaRPr lang="en-ZA" sz="1600" dirty="0">
                        <a:solidFill>
                          <a:schemeClr val="bg1"/>
                        </a:solidFill>
                      </a:endParaRPr>
                    </a:p>
                  </a:txBody>
                  <a:tcPr>
                    <a:solidFill>
                      <a:srgbClr val="FF0000"/>
                    </a:solidFill>
                  </a:tcPr>
                </a:tc>
                <a:tc hMerge="1">
                  <a:txBody>
                    <a:bodyPr/>
                    <a:lstStyle/>
                    <a:p>
                      <a:endParaRPr lang="en-ZA"/>
                    </a:p>
                  </a:txBody>
                  <a:tcPr/>
                </a:tc>
                <a:tc hMerge="1">
                  <a:txBody>
                    <a:bodyPr/>
                    <a:lstStyle/>
                    <a:p>
                      <a:endParaRPr lang="en-ZA" dirty="0"/>
                    </a:p>
                  </a:txBody>
                  <a:tcPr/>
                </a:tc>
                <a:tc hMerge="1">
                  <a:txBody>
                    <a:bodyPr/>
                    <a:lstStyle/>
                    <a:p>
                      <a:endParaRPr lang="en-ZA"/>
                    </a:p>
                  </a:txBody>
                  <a:tcPr/>
                </a:tc>
                <a:tc hMerge="1">
                  <a:txBody>
                    <a:bodyPr/>
                    <a:lstStyle/>
                    <a:p>
                      <a:endParaRPr lang="en-ZA"/>
                    </a:p>
                  </a:txBody>
                  <a:tcPr/>
                </a:tc>
              </a:tr>
              <a:tr h="593732">
                <a:tc>
                  <a:txBody>
                    <a:bodyPr/>
                    <a:lstStyle/>
                    <a:p>
                      <a:r>
                        <a:rPr lang="en-ZA" sz="1600" b="1" dirty="0" smtClean="0">
                          <a:solidFill>
                            <a:schemeClr val="bg1"/>
                          </a:solidFill>
                        </a:rPr>
                        <a:t>Type of Programme</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No</a:t>
                      </a:r>
                      <a:r>
                        <a:rPr lang="en-ZA" sz="1600" b="1" baseline="0" dirty="0" smtClean="0">
                          <a:solidFill>
                            <a:schemeClr val="bg1"/>
                          </a:solidFill>
                        </a:rPr>
                        <a:t> of o</a:t>
                      </a:r>
                      <a:r>
                        <a:rPr lang="en-ZA" sz="1600" b="1" dirty="0" smtClean="0">
                          <a:solidFill>
                            <a:schemeClr val="bg1"/>
                          </a:solidFill>
                        </a:rPr>
                        <a:t>uter</a:t>
                      </a:r>
                      <a:r>
                        <a:rPr lang="en-ZA" sz="1600" b="1" baseline="0" dirty="0" smtClean="0">
                          <a:solidFill>
                            <a:schemeClr val="bg1"/>
                          </a:solidFill>
                        </a:rPr>
                        <a:t> year to funded </a:t>
                      </a:r>
                      <a:endParaRPr lang="en-ZA" sz="1600" b="1" dirty="0">
                        <a:solidFill>
                          <a:schemeClr val="bg1"/>
                        </a:solidFill>
                      </a:endParaRPr>
                    </a:p>
                  </a:txBody>
                  <a:tcPr>
                    <a:solidFill>
                      <a:schemeClr val="accent1"/>
                    </a:solidFill>
                  </a:tcPr>
                </a:tc>
                <a:tc>
                  <a:txBody>
                    <a:bodyPr/>
                    <a:lstStyle/>
                    <a:p>
                      <a:r>
                        <a:rPr lang="en-ZA" sz="1600" b="1" baseline="0" dirty="0" smtClean="0">
                          <a:solidFill>
                            <a:schemeClr val="bg1"/>
                          </a:solidFill>
                        </a:rPr>
                        <a:t>Target</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Specifics</a:t>
                      </a:r>
                      <a:r>
                        <a:rPr lang="en-ZA" sz="1600" b="1" baseline="0" dirty="0" smtClean="0">
                          <a:solidFill>
                            <a:schemeClr val="bg1"/>
                          </a:solidFill>
                        </a:rPr>
                        <a:t> of programme</a:t>
                      </a:r>
                      <a:endParaRPr lang="en-ZA" sz="1600" b="1"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dirty="0" smtClean="0">
                        <a:solidFill>
                          <a:schemeClr val="bg1"/>
                        </a:solidFill>
                      </a:endParaRPr>
                    </a:p>
                  </a:txBody>
                  <a:tcPr>
                    <a:solidFill>
                      <a:schemeClr val="accent1"/>
                    </a:solidFill>
                  </a:tcPr>
                </a:tc>
              </a:tr>
              <a:tr h="1079465">
                <a:tc>
                  <a:txBody>
                    <a:bodyPr/>
                    <a:lstStyle/>
                    <a:p>
                      <a:r>
                        <a:rPr lang="en-ZA" sz="1600" dirty="0" smtClean="0"/>
                        <a:t>Unemployed</a:t>
                      </a:r>
                    </a:p>
                    <a:p>
                      <a:r>
                        <a:rPr lang="en-ZA" sz="1600" dirty="0" smtClean="0"/>
                        <a:t>Skills</a:t>
                      </a:r>
                      <a:endParaRPr lang="en-ZA" sz="1600" dirty="0"/>
                    </a:p>
                  </a:txBody>
                  <a:tcPr/>
                </a:tc>
                <a:tc>
                  <a:txBody>
                    <a:bodyPr/>
                    <a:lstStyle/>
                    <a:p>
                      <a:pPr algn="ctr"/>
                      <a:r>
                        <a:rPr lang="en-ZA" sz="1600" dirty="0" smtClean="0"/>
                        <a:t>-</a:t>
                      </a:r>
                      <a:endParaRPr lang="en-ZA" sz="1600" dirty="0"/>
                    </a:p>
                  </a:txBody>
                  <a:tcPr/>
                </a:tc>
                <a:tc>
                  <a:txBody>
                    <a:bodyPr/>
                    <a:lstStyle/>
                    <a:p>
                      <a:pPr algn="ctr"/>
                      <a:r>
                        <a:rPr lang="en-ZA" sz="1600" dirty="0" smtClean="0"/>
                        <a:t>2500</a:t>
                      </a:r>
                      <a:endParaRPr lang="en-ZA" sz="1600" dirty="0"/>
                    </a:p>
                  </a:txBody>
                  <a:tcPr/>
                </a:tc>
                <a:tc>
                  <a:txBody>
                    <a:bodyPr/>
                    <a:lstStyle/>
                    <a:p>
                      <a:r>
                        <a:rPr lang="en-ZA" sz="1600" kern="1200" dirty="0" smtClean="0">
                          <a:solidFill>
                            <a:schemeClr val="dk1"/>
                          </a:solidFill>
                          <a:effectLst/>
                          <a:latin typeface="+mn-lt"/>
                          <a:ea typeface="+mn-ea"/>
                          <a:cs typeface="+mn-cs"/>
                        </a:rPr>
                        <a:t>National Key Points,</a:t>
                      </a:r>
                    </a:p>
                    <a:p>
                      <a:r>
                        <a:rPr lang="en-ZA" sz="1600" kern="1200" dirty="0" smtClean="0">
                          <a:solidFill>
                            <a:schemeClr val="dk1"/>
                          </a:solidFill>
                          <a:effectLst/>
                          <a:latin typeface="+mn-lt"/>
                          <a:ea typeface="+mn-ea"/>
                          <a:cs typeface="+mn-cs"/>
                        </a:rPr>
                        <a:t>IT maintenance, GSO,</a:t>
                      </a:r>
                      <a:r>
                        <a:rPr lang="en-ZA" sz="1600" kern="1200" baseline="0" dirty="0" smtClean="0">
                          <a:solidFill>
                            <a:schemeClr val="dk1"/>
                          </a:solidFill>
                          <a:effectLst/>
                          <a:latin typeface="+mn-lt"/>
                          <a:ea typeface="+mn-ea"/>
                          <a:cs typeface="+mn-cs"/>
                        </a:rPr>
                        <a:t> Skills programmes related to violence against women, </a:t>
                      </a:r>
                      <a:endParaRPr lang="en-ZA" sz="1600" kern="1200" dirty="0" smtClean="0">
                        <a:solidFill>
                          <a:schemeClr val="dk1"/>
                        </a:solidFill>
                        <a:effectLst/>
                        <a:latin typeface="+mn-lt"/>
                        <a:ea typeface="+mn-ea"/>
                        <a:cs typeface="+mn-cs"/>
                      </a:endParaRPr>
                    </a:p>
                  </a:txBody>
                  <a:tcPr/>
                </a:tc>
                <a:tc>
                  <a:txBody>
                    <a:bodyPr/>
                    <a:lstStyle/>
                    <a:p>
                      <a:r>
                        <a:rPr lang="en-ZA" sz="1600" dirty="0" smtClean="0"/>
                        <a:t>Unemployed, military veterans, NGOs, CBOs, Defence</a:t>
                      </a:r>
                      <a:endParaRPr lang="en-ZA" sz="1600" dirty="0"/>
                    </a:p>
                  </a:txBody>
                  <a:tcPr/>
                </a:tc>
              </a:tr>
              <a:tr h="2066404">
                <a:tc>
                  <a:txBody>
                    <a:bodyPr/>
                    <a:lstStyle/>
                    <a:p>
                      <a:r>
                        <a:rPr lang="en-ZA" sz="1600" dirty="0" smtClean="0"/>
                        <a:t>Employed Skill</a:t>
                      </a:r>
                      <a:endParaRPr lang="en-ZA" sz="1600" dirty="0"/>
                    </a:p>
                  </a:txBody>
                  <a:tcPr/>
                </a:tc>
                <a:tc>
                  <a:txBody>
                    <a:bodyPr/>
                    <a:lstStyle/>
                    <a:p>
                      <a:pPr algn="ctr"/>
                      <a:r>
                        <a:rPr lang="en-ZA" sz="1600" dirty="0" smtClean="0"/>
                        <a:t>-</a:t>
                      </a:r>
                      <a:endParaRPr lang="en-ZA" sz="1600" dirty="0"/>
                    </a:p>
                  </a:txBody>
                  <a:tcPr/>
                </a:tc>
                <a:tc>
                  <a:txBody>
                    <a:bodyPr/>
                    <a:lstStyle/>
                    <a:p>
                      <a:pPr algn="ctr"/>
                      <a:r>
                        <a:rPr lang="en-ZA" sz="1600" dirty="0" smtClean="0"/>
                        <a:t>3500</a:t>
                      </a:r>
                      <a:endParaRPr lang="en-ZA" sz="1600" dirty="0"/>
                    </a:p>
                  </a:txBody>
                  <a:tcPr/>
                </a:tc>
                <a:tc>
                  <a:txBody>
                    <a:bodyPr/>
                    <a:lstStyle/>
                    <a:p>
                      <a:r>
                        <a:rPr lang="en-ZA" sz="1600" kern="1200" dirty="0" smtClean="0">
                          <a:solidFill>
                            <a:schemeClr val="dk1"/>
                          </a:solidFill>
                          <a:effectLst/>
                          <a:latin typeface="+mn-lt"/>
                          <a:ea typeface="+mn-ea"/>
                          <a:cs typeface="+mn-cs"/>
                        </a:rPr>
                        <a:t>Labour relations, Negotiations &amp; mediation, Financial management, Forensic Investigations</a:t>
                      </a:r>
                    </a:p>
                    <a:p>
                      <a:r>
                        <a:rPr lang="en-ZA" sz="1600" kern="1200" dirty="0" smtClean="0">
                          <a:solidFill>
                            <a:schemeClr val="dk1"/>
                          </a:solidFill>
                          <a:effectLst/>
                          <a:latin typeface="+mn-lt"/>
                          <a:ea typeface="+mn-ea"/>
                          <a:cs typeface="+mn-cs"/>
                        </a:rPr>
                        <a:t>Cyber crime, Occupational Health &amp; Safety, Specialised legal areas, case management, risk management, legislative drafting, Offensive</a:t>
                      </a:r>
                      <a:r>
                        <a:rPr lang="en-ZA" sz="1600" kern="1200" baseline="0" dirty="0" smtClean="0">
                          <a:solidFill>
                            <a:schemeClr val="dk1"/>
                          </a:solidFill>
                          <a:effectLst/>
                          <a:latin typeface="+mn-lt"/>
                          <a:ea typeface="+mn-ea"/>
                          <a:cs typeface="+mn-cs"/>
                        </a:rPr>
                        <a:t> &amp; Defensive</a:t>
                      </a:r>
                      <a:endParaRPr lang="en-ZA" sz="1600" kern="1200" dirty="0" smtClean="0">
                        <a:solidFill>
                          <a:schemeClr val="dk1"/>
                        </a:solidFill>
                        <a:effectLst/>
                        <a:latin typeface="+mn-lt"/>
                        <a:ea typeface="+mn-ea"/>
                        <a:cs typeface="+mn-cs"/>
                      </a:endParaRPr>
                    </a:p>
                  </a:txBody>
                  <a:tcPr/>
                </a:tc>
                <a:tc>
                  <a:txBody>
                    <a:bodyPr/>
                    <a:lstStyle/>
                    <a:p>
                      <a:r>
                        <a:rPr lang="en-ZA" sz="1600" dirty="0" smtClean="0"/>
                        <a:t>Legal, SAPS, Corrections, IPID, Justice,</a:t>
                      </a:r>
                      <a:r>
                        <a:rPr lang="en-ZA" sz="1600" baseline="0" dirty="0" smtClean="0"/>
                        <a:t> Trade Unions</a:t>
                      </a:r>
                      <a:endParaRPr lang="en-ZA" sz="1600" dirty="0"/>
                    </a:p>
                  </a:txBody>
                  <a:tcPr/>
                </a:tc>
              </a:tr>
            </a:tbl>
          </a:graphicData>
        </a:graphic>
      </p:graphicFrame>
    </p:spTree>
    <p:extLst>
      <p:ext uri="{BB962C8B-B14F-4D97-AF65-F5344CB8AC3E}">
        <p14:creationId xmlns:p14="http://schemas.microsoft.com/office/powerpoint/2010/main" xmlns="" val="338218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1074865"/>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27</a:t>
            </a:fld>
            <a:endParaRPr lang="en-GB" sz="12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816350783"/>
              </p:ext>
            </p:extLst>
          </p:nvPr>
        </p:nvGraphicFramePr>
        <p:xfrm>
          <a:off x="1" y="1071547"/>
          <a:ext cx="9143999" cy="4852931"/>
        </p:xfrm>
        <a:graphic>
          <a:graphicData uri="http://schemas.openxmlformats.org/drawingml/2006/table">
            <a:tbl>
              <a:tblPr firstRow="1" bandRow="1">
                <a:tableStyleId>{5C22544A-7EE6-4342-B048-85BDC9FD1C3A}</a:tableStyleId>
              </a:tblPr>
              <a:tblGrid>
                <a:gridCol w="1363577"/>
                <a:gridCol w="1844843"/>
                <a:gridCol w="962526"/>
                <a:gridCol w="3288633"/>
                <a:gridCol w="1684420"/>
              </a:tblGrid>
              <a:tr h="90577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Strat</a:t>
                      </a:r>
                      <a:r>
                        <a:rPr lang="en-ZA" sz="1600" b="1" baseline="0" dirty="0" smtClean="0">
                          <a:solidFill>
                            <a:schemeClr val="bg1"/>
                          </a:solidFill>
                        </a:rPr>
                        <a:t> Objectives: </a:t>
                      </a:r>
                      <a:r>
                        <a:rPr lang="en-ZA" sz="1600" dirty="0" smtClean="0">
                          <a:solidFill>
                            <a:schemeClr val="bg1"/>
                          </a:solidFill>
                        </a:rPr>
                        <a:t>Improved impact of the scarce and critical skills across the safety and security sector; &amp; Increased completion by employed and unemployed learners entering  learnerships</a:t>
                      </a:r>
                      <a:r>
                        <a:rPr lang="en-ZA" sz="1600" baseline="0" dirty="0" smtClean="0">
                          <a:solidFill>
                            <a:schemeClr val="bg1"/>
                          </a:solidFill>
                        </a:rPr>
                        <a:t> , artisanship </a:t>
                      </a:r>
                      <a:r>
                        <a:rPr lang="en-ZA" sz="1600" dirty="0" smtClean="0">
                          <a:solidFill>
                            <a:schemeClr val="bg1"/>
                          </a:solidFill>
                        </a:rPr>
                        <a:t>internship, skills development and bursaries</a:t>
                      </a:r>
                    </a:p>
                  </a:txBody>
                  <a:tcPr>
                    <a:solidFill>
                      <a:srgbClr val="FF0000"/>
                    </a:solidFill>
                  </a:tcPr>
                </a:tc>
                <a:tc hMerge="1">
                  <a:txBody>
                    <a:bodyPr/>
                    <a:lstStyle/>
                    <a:p>
                      <a:endParaRPr lang="en-ZA"/>
                    </a:p>
                  </a:txBody>
                  <a:tcPr/>
                </a:tc>
                <a:tc hMerge="1">
                  <a:txBody>
                    <a:bodyPr/>
                    <a:lstStyle/>
                    <a:p>
                      <a:endParaRPr lang="en-ZA" dirty="0"/>
                    </a:p>
                  </a:txBody>
                  <a:tcPr/>
                </a:tc>
                <a:tc hMerge="1">
                  <a:txBody>
                    <a:bodyPr/>
                    <a:lstStyle/>
                    <a:p>
                      <a:endParaRPr lang="en-ZA"/>
                    </a:p>
                  </a:txBody>
                  <a:tcPr/>
                </a:tc>
                <a:tc hMerge="1">
                  <a:txBody>
                    <a:bodyPr/>
                    <a:lstStyle/>
                    <a:p>
                      <a:endParaRPr lang="en-ZA"/>
                    </a:p>
                  </a:txBody>
                  <a:tcPr/>
                </a:tc>
              </a:tr>
              <a:tr h="144007">
                <a:tc>
                  <a:txBody>
                    <a:bodyPr/>
                    <a:lstStyle/>
                    <a:p>
                      <a:r>
                        <a:rPr lang="en-ZA" sz="1600" b="1" dirty="0" smtClean="0">
                          <a:solidFill>
                            <a:schemeClr val="bg1"/>
                          </a:solidFill>
                        </a:rPr>
                        <a:t>Type of Programme</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No</a:t>
                      </a:r>
                      <a:r>
                        <a:rPr lang="en-ZA" sz="1600" b="1" baseline="0" dirty="0" smtClean="0">
                          <a:solidFill>
                            <a:schemeClr val="bg1"/>
                          </a:solidFill>
                        </a:rPr>
                        <a:t> of o</a:t>
                      </a:r>
                      <a:r>
                        <a:rPr lang="en-ZA" sz="1600" b="1" dirty="0" smtClean="0">
                          <a:solidFill>
                            <a:schemeClr val="bg1"/>
                          </a:solidFill>
                        </a:rPr>
                        <a:t>uter</a:t>
                      </a:r>
                      <a:r>
                        <a:rPr lang="en-ZA" sz="1600" b="1" baseline="0" dirty="0" smtClean="0">
                          <a:solidFill>
                            <a:schemeClr val="bg1"/>
                          </a:solidFill>
                        </a:rPr>
                        <a:t> year to be funded </a:t>
                      </a:r>
                      <a:endParaRPr lang="en-ZA" sz="1600" b="1" dirty="0">
                        <a:solidFill>
                          <a:schemeClr val="bg1"/>
                        </a:solidFill>
                      </a:endParaRPr>
                    </a:p>
                  </a:txBody>
                  <a:tcPr>
                    <a:solidFill>
                      <a:schemeClr val="accent1"/>
                    </a:solidFill>
                  </a:tcPr>
                </a:tc>
                <a:tc>
                  <a:txBody>
                    <a:bodyPr/>
                    <a:lstStyle/>
                    <a:p>
                      <a:r>
                        <a:rPr lang="en-ZA" sz="1600" b="1" baseline="0" dirty="0" smtClean="0">
                          <a:solidFill>
                            <a:schemeClr val="bg1"/>
                          </a:solidFill>
                        </a:rPr>
                        <a:t>Target</a:t>
                      </a:r>
                      <a:endParaRPr lang="en-ZA" sz="1600" b="1" dirty="0">
                        <a:solidFill>
                          <a:schemeClr val="bg1"/>
                        </a:solidFill>
                      </a:endParaRPr>
                    </a:p>
                  </a:txBody>
                  <a:tcPr>
                    <a:solidFill>
                      <a:schemeClr val="accent1"/>
                    </a:solidFill>
                  </a:tcPr>
                </a:tc>
                <a:tc>
                  <a:txBody>
                    <a:bodyPr/>
                    <a:lstStyle/>
                    <a:p>
                      <a:r>
                        <a:rPr lang="en-ZA" sz="1600" b="1" dirty="0" smtClean="0">
                          <a:solidFill>
                            <a:schemeClr val="bg1"/>
                          </a:solidFill>
                        </a:rPr>
                        <a:t>Specifics</a:t>
                      </a:r>
                      <a:r>
                        <a:rPr lang="en-ZA" sz="1600" b="1" baseline="0" dirty="0" smtClean="0">
                          <a:solidFill>
                            <a:schemeClr val="bg1"/>
                          </a:solidFill>
                        </a:rPr>
                        <a:t> of programme</a:t>
                      </a:r>
                      <a:endParaRPr lang="en-ZA" sz="1600" b="1"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1" dirty="0" smtClean="0">
                        <a:solidFill>
                          <a:schemeClr val="bg1"/>
                        </a:solidFill>
                      </a:endParaRPr>
                    </a:p>
                  </a:txBody>
                  <a:tcPr>
                    <a:solidFill>
                      <a:schemeClr val="accent1"/>
                    </a:solidFill>
                  </a:tcPr>
                </a:tc>
              </a:tr>
              <a:tr h="370840">
                <a:tc>
                  <a:txBody>
                    <a:bodyPr/>
                    <a:lstStyle/>
                    <a:p>
                      <a:r>
                        <a:rPr lang="en-ZA" sz="1600" dirty="0" smtClean="0"/>
                        <a:t>TVET Placements</a:t>
                      </a:r>
                      <a:endParaRPr lang="en-ZA" sz="1600" dirty="0"/>
                    </a:p>
                  </a:txBody>
                  <a:tcPr/>
                </a:tc>
                <a:tc>
                  <a:txBody>
                    <a:bodyPr/>
                    <a:lstStyle/>
                    <a:p>
                      <a:pPr algn="ctr"/>
                      <a:r>
                        <a:rPr lang="en-ZA" sz="1600" dirty="0" smtClean="0"/>
                        <a:t>-</a:t>
                      </a:r>
                      <a:endParaRPr lang="en-ZA" sz="1600" dirty="0"/>
                    </a:p>
                  </a:txBody>
                  <a:tcPr/>
                </a:tc>
                <a:tc>
                  <a:txBody>
                    <a:bodyPr/>
                    <a:lstStyle/>
                    <a:p>
                      <a:pPr algn="ctr"/>
                      <a:r>
                        <a:rPr lang="en-ZA" sz="1600" dirty="0" smtClean="0"/>
                        <a:t>800</a:t>
                      </a:r>
                      <a:endParaRPr lang="en-ZA" sz="1600" dirty="0"/>
                    </a:p>
                  </a:txBody>
                  <a:tcPr/>
                </a:tc>
                <a:tc>
                  <a:txBody>
                    <a:bodyPr/>
                    <a:lstStyle/>
                    <a:p>
                      <a:r>
                        <a:rPr lang="en-ZA" sz="1500" dirty="0" smtClean="0"/>
                        <a:t>Safety</a:t>
                      </a:r>
                      <a:r>
                        <a:rPr lang="en-ZA" sz="1500" baseline="0" dirty="0" smtClean="0"/>
                        <a:t> in society, Paralegal, administration, ICT</a:t>
                      </a:r>
                      <a:endParaRPr lang="en-ZA" sz="1500" dirty="0"/>
                    </a:p>
                  </a:txBody>
                  <a:tcPr/>
                </a:tc>
                <a:tc>
                  <a:txBody>
                    <a:bodyPr/>
                    <a:lstStyle/>
                    <a:p>
                      <a:r>
                        <a:rPr lang="en-ZA" sz="1500" dirty="0" smtClean="0"/>
                        <a:t>Unemployed, Justice,</a:t>
                      </a:r>
                      <a:r>
                        <a:rPr lang="en-ZA" sz="1500" baseline="0" dirty="0" smtClean="0"/>
                        <a:t> Private Sec, SAPS, IPID</a:t>
                      </a:r>
                      <a:endParaRPr lang="en-ZA" sz="1500" dirty="0"/>
                    </a:p>
                  </a:txBody>
                  <a:tcPr/>
                </a:tc>
              </a:tr>
              <a:tr h="370840">
                <a:tc>
                  <a:txBody>
                    <a:bodyPr/>
                    <a:lstStyle/>
                    <a:p>
                      <a:pPr algn="l"/>
                      <a:r>
                        <a:rPr lang="en-ZA" sz="1600" dirty="0" smtClean="0"/>
                        <a:t>Internships</a:t>
                      </a:r>
                      <a:endParaRPr lang="en-ZA" sz="1600" dirty="0"/>
                    </a:p>
                  </a:txBody>
                  <a:tcPr/>
                </a:tc>
                <a:tc>
                  <a:txBody>
                    <a:bodyPr/>
                    <a:lstStyle/>
                    <a:p>
                      <a:pPr algn="ctr"/>
                      <a:r>
                        <a:rPr lang="en-ZA" sz="1600" dirty="0" smtClean="0"/>
                        <a:t>-</a:t>
                      </a:r>
                      <a:endParaRPr lang="en-ZA" sz="1600" dirty="0"/>
                    </a:p>
                  </a:txBody>
                  <a:tcPr/>
                </a:tc>
                <a:tc>
                  <a:txBody>
                    <a:bodyPr/>
                    <a:lstStyle/>
                    <a:p>
                      <a:pPr algn="ctr"/>
                      <a:r>
                        <a:rPr lang="en-ZA" sz="1600" dirty="0" smtClean="0"/>
                        <a:t>400</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dirty="0" smtClean="0"/>
                        <a:t>Safety</a:t>
                      </a:r>
                      <a:r>
                        <a:rPr lang="en-ZA" sz="1500" baseline="0" dirty="0" smtClean="0"/>
                        <a:t> in society, Paralegal, administration related, ICT</a:t>
                      </a:r>
                      <a:endParaRPr lang="en-ZA" sz="1500" dirty="0" smtClean="0"/>
                    </a:p>
                    <a:p>
                      <a:endParaRPr lang="en-ZA" sz="1500" dirty="0"/>
                    </a:p>
                  </a:txBody>
                  <a:tcPr/>
                </a:tc>
                <a:tc>
                  <a:txBody>
                    <a:bodyPr/>
                    <a:lstStyle/>
                    <a:p>
                      <a:r>
                        <a:rPr lang="en-ZA" sz="1500" dirty="0" smtClean="0"/>
                        <a:t>Private Sec, Defence Justice,  trade</a:t>
                      </a:r>
                      <a:r>
                        <a:rPr lang="en-ZA" sz="1500" baseline="0" dirty="0" smtClean="0"/>
                        <a:t> unions</a:t>
                      </a:r>
                      <a:endParaRPr lang="en-ZA" sz="1500" dirty="0"/>
                    </a:p>
                  </a:txBody>
                  <a:tcPr/>
                </a:tc>
              </a:tr>
              <a:tr h="370840">
                <a:tc>
                  <a:txBody>
                    <a:bodyPr/>
                    <a:lstStyle/>
                    <a:p>
                      <a:r>
                        <a:rPr lang="en-ZA" sz="1600" dirty="0" smtClean="0"/>
                        <a:t>University placements</a:t>
                      </a:r>
                      <a:endParaRPr lang="en-ZA" sz="1600" dirty="0"/>
                    </a:p>
                  </a:txBody>
                  <a:tcPr/>
                </a:tc>
                <a:tc>
                  <a:txBody>
                    <a:bodyPr/>
                    <a:lstStyle/>
                    <a:p>
                      <a:pPr algn="ctr"/>
                      <a:r>
                        <a:rPr lang="en-ZA" sz="1600" dirty="0" smtClean="0">
                          <a:solidFill>
                            <a:schemeClr val="tx1"/>
                          </a:solidFill>
                        </a:rPr>
                        <a:t>107</a:t>
                      </a:r>
                      <a:endParaRPr lang="en-ZA" sz="1600" dirty="0">
                        <a:solidFill>
                          <a:schemeClr val="tx1"/>
                        </a:solidFill>
                      </a:endParaRPr>
                    </a:p>
                  </a:txBody>
                  <a:tcPr/>
                </a:tc>
                <a:tc>
                  <a:txBody>
                    <a:bodyPr/>
                    <a:lstStyle/>
                    <a:p>
                      <a:pPr algn="ctr"/>
                      <a:r>
                        <a:rPr lang="en-ZA" sz="1600" dirty="0" smtClean="0"/>
                        <a:t>250</a:t>
                      </a:r>
                      <a:endParaRPr lang="en-ZA" sz="1600" dirty="0"/>
                    </a:p>
                  </a:txBody>
                  <a:tcPr/>
                </a:tc>
                <a:tc>
                  <a:txBody>
                    <a:bodyPr/>
                    <a:lstStyle/>
                    <a:p>
                      <a:r>
                        <a:rPr lang="en-ZA" sz="1500" dirty="0" smtClean="0"/>
                        <a:t>Candidate attorneys &amp; pupillage </a:t>
                      </a:r>
                      <a:endParaRPr lang="en-ZA" sz="1500" dirty="0"/>
                    </a:p>
                  </a:txBody>
                  <a:tcPr/>
                </a:tc>
                <a:tc>
                  <a:txBody>
                    <a:bodyPr/>
                    <a:lstStyle/>
                    <a:p>
                      <a:r>
                        <a:rPr lang="en-ZA" sz="1500" dirty="0" smtClean="0"/>
                        <a:t>Legal,</a:t>
                      </a:r>
                      <a:r>
                        <a:rPr lang="en-ZA" sz="1500" baseline="0" dirty="0" smtClean="0"/>
                        <a:t> Justice</a:t>
                      </a:r>
                      <a:endParaRPr lang="en-ZA" sz="1500" dirty="0"/>
                    </a:p>
                  </a:txBody>
                  <a:tcPr/>
                </a:tc>
              </a:tr>
              <a:tr h="370840">
                <a:tc>
                  <a:txBody>
                    <a:bodyPr/>
                    <a:lstStyle/>
                    <a:p>
                      <a:r>
                        <a:rPr lang="en-ZA" sz="1600" dirty="0" smtClean="0"/>
                        <a:t>Artisan entered</a:t>
                      </a:r>
                      <a:endParaRPr lang="en-ZA" sz="1600" dirty="0"/>
                    </a:p>
                  </a:txBody>
                  <a:tcPr/>
                </a:tc>
                <a:tc>
                  <a:txBody>
                    <a:bodyPr/>
                    <a:lstStyle/>
                    <a:p>
                      <a:pPr algn="ctr"/>
                      <a:r>
                        <a:rPr lang="en-ZA" sz="1600" dirty="0" smtClean="0"/>
                        <a:t>800</a:t>
                      </a:r>
                      <a:endParaRPr lang="en-ZA" sz="1600" dirty="0"/>
                    </a:p>
                  </a:txBody>
                  <a:tcPr/>
                </a:tc>
                <a:tc>
                  <a:txBody>
                    <a:bodyPr/>
                    <a:lstStyle/>
                    <a:p>
                      <a:pPr algn="ctr"/>
                      <a:r>
                        <a:rPr lang="en-ZA" sz="1600" dirty="0" smtClean="0"/>
                        <a:t>50</a:t>
                      </a:r>
                      <a:endParaRPr lang="en-ZA" sz="1600" dirty="0"/>
                    </a:p>
                  </a:txBody>
                  <a:tcPr/>
                </a:tc>
                <a:tc>
                  <a:txBody>
                    <a:bodyPr/>
                    <a:lstStyle/>
                    <a:p>
                      <a:r>
                        <a:rPr lang="en-ZA" sz="1500" dirty="0" smtClean="0"/>
                        <a:t>Electrical, Auto mechanic, Diesel mechanic, Aircraft maintenance mechanic, Vehicle Painter, Survival equipment fitter</a:t>
                      </a:r>
                    </a:p>
                    <a:p>
                      <a:r>
                        <a:rPr lang="en-ZA" sz="1500" dirty="0" smtClean="0"/>
                        <a:t>Avionic mechanic, Radar mechanics</a:t>
                      </a:r>
                    </a:p>
                  </a:txBody>
                  <a:tcPr/>
                </a:tc>
                <a:tc>
                  <a:txBody>
                    <a:bodyPr/>
                    <a:lstStyle/>
                    <a:p>
                      <a:r>
                        <a:rPr lang="en-ZA" sz="1500" dirty="0" smtClean="0"/>
                        <a:t>Unemployed,</a:t>
                      </a:r>
                      <a:r>
                        <a:rPr lang="en-ZA" sz="1500" baseline="0" dirty="0" smtClean="0"/>
                        <a:t> Defence</a:t>
                      </a:r>
                      <a:endParaRPr lang="en-ZA" sz="1500" dirty="0"/>
                    </a:p>
                  </a:txBody>
                  <a:tcPr/>
                </a:tc>
              </a:tr>
            </a:tbl>
          </a:graphicData>
        </a:graphic>
      </p:graphicFrame>
    </p:spTree>
    <p:extLst>
      <p:ext uri="{BB962C8B-B14F-4D97-AF65-F5344CB8AC3E}">
        <p14:creationId xmlns:p14="http://schemas.microsoft.com/office/powerpoint/2010/main" xmlns="" val="1088075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1" y="-2763"/>
            <a:ext cx="9143999" cy="1074865"/>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3200" b="1" dirty="0" smtClean="0">
                <a:solidFill>
                  <a:schemeClr val="bg1"/>
                </a:solidFill>
                <a:latin typeface="Arial" charset="0"/>
                <a:cs typeface="Arial" charset="0"/>
              </a:rPr>
              <a:t>Implementation of APP targets linked to </a:t>
            </a:r>
            <a:br>
              <a:rPr lang="en-ZA" sz="3200" b="1" dirty="0" smtClean="0">
                <a:solidFill>
                  <a:schemeClr val="bg1"/>
                </a:solidFill>
                <a:latin typeface="Arial" charset="0"/>
                <a:cs typeface="Arial" charset="0"/>
              </a:rPr>
            </a:br>
            <a:r>
              <a:rPr lang="en-ZA" sz="3200" b="1" dirty="0" smtClean="0">
                <a:solidFill>
                  <a:schemeClr val="bg1"/>
                </a:solidFill>
                <a:latin typeface="Arial" charset="0"/>
                <a:cs typeface="Arial" charset="0"/>
              </a:rPr>
              <a:t>Strategic Plan 2017/18 </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286776"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28</a:t>
            </a:fld>
            <a:endParaRPr lang="en-GB" sz="12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120798696"/>
              </p:ext>
            </p:extLst>
          </p:nvPr>
        </p:nvGraphicFramePr>
        <p:xfrm>
          <a:off x="-1" y="1000108"/>
          <a:ext cx="9144001" cy="4905360"/>
        </p:xfrm>
        <a:graphic>
          <a:graphicData uri="http://schemas.openxmlformats.org/drawingml/2006/table">
            <a:tbl>
              <a:tblPr firstRow="1" bandRow="1">
                <a:tableStyleId>{5C22544A-7EE6-4342-B048-85BDC9FD1C3A}</a:tableStyleId>
              </a:tblPr>
              <a:tblGrid>
                <a:gridCol w="4786315"/>
                <a:gridCol w="1470107"/>
                <a:gridCol w="2887579"/>
              </a:tblGrid>
              <a:tr h="686268">
                <a:tc gridSpan="3">
                  <a:txBody>
                    <a:bodyPr/>
                    <a:lstStyle/>
                    <a:p>
                      <a:r>
                        <a:rPr lang="en-ZA" sz="2000" b="1" dirty="0" smtClean="0">
                          <a:solidFill>
                            <a:schemeClr val="bg1"/>
                          </a:solidFill>
                        </a:rPr>
                        <a:t>Strat</a:t>
                      </a:r>
                      <a:r>
                        <a:rPr lang="en-ZA" sz="2000" b="1" baseline="0" dirty="0" smtClean="0">
                          <a:solidFill>
                            <a:schemeClr val="bg1"/>
                          </a:solidFill>
                        </a:rPr>
                        <a:t> Objective: </a:t>
                      </a:r>
                      <a:r>
                        <a:rPr lang="en-ZA" sz="2000" dirty="0" smtClean="0">
                          <a:solidFill>
                            <a:schemeClr val="bg1"/>
                          </a:solidFill>
                        </a:rPr>
                        <a:t>Increase efficacy in the discharging of the SASSETA QA functions</a:t>
                      </a:r>
                    </a:p>
                    <a:p>
                      <a:endParaRPr lang="en-ZA" sz="2000" b="1" dirty="0">
                        <a:solidFill>
                          <a:schemeClr val="bg1"/>
                        </a:solidFill>
                      </a:endParaRPr>
                    </a:p>
                  </a:txBody>
                  <a:tcPr>
                    <a:solidFill>
                      <a:srgbClr val="FF0000"/>
                    </a:solidFill>
                  </a:tcPr>
                </a:tc>
                <a:tc hMerge="1">
                  <a:txBody>
                    <a:bodyPr/>
                    <a:lstStyle/>
                    <a:p>
                      <a:endParaRPr lang="en-ZA"/>
                    </a:p>
                  </a:txBody>
                  <a:tcPr/>
                </a:tc>
                <a:tc hMerge="1">
                  <a:txBody>
                    <a:bodyPr/>
                    <a:lstStyle/>
                    <a:p>
                      <a:endParaRPr lang="en-ZA"/>
                    </a:p>
                  </a:txBody>
                  <a:tcPr/>
                </a:tc>
              </a:tr>
              <a:tr h="441968">
                <a:tc>
                  <a:txBody>
                    <a:bodyPr/>
                    <a:lstStyle/>
                    <a:p>
                      <a:pPr algn="l"/>
                      <a:r>
                        <a:rPr lang="en-ZA" sz="1600" b="1" dirty="0" smtClean="0">
                          <a:solidFill>
                            <a:schemeClr val="bg1"/>
                          </a:solidFill>
                        </a:rPr>
                        <a:t>Indicator</a:t>
                      </a:r>
                      <a:endParaRPr lang="en-ZA" sz="1600" b="1" dirty="0">
                        <a:solidFill>
                          <a:schemeClr val="bg1"/>
                        </a:solidFill>
                      </a:endParaRPr>
                    </a:p>
                  </a:txBody>
                  <a:tcPr>
                    <a:solidFill>
                      <a:schemeClr val="accent1"/>
                    </a:solidFill>
                  </a:tcPr>
                </a:tc>
                <a:tc>
                  <a:txBody>
                    <a:bodyPr/>
                    <a:lstStyle/>
                    <a:p>
                      <a:pPr algn="l"/>
                      <a:r>
                        <a:rPr lang="en-ZA" sz="1600" b="1" baseline="0" dirty="0" smtClean="0">
                          <a:solidFill>
                            <a:schemeClr val="bg1"/>
                          </a:solidFill>
                        </a:rPr>
                        <a:t>Target</a:t>
                      </a:r>
                      <a:endParaRPr lang="en-ZA" sz="1600" b="1" dirty="0">
                        <a:solidFill>
                          <a:schemeClr val="bg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rPr>
                        <a:t>Recipients</a:t>
                      </a:r>
                    </a:p>
                  </a:txBody>
                  <a:tcPr>
                    <a:solidFill>
                      <a:schemeClr val="accent1"/>
                    </a:solidFill>
                  </a:tcPr>
                </a:tc>
              </a:tr>
              <a:tr h="616247">
                <a:tc>
                  <a:txBody>
                    <a:bodyPr/>
                    <a:lstStyle/>
                    <a:p>
                      <a:r>
                        <a:rPr lang="en-ZA" sz="1600" dirty="0" smtClean="0"/>
                        <a:t>% of Assessors in compliance with ETQA</a:t>
                      </a:r>
                      <a:r>
                        <a:rPr lang="en-ZA" sz="1600" baseline="0" dirty="0" smtClean="0"/>
                        <a:t> policy</a:t>
                      </a:r>
                      <a:endParaRPr lang="en-ZA" sz="1600" dirty="0"/>
                    </a:p>
                  </a:txBody>
                  <a:tcPr/>
                </a:tc>
                <a:tc>
                  <a:txBody>
                    <a:bodyPr/>
                    <a:lstStyle/>
                    <a:p>
                      <a:pPr algn="ctr"/>
                      <a:r>
                        <a:rPr lang="en-ZA" sz="1600" dirty="0" smtClean="0"/>
                        <a:t>100%</a:t>
                      </a:r>
                      <a:endParaRPr lang="en-ZA" sz="1600" dirty="0"/>
                    </a:p>
                  </a:txBody>
                  <a:tcPr/>
                </a:tc>
                <a:tc>
                  <a:txBody>
                    <a:bodyPr/>
                    <a:lstStyle/>
                    <a:p>
                      <a:r>
                        <a:rPr lang="en-ZA" sz="1600" dirty="0" smtClean="0"/>
                        <a:t>Training providers and learners</a:t>
                      </a:r>
                      <a:endParaRPr lang="en-ZA" sz="1600" dirty="0"/>
                    </a:p>
                  </a:txBody>
                  <a:tcPr/>
                </a:tc>
              </a:tr>
              <a:tr h="6162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 of Moderators in compliance with ETQA</a:t>
                      </a:r>
                      <a:r>
                        <a:rPr lang="en-ZA" sz="1600" baseline="0" dirty="0" smtClean="0"/>
                        <a:t> policy</a:t>
                      </a:r>
                      <a:endParaRPr lang="en-ZA" sz="1600" dirty="0" smtClean="0"/>
                    </a:p>
                  </a:txBody>
                  <a:tcPr/>
                </a:tc>
                <a:tc>
                  <a:txBody>
                    <a:bodyPr/>
                    <a:lstStyle/>
                    <a:p>
                      <a:pPr algn="ctr"/>
                      <a:r>
                        <a:rPr lang="en-ZA" sz="1600" dirty="0" smtClean="0"/>
                        <a:t>100%</a:t>
                      </a:r>
                      <a:endParaRPr lang="en-ZA" sz="1600" dirty="0"/>
                    </a:p>
                  </a:txBody>
                  <a:tcPr/>
                </a:tc>
                <a:tc>
                  <a:txBody>
                    <a:bodyPr/>
                    <a:lstStyle/>
                    <a:p>
                      <a:r>
                        <a:rPr lang="en-ZA" sz="1600" dirty="0" smtClean="0"/>
                        <a:t>Training providers and learners</a:t>
                      </a:r>
                      <a:endParaRPr lang="en-ZA" sz="1600" dirty="0"/>
                    </a:p>
                  </a:txBody>
                  <a:tcPr/>
                </a:tc>
              </a:tr>
              <a:tr h="6162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 of Providers in compliance with ETQA</a:t>
                      </a:r>
                      <a:r>
                        <a:rPr lang="en-ZA" sz="1600" baseline="0" dirty="0" smtClean="0"/>
                        <a:t> policy</a:t>
                      </a:r>
                      <a:endParaRPr lang="en-ZA" sz="1600" dirty="0" smtClean="0"/>
                    </a:p>
                  </a:txBody>
                  <a:tcPr/>
                </a:tc>
                <a:tc>
                  <a:txBody>
                    <a:bodyPr/>
                    <a:lstStyle/>
                    <a:p>
                      <a:pPr algn="ctr"/>
                      <a:r>
                        <a:rPr lang="en-ZA" sz="1600" dirty="0" smtClean="0"/>
                        <a:t>100%</a:t>
                      </a:r>
                      <a:endParaRPr lang="en-ZA" sz="1600" dirty="0"/>
                    </a:p>
                  </a:txBody>
                  <a:tcPr/>
                </a:tc>
                <a:tc>
                  <a:txBody>
                    <a:bodyPr/>
                    <a:lstStyle/>
                    <a:p>
                      <a:r>
                        <a:rPr lang="en-ZA" sz="1600" dirty="0" smtClean="0"/>
                        <a:t>Training providers and learners</a:t>
                      </a:r>
                      <a:endParaRPr lang="en-ZA" sz="1600" dirty="0"/>
                    </a:p>
                  </a:txBody>
                  <a:tcPr/>
                </a:tc>
              </a:tr>
              <a:tr h="1913611">
                <a:tc>
                  <a:txBody>
                    <a:bodyPr/>
                    <a:lstStyle/>
                    <a:p>
                      <a:r>
                        <a:rPr lang="en-ZA" sz="1600" dirty="0" smtClean="0"/>
                        <a:t>Number of Public TVETS with SASSETA approved programmes</a:t>
                      </a:r>
                    </a:p>
                    <a:p>
                      <a:endParaRPr lang="en-ZA" sz="1600" dirty="0" smtClean="0"/>
                    </a:p>
                    <a:p>
                      <a:endParaRPr lang="en-ZA" sz="1600" dirty="0" smtClean="0"/>
                    </a:p>
                    <a:p>
                      <a:endParaRPr lang="en-ZA" sz="1600" dirty="0" smtClean="0"/>
                    </a:p>
                    <a:p>
                      <a:r>
                        <a:rPr lang="en-ZA" sz="1600" dirty="0" smtClean="0"/>
                        <a:t>No of new qualifications aligned to skills priorities</a:t>
                      </a:r>
                      <a:endParaRPr lang="en-ZA" sz="1600" dirty="0"/>
                    </a:p>
                  </a:txBody>
                  <a:tcPr/>
                </a:tc>
                <a:tc>
                  <a:txBody>
                    <a:bodyPr/>
                    <a:lstStyle/>
                    <a:p>
                      <a:pPr algn="ctr"/>
                      <a:r>
                        <a:rPr lang="en-ZA" sz="1600" dirty="0" smtClean="0"/>
                        <a:t>8</a:t>
                      </a:r>
                    </a:p>
                    <a:p>
                      <a:pPr algn="ctr"/>
                      <a:endParaRPr lang="en-ZA" sz="1600" dirty="0" smtClean="0"/>
                    </a:p>
                    <a:p>
                      <a:pPr algn="ctr"/>
                      <a:endParaRPr lang="en-ZA" sz="1600" dirty="0" smtClean="0"/>
                    </a:p>
                    <a:p>
                      <a:pPr algn="ctr"/>
                      <a:endParaRPr lang="en-ZA" sz="1600" dirty="0" smtClean="0"/>
                    </a:p>
                    <a:p>
                      <a:pPr algn="ctr"/>
                      <a:endParaRPr lang="en-ZA" sz="1600" dirty="0" smtClean="0"/>
                    </a:p>
                    <a:p>
                      <a:pPr algn="ctr"/>
                      <a:r>
                        <a:rPr lang="en-ZA" sz="1600" dirty="0" smtClean="0"/>
                        <a:t>5</a:t>
                      </a:r>
                      <a:endParaRPr lang="en-ZA" sz="1600" dirty="0"/>
                    </a:p>
                  </a:txBody>
                  <a:tcPr>
                    <a:lnB w="12700" cmpd="sng">
                      <a:noFill/>
                    </a:lnB>
                  </a:tcPr>
                </a:tc>
                <a:tc>
                  <a:txBody>
                    <a:bodyPr/>
                    <a:lstStyle/>
                    <a:p>
                      <a:r>
                        <a:rPr lang="en-ZA" sz="1600" dirty="0" smtClean="0"/>
                        <a:t>TVET</a:t>
                      </a:r>
                    </a:p>
                    <a:p>
                      <a:endParaRPr lang="en-ZA" sz="1600" dirty="0" smtClean="0"/>
                    </a:p>
                    <a:p>
                      <a:endParaRPr lang="en-ZA" sz="1600" dirty="0" smtClean="0"/>
                    </a:p>
                    <a:p>
                      <a:endParaRPr lang="en-ZA" sz="1600" dirty="0" smtClean="0"/>
                    </a:p>
                    <a:p>
                      <a:r>
                        <a:rPr lang="en-ZA" sz="1600" dirty="0" smtClean="0"/>
                        <a:t>Private security</a:t>
                      </a:r>
                      <a:r>
                        <a:rPr lang="en-ZA" sz="1600" baseline="0" dirty="0" smtClean="0"/>
                        <a:t>, police, legal fraternity  </a:t>
                      </a:r>
                      <a:endParaRPr lang="en-ZA" sz="160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07167202"/>
              </p:ext>
            </p:extLst>
          </p:nvPr>
        </p:nvGraphicFramePr>
        <p:xfrm>
          <a:off x="0" y="4643446"/>
          <a:ext cx="9144000" cy="335280"/>
        </p:xfrm>
        <a:graphic>
          <a:graphicData uri="http://schemas.openxmlformats.org/drawingml/2006/table">
            <a:tbl>
              <a:tblPr/>
              <a:tblGrid>
                <a:gridCol w="9144000"/>
              </a:tblGrid>
              <a:tr h="138464">
                <a:tc>
                  <a:txBody>
                    <a:bodyPr/>
                    <a:lstStyle/>
                    <a:p>
                      <a:r>
                        <a:rPr lang="en-ZA" sz="1600" dirty="0" smtClean="0"/>
                        <a:t>Certification turnaround time                                                         40</a:t>
                      </a:r>
                      <a:r>
                        <a:rPr lang="en-ZA" sz="1600" baseline="0" dirty="0" smtClean="0"/>
                        <a:t> days               Learners</a:t>
                      </a:r>
                      <a:endParaRPr lang="en-ZA" sz="1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xmlns="" val="34532105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4282" y="1285860"/>
            <a:ext cx="8640960" cy="4357718"/>
          </a:xfrm>
        </p:spPr>
        <p:txBody>
          <a:bodyPr/>
          <a:lstStyle/>
          <a:p>
            <a:pPr marL="285750" indent="-285750" algn="l" eaLnBrk="1" hangingPunct="1">
              <a:spcBef>
                <a:spcPts val="600"/>
              </a:spcBef>
              <a:spcAft>
                <a:spcPts val="600"/>
              </a:spcAft>
              <a:buFont typeface="Wingdings" panose="05000000000000000000" pitchFamily="2" charset="2"/>
              <a:buChar char="ü"/>
            </a:pPr>
            <a:r>
              <a:rPr lang="en-ZA" sz="1800" b="1" dirty="0" smtClean="0">
                <a:solidFill>
                  <a:schemeClr val="tx1"/>
                </a:solidFill>
              </a:rPr>
              <a:t>Unemployed Learnership co funding in 2017/18: </a:t>
            </a:r>
            <a:r>
              <a:rPr lang="en-ZA" sz="1800" dirty="0" smtClean="0">
                <a:solidFill>
                  <a:schemeClr val="tx1"/>
                </a:solidFill>
              </a:rPr>
              <a:t>During 2015/16 and 2016/17 SASSETA implemented a policy of co funding with larger employees and government departments. In 2016/17, 26% of SASSETA learnerships were co-funded. It </a:t>
            </a:r>
            <a:r>
              <a:rPr lang="en-ZA" sz="1800" dirty="0">
                <a:solidFill>
                  <a:schemeClr val="tx1"/>
                </a:solidFill>
              </a:rPr>
              <a:t>has been found that there is much more commitment and compliance from employers who are co-funding learning </a:t>
            </a:r>
            <a:r>
              <a:rPr lang="en-ZA" sz="1800" dirty="0" smtClean="0">
                <a:solidFill>
                  <a:schemeClr val="tx1"/>
                </a:solidFill>
              </a:rPr>
              <a:t>programs and this leads to higher number of unemployed learners being employed. In addition, co </a:t>
            </a:r>
            <a:r>
              <a:rPr lang="en-ZA" sz="2000" dirty="0" smtClean="0">
                <a:solidFill>
                  <a:schemeClr val="tx1"/>
                </a:solidFill>
              </a:rPr>
              <a:t>funding</a:t>
            </a:r>
            <a:r>
              <a:rPr lang="en-ZA" sz="1800" dirty="0" smtClean="0">
                <a:solidFill>
                  <a:schemeClr val="tx1"/>
                </a:solidFill>
              </a:rPr>
              <a:t> with government departments allows these departments to utilise SASSETA funding to then improve aspects of their training environment which they are not able to fund through their budget allocation. </a:t>
            </a:r>
          </a:p>
          <a:p>
            <a:pPr algn="l" eaLnBrk="1" hangingPunct="1">
              <a:spcBef>
                <a:spcPts val="600"/>
              </a:spcBef>
              <a:spcAft>
                <a:spcPts val="600"/>
              </a:spcAft>
            </a:pPr>
            <a:r>
              <a:rPr lang="en-ZA" sz="1800" dirty="0" smtClean="0">
                <a:solidFill>
                  <a:schemeClr val="tx1"/>
                </a:solidFill>
              </a:rPr>
              <a:t>      In 2017/18 SASSETA has worked out a co funding model for large private security firms</a:t>
            </a:r>
            <a:br>
              <a:rPr lang="en-ZA" sz="1800" dirty="0" smtClean="0">
                <a:solidFill>
                  <a:schemeClr val="tx1"/>
                </a:solidFill>
              </a:rPr>
            </a:br>
            <a:r>
              <a:rPr lang="en-ZA" sz="1800" dirty="0" smtClean="0">
                <a:solidFill>
                  <a:schemeClr val="tx1"/>
                </a:solidFill>
              </a:rPr>
              <a:t>      and government departments. SASSETA will also target  three rural areas and will </a:t>
            </a:r>
            <a:br>
              <a:rPr lang="en-ZA" sz="1800" dirty="0" smtClean="0">
                <a:solidFill>
                  <a:schemeClr val="tx1"/>
                </a:solidFill>
              </a:rPr>
            </a:br>
            <a:r>
              <a:rPr lang="en-ZA" sz="1800" dirty="0" smtClean="0">
                <a:solidFill>
                  <a:schemeClr val="tx1"/>
                </a:solidFill>
              </a:rPr>
              <a:t>      recruit  unemployed learners from these areas to be part of the unemployed learners </a:t>
            </a:r>
            <a:br>
              <a:rPr lang="en-ZA" sz="1800" dirty="0" smtClean="0">
                <a:solidFill>
                  <a:schemeClr val="tx1"/>
                </a:solidFill>
              </a:rPr>
            </a:br>
            <a:r>
              <a:rPr lang="en-ZA" sz="1800" dirty="0" smtClean="0">
                <a:solidFill>
                  <a:schemeClr val="tx1"/>
                </a:solidFill>
              </a:rPr>
              <a:t>      trained.</a:t>
            </a:r>
          </a:p>
          <a:p>
            <a:pPr algn="l" eaLnBrk="1" hangingPunct="1">
              <a:spcBef>
                <a:spcPts val="0"/>
              </a:spcBef>
              <a:spcAft>
                <a:spcPts val="0"/>
              </a:spcAft>
            </a:pPr>
            <a:endParaRPr lang="en-ZA" sz="1800" dirty="0" smtClean="0">
              <a:solidFill>
                <a:schemeClr val="tx1"/>
              </a:solidFill>
            </a:endParaRPr>
          </a:p>
          <a:p>
            <a:pPr algn="l" eaLnBrk="1" hangingPunct="1">
              <a:spcBef>
                <a:spcPts val="0"/>
              </a:spcBef>
              <a:spcAft>
                <a:spcPts val="0"/>
              </a:spcAft>
            </a:pPr>
            <a:endParaRPr lang="en-ZA" sz="1800" b="1" dirty="0" smtClean="0">
              <a:solidFill>
                <a:schemeClr val="tx1"/>
              </a:solidFill>
            </a:endParaRPr>
          </a:p>
          <a:p>
            <a:pPr algn="l" eaLnBrk="1" hangingPunct="1">
              <a:spcBef>
                <a:spcPts val="0"/>
              </a:spcBef>
              <a:spcAft>
                <a:spcPts val="0"/>
              </a:spcAft>
            </a:pPr>
            <a:endParaRPr lang="en-ZA" sz="1800" b="1" dirty="0" smtClean="0">
              <a:solidFill>
                <a:schemeClr val="tx1"/>
              </a:solidFill>
            </a:endParaRPr>
          </a:p>
          <a:p>
            <a:pPr algn="l" eaLnBrk="1" hangingPunct="1">
              <a:spcBef>
                <a:spcPts val="0"/>
              </a:spcBef>
              <a:spcAft>
                <a:spcPts val="0"/>
              </a:spcAft>
            </a:pPr>
            <a:endParaRPr lang="en-ZA" sz="1800" dirty="0" smtClean="0">
              <a:solidFill>
                <a:schemeClr val="tx1"/>
              </a:solidFill>
            </a:endParaRPr>
          </a:p>
          <a:p>
            <a:pPr algn="l" eaLnBrk="1" hangingPunct="1">
              <a:spcBef>
                <a:spcPts val="0"/>
              </a:spcBef>
              <a:spcAft>
                <a:spcPts val="0"/>
              </a:spcAft>
            </a:pPr>
            <a:r>
              <a:rPr lang="en-ZA" sz="1800" b="1" dirty="0" smtClean="0">
                <a:solidFill>
                  <a:schemeClr val="tx1"/>
                </a:solidFill>
              </a:rPr>
              <a:t> </a:t>
            </a: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Key aspects of operational plans linked to implementation of APP Targets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29</a:t>
            </a:fld>
            <a:endParaRPr lang="en-GB" sz="1200" b="1" dirty="0">
              <a:solidFill>
                <a:schemeClr val="bg1"/>
              </a:solidFill>
            </a:endParaRPr>
          </a:p>
        </p:txBody>
      </p:sp>
    </p:spTree>
    <p:extLst>
      <p:ext uri="{BB962C8B-B14F-4D97-AF65-F5344CB8AC3E}">
        <p14:creationId xmlns:p14="http://schemas.microsoft.com/office/powerpoint/2010/main" xmlns="" val="3643190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294E50-B592-47C8-99D2-1C4F2B4C9136}" type="slidenum">
              <a:rPr lang="en-GB" smtClean="0"/>
              <a:pPr>
                <a:defRPr/>
              </a:pPr>
              <a:t>3</a:t>
            </a:fld>
            <a:endParaRPr lang="en-GB" dirty="0"/>
          </a:p>
        </p:txBody>
      </p:sp>
      <p:graphicFrame>
        <p:nvGraphicFramePr>
          <p:cNvPr id="5" name="Chart 4"/>
          <p:cNvGraphicFramePr/>
          <p:nvPr/>
        </p:nvGraphicFramePr>
        <p:xfrm>
          <a:off x="1714480" y="2571744"/>
          <a:ext cx="6786610"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11"/>
          <p:cNvSpPr>
            <a:spLocks noChangeArrowheads="1"/>
          </p:cNvSpPr>
          <p:nvPr/>
        </p:nvSpPr>
        <p:spPr bwMode="auto">
          <a:xfrm>
            <a:off x="642910" y="1714488"/>
            <a:ext cx="7929618" cy="707886"/>
          </a:xfrm>
          <a:prstGeom prst="rect">
            <a:avLst/>
          </a:prstGeom>
          <a:noFill/>
          <a:ln w="9525">
            <a:noFill/>
            <a:miter lim="800000"/>
            <a:headEnd/>
            <a:tailEnd/>
          </a:ln>
        </p:spPr>
        <p:txBody>
          <a:bodyPr wrap="square">
            <a:spAutoFit/>
          </a:bodyPr>
          <a:lstStyle/>
          <a:p>
            <a:pPr>
              <a:spcBef>
                <a:spcPct val="20000"/>
              </a:spcBef>
            </a:pPr>
            <a:r>
              <a:rPr lang="en-ZA" sz="2000" b="1" dirty="0">
                <a:latin typeface="Bookman Old Style" pitchFamily="18" charset="0"/>
              </a:rPr>
              <a:t>56% of workforce in the sector comes from the private sector and the 44% comes to the public sector.</a:t>
            </a:r>
          </a:p>
        </p:txBody>
      </p:sp>
      <p:sp>
        <p:nvSpPr>
          <p:cNvPr id="7" name="TextBox 6"/>
          <p:cNvSpPr txBox="1"/>
          <p:nvPr/>
        </p:nvSpPr>
        <p:spPr>
          <a:xfrm>
            <a:off x="571472" y="1285860"/>
            <a:ext cx="7500990" cy="369332"/>
          </a:xfrm>
          <a:prstGeom prst="rect">
            <a:avLst/>
          </a:prstGeom>
          <a:noFill/>
        </p:spPr>
        <p:txBody>
          <a:bodyPr wrap="square">
            <a:spAutoFit/>
          </a:bodyPr>
          <a:lstStyle/>
          <a:p>
            <a:pPr>
              <a:defRPr/>
            </a:pPr>
            <a:r>
              <a:rPr lang="en-ZA" b="1" dirty="0">
                <a:solidFill>
                  <a:srgbClr val="FFC000"/>
                </a:solidFill>
                <a:latin typeface="Bookman Old Style" pitchFamily="18" charset="0"/>
                <a:ea typeface="Calibri" pitchFamily="34" charset="0"/>
                <a:cs typeface="Calibri" pitchFamily="34" charset="0"/>
              </a:rPr>
              <a:t>Infographic Sector Profile of the Safety and Security Sector  </a:t>
            </a:r>
          </a:p>
        </p:txBody>
      </p:sp>
      <p:sp>
        <p:nvSpPr>
          <p:cNvPr id="8" name="Title 1"/>
          <p:cNvSpPr txBox="1">
            <a:spLocks/>
          </p:cNvSpPr>
          <p:nvPr/>
        </p:nvSpPr>
        <p:spPr bwMode="auto">
          <a:xfrm>
            <a:off x="0" y="0"/>
            <a:ext cx="9144000" cy="936000"/>
          </a:xfrm>
          <a:prstGeom prst="rect">
            <a:avLst/>
          </a:prstGeom>
          <a:solidFill>
            <a:schemeClr val="accent5">
              <a:lumMod val="75000"/>
            </a:schemeClr>
          </a:solidFill>
          <a:ln w="9525">
            <a:noFill/>
            <a:miter lim="800000"/>
            <a:headEnd/>
            <a:tailEnd/>
          </a:ln>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2900" b="1" i="0" u="none" strike="noStrike" kern="1200" cap="none" spc="0" normalizeH="0" baseline="0" noProof="0" dirty="0" smtClean="0">
                <a:ln>
                  <a:noFill/>
                </a:ln>
                <a:solidFill>
                  <a:schemeClr val="bg1"/>
                </a:solidFill>
                <a:effectLst/>
                <a:uLnTx/>
                <a:uFillTx/>
                <a:latin typeface="Arial" charset="0"/>
                <a:ea typeface="+mj-ea"/>
                <a:cs typeface="Arial" charset="0"/>
              </a:rPr>
              <a:t>   </a:t>
            </a:r>
            <a:r>
              <a:rPr kumimoji="0" lang="en-ZA" sz="3200" b="1" i="0" u="none" strike="noStrike" kern="1200" cap="none" spc="0" normalizeH="0" baseline="0" noProof="0" dirty="0" smtClean="0">
                <a:ln>
                  <a:noFill/>
                </a:ln>
                <a:solidFill>
                  <a:schemeClr val="bg1"/>
                </a:solidFill>
                <a:effectLst/>
                <a:uLnTx/>
                <a:uFillTx/>
                <a:latin typeface="Arial" charset="0"/>
                <a:ea typeface="+mj-ea"/>
                <a:cs typeface="Arial" charset="0"/>
              </a:rPr>
              <a:t>Introduction</a:t>
            </a:r>
            <a:endParaRPr kumimoji="0" lang="en-ZA" sz="32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2304789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4282" y="1071546"/>
            <a:ext cx="8640960" cy="5013296"/>
          </a:xfrm>
        </p:spPr>
        <p:txBody>
          <a:bodyPr/>
          <a:lstStyle/>
          <a:p>
            <a:pPr marL="285750" indent="-285750" algn="l" eaLnBrk="1" hangingPunct="1">
              <a:spcBef>
                <a:spcPts val="0"/>
              </a:spcBef>
              <a:spcAft>
                <a:spcPts val="0"/>
              </a:spcAft>
              <a:buFont typeface="Wingdings" panose="05000000000000000000" pitchFamily="2" charset="2"/>
              <a:buChar char="ü"/>
            </a:pPr>
            <a:r>
              <a:rPr lang="en-ZA" sz="1800" b="1" dirty="0" smtClean="0">
                <a:solidFill>
                  <a:schemeClr val="tx1"/>
                </a:solidFill>
              </a:rPr>
              <a:t>Unemployed </a:t>
            </a:r>
            <a:r>
              <a:rPr lang="en-ZA" sz="1800" b="1" dirty="0">
                <a:solidFill>
                  <a:schemeClr val="tx1"/>
                </a:solidFill>
              </a:rPr>
              <a:t>bursaries approach 2017/18: </a:t>
            </a:r>
            <a:r>
              <a:rPr lang="en-ZA" sz="1800" dirty="0">
                <a:solidFill>
                  <a:schemeClr val="tx1"/>
                </a:solidFill>
              </a:rPr>
              <a:t>During 2016/17 SASSETA held engagements with both SAPS and Defence regarding the potential that exists for SASSETA to ring-fence a number of bursaries for dependants of police officers and SANDF members who died in the line of duty. The dependants of these officers and soldiers must be studying areas identified in SASSETA’s SSP and are unable to pay for their studies. In 2017/18 SASSETA has ring fenced a number of unemployed bursaries for these </a:t>
            </a:r>
            <a:r>
              <a:rPr lang="en-ZA" sz="1800" dirty="0" smtClean="0">
                <a:solidFill>
                  <a:schemeClr val="tx1"/>
                </a:solidFill>
              </a:rPr>
              <a:t>dependants. SASSETA prioritises bursaries for students study at Public Higher Education institutions as opposed to private institutions. In 2017/18 SASSETA has also signed an MOU with NASFAS and funding for 50 bursaries will administered through NASFAS. </a:t>
            </a:r>
            <a:endParaRPr lang="en-ZA" sz="1800" b="1" dirty="0" smtClean="0">
              <a:solidFill>
                <a:schemeClr val="tx1"/>
              </a:solidFill>
            </a:endParaRPr>
          </a:p>
          <a:p>
            <a:pPr algn="l" eaLnBrk="1" hangingPunct="1">
              <a:spcBef>
                <a:spcPts val="0"/>
              </a:spcBef>
              <a:spcAft>
                <a:spcPts val="0"/>
              </a:spcAft>
            </a:pPr>
            <a:endParaRPr lang="en-ZA" sz="1800" b="1" dirty="0">
              <a:solidFill>
                <a:schemeClr val="tx1"/>
              </a:solidFill>
            </a:endParaRPr>
          </a:p>
          <a:p>
            <a:pPr marL="285750" indent="-285750" algn="l" eaLnBrk="1" hangingPunct="1">
              <a:spcBef>
                <a:spcPts val="0"/>
              </a:spcBef>
              <a:spcAft>
                <a:spcPts val="0"/>
              </a:spcAft>
              <a:buFont typeface="Wingdings" panose="05000000000000000000" pitchFamily="2" charset="2"/>
              <a:buChar char="ü"/>
            </a:pPr>
            <a:r>
              <a:rPr lang="en-ZA" sz="1800" b="1" dirty="0">
                <a:solidFill>
                  <a:schemeClr val="tx1"/>
                </a:solidFill>
              </a:rPr>
              <a:t>Employed Bursaries in 2017/18: </a:t>
            </a:r>
            <a:r>
              <a:rPr lang="en-ZA" sz="1800" dirty="0">
                <a:solidFill>
                  <a:schemeClr val="tx1"/>
                </a:solidFill>
              </a:rPr>
              <a:t>In 2015/16 SASSETA introduced a new employed bursary system. Prior to this SASSETA issued employed bursaries </a:t>
            </a:r>
            <a:r>
              <a:rPr lang="en-ZA" sz="1800" dirty="0" smtClean="0">
                <a:solidFill>
                  <a:schemeClr val="tx1"/>
                </a:solidFill>
              </a:rPr>
              <a:t>to individual employed persons on request. However since 2015/16 SASSETA issues the bursaries to employed learners through the employer who identifies the specific bursary needs and selects the qualifying learners. This has meant that the employers can align the bursaries offered with their priority and critical skills need. In the case of government departments the emphasis has been on post graduate courses. </a:t>
            </a:r>
            <a:endParaRPr lang="en-ZA" sz="1800" b="1" dirty="0">
              <a:solidFill>
                <a:schemeClr val="tx1"/>
              </a:solidFill>
            </a:endParaRPr>
          </a:p>
          <a:p>
            <a:pPr algn="l" eaLnBrk="1" hangingPunct="1">
              <a:spcBef>
                <a:spcPts val="0"/>
              </a:spcBef>
              <a:spcAft>
                <a:spcPts val="0"/>
              </a:spcAft>
            </a:pPr>
            <a:r>
              <a:rPr lang="en-ZA" sz="1800" b="1" dirty="0" smtClean="0">
                <a:solidFill>
                  <a:schemeClr val="tx1"/>
                </a:solidFill>
              </a:rPr>
              <a:t>   </a:t>
            </a: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a:solidFill>
                  <a:schemeClr val="bg1"/>
                </a:solidFill>
                <a:latin typeface="Arial" charset="0"/>
                <a:cs typeface="Arial" charset="0"/>
              </a:rPr>
              <a:t>Key aspects of operational plans linked to implementation of APP Targets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30</a:t>
            </a:fld>
            <a:endParaRPr lang="en-GB" sz="1200" b="1" dirty="0">
              <a:solidFill>
                <a:schemeClr val="bg1"/>
              </a:solidFill>
            </a:endParaRPr>
          </a:p>
        </p:txBody>
      </p:sp>
    </p:spTree>
    <p:extLst>
      <p:ext uri="{BB962C8B-B14F-4D97-AF65-F5344CB8AC3E}">
        <p14:creationId xmlns:p14="http://schemas.microsoft.com/office/powerpoint/2010/main" xmlns="" val="1694597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4282" y="1000108"/>
            <a:ext cx="8640960" cy="5013296"/>
          </a:xfrm>
        </p:spPr>
        <p:txBody>
          <a:bodyPr/>
          <a:lstStyle/>
          <a:p>
            <a:pPr marL="285750" indent="-285750" algn="l" eaLnBrk="1" hangingPunct="1">
              <a:spcBef>
                <a:spcPts val="0"/>
              </a:spcBef>
              <a:spcAft>
                <a:spcPts val="0"/>
              </a:spcAft>
              <a:buFont typeface="Wingdings" panose="05000000000000000000" pitchFamily="2" charset="2"/>
              <a:buChar char="ü"/>
            </a:pPr>
            <a:r>
              <a:rPr lang="en-ZA" sz="2000" b="1" dirty="0" smtClean="0">
                <a:solidFill>
                  <a:schemeClr val="tx1"/>
                </a:solidFill>
              </a:rPr>
              <a:t>Unemployed Skills Programmes: </a:t>
            </a:r>
            <a:r>
              <a:rPr lang="en-ZA" sz="2000" dirty="0" smtClean="0">
                <a:solidFill>
                  <a:schemeClr val="tx1"/>
                </a:solidFill>
              </a:rPr>
              <a:t>Prior to 2015/16 SASSETA was not linking it SSP and the skills programmes implemented were often not able to benefit the learners who participated in these short programmes.  In 2015/16 SASSETA went through a consultation process to link our skills programmes to key areas identified in out SPP and to ensure that these skills programmes were able to link to priorities within the safety and security sector. In 2016/17 we funded CPF, first time offender and military veteran training. In 2017/18 SASSETA will implement the following skills programmes. </a:t>
            </a:r>
          </a:p>
          <a:p>
            <a:pPr marL="800100" lvl="1" indent="-342900" algn="l" eaLnBrk="1" hangingPunct="1">
              <a:spcBef>
                <a:spcPts val="0"/>
              </a:spcBef>
              <a:spcAft>
                <a:spcPts val="0"/>
              </a:spcAft>
              <a:buFont typeface="Wingdings" panose="05000000000000000000" pitchFamily="2" charset="2"/>
              <a:buChar char="§"/>
            </a:pPr>
            <a:r>
              <a:rPr lang="en-ZA" sz="1800" dirty="0" smtClean="0">
                <a:solidFill>
                  <a:schemeClr val="tx1"/>
                </a:solidFill>
              </a:rPr>
              <a:t>Continued training of military veteran and their dependants in skills programmes linked to ICT and National Key Point protection. </a:t>
            </a:r>
          </a:p>
          <a:p>
            <a:pPr marL="800100" lvl="1" indent="-342900" algn="l" eaLnBrk="1" hangingPunct="1">
              <a:spcBef>
                <a:spcPts val="0"/>
              </a:spcBef>
              <a:spcAft>
                <a:spcPts val="0"/>
              </a:spcAft>
              <a:buFont typeface="Wingdings" panose="05000000000000000000" pitchFamily="2" charset="2"/>
              <a:buChar char="§"/>
            </a:pPr>
            <a:r>
              <a:rPr lang="en-ZA" sz="1800" dirty="0">
                <a:solidFill>
                  <a:schemeClr val="tx1"/>
                </a:solidFill>
              </a:rPr>
              <a:t>Continued training of first time offenders in partnership with </a:t>
            </a:r>
            <a:r>
              <a:rPr lang="en-ZA" sz="1800" dirty="0" smtClean="0">
                <a:solidFill>
                  <a:schemeClr val="tx1"/>
                </a:solidFill>
              </a:rPr>
              <a:t>the department of correctional services</a:t>
            </a:r>
          </a:p>
          <a:p>
            <a:pPr marL="800100" lvl="1" indent="-342900" algn="l" eaLnBrk="1" hangingPunct="1">
              <a:spcBef>
                <a:spcPts val="0"/>
              </a:spcBef>
              <a:spcAft>
                <a:spcPts val="0"/>
              </a:spcAft>
              <a:buFont typeface="Wingdings" panose="05000000000000000000" pitchFamily="2" charset="2"/>
              <a:buChar char="§"/>
            </a:pPr>
            <a:r>
              <a:rPr lang="en-ZA" sz="1800" dirty="0">
                <a:solidFill>
                  <a:schemeClr val="tx1"/>
                </a:solidFill>
              </a:rPr>
              <a:t>GSO skills training for SANDF reserve forces </a:t>
            </a:r>
            <a:r>
              <a:rPr lang="en-ZA" sz="1800" dirty="0" smtClean="0">
                <a:solidFill>
                  <a:schemeClr val="tx1"/>
                </a:solidFill>
              </a:rPr>
              <a:t>members who are exiting the SANDF in </a:t>
            </a:r>
            <a:r>
              <a:rPr lang="en-ZA" sz="1800" dirty="0">
                <a:solidFill>
                  <a:schemeClr val="tx1"/>
                </a:solidFill>
              </a:rPr>
              <a:t>partnership with Defence and the Private Security Sub </a:t>
            </a:r>
            <a:r>
              <a:rPr lang="en-ZA" sz="1800" dirty="0" smtClean="0">
                <a:solidFill>
                  <a:schemeClr val="tx1"/>
                </a:solidFill>
              </a:rPr>
              <a:t>sector</a:t>
            </a:r>
          </a:p>
          <a:p>
            <a:pPr marL="800100" lvl="1" indent="-342900" algn="l" eaLnBrk="1" hangingPunct="1">
              <a:spcBef>
                <a:spcPts val="0"/>
              </a:spcBef>
              <a:spcAft>
                <a:spcPts val="0"/>
              </a:spcAft>
              <a:buFont typeface="Wingdings" panose="05000000000000000000" pitchFamily="2" charset="2"/>
              <a:buChar char="§"/>
            </a:pPr>
            <a:r>
              <a:rPr lang="en-ZA" sz="1800" dirty="0">
                <a:solidFill>
                  <a:schemeClr val="tx1"/>
                </a:solidFill>
              </a:rPr>
              <a:t>Training of CFP, NGO and CBO in skills programmes related to violence against women and children in partnership with SAPS and Provincial </a:t>
            </a:r>
            <a:r>
              <a:rPr lang="en-ZA" sz="1800" dirty="0" smtClean="0">
                <a:solidFill>
                  <a:schemeClr val="tx1"/>
                </a:solidFill>
              </a:rPr>
              <a:t>Departments </a:t>
            </a:r>
            <a:r>
              <a:rPr lang="en-ZA" sz="1800" dirty="0">
                <a:solidFill>
                  <a:schemeClr val="tx1"/>
                </a:solidFill>
              </a:rPr>
              <a:t>of Safety and Liaison</a:t>
            </a:r>
          </a:p>
          <a:p>
            <a:pPr lvl="1" algn="l" eaLnBrk="1" hangingPunct="1">
              <a:spcBef>
                <a:spcPts val="0"/>
              </a:spcBef>
              <a:spcAft>
                <a:spcPts val="0"/>
              </a:spcAft>
            </a:pPr>
            <a:endParaRPr lang="en-ZA" sz="1600" dirty="0" smtClean="0">
              <a:solidFill>
                <a:schemeClr val="tx1"/>
              </a:solidFill>
            </a:endParaRPr>
          </a:p>
          <a:p>
            <a:pPr marL="800100" lvl="1" indent="-342900" algn="l" eaLnBrk="1" hangingPunct="1">
              <a:spcBef>
                <a:spcPts val="0"/>
              </a:spcBef>
              <a:spcAft>
                <a:spcPts val="0"/>
              </a:spcAft>
              <a:buFont typeface="Wingdings" panose="05000000000000000000" pitchFamily="2" charset="2"/>
              <a:buChar char="§"/>
            </a:pPr>
            <a:endParaRPr lang="en-ZA" sz="1600" dirty="0">
              <a:solidFill>
                <a:schemeClr val="tx1"/>
              </a:solidFill>
            </a:endParaRPr>
          </a:p>
          <a:p>
            <a:pPr marL="800100" lvl="1" indent="-342900" algn="l" eaLnBrk="1" hangingPunct="1">
              <a:spcBef>
                <a:spcPts val="0"/>
              </a:spcBef>
              <a:spcAft>
                <a:spcPts val="0"/>
              </a:spcAft>
              <a:buFont typeface="Wingdings" panose="05000000000000000000" pitchFamily="2" charset="2"/>
              <a:buChar char="§"/>
            </a:pPr>
            <a:endParaRPr lang="en-ZA" sz="1600" dirty="0" smtClean="0">
              <a:solidFill>
                <a:schemeClr val="tx1"/>
              </a:solidFill>
            </a:endParaRPr>
          </a:p>
          <a:p>
            <a:pPr marL="800100" lvl="1" indent="-342900" algn="l" eaLnBrk="1" hangingPunct="1">
              <a:spcBef>
                <a:spcPts val="0"/>
              </a:spcBef>
              <a:spcAft>
                <a:spcPts val="0"/>
              </a:spcAft>
              <a:buFont typeface="Wingdings" panose="05000000000000000000" pitchFamily="2" charset="2"/>
              <a:buChar char="§"/>
            </a:pPr>
            <a:endParaRPr lang="en-ZA" sz="1600" dirty="0">
              <a:solidFill>
                <a:schemeClr val="tx1"/>
              </a:solidFill>
            </a:endParaRPr>
          </a:p>
          <a:p>
            <a:pPr marL="800100" lvl="1" indent="-342900" algn="l" eaLnBrk="1" hangingPunct="1">
              <a:spcBef>
                <a:spcPts val="0"/>
              </a:spcBef>
              <a:spcAft>
                <a:spcPts val="0"/>
              </a:spcAft>
            </a:pPr>
            <a:endParaRPr lang="en-ZA" sz="16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a:solidFill>
                  <a:schemeClr val="bg1"/>
                </a:solidFill>
                <a:latin typeface="Arial" charset="0"/>
                <a:cs typeface="Arial" charset="0"/>
              </a:rPr>
              <a:t>Key aspects of operational plans linked to </a:t>
            </a:r>
            <a:r>
              <a:rPr lang="en-ZA" sz="3200" b="1" dirty="0" smtClean="0">
                <a:solidFill>
                  <a:schemeClr val="bg1"/>
                </a:solidFill>
                <a:latin typeface="Arial" charset="0"/>
                <a:cs typeface="Arial" charset="0"/>
              </a:rPr>
              <a:t>implementation </a:t>
            </a:r>
            <a:r>
              <a:rPr lang="en-ZA" sz="3200" b="1" dirty="0">
                <a:solidFill>
                  <a:schemeClr val="bg1"/>
                </a:solidFill>
                <a:latin typeface="Arial" charset="0"/>
                <a:cs typeface="Arial" charset="0"/>
              </a:rPr>
              <a:t>of APP Targets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31</a:t>
            </a:fld>
            <a:endParaRPr lang="en-GB" sz="1200" b="1" dirty="0">
              <a:solidFill>
                <a:schemeClr val="bg1"/>
              </a:solidFill>
            </a:endParaRPr>
          </a:p>
        </p:txBody>
      </p:sp>
    </p:spTree>
    <p:extLst>
      <p:ext uri="{BB962C8B-B14F-4D97-AF65-F5344CB8AC3E}">
        <p14:creationId xmlns:p14="http://schemas.microsoft.com/office/powerpoint/2010/main" xmlns="" val="835957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143000" y="1124073"/>
            <a:ext cx="8640960" cy="5013296"/>
          </a:xfrm>
        </p:spPr>
        <p:txBody>
          <a:bodyPr/>
          <a:lstStyle/>
          <a:p>
            <a:pPr marL="285750" indent="-285750" algn="just" eaLnBrk="1" hangingPunct="1">
              <a:spcBef>
                <a:spcPts val="0"/>
              </a:spcBef>
              <a:spcAft>
                <a:spcPts val="0"/>
              </a:spcAft>
              <a:buFont typeface="Wingdings" panose="05000000000000000000" pitchFamily="2" charset="2"/>
              <a:buChar char="ü"/>
            </a:pPr>
            <a:r>
              <a:rPr lang="en-ZA" sz="1800" b="1" dirty="0" smtClean="0">
                <a:solidFill>
                  <a:schemeClr val="tx1"/>
                </a:solidFill>
              </a:rPr>
              <a:t>University Placements: </a:t>
            </a:r>
            <a:r>
              <a:rPr lang="en-ZA" sz="1800" dirty="0">
                <a:solidFill>
                  <a:schemeClr val="tx1"/>
                </a:solidFill>
              </a:rPr>
              <a:t>During 2016/17 discussions were held with different stakeholders in the legal fraternity and in 2017/18 plans are underway for implementing special projects for </a:t>
            </a:r>
            <a:r>
              <a:rPr lang="en-ZA" sz="1800" dirty="0" smtClean="0">
                <a:solidFill>
                  <a:schemeClr val="tx1"/>
                </a:solidFill>
              </a:rPr>
              <a:t>pupillage from </a:t>
            </a:r>
            <a:r>
              <a:rPr lang="en-ZA" sz="1800" dirty="0">
                <a:solidFill>
                  <a:schemeClr val="tx1"/>
                </a:solidFill>
              </a:rPr>
              <a:t>previously disadvantaged backgrounds to be funded by SASSETA. </a:t>
            </a:r>
            <a:r>
              <a:rPr lang="en-ZA" sz="1800" dirty="0" smtClean="0">
                <a:solidFill>
                  <a:schemeClr val="tx1"/>
                </a:solidFill>
              </a:rPr>
              <a:t>Currently persons entering pupillage with advocates do not get any remuneration or stipends while they undergo their pupillage and this makes it impossible for graduates from poorer households to undergo pupillage. In addition, SASSETA has always implemented a candidate attorney programme as part of transformation of the legal sector but prior to 2015/16 SASSETA would only fund one year of the required two year candidate attorney period. Since 2015/16 SASSETA has revised it candidate attorney programme and now funds the full two years. </a:t>
            </a:r>
          </a:p>
          <a:p>
            <a:pPr algn="l" eaLnBrk="1" hangingPunct="1">
              <a:spcBef>
                <a:spcPts val="0"/>
              </a:spcBef>
              <a:spcAft>
                <a:spcPts val="0"/>
              </a:spcAft>
            </a:pPr>
            <a:endParaRPr lang="en-ZA" sz="1800" b="1" dirty="0" smtClean="0">
              <a:solidFill>
                <a:schemeClr val="tx1"/>
              </a:solidFill>
            </a:endParaRPr>
          </a:p>
          <a:p>
            <a:pPr marL="285750" indent="-285750" algn="just" eaLnBrk="1" hangingPunct="1">
              <a:spcBef>
                <a:spcPts val="0"/>
              </a:spcBef>
              <a:spcAft>
                <a:spcPts val="0"/>
              </a:spcAft>
              <a:buFont typeface="Wingdings" panose="05000000000000000000" pitchFamily="2" charset="2"/>
              <a:buChar char="ü"/>
            </a:pPr>
            <a:r>
              <a:rPr lang="en-ZA" sz="1800" b="1" dirty="0" smtClean="0">
                <a:solidFill>
                  <a:schemeClr val="tx1"/>
                </a:solidFill>
              </a:rPr>
              <a:t>TVET Placements: </a:t>
            </a:r>
            <a:r>
              <a:rPr lang="en-ZA" sz="1800" dirty="0" smtClean="0">
                <a:solidFill>
                  <a:schemeClr val="tx1"/>
                </a:solidFill>
              </a:rPr>
              <a:t>As part of aligning SASSETA programmes with the SSP, the TVET work placement programme was revamped in 2015/16. Prior to this the majority TVET placements were in sectors falling outside the Safety and Security Sector. Since 2015/16 emphasis has been placed on the placement of students who have studied in areas linked to the sector. These TVET students then do there placement with SASSETA stakeholders.                       </a:t>
            </a:r>
          </a:p>
          <a:p>
            <a:pPr algn="just" eaLnBrk="1" hangingPunct="1">
              <a:spcBef>
                <a:spcPts val="0"/>
              </a:spcBef>
              <a:spcAft>
                <a:spcPts val="0"/>
              </a:spcAft>
            </a:pPr>
            <a:r>
              <a:rPr lang="en-ZA" sz="1800" dirty="0">
                <a:solidFill>
                  <a:schemeClr val="tx1"/>
                </a:solidFill>
              </a:rPr>
              <a:t> </a:t>
            </a:r>
            <a:endParaRPr lang="en-ZA" sz="1800" dirty="0" smtClean="0">
              <a:solidFill>
                <a:schemeClr val="tx1"/>
              </a:solidFill>
            </a:endParaRPr>
          </a:p>
          <a:p>
            <a:pPr algn="l" eaLnBrk="1" hangingPunct="1">
              <a:spcBef>
                <a:spcPts val="0"/>
              </a:spcBef>
              <a:spcAft>
                <a:spcPts val="0"/>
              </a:spcAft>
            </a:pPr>
            <a:r>
              <a:rPr lang="en-ZA" sz="1800" b="1" dirty="0">
                <a:solidFill>
                  <a:schemeClr val="tx1"/>
                </a:solidFill>
              </a:rPr>
              <a:t>	</a:t>
            </a:r>
            <a:endParaRPr lang="en-ZA" sz="1800" b="1" dirty="0" smtClean="0">
              <a:solidFill>
                <a:schemeClr val="tx1"/>
              </a:solidFill>
            </a:endParaRPr>
          </a:p>
          <a:p>
            <a:pPr algn="l" eaLnBrk="1" hangingPunct="1">
              <a:spcBef>
                <a:spcPts val="0"/>
              </a:spcBef>
              <a:spcAft>
                <a:spcPts val="0"/>
              </a:spcAft>
            </a:pPr>
            <a:r>
              <a:rPr lang="en-ZA" sz="1800" b="1" dirty="0">
                <a:solidFill>
                  <a:schemeClr val="tx1"/>
                </a:solidFill>
              </a:rPr>
              <a:t> </a:t>
            </a:r>
            <a:endParaRPr lang="en-ZA" sz="1800" b="1" dirty="0" smtClean="0">
              <a:solidFill>
                <a:schemeClr val="tx1"/>
              </a:solidFill>
            </a:endParaRPr>
          </a:p>
          <a:p>
            <a:pPr algn="l" eaLnBrk="1" hangingPunct="1">
              <a:spcBef>
                <a:spcPts val="0"/>
              </a:spcBef>
              <a:spcAft>
                <a:spcPts val="0"/>
              </a:spcAft>
            </a:pPr>
            <a:r>
              <a:rPr lang="en-ZA" sz="1800" b="1" dirty="0" smtClean="0">
                <a:solidFill>
                  <a:schemeClr val="tx1"/>
                </a:solidFill>
              </a:rPr>
              <a:t>    </a:t>
            </a:r>
          </a:p>
          <a:p>
            <a:pPr marL="342900" indent="-342900" algn="l" eaLnBrk="1" hangingPunct="1">
              <a:spcBef>
                <a:spcPts val="0"/>
              </a:spcBef>
              <a:spcAft>
                <a:spcPts val="0"/>
              </a:spcAft>
              <a:buFont typeface="Arial" panose="020B0604020202020204" pitchFamily="34" charset="0"/>
              <a:buChar char="•"/>
            </a:pPr>
            <a:endParaRPr lang="en-ZA" sz="1800" b="1"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fontScale="9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a:solidFill>
                  <a:schemeClr val="bg1"/>
                </a:solidFill>
                <a:latin typeface="Arial" charset="0"/>
                <a:cs typeface="Arial" charset="0"/>
              </a:rPr>
              <a:t>Key aspects of operational plans linked to implementation of APP Targets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32</a:t>
            </a:fld>
            <a:endParaRPr lang="en-GB" sz="1200" b="1" dirty="0">
              <a:solidFill>
                <a:schemeClr val="bg1"/>
              </a:solidFill>
            </a:endParaRPr>
          </a:p>
        </p:txBody>
      </p:sp>
    </p:spTree>
    <p:extLst>
      <p:ext uri="{BB962C8B-B14F-4D97-AF65-F5344CB8AC3E}">
        <p14:creationId xmlns:p14="http://schemas.microsoft.com/office/powerpoint/2010/main" xmlns="" val="15366665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142844" y="1142984"/>
            <a:ext cx="8640960" cy="5030966"/>
          </a:xfrm>
        </p:spPr>
        <p:txBody>
          <a:bodyPr/>
          <a:lstStyle/>
          <a:p>
            <a:pPr marL="342900" indent="-342900" algn="l" eaLnBrk="1" hangingPunct="1">
              <a:spcBef>
                <a:spcPts val="0"/>
              </a:spcBef>
              <a:spcAft>
                <a:spcPts val="0"/>
              </a:spcAft>
              <a:buFont typeface="Wingdings" pitchFamily="2" charset="2"/>
              <a:buChar char="ü"/>
            </a:pPr>
            <a:r>
              <a:rPr lang="en-ZA" sz="1800" b="1" dirty="0" smtClean="0">
                <a:solidFill>
                  <a:schemeClr val="tx1"/>
                </a:solidFill>
              </a:rPr>
              <a:t>SMME support: </a:t>
            </a:r>
            <a:r>
              <a:rPr lang="en-ZA" sz="1800" dirty="0">
                <a:solidFill>
                  <a:schemeClr val="tx1"/>
                </a:solidFill>
              </a:rPr>
              <a:t>SASSETA is also working with the Attorney’s Development Fund to find ways of assisting small legal firms in rural </a:t>
            </a:r>
            <a:r>
              <a:rPr lang="en-ZA" sz="1800" dirty="0" smtClean="0">
                <a:solidFill>
                  <a:schemeClr val="tx1"/>
                </a:solidFill>
              </a:rPr>
              <a:t>areas. SASSETA and the ADF are current in the process of signing an MOU which will address assistance for small legal firms. In addition, SASSETA will continue to fund SMME in the private security sector. </a:t>
            </a:r>
          </a:p>
          <a:p>
            <a:pPr algn="l" eaLnBrk="1" hangingPunct="1">
              <a:spcBef>
                <a:spcPts val="0"/>
              </a:spcBef>
              <a:spcAft>
                <a:spcPts val="0"/>
              </a:spcAft>
            </a:pPr>
            <a:endParaRPr lang="en-ZA" sz="1800" b="1" dirty="0" smtClean="0">
              <a:solidFill>
                <a:schemeClr val="tx1"/>
              </a:solidFill>
            </a:endParaRPr>
          </a:p>
          <a:p>
            <a:pPr marL="342900" indent="-342900" algn="l" eaLnBrk="1" hangingPunct="1">
              <a:spcBef>
                <a:spcPts val="0"/>
              </a:spcBef>
              <a:spcAft>
                <a:spcPts val="0"/>
              </a:spcAft>
              <a:buFont typeface="Wingdings" pitchFamily="2" charset="2"/>
              <a:buChar char="ü"/>
            </a:pPr>
            <a:r>
              <a:rPr lang="en-ZA" sz="1800" b="1" dirty="0" smtClean="0">
                <a:solidFill>
                  <a:schemeClr val="tx1"/>
                </a:solidFill>
              </a:rPr>
              <a:t>Non pivotal Grants for NGOs, CBOs and Trade Unions: </a:t>
            </a:r>
            <a:r>
              <a:rPr lang="en-ZA" sz="1800" dirty="0" smtClean="0">
                <a:solidFill>
                  <a:schemeClr val="tx1"/>
                </a:solidFill>
              </a:rPr>
              <a:t>SASSETA has set up a process and criteria whereby NGO, CBO and trade unions operating within the Safety and Security Sector can make applications to SASSETA for funding of non pivotal short training and skills workshops with a particular focus on capacitation.</a:t>
            </a:r>
          </a:p>
          <a:p>
            <a:pPr algn="l" eaLnBrk="1" hangingPunct="1">
              <a:spcBef>
                <a:spcPts val="0"/>
              </a:spcBef>
              <a:spcAft>
                <a:spcPts val="0"/>
              </a:spcAft>
              <a:buFont typeface="Wingdings" pitchFamily="2" charset="2"/>
              <a:buChar char="ü"/>
            </a:pPr>
            <a:endParaRPr lang="en-ZA" sz="1800" b="1" dirty="0" smtClean="0">
              <a:solidFill>
                <a:schemeClr val="tx1"/>
              </a:solidFill>
            </a:endParaRPr>
          </a:p>
          <a:p>
            <a:pPr marL="342900" indent="-342900" algn="l" eaLnBrk="1" hangingPunct="1">
              <a:spcBef>
                <a:spcPts val="0"/>
              </a:spcBef>
              <a:spcAft>
                <a:spcPts val="0"/>
              </a:spcAft>
              <a:buFont typeface="Wingdings" pitchFamily="2" charset="2"/>
              <a:buChar char="ü"/>
            </a:pPr>
            <a:r>
              <a:rPr lang="en-ZA" sz="1800" b="1" dirty="0" smtClean="0">
                <a:solidFill>
                  <a:schemeClr val="tx1"/>
                </a:solidFill>
              </a:rPr>
              <a:t>Support for co-operatives: </a:t>
            </a:r>
            <a:r>
              <a:rPr lang="en-ZA" sz="1800" dirty="0" smtClean="0">
                <a:solidFill>
                  <a:schemeClr val="tx1"/>
                </a:solidFill>
              </a:rPr>
              <a:t>During 2016/17 SASSETA training learners in both KZN and Gauteng in ICT skills programmes with the view of establishing co-operatives. SASSETA is currently assisting with the establishment of 18 co-operatives and has an agreement from one of the major banks that they will help incubate these co-operatives.</a:t>
            </a:r>
            <a:br>
              <a:rPr lang="en-ZA" sz="1800" dirty="0" smtClean="0">
                <a:solidFill>
                  <a:schemeClr val="tx1"/>
                </a:solidFill>
              </a:rPr>
            </a:br>
            <a:r>
              <a:rPr lang="en-ZA" sz="1800" b="1" dirty="0" smtClean="0">
                <a:solidFill>
                  <a:schemeClr val="tx1"/>
                </a:solidFill>
              </a:rPr>
              <a:t> </a:t>
            </a:r>
          </a:p>
          <a:p>
            <a:pPr marL="342900" indent="-342900" algn="l" eaLnBrk="1" hangingPunct="1">
              <a:spcBef>
                <a:spcPts val="0"/>
              </a:spcBef>
              <a:spcAft>
                <a:spcPts val="0"/>
              </a:spcAft>
              <a:buFont typeface="Wingdings" pitchFamily="2" charset="2"/>
              <a:buChar char="ü"/>
            </a:pPr>
            <a:r>
              <a:rPr lang="en-ZA" sz="1800" b="1" dirty="0" smtClean="0">
                <a:solidFill>
                  <a:schemeClr val="tx1"/>
                </a:solidFill>
              </a:rPr>
              <a:t>Career guidance: </a:t>
            </a:r>
            <a:r>
              <a:rPr lang="en-ZA" sz="1800" dirty="0" smtClean="0">
                <a:solidFill>
                  <a:schemeClr val="tx1"/>
                </a:solidFill>
              </a:rPr>
              <a:t>SASSETA intends conducting 31 career guidance events and programmes during the 2017/18 year.</a:t>
            </a:r>
            <a:endParaRPr lang="en-ZA" sz="1800" b="1" dirty="0" smtClean="0">
              <a:solidFill>
                <a:schemeClr val="tx1"/>
              </a:solidFill>
            </a:endParaRPr>
          </a:p>
        </p:txBody>
      </p:sp>
      <p:sp>
        <p:nvSpPr>
          <p:cNvPr id="9" name="Title 1"/>
          <p:cNvSpPr>
            <a:spLocks noGrp="1"/>
          </p:cNvSpPr>
          <p:nvPr>
            <p:ph type="ctrTitle"/>
          </p:nvPr>
        </p:nvSpPr>
        <p:spPr>
          <a:xfrm>
            <a:off x="0" y="0"/>
            <a:ext cx="9144000" cy="1074865"/>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a:solidFill>
                  <a:schemeClr val="bg1"/>
                </a:solidFill>
                <a:latin typeface="Arial" charset="0"/>
                <a:cs typeface="Arial" charset="0"/>
              </a:rPr>
              <a:t>Key aspects of operational plans linked to implementation of APP Targets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33</a:t>
            </a:fld>
            <a:endParaRPr lang="en-GB" sz="1200" b="1" dirty="0">
              <a:solidFill>
                <a:schemeClr val="bg1"/>
              </a:solidFill>
            </a:endParaRPr>
          </a:p>
        </p:txBody>
      </p:sp>
    </p:spTree>
    <p:extLst>
      <p:ext uri="{BB962C8B-B14F-4D97-AF65-F5344CB8AC3E}">
        <p14:creationId xmlns:p14="http://schemas.microsoft.com/office/powerpoint/2010/main" xmlns="" val="42015182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0" y="1214422"/>
            <a:ext cx="9144000" cy="5013296"/>
          </a:xfrm>
        </p:spPr>
        <p:txBody>
          <a:bodyPr/>
          <a:lstStyle/>
          <a:p>
            <a:pPr marL="342900" indent="-342900" algn="l" eaLnBrk="1" hangingPunct="1">
              <a:spcBef>
                <a:spcPts val="600"/>
              </a:spcBef>
              <a:spcAft>
                <a:spcPts val="600"/>
              </a:spcAft>
              <a:buFont typeface="Wingdings" panose="05000000000000000000" pitchFamily="2" charset="2"/>
              <a:buChar char="q"/>
            </a:pPr>
            <a:r>
              <a:rPr lang="en-ZA" sz="2000" dirty="0" smtClean="0">
                <a:solidFill>
                  <a:schemeClr val="tx1"/>
                </a:solidFill>
              </a:rPr>
              <a:t>The process of establishing chamber is underway and should be completed by the end of July 2017. In the absence of these chambers, SASSETA has made use of formalised forums to ensure that employee and employer bodies and stakeholders are adequately consulted.</a:t>
            </a:r>
          </a:p>
          <a:p>
            <a:pPr marL="342900" indent="-342900" algn="l" eaLnBrk="1" hangingPunct="1">
              <a:spcBef>
                <a:spcPts val="600"/>
              </a:spcBef>
              <a:spcAft>
                <a:spcPts val="600"/>
              </a:spcAft>
              <a:buFont typeface="Wingdings" panose="05000000000000000000" pitchFamily="2" charset="2"/>
              <a:buChar char="q"/>
            </a:pPr>
            <a:r>
              <a:rPr lang="en-ZA" sz="2000" dirty="0" smtClean="0">
                <a:solidFill>
                  <a:schemeClr val="tx1"/>
                </a:solidFill>
              </a:rPr>
              <a:t>There are currently three criminal investigation related to fraud and corruption: </a:t>
            </a:r>
            <a:br>
              <a:rPr lang="en-ZA" sz="2000" dirty="0" smtClean="0">
                <a:solidFill>
                  <a:schemeClr val="tx1"/>
                </a:solidFill>
              </a:rPr>
            </a:br>
            <a:r>
              <a:rPr lang="en-ZA" sz="2000" dirty="0" smtClean="0">
                <a:solidFill>
                  <a:schemeClr val="tx1"/>
                </a:solidFill>
              </a:rPr>
              <a:t>The first involves possible fraud to the value of R200 million incurred during the 2014/15 year</a:t>
            </a:r>
            <a:r>
              <a:rPr lang="en-ZA" sz="2000" dirty="0">
                <a:solidFill>
                  <a:schemeClr val="tx1"/>
                </a:solidFill>
              </a:rPr>
              <a:t> </a:t>
            </a:r>
            <a:r>
              <a:rPr lang="en-ZA" sz="2000" dirty="0" smtClean="0">
                <a:solidFill>
                  <a:schemeClr val="tx1"/>
                </a:solidFill>
              </a:rPr>
              <a:t>and being investigated by the Anti Corruption Task Team. The second involves possible fraud of R8 million related to a forensic audit contract during 2014/15 and is being investigated by the DPCI. And the third involves R500,000 fraud related to bank details of a provider being altered during the 2015/16 and is being investigated by SAPS head Office. In this last matter 7 people have been arrested and 5 of these were denied bail.</a:t>
            </a:r>
          </a:p>
          <a:p>
            <a:pPr marL="342900" indent="-342900" algn="l" eaLnBrk="1" hangingPunct="1">
              <a:spcBef>
                <a:spcPts val="600"/>
              </a:spcBef>
              <a:spcAft>
                <a:spcPts val="600"/>
              </a:spcAft>
              <a:buFont typeface="Wingdings" panose="05000000000000000000" pitchFamily="2" charset="2"/>
              <a:buChar char="q"/>
            </a:pPr>
            <a:r>
              <a:rPr lang="en-ZA" sz="2000" dirty="0" smtClean="0">
                <a:solidFill>
                  <a:schemeClr val="tx1"/>
                </a:solidFill>
              </a:rPr>
              <a:t>SASSETA </a:t>
            </a:r>
            <a:r>
              <a:rPr lang="en-ZA" sz="2000" dirty="0">
                <a:solidFill>
                  <a:schemeClr val="tx1"/>
                </a:solidFill>
              </a:rPr>
              <a:t>has finalised all but one of the internal disciplinary cases brought related to the 2014/15 year. The outstanding case should be finalised by the </a:t>
            </a:r>
            <a:br>
              <a:rPr lang="en-ZA" sz="2000" dirty="0">
                <a:solidFill>
                  <a:schemeClr val="tx1"/>
                </a:solidFill>
              </a:rPr>
            </a:br>
            <a:r>
              <a:rPr lang="en-ZA" sz="2000" dirty="0">
                <a:solidFill>
                  <a:schemeClr val="tx1"/>
                </a:solidFill>
              </a:rPr>
              <a:t>end of July 2017</a:t>
            </a:r>
            <a:endParaRPr lang="en-ZA" sz="22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Other issues</a:t>
            </a:r>
            <a:endParaRPr lang="en-ZA" sz="3200" dirty="0" smtClean="0"/>
          </a:p>
        </p:txBody>
      </p:sp>
      <p:sp>
        <p:nvSpPr>
          <p:cNvPr id="12" name="Rectangle 11"/>
          <p:cNvSpPr/>
          <p:nvPr/>
        </p:nvSpPr>
        <p:spPr>
          <a:xfrm>
            <a:off x="1" y="6519446"/>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34</a:t>
            </a:fld>
            <a:endParaRPr lang="en-GB" sz="1200" b="1" dirty="0">
              <a:solidFill>
                <a:schemeClr val="bg1"/>
              </a:solidFill>
            </a:endParaRPr>
          </a:p>
        </p:txBody>
      </p:sp>
    </p:spTree>
    <p:extLst>
      <p:ext uri="{BB962C8B-B14F-4D97-AF65-F5344CB8AC3E}">
        <p14:creationId xmlns:p14="http://schemas.microsoft.com/office/powerpoint/2010/main" xmlns="" val="1939050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0" y="1071546"/>
            <a:ext cx="9144000" cy="5227610"/>
          </a:xfrm>
        </p:spPr>
        <p:txBody>
          <a:bodyPr/>
          <a:lstStyle/>
          <a:p>
            <a:pPr marL="342900" indent="-342900" algn="l" eaLnBrk="1" hangingPunct="1">
              <a:spcBef>
                <a:spcPts val="600"/>
              </a:spcBef>
              <a:spcAft>
                <a:spcPts val="600"/>
              </a:spcAft>
              <a:buFont typeface="Wingdings" panose="05000000000000000000" pitchFamily="2" charset="2"/>
              <a:buChar char="q"/>
            </a:pPr>
            <a:r>
              <a:rPr lang="en-ZA" sz="2000" dirty="0" smtClean="0">
                <a:solidFill>
                  <a:schemeClr val="tx1"/>
                </a:solidFill>
              </a:rPr>
              <a:t>Clarification of Roles PSIRA: SASSETA held a stakeholder meeting on 2 June </a:t>
            </a:r>
            <a:br>
              <a:rPr lang="en-ZA" sz="2000" dirty="0" smtClean="0">
                <a:solidFill>
                  <a:schemeClr val="tx1"/>
                </a:solidFill>
              </a:rPr>
            </a:br>
            <a:r>
              <a:rPr lang="en-ZA" sz="2000" dirty="0" smtClean="0">
                <a:solidFill>
                  <a:schemeClr val="tx1"/>
                </a:solidFill>
              </a:rPr>
              <a:t>and 64 stakeholders attended. Arising from this meeting is the need to </a:t>
            </a:r>
            <a:br>
              <a:rPr lang="en-ZA" sz="2000" dirty="0" smtClean="0">
                <a:solidFill>
                  <a:schemeClr val="tx1"/>
                </a:solidFill>
              </a:rPr>
            </a:br>
            <a:r>
              <a:rPr lang="en-ZA" sz="2000" dirty="0" smtClean="0">
                <a:solidFill>
                  <a:schemeClr val="tx1"/>
                </a:solidFill>
              </a:rPr>
              <a:t>clarify the Q&amp;A functions that PSIRA wants to perform. </a:t>
            </a:r>
          </a:p>
          <a:p>
            <a:pPr marL="342900" indent="-342900" algn="l" eaLnBrk="1" hangingPunct="1">
              <a:spcBef>
                <a:spcPts val="600"/>
              </a:spcBef>
              <a:spcAft>
                <a:spcPts val="600"/>
              </a:spcAft>
              <a:buFont typeface="Wingdings" pitchFamily="2" charset="2"/>
              <a:buChar char="ü"/>
            </a:pPr>
            <a:endParaRPr lang="en-ZA" sz="2000" dirty="0" smtClean="0">
              <a:solidFill>
                <a:schemeClr val="tx1"/>
              </a:solidFill>
            </a:endParaRPr>
          </a:p>
          <a:p>
            <a:pPr marL="342900" indent="-342900" algn="l" eaLnBrk="1" hangingPunct="1">
              <a:spcBef>
                <a:spcPts val="600"/>
              </a:spcBef>
              <a:spcAft>
                <a:spcPts val="600"/>
              </a:spcAft>
              <a:buFont typeface="Wingdings" panose="05000000000000000000" pitchFamily="2" charset="2"/>
              <a:buChar char="q"/>
            </a:pPr>
            <a:r>
              <a:rPr lang="en-ZA" sz="2000" dirty="0" smtClean="0">
                <a:solidFill>
                  <a:schemeClr val="tx1"/>
                </a:solidFill>
              </a:rPr>
              <a:t>In 2012/13 the Quality Assurance functions for training and certification of</a:t>
            </a:r>
            <a:br>
              <a:rPr lang="en-ZA" sz="2000" dirty="0" smtClean="0">
                <a:solidFill>
                  <a:schemeClr val="tx1"/>
                </a:solidFill>
              </a:rPr>
            </a:br>
            <a:r>
              <a:rPr lang="en-ZA" sz="2000" dirty="0" smtClean="0">
                <a:solidFill>
                  <a:schemeClr val="tx1"/>
                </a:solidFill>
              </a:rPr>
              <a:t> firearms was removed from SASSETA and delegated by QCTO to PFTC. There </a:t>
            </a:r>
            <a:br>
              <a:rPr lang="en-ZA" sz="2000" dirty="0" smtClean="0">
                <a:solidFill>
                  <a:schemeClr val="tx1"/>
                </a:solidFill>
              </a:rPr>
            </a:br>
            <a:r>
              <a:rPr lang="en-ZA" sz="2000" dirty="0" smtClean="0">
                <a:solidFill>
                  <a:schemeClr val="tx1"/>
                </a:solidFill>
              </a:rPr>
              <a:t>have been questions raised by a number of stakeholders regarding whether </a:t>
            </a:r>
            <a:br>
              <a:rPr lang="en-ZA" sz="2000" dirty="0" smtClean="0">
                <a:solidFill>
                  <a:schemeClr val="tx1"/>
                </a:solidFill>
              </a:rPr>
            </a:br>
            <a:r>
              <a:rPr lang="en-ZA" sz="2000" dirty="0" smtClean="0">
                <a:solidFill>
                  <a:schemeClr val="tx1"/>
                </a:solidFill>
              </a:rPr>
              <a:t>this remains a suitable arrangement.</a:t>
            </a:r>
          </a:p>
          <a:p>
            <a:pPr algn="l" eaLnBrk="1" hangingPunct="1">
              <a:spcBef>
                <a:spcPts val="600"/>
              </a:spcBef>
              <a:spcAft>
                <a:spcPts val="600"/>
              </a:spcAft>
            </a:pPr>
            <a:endParaRPr lang="en-ZA" sz="2000" dirty="0" smtClean="0">
              <a:solidFill>
                <a:schemeClr val="tx1"/>
              </a:solidFill>
            </a:endParaRPr>
          </a:p>
          <a:p>
            <a:pPr marL="342900" indent="-342900" algn="l" eaLnBrk="1" hangingPunct="1">
              <a:spcBef>
                <a:spcPts val="600"/>
              </a:spcBef>
              <a:spcAft>
                <a:spcPts val="600"/>
              </a:spcAft>
              <a:buFont typeface="Wingdings" panose="05000000000000000000" pitchFamily="2" charset="2"/>
              <a:buChar char="q"/>
            </a:pPr>
            <a:endParaRPr lang="en-ZA" sz="2000" dirty="0" smtClean="0">
              <a:solidFill>
                <a:schemeClr val="tx1"/>
              </a:solidFill>
            </a:endParaRPr>
          </a:p>
          <a:p>
            <a:pPr marL="285750" indent="-285750" algn="l" eaLnBrk="1" hangingPunct="1">
              <a:spcBef>
                <a:spcPts val="600"/>
              </a:spcBef>
              <a:spcAft>
                <a:spcPts val="600"/>
              </a:spcAft>
              <a:buFont typeface="Arial" panose="020B0604020202020204" pitchFamily="34" charset="0"/>
              <a:buChar char="•"/>
            </a:pPr>
            <a:endParaRPr lang="en-ZA" sz="22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Other issues</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35</a:t>
            </a:fld>
            <a:endParaRPr lang="en-GB" sz="1200" b="1" dirty="0">
              <a:solidFill>
                <a:schemeClr val="bg1"/>
              </a:solidFill>
            </a:endParaRPr>
          </a:p>
        </p:txBody>
      </p:sp>
    </p:spTree>
    <p:extLst>
      <p:ext uri="{BB962C8B-B14F-4D97-AF65-F5344CB8AC3E}">
        <p14:creationId xmlns:p14="http://schemas.microsoft.com/office/powerpoint/2010/main" xmlns="" val="1939050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1"/>
            <a:ext cx="9144000" cy="5580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defRPr/>
            </a:pPr>
            <a:r>
              <a:rPr lang="en-ZA" sz="3200" dirty="0" smtClean="0">
                <a:solidFill>
                  <a:schemeClr val="bg1"/>
                </a:solidFill>
                <a:latin typeface="+mn-lt"/>
                <a:cs typeface="Arial" charset="0"/>
              </a:rPr>
              <a:t> </a:t>
            </a:r>
            <a:endParaRPr lang="en-ZA" sz="3200" dirty="0" smtClean="0">
              <a:latin typeface="+mn-lt"/>
            </a:endParaRPr>
          </a:p>
        </p:txBody>
      </p:sp>
      <p:sp>
        <p:nvSpPr>
          <p:cNvPr id="9221" name="TextBox 1"/>
          <p:cNvSpPr txBox="1">
            <a:spLocks noChangeArrowheads="1"/>
          </p:cNvSpPr>
          <p:nvPr/>
        </p:nvSpPr>
        <p:spPr bwMode="auto">
          <a:xfrm>
            <a:off x="0" y="476672"/>
            <a:ext cx="9001156" cy="5262979"/>
          </a:xfrm>
          <a:prstGeom prst="rect">
            <a:avLst/>
          </a:prstGeom>
          <a:noFill/>
          <a:ln w="9525">
            <a:noFill/>
            <a:miter lim="800000"/>
            <a:headEnd/>
            <a:tailEnd/>
          </a:ln>
        </p:spPr>
        <p:txBody>
          <a:bodyPr wrap="square">
            <a:spAutoFit/>
          </a:bodyPr>
          <a:lstStyle/>
          <a:p>
            <a:pPr algn="ctr" eaLnBrk="1" hangingPunct="1"/>
            <a:endParaRPr lang="en-ZA" altLang="en-US" sz="3200" dirty="0">
              <a:solidFill>
                <a:schemeClr val="bg1"/>
              </a:solidFill>
            </a:endParaRPr>
          </a:p>
          <a:p>
            <a:pPr algn="ctr" eaLnBrk="1" hangingPunct="1"/>
            <a:endParaRPr lang="en-ZA" altLang="en-US" sz="3600" b="1" dirty="0" smtClean="0">
              <a:solidFill>
                <a:schemeClr val="bg1"/>
              </a:solidFill>
            </a:endParaRPr>
          </a:p>
          <a:p>
            <a:pPr algn="ctr" eaLnBrk="1" hangingPunct="1"/>
            <a:endParaRPr lang="en-ZA" altLang="en-US" sz="3600" b="1" dirty="0" smtClean="0">
              <a:solidFill>
                <a:schemeClr val="bg1"/>
              </a:solidFill>
            </a:endParaRPr>
          </a:p>
          <a:p>
            <a:pPr algn="ctr" eaLnBrk="1" hangingPunct="1"/>
            <a:endParaRPr lang="en-ZA" altLang="en-US" sz="4400" b="1" dirty="0" smtClean="0">
              <a:solidFill>
                <a:schemeClr val="bg1"/>
              </a:solidFill>
            </a:endParaRPr>
          </a:p>
          <a:p>
            <a:pPr algn="ctr" eaLnBrk="1" hangingPunct="1"/>
            <a:r>
              <a:rPr lang="en-ZA" altLang="en-US" sz="4400" b="1" dirty="0" smtClean="0">
                <a:solidFill>
                  <a:schemeClr val="bg1"/>
                </a:solidFill>
              </a:rPr>
              <a:t>Thank you</a:t>
            </a:r>
          </a:p>
          <a:p>
            <a:pPr algn="ctr" eaLnBrk="1" hangingPunct="1"/>
            <a:endParaRPr lang="en-ZA" altLang="en-US" sz="3600" b="1" dirty="0" smtClean="0">
              <a:solidFill>
                <a:schemeClr val="bg1"/>
              </a:solidFill>
            </a:endParaRPr>
          </a:p>
          <a:p>
            <a:pPr algn="ctr" eaLnBrk="1" hangingPunct="1"/>
            <a:endParaRPr lang="en-ZA" altLang="en-US" sz="3600" b="1" dirty="0" smtClean="0">
              <a:solidFill>
                <a:schemeClr val="bg1"/>
              </a:solidFill>
            </a:endParaRPr>
          </a:p>
          <a:p>
            <a:pPr algn="ctr" eaLnBrk="1" hangingPunct="1"/>
            <a:endParaRPr lang="en-ZA" altLang="en-US" sz="3600" b="1" dirty="0" smtClean="0">
              <a:solidFill>
                <a:schemeClr val="bg1"/>
              </a:solidFill>
            </a:endParaRPr>
          </a:p>
          <a:p>
            <a:pPr algn="ctr" eaLnBrk="1" hangingPunct="1"/>
            <a:endParaRPr lang="en-GB" altLang="en-US" sz="3600" b="1" dirty="0">
              <a:solidFill>
                <a:schemeClr val="bg1"/>
              </a:solidFill>
            </a:endParaRPr>
          </a:p>
        </p:txBody>
      </p:sp>
      <p:sp>
        <p:nvSpPr>
          <p:cNvPr id="8" name="Rectangle 7"/>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9"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6" name="TextBox 5"/>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36</a:t>
            </a:fld>
            <a:endParaRPr lang="en-GB" sz="1200" b="1" dirty="0">
              <a:solidFill>
                <a:schemeClr val="bg1"/>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142844" y="1142984"/>
            <a:ext cx="9001156" cy="4857784"/>
          </a:xfrm>
        </p:spPr>
        <p:txBody>
          <a:bodyPr/>
          <a:lstStyle/>
          <a:p>
            <a:pPr marL="342900" indent="-342900" algn="l">
              <a:buFont typeface="Wingdings" panose="05000000000000000000" pitchFamily="2" charset="2"/>
              <a:buChar char="ü"/>
            </a:pPr>
            <a:r>
              <a:rPr lang="en-ZA" sz="2000" dirty="0" smtClean="0">
                <a:solidFill>
                  <a:schemeClr val="tx1"/>
                </a:solidFill>
              </a:rPr>
              <a:t>On </a:t>
            </a:r>
            <a:r>
              <a:rPr lang="en-ZA" sz="2000" dirty="0">
                <a:solidFill>
                  <a:schemeClr val="tx1"/>
                </a:solidFill>
              </a:rPr>
              <a:t>12 February 2015, SASSETA was placed under </a:t>
            </a:r>
            <a:r>
              <a:rPr lang="en-ZA" sz="2000" dirty="0" smtClean="0">
                <a:solidFill>
                  <a:schemeClr val="tx1"/>
                </a:solidFill>
              </a:rPr>
              <a:t>Administration.</a:t>
            </a:r>
          </a:p>
          <a:p>
            <a:pPr marL="342900" indent="-342900" algn="l">
              <a:buFont typeface="Wingdings" panose="05000000000000000000" pitchFamily="2" charset="2"/>
              <a:buChar char="ü"/>
            </a:pPr>
            <a:r>
              <a:rPr lang="en-ZA" sz="2000" dirty="0">
                <a:solidFill>
                  <a:schemeClr val="tx1"/>
                </a:solidFill>
              </a:rPr>
              <a:t>The Minister and Director General took the decision to place SASSETA under administration based on the performance of  SASSETA, irregularities identified, non compliance with the Skills Development Act, 1998 (Act 97, 1998) </a:t>
            </a:r>
            <a:r>
              <a:rPr lang="en-ZA" sz="2000" dirty="0" smtClean="0">
                <a:solidFill>
                  <a:schemeClr val="tx1"/>
                </a:solidFill>
              </a:rPr>
              <a:t>&amp; </a:t>
            </a:r>
            <a:r>
              <a:rPr lang="en-ZA" sz="2000" dirty="0">
                <a:solidFill>
                  <a:schemeClr val="tx1"/>
                </a:solidFill>
              </a:rPr>
              <a:t>other relevant legislation</a:t>
            </a:r>
            <a:r>
              <a:rPr lang="en-ZA" sz="2000" dirty="0" smtClean="0">
                <a:solidFill>
                  <a:schemeClr val="tx1"/>
                </a:solidFill>
              </a:rPr>
              <a:t>.</a:t>
            </a:r>
          </a:p>
          <a:p>
            <a:pPr marL="342900" indent="-342900" algn="l">
              <a:buFont typeface="Wingdings" panose="05000000000000000000" pitchFamily="2" charset="2"/>
              <a:buChar char="ü"/>
            </a:pPr>
            <a:r>
              <a:rPr lang="en-ZA" sz="2000" dirty="0" smtClean="0">
                <a:solidFill>
                  <a:schemeClr val="tx1"/>
                </a:solidFill>
              </a:rPr>
              <a:t>In terms of the notice placing the body under administration, the Constitution of SASSETA was suspended and the Board dissolved.</a:t>
            </a:r>
          </a:p>
          <a:p>
            <a:pPr marL="342900" indent="-342900" algn="l">
              <a:buFont typeface="Wingdings" panose="05000000000000000000" pitchFamily="2" charset="2"/>
              <a:buChar char="ü"/>
            </a:pPr>
            <a:r>
              <a:rPr lang="en-ZA" sz="2000" dirty="0" smtClean="0">
                <a:solidFill>
                  <a:schemeClr val="tx1"/>
                </a:solidFill>
              </a:rPr>
              <a:t>The administration period is set to end on 12 August 2017.</a:t>
            </a:r>
          </a:p>
          <a:p>
            <a:pPr marL="342900" indent="-342900" algn="l">
              <a:buFont typeface="Wingdings" panose="05000000000000000000" pitchFamily="2" charset="2"/>
              <a:buChar char="ü"/>
            </a:pPr>
            <a:r>
              <a:rPr lang="en-ZA" sz="2000" dirty="0" smtClean="0">
                <a:solidFill>
                  <a:schemeClr val="tx1"/>
                </a:solidFill>
              </a:rPr>
              <a:t>A revised SASSETA Constitution has been signed off by all the stakeholders and subsequently approved by the Minister of Higher Education and Training,</a:t>
            </a:r>
          </a:p>
          <a:p>
            <a:pPr marL="342900" indent="-342900" algn="l">
              <a:buFont typeface="Wingdings" panose="05000000000000000000" pitchFamily="2" charset="2"/>
              <a:buChar char="ü"/>
            </a:pPr>
            <a:r>
              <a:rPr lang="en-ZA" sz="2000" dirty="0" smtClean="0">
                <a:solidFill>
                  <a:schemeClr val="tx1"/>
                </a:solidFill>
              </a:rPr>
              <a:t>Board nominations were advertised and based on this the names of recommended employer and employee representatives are about to be forwarded to DHET for the Minister’s attention.</a:t>
            </a:r>
          </a:p>
          <a:p>
            <a:pPr algn="l"/>
            <a:endParaRPr lang="en-ZA" sz="2000" dirty="0" smtClean="0">
              <a:solidFill>
                <a:schemeClr val="tx1"/>
              </a:solidFill>
              <a:latin typeface="+mj-lt"/>
            </a:endParaRPr>
          </a:p>
          <a:p>
            <a:pPr algn="l"/>
            <a:endParaRPr lang="en-ZA" sz="3800" dirty="0">
              <a:solidFill>
                <a:schemeClr val="tx1"/>
              </a:solidFill>
              <a:latin typeface="+mj-lt"/>
            </a:endParaRPr>
          </a:p>
          <a:p>
            <a:pPr algn="l"/>
            <a:endParaRPr lang="en-ZA" sz="28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Introduction (continued)</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4</a:t>
            </a:fld>
            <a:endParaRPr lang="en-GB" sz="1200" b="1" dirty="0">
              <a:solidFill>
                <a:schemeClr val="bg1"/>
              </a:solidFill>
            </a:endParaRPr>
          </a:p>
        </p:txBody>
      </p:sp>
    </p:spTree>
    <p:extLst>
      <p:ext uri="{BB962C8B-B14F-4D97-AF65-F5344CB8AC3E}">
        <p14:creationId xmlns:p14="http://schemas.microsoft.com/office/powerpoint/2010/main" xmlns="" val="3222942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85688" y="928670"/>
            <a:ext cx="8858312" cy="4976623"/>
          </a:xfrm>
        </p:spPr>
        <p:txBody>
          <a:bodyPr/>
          <a:lstStyle/>
          <a:p>
            <a:pPr algn="l"/>
            <a:r>
              <a:rPr lang="en-ZA" sz="2000" b="1" dirty="0" smtClean="0">
                <a:solidFill>
                  <a:schemeClr val="tx1"/>
                </a:solidFill>
              </a:rPr>
              <a:t>Problems facing SASSETA at the time it was placed under administration included</a:t>
            </a:r>
            <a:r>
              <a:rPr lang="en-ZA" sz="2000" dirty="0" smtClean="0">
                <a:solidFill>
                  <a:schemeClr val="tx1"/>
                </a:solidFill>
              </a:rPr>
              <a:t>:</a:t>
            </a:r>
          </a:p>
          <a:p>
            <a:pPr marL="342900" indent="-342900" algn="l">
              <a:buFont typeface="Wingdings" pitchFamily="2" charset="2"/>
              <a:buChar char="ü"/>
            </a:pPr>
            <a:r>
              <a:rPr lang="en-ZA" sz="2000" dirty="0" smtClean="0">
                <a:solidFill>
                  <a:schemeClr val="tx1"/>
                </a:solidFill>
              </a:rPr>
              <a:t>Absence of proper planning processes within SASSETA.</a:t>
            </a:r>
          </a:p>
          <a:p>
            <a:pPr marL="342900" indent="-342900" algn="l">
              <a:buFont typeface="Wingdings" pitchFamily="2" charset="2"/>
              <a:buChar char="ü"/>
            </a:pPr>
            <a:r>
              <a:rPr lang="en-ZA" sz="2000" dirty="0" smtClean="0">
                <a:solidFill>
                  <a:schemeClr val="tx1"/>
                </a:solidFill>
              </a:rPr>
              <a:t>Serious under performance with regard to both financial and non- financial aspects of work.</a:t>
            </a:r>
          </a:p>
          <a:p>
            <a:pPr marL="342900" indent="-342900" algn="l">
              <a:buFont typeface="Wingdings" pitchFamily="2" charset="2"/>
              <a:buChar char="ü"/>
            </a:pPr>
            <a:r>
              <a:rPr lang="en-ZA" sz="2000" dirty="0" smtClean="0">
                <a:solidFill>
                  <a:schemeClr val="tx1"/>
                </a:solidFill>
              </a:rPr>
              <a:t>Serious over spending and non compliance with the Skills Development Levies Act and PFMA.</a:t>
            </a:r>
            <a:endParaRPr lang="en-ZA" sz="2000" dirty="0">
              <a:solidFill>
                <a:schemeClr val="tx1"/>
              </a:solidFill>
            </a:endParaRPr>
          </a:p>
          <a:p>
            <a:pPr marL="342900" indent="-342900" algn="l">
              <a:buFont typeface="Wingdings" pitchFamily="2" charset="2"/>
              <a:buChar char="ü"/>
            </a:pPr>
            <a:r>
              <a:rPr lang="en-ZA" sz="2000" dirty="0" smtClean="0">
                <a:solidFill>
                  <a:schemeClr val="tx1"/>
                </a:solidFill>
              </a:rPr>
              <a:t>Non compliance with supply chain processes and mismanagement  of the Discretionary grant funding resulting in excessive irregular and fruitless and wasteful expenditure.</a:t>
            </a:r>
          </a:p>
          <a:p>
            <a:pPr marL="342900" indent="-342900" algn="l">
              <a:buFont typeface="Wingdings" pitchFamily="2" charset="2"/>
              <a:buChar char="ü"/>
            </a:pPr>
            <a:r>
              <a:rPr lang="en-ZA" sz="2000" dirty="0" smtClean="0">
                <a:solidFill>
                  <a:schemeClr val="tx1"/>
                </a:solidFill>
              </a:rPr>
              <a:t>Inadequacy </a:t>
            </a:r>
            <a:r>
              <a:rPr lang="en-ZA" sz="2000" dirty="0">
                <a:solidFill>
                  <a:schemeClr val="tx1"/>
                </a:solidFill>
              </a:rPr>
              <a:t>of policy and procedures within the body and non adherence to those policies and procedures that </a:t>
            </a:r>
            <a:r>
              <a:rPr lang="en-ZA" sz="2000" dirty="0" smtClean="0">
                <a:solidFill>
                  <a:schemeClr val="tx1"/>
                </a:solidFill>
              </a:rPr>
              <a:t>exist.</a:t>
            </a:r>
          </a:p>
          <a:p>
            <a:pPr marL="342900" indent="-342900" algn="l">
              <a:buFont typeface="Wingdings" pitchFamily="2" charset="2"/>
              <a:buChar char="ü"/>
            </a:pPr>
            <a:r>
              <a:rPr lang="en-ZA" sz="2000" dirty="0" smtClean="0">
                <a:solidFill>
                  <a:schemeClr val="tx1"/>
                </a:solidFill>
              </a:rPr>
              <a:t>Poor planning processes,</a:t>
            </a:r>
          </a:p>
          <a:p>
            <a:pPr marL="342900" indent="-342900" algn="l">
              <a:buFont typeface="Wingdings" pitchFamily="2" charset="2"/>
              <a:buChar char="ü"/>
            </a:pPr>
            <a:r>
              <a:rPr lang="en-ZA" sz="2000" dirty="0" smtClean="0">
                <a:solidFill>
                  <a:schemeClr val="tx1"/>
                </a:solidFill>
              </a:rPr>
              <a:t>Lack </a:t>
            </a:r>
            <a:r>
              <a:rPr lang="en-ZA" sz="2000" dirty="0">
                <a:solidFill>
                  <a:schemeClr val="tx1"/>
                </a:solidFill>
              </a:rPr>
              <a:t>of formal proper decision making processes and documentation linked to this decision </a:t>
            </a:r>
            <a:r>
              <a:rPr lang="en-ZA" sz="2000" dirty="0" smtClean="0">
                <a:solidFill>
                  <a:schemeClr val="tx1"/>
                </a:solidFill>
              </a:rPr>
              <a:t>making.</a:t>
            </a:r>
            <a:endParaRPr lang="en-ZA" sz="2000" dirty="0">
              <a:solidFill>
                <a:schemeClr val="tx1"/>
              </a:solidFill>
            </a:endParaRPr>
          </a:p>
          <a:p>
            <a:pPr marL="342900" indent="-342900" algn="l">
              <a:buFont typeface="Wingdings" pitchFamily="2" charset="2"/>
              <a:buChar char="ü"/>
            </a:pPr>
            <a:r>
              <a:rPr lang="en-ZA" sz="2000" dirty="0" smtClean="0">
                <a:solidFill>
                  <a:schemeClr val="tx1"/>
                </a:solidFill>
              </a:rPr>
              <a:t>Serious </a:t>
            </a:r>
            <a:r>
              <a:rPr lang="en-ZA" sz="2000" dirty="0">
                <a:solidFill>
                  <a:schemeClr val="tx1"/>
                </a:solidFill>
              </a:rPr>
              <a:t>backlogs in the issuing of </a:t>
            </a:r>
            <a:r>
              <a:rPr lang="en-ZA" sz="2000" dirty="0" smtClean="0">
                <a:solidFill>
                  <a:schemeClr val="tx1"/>
                </a:solidFill>
              </a:rPr>
              <a:t>certificates.</a:t>
            </a:r>
          </a:p>
          <a:p>
            <a:pPr marL="0" lvl="1" algn="l"/>
            <a:endParaRPr lang="en-ZA" sz="1600" dirty="0"/>
          </a:p>
          <a:p>
            <a:pPr marL="342900" lvl="1" indent="-342900" algn="l">
              <a:buFont typeface="Arial" pitchFamily="34" charset="0"/>
              <a:buChar char="•"/>
            </a:pPr>
            <a:endParaRPr lang="en-ZA" sz="1800" dirty="0">
              <a:solidFill>
                <a:schemeClr val="tx1"/>
              </a:solidFill>
            </a:endParaRPr>
          </a:p>
          <a:p>
            <a:pPr marL="342900" indent="-342900" algn="l">
              <a:buFont typeface="Arial" panose="020B0604020202020204" pitchFamily="34" charset="0"/>
              <a:buChar char="•"/>
            </a:pPr>
            <a:endParaRPr lang="en-ZA" sz="1800" dirty="0" smtClean="0">
              <a:solidFill>
                <a:schemeClr val="tx1"/>
              </a:solidFill>
            </a:endParaRPr>
          </a:p>
          <a:p>
            <a:pPr marL="342900" indent="-342900" algn="l">
              <a:buFont typeface="Arial" panose="020B0604020202020204" pitchFamily="34" charset="0"/>
              <a:buChar char="•"/>
            </a:pPr>
            <a:endParaRPr lang="en-ZA" sz="2000" dirty="0">
              <a:solidFill>
                <a:schemeClr val="tx1"/>
              </a:solidFill>
            </a:endParaRPr>
          </a:p>
          <a:p>
            <a:pPr algn="l"/>
            <a:endParaRPr lang="en-ZA" sz="20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Introduction (continued)</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5</a:t>
            </a:fld>
            <a:endParaRPr lang="en-GB" sz="1200" b="1" dirty="0">
              <a:solidFill>
                <a:schemeClr val="bg1"/>
              </a:solidFill>
            </a:endParaRPr>
          </a:p>
        </p:txBody>
      </p:sp>
    </p:spTree>
    <p:extLst>
      <p:ext uri="{BB962C8B-B14F-4D97-AF65-F5344CB8AC3E}">
        <p14:creationId xmlns:p14="http://schemas.microsoft.com/office/powerpoint/2010/main" xmlns="" val="58261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4282" y="1142984"/>
            <a:ext cx="8640960" cy="4635266"/>
          </a:xfrm>
        </p:spPr>
        <p:txBody>
          <a:bodyPr/>
          <a:lstStyle/>
          <a:p>
            <a:pPr algn="l"/>
            <a:r>
              <a:rPr lang="en-ZA" sz="2000" b="1" dirty="0" smtClean="0">
                <a:solidFill>
                  <a:srgbClr val="FFC000"/>
                </a:solidFill>
                <a:latin typeface="+mj-lt"/>
              </a:rPr>
              <a:t>A turn around strategy was developed by the administrator and a team brought in by the administration. This resulted in improvements in both SASSETA financial and non financial performance.</a:t>
            </a:r>
          </a:p>
          <a:p>
            <a:pPr algn="l"/>
            <a:endParaRPr lang="en-ZA" sz="2800" dirty="0" smtClean="0">
              <a:solidFill>
                <a:schemeClr val="tx1"/>
              </a:solidFill>
              <a:latin typeface="+mj-lt"/>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2900" b="1" dirty="0" smtClean="0">
                <a:solidFill>
                  <a:schemeClr val="bg1"/>
                </a:solidFill>
                <a:latin typeface="Arial" charset="0"/>
                <a:cs typeface="Arial" charset="0"/>
              </a:rPr>
              <a:t>Introduction (continued)</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graphicFrame>
        <p:nvGraphicFramePr>
          <p:cNvPr id="7" name="Chart 6"/>
          <p:cNvGraphicFramePr/>
          <p:nvPr>
            <p:extLst>
              <p:ext uri="{D42A27DB-BD31-4B8C-83A1-F6EECF244321}">
                <p14:modId xmlns:p14="http://schemas.microsoft.com/office/powerpoint/2010/main" xmlns="" val="2540213400"/>
              </p:ext>
            </p:extLst>
          </p:nvPr>
        </p:nvGraphicFramePr>
        <p:xfrm>
          <a:off x="714348" y="2357430"/>
          <a:ext cx="7632848" cy="340055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6</a:t>
            </a:fld>
            <a:endParaRPr lang="en-GB" sz="1200" b="1" dirty="0">
              <a:solidFill>
                <a:schemeClr val="bg1"/>
              </a:solidFill>
            </a:endParaRPr>
          </a:p>
        </p:txBody>
      </p:sp>
    </p:spTree>
    <p:extLst>
      <p:ext uri="{BB962C8B-B14F-4D97-AF65-F5344CB8AC3E}">
        <p14:creationId xmlns:p14="http://schemas.microsoft.com/office/powerpoint/2010/main" xmlns="" val="3441459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15516" y="1062653"/>
            <a:ext cx="8712968" cy="5152177"/>
          </a:xfrm>
        </p:spPr>
        <p:txBody>
          <a:bodyPr/>
          <a:lstStyle/>
          <a:p>
            <a:pPr marL="0" lvl="1"/>
            <a:r>
              <a:rPr lang="en-ZA" sz="2400" b="1" dirty="0" smtClean="0">
                <a:solidFill>
                  <a:schemeClr val="tx1"/>
                </a:solidFill>
              </a:rPr>
              <a:t>   Financial performance of SASSETA</a:t>
            </a:r>
          </a:p>
          <a:p>
            <a:pPr marL="0" lvl="1"/>
            <a:endParaRPr lang="en-ZA" sz="1800" dirty="0">
              <a:solidFill>
                <a:schemeClr val="tx1"/>
              </a:solidFill>
            </a:endParaRPr>
          </a:p>
          <a:p>
            <a:pPr marL="342900" indent="-342900" algn="l">
              <a:buFont typeface="Arial" panose="020B0604020202020204" pitchFamily="34" charset="0"/>
              <a:buChar char="•"/>
            </a:pPr>
            <a:endParaRPr lang="en-ZA" sz="1800" dirty="0" smtClean="0">
              <a:solidFill>
                <a:schemeClr val="tx1"/>
              </a:solidFill>
            </a:endParaRPr>
          </a:p>
          <a:p>
            <a:pPr marL="342900" indent="-342900" algn="l">
              <a:buFont typeface="Arial" panose="020B0604020202020204" pitchFamily="34" charset="0"/>
              <a:buChar char="•"/>
            </a:pPr>
            <a:endParaRPr lang="en-ZA" sz="2000" dirty="0">
              <a:solidFill>
                <a:schemeClr val="tx1"/>
              </a:solidFill>
            </a:endParaRPr>
          </a:p>
          <a:p>
            <a:pPr algn="l"/>
            <a:endParaRPr lang="en-ZA" sz="20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Introduction (continued)</a:t>
            </a:r>
            <a:endParaRPr lang="en-ZA" sz="32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xmlns="" val="3510375847"/>
              </p:ext>
            </p:extLst>
          </p:nvPr>
        </p:nvGraphicFramePr>
        <p:xfrm>
          <a:off x="142845" y="1628799"/>
          <a:ext cx="8858310" cy="4010061"/>
        </p:xfrm>
        <a:graphic>
          <a:graphicData uri="http://schemas.openxmlformats.org/drawingml/2006/table">
            <a:tbl>
              <a:tblPr firstRow="1" bandRow="1">
                <a:tableStyleId>{5C22544A-7EE6-4342-B048-85BDC9FD1C3A}</a:tableStyleId>
              </a:tblPr>
              <a:tblGrid>
                <a:gridCol w="2195649"/>
                <a:gridCol w="2195649"/>
                <a:gridCol w="2422786"/>
                <a:gridCol w="2044226"/>
              </a:tblGrid>
              <a:tr h="281921">
                <a:tc>
                  <a:txBody>
                    <a:bodyPr/>
                    <a:lstStyle/>
                    <a:p>
                      <a:r>
                        <a:rPr lang="en-ZA" sz="2000" dirty="0" smtClean="0"/>
                        <a:t>Financial area</a:t>
                      </a:r>
                      <a:endParaRPr lang="en-ZA" sz="2000" dirty="0"/>
                    </a:p>
                  </a:txBody>
                  <a:tcPr/>
                </a:tc>
                <a:tc>
                  <a:txBody>
                    <a:bodyPr/>
                    <a:lstStyle/>
                    <a:p>
                      <a:pPr algn="ctr"/>
                      <a:r>
                        <a:rPr lang="en-ZA" sz="2000" dirty="0" smtClean="0"/>
                        <a:t>2014/15</a:t>
                      </a:r>
                      <a:endParaRPr lang="en-ZA" sz="2000" dirty="0"/>
                    </a:p>
                  </a:txBody>
                  <a:tcPr/>
                </a:tc>
                <a:tc>
                  <a:txBody>
                    <a:bodyPr/>
                    <a:lstStyle/>
                    <a:p>
                      <a:pPr algn="ctr"/>
                      <a:r>
                        <a:rPr lang="en-ZA" sz="2000" dirty="0" smtClean="0"/>
                        <a:t>2015/16</a:t>
                      </a:r>
                      <a:endParaRPr lang="en-ZA" sz="2000" dirty="0"/>
                    </a:p>
                  </a:txBody>
                  <a:tcPr/>
                </a:tc>
                <a:tc>
                  <a:txBody>
                    <a:bodyPr/>
                    <a:lstStyle/>
                    <a:p>
                      <a:pPr algn="ctr"/>
                      <a:r>
                        <a:rPr lang="en-ZA" sz="2000" dirty="0" smtClean="0"/>
                        <a:t>2016/17</a:t>
                      </a:r>
                      <a:endParaRPr lang="en-ZA" sz="2000" dirty="0"/>
                    </a:p>
                  </a:txBody>
                  <a:tcPr/>
                </a:tc>
              </a:tr>
              <a:tr h="664943">
                <a:tc>
                  <a:txBody>
                    <a:bodyPr/>
                    <a:lstStyle/>
                    <a:p>
                      <a:r>
                        <a:rPr lang="en-ZA" sz="1800" dirty="0" smtClean="0"/>
                        <a:t>Over commitment </a:t>
                      </a:r>
                      <a:r>
                        <a:rPr lang="en-ZA" sz="1800" baseline="0" dirty="0" smtClean="0"/>
                        <a:t>at year end</a:t>
                      </a:r>
                      <a:endParaRPr lang="en-ZA" sz="1800" dirty="0"/>
                    </a:p>
                  </a:txBody>
                  <a:tcPr/>
                </a:tc>
                <a:tc>
                  <a:txBody>
                    <a:bodyPr/>
                    <a:lstStyle/>
                    <a:p>
                      <a:pPr algn="ctr"/>
                      <a:r>
                        <a:rPr lang="en-ZA" sz="1800" dirty="0" smtClean="0"/>
                        <a:t>R292 million</a:t>
                      </a:r>
                      <a:endParaRPr lang="en-ZA" sz="1800" dirty="0"/>
                    </a:p>
                  </a:txBody>
                  <a:tcPr/>
                </a:tc>
                <a:tc>
                  <a:txBody>
                    <a:bodyPr/>
                    <a:lstStyle/>
                    <a:p>
                      <a:pPr algn="ctr"/>
                      <a:r>
                        <a:rPr lang="en-ZA" sz="1800" dirty="0" smtClean="0"/>
                        <a:t>R13 million</a:t>
                      </a:r>
                      <a:endParaRPr lang="en-ZA" sz="1800" dirty="0"/>
                    </a:p>
                  </a:txBody>
                  <a:tcPr/>
                </a:tc>
                <a:tc>
                  <a:txBody>
                    <a:bodyPr/>
                    <a:lstStyle/>
                    <a:p>
                      <a:pPr algn="ctr"/>
                      <a:r>
                        <a:rPr lang="en-ZA" sz="1800" dirty="0" smtClean="0"/>
                        <a:t>0</a:t>
                      </a:r>
                      <a:endParaRPr lang="en-ZA" sz="1800" dirty="0"/>
                    </a:p>
                  </a:txBody>
                  <a:tcPr/>
                </a:tc>
              </a:tr>
              <a:tr h="664943">
                <a:tc>
                  <a:txBody>
                    <a:bodyPr/>
                    <a:lstStyle/>
                    <a:p>
                      <a:r>
                        <a:rPr lang="en-ZA" sz="1800" dirty="0" smtClean="0"/>
                        <a:t>Irregular Expenditure</a:t>
                      </a:r>
                      <a:endParaRPr lang="en-ZA" sz="1800" dirty="0"/>
                    </a:p>
                  </a:txBody>
                  <a:tcPr/>
                </a:tc>
                <a:tc>
                  <a:txBody>
                    <a:bodyPr/>
                    <a:lstStyle/>
                    <a:p>
                      <a:pPr algn="ctr"/>
                      <a:r>
                        <a:rPr lang="en-ZA" sz="1800" dirty="0" smtClean="0"/>
                        <a:t>R278 million</a:t>
                      </a:r>
                      <a:endParaRPr lang="en-ZA" sz="1800" dirty="0"/>
                    </a:p>
                  </a:txBody>
                  <a:tcPr/>
                </a:tc>
                <a:tc>
                  <a:txBody>
                    <a:bodyPr/>
                    <a:lstStyle/>
                    <a:p>
                      <a:pPr algn="ctr"/>
                      <a:r>
                        <a:rPr lang="en-ZA" sz="1800" dirty="0" smtClean="0"/>
                        <a:t>R282 thousand</a:t>
                      </a:r>
                      <a:endParaRPr lang="en-ZA" sz="1800" dirty="0"/>
                    </a:p>
                  </a:txBody>
                  <a:tcPr/>
                </a:tc>
                <a:tc>
                  <a:txBody>
                    <a:bodyPr/>
                    <a:lstStyle/>
                    <a:p>
                      <a:pPr algn="ctr"/>
                      <a:r>
                        <a:rPr lang="en-ZA" sz="1800" dirty="0" smtClean="0"/>
                        <a:t> R50 thousand</a:t>
                      </a:r>
                      <a:endParaRPr lang="en-ZA" sz="1800" dirty="0"/>
                    </a:p>
                  </a:txBody>
                  <a:tcPr/>
                </a:tc>
              </a:tr>
              <a:tr h="664943">
                <a:tc>
                  <a:txBody>
                    <a:bodyPr/>
                    <a:lstStyle/>
                    <a:p>
                      <a:r>
                        <a:rPr lang="en-ZA" sz="1800" dirty="0" smtClean="0"/>
                        <a:t>Fruitless expenditure</a:t>
                      </a:r>
                      <a:endParaRPr lang="en-ZA" sz="1800" dirty="0"/>
                    </a:p>
                  </a:txBody>
                  <a:tcPr/>
                </a:tc>
                <a:tc>
                  <a:txBody>
                    <a:bodyPr/>
                    <a:lstStyle/>
                    <a:p>
                      <a:pPr algn="ctr"/>
                      <a:r>
                        <a:rPr lang="en-ZA" sz="1800" dirty="0" smtClean="0"/>
                        <a:t>R25 million</a:t>
                      </a:r>
                      <a:endParaRPr lang="en-ZA" sz="1800" dirty="0"/>
                    </a:p>
                  </a:txBody>
                  <a:tcPr/>
                </a:tc>
                <a:tc>
                  <a:txBody>
                    <a:bodyPr/>
                    <a:lstStyle/>
                    <a:p>
                      <a:pPr algn="ctr"/>
                      <a:r>
                        <a:rPr lang="en-ZA" sz="1800" dirty="0" smtClean="0"/>
                        <a:t>R569 thousand</a:t>
                      </a:r>
                      <a:endParaRPr lang="en-ZA" sz="1800" dirty="0"/>
                    </a:p>
                  </a:txBody>
                  <a:tcPr/>
                </a:tc>
                <a:tc>
                  <a:txBody>
                    <a:bodyPr/>
                    <a:lstStyle/>
                    <a:p>
                      <a:pPr algn="ctr"/>
                      <a:r>
                        <a:rPr lang="en-ZA" sz="1800" dirty="0" smtClean="0"/>
                        <a:t>R105 thousand</a:t>
                      </a:r>
                      <a:endParaRPr lang="en-ZA" sz="1800" dirty="0"/>
                    </a:p>
                  </a:txBody>
                  <a:tcPr/>
                </a:tc>
              </a:tr>
              <a:tr h="664943">
                <a:tc>
                  <a:txBody>
                    <a:bodyPr/>
                    <a:lstStyle/>
                    <a:p>
                      <a:r>
                        <a:rPr lang="en-ZA" sz="1800" dirty="0" smtClean="0"/>
                        <a:t>Over spend on administration</a:t>
                      </a:r>
                      <a:endParaRPr lang="en-ZA" sz="1800" dirty="0"/>
                    </a:p>
                  </a:txBody>
                  <a:tcPr/>
                </a:tc>
                <a:tc>
                  <a:txBody>
                    <a:bodyPr/>
                    <a:lstStyle/>
                    <a:p>
                      <a:pPr algn="ctr"/>
                      <a:r>
                        <a:rPr lang="en-ZA" sz="1800" dirty="0" smtClean="0">
                          <a:solidFill>
                            <a:schemeClr val="tx1"/>
                          </a:solidFill>
                        </a:rPr>
                        <a:t>- R9 million</a:t>
                      </a:r>
                      <a:endParaRPr lang="en-ZA" sz="1800" dirty="0">
                        <a:solidFill>
                          <a:schemeClr val="tx1"/>
                        </a:solidFill>
                      </a:endParaRPr>
                    </a:p>
                  </a:txBody>
                  <a:tcPr/>
                </a:tc>
                <a:tc>
                  <a:txBody>
                    <a:bodyPr/>
                    <a:lstStyle/>
                    <a:p>
                      <a:pPr algn="ctr"/>
                      <a:r>
                        <a:rPr lang="en-ZA" sz="1800" dirty="0" smtClean="0"/>
                        <a:t>0</a:t>
                      </a:r>
                      <a:endParaRPr lang="en-ZA" sz="1800" dirty="0"/>
                    </a:p>
                  </a:txBody>
                  <a:tcPr/>
                </a:tc>
                <a:tc>
                  <a:txBody>
                    <a:bodyPr/>
                    <a:lstStyle/>
                    <a:p>
                      <a:pPr algn="ctr"/>
                      <a:r>
                        <a:rPr lang="en-ZA" sz="1800" dirty="0" smtClean="0"/>
                        <a:t>0</a:t>
                      </a:r>
                      <a:endParaRPr lang="en-ZA" sz="1800" dirty="0"/>
                    </a:p>
                  </a:txBody>
                  <a:tcPr/>
                </a:tc>
              </a:tr>
              <a:tr h="954049">
                <a:tc>
                  <a:txBody>
                    <a:bodyPr/>
                    <a:lstStyle/>
                    <a:p>
                      <a:r>
                        <a:rPr lang="en-ZA" sz="1800" dirty="0" smtClean="0"/>
                        <a:t>Percentage of budget committed</a:t>
                      </a:r>
                      <a:r>
                        <a:rPr lang="en-ZA" sz="1800" baseline="0" dirty="0" smtClean="0"/>
                        <a:t> </a:t>
                      </a:r>
                      <a:endParaRPr lang="en-ZA" sz="1800" dirty="0"/>
                    </a:p>
                  </a:txBody>
                  <a:tcPr/>
                </a:tc>
                <a:tc>
                  <a:txBody>
                    <a:bodyPr/>
                    <a:lstStyle/>
                    <a:p>
                      <a:pPr algn="ctr"/>
                      <a:r>
                        <a:rPr lang="en-ZA" sz="1800" dirty="0" smtClean="0">
                          <a:solidFill>
                            <a:schemeClr val="tx1"/>
                          </a:solidFill>
                        </a:rPr>
                        <a:t>372%</a:t>
                      </a:r>
                      <a:endParaRPr lang="en-ZA" sz="1800" dirty="0">
                        <a:solidFill>
                          <a:schemeClr val="tx1"/>
                        </a:solidFill>
                      </a:endParaRPr>
                    </a:p>
                  </a:txBody>
                  <a:tcPr/>
                </a:tc>
                <a:tc>
                  <a:txBody>
                    <a:bodyPr/>
                    <a:lstStyle/>
                    <a:p>
                      <a:pPr algn="ctr"/>
                      <a:r>
                        <a:rPr lang="en-ZA" sz="1800" dirty="0" smtClean="0">
                          <a:solidFill>
                            <a:schemeClr val="tx1"/>
                          </a:solidFill>
                        </a:rPr>
                        <a:t>110.9%</a:t>
                      </a:r>
                      <a:endParaRPr lang="en-ZA" sz="1800" dirty="0">
                        <a:solidFill>
                          <a:schemeClr val="tx1"/>
                        </a:solidFill>
                      </a:endParaRPr>
                    </a:p>
                  </a:txBody>
                  <a:tcPr/>
                </a:tc>
                <a:tc>
                  <a:txBody>
                    <a:bodyPr/>
                    <a:lstStyle/>
                    <a:p>
                      <a:pPr algn="ctr"/>
                      <a:r>
                        <a:rPr lang="en-ZA" sz="1800" dirty="0" smtClean="0"/>
                        <a:t>95.7%</a:t>
                      </a:r>
                      <a:endParaRPr lang="en-ZA" sz="1800" dirty="0"/>
                    </a:p>
                  </a:txBody>
                  <a:tcPr/>
                </a:tc>
              </a:tr>
            </a:tbl>
          </a:graphicData>
        </a:graphic>
      </p:graphicFrame>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7</a:t>
            </a:fld>
            <a:endParaRPr lang="en-GB" sz="1200" b="1" dirty="0">
              <a:solidFill>
                <a:schemeClr val="bg1"/>
              </a:solidFill>
            </a:endParaRPr>
          </a:p>
        </p:txBody>
      </p:sp>
    </p:spTree>
    <p:extLst>
      <p:ext uri="{BB962C8B-B14F-4D97-AF65-F5344CB8AC3E}">
        <p14:creationId xmlns:p14="http://schemas.microsoft.com/office/powerpoint/2010/main" xmlns="" val="666259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ubtitle 5"/>
          <p:cNvSpPr>
            <a:spLocks noGrp="1"/>
          </p:cNvSpPr>
          <p:nvPr>
            <p:ph type="subTitle" idx="1"/>
          </p:nvPr>
        </p:nvSpPr>
        <p:spPr>
          <a:xfrm>
            <a:off x="251520" y="1080001"/>
            <a:ext cx="8712968" cy="5152176"/>
          </a:xfrm>
        </p:spPr>
        <p:txBody>
          <a:bodyPr/>
          <a:lstStyle/>
          <a:p>
            <a:r>
              <a:rPr lang="en-ZA" sz="2400" b="1" dirty="0" smtClean="0">
                <a:solidFill>
                  <a:schemeClr val="tx1"/>
                </a:solidFill>
              </a:rPr>
              <a:t>Other areas of financial and non financial performance</a:t>
            </a:r>
          </a:p>
          <a:p>
            <a:pPr marL="0" lvl="1" algn="l"/>
            <a:endParaRPr lang="en-ZA" sz="1800" dirty="0">
              <a:solidFill>
                <a:schemeClr val="tx1"/>
              </a:solidFill>
            </a:endParaRPr>
          </a:p>
          <a:p>
            <a:pPr marL="342900" indent="-342900" algn="l">
              <a:buFont typeface="Arial" panose="020B0604020202020204" pitchFamily="34" charset="0"/>
              <a:buChar char="•"/>
            </a:pPr>
            <a:endParaRPr lang="en-ZA" sz="1800" dirty="0" smtClean="0">
              <a:solidFill>
                <a:schemeClr val="tx1"/>
              </a:solidFill>
            </a:endParaRPr>
          </a:p>
          <a:p>
            <a:pPr marL="342900" indent="-342900" algn="l">
              <a:buFont typeface="Arial" panose="020B0604020202020204" pitchFamily="34" charset="0"/>
              <a:buChar char="•"/>
            </a:pPr>
            <a:endParaRPr lang="en-ZA" sz="2000" dirty="0">
              <a:solidFill>
                <a:schemeClr val="tx1"/>
              </a:solidFill>
            </a:endParaRPr>
          </a:p>
          <a:p>
            <a:pPr algn="l"/>
            <a:endParaRPr lang="en-ZA" sz="2000" dirty="0" smtClean="0">
              <a:solidFill>
                <a:schemeClr val="tx1"/>
              </a:solidFill>
            </a:endParaRPr>
          </a:p>
        </p:txBody>
      </p:sp>
      <p:sp>
        <p:nvSpPr>
          <p:cNvPr id="9"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600" b="1" dirty="0" smtClean="0">
                <a:solidFill>
                  <a:schemeClr val="bg1"/>
                </a:solidFill>
                <a:latin typeface="Arial" charset="0"/>
                <a:cs typeface="Arial" charset="0"/>
              </a:rPr>
              <a:t>   </a:t>
            </a:r>
            <a:r>
              <a:rPr lang="en-ZA" sz="2900" b="1" dirty="0" smtClean="0">
                <a:solidFill>
                  <a:schemeClr val="bg1"/>
                </a:solidFill>
                <a:latin typeface="Arial" charset="0"/>
                <a:cs typeface="Arial" charset="0"/>
              </a:rPr>
              <a:t>Introduction (continued)</a:t>
            </a:r>
            <a:endParaRPr lang="en-ZA" sz="2900" dirty="0" smtClean="0"/>
          </a:p>
        </p:txBody>
      </p:sp>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2" cstate="print"/>
          <a:srcRect/>
          <a:stretch>
            <a:fillRect/>
          </a:stretch>
        </p:blipFill>
        <p:spPr bwMode="auto">
          <a:xfrm>
            <a:off x="7164288" y="5756275"/>
            <a:ext cx="1296144" cy="1101725"/>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xmlns="" val="3111929363"/>
              </p:ext>
            </p:extLst>
          </p:nvPr>
        </p:nvGraphicFramePr>
        <p:xfrm>
          <a:off x="214282" y="1577244"/>
          <a:ext cx="8715435" cy="4176464"/>
        </p:xfrm>
        <a:graphic>
          <a:graphicData uri="http://schemas.openxmlformats.org/drawingml/2006/table">
            <a:tbl>
              <a:tblPr firstRow="1" bandRow="1">
                <a:tableStyleId>{5C22544A-7EE6-4342-B048-85BDC9FD1C3A}</a:tableStyleId>
              </a:tblPr>
              <a:tblGrid>
                <a:gridCol w="3005323"/>
                <a:gridCol w="2028592"/>
                <a:gridCol w="2028592"/>
                <a:gridCol w="1652928"/>
              </a:tblGrid>
              <a:tr h="281275">
                <a:tc>
                  <a:txBody>
                    <a:bodyPr/>
                    <a:lstStyle/>
                    <a:p>
                      <a:r>
                        <a:rPr lang="en-ZA" dirty="0" smtClean="0"/>
                        <a:t>Area</a:t>
                      </a:r>
                      <a:endParaRPr lang="en-ZA" dirty="0"/>
                    </a:p>
                  </a:txBody>
                  <a:tcPr/>
                </a:tc>
                <a:tc>
                  <a:txBody>
                    <a:bodyPr/>
                    <a:lstStyle/>
                    <a:p>
                      <a:pPr algn="ctr"/>
                      <a:r>
                        <a:rPr lang="en-ZA" dirty="0" smtClean="0"/>
                        <a:t>2014/15</a:t>
                      </a:r>
                      <a:endParaRPr lang="en-ZA" dirty="0"/>
                    </a:p>
                  </a:txBody>
                  <a:tcPr/>
                </a:tc>
                <a:tc>
                  <a:txBody>
                    <a:bodyPr/>
                    <a:lstStyle/>
                    <a:p>
                      <a:pPr algn="ctr"/>
                      <a:r>
                        <a:rPr lang="en-ZA" dirty="0" smtClean="0"/>
                        <a:t>2015/16</a:t>
                      </a:r>
                      <a:endParaRPr lang="en-ZA" dirty="0"/>
                    </a:p>
                  </a:txBody>
                  <a:tcPr/>
                </a:tc>
                <a:tc>
                  <a:txBody>
                    <a:bodyPr/>
                    <a:lstStyle/>
                    <a:p>
                      <a:pPr algn="ctr"/>
                      <a:r>
                        <a:rPr lang="en-ZA" dirty="0" smtClean="0"/>
                        <a:t>2016/17</a:t>
                      </a:r>
                      <a:endParaRPr lang="en-ZA" dirty="0"/>
                    </a:p>
                  </a:txBody>
                  <a:tcPr/>
                </a:tc>
              </a:tr>
              <a:tr h="1146408">
                <a:tc>
                  <a:txBody>
                    <a:bodyPr/>
                    <a:lstStyle/>
                    <a:p>
                      <a:r>
                        <a:rPr lang="en-ZA" sz="1800" dirty="0" smtClean="0"/>
                        <a:t>Turn around time on certification</a:t>
                      </a:r>
                      <a:endParaRPr lang="en-ZA" sz="1800" dirty="0"/>
                    </a:p>
                  </a:txBody>
                  <a:tcPr/>
                </a:tc>
                <a:tc>
                  <a:txBody>
                    <a:bodyPr/>
                    <a:lstStyle/>
                    <a:p>
                      <a:r>
                        <a:rPr lang="en-ZA" sz="1800" dirty="0" smtClean="0"/>
                        <a:t>50 000 backlog some dating back to 2009</a:t>
                      </a:r>
                      <a:endParaRPr lang="en-ZA" sz="1800" dirty="0"/>
                    </a:p>
                  </a:txBody>
                  <a:tcPr/>
                </a:tc>
                <a:tc>
                  <a:txBody>
                    <a:bodyPr/>
                    <a:lstStyle/>
                    <a:p>
                      <a:r>
                        <a:rPr lang="en-ZA" sz="1800" dirty="0" smtClean="0"/>
                        <a:t>60 days </a:t>
                      </a:r>
                    </a:p>
                    <a:p>
                      <a:r>
                        <a:rPr lang="en-ZA" sz="1800" dirty="0" smtClean="0"/>
                        <a:t>Resolution of all back log</a:t>
                      </a:r>
                      <a:endParaRPr lang="en-ZA" sz="1800" dirty="0"/>
                    </a:p>
                  </a:txBody>
                  <a:tcPr/>
                </a:tc>
                <a:tc>
                  <a:txBody>
                    <a:bodyPr/>
                    <a:lstStyle/>
                    <a:p>
                      <a:r>
                        <a:rPr lang="en-ZA" sz="1800" dirty="0" smtClean="0"/>
                        <a:t>47 days</a:t>
                      </a:r>
                    </a:p>
                    <a:p>
                      <a:r>
                        <a:rPr lang="en-ZA" sz="1800" dirty="0" smtClean="0"/>
                        <a:t>Zero backlog</a:t>
                      </a:r>
                      <a:endParaRPr lang="en-ZA" sz="1800" dirty="0"/>
                    </a:p>
                  </a:txBody>
                  <a:tcPr/>
                </a:tc>
              </a:tr>
              <a:tr h="1528152">
                <a:tc>
                  <a:txBody>
                    <a:bodyPr/>
                    <a:lstStyle/>
                    <a:p>
                      <a:r>
                        <a:rPr lang="en-ZA" sz="1800" dirty="0" smtClean="0"/>
                        <a:t>Receipt of levies from government department</a:t>
                      </a:r>
                      <a:endParaRPr lang="en-ZA" sz="1800" dirty="0"/>
                    </a:p>
                  </a:txBody>
                  <a:tcPr/>
                </a:tc>
                <a:tc>
                  <a:txBody>
                    <a:bodyPr/>
                    <a:lstStyle/>
                    <a:p>
                      <a:r>
                        <a:rPr lang="en-ZA" sz="1800" dirty="0" smtClean="0"/>
                        <a:t>70% of departments contributing</a:t>
                      </a:r>
                      <a:endParaRPr lang="en-ZA" sz="1800" dirty="0"/>
                    </a:p>
                  </a:txBody>
                  <a:tcPr/>
                </a:tc>
                <a:tc>
                  <a:txBody>
                    <a:bodyPr/>
                    <a:lstStyle/>
                    <a:p>
                      <a:r>
                        <a:rPr lang="en-ZA" sz="1800" dirty="0" smtClean="0"/>
                        <a:t>100% of departments contributing</a:t>
                      </a:r>
                      <a:endParaRPr lang="en-ZA" sz="1800" dirty="0"/>
                    </a:p>
                  </a:txBody>
                  <a:tcPr/>
                </a:tc>
                <a:tc>
                  <a:txBody>
                    <a:bodyPr/>
                    <a:lstStyle/>
                    <a:p>
                      <a:r>
                        <a:rPr lang="en-ZA" sz="1800" dirty="0" smtClean="0"/>
                        <a:t>100% of departments contributing</a:t>
                      </a:r>
                      <a:endParaRPr lang="en-ZA" sz="1800" dirty="0"/>
                    </a:p>
                  </a:txBody>
                  <a:tcPr/>
                </a:tc>
              </a:tr>
              <a:tr h="1136144">
                <a:tc>
                  <a:txBody>
                    <a:bodyPr/>
                    <a:lstStyle/>
                    <a:p>
                      <a:r>
                        <a:rPr lang="en-ZA" sz="1800" dirty="0" smtClean="0"/>
                        <a:t>Achievement against the SLA signed</a:t>
                      </a:r>
                      <a:r>
                        <a:rPr lang="en-ZA" sz="1800" baseline="0" dirty="0" smtClean="0"/>
                        <a:t> with DHET</a:t>
                      </a:r>
                      <a:endParaRPr lang="en-ZA" sz="1800" dirty="0"/>
                    </a:p>
                  </a:txBody>
                  <a:tcPr/>
                </a:tc>
                <a:tc>
                  <a:txBody>
                    <a:bodyPr/>
                    <a:lstStyle/>
                    <a:p>
                      <a:pPr algn="ctr"/>
                      <a:r>
                        <a:rPr lang="en-ZA" sz="1800" dirty="0" smtClean="0"/>
                        <a:t>36%</a:t>
                      </a:r>
                      <a:endParaRPr lang="en-ZA" sz="1800" dirty="0"/>
                    </a:p>
                  </a:txBody>
                  <a:tcPr/>
                </a:tc>
                <a:tc>
                  <a:txBody>
                    <a:bodyPr/>
                    <a:lstStyle/>
                    <a:p>
                      <a:pPr algn="ctr"/>
                      <a:r>
                        <a:rPr lang="en-ZA" sz="1800" dirty="0" smtClean="0"/>
                        <a:t>52%</a:t>
                      </a:r>
                      <a:endParaRPr lang="en-ZA" sz="1800" dirty="0"/>
                    </a:p>
                  </a:txBody>
                  <a:tcPr/>
                </a:tc>
                <a:tc>
                  <a:txBody>
                    <a:bodyPr/>
                    <a:lstStyle/>
                    <a:p>
                      <a:pPr algn="ctr"/>
                      <a:r>
                        <a:rPr lang="en-ZA" sz="1800" dirty="0" smtClean="0"/>
                        <a:t>65%</a:t>
                      </a:r>
                      <a:endParaRPr lang="en-ZA" sz="1800" dirty="0"/>
                    </a:p>
                  </a:txBody>
                  <a:tcPr/>
                </a:tc>
              </a:tr>
            </a:tbl>
          </a:graphicData>
        </a:graphic>
      </p:graphicFrame>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8</a:t>
            </a:fld>
            <a:endParaRPr lang="en-GB" sz="1200" b="1" dirty="0">
              <a:solidFill>
                <a:schemeClr val="bg1"/>
              </a:solidFill>
            </a:endParaRPr>
          </a:p>
        </p:txBody>
      </p:sp>
    </p:spTree>
    <p:extLst>
      <p:ext uri="{BB962C8B-B14F-4D97-AF65-F5344CB8AC3E}">
        <p14:creationId xmlns:p14="http://schemas.microsoft.com/office/powerpoint/2010/main" xmlns="" val="3354591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936000"/>
          </a:xfrm>
          <a:solidFill>
            <a:schemeClr val="accent5">
              <a:lumMod val="75000"/>
            </a:schemeClr>
          </a:solidFill>
          <a:extLst/>
        </p:spPr>
        <p:txBody>
          <a:bodyPr rtlCol="0">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ZA" sz="3200" b="1" dirty="0" smtClean="0">
                <a:solidFill>
                  <a:schemeClr val="bg1"/>
                </a:solidFill>
                <a:latin typeface="Arial" charset="0"/>
                <a:cs typeface="Arial" charset="0"/>
              </a:rPr>
              <a:t>   Planning Process with SAS</a:t>
            </a:r>
            <a:r>
              <a:rPr lang="en-ZA" sz="2900" b="1" dirty="0" smtClean="0">
                <a:solidFill>
                  <a:schemeClr val="bg1"/>
                </a:solidFill>
                <a:latin typeface="Arial" charset="0"/>
                <a:cs typeface="Arial" charset="0"/>
              </a:rPr>
              <a:t>SETA</a:t>
            </a:r>
            <a:endParaRPr lang="en-ZA" sz="2900" dirty="0" smtClean="0"/>
          </a:p>
        </p:txBody>
      </p:sp>
      <p:sp>
        <p:nvSpPr>
          <p:cNvPr id="3077" name="Subtitle 5"/>
          <p:cNvSpPr>
            <a:spLocks noGrp="1"/>
          </p:cNvSpPr>
          <p:nvPr>
            <p:ph type="subTitle" idx="1"/>
          </p:nvPr>
        </p:nvSpPr>
        <p:spPr>
          <a:xfrm>
            <a:off x="611188" y="1268413"/>
            <a:ext cx="7921625" cy="3960812"/>
          </a:xfrm>
        </p:spPr>
        <p:txBody>
          <a:bodyPr/>
          <a:lstStyle/>
          <a:p>
            <a:pPr algn="l"/>
            <a:endParaRPr lang="en-ZA" sz="1800" dirty="0" smtClean="0"/>
          </a:p>
          <a:p>
            <a:pPr algn="l"/>
            <a:endParaRPr lang="en-ZA" dirty="0" smtClean="0"/>
          </a:p>
          <a:p>
            <a:pPr algn="just" eaLnBrk="1" hangingPunct="1"/>
            <a:endParaRPr lang="en-US" sz="2000" dirty="0" smtClean="0"/>
          </a:p>
          <a:p>
            <a:pPr algn="just" eaLnBrk="1" hangingPunct="1"/>
            <a:endParaRPr lang="en-ZA" sz="2000" dirty="0" smtClean="0"/>
          </a:p>
          <a:p>
            <a:pPr algn="just" eaLnBrk="1" hangingPunct="1"/>
            <a:endParaRPr lang="en-GB" sz="2800" dirty="0" smtClean="0">
              <a:solidFill>
                <a:schemeClr val="tx1"/>
              </a:solidFill>
              <a:latin typeface="Arial" pitchFamily="34" charset="0"/>
              <a:cs typeface="Arial" pitchFamily="34" charset="0"/>
            </a:endParaRPr>
          </a:p>
          <a:p>
            <a:pPr algn="just" eaLnBrk="1" hangingPunct="1"/>
            <a:endParaRPr lang="en-GB" sz="2800" dirty="0" smtClean="0">
              <a:solidFill>
                <a:schemeClr val="tx1"/>
              </a:solidFill>
              <a:latin typeface="Arial" pitchFamily="34" charset="0"/>
              <a:cs typeface="Arial" pitchFamily="34" charset="0"/>
            </a:endParaRPr>
          </a:p>
          <a:p>
            <a:pPr algn="just" eaLnBrk="1" hangingPunct="1"/>
            <a:endParaRPr lang="en-GB" sz="2000" dirty="0" smtClean="0">
              <a:solidFill>
                <a:schemeClr val="tx1"/>
              </a:solidFill>
              <a:latin typeface="Arial" pitchFamily="34" charset="0"/>
              <a:cs typeface="Arial" pitchFamily="34" charset="0"/>
            </a:endParaRPr>
          </a:p>
        </p:txBody>
      </p:sp>
      <p:sp>
        <p:nvSpPr>
          <p:cNvPr id="8" name="Rectangle 7"/>
          <p:cNvSpPr/>
          <p:nvPr/>
        </p:nvSpPr>
        <p:spPr>
          <a:xfrm>
            <a:off x="1043608" y="4653136"/>
            <a:ext cx="7200800" cy="1477328"/>
          </a:xfrm>
          <a:prstGeom prst="rect">
            <a:avLst/>
          </a:prstGeom>
        </p:spPr>
        <p:txBody>
          <a:bodyPr wrap="square">
            <a:spAutoFit/>
          </a:bodyPr>
          <a:lstStyle/>
          <a:p>
            <a:pPr algn="just" eaLnBrk="1" hangingPunct="1"/>
            <a:r>
              <a:rPr lang="en-GB" dirty="0" smtClean="0"/>
              <a:t>    </a:t>
            </a:r>
          </a:p>
          <a:p>
            <a:pPr algn="just" eaLnBrk="1" hangingPunct="1"/>
            <a:endParaRPr lang="en-GB" dirty="0" smtClean="0"/>
          </a:p>
          <a:p>
            <a:pPr algn="just" eaLnBrk="1" hangingPunct="1"/>
            <a:endParaRPr lang="en-GB" dirty="0" smtClean="0"/>
          </a:p>
          <a:p>
            <a:pPr algn="just" eaLnBrk="1" hangingPunct="1"/>
            <a:endParaRPr lang="en-GB" dirty="0" smtClean="0"/>
          </a:p>
          <a:p>
            <a:pPr algn="just" eaLnBrk="1" hangingPunct="1"/>
            <a:endParaRPr lang="en-GB" dirty="0" smtClean="0"/>
          </a:p>
        </p:txBody>
      </p:sp>
      <p:graphicFrame>
        <p:nvGraphicFramePr>
          <p:cNvPr id="10" name="Chart 9"/>
          <p:cNvGraphicFramePr/>
          <p:nvPr>
            <p:extLst/>
          </p:nvPr>
        </p:nvGraphicFramePr>
        <p:xfrm>
          <a:off x="611560" y="764704"/>
          <a:ext cx="8348690"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p:cNvSpPr/>
          <p:nvPr/>
        </p:nvSpPr>
        <p:spPr>
          <a:xfrm>
            <a:off x="1" y="6237312"/>
            <a:ext cx="9143999" cy="338554"/>
          </a:xfrm>
          <a:prstGeom prst="rect">
            <a:avLst/>
          </a:prstGeom>
          <a:solidFill>
            <a:schemeClr val="accent5">
              <a:lumMod val="50000"/>
            </a:schemeClr>
          </a:solidFill>
        </p:spPr>
        <p:txBody>
          <a:bodyPr wrap="square">
            <a:spAutoFit/>
          </a:bodyPr>
          <a:lstStyle/>
          <a:p>
            <a:pPr fontAlgn="auto">
              <a:spcBef>
                <a:spcPts val="0"/>
              </a:spcBef>
              <a:spcAft>
                <a:spcPts val="0"/>
              </a:spcAft>
              <a:tabLst>
                <a:tab pos="273050" algn="l"/>
              </a:tabLst>
              <a:defRPr/>
            </a:pPr>
            <a:r>
              <a:rPr lang="en-ZA" sz="1600" b="1" dirty="0">
                <a:solidFill>
                  <a:schemeClr val="bg1"/>
                </a:solidFill>
              </a:rPr>
              <a:t>SASSETA - your partner in skills </a:t>
            </a:r>
            <a:r>
              <a:rPr lang="en-ZA" sz="1600" b="1" dirty="0" smtClean="0">
                <a:solidFill>
                  <a:schemeClr val="bg1"/>
                </a:solidFill>
              </a:rPr>
              <a:t>development</a:t>
            </a:r>
            <a:endParaRPr lang="en-ZA" sz="1600" b="1" dirty="0">
              <a:solidFill>
                <a:schemeClr val="bg1"/>
              </a:solidFill>
            </a:endParaRPr>
          </a:p>
        </p:txBody>
      </p:sp>
      <p:pic>
        <p:nvPicPr>
          <p:cNvPr id="13" name="Picture 7"/>
          <p:cNvPicPr>
            <a:picLocks noChangeAspect="1" noChangeArrowheads="1"/>
          </p:cNvPicPr>
          <p:nvPr/>
        </p:nvPicPr>
        <p:blipFill>
          <a:blip r:embed="rId3" cstate="print"/>
          <a:srcRect/>
          <a:stretch>
            <a:fillRect/>
          </a:stretch>
        </p:blipFill>
        <p:spPr bwMode="auto">
          <a:xfrm>
            <a:off x="7164288" y="5756275"/>
            <a:ext cx="1296144" cy="1101725"/>
          </a:xfrm>
          <a:prstGeom prst="rect">
            <a:avLst/>
          </a:prstGeom>
          <a:noFill/>
          <a:ln w="9525">
            <a:noFill/>
            <a:miter lim="800000"/>
            <a:headEnd/>
            <a:tailEnd/>
          </a:ln>
        </p:spPr>
      </p:pic>
      <p:sp>
        <p:nvSpPr>
          <p:cNvPr id="11" name="TextBox 10"/>
          <p:cNvSpPr txBox="1"/>
          <p:nvPr/>
        </p:nvSpPr>
        <p:spPr>
          <a:xfrm>
            <a:off x="8423920" y="6286520"/>
            <a:ext cx="720080" cy="276999"/>
          </a:xfrm>
          <a:prstGeom prst="rect">
            <a:avLst/>
          </a:prstGeom>
          <a:noFill/>
        </p:spPr>
        <p:txBody>
          <a:bodyPr wrap="square" rtlCol="0">
            <a:spAutoFit/>
          </a:bodyPr>
          <a:lstStyle/>
          <a:p>
            <a:pPr algn="ctr"/>
            <a:fld id="{4D476872-256A-4865-A6C9-5FF8A561CAAC}" type="slidenum">
              <a:rPr lang="en-GB" sz="1200" b="1" smtClean="0">
                <a:solidFill>
                  <a:schemeClr val="bg1"/>
                </a:solidFill>
              </a:rPr>
              <a:pPr algn="ctr"/>
              <a:t>9</a:t>
            </a:fld>
            <a:endParaRPr lang="en-GB" sz="1200" b="1" dirty="0">
              <a:solidFill>
                <a:schemeClr val="bg1"/>
              </a:solidFill>
            </a:endParaRPr>
          </a:p>
        </p:txBody>
      </p:sp>
    </p:spTree>
    <p:extLst>
      <p:ext uri="{BB962C8B-B14F-4D97-AF65-F5344CB8AC3E}">
        <p14:creationId xmlns:p14="http://schemas.microsoft.com/office/powerpoint/2010/main" xmlns="" val="2202624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5778</TotalTime>
  <Words>4286</Words>
  <Application>Microsoft Office PowerPoint</Application>
  <PresentationFormat>On-screen Show (4:3)</PresentationFormat>
  <Paragraphs>589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Wingdings</vt:lpstr>
      <vt:lpstr>Bookman Old Style</vt:lpstr>
      <vt:lpstr>Office Theme</vt:lpstr>
      <vt:lpstr>  </vt:lpstr>
      <vt:lpstr>   Introduction</vt:lpstr>
      <vt:lpstr>Slide 3</vt:lpstr>
      <vt:lpstr>   Introduction (continued)</vt:lpstr>
      <vt:lpstr>  Introduction (continued)</vt:lpstr>
      <vt:lpstr>   Introduction (continued)</vt:lpstr>
      <vt:lpstr>   Introduction (continued)</vt:lpstr>
      <vt:lpstr>   Introduction (continued)</vt:lpstr>
      <vt:lpstr>   Planning Process with SASSETA</vt:lpstr>
      <vt:lpstr>Slide 10</vt:lpstr>
      <vt:lpstr>Slide 11</vt:lpstr>
      <vt:lpstr>  Key Strategic Objectives of SASSETA</vt:lpstr>
      <vt:lpstr> Key Strategic Objectives of SASSETA</vt:lpstr>
      <vt:lpstr> Implementation of Key Strategic Objectives</vt:lpstr>
      <vt:lpstr> Implementation of Skills Development  in 2016/17 </vt:lpstr>
      <vt:lpstr> Implementation of Skills Development in 2016/17 </vt:lpstr>
      <vt:lpstr> Implementation of Skills Development in 2016/17 </vt:lpstr>
      <vt:lpstr> Implementation of Skills Development in 2016/17 </vt:lpstr>
      <vt:lpstr> Quality assurance related matter</vt:lpstr>
      <vt:lpstr> Qualification related matters</vt:lpstr>
      <vt:lpstr>  SASSETA BUDGET 2017/18</vt:lpstr>
      <vt:lpstr> Implementation of APP targets linked to  Strategic Plan 2017/18 - Programme One</vt:lpstr>
      <vt:lpstr> Implementation of  APP targets linked to  Strategic Plan 2017/18 – Programme 2 </vt:lpstr>
      <vt:lpstr> Implementation of  APP targets linked to Strategic Plan 2017/18 - Programme 3</vt:lpstr>
      <vt:lpstr> Implementation of APP targets linked to  Strategic Plan 2017/18 </vt:lpstr>
      <vt:lpstr> Implementation of APP targets linked to  Strategic Plan 2017/18 </vt:lpstr>
      <vt:lpstr> Implementation of APP targets linked to  Strategic Plan 2017/18 </vt:lpstr>
      <vt:lpstr> Implementation of APP targets linked to  Strategic Plan 2017/18 </vt:lpstr>
      <vt:lpstr>  Key aspects of operational plans linked to implementation of APP Targets</vt:lpstr>
      <vt:lpstr>Key aspects of operational plans linked to implementation of APP Targets</vt:lpstr>
      <vt:lpstr>Key aspects of operational plans linked to implementation of APP Targets</vt:lpstr>
      <vt:lpstr>Key aspects of operational plans linked to implementation of APP Targets</vt:lpstr>
      <vt:lpstr>Key aspects of operational plans linked to implementation of APP Targets</vt:lpstr>
      <vt:lpstr> Other issues</vt:lpstr>
      <vt:lpstr> Other issues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governance</dc:title>
  <dc:creator>Isabel</dc:creator>
  <cp:lastModifiedBy>PUMZA</cp:lastModifiedBy>
  <cp:revision>732</cp:revision>
  <cp:lastPrinted>2016-09-02T07:41:34Z</cp:lastPrinted>
  <dcterms:created xsi:type="dcterms:W3CDTF">2013-12-02T16:17:24Z</dcterms:created>
  <dcterms:modified xsi:type="dcterms:W3CDTF">2017-06-22T08:46:35Z</dcterms:modified>
</cp:coreProperties>
</file>