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8" r:id="rId3"/>
    <p:sldId id="394" r:id="rId4"/>
    <p:sldId id="396" r:id="rId5"/>
    <p:sldId id="430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35" r:id="rId21"/>
    <p:sldId id="412" r:id="rId22"/>
    <p:sldId id="413" r:id="rId23"/>
    <p:sldId id="414" r:id="rId24"/>
    <p:sldId id="415" r:id="rId25"/>
    <p:sldId id="416" r:id="rId26"/>
    <p:sldId id="431" r:id="rId27"/>
    <p:sldId id="432" r:id="rId28"/>
    <p:sldId id="433" r:id="rId29"/>
    <p:sldId id="434" r:id="rId30"/>
    <p:sldId id="421" r:id="rId31"/>
    <p:sldId id="422" r:id="rId32"/>
    <p:sldId id="423" r:id="rId33"/>
    <p:sldId id="424" r:id="rId34"/>
    <p:sldId id="31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CC99"/>
    <a:srgbClr val="FFDE9B"/>
    <a:srgbClr val="B1A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276" y="0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EC356-4F76-44E9-ACE5-BE44601427C4}" type="datetimeFigureOut">
              <a:rPr lang="en-ZA" smtClean="0"/>
              <a:pPr/>
              <a:t>2017/06/22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276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873C-16B4-4046-A5C3-B6EB3E264AE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82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276" y="0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72B0-43EA-49A1-B1B4-58879283F182}" type="datetimeFigureOut">
              <a:rPr lang="en-ZA" smtClean="0"/>
              <a:pPr/>
              <a:t>2017/06/22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93" y="4474116"/>
            <a:ext cx="5607015" cy="3660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276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DBF1-FF72-4255-B545-390A6BB8020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17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0636E-641A-41CE-81E6-ED7E3427F9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04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0636E-641A-41CE-81E6-ED7E3427F9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63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6A15-0C53-4DCD-A510-6749E7AE20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49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6A15-0C53-4DCD-A510-6749E7AE20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27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F64D1-B8C8-4D5F-92AE-C0C7140B71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03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9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400"/>
            </a:lvl4pPr>
            <a:lvl5pPr>
              <a:spcBef>
                <a:spcPts val="6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0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5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2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5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9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0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E5E6-B5D9-47FC-814F-3475532B437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8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Plan &amp; Budget 2017/18 -2019/20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705600" cy="1066800"/>
          </a:xfrm>
        </p:spPr>
        <p:txBody>
          <a:bodyPr>
            <a:normAutofit fontScale="62500" lnSpcReduction="20000"/>
          </a:bodyPr>
          <a:lstStyle/>
          <a:p>
            <a:r>
              <a:rPr lang="en-ZA" b="1" dirty="0" smtClean="0"/>
              <a:t>Presentation to Select Committee on Social Services</a:t>
            </a:r>
          </a:p>
          <a:p>
            <a:endParaRPr lang="en-ZA" b="1" dirty="0" smtClean="0"/>
          </a:p>
          <a:p>
            <a:r>
              <a:rPr lang="en-ZA" b="1" dirty="0" smtClean="0"/>
              <a:t>20 June 2017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552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358877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improve the effectiveness and efficiency of the administration of the social assistance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promote Customer Centric services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provide human capital management, facilities and auxiliary services;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information and communication technology;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financial management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uphold good governance.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278564"/>
            <a:ext cx="685800" cy="2440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3C01D-3800-4318-9C6F-B5F93FA8E3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825753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SASSA 2017/18 Strategic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09800"/>
            <a:ext cx="8686800" cy="2057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2017/18 Targets per 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2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09800"/>
            <a:ext cx="8686800" cy="2057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3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0281566"/>
              </p:ext>
            </p:extLst>
          </p:nvPr>
        </p:nvGraphicFramePr>
        <p:xfrm>
          <a:off x="76200" y="1447800"/>
          <a:ext cx="8915401" cy="525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2"/>
                <a:gridCol w="1676398"/>
                <a:gridCol w="3533105"/>
                <a:gridCol w="2486696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uphold good governance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88620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Fraud Management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60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Internal audit reviews conducted on high risk areas 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  <a:defRPr/>
                      </a:pPr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Fraud Prevention: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340" algn="l"/>
                          <a:tab pos="360045" algn="l"/>
                          <a:tab pos="540385" algn="l"/>
                        </a:tabLst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 fraud, theft and corruption awareness programmes conducted across the 9 Regions.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340" algn="l"/>
                          <a:tab pos="360045" algn="l"/>
                          <a:tab pos="540385" algn="l"/>
                        </a:tabLst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Fraud, theft and corruption cases investigated.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180340" algn="l"/>
                          <a:tab pos="360045" algn="l"/>
                          <a:tab pos="540385" algn="l"/>
                        </a:tabLst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70% of new cases investigated;</a:t>
                      </a:r>
                      <a:r>
                        <a:rPr lang="en-Z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</a:t>
                      </a:r>
                      <a:endParaRPr lang="en-ZA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180340" algn="l"/>
                          <a:tab pos="360045" algn="l"/>
                          <a:tab pos="540385" algn="l"/>
                        </a:tabLst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 backlog cases</a:t>
                      </a:r>
                      <a:r>
                        <a:rPr lang="en-Z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investigated.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 updated Strategic Risk Register maintained.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 updated Operational Risk Register maintained (Head Office).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8763000" cy="9906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Improved Organizational Efficiency</a:t>
            </a:r>
          </a:p>
          <a:p>
            <a:r>
              <a:rPr lang="en-US" dirty="0"/>
              <a:t>Sub-programme 1.1: Executive Management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61035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39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197772"/>
              </p:ext>
            </p:extLst>
          </p:nvPr>
        </p:nvGraphicFramePr>
        <p:xfrm>
          <a:off x="248265" y="1371600"/>
          <a:ext cx="8534399" cy="437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16"/>
                <a:gridCol w="3536778"/>
                <a:gridCol w="3383005"/>
              </a:tblGrid>
              <a:tr h="559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human capital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management, facilities and auxiliary services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601980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Capital management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Tx/>
                        <a:buNone/>
                        <a:tabLst>
                          <a:tab pos="180340" algn="l"/>
                          <a:tab pos="360045" algn="l"/>
                          <a:tab pos="540385" algn="l"/>
                        </a:tabLst>
                      </a:pP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Facilities Management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9316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 Plan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reviewed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(focusing </a:t>
                      </a: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 the revised grant value chain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Capacity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reviewed </a:t>
                      </a:r>
                      <a:r>
                        <a:rPr lang="en-GB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(focusing on the revised grant value chain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of funded posts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filled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Implementation of the new model for Records</a:t>
                      </a:r>
                      <a:r>
                        <a:rPr lang="en-GB" sz="2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Management Centres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focusing</a:t>
                      </a:r>
                      <a:r>
                        <a:rPr lang="en-GB" sz="2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on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Regions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20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914400" lvl="1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Limpopo </a:t>
                      </a:r>
                    </a:p>
                    <a:p>
                      <a:pPr marL="914400" lvl="1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Northern Cape</a:t>
                      </a:r>
                    </a:p>
                    <a:p>
                      <a:pPr marL="914400" lvl="1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Mpumalanga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458200" cy="914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Efficiency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1.2: Corporate Services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86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199633"/>
              </p:ext>
            </p:extLst>
          </p:nvPr>
        </p:nvGraphicFramePr>
        <p:xfrm>
          <a:off x="152400" y="1828800"/>
          <a:ext cx="8610600" cy="350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7162800"/>
              </a:tblGrid>
              <a:tr h="5594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ICT operations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5647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Biometric Solution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 users acquired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implemented.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SASSA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network connectivity infrastructure upgraded (Head Office, Regional Offices, Records Centres, District offices and 50 Local offices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Governance Risk and Compliance Solution Procured and Implemented.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Data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integration solution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procured and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458200" cy="12192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Efficiency: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1.3: ICT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58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544481"/>
              </p:ext>
            </p:extLst>
          </p:nvPr>
        </p:nvGraphicFramePr>
        <p:xfrm>
          <a:off x="304800" y="1447800"/>
          <a:ext cx="8610600" cy="3957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7162800"/>
              </a:tblGrid>
              <a:tr h="5594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ICT operations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279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Automation of Registries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Back scanning solution implemented in 6 regional records centres.</a:t>
                      </a:r>
                      <a:endParaRPr lang="en-US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On-going </a:t>
                      </a:r>
                      <a:r>
                        <a:rPr lang="en-GB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scanning implemented in Fifty (50) local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offices.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Enterprise Business Intelligence Solution implemented in all branches (Finance, Corporate Services, ICT, Strategy and Business Development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Web-interface solution procured and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configured.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Improved Organizational Efficiency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1.3: ICT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6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3797105"/>
              </p:ext>
            </p:extLst>
          </p:nvPr>
        </p:nvGraphicFramePr>
        <p:xfrm>
          <a:off x="381000" y="1828800"/>
          <a:ext cx="8458200" cy="387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6629400"/>
              </a:tblGrid>
              <a:tr h="2711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financial management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0361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Unqualified audit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outcome achieved.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 eligible suppliers paid within 30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days.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5% of social assistance debts recovered and/or written </a:t>
                      </a:r>
                      <a:r>
                        <a:rPr lang="en-GB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off.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Collections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Write offs focusing undue</a:t>
                      </a:r>
                      <a:r>
                        <a:rPr lang="en-GB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hardships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Destitute people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endParaRPr lang="en-GB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458200" cy="9906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Efficiency</a:t>
            </a:r>
          </a:p>
          <a:p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1.4: Financial Management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28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7032" y="2362201"/>
            <a:ext cx="7821168" cy="2017268"/>
          </a:xfrm>
          <a:solidFill>
            <a:srgbClr val="FFCC66"/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4400" b="1" cap="all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</a:t>
            </a:r>
            <a:r>
              <a:rPr lang="en-ZA" sz="4400" b="1" cap="all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2: </a:t>
            </a:r>
            <a:endParaRPr lang="en-ZA" sz="4400" b="1" cap="all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ZA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Z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</a:t>
            </a:r>
            <a:r>
              <a:rPr lang="en-ZA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ZA" sz="4400" b="1" cap="all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62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5582570"/>
              </p:ext>
            </p:extLst>
          </p:nvPr>
        </p:nvGraphicFramePr>
        <p:xfrm>
          <a:off x="190500" y="2057400"/>
          <a:ext cx="8686800" cy="390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7391400"/>
              </a:tblGrid>
              <a:tr h="6890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social assistance to qualifying/eligible  beneficiaries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215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</a:t>
                      </a: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reach </a:t>
                      </a: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1 512 000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million </a:t>
                      </a:r>
                      <a:r>
                        <a:rPr lang="en-US" sz="20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applicants.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of new social grant applications processed within 10 days (1</a:t>
                      </a:r>
                      <a:r>
                        <a:rPr lang="en-Z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436 400)</a:t>
                      </a:r>
                      <a:r>
                        <a:rPr lang="en-US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b="1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number of </a:t>
                      </a:r>
                      <a:r>
                        <a:rPr lang="en-US" sz="20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grants in payment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17.1 million  to 17.5 (</a:t>
                      </a: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17 523 737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by end of 2017/18 financial year.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 a total of 560 000 new applications for </a:t>
                      </a:r>
                      <a:r>
                        <a:rPr lang="en-US" sz="20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 aged 0 – 1</a:t>
                      </a: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US" sz="2000" b="1" i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4582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the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Assistance Programme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9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SASSA’s Strategic outcome oriented Goal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2014 – 2019 MTSF Priorities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SASSA Strategic objectives 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2017/18 Targets per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1: Administration</a:t>
            </a:r>
          </a:p>
          <a:p>
            <a:pPr lvl="1" algn="just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2: Benefits Administration and Support</a:t>
            </a:r>
          </a:p>
          <a:p>
            <a:pPr lvl="2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Improved Social Grants Payment System –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Prioritisation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implementation of  the Constitutional Court order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Financial Plan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40619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2641527"/>
              </p:ext>
            </p:extLst>
          </p:nvPr>
        </p:nvGraphicFramePr>
        <p:xfrm>
          <a:off x="190500" y="1981200"/>
          <a:ext cx="8686800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7391400"/>
              </a:tblGrid>
              <a:tr h="7799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social assistance to qualifying/eligible  beneficiaries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63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</a:t>
                      </a:r>
                      <a:r>
                        <a:rPr lang="en-ZA" sz="20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 </a:t>
                      </a: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will be awarded to families under distress (</a:t>
                      </a:r>
                      <a:r>
                        <a:rPr lang="en-ZA" sz="20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 budget for</a:t>
                      </a:r>
                      <a:r>
                        <a:rPr lang="en-ZA" sz="20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2017/18 -</a:t>
                      </a:r>
                      <a:r>
                        <a:rPr lang="en-ZA" sz="20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R600 million</a:t>
                      </a: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4582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the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Assistance Programme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4120782"/>
              </p:ext>
            </p:extLst>
          </p:nvPr>
        </p:nvGraphicFramePr>
        <p:xfrm>
          <a:off x="1828800" y="3505200"/>
          <a:ext cx="289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828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SRD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319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304800"/>
            <a:ext cx="82296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Assistance Programme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0245598"/>
              </p:ext>
            </p:extLst>
          </p:nvPr>
        </p:nvGraphicFramePr>
        <p:xfrm>
          <a:off x="181356" y="1676400"/>
          <a:ext cx="876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425"/>
                <a:gridCol w="7289575"/>
              </a:tblGrid>
              <a:tr h="811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 inclusion and exclusion errors in the social assistance programme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41417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care grants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reviews in collaboration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DSD. </a:t>
                      </a:r>
                    </a:p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232 757 FCG reviews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targeted.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A8E-B109-4565-8A0C-E1799DEA6FC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5483655"/>
              </p:ext>
            </p:extLst>
          </p:nvPr>
        </p:nvGraphicFramePr>
        <p:xfrm>
          <a:off x="2286000" y="3611880"/>
          <a:ext cx="2514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447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51 005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18 831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28 122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66 584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21 656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9 478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4 946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16 231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15 904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232 757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57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39762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Improved Service Delivery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8005935"/>
              </p:ext>
            </p:extLst>
          </p:nvPr>
        </p:nvGraphicFramePr>
        <p:xfrm>
          <a:off x="140110" y="2057400"/>
          <a:ext cx="8763000" cy="4143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7391400"/>
              </a:tblGrid>
              <a:tr h="720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raise awareness of beneficiaries on their rights and obligations relating to social assistance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108655"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ICROP: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ZA" sz="2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identified wards having access to social assistance through ICROP</a:t>
                      </a:r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pPr algn="just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Mikondzo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Mikondzo service delivery interventions conducted</a:t>
                      </a:r>
                    </a:p>
                  </a:txBody>
                  <a:tcPr/>
                </a:tc>
              </a:tr>
              <a:tr h="1476754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Participation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 beneficiary education awareness programmes</a:t>
                      </a:r>
                      <a:r>
                        <a:rPr lang="en-Z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conducted.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public awareness programmes conducted</a:t>
                      </a: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/>
          <a:p>
            <a:fld id="{9F1FBA8E-B109-4565-8A0C-E1799DEA6F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93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764257"/>
              </p:ext>
            </p:extLst>
          </p:nvPr>
        </p:nvGraphicFramePr>
        <p:xfrm>
          <a:off x="235974" y="1898174"/>
          <a:ext cx="8458200" cy="3596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6781800"/>
              </a:tblGrid>
              <a:tr h="609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customer centric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315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Resolve 80%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enquiries within 5 days as per SASSA’s customer care charter.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r>
                        <a:rPr lang="en-Z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of large cash paypoints (Paying more than 300 beneficiaries a day).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administering social assistance  - R44.00 per beneficiary.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as a percentage of social assistance transfers budget - 5.1% (R7.7bn).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0792" y="685800"/>
            <a:ext cx="84582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Grants Payment System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23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951065"/>
              </p:ext>
            </p:extLst>
          </p:nvPr>
        </p:nvGraphicFramePr>
        <p:xfrm>
          <a:off x="152400" y="1752600"/>
          <a:ext cx="899160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7543800"/>
              </a:tblGrid>
              <a:tr h="609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Objective</a:t>
                      </a:r>
                      <a:endParaRPr lang="en-GB"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Improved customer centric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315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Planned 2017/18 Targets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  <a:cs typeface="Arial" panose="020B0604020202020204" pitchFamily="34" charset="0"/>
                        </a:rPr>
                        <a:t>Insourcing of Regulation 26A </a:t>
                      </a:r>
                      <a:r>
                        <a:rPr lang="en-ZA" sz="2000" i="1" dirty="0" smtClean="0">
                          <a:latin typeface="+mn-lt"/>
                          <a:cs typeface="Arial" panose="020B0604020202020204" pitchFamily="34" charset="0"/>
                        </a:rPr>
                        <a:t>(elevated</a:t>
                      </a:r>
                      <a:r>
                        <a:rPr lang="en-ZA" sz="2000" i="1" baseline="0" dirty="0" smtClean="0">
                          <a:latin typeface="+mn-lt"/>
                          <a:cs typeface="Arial" panose="020B0604020202020204" pitchFamily="34" charset="0"/>
                        </a:rPr>
                        <a:t> from Operational plan)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</a:rPr>
                        <a:t>Set up of SASSA Holding Account 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</a:rPr>
                        <a:t>Appointment of New Service Provider/Solution Integrator </a:t>
                      </a:r>
                      <a:r>
                        <a:rPr lang="en-ZA" sz="2000" baseline="0" dirty="0" smtClean="0">
                          <a:latin typeface="+mn-lt"/>
                        </a:rPr>
                        <a:t> 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</a:rPr>
                        <a:t>Phasing in New Service Provider and Phasing out of CPS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</a:rPr>
                        <a:t>Submission of Constitutional Court quarterly Reports (costs associated with independent experts and Counsels)</a:t>
                      </a:r>
                      <a:r>
                        <a:rPr lang="en-ZA" sz="2000" baseline="0" dirty="0" smtClean="0">
                          <a:latin typeface="+mn-lt"/>
                        </a:rPr>
                        <a:t> </a:t>
                      </a:r>
                      <a:endParaRPr lang="en-ZA" sz="2000" dirty="0" smtClean="0">
                        <a:latin typeface="+mn-lt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</a:rPr>
                        <a:t>Local Economic Development (Alternative pay-points)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Ongoing Communication and Change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381000"/>
            <a:ext cx="8686800" cy="11430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Grants Payment System (Prioritization of the implementation of Constitution Court order)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95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667000"/>
            <a:ext cx="8686800" cy="2057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ea typeface="ＭＳ Ｐゴシック" pitchFamily="48" charset="-128"/>
              </a:rPr>
              <a:t>SASSA Financial </a:t>
            </a:r>
            <a:r>
              <a:rPr lang="en-US" sz="5400" b="1" dirty="0" smtClean="0">
                <a:ea typeface="ＭＳ Ｐゴシック" pitchFamily="48" charset="-128"/>
              </a:rPr>
              <a:t>Plan</a:t>
            </a:r>
            <a:endParaRPr lang="en-US" sz="5400" b="1" dirty="0">
              <a:ea typeface="ＭＳ Ｐゴシック" pitchFamily="48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ACF5-4EFC-4854-BB48-8AB55F1692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31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123"/>
            <a:ext cx="8229600" cy="1143000"/>
          </a:xfrm>
          <a:solidFill>
            <a:srgbClr val="FFCC66"/>
          </a:solidFill>
        </p:spPr>
        <p:txBody>
          <a:bodyPr/>
          <a:lstStyle/>
          <a:p>
            <a:r>
              <a:rPr lang="en-ZA" dirty="0" smtClean="0"/>
              <a:t>SASSA’S MTEF APPROPRIATION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348501"/>
              </p:ext>
            </p:extLst>
          </p:nvPr>
        </p:nvGraphicFramePr>
        <p:xfrm>
          <a:off x="228600" y="1417638"/>
          <a:ext cx="86868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1676400"/>
                <a:gridCol w="20574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ZA" sz="20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/>
                        <a:t>2017/18</a:t>
                      </a:r>
                      <a:endParaRPr lang="en-ZA" sz="20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/>
                        <a:t>2018/19</a:t>
                      </a:r>
                      <a:endParaRPr lang="en-ZA" sz="20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/>
                        <a:t>2019/20</a:t>
                      </a:r>
                      <a:endParaRPr lang="en-ZA" sz="20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2000" b="1" dirty="0" smtClean="0"/>
                        <a:t>Baseline</a:t>
                      </a:r>
                      <a:r>
                        <a:rPr lang="en-ZA" sz="2000" b="1" baseline="0" dirty="0" smtClean="0"/>
                        <a:t>/Transfer</a:t>
                      </a:r>
                      <a:endParaRPr lang="en-ZA" sz="2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R’000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R’000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R’000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7 473 942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7 907 430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8 350 246</a:t>
                      </a:r>
                      <a:endParaRPr lang="en-Z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Less</a:t>
                      </a:r>
                      <a:r>
                        <a:rPr lang="en-ZA" sz="2000" baseline="0" dirty="0" smtClean="0"/>
                        <a:t> Reductions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200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2000" dirty="0" smtClean="0"/>
                        <a:t>To Fund other Government Priorities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- 58 224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- 30 956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-154 517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- 209 657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- 115 795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Revised Baseline/Transfer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7 206 061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7 760 679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8 195 729</a:t>
                      </a:r>
                      <a:endParaRPr lang="en-Z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Year-on-Year Growth on baseline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4%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8%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6%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Retained Cash Surplus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502 456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123 000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-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Own Revenue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4 400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4 600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/>
                        <a:t>4 876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Total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</a:t>
                      </a:r>
                      <a:r>
                        <a:rPr lang="en-ZA" sz="2000" b="1" baseline="0" dirty="0" smtClean="0"/>
                        <a:t> 712 917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7 888 279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b="1" dirty="0" smtClean="0"/>
                        <a:t>8 200 605</a:t>
                      </a:r>
                      <a:endParaRPr lang="en-Z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8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Commentary on the medium-term estimates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/>
          </a:bodyPr>
          <a:lstStyle/>
          <a:p>
            <a:pPr marL="457200" algn="just"/>
            <a:r>
              <a:rPr lang="en-US" dirty="0"/>
              <a:t>There has been a total reduction of R569,149 million on the Agency’s baseline over the 2017/18 MTEF made up of R267,881 million in 2017/18, R146,751 m in 2018/19 and R154,517 m in 2019/20.</a:t>
            </a:r>
          </a:p>
          <a:p>
            <a:pPr marL="457200" algn="just"/>
            <a:endParaRPr lang="en-US" dirty="0"/>
          </a:p>
          <a:p>
            <a:pPr marL="457200" algn="just"/>
            <a:r>
              <a:rPr lang="en-US" dirty="0"/>
              <a:t>These reductions were effected during the MTEC process to fund other government pressures. </a:t>
            </a:r>
          </a:p>
          <a:p>
            <a:pPr marL="457200" algn="just"/>
            <a:endParaRPr lang="en-US" dirty="0"/>
          </a:p>
          <a:p>
            <a:pPr marL="457200" algn="just"/>
            <a:r>
              <a:rPr lang="en-US" dirty="0"/>
              <a:t>These reductions are resulting in  spending pressures on the Agency particularly considering the transition phase.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83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Medium-term estimates: Programmes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4689434"/>
              </p:ext>
            </p:extLst>
          </p:nvPr>
        </p:nvGraphicFramePr>
        <p:xfrm>
          <a:off x="152400" y="1600200"/>
          <a:ext cx="8763000" cy="488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509"/>
                <a:gridCol w="2268991"/>
                <a:gridCol w="1460500"/>
                <a:gridCol w="1622777"/>
                <a:gridCol w="1298223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Programmes</a:t>
                      </a:r>
                      <a:endParaRPr lang="en-ZA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Economic Classification</a:t>
                      </a:r>
                      <a:endParaRPr lang="en-ZA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2017/18</a:t>
                      </a:r>
                      <a:endParaRPr lang="en-ZA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2018/19</a:t>
                      </a:r>
                      <a:endParaRPr lang="en-ZA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2019/20</a:t>
                      </a:r>
                      <a:endParaRPr lang="en-ZA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R’000</a:t>
                      </a:r>
                      <a:endParaRPr lang="en-Z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R’000</a:t>
                      </a:r>
                      <a:endParaRPr lang="en-Z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R’000</a:t>
                      </a:r>
                      <a:endParaRPr lang="en-Z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1: Administration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Compensation of Employees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1 072 008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1 145 424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1 209 568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Goods and Services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1 852 557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1 789 734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1 817 323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Transfers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12 089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12 142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12 822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Subtotal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2 936 654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2 947 300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3 039 713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2: Benefits Administration Support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Compensation of Employees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2 170 217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2 318 540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2 448 378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Goods and Services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2 589 807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2 605 154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2 694 371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Transfers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16 239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17 181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dirty="0" smtClean="0"/>
                        <a:t>18 143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Subtotal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4 776 263 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4 940 875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5 160 892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7 712 917</a:t>
                      </a:r>
                      <a:endParaRPr lang="en-ZA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7 888 175</a:t>
                      </a:r>
                      <a:endParaRPr lang="en-ZA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b="1" dirty="0" smtClean="0"/>
                        <a:t>8 200 605</a:t>
                      </a:r>
                      <a:endParaRPr lang="en-ZA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Medium-term estimates: Key </a:t>
            </a:r>
            <a:r>
              <a:rPr lang="en-US" dirty="0" smtClean="0"/>
              <a:t>Items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367842"/>
              </p:ext>
            </p:extLst>
          </p:nvPr>
        </p:nvGraphicFramePr>
        <p:xfrm>
          <a:off x="152400" y="914400"/>
          <a:ext cx="8839200" cy="562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916"/>
                <a:gridCol w="1473200"/>
                <a:gridCol w="1550737"/>
                <a:gridCol w="1783347"/>
              </a:tblGrid>
              <a:tr h="351790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Medium Term</a:t>
                      </a:r>
                      <a:r>
                        <a:rPr lang="en-ZA" sz="1600" b="1" baseline="0" dirty="0" smtClean="0"/>
                        <a:t> Estimates</a:t>
                      </a:r>
                      <a:endParaRPr lang="en-ZA" sz="16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2017/18</a:t>
                      </a:r>
                      <a:endParaRPr lang="en-ZA" sz="16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2018/19</a:t>
                      </a:r>
                      <a:endParaRPr lang="en-ZA" sz="16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2019/20</a:t>
                      </a:r>
                      <a:endParaRPr lang="en-ZA" sz="1600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endParaRPr lang="en-ZA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R’000</a:t>
                      </a:r>
                      <a:endParaRPr lang="en-ZA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R’000</a:t>
                      </a:r>
                      <a:endParaRPr lang="en-ZA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 smtClean="0"/>
                        <a:t>R’000</a:t>
                      </a:r>
                      <a:endParaRPr lang="en-ZA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Compensation of Employees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3 242 225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3 463 964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3 657 946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Goods and Services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4 409 900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4 360 509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4 475 390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Of which: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Agency and support/ outsourced services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204 900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217 578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229</a:t>
                      </a:r>
                      <a:r>
                        <a:rPr lang="en-ZA" sz="1600" baseline="0" dirty="0" smtClean="0"/>
                        <a:t> 762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Communication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85 708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100 108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105 714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Computer Services</a:t>
                      </a:r>
                      <a:r>
                        <a:rPr lang="en-ZA" sz="1600" baseline="0" dirty="0" smtClean="0"/>
                        <a:t> 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353 927 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371 958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360 655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Payment Contractors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2 258 674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</a:t>
                      </a:r>
                      <a:r>
                        <a:rPr lang="en-ZA" sz="1600" baseline="0" dirty="0" smtClean="0"/>
                        <a:t> 257 024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2 350 123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Lease payments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376 275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459</a:t>
                      </a:r>
                      <a:r>
                        <a:rPr lang="en-ZA" sz="1600" baseline="0" dirty="0" smtClean="0"/>
                        <a:t> 964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485 722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Repairs and maintenance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88 428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94 754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100 060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Property payments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431 897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444 875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469 788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Other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32 464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34 379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36 304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Transfers</a:t>
                      </a:r>
                      <a:r>
                        <a:rPr lang="en-ZA" sz="1600" b="1" baseline="0" dirty="0" smtClean="0"/>
                        <a:t> and subsidies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28 328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29 323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30 965</a:t>
                      </a:r>
                      <a:endParaRPr lang="en-Z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Total Expenses</a:t>
                      </a:r>
                      <a:endParaRPr lang="en-ZA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7</a:t>
                      </a:r>
                      <a:r>
                        <a:rPr lang="en-ZA" sz="1600" b="1" baseline="0" dirty="0" smtClean="0"/>
                        <a:t> 712 917</a:t>
                      </a:r>
                      <a:endParaRPr lang="en-ZA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7 888 175</a:t>
                      </a:r>
                      <a:endParaRPr lang="en-ZA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8 200 605</a:t>
                      </a:r>
                      <a:endParaRPr lang="en-ZA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4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1638" indent="-401638" algn="just">
              <a:spcAft>
                <a:spcPts val="1200"/>
              </a:spcAft>
            </a:pPr>
            <a:r>
              <a:rPr lang="en-US" sz="2800" dirty="0"/>
              <a:t>The purpose of the presentation is </a:t>
            </a:r>
          </a:p>
          <a:p>
            <a:pPr marL="1144588" lvl="1" indent="-401638" algn="just">
              <a:spcAft>
                <a:spcPts val="1200"/>
              </a:spcAft>
            </a:pPr>
            <a:r>
              <a:rPr lang="en-US" sz="2800" dirty="0"/>
              <a:t>To brief the </a:t>
            </a:r>
            <a:r>
              <a:rPr lang="en-US" sz="2800" dirty="0" smtClean="0"/>
              <a:t>Select Committee </a:t>
            </a:r>
            <a:r>
              <a:rPr lang="en-US" sz="2800" dirty="0"/>
              <a:t>on Social </a:t>
            </a:r>
            <a:r>
              <a:rPr lang="en-US" sz="2800" dirty="0" smtClean="0"/>
              <a:t>Services on </a:t>
            </a:r>
            <a:r>
              <a:rPr lang="en-US" sz="2800" dirty="0"/>
              <a:t>the SASSA 2017/18 Annual Performance Plan and Budget ; and </a:t>
            </a:r>
          </a:p>
          <a:p>
            <a:pPr marL="1144588" lvl="1" indent="-401638" algn="just">
              <a:spcAft>
                <a:spcPts val="1200"/>
              </a:spcAft>
            </a:pPr>
            <a:r>
              <a:rPr lang="en-US" sz="2800" dirty="0"/>
              <a:t>Highlight the </a:t>
            </a:r>
            <a:r>
              <a:rPr lang="en-US" sz="2800" dirty="0" smtClean="0"/>
              <a:t>prioritization </a:t>
            </a:r>
            <a:r>
              <a:rPr lang="en-US" sz="2800" dirty="0"/>
              <a:t>of the implementation of the Constitutional Court order</a:t>
            </a:r>
            <a:endParaRPr lang="en-GB" sz="2800" dirty="0"/>
          </a:p>
          <a:p>
            <a:pPr>
              <a:spcAft>
                <a:spcPts val="1200"/>
              </a:spcAft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7974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876300"/>
          </a:xfrm>
          <a:solidFill>
            <a:srgbClr val="FFCC66"/>
          </a:solidFill>
        </p:spPr>
        <p:txBody>
          <a:bodyPr/>
          <a:lstStyle/>
          <a:p>
            <a:r>
              <a:rPr lang="en-US" sz="3600" b="1" dirty="0" smtClean="0"/>
              <a:t>Implications of the budget reduction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370"/>
            <a:ext cx="8458200" cy="42640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SASSA had to reduce its 2017/18 baseline allocation by an amount of R209,657 million in line with the budget cut implemented by National Treasury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Undertaking prioritisation of projects/activities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Prioritizing more on essential items including contractual obligations and or commitments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SASSA also had to scale down on the filling of critical vacancies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D9FF5-4F38-4FC5-9C36-E693344276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36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20762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l"/>
            <a:r>
              <a:rPr lang="en-ZA" sz="2800" b="1" dirty="0" smtClean="0"/>
              <a:t>Financial Implications for implementation of Constitutional Court order – 2017/18 Estimates</a:t>
            </a:r>
            <a:endParaRPr lang="en-ZA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5702248"/>
              </p:ext>
            </p:extLst>
          </p:nvPr>
        </p:nvGraphicFramePr>
        <p:xfrm>
          <a:off x="28977" y="1524000"/>
          <a:ext cx="8915400" cy="488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905000"/>
                <a:gridCol w="1752600"/>
                <a:gridCol w="1905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New Requirements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</a:rPr>
                        <a:t>Key Activities</a:t>
                      </a:r>
                    </a:p>
                    <a:p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Estimated</a:t>
                      </a:r>
                      <a:r>
                        <a:rPr lang="en-ZA" sz="1600" b="1" baseline="0" dirty="0" smtClean="0">
                          <a:latin typeface="+mn-lt"/>
                        </a:rPr>
                        <a:t> Costs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Was</a:t>
                      </a:r>
                      <a:r>
                        <a:rPr lang="en-ZA" sz="1600" b="1" baseline="0" dirty="0" smtClean="0">
                          <a:latin typeface="+mn-lt"/>
                        </a:rPr>
                        <a:t> the activity planned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If not where does the</a:t>
                      </a:r>
                      <a:r>
                        <a:rPr lang="en-ZA" sz="1600" b="1" baseline="0" dirty="0" smtClean="0">
                          <a:latin typeface="+mn-lt"/>
                        </a:rPr>
                        <a:t> funding come from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  <a:cs typeface="Arial" panose="020B0604020202020204" pitchFamily="34" charset="0"/>
                        </a:rPr>
                        <a:t>Insourcing of Regulation 26A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Contracting with </a:t>
                      </a:r>
                      <a:r>
                        <a:rPr lang="en-ZA" sz="1600" dirty="0" err="1" smtClean="0">
                          <a:latin typeface="+mn-lt"/>
                        </a:rPr>
                        <a:t>Qlink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R500 000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+mn-lt"/>
                        </a:rPr>
                        <a:t>Yes,</a:t>
                      </a:r>
                      <a:r>
                        <a:rPr lang="en-ZA" sz="1600" baseline="0" dirty="0" smtClean="0">
                          <a:latin typeface="+mn-lt"/>
                        </a:rPr>
                        <a:t> however it was in the operational plan. (Programme 2)</a:t>
                      </a:r>
                      <a:endParaRPr lang="en-ZA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To be covered under the current SITA Contract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smtClean="0">
                          <a:latin typeface="+mn-lt"/>
                        </a:rPr>
                        <a:t>Setting up </a:t>
                      </a:r>
                      <a:r>
                        <a:rPr lang="en-ZA" sz="1600" dirty="0" smtClean="0">
                          <a:latin typeface="+mn-lt"/>
                        </a:rPr>
                        <a:t>of SASSA Holding Account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Setting up costs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R1 Million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Transfer of funds to Beneficiaries</a:t>
                      </a:r>
                      <a:r>
                        <a:rPr lang="en-ZA" sz="1600" baseline="0" dirty="0" smtClean="0">
                          <a:latin typeface="+mn-lt"/>
                        </a:rPr>
                        <a:t> with commercial accounts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R28.8 m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Not required during the 2017/18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Phase-in of the new</a:t>
                      </a:r>
                      <a:r>
                        <a:rPr lang="en-ZA" sz="1600" baseline="0" dirty="0" smtClean="0">
                          <a:latin typeface="+mn-lt"/>
                        </a:rPr>
                        <a:t> Payment Provider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Phasing</a:t>
                      </a:r>
                      <a:r>
                        <a:rPr lang="en-ZA" sz="1600" baseline="0" dirty="0" smtClean="0">
                          <a:latin typeface="+mn-lt"/>
                        </a:rPr>
                        <a:t> in the new card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Cost to be factored in the new payment provider payment model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Transaction costs for piloting areas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919B-404F-4000-B8E0-D3B2C86496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37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8219891"/>
              </p:ext>
            </p:extLst>
          </p:nvPr>
        </p:nvGraphicFramePr>
        <p:xfrm>
          <a:off x="228600" y="1515745"/>
          <a:ext cx="8763000" cy="403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2435029"/>
                <a:gridCol w="2093814"/>
                <a:gridCol w="1163230"/>
                <a:gridCol w="131832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New Requirements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Key Activities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Estimated</a:t>
                      </a:r>
                      <a:r>
                        <a:rPr lang="en-ZA" sz="1600" b="1" baseline="0" dirty="0" smtClean="0">
                          <a:latin typeface="+mn-lt"/>
                        </a:rPr>
                        <a:t> Costs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Was</a:t>
                      </a:r>
                      <a:r>
                        <a:rPr lang="en-ZA" sz="1600" b="1" baseline="0" dirty="0" smtClean="0">
                          <a:latin typeface="+mn-lt"/>
                        </a:rPr>
                        <a:t> the activity planned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</a:rPr>
                        <a:t>If not where does the</a:t>
                      </a:r>
                      <a:r>
                        <a:rPr lang="en-ZA" sz="1600" b="1" baseline="0" dirty="0" smtClean="0">
                          <a:latin typeface="+mn-lt"/>
                        </a:rPr>
                        <a:t> funding come from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Submission of Constitutional Court quarterly Reports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Independent Monitors : Lawyers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>
                          <a:latin typeface="+mn-lt"/>
                        </a:rPr>
                        <a:t>R 624 000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No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Reprioritisation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Independent Monitors: Technical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>
                          <a:latin typeface="+mn-lt"/>
                        </a:rPr>
                        <a:t>R672 000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No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Senior </a:t>
                      </a:r>
                      <a:r>
                        <a:rPr lang="en-ZA" sz="1600" baseline="0" dirty="0" smtClean="0">
                          <a:latin typeface="+mn-lt"/>
                        </a:rPr>
                        <a:t>Counsels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latin typeface="+mn-lt"/>
                        </a:rPr>
                        <a:t> </a:t>
                      </a:r>
                      <a:r>
                        <a:rPr lang="en-ZA" sz="1600" b="1" dirty="0" smtClean="0">
                          <a:latin typeface="+mn-lt"/>
                        </a:rPr>
                        <a:t>R840 000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No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Phasing out of CPS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Data Migration (SASSA to ensure that there is storage capacity &amp;</a:t>
                      </a:r>
                      <a:r>
                        <a:rPr lang="en-ZA" sz="1600" baseline="0" dirty="0" smtClean="0">
                          <a:latin typeface="+mn-lt"/>
                        </a:rPr>
                        <a:t> data verification capacity</a:t>
                      </a:r>
                      <a:r>
                        <a:rPr lang="en-ZA" sz="1600" dirty="0" smtClean="0">
                          <a:latin typeface="+mn-lt"/>
                        </a:rPr>
                        <a:t>)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Already within SASSA operational plan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Transaction Costs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R16.44 X 12m X12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Yes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919B-404F-4000-B8E0-D3B2C86496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152400"/>
            <a:ext cx="8382000" cy="1020762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ZA" sz="2800" b="1" dirty="0"/>
              <a:t>Financial Implications for implementation of Constitutional Court order – 2017/18 Estimates</a:t>
            </a:r>
            <a:endParaRPr lang="en-ZA" sz="2800" b="1" kern="0" dirty="0"/>
          </a:p>
        </p:txBody>
      </p:sp>
    </p:spTree>
    <p:extLst>
      <p:ext uri="{BB962C8B-B14F-4D97-AF65-F5344CB8AC3E}">
        <p14:creationId xmlns:p14="http://schemas.microsoft.com/office/powerpoint/2010/main" xmlns="" val="27373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90800"/>
            <a:ext cx="8220075" cy="320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Committee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 SASSA’s Annual Performance Plan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2017/18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9150" y="6477000"/>
            <a:ext cx="476250" cy="1833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3C01D-3800-4318-9C6F-B5F93FA8E3B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075" y="1401762"/>
            <a:ext cx="8458200" cy="884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10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743202"/>
            <a:ext cx="6172200" cy="10286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3455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09800"/>
            <a:ext cx="8686800" cy="2057400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21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 algn="just"/>
            <a:r>
              <a:rPr lang="en-ZA" dirty="0"/>
              <a:t>SASSA is a Schedule 3A Public Entity established in April 2006 in terms of an Act of Parliament (</a:t>
            </a:r>
            <a:r>
              <a:rPr lang="en-ZA" i="1" dirty="0"/>
              <a:t>SASSA Act, 2004</a:t>
            </a:r>
            <a:r>
              <a:rPr lang="en-ZA" dirty="0"/>
              <a:t>)</a:t>
            </a:r>
          </a:p>
          <a:p>
            <a:pPr marL="347663" indent="-347663" algn="just"/>
            <a:r>
              <a:rPr lang="en-GB" dirty="0"/>
              <a:t>The objective of SASSA is to </a:t>
            </a:r>
          </a:p>
          <a:p>
            <a:pPr lvl="1" algn="just"/>
            <a:r>
              <a:rPr lang="en-US" dirty="0"/>
              <a:t>act, as the sole agent that will ensure the efficient and effective management, administration and payment of social assistance; and </a:t>
            </a:r>
          </a:p>
          <a:p>
            <a:pPr lvl="1" algn="just"/>
            <a:r>
              <a:rPr lang="en-US" dirty="0"/>
              <a:t>eventually serve as an institution  to manage broader social security benefits</a:t>
            </a:r>
          </a:p>
          <a:p>
            <a:pPr marL="347663" indent="-347663" algn="just"/>
            <a:r>
              <a:rPr lang="en-US" dirty="0"/>
              <a:t>The social assistance </a:t>
            </a:r>
            <a:r>
              <a:rPr lang="en-US" dirty="0" err="1"/>
              <a:t>programme</a:t>
            </a:r>
            <a:r>
              <a:rPr lang="en-US" dirty="0"/>
              <a:t> and the operation of SASSA is fully funded by government.</a:t>
            </a: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609600"/>
            <a:ext cx="86868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3220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6921" y="2062472"/>
            <a:ext cx="83439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00" y="2857389"/>
            <a:ext cx="8343900" cy="389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en-US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leader in the delivery of social security services</a:t>
            </a:r>
            <a:r>
              <a:rPr lang="en-GB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” </a:t>
            </a:r>
            <a:endParaRPr lang="en-US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" y="3581400"/>
            <a:ext cx="83439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0050" y="4171950"/>
            <a:ext cx="8515350" cy="628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458" tIns="34230" rIns="68458" bIns="34230"/>
          <a:lstStyle/>
          <a:p>
            <a:pPr algn="ctr" eaLnBrk="0" hangingPunct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administer social security services to eligible children, older persons and people with disabilities.</a:t>
            </a:r>
            <a:endParaRPr lang="en-US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0050" y="5006578"/>
            <a:ext cx="828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EEA521"/>
                </a:solidFill>
                <a:cs typeface="Arial" panose="020B0604020202020204" pitchFamily="34" charset="0"/>
              </a:rPr>
              <a:t>SASSA’s Slogan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5600700"/>
            <a:ext cx="8458200" cy="647700"/>
          </a:xfrm>
          <a:prstGeom prst="rect">
            <a:avLst/>
          </a:prstGeom>
        </p:spPr>
        <p:txBody>
          <a:bodyPr lIns="68458" tIns="34230" rIns="68458" bIns="34230"/>
          <a:lstStyle>
            <a:defPPr>
              <a:defRPr lang="en-US"/>
            </a:defPPr>
            <a:lvl1pPr algn="ctr" eaLnBrk="0" hangingPunct="0">
              <a:defRPr sz="2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Paying the right social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grant,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the right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person,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at the right time and place. NJALO!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639762"/>
            <a:ext cx="86868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89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6570386"/>
              </p:ext>
            </p:extLst>
          </p:nvPr>
        </p:nvGraphicFramePr>
        <p:xfrm>
          <a:off x="356970" y="1646796"/>
          <a:ext cx="8229600" cy="447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462222">
                <a:tc>
                  <a:txBody>
                    <a:bodyPr/>
                    <a:lstStyle/>
                    <a:p>
                      <a:pPr algn="ctr"/>
                      <a:r>
                        <a:rPr lang="en-ZA" sz="20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NDP OUTCOME RELEVANT TO SASSA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13: An inclusive and responsive social protection system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0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 OUTCOME (SO)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9576">
                <a:tc>
                  <a:txBody>
                    <a:bodyPr/>
                    <a:lstStyle/>
                    <a:p>
                      <a:pPr lvl="0" algn="l" defTabSz="711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Deepening social assistance and extending the scope for social security.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000" b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SASSA STRATEGIC OUTCOME ORIENTED GOAL</a:t>
                      </a: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</a:tr>
              <a:tr h="839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0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access to social assistance and creating a platform for future payment of social security benefits.</a:t>
                      </a:r>
                      <a:endParaRPr lang="en-ZA" sz="2000" b="0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431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SASSA GOAL STATEMENT </a:t>
                      </a:r>
                      <a:endParaRPr lang="en-ZA" sz="2000" b="1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</a:tr>
              <a:tr h="4924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0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render social assistance to eligible beneficiaries</a:t>
                      </a:r>
                      <a:endParaRPr lang="en-Z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49292" y="1222472"/>
            <a:ext cx="7244957" cy="5642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27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445" y="367731"/>
            <a:ext cx="89154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SASSA’s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Outcome Oriented Goal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77268"/>
            <a:ext cx="2133600" cy="476250"/>
          </a:xfrm>
        </p:spPr>
        <p:txBody>
          <a:bodyPr/>
          <a:lstStyle/>
          <a:p>
            <a:fld id="{9D56938B-8917-4869-91D0-F9F507C443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50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7338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primary focus of  SASSA in the medium term is:</a:t>
            </a:r>
          </a:p>
          <a:p>
            <a:pPr lvl="1" algn="just">
              <a:lnSpc>
                <a:spcPct val="12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Reducing income poverty by providing social assistance to eligible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individuals;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Improving service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delivery;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Improving organisational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efficiency;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Automation of business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systems;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Institutionalising social grants payment system within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SASSA.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3450" y="6141244"/>
            <a:ext cx="285750" cy="1833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3C01D-3800-4318-9C6F-B5F93FA8E3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57200"/>
            <a:ext cx="84582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SASSA 2014-2019 MTSF Priorities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27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1396641"/>
            <a:ext cx="8547847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1.1: Executive 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Sub-programme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1.2: Corporate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Sub-programme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1.3: Information and Communication Technology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Sub-programme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1.4: Financial Management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2: Benefits Administration and Support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2.1: Benefits Administration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Sub-programme 2.2: Payment Administration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976" y="152400"/>
            <a:ext cx="8458200" cy="884238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</a:p>
        </p:txBody>
      </p:sp>
    </p:spTree>
    <p:extLst>
      <p:ext uri="{BB962C8B-B14F-4D97-AF65-F5344CB8AC3E}">
        <p14:creationId xmlns:p14="http://schemas.microsoft.com/office/powerpoint/2010/main" xmlns="" val="16487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1921</Words>
  <Application>Microsoft Office PowerPoint</Application>
  <PresentationFormat>On-screen Show (4:3)</PresentationFormat>
  <Paragraphs>464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Annual Performance Plan &amp; Budget 2017/18 -2019/20</vt:lpstr>
      <vt:lpstr>Presentation Outline</vt:lpstr>
      <vt:lpstr>Purpose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Implementation of the  Social Assistance Programme</vt:lpstr>
      <vt:lpstr>Improved Service Delivery</vt:lpstr>
      <vt:lpstr>Slide 23</vt:lpstr>
      <vt:lpstr>Slide 24</vt:lpstr>
      <vt:lpstr>Slide 25</vt:lpstr>
      <vt:lpstr>SASSA’S MTEF APPROPRIATION</vt:lpstr>
      <vt:lpstr>Commentary on the medium-term estimates</vt:lpstr>
      <vt:lpstr>Medium-term estimates: Programmes</vt:lpstr>
      <vt:lpstr>Medium-term estimates: Key Items</vt:lpstr>
      <vt:lpstr>Implications of the budget reduction</vt:lpstr>
      <vt:lpstr>Financial Implications for implementation of Constitutional Court order – 2017/18 Estimates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DineoMotsh</dc:creator>
  <cp:lastModifiedBy>PUMZA</cp:lastModifiedBy>
  <cp:revision>106</cp:revision>
  <cp:lastPrinted>2016-04-18T07:41:24Z</cp:lastPrinted>
  <dcterms:created xsi:type="dcterms:W3CDTF">2016-03-01T10:31:26Z</dcterms:created>
  <dcterms:modified xsi:type="dcterms:W3CDTF">2017-06-22T08:14:50Z</dcterms:modified>
</cp:coreProperties>
</file>