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58" r:id="rId3"/>
    <p:sldId id="259"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04" y="9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77A80C-56B7-4B88-915B-68EA3A59EA2A}" type="datetimeFigureOut">
              <a:rPr lang="en-ZA" smtClean="0"/>
              <a:pPr/>
              <a:t>2017/06/26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BD7FD-3A1D-4D35-A84D-258160E345BA}" type="slidenum">
              <a:rPr lang="en-ZA" smtClean="0"/>
              <a:pPr/>
              <a:t>‹#›</a:t>
            </a:fld>
            <a:endParaRPr lang="en-ZA"/>
          </a:p>
        </p:txBody>
      </p:sp>
    </p:spTree>
    <p:extLst>
      <p:ext uri="{BB962C8B-B14F-4D97-AF65-F5344CB8AC3E}">
        <p14:creationId xmlns:p14="http://schemas.microsoft.com/office/powerpoint/2010/main" xmlns="" val="1745352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2000" baseline="0" dirty="0" smtClean="0">
                <a:latin typeface="+mn-lt"/>
                <a:cs typeface="Arial" panose="020B0604020202020204" pitchFamily="34" charset="0"/>
              </a:rPr>
              <a:t>These are the areas over which the we had agreement with the sub-commission</a:t>
            </a:r>
            <a:endParaRPr lang="en-ZA" sz="2000" baseline="30000" dirty="0" smtClean="0">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fld id="{21652210-660B-46F5-941C-D538CAF8C238}" type="slidenum">
              <a:rPr lang="en-ZA" smtClean="0"/>
              <a:pPr/>
              <a:t>1</a:t>
            </a:fld>
            <a:endParaRPr lang="en-ZA"/>
          </a:p>
        </p:txBody>
      </p:sp>
    </p:spTree>
    <p:extLst>
      <p:ext uri="{BB962C8B-B14F-4D97-AF65-F5344CB8AC3E}">
        <p14:creationId xmlns:p14="http://schemas.microsoft.com/office/powerpoint/2010/main" xmlns="" val="3642822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4235" y="4229100"/>
            <a:ext cx="6702177" cy="3771900"/>
          </a:xfrm>
        </p:spPr>
        <p:txBody>
          <a:bodyPr/>
          <a:lstStyle/>
          <a:p>
            <a:pPr lvl="1"/>
            <a:r>
              <a:rPr lang="en-ZA" sz="1200" kern="1200" dirty="0" smtClean="0">
                <a:solidFill>
                  <a:schemeClr val="tx1"/>
                </a:solidFill>
                <a:effectLst/>
                <a:latin typeface="+mn-lt"/>
                <a:ea typeface="+mn-ea"/>
                <a:cs typeface="+mn-cs"/>
              </a:rPr>
              <a:t>.</a:t>
            </a:r>
            <a:endParaRPr lang="en-ZA" sz="11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en-ZA" sz="1100" kern="1200" dirty="0">
              <a:solidFill>
                <a:schemeClr val="tx1"/>
              </a:solidFill>
              <a:effectLst/>
              <a:latin typeface="+mn-lt"/>
              <a:ea typeface="+mn-ea"/>
              <a:cs typeface="+mn-cs"/>
            </a:endParaRPr>
          </a:p>
          <a:p>
            <a:pPr lvl="1"/>
            <a:r>
              <a:rPr lang="en-ZA" sz="1200" kern="1200" dirty="0">
                <a:solidFill>
                  <a:schemeClr val="tx1"/>
                </a:solidFill>
                <a:effectLst/>
                <a:latin typeface="+mn-lt"/>
                <a:ea typeface="+mn-ea"/>
                <a:cs typeface="+mn-cs"/>
              </a:rPr>
              <a:t>The Commission acknowledges the geological and geophysical data and information provided by South Africa in order to support FOS points </a:t>
            </a:r>
            <a:r>
              <a:rPr lang="en-ZA" sz="1200" kern="1200" dirty="0" smtClean="0">
                <a:solidFill>
                  <a:schemeClr val="tx1"/>
                </a:solidFill>
                <a:effectLst/>
                <a:latin typeface="+mn-lt"/>
                <a:ea typeface="+mn-ea"/>
                <a:cs typeface="+mn-cs"/>
              </a:rPr>
              <a:t>on the Orange</a:t>
            </a:r>
            <a:r>
              <a:rPr lang="en-ZA" sz="1200" kern="1200" baseline="0" dirty="0" smtClean="0">
                <a:solidFill>
                  <a:schemeClr val="tx1"/>
                </a:solidFill>
                <a:effectLst/>
                <a:latin typeface="+mn-lt"/>
                <a:ea typeface="+mn-ea"/>
                <a:cs typeface="+mn-cs"/>
              </a:rPr>
              <a:t> Cone</a:t>
            </a:r>
            <a:r>
              <a:rPr lang="en-ZA" sz="1200" kern="1200" dirty="0" smtClean="0">
                <a:solidFill>
                  <a:schemeClr val="tx1"/>
                </a:solidFill>
                <a:effectLst/>
                <a:latin typeface="+mn-lt"/>
                <a:ea typeface="+mn-ea"/>
                <a:cs typeface="+mn-cs"/>
              </a:rPr>
              <a:t>, </a:t>
            </a:r>
            <a:r>
              <a:rPr lang="en-ZA" sz="1200" kern="1200" dirty="0">
                <a:solidFill>
                  <a:schemeClr val="tx1"/>
                </a:solidFill>
                <a:effectLst/>
                <a:latin typeface="+mn-lt"/>
                <a:ea typeface="+mn-ea"/>
                <a:cs typeface="+mn-cs"/>
              </a:rPr>
              <a:t>the Commission was </a:t>
            </a:r>
            <a:r>
              <a:rPr lang="en-ZA" sz="1200" kern="1200" dirty="0" smtClean="0">
                <a:solidFill>
                  <a:schemeClr val="tx1"/>
                </a:solidFill>
                <a:effectLst/>
                <a:latin typeface="+mn-lt"/>
                <a:ea typeface="+mn-ea"/>
                <a:cs typeface="+mn-cs"/>
              </a:rPr>
              <a:t>however, in </a:t>
            </a:r>
            <a:r>
              <a:rPr lang="en-ZA" sz="1200" kern="1200" dirty="0">
                <a:solidFill>
                  <a:schemeClr val="tx1"/>
                </a:solidFill>
                <a:effectLst/>
                <a:latin typeface="+mn-lt"/>
                <a:ea typeface="+mn-ea"/>
                <a:cs typeface="+mn-cs"/>
              </a:rPr>
              <a:t>doubt </a:t>
            </a:r>
            <a:r>
              <a:rPr lang="en-ZA" sz="1200" kern="1200" dirty="0" smtClean="0">
                <a:solidFill>
                  <a:schemeClr val="tx1"/>
                </a:solidFill>
                <a:effectLst/>
                <a:latin typeface="+mn-lt"/>
                <a:ea typeface="+mn-ea"/>
                <a:cs typeface="+mn-cs"/>
              </a:rPr>
              <a:t>regarding the </a:t>
            </a:r>
            <a:r>
              <a:rPr lang="en-ZA" sz="1200" b="1" kern="1200" dirty="0">
                <a:solidFill>
                  <a:schemeClr val="tx1"/>
                </a:solidFill>
                <a:effectLst/>
                <a:latin typeface="+mn-lt"/>
                <a:ea typeface="+mn-ea"/>
                <a:cs typeface="+mn-cs"/>
              </a:rPr>
              <a:t>validity of the arguments presented to use the full extent of the cone as the continental </a:t>
            </a:r>
            <a:r>
              <a:rPr lang="en-ZA" sz="1200" b="1" kern="1200" dirty="0" smtClean="0">
                <a:solidFill>
                  <a:schemeClr val="tx1"/>
                </a:solidFill>
                <a:effectLst/>
                <a:latin typeface="+mn-lt"/>
                <a:ea typeface="+mn-ea"/>
                <a:cs typeface="+mn-cs"/>
              </a:rPr>
              <a:t>slope.</a:t>
            </a:r>
          </a:p>
          <a:p>
            <a:pPr lvl="1"/>
            <a:endParaRPr lang="en-ZA" sz="1200" b="1" kern="1200" baseline="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Having considered all data and information provided, the Commission reached the consensus view that </a:t>
            </a:r>
            <a:r>
              <a:rPr lang="en-ZA" sz="1200" b="1" kern="1200" dirty="0" smtClean="0">
                <a:solidFill>
                  <a:schemeClr val="tx1"/>
                </a:solidFill>
                <a:effectLst/>
                <a:latin typeface="+mn-lt"/>
                <a:ea typeface="+mn-ea"/>
                <a:cs typeface="+mn-cs"/>
              </a:rPr>
              <a:t>a clear differentiation between continental slope and continental rise based on morphological, geological and geophysical data and information must be established in order to determine the base of the continental slope in the region of the cone</a:t>
            </a:r>
            <a:r>
              <a:rPr lang="en-ZA" sz="1200" kern="1200" dirty="0" smtClean="0">
                <a:solidFill>
                  <a:schemeClr val="tx1"/>
                </a:solidFill>
                <a:effectLst/>
                <a:latin typeface="+mn-lt"/>
                <a:ea typeface="+mn-ea"/>
                <a:cs typeface="+mn-cs"/>
              </a:rPr>
              <a:t> and substantiate the FOS points in that area.</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a:p>
            <a:pPr lvl="1"/>
            <a:r>
              <a:rPr lang="en-ZA" sz="1200" b="1" kern="1200" baseline="0" dirty="0" smtClean="0">
                <a:solidFill>
                  <a:srgbClr val="FF0000"/>
                </a:solidFill>
                <a:effectLst/>
                <a:latin typeface="+mn-lt"/>
                <a:ea typeface="+mn-ea"/>
                <a:cs typeface="+mn-cs"/>
              </a:rPr>
              <a:t> NOTE: All the points that lie outside the</a:t>
            </a:r>
            <a:r>
              <a:rPr lang="en-ZA" sz="1200" b="1" kern="1200" dirty="0" smtClean="0">
                <a:solidFill>
                  <a:srgbClr val="FF0000"/>
                </a:solidFill>
                <a:effectLst/>
                <a:latin typeface="+mn-lt"/>
                <a:ea typeface="+mn-ea"/>
                <a:cs typeface="+mn-cs"/>
              </a:rPr>
              <a:t> 200M have not been approved except for those southern area around the </a:t>
            </a:r>
            <a:r>
              <a:rPr lang="en-ZA" sz="1200" b="1" kern="1200" dirty="0" err="1" smtClean="0">
                <a:solidFill>
                  <a:srgbClr val="FF0000"/>
                </a:solidFill>
                <a:effectLst/>
                <a:latin typeface="+mn-lt"/>
                <a:ea typeface="+mn-ea"/>
                <a:cs typeface="+mn-cs"/>
              </a:rPr>
              <a:t>Agulhus</a:t>
            </a:r>
            <a:r>
              <a:rPr lang="en-ZA" sz="1200" b="1" kern="1200" dirty="0" smtClean="0">
                <a:solidFill>
                  <a:srgbClr val="FF0000"/>
                </a:solidFill>
                <a:effectLst/>
                <a:latin typeface="+mn-lt"/>
                <a:ea typeface="+mn-ea"/>
                <a:cs typeface="+mn-cs"/>
              </a:rPr>
              <a:t> Ridge. They say  that we should </a:t>
            </a:r>
            <a:r>
              <a:rPr lang="en-ZA" sz="1200" b="1" kern="1200" dirty="0" err="1" smtClean="0">
                <a:solidFill>
                  <a:srgbClr val="FF0000"/>
                </a:solidFill>
                <a:effectLst/>
                <a:latin typeface="+mn-lt"/>
                <a:ea typeface="+mn-ea"/>
                <a:cs typeface="+mn-cs"/>
              </a:rPr>
              <a:t>makea</a:t>
            </a:r>
            <a:r>
              <a:rPr lang="en-ZA" sz="1200" b="1" kern="1200" dirty="0" smtClean="0">
                <a:solidFill>
                  <a:srgbClr val="FF0000"/>
                </a:solidFill>
                <a:effectLst/>
                <a:latin typeface="+mn-lt"/>
                <a:ea typeface="+mn-ea"/>
                <a:cs typeface="+mn-cs"/>
              </a:rPr>
              <a:t> differentiation between the slope and rise based on morphology, geological and geophysical data. I believe that is what we have been doing with the sub-commission for at least 4 sessions. This is not a decision the sub-commission took overnight.</a:t>
            </a:r>
            <a:endParaRPr lang="en-ZA" dirty="0"/>
          </a:p>
        </p:txBody>
      </p:sp>
      <p:sp>
        <p:nvSpPr>
          <p:cNvPr id="4" name="Slide Number Placeholder 3"/>
          <p:cNvSpPr>
            <a:spLocks noGrp="1"/>
          </p:cNvSpPr>
          <p:nvPr>
            <p:ph type="sldNum" sz="quarter" idx="10"/>
          </p:nvPr>
        </p:nvSpPr>
        <p:spPr/>
        <p:txBody>
          <a:bodyPr/>
          <a:lstStyle/>
          <a:p>
            <a:fld id="{FC970DCB-F96A-4C0E-A8F9-9DB21C12EF21}" type="slidenum">
              <a:rPr lang="en-ZA" smtClean="0"/>
              <a:pPr/>
              <a:t>2</a:t>
            </a:fld>
            <a:endParaRPr lang="en-ZA"/>
          </a:p>
        </p:txBody>
      </p:sp>
      <p:sp>
        <p:nvSpPr>
          <p:cNvPr id="5" name="TextBox 4"/>
          <p:cNvSpPr txBox="1"/>
          <p:nvPr/>
        </p:nvSpPr>
        <p:spPr>
          <a:xfrm>
            <a:off x="1233889" y="694063"/>
            <a:ext cx="2650724" cy="369332"/>
          </a:xfrm>
          <a:prstGeom prst="rect">
            <a:avLst/>
          </a:prstGeom>
          <a:noFill/>
        </p:spPr>
        <p:txBody>
          <a:bodyPr wrap="square" rtlCol="0">
            <a:spAutoFit/>
          </a:bodyPr>
          <a:lstStyle/>
          <a:p>
            <a:r>
              <a:rPr lang="en-ZA" dirty="0" smtClean="0"/>
              <a:t>The Western Margin</a:t>
            </a:r>
            <a:endParaRPr lang="en-ZA" dirty="0"/>
          </a:p>
        </p:txBody>
      </p:sp>
    </p:spTree>
    <p:extLst>
      <p:ext uri="{BB962C8B-B14F-4D97-AF65-F5344CB8AC3E}">
        <p14:creationId xmlns:p14="http://schemas.microsoft.com/office/powerpoint/2010/main" xmlns="" val="3896443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153" y="4229100"/>
            <a:ext cx="6757260" cy="3771900"/>
          </a:xfrm>
        </p:spPr>
        <p:txBody>
          <a:bodyPr/>
          <a:lstStyle/>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Having considered the geological and geophysical data and information provided in the Submission, </a:t>
            </a:r>
            <a:r>
              <a:rPr lang="en-ZA" sz="1200" b="1" kern="1200" dirty="0">
                <a:solidFill>
                  <a:schemeClr val="tx1"/>
                </a:solidFill>
                <a:effectLst/>
                <a:latin typeface="+mn-lt"/>
                <a:ea typeface="+mn-ea"/>
                <a:cs typeface="+mn-cs"/>
              </a:rPr>
              <a:t>the Commission decided however accept the locations of FOS points SA58 to SA51. </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Some members of the Commission, having considered the scientific data and information available in conjunction with the recent scientific literature (e.g. Fischer et al. 2017), did not agree with the morphological and geological connection between the northern and southern parts of the Mozambique Ridge as submitted by the State and recommended by the Subcommission. </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Other members felt that while morphological continuity could be accepted, geological connection between the two parts was insufficiently demonstrated. Consequently, the Commission was unable to recommend the use of FOS points SA50 to SA46 as recommended by the Subcommission, and </a:t>
            </a:r>
            <a:r>
              <a:rPr lang="en-ZA" sz="1200" b="1" kern="1200" dirty="0">
                <a:solidFill>
                  <a:schemeClr val="tx1"/>
                </a:solidFill>
                <a:effectLst/>
                <a:latin typeface="+mn-lt"/>
                <a:ea typeface="+mn-ea"/>
                <a:cs typeface="+mn-cs"/>
              </a:rPr>
              <a:t>recommends that more data and information be presented by the State to support its contention of morphological and geological continuity between the northern and southern parts of the Mozambique Ridge</a:t>
            </a:r>
            <a:r>
              <a:rPr lang="en-ZA" sz="1200" kern="1200" dirty="0">
                <a:solidFill>
                  <a:schemeClr val="tx1"/>
                </a:solidFill>
                <a:effectLst/>
                <a:latin typeface="+mn-lt"/>
                <a:ea typeface="+mn-ea"/>
                <a:cs typeface="+mn-cs"/>
              </a:rPr>
              <a:t>.</a:t>
            </a:r>
          </a:p>
          <a:p>
            <a:endParaRPr lang="en-ZA" dirty="0"/>
          </a:p>
        </p:txBody>
      </p:sp>
      <p:sp>
        <p:nvSpPr>
          <p:cNvPr id="4" name="Slide Number Placeholder 3"/>
          <p:cNvSpPr>
            <a:spLocks noGrp="1"/>
          </p:cNvSpPr>
          <p:nvPr>
            <p:ph type="sldNum" sz="quarter" idx="10"/>
          </p:nvPr>
        </p:nvSpPr>
        <p:spPr/>
        <p:txBody>
          <a:bodyPr/>
          <a:lstStyle/>
          <a:p>
            <a:fld id="{FC970DCB-F96A-4C0E-A8F9-9DB21C12EF21}" type="slidenum">
              <a:rPr lang="en-ZA" smtClean="0"/>
              <a:pPr/>
              <a:t>3</a:t>
            </a:fld>
            <a:endParaRPr lang="en-ZA"/>
          </a:p>
        </p:txBody>
      </p:sp>
      <p:sp>
        <p:nvSpPr>
          <p:cNvPr id="5" name="TextBox 4"/>
          <p:cNvSpPr txBox="1"/>
          <p:nvPr/>
        </p:nvSpPr>
        <p:spPr>
          <a:xfrm>
            <a:off x="958468" y="458787"/>
            <a:ext cx="3988105" cy="369332"/>
          </a:xfrm>
          <a:prstGeom prst="rect">
            <a:avLst/>
          </a:prstGeom>
          <a:noFill/>
        </p:spPr>
        <p:txBody>
          <a:bodyPr wrap="square" rtlCol="0">
            <a:spAutoFit/>
          </a:bodyPr>
          <a:lstStyle/>
          <a:p>
            <a:r>
              <a:rPr lang="en-ZA" dirty="0" smtClean="0"/>
              <a:t>Mozambique Ridge</a:t>
            </a:r>
            <a:endParaRPr lang="en-ZA" dirty="0"/>
          </a:p>
        </p:txBody>
      </p:sp>
    </p:spTree>
    <p:extLst>
      <p:ext uri="{BB962C8B-B14F-4D97-AF65-F5344CB8AC3E}">
        <p14:creationId xmlns:p14="http://schemas.microsoft.com/office/powerpoint/2010/main" xmlns="" val="986174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C970DCB-F96A-4C0E-A8F9-9DB21C12EF21}" type="slidenum">
              <a:rPr lang="en-ZA" smtClean="0"/>
              <a:pPr/>
              <a:t>4</a:t>
            </a:fld>
            <a:endParaRPr lang="en-ZA"/>
          </a:p>
        </p:txBody>
      </p:sp>
    </p:spTree>
    <p:extLst>
      <p:ext uri="{BB962C8B-B14F-4D97-AF65-F5344CB8AC3E}">
        <p14:creationId xmlns:p14="http://schemas.microsoft.com/office/powerpoint/2010/main" xmlns="" val="209816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1ACC8BD5-6B04-464D-A25B-1D2FCEBDD0FC}" type="datetimeFigureOut">
              <a:rPr lang="en-ZA" smtClean="0"/>
              <a:pPr/>
              <a:t>2017/06/26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D91A387-3EB6-4A2B-B14D-00C20DD7BD12}" type="slidenum">
              <a:rPr lang="en-ZA" smtClean="0"/>
              <a:pPr/>
              <a:t>‹#›</a:t>
            </a:fld>
            <a:endParaRPr lang="en-ZA"/>
          </a:p>
        </p:txBody>
      </p:sp>
    </p:spTree>
    <p:extLst>
      <p:ext uri="{BB962C8B-B14F-4D97-AF65-F5344CB8AC3E}">
        <p14:creationId xmlns:p14="http://schemas.microsoft.com/office/powerpoint/2010/main" xmlns="" val="3267278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ACC8BD5-6B04-464D-A25B-1D2FCEBDD0FC}" type="datetimeFigureOut">
              <a:rPr lang="en-ZA" smtClean="0"/>
              <a:pPr/>
              <a:t>2017/06/26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D91A387-3EB6-4A2B-B14D-00C20DD7BD12}" type="slidenum">
              <a:rPr lang="en-ZA" smtClean="0"/>
              <a:pPr/>
              <a:t>‹#›</a:t>
            </a:fld>
            <a:endParaRPr lang="en-ZA"/>
          </a:p>
        </p:txBody>
      </p:sp>
    </p:spTree>
    <p:extLst>
      <p:ext uri="{BB962C8B-B14F-4D97-AF65-F5344CB8AC3E}">
        <p14:creationId xmlns:p14="http://schemas.microsoft.com/office/powerpoint/2010/main" xmlns="" val="2915175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ACC8BD5-6B04-464D-A25B-1D2FCEBDD0FC}" type="datetimeFigureOut">
              <a:rPr lang="en-ZA" smtClean="0"/>
              <a:pPr/>
              <a:t>2017/06/26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D91A387-3EB6-4A2B-B14D-00C20DD7BD12}" type="slidenum">
              <a:rPr lang="en-ZA" smtClean="0"/>
              <a:pPr/>
              <a:t>‹#›</a:t>
            </a:fld>
            <a:endParaRPr lang="en-ZA"/>
          </a:p>
        </p:txBody>
      </p:sp>
    </p:spTree>
    <p:extLst>
      <p:ext uri="{BB962C8B-B14F-4D97-AF65-F5344CB8AC3E}">
        <p14:creationId xmlns:p14="http://schemas.microsoft.com/office/powerpoint/2010/main" xmlns="" val="2451801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ACC8BD5-6B04-464D-A25B-1D2FCEBDD0FC}" type="datetimeFigureOut">
              <a:rPr lang="en-ZA" smtClean="0"/>
              <a:pPr/>
              <a:t>2017/06/26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D91A387-3EB6-4A2B-B14D-00C20DD7BD12}" type="slidenum">
              <a:rPr lang="en-ZA" smtClean="0"/>
              <a:pPr/>
              <a:t>‹#›</a:t>
            </a:fld>
            <a:endParaRPr lang="en-ZA"/>
          </a:p>
        </p:txBody>
      </p:sp>
    </p:spTree>
    <p:extLst>
      <p:ext uri="{BB962C8B-B14F-4D97-AF65-F5344CB8AC3E}">
        <p14:creationId xmlns:p14="http://schemas.microsoft.com/office/powerpoint/2010/main" xmlns="" val="1329846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CC8BD5-6B04-464D-A25B-1D2FCEBDD0FC}" type="datetimeFigureOut">
              <a:rPr lang="en-ZA" smtClean="0"/>
              <a:pPr/>
              <a:t>2017/06/26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D91A387-3EB6-4A2B-B14D-00C20DD7BD12}" type="slidenum">
              <a:rPr lang="en-ZA" smtClean="0"/>
              <a:pPr/>
              <a:t>‹#›</a:t>
            </a:fld>
            <a:endParaRPr lang="en-ZA"/>
          </a:p>
        </p:txBody>
      </p:sp>
    </p:spTree>
    <p:extLst>
      <p:ext uri="{BB962C8B-B14F-4D97-AF65-F5344CB8AC3E}">
        <p14:creationId xmlns:p14="http://schemas.microsoft.com/office/powerpoint/2010/main" xmlns="" val="3770406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1ACC8BD5-6B04-464D-A25B-1D2FCEBDD0FC}" type="datetimeFigureOut">
              <a:rPr lang="en-ZA" smtClean="0"/>
              <a:pPr/>
              <a:t>2017/06/26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D91A387-3EB6-4A2B-B14D-00C20DD7BD12}" type="slidenum">
              <a:rPr lang="en-ZA" smtClean="0"/>
              <a:pPr/>
              <a:t>‹#›</a:t>
            </a:fld>
            <a:endParaRPr lang="en-ZA"/>
          </a:p>
        </p:txBody>
      </p:sp>
    </p:spTree>
    <p:extLst>
      <p:ext uri="{BB962C8B-B14F-4D97-AF65-F5344CB8AC3E}">
        <p14:creationId xmlns:p14="http://schemas.microsoft.com/office/powerpoint/2010/main" xmlns="" val="378422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ACC8BD5-6B04-464D-A25B-1D2FCEBDD0FC}" type="datetimeFigureOut">
              <a:rPr lang="en-ZA" smtClean="0"/>
              <a:pPr/>
              <a:t>2017/06/26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DD91A387-3EB6-4A2B-B14D-00C20DD7BD12}" type="slidenum">
              <a:rPr lang="en-ZA" smtClean="0"/>
              <a:pPr/>
              <a:t>‹#›</a:t>
            </a:fld>
            <a:endParaRPr lang="en-ZA"/>
          </a:p>
        </p:txBody>
      </p:sp>
    </p:spTree>
    <p:extLst>
      <p:ext uri="{BB962C8B-B14F-4D97-AF65-F5344CB8AC3E}">
        <p14:creationId xmlns:p14="http://schemas.microsoft.com/office/powerpoint/2010/main" xmlns="" val="1074206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ACC8BD5-6B04-464D-A25B-1D2FCEBDD0FC}" type="datetimeFigureOut">
              <a:rPr lang="en-ZA" smtClean="0"/>
              <a:pPr/>
              <a:t>2017/06/26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DD91A387-3EB6-4A2B-B14D-00C20DD7BD12}" type="slidenum">
              <a:rPr lang="en-ZA" smtClean="0"/>
              <a:pPr/>
              <a:t>‹#›</a:t>
            </a:fld>
            <a:endParaRPr lang="en-ZA"/>
          </a:p>
        </p:txBody>
      </p:sp>
    </p:spTree>
    <p:extLst>
      <p:ext uri="{BB962C8B-B14F-4D97-AF65-F5344CB8AC3E}">
        <p14:creationId xmlns:p14="http://schemas.microsoft.com/office/powerpoint/2010/main" xmlns="" val="1903309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CC8BD5-6B04-464D-A25B-1D2FCEBDD0FC}" type="datetimeFigureOut">
              <a:rPr lang="en-ZA" smtClean="0"/>
              <a:pPr/>
              <a:t>2017/06/26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DD91A387-3EB6-4A2B-B14D-00C20DD7BD12}" type="slidenum">
              <a:rPr lang="en-ZA" smtClean="0"/>
              <a:pPr/>
              <a:t>‹#›</a:t>
            </a:fld>
            <a:endParaRPr lang="en-ZA"/>
          </a:p>
        </p:txBody>
      </p:sp>
    </p:spTree>
    <p:extLst>
      <p:ext uri="{BB962C8B-B14F-4D97-AF65-F5344CB8AC3E}">
        <p14:creationId xmlns:p14="http://schemas.microsoft.com/office/powerpoint/2010/main" xmlns="" val="3499020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CC8BD5-6B04-464D-A25B-1D2FCEBDD0FC}" type="datetimeFigureOut">
              <a:rPr lang="en-ZA" smtClean="0"/>
              <a:pPr/>
              <a:t>2017/06/26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D91A387-3EB6-4A2B-B14D-00C20DD7BD12}" type="slidenum">
              <a:rPr lang="en-ZA" smtClean="0"/>
              <a:pPr/>
              <a:t>‹#›</a:t>
            </a:fld>
            <a:endParaRPr lang="en-ZA"/>
          </a:p>
        </p:txBody>
      </p:sp>
    </p:spTree>
    <p:extLst>
      <p:ext uri="{BB962C8B-B14F-4D97-AF65-F5344CB8AC3E}">
        <p14:creationId xmlns:p14="http://schemas.microsoft.com/office/powerpoint/2010/main" xmlns="" val="38493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CC8BD5-6B04-464D-A25B-1D2FCEBDD0FC}" type="datetimeFigureOut">
              <a:rPr lang="en-ZA" smtClean="0"/>
              <a:pPr/>
              <a:t>2017/06/26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D91A387-3EB6-4A2B-B14D-00C20DD7BD12}" type="slidenum">
              <a:rPr lang="en-ZA" smtClean="0"/>
              <a:pPr/>
              <a:t>‹#›</a:t>
            </a:fld>
            <a:endParaRPr lang="en-ZA"/>
          </a:p>
        </p:txBody>
      </p:sp>
    </p:spTree>
    <p:extLst>
      <p:ext uri="{BB962C8B-B14F-4D97-AF65-F5344CB8AC3E}">
        <p14:creationId xmlns:p14="http://schemas.microsoft.com/office/powerpoint/2010/main" xmlns="" val="2450944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C8BD5-6B04-464D-A25B-1D2FCEBDD0FC}" type="datetimeFigureOut">
              <a:rPr lang="en-ZA" smtClean="0"/>
              <a:pPr/>
              <a:t>2017/06/26</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91A387-3EB6-4A2B-B14D-00C20DD7BD12}" type="slidenum">
              <a:rPr lang="en-ZA" smtClean="0"/>
              <a:pPr/>
              <a:t>‹#›</a:t>
            </a:fld>
            <a:endParaRPr lang="en-ZA"/>
          </a:p>
        </p:txBody>
      </p:sp>
    </p:spTree>
    <p:extLst>
      <p:ext uri="{BB962C8B-B14F-4D97-AF65-F5344CB8AC3E}">
        <p14:creationId xmlns:p14="http://schemas.microsoft.com/office/powerpoint/2010/main" xmlns="" val="2999294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14995" y="571500"/>
            <a:ext cx="6962013" cy="5715000"/>
          </a:xfrm>
          <a:prstGeom prst="rect">
            <a:avLst/>
          </a:prstGeom>
        </p:spPr>
      </p:pic>
    </p:spTree>
    <p:extLst>
      <p:ext uri="{BB962C8B-B14F-4D97-AF65-F5344CB8AC3E}">
        <p14:creationId xmlns:p14="http://schemas.microsoft.com/office/powerpoint/2010/main" xmlns="" val="2628867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216325" y="0"/>
            <a:ext cx="8254767" cy="6576969"/>
            <a:chOff x="2038525" y="142613"/>
            <a:chExt cx="8254767" cy="6576969"/>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38525" y="142613"/>
              <a:ext cx="8254767" cy="6576969"/>
            </a:xfrm>
            <a:prstGeom prst="rect">
              <a:avLst/>
            </a:prstGeom>
          </p:spPr>
        </p:pic>
        <p:sp>
          <p:nvSpPr>
            <p:cNvPr id="4" name="Oval 3"/>
            <p:cNvSpPr/>
            <p:nvPr/>
          </p:nvSpPr>
          <p:spPr>
            <a:xfrm>
              <a:off x="3363009" y="1882021"/>
              <a:ext cx="86553" cy="7257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Oval 5"/>
            <p:cNvSpPr/>
            <p:nvPr/>
          </p:nvSpPr>
          <p:spPr>
            <a:xfrm>
              <a:off x="3449562" y="2027164"/>
              <a:ext cx="86553" cy="7257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Oval 6"/>
            <p:cNvSpPr/>
            <p:nvPr/>
          </p:nvSpPr>
          <p:spPr>
            <a:xfrm>
              <a:off x="3901924" y="2351316"/>
              <a:ext cx="86553" cy="7257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Oval 7"/>
            <p:cNvSpPr/>
            <p:nvPr/>
          </p:nvSpPr>
          <p:spPr>
            <a:xfrm rot="19072217">
              <a:off x="4168020" y="2414210"/>
              <a:ext cx="86553" cy="7257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Oval 8"/>
            <p:cNvSpPr/>
            <p:nvPr/>
          </p:nvSpPr>
          <p:spPr>
            <a:xfrm>
              <a:off x="4584096" y="2532744"/>
              <a:ext cx="86553" cy="7257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2" name="TextBox 11"/>
          <p:cNvSpPr txBox="1"/>
          <p:nvPr/>
        </p:nvSpPr>
        <p:spPr>
          <a:xfrm>
            <a:off x="3414216" y="897343"/>
            <a:ext cx="1504122" cy="738664"/>
          </a:xfrm>
          <a:prstGeom prst="rect">
            <a:avLst/>
          </a:prstGeom>
          <a:noFill/>
        </p:spPr>
        <p:txBody>
          <a:bodyPr wrap="square" rtlCol="0">
            <a:spAutoFit/>
          </a:bodyPr>
          <a:lstStyle/>
          <a:p>
            <a:pPr algn="ctr"/>
            <a:r>
              <a:rPr lang="en-ZA" sz="1400" b="1" dirty="0">
                <a:solidFill>
                  <a:srgbClr val="FFFF00"/>
                </a:solidFill>
                <a:latin typeface="Arial" panose="020B0604020202020204" pitchFamily="34" charset="0"/>
                <a:cs typeface="Arial" panose="020B0604020202020204" pitchFamily="34" charset="0"/>
              </a:rPr>
              <a:t>FOS</a:t>
            </a:r>
          </a:p>
          <a:p>
            <a:pPr algn="ctr"/>
            <a:r>
              <a:rPr lang="en-ZA" sz="1400" b="1" dirty="0">
                <a:solidFill>
                  <a:srgbClr val="FFFF00"/>
                </a:solidFill>
                <a:latin typeface="Arial" panose="020B0604020202020204" pitchFamily="34" charset="0"/>
                <a:cs typeface="Arial" panose="020B0604020202020204" pitchFamily="34" charset="0"/>
              </a:rPr>
              <a:t>NOT </a:t>
            </a:r>
          </a:p>
          <a:p>
            <a:pPr algn="ctr"/>
            <a:r>
              <a:rPr lang="en-ZA" sz="1400" b="1" dirty="0">
                <a:solidFill>
                  <a:srgbClr val="FFFF00"/>
                </a:solidFill>
                <a:latin typeface="Arial" panose="020B0604020202020204" pitchFamily="34" charset="0"/>
                <a:cs typeface="Arial" panose="020B0604020202020204" pitchFamily="34" charset="0"/>
              </a:rPr>
              <a:t>APPROVED</a:t>
            </a:r>
            <a:endParaRPr lang="en-ZA" sz="1100" b="1" dirty="0">
              <a:solidFill>
                <a:srgbClr val="FFFF00"/>
              </a:solidFill>
              <a:latin typeface="Arial" panose="020B0604020202020204" pitchFamily="34" charset="0"/>
              <a:cs typeface="Arial" panose="020B0604020202020204" pitchFamily="34" charset="0"/>
            </a:endParaRPr>
          </a:p>
        </p:txBody>
      </p:sp>
      <p:sp>
        <p:nvSpPr>
          <p:cNvPr id="37" name="Right Brace 36"/>
          <p:cNvSpPr/>
          <p:nvPr/>
        </p:nvSpPr>
        <p:spPr>
          <a:xfrm rot="17928432">
            <a:off x="4206813" y="1231934"/>
            <a:ext cx="155448" cy="1524856"/>
          </a:xfrm>
          <a:prstGeom prst="rightBrace">
            <a:avLst/>
          </a:prstGeom>
          <a:ln w="158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39" name="TextBox 38"/>
          <p:cNvSpPr txBox="1"/>
          <p:nvPr/>
        </p:nvSpPr>
        <p:spPr>
          <a:xfrm>
            <a:off x="6791785" y="3043491"/>
            <a:ext cx="1568299" cy="523220"/>
          </a:xfrm>
          <a:prstGeom prst="rect">
            <a:avLst/>
          </a:prstGeom>
          <a:noFill/>
        </p:spPr>
        <p:txBody>
          <a:bodyPr wrap="square" rtlCol="0">
            <a:spAutoFit/>
          </a:bodyPr>
          <a:lstStyle/>
          <a:p>
            <a:pPr algn="ctr"/>
            <a:r>
              <a:rPr lang="en-ZA" sz="1400" b="1" dirty="0">
                <a:solidFill>
                  <a:srgbClr val="FFFF00"/>
                </a:solidFill>
                <a:latin typeface="Arial" panose="020B0604020202020204" pitchFamily="34" charset="0"/>
                <a:cs typeface="Arial" panose="020B0604020202020204" pitchFamily="34" charset="0"/>
              </a:rPr>
              <a:t>FOS APPROVED</a:t>
            </a:r>
          </a:p>
        </p:txBody>
      </p:sp>
      <p:sp>
        <p:nvSpPr>
          <p:cNvPr id="41" name="Right Brace 40"/>
          <p:cNvSpPr/>
          <p:nvPr/>
        </p:nvSpPr>
        <p:spPr>
          <a:xfrm rot="18775888">
            <a:off x="6277361" y="2136967"/>
            <a:ext cx="155448" cy="1633239"/>
          </a:xfrm>
          <a:prstGeom prst="rightBrace">
            <a:avLst/>
          </a:prstGeom>
          <a:ln w="2222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42" name="Right Brace 41"/>
          <p:cNvSpPr/>
          <p:nvPr/>
        </p:nvSpPr>
        <p:spPr>
          <a:xfrm rot="16200000">
            <a:off x="8120128" y="2679234"/>
            <a:ext cx="155448" cy="1930403"/>
          </a:xfrm>
          <a:prstGeom prst="rightBrace">
            <a:avLst/>
          </a:prstGeom>
          <a:ln w="158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Tree>
    <p:extLst>
      <p:ext uri="{BB962C8B-B14F-4D97-AF65-F5344CB8AC3E}">
        <p14:creationId xmlns:p14="http://schemas.microsoft.com/office/powerpoint/2010/main" xmlns="" val="2393656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Brace 13"/>
          <p:cNvSpPr/>
          <p:nvPr/>
        </p:nvSpPr>
        <p:spPr>
          <a:xfrm>
            <a:off x="8315353" y="494295"/>
            <a:ext cx="88577" cy="316117"/>
          </a:xfrm>
          <a:prstGeom prst="rightBrace">
            <a:avLst/>
          </a:prstGeom>
          <a:ln w="158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grpSp>
        <p:nvGrpSpPr>
          <p:cNvPr id="17" name="Group 16"/>
          <p:cNvGrpSpPr/>
          <p:nvPr/>
        </p:nvGrpSpPr>
        <p:grpSpPr>
          <a:xfrm>
            <a:off x="2024009" y="2958"/>
            <a:ext cx="8585771" cy="6855042"/>
            <a:chOff x="2024009" y="2958"/>
            <a:chExt cx="8585771" cy="6855042"/>
          </a:xfrm>
        </p:grpSpPr>
        <p:grpSp>
          <p:nvGrpSpPr>
            <p:cNvPr id="9" name="Group 8"/>
            <p:cNvGrpSpPr/>
            <p:nvPr/>
          </p:nvGrpSpPr>
          <p:grpSpPr>
            <a:xfrm>
              <a:off x="2024009" y="2958"/>
              <a:ext cx="8585771" cy="6855042"/>
              <a:chOff x="2024009" y="2958"/>
              <a:chExt cx="8585771" cy="6855042"/>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24009" y="2958"/>
                <a:ext cx="8585771" cy="6855042"/>
              </a:xfrm>
              <a:prstGeom prst="rect">
                <a:avLst/>
              </a:prstGeom>
            </p:spPr>
          </p:pic>
          <p:sp>
            <p:nvSpPr>
              <p:cNvPr id="4" name="Oval 3"/>
              <p:cNvSpPr/>
              <p:nvPr/>
            </p:nvSpPr>
            <p:spPr>
              <a:xfrm>
                <a:off x="7198507" y="3050475"/>
                <a:ext cx="86553" cy="7257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Oval 4"/>
              <p:cNvSpPr/>
              <p:nvPr/>
            </p:nvSpPr>
            <p:spPr>
              <a:xfrm>
                <a:off x="6889843" y="3584090"/>
                <a:ext cx="86553" cy="7257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Oval 5"/>
              <p:cNvSpPr/>
              <p:nvPr/>
            </p:nvSpPr>
            <p:spPr>
              <a:xfrm>
                <a:off x="6846566" y="3829218"/>
                <a:ext cx="86553" cy="7257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Oval 6"/>
              <p:cNvSpPr/>
              <p:nvPr/>
            </p:nvSpPr>
            <p:spPr>
              <a:xfrm>
                <a:off x="6584266" y="4388591"/>
                <a:ext cx="86553" cy="7257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Oval 7"/>
              <p:cNvSpPr/>
              <p:nvPr/>
            </p:nvSpPr>
            <p:spPr>
              <a:xfrm>
                <a:off x="6419845" y="4795992"/>
                <a:ext cx="86553" cy="7257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0" name="TextBox 9"/>
            <p:cNvSpPr txBox="1"/>
            <p:nvPr/>
          </p:nvSpPr>
          <p:spPr>
            <a:xfrm>
              <a:off x="7331177" y="4222231"/>
              <a:ext cx="1504122" cy="646331"/>
            </a:xfrm>
            <a:prstGeom prst="rect">
              <a:avLst/>
            </a:prstGeom>
            <a:noFill/>
          </p:spPr>
          <p:txBody>
            <a:bodyPr wrap="square" rtlCol="0">
              <a:spAutoFit/>
            </a:bodyPr>
            <a:lstStyle/>
            <a:p>
              <a:pPr algn="ctr"/>
              <a:r>
                <a:rPr lang="en-ZA" sz="1200" b="1" dirty="0">
                  <a:solidFill>
                    <a:srgbClr val="FFFF00"/>
                  </a:solidFill>
                  <a:latin typeface="Arial" panose="020B0604020202020204" pitchFamily="34" charset="0"/>
                  <a:cs typeface="Arial" panose="020B0604020202020204" pitchFamily="34" charset="0"/>
                </a:rPr>
                <a:t>FOS 46-50</a:t>
              </a:r>
            </a:p>
            <a:p>
              <a:pPr algn="ctr"/>
              <a:r>
                <a:rPr lang="en-ZA" sz="1200" b="1" dirty="0">
                  <a:solidFill>
                    <a:srgbClr val="FFFF00"/>
                  </a:solidFill>
                  <a:latin typeface="Arial" panose="020B0604020202020204" pitchFamily="34" charset="0"/>
                  <a:cs typeface="Arial" panose="020B0604020202020204" pitchFamily="34" charset="0"/>
                </a:rPr>
                <a:t>NOT </a:t>
              </a:r>
            </a:p>
            <a:p>
              <a:pPr algn="ctr"/>
              <a:r>
                <a:rPr lang="en-ZA" sz="1200" b="1" dirty="0">
                  <a:solidFill>
                    <a:srgbClr val="FFFF00"/>
                  </a:solidFill>
                  <a:latin typeface="Arial" panose="020B0604020202020204" pitchFamily="34" charset="0"/>
                  <a:cs typeface="Arial" panose="020B0604020202020204" pitchFamily="34" charset="0"/>
                </a:rPr>
                <a:t>APPROVED</a:t>
              </a:r>
              <a:endParaRPr lang="en-ZA" sz="1050" b="1" dirty="0">
                <a:solidFill>
                  <a:srgbClr val="FFFF00"/>
                </a:solidFill>
                <a:latin typeface="Arial" panose="020B0604020202020204" pitchFamily="34" charset="0"/>
                <a:cs typeface="Arial" panose="020B0604020202020204" pitchFamily="34" charset="0"/>
              </a:endParaRPr>
            </a:p>
          </p:txBody>
        </p:sp>
        <p:sp>
          <p:nvSpPr>
            <p:cNvPr id="11" name="Right Brace 10"/>
            <p:cNvSpPr/>
            <p:nvPr/>
          </p:nvSpPr>
          <p:spPr>
            <a:xfrm rot="1114391">
              <a:off x="7495248" y="3113571"/>
              <a:ext cx="155448" cy="2088055"/>
            </a:xfrm>
            <a:prstGeom prst="rightBrace">
              <a:avLst/>
            </a:prstGeom>
            <a:ln w="158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2" name="TextBox 11"/>
            <p:cNvSpPr txBox="1"/>
            <p:nvPr/>
          </p:nvSpPr>
          <p:spPr>
            <a:xfrm>
              <a:off x="8247910" y="1658620"/>
              <a:ext cx="1504122" cy="461665"/>
            </a:xfrm>
            <a:prstGeom prst="rect">
              <a:avLst/>
            </a:prstGeom>
            <a:noFill/>
          </p:spPr>
          <p:txBody>
            <a:bodyPr wrap="square" rtlCol="0">
              <a:spAutoFit/>
            </a:bodyPr>
            <a:lstStyle/>
            <a:p>
              <a:pPr algn="ctr"/>
              <a:r>
                <a:rPr lang="en-ZA" sz="1200" b="1" dirty="0">
                  <a:solidFill>
                    <a:srgbClr val="FFFF00"/>
                  </a:solidFill>
                  <a:latin typeface="Arial" panose="020B0604020202020204" pitchFamily="34" charset="0"/>
                  <a:cs typeface="Arial" panose="020B0604020202020204" pitchFamily="34" charset="0"/>
                </a:rPr>
                <a:t>FOS 51-58</a:t>
              </a:r>
            </a:p>
            <a:p>
              <a:pPr algn="ctr"/>
              <a:r>
                <a:rPr lang="en-ZA" sz="1200" b="1" dirty="0">
                  <a:solidFill>
                    <a:srgbClr val="FFFF00"/>
                  </a:solidFill>
                  <a:latin typeface="Arial" panose="020B0604020202020204" pitchFamily="34" charset="0"/>
                  <a:cs typeface="Arial" panose="020B0604020202020204" pitchFamily="34" charset="0"/>
                </a:rPr>
                <a:t>APPROVED</a:t>
              </a:r>
              <a:endParaRPr lang="en-ZA" sz="1050" b="1" dirty="0">
                <a:solidFill>
                  <a:srgbClr val="FFFF00"/>
                </a:solidFill>
                <a:latin typeface="Arial" panose="020B0604020202020204" pitchFamily="34" charset="0"/>
                <a:cs typeface="Arial" panose="020B0604020202020204" pitchFamily="34" charset="0"/>
              </a:endParaRPr>
            </a:p>
          </p:txBody>
        </p:sp>
        <p:sp>
          <p:nvSpPr>
            <p:cNvPr id="13" name="Right Brace 12"/>
            <p:cNvSpPr/>
            <p:nvPr/>
          </p:nvSpPr>
          <p:spPr>
            <a:xfrm rot="351546">
              <a:off x="8176903" y="1025229"/>
              <a:ext cx="142015" cy="1672810"/>
            </a:xfrm>
            <a:prstGeom prst="rightBrace">
              <a:avLst/>
            </a:prstGeom>
            <a:ln w="158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6" name="TextBox 15"/>
            <p:cNvSpPr txBox="1"/>
            <p:nvPr/>
          </p:nvSpPr>
          <p:spPr>
            <a:xfrm>
              <a:off x="8247910" y="345115"/>
              <a:ext cx="1504122" cy="646331"/>
            </a:xfrm>
            <a:prstGeom prst="rect">
              <a:avLst/>
            </a:prstGeom>
            <a:noFill/>
          </p:spPr>
          <p:txBody>
            <a:bodyPr wrap="square" rtlCol="0">
              <a:spAutoFit/>
            </a:bodyPr>
            <a:lstStyle/>
            <a:p>
              <a:pPr algn="ctr"/>
              <a:r>
                <a:rPr lang="en-ZA" sz="1200" b="1" dirty="0">
                  <a:solidFill>
                    <a:srgbClr val="FFFF00"/>
                  </a:solidFill>
                  <a:latin typeface="Arial" panose="020B0604020202020204" pitchFamily="34" charset="0"/>
                  <a:cs typeface="Arial" panose="020B0604020202020204" pitchFamily="34" charset="0"/>
                </a:rPr>
                <a:t>FOS 59</a:t>
              </a:r>
            </a:p>
            <a:p>
              <a:pPr algn="ctr"/>
              <a:r>
                <a:rPr lang="en-ZA" sz="1200" b="1" dirty="0">
                  <a:solidFill>
                    <a:srgbClr val="FFFF00"/>
                  </a:solidFill>
                  <a:latin typeface="Arial" panose="020B0604020202020204" pitchFamily="34" charset="0"/>
                  <a:cs typeface="Arial" panose="020B0604020202020204" pitchFamily="34" charset="0"/>
                </a:rPr>
                <a:t>NOT </a:t>
              </a:r>
            </a:p>
            <a:p>
              <a:pPr algn="ctr"/>
              <a:r>
                <a:rPr lang="en-ZA" sz="1200" b="1" dirty="0">
                  <a:solidFill>
                    <a:srgbClr val="FFFF00"/>
                  </a:solidFill>
                  <a:latin typeface="Arial" panose="020B0604020202020204" pitchFamily="34" charset="0"/>
                  <a:cs typeface="Arial" panose="020B0604020202020204" pitchFamily="34" charset="0"/>
                </a:rPr>
                <a:t>APPROVED</a:t>
              </a:r>
              <a:endParaRPr lang="en-ZA" sz="1050" b="1" dirty="0">
                <a:solidFill>
                  <a:srgbClr val="FFFF00"/>
                </a:solidFill>
                <a:latin typeface="Arial" panose="020B0604020202020204" pitchFamily="34" charset="0"/>
                <a:cs typeface="Arial" panose="020B0604020202020204" pitchFamily="34" charset="0"/>
              </a:endParaRPr>
            </a:p>
          </p:txBody>
        </p:sp>
      </p:grpSp>
      <p:cxnSp>
        <p:nvCxnSpPr>
          <p:cNvPr id="18" name="Straight Arrow Connector 17"/>
          <p:cNvCxnSpPr>
            <a:cxnSpLocks/>
          </p:cNvCxnSpPr>
          <p:nvPr/>
        </p:nvCxnSpPr>
        <p:spPr>
          <a:xfrm flipH="1">
            <a:off x="8091891" y="627017"/>
            <a:ext cx="555720" cy="26126"/>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9759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0"/>
            <a:ext cx="11576482" cy="7201972"/>
          </a:xfrm>
          <a:prstGeom prst="rect">
            <a:avLst/>
          </a:prstGeom>
          <a:noFill/>
        </p:spPr>
        <p:txBody>
          <a:bodyPr wrap="square" rtlCol="0">
            <a:spAutoFit/>
          </a:bodyPr>
          <a:lstStyle/>
          <a:p>
            <a:r>
              <a:rPr lang="en-ZA" sz="1400" dirty="0" smtClean="0">
                <a:latin typeface="Arial" panose="020B0604020202020204" pitchFamily="34" charset="0"/>
                <a:cs typeface="Arial" panose="020B0604020202020204" pitchFamily="34" charset="0"/>
              </a:rPr>
              <a:t>What needs to be clear is that during the process of the technical and scientific examination of the submission, where the Delegation was able to influence the Subcommission, we were successful.</a:t>
            </a:r>
          </a:p>
          <a:p>
            <a:endParaRPr lang="en-ZA" sz="1400" dirty="0">
              <a:latin typeface="Arial" panose="020B0604020202020204" pitchFamily="34" charset="0"/>
              <a:cs typeface="Arial" panose="020B0604020202020204" pitchFamily="34" charset="0"/>
            </a:endParaRPr>
          </a:p>
          <a:p>
            <a:r>
              <a:rPr lang="en-ZA" sz="1400" dirty="0" smtClean="0">
                <a:latin typeface="Arial" panose="020B0604020202020204" pitchFamily="34" charset="0"/>
                <a:cs typeface="Arial" panose="020B0604020202020204" pitchFamily="34" charset="0"/>
              </a:rPr>
              <a:t>From the recommendations issued it is clear that the Commission </a:t>
            </a:r>
            <a:r>
              <a:rPr lang="en-ZA" sz="1400" dirty="0">
                <a:latin typeface="Arial" panose="020B0604020202020204" pitchFamily="34" charset="0"/>
                <a:cs typeface="Arial" panose="020B0604020202020204" pitchFamily="34" charset="0"/>
              </a:rPr>
              <a:t>overturned a whole series of recommendations on the OLCS agreed to and approved by the </a:t>
            </a:r>
            <a:r>
              <a:rPr lang="en-ZA" sz="1400" dirty="0" smtClean="0">
                <a:latin typeface="Arial" panose="020B0604020202020204" pitchFamily="34" charset="0"/>
                <a:cs typeface="Arial" panose="020B0604020202020204" pitchFamily="34" charset="0"/>
              </a:rPr>
              <a:t>Subcommission without providing any analysis what so ever. </a:t>
            </a:r>
            <a:endParaRPr lang="en-ZA" sz="1400" dirty="0">
              <a:latin typeface="Arial" panose="020B0604020202020204" pitchFamily="34" charset="0"/>
              <a:cs typeface="Arial" panose="020B0604020202020204" pitchFamily="34" charset="0"/>
            </a:endParaRPr>
          </a:p>
          <a:p>
            <a:endParaRPr lang="en-ZA" sz="1400" dirty="0">
              <a:latin typeface="Arial" panose="020B0604020202020204" pitchFamily="34" charset="0"/>
              <a:cs typeface="Arial" panose="020B0604020202020204" pitchFamily="34" charset="0"/>
            </a:endParaRPr>
          </a:p>
          <a:p>
            <a:r>
              <a:rPr lang="en-ZA" sz="1400" dirty="0">
                <a:latin typeface="Arial" panose="020B0604020202020204" pitchFamily="34" charset="0"/>
                <a:cs typeface="Arial" panose="020B0604020202020204" pitchFamily="34" charset="0"/>
              </a:rPr>
              <a:t>These recommendations puts the submission back to the most conservative </a:t>
            </a:r>
            <a:r>
              <a:rPr lang="en-ZA" sz="1400" dirty="0" smtClean="0">
                <a:latin typeface="Arial" panose="020B0604020202020204" pitchFamily="34" charset="0"/>
                <a:cs typeface="Arial" panose="020B0604020202020204" pitchFamily="34" charset="0"/>
              </a:rPr>
              <a:t>position estimated during the scoping study in preparation of the submission.</a:t>
            </a:r>
            <a:endParaRPr lang="en-ZA" sz="1400" dirty="0">
              <a:latin typeface="Arial" panose="020B0604020202020204" pitchFamily="34" charset="0"/>
              <a:cs typeface="Arial" panose="020B0604020202020204" pitchFamily="34" charset="0"/>
            </a:endParaRPr>
          </a:p>
          <a:p>
            <a:endParaRPr lang="en-ZA" sz="1400" dirty="0">
              <a:latin typeface="Arial" panose="020B0604020202020204" pitchFamily="34" charset="0"/>
              <a:cs typeface="Arial" panose="020B0604020202020204" pitchFamily="34" charset="0"/>
            </a:endParaRPr>
          </a:p>
          <a:p>
            <a:r>
              <a:rPr lang="en-ZA" sz="1400" dirty="0">
                <a:latin typeface="Arial" panose="020B0604020202020204" pitchFamily="34" charset="0"/>
                <a:cs typeface="Arial" panose="020B0604020202020204" pitchFamily="34" charset="0"/>
              </a:rPr>
              <a:t>The only way to </a:t>
            </a:r>
            <a:r>
              <a:rPr lang="en-ZA" sz="1400" dirty="0" smtClean="0">
                <a:latin typeface="Arial" panose="020B0604020202020204" pitchFamily="34" charset="0"/>
                <a:cs typeface="Arial" panose="020B0604020202020204" pitchFamily="34" charset="0"/>
              </a:rPr>
              <a:t>respond to this </a:t>
            </a:r>
            <a:r>
              <a:rPr lang="en-ZA" sz="1400" dirty="0">
                <a:latin typeface="Arial" panose="020B0604020202020204" pitchFamily="34" charset="0"/>
                <a:cs typeface="Arial" panose="020B0604020202020204" pitchFamily="34" charset="0"/>
              </a:rPr>
              <a:t>is by making a re-submission – but this will take time and effort and </a:t>
            </a:r>
            <a:r>
              <a:rPr lang="en-ZA" sz="1400" dirty="0" smtClean="0">
                <a:latin typeface="Arial" panose="020B0604020202020204" pitchFamily="34" charset="0"/>
                <a:cs typeface="Arial" panose="020B0604020202020204" pitchFamily="34" charset="0"/>
              </a:rPr>
              <a:t>will be delayed until </a:t>
            </a:r>
            <a:r>
              <a:rPr lang="en-ZA" sz="1400" dirty="0">
                <a:latin typeface="Arial" panose="020B0604020202020204" pitchFamily="34" charset="0"/>
                <a:cs typeface="Arial" panose="020B0604020202020204" pitchFamily="34" charset="0"/>
              </a:rPr>
              <a:t>the needed data around the saddle region and other additional supporting data is acquired.</a:t>
            </a:r>
          </a:p>
          <a:p>
            <a:endParaRPr lang="en-ZA" sz="1400" dirty="0">
              <a:latin typeface="Arial" panose="020B0604020202020204" pitchFamily="34" charset="0"/>
              <a:cs typeface="Arial" panose="020B0604020202020204" pitchFamily="34" charset="0"/>
            </a:endParaRPr>
          </a:p>
          <a:p>
            <a:r>
              <a:rPr lang="en-ZA" sz="1400" dirty="0">
                <a:latin typeface="Arial" panose="020B0604020202020204" pitchFamily="34" charset="0"/>
                <a:cs typeface="Arial" panose="020B0604020202020204" pitchFamily="34" charset="0"/>
              </a:rPr>
              <a:t>More importantly, there is no point in preparing a revised submission if </a:t>
            </a:r>
            <a:r>
              <a:rPr lang="en-ZA" sz="1400" dirty="0" smtClean="0">
                <a:latin typeface="Arial" panose="020B0604020202020204" pitchFamily="34" charset="0"/>
                <a:cs typeface="Arial" panose="020B0604020202020204" pitchFamily="34" charset="0"/>
              </a:rPr>
              <a:t>the </a:t>
            </a:r>
            <a:r>
              <a:rPr lang="en-ZA" sz="1400" dirty="0">
                <a:latin typeface="Arial" panose="020B0604020202020204" pitchFamily="34" charset="0"/>
                <a:cs typeface="Arial" panose="020B0604020202020204" pitchFamily="34" charset="0"/>
              </a:rPr>
              <a:t>the behaviour of the </a:t>
            </a:r>
            <a:r>
              <a:rPr lang="en-ZA" sz="1400" dirty="0" smtClean="0">
                <a:latin typeface="Arial" panose="020B0604020202020204" pitchFamily="34" charset="0"/>
                <a:cs typeface="Arial" panose="020B0604020202020204" pitchFamily="34" charset="0"/>
              </a:rPr>
              <a:t>Commission is to assume the role of “Protector of the Oceans”, a view that is based on ideological views of individuals within the Commission. The problem lies within the Commission and is not one of Coastal States.</a:t>
            </a:r>
            <a:endParaRPr lang="en-ZA" sz="1400" dirty="0">
              <a:latin typeface="Arial" panose="020B0604020202020204" pitchFamily="34" charset="0"/>
              <a:cs typeface="Arial" panose="020B0604020202020204" pitchFamily="34" charset="0"/>
            </a:endParaRPr>
          </a:p>
          <a:p>
            <a:endParaRPr lang="en-ZA" sz="1400" dirty="0">
              <a:latin typeface="Arial" panose="020B0604020202020204" pitchFamily="34" charset="0"/>
              <a:cs typeface="Arial" panose="020B0604020202020204" pitchFamily="34" charset="0"/>
            </a:endParaRPr>
          </a:p>
          <a:p>
            <a:r>
              <a:rPr lang="en-ZA" sz="1400" dirty="0">
                <a:latin typeface="Arial" panose="020B0604020202020204" pitchFamily="34" charset="0"/>
                <a:cs typeface="Arial" panose="020B0604020202020204" pitchFamily="34" charset="0"/>
              </a:rPr>
              <a:t>Pressure needs to be put on the Commission to carry out their mandate as required by the Convention</a:t>
            </a:r>
          </a:p>
          <a:p>
            <a:endParaRPr lang="en-ZA" sz="1400" dirty="0">
              <a:latin typeface="Arial" panose="020B0604020202020204" pitchFamily="34" charset="0"/>
              <a:cs typeface="Arial" panose="020B0604020202020204" pitchFamily="34" charset="0"/>
            </a:endParaRPr>
          </a:p>
          <a:p>
            <a:r>
              <a:rPr lang="en-ZA" sz="1400" dirty="0">
                <a:latin typeface="Arial" panose="020B0604020202020204" pitchFamily="34" charset="0"/>
                <a:cs typeface="Arial" panose="020B0604020202020204" pitchFamily="34" charset="0"/>
              </a:rPr>
              <a:t>States should </a:t>
            </a:r>
            <a:r>
              <a:rPr lang="en-ZA" sz="1400" dirty="0" smtClean="0">
                <a:latin typeface="Arial" panose="020B0604020202020204" pitchFamily="34" charset="0"/>
                <a:cs typeface="Arial" panose="020B0604020202020204" pitchFamily="34" charset="0"/>
              </a:rPr>
              <a:t>therefore be </a:t>
            </a:r>
            <a:r>
              <a:rPr lang="en-ZA" sz="1400" dirty="0">
                <a:latin typeface="Arial" panose="020B0604020202020204" pitchFamily="34" charset="0"/>
                <a:cs typeface="Arial" panose="020B0604020202020204" pitchFamily="34" charset="0"/>
              </a:rPr>
              <a:t>ready with strong verbal statements for the meeting at SPLOS </a:t>
            </a:r>
            <a:r>
              <a:rPr lang="en-ZA" sz="1400" dirty="0" smtClean="0">
                <a:latin typeface="Arial" panose="020B0604020202020204" pitchFamily="34" charset="0"/>
                <a:cs typeface="Arial" panose="020B0604020202020204" pitchFamily="34" charset="0"/>
              </a:rPr>
              <a:t>in June 2017, where nominated candidates will be elected as members of the new commission – </a:t>
            </a:r>
            <a:r>
              <a:rPr lang="en-ZA" sz="1400" dirty="0">
                <a:latin typeface="Arial" panose="020B0604020202020204" pitchFamily="34" charset="0"/>
                <a:cs typeface="Arial" panose="020B0604020202020204" pitchFamily="34" charset="0"/>
              </a:rPr>
              <a:t>the aim is to put pressure on the Commission and establish why it is not doing its job.</a:t>
            </a:r>
          </a:p>
          <a:p>
            <a:endParaRPr lang="en-ZA" sz="1400" dirty="0">
              <a:latin typeface="Arial" panose="020B0604020202020204" pitchFamily="34" charset="0"/>
              <a:cs typeface="Arial" panose="020B0604020202020204" pitchFamily="34" charset="0"/>
            </a:endParaRPr>
          </a:p>
          <a:p>
            <a:r>
              <a:rPr lang="en-ZA" sz="1400" dirty="0">
                <a:latin typeface="Arial" panose="020B0604020202020204" pitchFamily="34" charset="0"/>
                <a:cs typeface="Arial" panose="020B0604020202020204" pitchFamily="34" charset="0"/>
              </a:rPr>
              <a:t>In the immediate </a:t>
            </a:r>
            <a:r>
              <a:rPr lang="en-ZA" sz="1400" dirty="0" smtClean="0">
                <a:latin typeface="Arial" panose="020B0604020202020204" pitchFamily="34" charset="0"/>
                <a:cs typeface="Arial" panose="020B0604020202020204" pitchFamily="34" charset="0"/>
              </a:rPr>
              <a:t>term, </a:t>
            </a:r>
            <a:r>
              <a:rPr lang="en-ZA" sz="1400" dirty="0">
                <a:latin typeface="Arial" panose="020B0604020202020204" pitchFamily="34" charset="0"/>
                <a:cs typeface="Arial" panose="020B0604020202020204" pitchFamily="34" charset="0"/>
              </a:rPr>
              <a:t>South Africa should </a:t>
            </a:r>
            <a:r>
              <a:rPr lang="en-ZA" sz="1400" dirty="0" smtClean="0">
                <a:latin typeface="Arial" panose="020B0604020202020204" pitchFamily="34" charset="0"/>
                <a:cs typeface="Arial" panose="020B0604020202020204" pitchFamily="34" charset="0"/>
              </a:rPr>
              <a:t>prepare </a:t>
            </a:r>
            <a:r>
              <a:rPr lang="en-ZA" sz="1400" dirty="0">
                <a:latin typeface="Arial" panose="020B0604020202020204" pitchFamily="34" charset="0"/>
                <a:cs typeface="Arial" panose="020B0604020202020204" pitchFamily="34" charset="0"/>
              </a:rPr>
              <a:t>a response from a procedural perspective – </a:t>
            </a:r>
            <a:r>
              <a:rPr lang="en-ZA" sz="1400" dirty="0" smtClean="0">
                <a:latin typeface="Arial" panose="020B0604020202020204" pitchFamily="34" charset="0"/>
                <a:cs typeface="Arial" panose="020B0604020202020204" pitchFamily="34" charset="0"/>
              </a:rPr>
              <a:t>this not a technical matter, rather political and should be lead by DIRCO with inputs from the technical team where needed. How South Africa proceeds will need to be discussed by the technical and diplomatic teams. </a:t>
            </a:r>
          </a:p>
          <a:p>
            <a:endParaRPr lang="en-ZA" sz="1400" dirty="0">
              <a:latin typeface="Arial" panose="020B0604020202020204" pitchFamily="34" charset="0"/>
              <a:cs typeface="Arial" panose="020B0604020202020204" pitchFamily="34" charset="0"/>
            </a:endParaRPr>
          </a:p>
          <a:p>
            <a:r>
              <a:rPr lang="en-ZA" sz="1400" dirty="0" smtClean="0">
                <a:latin typeface="Arial" panose="020B0604020202020204" pitchFamily="34" charset="0"/>
                <a:cs typeface="Arial" panose="020B0604020202020204" pitchFamily="34" charset="0"/>
              </a:rPr>
              <a:t>South Africa should also engage with and initiate </a:t>
            </a:r>
            <a:r>
              <a:rPr lang="en-ZA" sz="1400" dirty="0">
                <a:latin typeface="Arial" panose="020B0604020202020204" pitchFamily="34" charset="0"/>
                <a:cs typeface="Arial" panose="020B0604020202020204" pitchFamily="34" charset="0"/>
              </a:rPr>
              <a:t>interaction with other affected State parties (Norway, Iceland, Cooke Islands, Solomon Islands and others)</a:t>
            </a:r>
          </a:p>
          <a:p>
            <a:endParaRPr lang="en-ZA" sz="1400" dirty="0" smtClean="0">
              <a:latin typeface="Arial" panose="020B0604020202020204" pitchFamily="34" charset="0"/>
              <a:cs typeface="Arial" panose="020B0604020202020204" pitchFamily="34" charset="0"/>
            </a:endParaRPr>
          </a:p>
          <a:p>
            <a:r>
              <a:rPr lang="en-ZA" sz="1400" dirty="0" smtClean="0">
                <a:latin typeface="Arial" panose="020B0604020202020204" pitchFamily="34" charset="0"/>
                <a:cs typeface="Arial" panose="020B0604020202020204" pitchFamily="34" charset="0"/>
              </a:rPr>
              <a:t>We’ve also been advised that whilst the Submission that examined the Bouvet Island of Norway agreed to the establishment of the OLCS in that region, the Commission overturned this and made no recommendations what so ever. This has a significant bearing on how we proceed with the Joint Island partial Submission.</a:t>
            </a:r>
            <a:endParaRPr lang="en-ZA" sz="1400" dirty="0">
              <a:latin typeface="Arial" panose="020B0604020202020204" pitchFamily="34" charset="0"/>
              <a:cs typeface="Arial" panose="020B0604020202020204" pitchFamily="34" charset="0"/>
            </a:endParaRPr>
          </a:p>
          <a:p>
            <a:endParaRPr lang="en-ZA" sz="1400" b="1" dirty="0">
              <a:latin typeface="Arial" panose="020B0604020202020204" pitchFamily="34" charset="0"/>
              <a:cs typeface="Arial" panose="020B0604020202020204" pitchFamily="34" charset="0"/>
            </a:endParaRPr>
          </a:p>
          <a:p>
            <a:endParaRPr lang="en-ZA"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43260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595</Words>
  <Application>Microsoft Office PowerPoint</Application>
  <PresentationFormat>Custom</PresentationFormat>
  <Paragraphs>52</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Slide 1</vt:lpstr>
      <vt:lpstr>Slide 2</vt:lpstr>
      <vt:lpstr>Slide 3</vt:lpstr>
      <vt:lpstr>Slide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Averbeke, Nontsikelelo</dc:creator>
  <cp:lastModifiedBy>PUMZA</cp:lastModifiedBy>
  <cp:revision>6</cp:revision>
  <dcterms:created xsi:type="dcterms:W3CDTF">2017-06-02T06:18:45Z</dcterms:created>
  <dcterms:modified xsi:type="dcterms:W3CDTF">2017-06-26T09:16:12Z</dcterms:modified>
</cp:coreProperties>
</file>