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7"/>
  </p:notesMasterIdLst>
  <p:handoutMasterIdLst>
    <p:handoutMasterId r:id="rId38"/>
  </p:handoutMasterIdLst>
  <p:sldIdLst>
    <p:sldId id="256" r:id="rId2"/>
    <p:sldId id="399" r:id="rId3"/>
    <p:sldId id="295" r:id="rId4"/>
    <p:sldId id="434" r:id="rId5"/>
    <p:sldId id="435" r:id="rId6"/>
    <p:sldId id="468" r:id="rId7"/>
    <p:sldId id="445" r:id="rId8"/>
    <p:sldId id="465" r:id="rId9"/>
    <p:sldId id="446" r:id="rId10"/>
    <p:sldId id="407" r:id="rId11"/>
    <p:sldId id="409" r:id="rId12"/>
    <p:sldId id="408" r:id="rId13"/>
    <p:sldId id="410" r:id="rId14"/>
    <p:sldId id="442" r:id="rId15"/>
    <p:sldId id="420" r:id="rId16"/>
    <p:sldId id="411" r:id="rId17"/>
    <p:sldId id="412" r:id="rId18"/>
    <p:sldId id="448" r:id="rId19"/>
    <p:sldId id="449" r:id="rId20"/>
    <p:sldId id="459" r:id="rId21"/>
    <p:sldId id="450" r:id="rId22"/>
    <p:sldId id="451" r:id="rId23"/>
    <p:sldId id="460" r:id="rId24"/>
    <p:sldId id="452" r:id="rId25"/>
    <p:sldId id="453" r:id="rId26"/>
    <p:sldId id="461" r:id="rId27"/>
    <p:sldId id="454" r:id="rId28"/>
    <p:sldId id="455" r:id="rId29"/>
    <p:sldId id="462" r:id="rId30"/>
    <p:sldId id="431" r:id="rId31"/>
    <p:sldId id="432" r:id="rId32"/>
    <p:sldId id="433" r:id="rId33"/>
    <p:sldId id="466" r:id="rId34"/>
    <p:sldId id="467" r:id="rId35"/>
    <p:sldId id="457" r:id="rId3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47E4A"/>
    <a:srgbClr val="0066FF"/>
    <a:srgbClr val="009999"/>
    <a:srgbClr val="007784"/>
    <a:srgbClr val="66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85842" autoAdjust="0"/>
  </p:normalViewPr>
  <p:slideViewPr>
    <p:cSldViewPr>
      <p:cViewPr varScale="1">
        <p:scale>
          <a:sx n="94" d="100"/>
          <a:sy n="94" d="100"/>
        </p:scale>
        <p:origin x="-2172" y="-108"/>
      </p:cViewPr>
      <p:guideLst>
        <p:guide orient="horz" pos="2160"/>
        <p:guide pos="48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3C0E0-F6E0-4F09-9FA1-F1C321F0FB53}" type="doc">
      <dgm:prSet loTypeId="urn:microsoft.com/office/officeart/2005/8/layout/hProcess3" loCatId="process" qsTypeId="urn:microsoft.com/office/officeart/2005/8/quickstyle/simple3" qsCatId="simple" csTypeId="urn:microsoft.com/office/officeart/2005/8/colors/accent1_1" csCatId="accent1" phldr="1"/>
      <dgm:spPr/>
      <dgm:t>
        <a:bodyPr/>
        <a:lstStyle/>
        <a:p>
          <a:endParaRPr lang="en-ZA"/>
        </a:p>
      </dgm:t>
    </dgm:pt>
    <dgm:pt modelId="{6756A37A-AA80-492D-841A-BC6FBCEC7207}">
      <dgm:prSet phldrT="[Text]" custT="1"/>
      <dgm:spPr/>
      <dgm:t>
        <a:bodyPr/>
        <a:lstStyle/>
        <a:p>
          <a:r>
            <a:rPr lang="en-ZA" sz="1800" b="0" dirty="0" smtClean="0">
              <a:solidFill>
                <a:schemeClr val="accent6">
                  <a:lumMod val="75000"/>
                </a:schemeClr>
              </a:solidFill>
              <a:latin typeface="Arial" pitchFamily="34" charset="0"/>
              <a:cs typeface="Arial" pitchFamily="34" charset="0"/>
            </a:rPr>
            <a:t>Carrying out programmes and projects aimed at meeting development needs of the poor </a:t>
          </a:r>
          <a:endParaRPr lang="en-ZA" sz="1800" b="0" dirty="0">
            <a:solidFill>
              <a:schemeClr val="accent6">
                <a:lumMod val="75000"/>
              </a:schemeClr>
            </a:solidFill>
            <a:latin typeface="Arial" pitchFamily="34" charset="0"/>
            <a:cs typeface="Arial" pitchFamily="34" charset="0"/>
          </a:endParaRPr>
        </a:p>
      </dgm:t>
    </dgm:pt>
    <dgm:pt modelId="{B47BB2FB-7D40-47AA-B2FD-FEB0ADE221BA}" type="parTrans" cxnId="{207D8B7B-D117-42BA-B91E-4D745941683A}">
      <dgm:prSet/>
      <dgm:spPr/>
      <dgm:t>
        <a:bodyPr/>
        <a:lstStyle/>
        <a:p>
          <a:endParaRPr lang="en-ZA"/>
        </a:p>
      </dgm:t>
    </dgm:pt>
    <dgm:pt modelId="{75FFFC7A-71DB-42CF-A230-2DCEC3B1DF82}" type="sibTrans" cxnId="{207D8B7B-D117-42BA-B91E-4D745941683A}">
      <dgm:prSet/>
      <dgm:spPr/>
      <dgm:t>
        <a:bodyPr/>
        <a:lstStyle/>
        <a:p>
          <a:endParaRPr lang="en-ZA"/>
        </a:p>
      </dgm:t>
    </dgm:pt>
    <dgm:pt modelId="{0579A6A1-4981-434D-BE6B-96361FD5FB7B}">
      <dgm:prSet phldrT="[Text]" custT="1"/>
      <dgm:spPr/>
      <dgm:t>
        <a:bodyPr/>
        <a:lstStyle/>
        <a:p>
          <a:r>
            <a:rPr lang="en-ZA" sz="1800" b="0" dirty="0" smtClean="0">
              <a:solidFill>
                <a:schemeClr val="accent6">
                  <a:lumMod val="75000"/>
                </a:schemeClr>
              </a:solidFill>
              <a:latin typeface="Arial" pitchFamily="34" charset="0"/>
              <a:cs typeface="Arial" pitchFamily="34" charset="0"/>
            </a:rPr>
            <a:t>Strengthening the institutional capacity of other civil society organisations involved in direct service provision to the poor communities  </a:t>
          </a:r>
        </a:p>
      </dgm:t>
    </dgm:pt>
    <dgm:pt modelId="{7D78EBA5-6115-417C-BD23-3CA5C3D13475}" type="parTrans" cxnId="{C5BBF92A-C605-4452-990E-BBA60893AD43}">
      <dgm:prSet/>
      <dgm:spPr/>
      <dgm:t>
        <a:bodyPr/>
        <a:lstStyle/>
        <a:p>
          <a:endParaRPr lang="en-ZA"/>
        </a:p>
      </dgm:t>
    </dgm:pt>
    <dgm:pt modelId="{938CA8F5-E509-4787-B36E-BAA4F49D5A32}" type="sibTrans" cxnId="{C5BBF92A-C605-4452-990E-BBA60893AD43}">
      <dgm:prSet/>
      <dgm:spPr/>
      <dgm:t>
        <a:bodyPr/>
        <a:lstStyle/>
        <a:p>
          <a:endParaRPr lang="en-ZA"/>
        </a:p>
      </dgm:t>
    </dgm:pt>
    <dgm:pt modelId="{7EFC1181-F5BB-4658-BBF0-D56B7D49E947}" type="pres">
      <dgm:prSet presAssocID="{4C13C0E0-F6E0-4F09-9FA1-F1C321F0FB53}" presName="Name0" presStyleCnt="0">
        <dgm:presLayoutVars>
          <dgm:dir/>
          <dgm:animLvl val="lvl"/>
          <dgm:resizeHandles val="exact"/>
        </dgm:presLayoutVars>
      </dgm:prSet>
      <dgm:spPr/>
      <dgm:t>
        <a:bodyPr/>
        <a:lstStyle/>
        <a:p>
          <a:endParaRPr lang="en-ZA"/>
        </a:p>
      </dgm:t>
    </dgm:pt>
    <dgm:pt modelId="{5E9CA840-C568-46C8-83C1-C9B4983A3D9D}" type="pres">
      <dgm:prSet presAssocID="{4C13C0E0-F6E0-4F09-9FA1-F1C321F0FB53}" presName="dummy" presStyleCnt="0"/>
      <dgm:spPr/>
    </dgm:pt>
    <dgm:pt modelId="{407CE9BA-98C5-4DDF-B55A-AF6BB24936E1}" type="pres">
      <dgm:prSet presAssocID="{4C13C0E0-F6E0-4F09-9FA1-F1C321F0FB53}" presName="linH" presStyleCnt="0"/>
      <dgm:spPr/>
    </dgm:pt>
    <dgm:pt modelId="{5DBFFB62-9E81-4037-B501-C22CA0201295}" type="pres">
      <dgm:prSet presAssocID="{4C13C0E0-F6E0-4F09-9FA1-F1C321F0FB53}" presName="padding1" presStyleCnt="0"/>
      <dgm:spPr/>
    </dgm:pt>
    <dgm:pt modelId="{1B1A8180-3653-4BE6-A447-0B61BAB3D9B4}" type="pres">
      <dgm:prSet presAssocID="{6756A37A-AA80-492D-841A-BC6FBCEC7207}" presName="linV" presStyleCnt="0"/>
      <dgm:spPr/>
    </dgm:pt>
    <dgm:pt modelId="{E6A99B62-80AF-44E4-B729-D232CA24D70A}" type="pres">
      <dgm:prSet presAssocID="{6756A37A-AA80-492D-841A-BC6FBCEC7207}" presName="spVertical1" presStyleCnt="0"/>
      <dgm:spPr/>
    </dgm:pt>
    <dgm:pt modelId="{EB108AA9-350E-4ECD-8A09-A3866A818233}" type="pres">
      <dgm:prSet presAssocID="{6756A37A-AA80-492D-841A-BC6FBCEC7207}" presName="parTx" presStyleLbl="revTx" presStyleIdx="0" presStyleCnt="2" custScaleX="659687" custScaleY="198875" custLinFactX="-83278" custLinFactNeighborX="-100000" custLinFactNeighborY="-16418">
        <dgm:presLayoutVars>
          <dgm:chMax val="0"/>
          <dgm:chPref val="0"/>
          <dgm:bulletEnabled val="1"/>
        </dgm:presLayoutVars>
      </dgm:prSet>
      <dgm:spPr/>
      <dgm:t>
        <a:bodyPr/>
        <a:lstStyle/>
        <a:p>
          <a:endParaRPr lang="en-ZA"/>
        </a:p>
      </dgm:t>
    </dgm:pt>
    <dgm:pt modelId="{1DDB97F4-B68C-4C34-BF9C-1EDA30E78373}" type="pres">
      <dgm:prSet presAssocID="{6756A37A-AA80-492D-841A-BC6FBCEC7207}" presName="spVertical2" presStyleCnt="0"/>
      <dgm:spPr/>
    </dgm:pt>
    <dgm:pt modelId="{97B523E9-26CA-4786-811D-D6760E786C05}" type="pres">
      <dgm:prSet presAssocID="{6756A37A-AA80-492D-841A-BC6FBCEC7207}" presName="spVertical3" presStyleCnt="0"/>
      <dgm:spPr/>
    </dgm:pt>
    <dgm:pt modelId="{BB73D2A6-5EC3-40D0-ADCA-5E27D9B329DB}" type="pres">
      <dgm:prSet presAssocID="{75FFFC7A-71DB-42CF-A230-2DCEC3B1DF82}" presName="space" presStyleCnt="0"/>
      <dgm:spPr/>
    </dgm:pt>
    <dgm:pt modelId="{680448B0-BB3C-4013-AF69-0685C4635A51}" type="pres">
      <dgm:prSet presAssocID="{0579A6A1-4981-434D-BE6B-96361FD5FB7B}" presName="linV" presStyleCnt="0"/>
      <dgm:spPr/>
    </dgm:pt>
    <dgm:pt modelId="{633ACCE4-72C6-42E2-9526-4415D78EB7CA}" type="pres">
      <dgm:prSet presAssocID="{0579A6A1-4981-434D-BE6B-96361FD5FB7B}" presName="spVertical1" presStyleCnt="0"/>
      <dgm:spPr/>
    </dgm:pt>
    <dgm:pt modelId="{ECD22C6C-568D-4B44-AAE4-CBD209ED1714}" type="pres">
      <dgm:prSet presAssocID="{0579A6A1-4981-434D-BE6B-96361FD5FB7B}" presName="parTx" presStyleLbl="revTx" presStyleIdx="1" presStyleCnt="2" custScaleX="680128" custLinFactY="20862" custLinFactNeighborX="-64873" custLinFactNeighborY="100000">
        <dgm:presLayoutVars>
          <dgm:chMax val="0"/>
          <dgm:chPref val="0"/>
          <dgm:bulletEnabled val="1"/>
        </dgm:presLayoutVars>
      </dgm:prSet>
      <dgm:spPr/>
      <dgm:t>
        <a:bodyPr/>
        <a:lstStyle/>
        <a:p>
          <a:endParaRPr lang="en-ZA"/>
        </a:p>
      </dgm:t>
    </dgm:pt>
    <dgm:pt modelId="{124CA717-BC5F-41B2-AE5F-1BC8ED6EA638}" type="pres">
      <dgm:prSet presAssocID="{0579A6A1-4981-434D-BE6B-96361FD5FB7B}" presName="spVertical2" presStyleCnt="0"/>
      <dgm:spPr/>
    </dgm:pt>
    <dgm:pt modelId="{2582E984-8519-42FE-96BA-5E778240793B}" type="pres">
      <dgm:prSet presAssocID="{0579A6A1-4981-434D-BE6B-96361FD5FB7B}" presName="spVertical3" presStyleCnt="0"/>
      <dgm:spPr/>
    </dgm:pt>
    <dgm:pt modelId="{0761D7DC-FC75-4AC2-AE90-06CEABCBBA3E}" type="pres">
      <dgm:prSet presAssocID="{4C13C0E0-F6E0-4F09-9FA1-F1C321F0FB53}" presName="padding2" presStyleCnt="0"/>
      <dgm:spPr/>
    </dgm:pt>
    <dgm:pt modelId="{C05A8CD3-105D-4395-B4FD-3924E5F6D95A}" type="pres">
      <dgm:prSet presAssocID="{4C13C0E0-F6E0-4F09-9FA1-F1C321F0FB53}" presName="negArrow" presStyleCnt="0"/>
      <dgm:spPr/>
    </dgm:pt>
    <dgm:pt modelId="{1B8E1617-8B1C-4B6E-BC64-B11435C15F1D}" type="pres">
      <dgm:prSet presAssocID="{4C13C0E0-F6E0-4F09-9FA1-F1C321F0FB53}" presName="backgroundArrow" presStyleLbl="node1" presStyleIdx="0" presStyleCnt="1" custScaleY="189991" custLinFactNeighborX="1175"/>
      <dgm:spPr/>
    </dgm:pt>
  </dgm:ptLst>
  <dgm:cxnLst>
    <dgm:cxn modelId="{B6B271D0-88B3-49FF-98DF-F6FAB808EC77}" type="presOf" srcId="{0579A6A1-4981-434D-BE6B-96361FD5FB7B}" destId="{ECD22C6C-568D-4B44-AAE4-CBD209ED1714}" srcOrd="0" destOrd="0" presId="urn:microsoft.com/office/officeart/2005/8/layout/hProcess3"/>
    <dgm:cxn modelId="{892C8EC8-AC18-4CBE-B265-DA6642410A21}" type="presOf" srcId="{6756A37A-AA80-492D-841A-BC6FBCEC7207}" destId="{EB108AA9-350E-4ECD-8A09-A3866A818233}" srcOrd="0" destOrd="0" presId="urn:microsoft.com/office/officeart/2005/8/layout/hProcess3"/>
    <dgm:cxn modelId="{C5BBF92A-C605-4452-990E-BBA60893AD43}" srcId="{4C13C0E0-F6E0-4F09-9FA1-F1C321F0FB53}" destId="{0579A6A1-4981-434D-BE6B-96361FD5FB7B}" srcOrd="1" destOrd="0" parTransId="{7D78EBA5-6115-417C-BD23-3CA5C3D13475}" sibTransId="{938CA8F5-E509-4787-B36E-BAA4F49D5A32}"/>
    <dgm:cxn modelId="{8DDDC743-BE92-4B58-BFD9-D23254A85AA0}" type="presOf" srcId="{4C13C0E0-F6E0-4F09-9FA1-F1C321F0FB53}" destId="{7EFC1181-F5BB-4658-BBF0-D56B7D49E947}" srcOrd="0" destOrd="0" presId="urn:microsoft.com/office/officeart/2005/8/layout/hProcess3"/>
    <dgm:cxn modelId="{207D8B7B-D117-42BA-B91E-4D745941683A}" srcId="{4C13C0E0-F6E0-4F09-9FA1-F1C321F0FB53}" destId="{6756A37A-AA80-492D-841A-BC6FBCEC7207}" srcOrd="0" destOrd="0" parTransId="{B47BB2FB-7D40-47AA-B2FD-FEB0ADE221BA}" sibTransId="{75FFFC7A-71DB-42CF-A230-2DCEC3B1DF82}"/>
    <dgm:cxn modelId="{C0CE887C-7522-42E8-A65E-FE355F5AAAC4}" type="presParOf" srcId="{7EFC1181-F5BB-4658-BBF0-D56B7D49E947}" destId="{5E9CA840-C568-46C8-83C1-C9B4983A3D9D}" srcOrd="0" destOrd="0" presId="urn:microsoft.com/office/officeart/2005/8/layout/hProcess3"/>
    <dgm:cxn modelId="{6AD425AC-D6DB-405B-88F1-FCFE79471DA7}" type="presParOf" srcId="{7EFC1181-F5BB-4658-BBF0-D56B7D49E947}" destId="{407CE9BA-98C5-4DDF-B55A-AF6BB24936E1}" srcOrd="1" destOrd="0" presId="urn:microsoft.com/office/officeart/2005/8/layout/hProcess3"/>
    <dgm:cxn modelId="{23B6BA99-9A13-45F8-8080-13821C105EDB}" type="presParOf" srcId="{407CE9BA-98C5-4DDF-B55A-AF6BB24936E1}" destId="{5DBFFB62-9E81-4037-B501-C22CA0201295}" srcOrd="0" destOrd="0" presId="urn:microsoft.com/office/officeart/2005/8/layout/hProcess3"/>
    <dgm:cxn modelId="{78131154-EEDC-4DEA-ADF9-A38256676403}" type="presParOf" srcId="{407CE9BA-98C5-4DDF-B55A-AF6BB24936E1}" destId="{1B1A8180-3653-4BE6-A447-0B61BAB3D9B4}" srcOrd="1" destOrd="0" presId="urn:microsoft.com/office/officeart/2005/8/layout/hProcess3"/>
    <dgm:cxn modelId="{36BBCE62-1800-4430-BB3B-C12EFBB7BCFE}" type="presParOf" srcId="{1B1A8180-3653-4BE6-A447-0B61BAB3D9B4}" destId="{E6A99B62-80AF-44E4-B729-D232CA24D70A}" srcOrd="0" destOrd="0" presId="urn:microsoft.com/office/officeart/2005/8/layout/hProcess3"/>
    <dgm:cxn modelId="{9453B32E-78A0-48B0-81BA-6F8CD0B4A612}" type="presParOf" srcId="{1B1A8180-3653-4BE6-A447-0B61BAB3D9B4}" destId="{EB108AA9-350E-4ECD-8A09-A3866A818233}" srcOrd="1" destOrd="0" presId="urn:microsoft.com/office/officeart/2005/8/layout/hProcess3"/>
    <dgm:cxn modelId="{3B45F4AD-5EF3-44BB-9650-B58881450DDA}" type="presParOf" srcId="{1B1A8180-3653-4BE6-A447-0B61BAB3D9B4}" destId="{1DDB97F4-B68C-4C34-BF9C-1EDA30E78373}" srcOrd="2" destOrd="0" presId="urn:microsoft.com/office/officeart/2005/8/layout/hProcess3"/>
    <dgm:cxn modelId="{BC50B1C8-DCF9-48B8-AF37-5644A501A1AD}" type="presParOf" srcId="{1B1A8180-3653-4BE6-A447-0B61BAB3D9B4}" destId="{97B523E9-26CA-4786-811D-D6760E786C05}" srcOrd="3" destOrd="0" presId="urn:microsoft.com/office/officeart/2005/8/layout/hProcess3"/>
    <dgm:cxn modelId="{49A6F6EA-4222-4A6F-A01D-27474D6EAB3F}" type="presParOf" srcId="{407CE9BA-98C5-4DDF-B55A-AF6BB24936E1}" destId="{BB73D2A6-5EC3-40D0-ADCA-5E27D9B329DB}" srcOrd="2" destOrd="0" presId="urn:microsoft.com/office/officeart/2005/8/layout/hProcess3"/>
    <dgm:cxn modelId="{724F29D3-E8F8-42D2-BA6B-E96FEC8A665F}" type="presParOf" srcId="{407CE9BA-98C5-4DDF-B55A-AF6BB24936E1}" destId="{680448B0-BB3C-4013-AF69-0685C4635A51}" srcOrd="3" destOrd="0" presId="urn:microsoft.com/office/officeart/2005/8/layout/hProcess3"/>
    <dgm:cxn modelId="{43986C42-3968-4BCD-A2F9-7CE0E5CA076F}" type="presParOf" srcId="{680448B0-BB3C-4013-AF69-0685C4635A51}" destId="{633ACCE4-72C6-42E2-9526-4415D78EB7CA}" srcOrd="0" destOrd="0" presId="urn:microsoft.com/office/officeart/2005/8/layout/hProcess3"/>
    <dgm:cxn modelId="{66EE1E34-B5E5-46C1-AC64-4CB9425108AD}" type="presParOf" srcId="{680448B0-BB3C-4013-AF69-0685C4635A51}" destId="{ECD22C6C-568D-4B44-AAE4-CBD209ED1714}" srcOrd="1" destOrd="0" presId="urn:microsoft.com/office/officeart/2005/8/layout/hProcess3"/>
    <dgm:cxn modelId="{7958011E-AA02-42DE-B4E9-7DD37E47B0C5}" type="presParOf" srcId="{680448B0-BB3C-4013-AF69-0685C4635A51}" destId="{124CA717-BC5F-41B2-AE5F-1BC8ED6EA638}" srcOrd="2" destOrd="0" presId="urn:microsoft.com/office/officeart/2005/8/layout/hProcess3"/>
    <dgm:cxn modelId="{1E6FAF7F-DC51-4FD4-902E-1DFE7A9D8202}" type="presParOf" srcId="{680448B0-BB3C-4013-AF69-0685C4635A51}" destId="{2582E984-8519-42FE-96BA-5E778240793B}" srcOrd="3" destOrd="0" presId="urn:microsoft.com/office/officeart/2005/8/layout/hProcess3"/>
    <dgm:cxn modelId="{20F88198-83FF-4BDB-90BA-A6D756B8D164}" type="presParOf" srcId="{407CE9BA-98C5-4DDF-B55A-AF6BB24936E1}" destId="{0761D7DC-FC75-4AC2-AE90-06CEABCBBA3E}" srcOrd="4" destOrd="0" presId="urn:microsoft.com/office/officeart/2005/8/layout/hProcess3"/>
    <dgm:cxn modelId="{3C41537D-D2C1-4849-B273-532D83A69F69}" type="presParOf" srcId="{407CE9BA-98C5-4DDF-B55A-AF6BB24936E1}" destId="{C05A8CD3-105D-4395-B4FD-3924E5F6D95A}" srcOrd="5" destOrd="0" presId="urn:microsoft.com/office/officeart/2005/8/layout/hProcess3"/>
    <dgm:cxn modelId="{D5FC3321-C11C-436E-B31E-8911A1B8A89C}" type="presParOf" srcId="{407CE9BA-98C5-4DDF-B55A-AF6BB24936E1}" destId="{1B8E1617-8B1C-4B6E-BC64-B11435C15F1D}" srcOrd="6" destOrd="0" presId="urn:microsoft.com/office/officeart/2005/8/layout/h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13C0E0-F6E0-4F09-9FA1-F1C321F0FB53}" type="doc">
      <dgm:prSet loTypeId="urn:microsoft.com/office/officeart/2005/8/layout/hProcess3" loCatId="process" qsTypeId="urn:microsoft.com/office/officeart/2005/8/quickstyle/simple3" qsCatId="simple" csTypeId="urn:microsoft.com/office/officeart/2005/8/colors/accent1_1" csCatId="accent1" phldr="1"/>
      <dgm:spPr/>
      <dgm:t>
        <a:bodyPr/>
        <a:lstStyle/>
        <a:p>
          <a:endParaRPr lang="en-ZA"/>
        </a:p>
      </dgm:t>
    </dgm:pt>
    <dgm:pt modelId="{64559273-2A63-45BF-AE92-7A6646A5E51F}">
      <dgm:prSet phldrT="[Text]" custT="1"/>
      <dgm:spPr/>
      <dgm:t>
        <a:bodyPr/>
        <a:lstStyle/>
        <a:p>
          <a:r>
            <a:rPr lang="en-ZA" sz="1800" b="0" dirty="0" smtClean="0">
              <a:solidFill>
                <a:schemeClr val="accent6">
                  <a:lumMod val="75000"/>
                </a:schemeClr>
              </a:solidFill>
              <a:latin typeface="Arial" pitchFamily="34" charset="0"/>
              <a:cs typeface="Arial" pitchFamily="34" charset="0"/>
            </a:rPr>
            <a:t>Debating  development policy  </a:t>
          </a:r>
        </a:p>
      </dgm:t>
    </dgm:pt>
    <dgm:pt modelId="{9BE25823-2C38-4B8C-8716-685EBD6A43DA}" type="parTrans" cxnId="{251D2F4A-95B0-407F-AC84-E64BF947CB62}">
      <dgm:prSet/>
      <dgm:spPr/>
      <dgm:t>
        <a:bodyPr/>
        <a:lstStyle/>
        <a:p>
          <a:endParaRPr lang="en-ZA"/>
        </a:p>
      </dgm:t>
    </dgm:pt>
    <dgm:pt modelId="{5BD43352-0CDD-4E54-9491-F2E2724FAF55}" type="sibTrans" cxnId="{251D2F4A-95B0-407F-AC84-E64BF947CB62}">
      <dgm:prSet/>
      <dgm:spPr/>
      <dgm:t>
        <a:bodyPr/>
        <a:lstStyle/>
        <a:p>
          <a:endParaRPr lang="en-ZA"/>
        </a:p>
      </dgm:t>
    </dgm:pt>
    <dgm:pt modelId="{E637347A-D1EF-4B36-B3DE-C5E1D8D4F5CB}">
      <dgm:prSet custT="1"/>
      <dgm:spPr/>
      <dgm:t>
        <a:bodyPr/>
        <a:lstStyle/>
        <a:p>
          <a:r>
            <a:rPr lang="en-ZA" sz="1800" b="0" dirty="0" smtClean="0">
              <a:solidFill>
                <a:schemeClr val="accent6">
                  <a:lumMod val="75000"/>
                </a:schemeClr>
              </a:solidFill>
              <a:latin typeface="Arial" pitchFamily="34" charset="0"/>
              <a:cs typeface="Arial" pitchFamily="34" charset="0"/>
            </a:rPr>
            <a:t>Acting as conduit for funding from Government, foreign government and other national and international donors for development work carried-out by CSOs ”</a:t>
          </a:r>
          <a:endParaRPr lang="en-ZA" sz="1800" b="0" dirty="0">
            <a:solidFill>
              <a:schemeClr val="accent6">
                <a:lumMod val="75000"/>
              </a:schemeClr>
            </a:solidFill>
            <a:latin typeface="Arial" pitchFamily="34" charset="0"/>
            <a:cs typeface="Arial" pitchFamily="34" charset="0"/>
          </a:endParaRPr>
        </a:p>
      </dgm:t>
    </dgm:pt>
    <dgm:pt modelId="{3F0CC892-A68D-435A-91E1-A950041CE8C6}" type="parTrans" cxnId="{4A75A41E-4A89-4784-9BDB-CBCE64BDCC2A}">
      <dgm:prSet/>
      <dgm:spPr/>
      <dgm:t>
        <a:bodyPr/>
        <a:lstStyle/>
        <a:p>
          <a:endParaRPr lang="en-ZA"/>
        </a:p>
      </dgm:t>
    </dgm:pt>
    <dgm:pt modelId="{1860AC5F-23A2-484E-AFB0-BA643E60ABB9}" type="sibTrans" cxnId="{4A75A41E-4A89-4784-9BDB-CBCE64BDCC2A}">
      <dgm:prSet/>
      <dgm:spPr/>
      <dgm:t>
        <a:bodyPr/>
        <a:lstStyle/>
        <a:p>
          <a:endParaRPr lang="en-ZA"/>
        </a:p>
      </dgm:t>
    </dgm:pt>
    <dgm:pt modelId="{A097ED43-80CA-44CA-B4FE-9FF2C4A350CB}">
      <dgm:prSet custT="1"/>
      <dgm:spPr/>
      <dgm:t>
        <a:bodyPr/>
        <a:lstStyle/>
        <a:p>
          <a:r>
            <a:rPr lang="en-ZA" sz="1800" b="0" dirty="0" smtClean="0">
              <a:solidFill>
                <a:schemeClr val="accent6">
                  <a:lumMod val="75000"/>
                </a:schemeClr>
              </a:solidFill>
              <a:latin typeface="Arial" pitchFamily="34" charset="0"/>
              <a:cs typeface="Arial" pitchFamily="34" charset="0"/>
            </a:rPr>
            <a:t>Undertaking research and publication aimed at proving basis for development policy </a:t>
          </a:r>
        </a:p>
      </dgm:t>
    </dgm:pt>
    <dgm:pt modelId="{5209DE26-3FFF-4C2A-8AE9-2C96BB6D247D}" type="parTrans" cxnId="{C92B2CD6-A65D-48F8-86B1-9A2B81902413}">
      <dgm:prSet/>
      <dgm:spPr/>
      <dgm:t>
        <a:bodyPr/>
        <a:lstStyle/>
        <a:p>
          <a:endParaRPr lang="en-ZA"/>
        </a:p>
      </dgm:t>
    </dgm:pt>
    <dgm:pt modelId="{FE96B125-573F-4290-8F71-37EE567AA3A7}" type="sibTrans" cxnId="{C92B2CD6-A65D-48F8-86B1-9A2B81902413}">
      <dgm:prSet/>
      <dgm:spPr/>
      <dgm:t>
        <a:bodyPr/>
        <a:lstStyle/>
        <a:p>
          <a:endParaRPr lang="en-ZA"/>
        </a:p>
      </dgm:t>
    </dgm:pt>
    <dgm:pt modelId="{7EFC1181-F5BB-4658-BBF0-D56B7D49E947}" type="pres">
      <dgm:prSet presAssocID="{4C13C0E0-F6E0-4F09-9FA1-F1C321F0FB53}" presName="Name0" presStyleCnt="0">
        <dgm:presLayoutVars>
          <dgm:dir/>
          <dgm:animLvl val="lvl"/>
          <dgm:resizeHandles val="exact"/>
        </dgm:presLayoutVars>
      </dgm:prSet>
      <dgm:spPr/>
      <dgm:t>
        <a:bodyPr/>
        <a:lstStyle/>
        <a:p>
          <a:endParaRPr lang="en-ZA"/>
        </a:p>
      </dgm:t>
    </dgm:pt>
    <dgm:pt modelId="{5E9CA840-C568-46C8-83C1-C9B4983A3D9D}" type="pres">
      <dgm:prSet presAssocID="{4C13C0E0-F6E0-4F09-9FA1-F1C321F0FB53}" presName="dummy" presStyleCnt="0"/>
      <dgm:spPr/>
    </dgm:pt>
    <dgm:pt modelId="{407CE9BA-98C5-4DDF-B55A-AF6BB24936E1}" type="pres">
      <dgm:prSet presAssocID="{4C13C0E0-F6E0-4F09-9FA1-F1C321F0FB53}" presName="linH" presStyleCnt="0"/>
      <dgm:spPr/>
    </dgm:pt>
    <dgm:pt modelId="{5DBFFB62-9E81-4037-B501-C22CA0201295}" type="pres">
      <dgm:prSet presAssocID="{4C13C0E0-F6E0-4F09-9FA1-F1C321F0FB53}" presName="padding1" presStyleCnt="0"/>
      <dgm:spPr/>
    </dgm:pt>
    <dgm:pt modelId="{C1970D8E-6217-488A-BF46-1ED737D5DFDA}" type="pres">
      <dgm:prSet presAssocID="{64559273-2A63-45BF-AE92-7A6646A5E51F}" presName="linV" presStyleCnt="0"/>
      <dgm:spPr/>
    </dgm:pt>
    <dgm:pt modelId="{972C0EFC-6506-4E1A-9393-8430C7CCAC7F}" type="pres">
      <dgm:prSet presAssocID="{64559273-2A63-45BF-AE92-7A6646A5E51F}" presName="spVertical1" presStyleCnt="0"/>
      <dgm:spPr/>
    </dgm:pt>
    <dgm:pt modelId="{8E81E59F-22A1-40C6-9C45-08357226619B}" type="pres">
      <dgm:prSet presAssocID="{64559273-2A63-45BF-AE92-7A6646A5E51F}" presName="parTx" presStyleLbl="revTx" presStyleIdx="0" presStyleCnt="3" custScaleX="560657" custLinFactX="-66972" custLinFactNeighborX="-100000" custLinFactNeighborY="86422">
        <dgm:presLayoutVars>
          <dgm:chMax val="0"/>
          <dgm:chPref val="0"/>
          <dgm:bulletEnabled val="1"/>
        </dgm:presLayoutVars>
      </dgm:prSet>
      <dgm:spPr/>
      <dgm:t>
        <a:bodyPr/>
        <a:lstStyle/>
        <a:p>
          <a:endParaRPr lang="en-ZA"/>
        </a:p>
      </dgm:t>
    </dgm:pt>
    <dgm:pt modelId="{8A6C1322-2C43-4BB8-8AF9-41EEB4E2A146}" type="pres">
      <dgm:prSet presAssocID="{64559273-2A63-45BF-AE92-7A6646A5E51F}" presName="spVertical2" presStyleCnt="0"/>
      <dgm:spPr/>
    </dgm:pt>
    <dgm:pt modelId="{D7DF8228-AE85-445C-A0A6-58243A6C42D9}" type="pres">
      <dgm:prSet presAssocID="{64559273-2A63-45BF-AE92-7A6646A5E51F}" presName="spVertical3" presStyleCnt="0"/>
      <dgm:spPr/>
    </dgm:pt>
    <dgm:pt modelId="{1845D673-9612-4263-A3E4-942B3988604B}" type="pres">
      <dgm:prSet presAssocID="{5BD43352-0CDD-4E54-9491-F2E2724FAF55}" presName="space" presStyleCnt="0"/>
      <dgm:spPr/>
    </dgm:pt>
    <dgm:pt modelId="{55B6D95A-623F-4951-8B7C-35168EE3EDBF}" type="pres">
      <dgm:prSet presAssocID="{E637347A-D1EF-4B36-B3DE-C5E1D8D4F5CB}" presName="linV" presStyleCnt="0"/>
      <dgm:spPr/>
    </dgm:pt>
    <dgm:pt modelId="{04AA8A25-80E1-4A0C-87FA-B21A124FC279}" type="pres">
      <dgm:prSet presAssocID="{E637347A-D1EF-4B36-B3DE-C5E1D8D4F5CB}" presName="spVertical1" presStyleCnt="0"/>
      <dgm:spPr/>
    </dgm:pt>
    <dgm:pt modelId="{737EEA76-B0EA-4827-A73B-00FA0625C9F4}" type="pres">
      <dgm:prSet presAssocID="{E637347A-D1EF-4B36-B3DE-C5E1D8D4F5CB}" presName="parTx" presStyleLbl="revTx" presStyleIdx="1" presStyleCnt="3" custScaleX="760115" custScaleY="128277" custLinFactX="200000" custLinFactY="38056" custLinFactNeighborX="223027" custLinFactNeighborY="100000">
        <dgm:presLayoutVars>
          <dgm:chMax val="0"/>
          <dgm:chPref val="0"/>
          <dgm:bulletEnabled val="1"/>
        </dgm:presLayoutVars>
      </dgm:prSet>
      <dgm:spPr/>
      <dgm:t>
        <a:bodyPr/>
        <a:lstStyle/>
        <a:p>
          <a:endParaRPr lang="en-ZA"/>
        </a:p>
      </dgm:t>
    </dgm:pt>
    <dgm:pt modelId="{F61C3AEB-D822-468A-A2FD-8C46FFF15101}" type="pres">
      <dgm:prSet presAssocID="{E637347A-D1EF-4B36-B3DE-C5E1D8D4F5CB}" presName="spVertical2" presStyleCnt="0"/>
      <dgm:spPr/>
    </dgm:pt>
    <dgm:pt modelId="{E7738F23-469F-4F9E-A9D7-56E34B4369BE}" type="pres">
      <dgm:prSet presAssocID="{E637347A-D1EF-4B36-B3DE-C5E1D8D4F5CB}" presName="spVertical3" presStyleCnt="0"/>
      <dgm:spPr/>
    </dgm:pt>
    <dgm:pt modelId="{49E25619-1949-44BB-97B1-7F94B9D17FBC}" type="pres">
      <dgm:prSet presAssocID="{1860AC5F-23A2-484E-AFB0-BA643E60ABB9}" presName="space" presStyleCnt="0"/>
      <dgm:spPr/>
    </dgm:pt>
    <dgm:pt modelId="{08558EA6-88D4-4F7A-9684-789A7C0A790D}" type="pres">
      <dgm:prSet presAssocID="{A097ED43-80CA-44CA-B4FE-9FF2C4A350CB}" presName="linV" presStyleCnt="0"/>
      <dgm:spPr/>
    </dgm:pt>
    <dgm:pt modelId="{02AFA8F1-AB31-4A81-A2E7-2563E434BF7E}" type="pres">
      <dgm:prSet presAssocID="{A097ED43-80CA-44CA-B4FE-9FF2C4A350CB}" presName="spVertical1" presStyleCnt="0"/>
      <dgm:spPr/>
    </dgm:pt>
    <dgm:pt modelId="{D4EF7425-9F05-4393-A75A-44D033610BF5}" type="pres">
      <dgm:prSet presAssocID="{A097ED43-80CA-44CA-B4FE-9FF2C4A350CB}" presName="parTx" presStyleLbl="revTx" presStyleIdx="2" presStyleCnt="3" custScaleX="615411" custLinFactX="-500000" custLinFactY="32138" custLinFactNeighborX="-520582" custLinFactNeighborY="100000">
        <dgm:presLayoutVars>
          <dgm:chMax val="0"/>
          <dgm:chPref val="0"/>
          <dgm:bulletEnabled val="1"/>
        </dgm:presLayoutVars>
      </dgm:prSet>
      <dgm:spPr/>
      <dgm:t>
        <a:bodyPr/>
        <a:lstStyle/>
        <a:p>
          <a:endParaRPr lang="en-ZA"/>
        </a:p>
      </dgm:t>
    </dgm:pt>
    <dgm:pt modelId="{8D9B6BCA-BB02-42BB-9E2D-72C4C47F5B62}" type="pres">
      <dgm:prSet presAssocID="{A097ED43-80CA-44CA-B4FE-9FF2C4A350CB}" presName="spVertical2" presStyleCnt="0"/>
      <dgm:spPr/>
    </dgm:pt>
    <dgm:pt modelId="{8458EB50-A20D-48FA-8312-7E88065E0BD6}" type="pres">
      <dgm:prSet presAssocID="{A097ED43-80CA-44CA-B4FE-9FF2C4A350CB}" presName="spVertical3" presStyleCnt="0"/>
      <dgm:spPr/>
    </dgm:pt>
    <dgm:pt modelId="{0761D7DC-FC75-4AC2-AE90-06CEABCBBA3E}" type="pres">
      <dgm:prSet presAssocID="{4C13C0E0-F6E0-4F09-9FA1-F1C321F0FB53}" presName="padding2" presStyleCnt="0"/>
      <dgm:spPr/>
    </dgm:pt>
    <dgm:pt modelId="{C05A8CD3-105D-4395-B4FD-3924E5F6D95A}" type="pres">
      <dgm:prSet presAssocID="{4C13C0E0-F6E0-4F09-9FA1-F1C321F0FB53}" presName="negArrow" presStyleCnt="0"/>
      <dgm:spPr/>
    </dgm:pt>
    <dgm:pt modelId="{1B8E1617-8B1C-4B6E-BC64-B11435C15F1D}" type="pres">
      <dgm:prSet presAssocID="{4C13C0E0-F6E0-4F09-9FA1-F1C321F0FB53}" presName="backgroundArrow" presStyleLbl="node1" presStyleIdx="0" presStyleCnt="1" custScaleY="202640" custLinFactNeighborX="-3233" custLinFactNeighborY="5693"/>
      <dgm:spPr/>
    </dgm:pt>
  </dgm:ptLst>
  <dgm:cxnLst>
    <dgm:cxn modelId="{56F161F5-6526-430A-A8D8-975A36CD7D61}" type="presOf" srcId="{A097ED43-80CA-44CA-B4FE-9FF2C4A350CB}" destId="{D4EF7425-9F05-4393-A75A-44D033610BF5}" srcOrd="0" destOrd="0" presId="urn:microsoft.com/office/officeart/2005/8/layout/hProcess3"/>
    <dgm:cxn modelId="{A78E9C15-B5BA-45B7-92A7-7B3ADFBFBB85}" type="presOf" srcId="{4C13C0E0-F6E0-4F09-9FA1-F1C321F0FB53}" destId="{7EFC1181-F5BB-4658-BBF0-D56B7D49E947}" srcOrd="0" destOrd="0" presId="urn:microsoft.com/office/officeart/2005/8/layout/hProcess3"/>
    <dgm:cxn modelId="{88711349-CECC-40A3-9D78-7B9A5A563776}" type="presOf" srcId="{64559273-2A63-45BF-AE92-7A6646A5E51F}" destId="{8E81E59F-22A1-40C6-9C45-08357226619B}" srcOrd="0" destOrd="0" presId="urn:microsoft.com/office/officeart/2005/8/layout/hProcess3"/>
    <dgm:cxn modelId="{C92B2CD6-A65D-48F8-86B1-9A2B81902413}" srcId="{4C13C0E0-F6E0-4F09-9FA1-F1C321F0FB53}" destId="{A097ED43-80CA-44CA-B4FE-9FF2C4A350CB}" srcOrd="2" destOrd="0" parTransId="{5209DE26-3FFF-4C2A-8AE9-2C96BB6D247D}" sibTransId="{FE96B125-573F-4290-8F71-37EE567AA3A7}"/>
    <dgm:cxn modelId="{251D2F4A-95B0-407F-AC84-E64BF947CB62}" srcId="{4C13C0E0-F6E0-4F09-9FA1-F1C321F0FB53}" destId="{64559273-2A63-45BF-AE92-7A6646A5E51F}" srcOrd="0" destOrd="0" parTransId="{9BE25823-2C38-4B8C-8716-685EBD6A43DA}" sibTransId="{5BD43352-0CDD-4E54-9491-F2E2724FAF55}"/>
    <dgm:cxn modelId="{F3A2F890-686A-4F34-B125-F0657FBD271A}" type="presOf" srcId="{E637347A-D1EF-4B36-B3DE-C5E1D8D4F5CB}" destId="{737EEA76-B0EA-4827-A73B-00FA0625C9F4}" srcOrd="0" destOrd="0" presId="urn:microsoft.com/office/officeart/2005/8/layout/hProcess3"/>
    <dgm:cxn modelId="{4A75A41E-4A89-4784-9BDB-CBCE64BDCC2A}" srcId="{4C13C0E0-F6E0-4F09-9FA1-F1C321F0FB53}" destId="{E637347A-D1EF-4B36-B3DE-C5E1D8D4F5CB}" srcOrd="1" destOrd="0" parTransId="{3F0CC892-A68D-435A-91E1-A950041CE8C6}" sibTransId="{1860AC5F-23A2-484E-AFB0-BA643E60ABB9}"/>
    <dgm:cxn modelId="{12B4ED60-46D1-43AA-B1C6-9846B9CCA143}" type="presParOf" srcId="{7EFC1181-F5BB-4658-BBF0-D56B7D49E947}" destId="{5E9CA840-C568-46C8-83C1-C9B4983A3D9D}" srcOrd="0" destOrd="0" presId="urn:microsoft.com/office/officeart/2005/8/layout/hProcess3"/>
    <dgm:cxn modelId="{DFBF7778-84D2-42E3-8B90-0D1B099F405B}" type="presParOf" srcId="{7EFC1181-F5BB-4658-BBF0-D56B7D49E947}" destId="{407CE9BA-98C5-4DDF-B55A-AF6BB24936E1}" srcOrd="1" destOrd="0" presId="urn:microsoft.com/office/officeart/2005/8/layout/hProcess3"/>
    <dgm:cxn modelId="{F1EC6292-46CB-406C-97C4-D97DB6F66A83}" type="presParOf" srcId="{407CE9BA-98C5-4DDF-B55A-AF6BB24936E1}" destId="{5DBFFB62-9E81-4037-B501-C22CA0201295}" srcOrd="0" destOrd="0" presId="urn:microsoft.com/office/officeart/2005/8/layout/hProcess3"/>
    <dgm:cxn modelId="{93F12F8F-9EE0-431F-B3E7-CB658B1981EF}" type="presParOf" srcId="{407CE9BA-98C5-4DDF-B55A-AF6BB24936E1}" destId="{C1970D8E-6217-488A-BF46-1ED737D5DFDA}" srcOrd="1" destOrd="0" presId="urn:microsoft.com/office/officeart/2005/8/layout/hProcess3"/>
    <dgm:cxn modelId="{25F3D5A7-EAFD-4561-A915-695F9C00BA16}" type="presParOf" srcId="{C1970D8E-6217-488A-BF46-1ED737D5DFDA}" destId="{972C0EFC-6506-4E1A-9393-8430C7CCAC7F}" srcOrd="0" destOrd="0" presId="urn:microsoft.com/office/officeart/2005/8/layout/hProcess3"/>
    <dgm:cxn modelId="{C9CAA392-2FD3-4895-8681-596215A4630A}" type="presParOf" srcId="{C1970D8E-6217-488A-BF46-1ED737D5DFDA}" destId="{8E81E59F-22A1-40C6-9C45-08357226619B}" srcOrd="1" destOrd="0" presId="urn:microsoft.com/office/officeart/2005/8/layout/hProcess3"/>
    <dgm:cxn modelId="{E7CAD221-38FD-4E33-A304-91649C2D6FAD}" type="presParOf" srcId="{C1970D8E-6217-488A-BF46-1ED737D5DFDA}" destId="{8A6C1322-2C43-4BB8-8AF9-41EEB4E2A146}" srcOrd="2" destOrd="0" presId="urn:microsoft.com/office/officeart/2005/8/layout/hProcess3"/>
    <dgm:cxn modelId="{68A565D5-1E9F-43D3-AE6B-80AA0E24AF5E}" type="presParOf" srcId="{C1970D8E-6217-488A-BF46-1ED737D5DFDA}" destId="{D7DF8228-AE85-445C-A0A6-58243A6C42D9}" srcOrd="3" destOrd="0" presId="urn:microsoft.com/office/officeart/2005/8/layout/hProcess3"/>
    <dgm:cxn modelId="{9D6C6B05-A5ED-4AD6-B178-6BA513E96AE5}" type="presParOf" srcId="{407CE9BA-98C5-4DDF-B55A-AF6BB24936E1}" destId="{1845D673-9612-4263-A3E4-942B3988604B}" srcOrd="2" destOrd="0" presId="urn:microsoft.com/office/officeart/2005/8/layout/hProcess3"/>
    <dgm:cxn modelId="{66E84990-E212-4AA6-B05C-53D78369E361}" type="presParOf" srcId="{407CE9BA-98C5-4DDF-B55A-AF6BB24936E1}" destId="{55B6D95A-623F-4951-8B7C-35168EE3EDBF}" srcOrd="3" destOrd="0" presId="urn:microsoft.com/office/officeart/2005/8/layout/hProcess3"/>
    <dgm:cxn modelId="{C46E5D41-2E9A-437C-BD4F-79B0AD099665}" type="presParOf" srcId="{55B6D95A-623F-4951-8B7C-35168EE3EDBF}" destId="{04AA8A25-80E1-4A0C-87FA-B21A124FC279}" srcOrd="0" destOrd="0" presId="urn:microsoft.com/office/officeart/2005/8/layout/hProcess3"/>
    <dgm:cxn modelId="{DBC2064C-3ED4-4699-A39E-5A741B6058EC}" type="presParOf" srcId="{55B6D95A-623F-4951-8B7C-35168EE3EDBF}" destId="{737EEA76-B0EA-4827-A73B-00FA0625C9F4}" srcOrd="1" destOrd="0" presId="urn:microsoft.com/office/officeart/2005/8/layout/hProcess3"/>
    <dgm:cxn modelId="{C5D3B67A-CDFF-4CF3-B788-00CF0E7BB43E}" type="presParOf" srcId="{55B6D95A-623F-4951-8B7C-35168EE3EDBF}" destId="{F61C3AEB-D822-468A-A2FD-8C46FFF15101}" srcOrd="2" destOrd="0" presId="urn:microsoft.com/office/officeart/2005/8/layout/hProcess3"/>
    <dgm:cxn modelId="{A74FC886-04D5-43B1-8966-C6FF2C773BEF}" type="presParOf" srcId="{55B6D95A-623F-4951-8B7C-35168EE3EDBF}" destId="{E7738F23-469F-4F9E-A9D7-56E34B4369BE}" srcOrd="3" destOrd="0" presId="urn:microsoft.com/office/officeart/2005/8/layout/hProcess3"/>
    <dgm:cxn modelId="{E52B6D64-3FB7-4DD3-A9FD-89E93E8767EB}" type="presParOf" srcId="{407CE9BA-98C5-4DDF-B55A-AF6BB24936E1}" destId="{49E25619-1949-44BB-97B1-7F94B9D17FBC}" srcOrd="4" destOrd="0" presId="urn:microsoft.com/office/officeart/2005/8/layout/hProcess3"/>
    <dgm:cxn modelId="{4F7205E3-D41F-4D56-8329-5CB1660600B9}" type="presParOf" srcId="{407CE9BA-98C5-4DDF-B55A-AF6BB24936E1}" destId="{08558EA6-88D4-4F7A-9684-789A7C0A790D}" srcOrd="5" destOrd="0" presId="urn:microsoft.com/office/officeart/2005/8/layout/hProcess3"/>
    <dgm:cxn modelId="{085E65F8-EB6E-4656-B8EE-3B80E09E7A69}" type="presParOf" srcId="{08558EA6-88D4-4F7A-9684-789A7C0A790D}" destId="{02AFA8F1-AB31-4A81-A2E7-2563E434BF7E}" srcOrd="0" destOrd="0" presId="urn:microsoft.com/office/officeart/2005/8/layout/hProcess3"/>
    <dgm:cxn modelId="{5AFDDC34-92EF-4FC7-BA44-CC4E4C8FA2A9}" type="presParOf" srcId="{08558EA6-88D4-4F7A-9684-789A7C0A790D}" destId="{D4EF7425-9F05-4393-A75A-44D033610BF5}" srcOrd="1" destOrd="0" presId="urn:microsoft.com/office/officeart/2005/8/layout/hProcess3"/>
    <dgm:cxn modelId="{06E9781D-8450-41B2-B0EB-BBE1FEC8509B}" type="presParOf" srcId="{08558EA6-88D4-4F7A-9684-789A7C0A790D}" destId="{8D9B6BCA-BB02-42BB-9E2D-72C4C47F5B62}" srcOrd="2" destOrd="0" presId="urn:microsoft.com/office/officeart/2005/8/layout/hProcess3"/>
    <dgm:cxn modelId="{F4323CA2-A18C-4FA8-A324-1A32DBFB8C41}" type="presParOf" srcId="{08558EA6-88D4-4F7A-9684-789A7C0A790D}" destId="{8458EB50-A20D-48FA-8312-7E88065E0BD6}" srcOrd="3" destOrd="0" presId="urn:microsoft.com/office/officeart/2005/8/layout/hProcess3"/>
    <dgm:cxn modelId="{C9202146-07F7-41A4-AE04-B15F13C9F487}" type="presParOf" srcId="{407CE9BA-98C5-4DDF-B55A-AF6BB24936E1}" destId="{0761D7DC-FC75-4AC2-AE90-06CEABCBBA3E}" srcOrd="6" destOrd="0" presId="urn:microsoft.com/office/officeart/2005/8/layout/hProcess3"/>
    <dgm:cxn modelId="{03C6FFA5-7E34-4A0D-B758-6FF7661E67A8}" type="presParOf" srcId="{407CE9BA-98C5-4DDF-B55A-AF6BB24936E1}" destId="{C05A8CD3-105D-4395-B4FD-3924E5F6D95A}" srcOrd="7" destOrd="0" presId="urn:microsoft.com/office/officeart/2005/8/layout/hProcess3"/>
    <dgm:cxn modelId="{AF6DB21C-59FA-458F-B573-74A1BAE6271D}" type="presParOf" srcId="{407CE9BA-98C5-4DDF-B55A-AF6BB24936E1}" destId="{1B8E1617-8B1C-4B6E-BC64-B11435C15F1D}" srcOrd="8" destOrd="0" presId="urn:microsoft.com/office/officeart/2005/8/layout/h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8E1617-8B1C-4B6E-BC64-B11435C15F1D}">
      <dsp:nvSpPr>
        <dsp:cNvPr id="0" name=""/>
        <dsp:cNvSpPr/>
      </dsp:nvSpPr>
      <dsp:spPr>
        <a:xfrm>
          <a:off x="13073" y="0"/>
          <a:ext cx="6683670" cy="4064000"/>
        </a:xfrm>
        <a:prstGeom prst="rightArrow">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CD22C6C-568D-4B44-AAE4-CBD209ED1714}">
      <dsp:nvSpPr>
        <dsp:cNvPr id="0" name=""/>
        <dsp:cNvSpPr/>
      </dsp:nvSpPr>
      <dsp:spPr>
        <a:xfrm>
          <a:off x="3022200" y="1327695"/>
          <a:ext cx="2738438" cy="1536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a:lnSpc>
              <a:spcPct val="90000"/>
            </a:lnSpc>
            <a:spcBef>
              <a:spcPct val="0"/>
            </a:spcBef>
            <a:spcAft>
              <a:spcPct val="35000"/>
            </a:spcAft>
          </a:pPr>
          <a:r>
            <a:rPr lang="en-ZA" sz="1800" b="0" kern="1200" dirty="0" smtClean="0">
              <a:solidFill>
                <a:schemeClr val="accent6">
                  <a:lumMod val="75000"/>
                </a:schemeClr>
              </a:solidFill>
              <a:latin typeface="Arial" pitchFamily="34" charset="0"/>
              <a:cs typeface="Arial" pitchFamily="34" charset="0"/>
            </a:rPr>
            <a:t>Strengthening the institutional capacity of other civil society organisations involved in direct service provision to the poor communities  </a:t>
          </a:r>
        </a:p>
      </dsp:txBody>
      <dsp:txXfrm>
        <a:off x="3022200" y="1327695"/>
        <a:ext cx="2738438" cy="1536612"/>
      </dsp:txXfrm>
    </dsp:sp>
    <dsp:sp modelId="{EB108AA9-350E-4ECD-8A09-A3866A818233}">
      <dsp:nvSpPr>
        <dsp:cNvPr id="0" name=""/>
        <dsp:cNvSpPr/>
      </dsp:nvSpPr>
      <dsp:spPr>
        <a:xfrm>
          <a:off x="0" y="420888"/>
          <a:ext cx="2656135" cy="3055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a:lnSpc>
              <a:spcPct val="90000"/>
            </a:lnSpc>
            <a:spcBef>
              <a:spcPct val="0"/>
            </a:spcBef>
            <a:spcAft>
              <a:spcPct val="35000"/>
            </a:spcAft>
          </a:pPr>
          <a:r>
            <a:rPr lang="en-ZA" sz="1800" b="0" kern="1200" dirty="0" smtClean="0">
              <a:solidFill>
                <a:schemeClr val="accent6">
                  <a:lumMod val="75000"/>
                </a:schemeClr>
              </a:solidFill>
              <a:latin typeface="Arial" pitchFamily="34" charset="0"/>
              <a:cs typeface="Arial" pitchFamily="34" charset="0"/>
            </a:rPr>
            <a:t>Carrying out programmes and projects aimed at meeting development needs of the poor </a:t>
          </a:r>
          <a:endParaRPr lang="en-ZA" sz="1800" b="0" kern="1200" dirty="0">
            <a:solidFill>
              <a:schemeClr val="accent6">
                <a:lumMod val="75000"/>
              </a:schemeClr>
            </a:solidFill>
            <a:latin typeface="Arial" pitchFamily="34" charset="0"/>
            <a:cs typeface="Arial" pitchFamily="34" charset="0"/>
          </a:endParaRPr>
        </a:p>
      </dsp:txBody>
      <dsp:txXfrm>
        <a:off x="0" y="420888"/>
        <a:ext cx="2656135" cy="30559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8E1617-8B1C-4B6E-BC64-B11435C15F1D}">
      <dsp:nvSpPr>
        <dsp:cNvPr id="0" name=""/>
        <dsp:cNvSpPr/>
      </dsp:nvSpPr>
      <dsp:spPr>
        <a:xfrm>
          <a:off x="0" y="0"/>
          <a:ext cx="6683670" cy="4496048"/>
        </a:xfrm>
        <a:prstGeom prst="rightArrow">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4EF7425-9F05-4393-A75A-44D033610BF5}">
      <dsp:nvSpPr>
        <dsp:cNvPr id="0" name=""/>
        <dsp:cNvSpPr/>
      </dsp:nvSpPr>
      <dsp:spPr>
        <a:xfrm>
          <a:off x="1490295" y="1434676"/>
          <a:ext cx="1704630" cy="1085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a:lnSpc>
              <a:spcPct val="90000"/>
            </a:lnSpc>
            <a:spcBef>
              <a:spcPct val="0"/>
            </a:spcBef>
            <a:spcAft>
              <a:spcPct val="35000"/>
            </a:spcAft>
          </a:pPr>
          <a:r>
            <a:rPr lang="en-ZA" sz="1800" b="0" kern="1200" dirty="0" smtClean="0">
              <a:solidFill>
                <a:schemeClr val="accent6">
                  <a:lumMod val="75000"/>
                </a:schemeClr>
              </a:solidFill>
              <a:latin typeface="Arial" pitchFamily="34" charset="0"/>
              <a:cs typeface="Arial" pitchFamily="34" charset="0"/>
            </a:rPr>
            <a:t>Undertaking research and publication aimed at proving basis for development policy </a:t>
          </a:r>
        </a:p>
      </dsp:txBody>
      <dsp:txXfrm>
        <a:off x="1490295" y="1434676"/>
        <a:ext cx="1704630" cy="1085741"/>
      </dsp:txXfrm>
    </dsp:sp>
    <dsp:sp modelId="{737EEA76-B0EA-4827-A73B-00FA0625C9F4}">
      <dsp:nvSpPr>
        <dsp:cNvPr id="0" name=""/>
        <dsp:cNvSpPr/>
      </dsp:nvSpPr>
      <dsp:spPr>
        <a:xfrm>
          <a:off x="3328110" y="1615768"/>
          <a:ext cx="2105446" cy="1786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a:lnSpc>
              <a:spcPct val="90000"/>
            </a:lnSpc>
            <a:spcBef>
              <a:spcPct val="0"/>
            </a:spcBef>
            <a:spcAft>
              <a:spcPct val="35000"/>
            </a:spcAft>
          </a:pPr>
          <a:r>
            <a:rPr lang="en-ZA" sz="1800" b="0" kern="1200" dirty="0" smtClean="0">
              <a:solidFill>
                <a:schemeClr val="accent6">
                  <a:lumMod val="75000"/>
                </a:schemeClr>
              </a:solidFill>
              <a:latin typeface="Arial" pitchFamily="34" charset="0"/>
              <a:cs typeface="Arial" pitchFamily="34" charset="0"/>
            </a:rPr>
            <a:t>Acting as conduit for funding from Government, foreign government and other national and international donors for development work carried-out by CSOs ”</a:t>
          </a:r>
          <a:endParaRPr lang="en-ZA" sz="1800" b="0" kern="1200" dirty="0">
            <a:solidFill>
              <a:schemeClr val="accent6">
                <a:lumMod val="75000"/>
              </a:schemeClr>
            </a:solidFill>
            <a:latin typeface="Arial" pitchFamily="34" charset="0"/>
            <a:cs typeface="Arial" pitchFamily="34" charset="0"/>
          </a:endParaRPr>
        </a:p>
      </dsp:txBody>
      <dsp:txXfrm>
        <a:off x="3328110" y="1615768"/>
        <a:ext cx="2105446" cy="1786586"/>
      </dsp:txXfrm>
    </dsp:sp>
    <dsp:sp modelId="{8E81E59F-22A1-40C6-9C45-08357226619B}">
      <dsp:nvSpPr>
        <dsp:cNvPr id="0" name=""/>
        <dsp:cNvSpPr/>
      </dsp:nvSpPr>
      <dsp:spPr>
        <a:xfrm>
          <a:off x="85504" y="1012030"/>
          <a:ext cx="1552966" cy="1085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a:lnSpc>
              <a:spcPct val="90000"/>
            </a:lnSpc>
            <a:spcBef>
              <a:spcPct val="0"/>
            </a:spcBef>
            <a:spcAft>
              <a:spcPct val="35000"/>
            </a:spcAft>
          </a:pPr>
          <a:r>
            <a:rPr lang="en-ZA" sz="1800" b="0" kern="1200" dirty="0" smtClean="0">
              <a:solidFill>
                <a:schemeClr val="accent6">
                  <a:lumMod val="75000"/>
                </a:schemeClr>
              </a:solidFill>
              <a:latin typeface="Arial" pitchFamily="34" charset="0"/>
              <a:cs typeface="Arial" pitchFamily="34" charset="0"/>
            </a:rPr>
            <a:t>Debating  development policy  </a:t>
          </a:r>
        </a:p>
      </dsp:txBody>
      <dsp:txXfrm>
        <a:off x="85504" y="1012030"/>
        <a:ext cx="1552966" cy="10857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766" cy="497047"/>
          </a:xfrm>
          <a:prstGeom prst="rect">
            <a:avLst/>
          </a:prstGeom>
        </p:spPr>
        <p:txBody>
          <a:bodyPr vert="horz" lIns="91504" tIns="45752" rIns="91504" bIns="45752" rtlCol="0"/>
          <a:lstStyle>
            <a:lvl1pPr algn="l">
              <a:defRPr sz="1200">
                <a:latin typeface="Times" charset="0"/>
              </a:defRPr>
            </a:lvl1pPr>
          </a:lstStyle>
          <a:p>
            <a:pPr>
              <a:defRPr/>
            </a:pPr>
            <a:endParaRPr lang="en-ZA"/>
          </a:p>
        </p:txBody>
      </p:sp>
      <p:sp>
        <p:nvSpPr>
          <p:cNvPr id="3" name="Date Placeholder 2"/>
          <p:cNvSpPr>
            <a:spLocks noGrp="1"/>
          </p:cNvSpPr>
          <p:nvPr>
            <p:ph type="dt" sz="quarter" idx="1"/>
          </p:nvPr>
        </p:nvSpPr>
        <p:spPr>
          <a:xfrm>
            <a:off x="3850320" y="0"/>
            <a:ext cx="2945766" cy="497047"/>
          </a:xfrm>
          <a:prstGeom prst="rect">
            <a:avLst/>
          </a:prstGeom>
        </p:spPr>
        <p:txBody>
          <a:bodyPr vert="horz" lIns="91504" tIns="45752" rIns="91504" bIns="45752" rtlCol="0"/>
          <a:lstStyle>
            <a:lvl1pPr algn="r">
              <a:defRPr sz="1200">
                <a:latin typeface="Times" charset="0"/>
              </a:defRPr>
            </a:lvl1pPr>
          </a:lstStyle>
          <a:p>
            <a:pPr>
              <a:defRPr/>
            </a:pPr>
            <a:fld id="{605C4696-8F25-4A81-86DE-56292DC127FB}" type="datetime1">
              <a:rPr lang="en-US"/>
              <a:pPr>
                <a:defRPr/>
              </a:pPr>
              <a:t>6/22/2017</a:t>
            </a:fld>
            <a:endParaRPr lang="en-ZA" dirty="0"/>
          </a:p>
        </p:txBody>
      </p:sp>
      <p:sp>
        <p:nvSpPr>
          <p:cNvPr id="4" name="Footer Placeholder 3"/>
          <p:cNvSpPr>
            <a:spLocks noGrp="1"/>
          </p:cNvSpPr>
          <p:nvPr>
            <p:ph type="ftr" sz="quarter" idx="2"/>
          </p:nvPr>
        </p:nvSpPr>
        <p:spPr>
          <a:xfrm>
            <a:off x="0" y="9428004"/>
            <a:ext cx="2945766" cy="497046"/>
          </a:xfrm>
          <a:prstGeom prst="rect">
            <a:avLst/>
          </a:prstGeom>
        </p:spPr>
        <p:txBody>
          <a:bodyPr vert="horz" lIns="91504" tIns="45752" rIns="91504" bIns="45752" rtlCol="0" anchor="b"/>
          <a:lstStyle>
            <a:lvl1pPr algn="l">
              <a:defRPr sz="1200">
                <a:latin typeface="Times" charset="0"/>
              </a:defRPr>
            </a:lvl1pPr>
          </a:lstStyle>
          <a:p>
            <a:pPr>
              <a:defRPr/>
            </a:pPr>
            <a:endParaRPr lang="en-ZA"/>
          </a:p>
        </p:txBody>
      </p:sp>
      <p:sp>
        <p:nvSpPr>
          <p:cNvPr id="5" name="Slide Number Placeholder 4"/>
          <p:cNvSpPr>
            <a:spLocks noGrp="1"/>
          </p:cNvSpPr>
          <p:nvPr>
            <p:ph type="sldNum" sz="quarter" idx="3"/>
          </p:nvPr>
        </p:nvSpPr>
        <p:spPr>
          <a:xfrm>
            <a:off x="3850320" y="9428004"/>
            <a:ext cx="2945766" cy="497046"/>
          </a:xfrm>
          <a:prstGeom prst="rect">
            <a:avLst/>
          </a:prstGeom>
        </p:spPr>
        <p:txBody>
          <a:bodyPr vert="horz" lIns="91504" tIns="45752" rIns="91504" bIns="45752" rtlCol="0" anchor="b"/>
          <a:lstStyle>
            <a:lvl1pPr algn="r">
              <a:defRPr sz="1200">
                <a:latin typeface="Times" charset="0"/>
              </a:defRPr>
            </a:lvl1pPr>
          </a:lstStyle>
          <a:p>
            <a:pPr>
              <a:defRPr/>
            </a:pPr>
            <a:fld id="{96767790-4FCE-432C-9087-C3577C39CD98}" type="slidenum">
              <a:rPr lang="en-ZA"/>
              <a:pPr>
                <a:defRPr/>
              </a:pPr>
              <a:t>‹#›</a:t>
            </a:fld>
            <a:endParaRPr lang="en-ZA" dirty="0"/>
          </a:p>
        </p:txBody>
      </p:sp>
    </p:spTree>
    <p:extLst>
      <p:ext uri="{BB962C8B-B14F-4D97-AF65-F5344CB8AC3E}">
        <p14:creationId xmlns:p14="http://schemas.microsoft.com/office/powerpoint/2010/main" xmlns="" val="38820740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766" cy="497047"/>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defRPr sz="1200">
                <a:latin typeface="Times" charset="0"/>
              </a:defRPr>
            </a:lvl1pPr>
          </a:lstStyle>
          <a:p>
            <a:pPr>
              <a:defRPr/>
            </a:pPr>
            <a:endParaRPr lang="en-US"/>
          </a:p>
        </p:txBody>
      </p:sp>
      <p:sp>
        <p:nvSpPr>
          <p:cNvPr id="9219" name="Rectangle 3"/>
          <p:cNvSpPr>
            <a:spLocks noGrp="1" noChangeArrowheads="1"/>
          </p:cNvSpPr>
          <p:nvPr>
            <p:ph type="dt" idx="1"/>
          </p:nvPr>
        </p:nvSpPr>
        <p:spPr bwMode="auto">
          <a:xfrm>
            <a:off x="3851911" y="0"/>
            <a:ext cx="2945765" cy="497047"/>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defRPr sz="1200">
                <a:latin typeface="Times" charset="0"/>
              </a:defRPr>
            </a:lvl1pPr>
          </a:lstStyle>
          <a:p>
            <a:pPr>
              <a:defRPr/>
            </a:pPr>
            <a:fld id="{604A9C56-5B56-41C2-A3F2-B4CA4B9CA924}" type="datetime1">
              <a:rPr lang="en-US"/>
              <a:pPr>
                <a:defRPr/>
              </a:pPr>
              <a:t>6/22/2017</a:t>
            </a:fld>
            <a:endParaRPr lang="en-US" dirty="0"/>
          </a:p>
        </p:txBody>
      </p:sp>
      <p:sp>
        <p:nvSpPr>
          <p:cNvPr id="184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145" y="4716384"/>
            <a:ext cx="4985386" cy="4465478"/>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429591"/>
            <a:ext cx="2945766" cy="497047"/>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defRPr sz="1200">
                <a:latin typeface="Times" charset="0"/>
              </a:defRPr>
            </a:lvl1pPr>
          </a:lstStyle>
          <a:p>
            <a:pPr>
              <a:defRPr/>
            </a:pPr>
            <a:endParaRPr lang="en-US"/>
          </a:p>
        </p:txBody>
      </p:sp>
      <p:sp>
        <p:nvSpPr>
          <p:cNvPr id="9223" name="Rectangle 7"/>
          <p:cNvSpPr>
            <a:spLocks noGrp="1" noChangeArrowheads="1"/>
          </p:cNvSpPr>
          <p:nvPr>
            <p:ph type="sldNum" sz="quarter" idx="5"/>
          </p:nvPr>
        </p:nvSpPr>
        <p:spPr bwMode="auto">
          <a:xfrm>
            <a:off x="3851911" y="9429591"/>
            <a:ext cx="2945765" cy="497047"/>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defRPr sz="1200">
                <a:latin typeface="Times" charset="0"/>
              </a:defRPr>
            </a:lvl1pPr>
          </a:lstStyle>
          <a:p>
            <a:pPr>
              <a:defRPr/>
            </a:pPr>
            <a:fld id="{F9170C89-99EE-45EB-AA6B-119C6094E7AB}" type="slidenum">
              <a:rPr lang="en-US"/>
              <a:pPr>
                <a:defRPr/>
              </a:pPr>
              <a:t>‹#›</a:t>
            </a:fld>
            <a:endParaRPr lang="en-US" dirty="0"/>
          </a:p>
        </p:txBody>
      </p:sp>
    </p:spTree>
    <p:extLst>
      <p:ext uri="{BB962C8B-B14F-4D97-AF65-F5344CB8AC3E}">
        <p14:creationId xmlns:p14="http://schemas.microsoft.com/office/powerpoint/2010/main" xmlns="" val="3998652955"/>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Rot="1" noChangeAspect="1" noChangeArrowheads="1" noTextEdit="1"/>
          </p:cNvSpPr>
          <p:nvPr>
            <p:ph type="sldImg"/>
          </p:nvPr>
        </p:nvSpPr>
        <p:spPr>
          <a:ln/>
        </p:spPr>
      </p:sp>
      <p:sp>
        <p:nvSpPr>
          <p:cNvPr id="19459" name="Rectangle 1027"/>
          <p:cNvSpPr>
            <a:spLocks noGrp="1" noChangeArrowheads="1"/>
          </p:cNvSpPr>
          <p:nvPr>
            <p:ph type="body" idx="1"/>
          </p:nvPr>
        </p:nvSpPr>
        <p:spPr>
          <a:noFill/>
          <a:ln/>
        </p:spPr>
        <p:txBody>
          <a:bodyPr/>
          <a:lstStyle/>
          <a:p>
            <a:pPr eaLnBrk="1" hangingPunct="1"/>
            <a:endParaRPr lang="en-US" smtClean="0"/>
          </a:p>
        </p:txBody>
      </p:sp>
      <p:sp>
        <p:nvSpPr>
          <p:cNvPr id="19460" name="Date Placeholder 6"/>
          <p:cNvSpPr>
            <a:spLocks noGrp="1"/>
          </p:cNvSpPr>
          <p:nvPr>
            <p:ph type="dt" sz="quarter" idx="1"/>
          </p:nvPr>
        </p:nvSpPr>
        <p:spPr>
          <a:noFill/>
        </p:spPr>
        <p:txBody>
          <a:bodyPr/>
          <a:lstStyle/>
          <a:p>
            <a:fld id="{FB03735A-5C00-41B9-A7D7-4B63A1E4FC29}" type="datetime1">
              <a:rPr lang="en-US" smtClean="0"/>
              <a:pPr/>
              <a:t>6/22/2017</a:t>
            </a:fld>
            <a:endParaRPr lang="en-US" smtClean="0"/>
          </a:p>
        </p:txBody>
      </p:sp>
    </p:spTree>
    <p:extLst>
      <p:ext uri="{BB962C8B-B14F-4D97-AF65-F5344CB8AC3E}">
        <p14:creationId xmlns:p14="http://schemas.microsoft.com/office/powerpoint/2010/main" xmlns="" val="338403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endParaRPr lang="en-US" smtClean="0"/>
          </a:p>
        </p:txBody>
      </p:sp>
      <p:sp>
        <p:nvSpPr>
          <p:cNvPr id="9220" name="Date Placeholder 6"/>
          <p:cNvSpPr>
            <a:spLocks noGrp="1"/>
          </p:cNvSpPr>
          <p:nvPr>
            <p:ph type="dt" sz="quarter" idx="1"/>
          </p:nvPr>
        </p:nvSpPr>
        <p:spPr>
          <a:noFill/>
        </p:spPr>
        <p:txBody>
          <a:bodyPr/>
          <a:lstStyle/>
          <a:p>
            <a:fld id="{6A456756-3CF3-4B2C-9ACD-40E428F17E74}" type="datetime1">
              <a:rPr lang="en-US" smtClean="0"/>
              <a:pPr/>
              <a:t>6/22/2017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A4071C7-814D-42EF-BBD1-D9F98FA754D7}" type="slidenum">
              <a:rPr lang="en-US" altLang="en-US" smtClean="0"/>
              <a:pPr/>
              <a:t>2</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ZA" smtClean="0"/>
          </a:p>
        </p:txBody>
      </p:sp>
      <p:sp>
        <p:nvSpPr>
          <p:cNvPr id="20484" name="Slide Number Placeholder 3"/>
          <p:cNvSpPr>
            <a:spLocks noGrp="1"/>
          </p:cNvSpPr>
          <p:nvPr>
            <p:ph type="sldNum" sz="quarter" idx="5"/>
          </p:nvPr>
        </p:nvSpPr>
        <p:spPr>
          <a:noFill/>
        </p:spPr>
        <p:txBody>
          <a:bodyPr/>
          <a:lstStyle/>
          <a:p>
            <a:fld id="{A2145E8F-2A86-48C9-B399-F245F4E86094}" type="slidenum">
              <a:rPr lang="en-US" smtClean="0"/>
              <a:pPr/>
              <a:t>3</a:t>
            </a:fld>
            <a:endParaRPr lang="en-US" smtClean="0"/>
          </a:p>
        </p:txBody>
      </p:sp>
    </p:spTree>
    <p:extLst>
      <p:ext uri="{BB962C8B-B14F-4D97-AF65-F5344CB8AC3E}">
        <p14:creationId xmlns:p14="http://schemas.microsoft.com/office/powerpoint/2010/main" xmlns="" val="3124629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ZA" smtClean="0"/>
          </a:p>
        </p:txBody>
      </p:sp>
      <p:sp>
        <p:nvSpPr>
          <p:cNvPr id="21508" name="Slide Number Placeholder 3"/>
          <p:cNvSpPr>
            <a:spLocks noGrp="1"/>
          </p:cNvSpPr>
          <p:nvPr>
            <p:ph type="sldNum" sz="quarter" idx="5"/>
          </p:nvPr>
        </p:nvSpPr>
        <p:spPr>
          <a:noFill/>
        </p:spPr>
        <p:txBody>
          <a:bodyPr/>
          <a:lstStyle/>
          <a:p>
            <a:fld id="{2DD66703-1C3C-4CBE-AD9F-B0E06F165B39}" type="slidenum">
              <a:rPr lang="en-ZA" smtClean="0"/>
              <a:pPr/>
              <a:t>4</a:t>
            </a:fld>
            <a:endParaRPr lang="en-ZA" smtClean="0"/>
          </a:p>
        </p:txBody>
      </p:sp>
    </p:spTree>
    <p:extLst>
      <p:ext uri="{BB962C8B-B14F-4D97-AF65-F5344CB8AC3E}">
        <p14:creationId xmlns:p14="http://schemas.microsoft.com/office/powerpoint/2010/main" xmlns="" val="144595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ZA" smtClean="0"/>
          </a:p>
        </p:txBody>
      </p:sp>
      <p:sp>
        <p:nvSpPr>
          <p:cNvPr id="22532" name="Slide Number Placeholder 3"/>
          <p:cNvSpPr>
            <a:spLocks noGrp="1"/>
          </p:cNvSpPr>
          <p:nvPr>
            <p:ph type="sldNum" sz="quarter" idx="5"/>
          </p:nvPr>
        </p:nvSpPr>
        <p:spPr>
          <a:noFill/>
        </p:spPr>
        <p:txBody>
          <a:bodyPr/>
          <a:lstStyle/>
          <a:p>
            <a:fld id="{D3F2865B-A4FD-410B-8DA9-572167D67356}" type="slidenum">
              <a:rPr lang="en-ZA" smtClean="0"/>
              <a:pPr/>
              <a:t>5</a:t>
            </a:fld>
            <a:endParaRPr lang="en-ZA" smtClean="0"/>
          </a:p>
        </p:txBody>
      </p:sp>
    </p:spTree>
    <p:extLst>
      <p:ext uri="{BB962C8B-B14F-4D97-AF65-F5344CB8AC3E}">
        <p14:creationId xmlns:p14="http://schemas.microsoft.com/office/powerpoint/2010/main" xmlns="" val="3839722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Date Placeholder 3"/>
          <p:cNvSpPr>
            <a:spLocks noGrp="1"/>
          </p:cNvSpPr>
          <p:nvPr>
            <p:ph type="dt" idx="10"/>
          </p:nvPr>
        </p:nvSpPr>
        <p:spPr/>
        <p:txBody>
          <a:bodyPr/>
          <a:lstStyle/>
          <a:p>
            <a:pPr>
              <a:defRPr/>
            </a:pPr>
            <a:fld id="{604A9C56-5B56-41C2-A3F2-B4CA4B9CA924}" type="datetime1">
              <a:rPr lang="en-US" smtClean="0"/>
              <a:pPr>
                <a:defRPr/>
              </a:pPr>
              <a:t>6/22/2017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ZA" sz="2400" b="1" dirty="0" smtClean="0">
              <a:latin typeface="Cambria" pitchFamily="18" charset="0"/>
              <a:ea typeface="+mj-ea"/>
              <a:cs typeface="+mj-cs"/>
            </a:endParaRPr>
          </a:p>
        </p:txBody>
      </p:sp>
      <p:sp>
        <p:nvSpPr>
          <p:cNvPr id="24580" name="Date Placeholder 3"/>
          <p:cNvSpPr>
            <a:spLocks noGrp="1"/>
          </p:cNvSpPr>
          <p:nvPr>
            <p:ph type="dt" sz="quarter" idx="1"/>
          </p:nvPr>
        </p:nvSpPr>
        <p:spPr>
          <a:noFill/>
        </p:spPr>
        <p:txBody>
          <a:bodyPr/>
          <a:lstStyle/>
          <a:p>
            <a:fld id="{FD5D781F-43F9-400E-867C-24821C351611}" type="datetime1">
              <a:rPr lang="en-US" smtClean="0"/>
              <a:pPr/>
              <a:t>6/22/2017</a:t>
            </a:fld>
            <a:endParaRPr lang="en-US" smtClean="0"/>
          </a:p>
        </p:txBody>
      </p:sp>
    </p:spTree>
    <p:extLst>
      <p:ext uri="{BB962C8B-B14F-4D97-AF65-F5344CB8AC3E}">
        <p14:creationId xmlns:p14="http://schemas.microsoft.com/office/powerpoint/2010/main" xmlns="" val="1149224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Date Placeholder 3"/>
          <p:cNvSpPr>
            <a:spLocks noGrp="1"/>
          </p:cNvSpPr>
          <p:nvPr>
            <p:ph type="dt" idx="10"/>
          </p:nvPr>
        </p:nvSpPr>
        <p:spPr/>
        <p:txBody>
          <a:bodyPr/>
          <a:lstStyle/>
          <a:p>
            <a:pPr>
              <a:defRPr/>
            </a:pPr>
            <a:fld id="{604A9C56-5B56-41C2-A3F2-B4CA4B9CA924}" type="datetime1">
              <a:rPr lang="en-US" smtClean="0"/>
              <a:pPr>
                <a:defRPr/>
              </a:pPr>
              <a:t>6/22/2017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Date Placeholder 3"/>
          <p:cNvSpPr>
            <a:spLocks noGrp="1"/>
          </p:cNvSpPr>
          <p:nvPr>
            <p:ph type="dt" idx="10"/>
          </p:nvPr>
        </p:nvSpPr>
        <p:spPr/>
        <p:txBody>
          <a:bodyPr/>
          <a:lstStyle/>
          <a:p>
            <a:pPr>
              <a:defRPr/>
            </a:pPr>
            <a:fld id="{604A9C56-5B56-41C2-A3F2-B4CA4B9CA924}" type="datetime1">
              <a:rPr lang="en-US" smtClean="0"/>
              <a:pPr>
                <a:defRPr/>
              </a:pPr>
              <a:t>6/22/2017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9145588"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14400" y="2667000"/>
            <a:ext cx="6705600" cy="947738"/>
          </a:xfrm>
        </p:spPr>
        <p:txBody>
          <a:bodyPr anchor="b"/>
          <a:lstStyle>
            <a:lvl1pPr algn="r">
              <a:defRPr sz="2800">
                <a:solidFill>
                  <a:schemeClr val="tx1"/>
                </a:solidFill>
              </a:defRPr>
            </a:lvl1pPr>
          </a:lstStyle>
          <a:p>
            <a:endParaRPr lang="en-US"/>
          </a:p>
        </p:txBody>
      </p:sp>
      <p:sp>
        <p:nvSpPr>
          <p:cNvPr id="4131" name="Rectangle 35"/>
          <p:cNvSpPr>
            <a:spLocks noGrp="1" noChangeArrowheads="1"/>
          </p:cNvSpPr>
          <p:nvPr>
            <p:ph type="subTitle" sz="quarter" idx="1"/>
          </p:nvPr>
        </p:nvSpPr>
        <p:spPr>
          <a:xfrm>
            <a:off x="914400" y="3848100"/>
            <a:ext cx="6705600" cy="1028700"/>
          </a:xfrm>
        </p:spPr>
        <p:txBody>
          <a:bodyPr/>
          <a:lstStyle>
            <a:lvl1pPr marL="0" indent="0" algn="r">
              <a:buFont typeface="Times" charset="0"/>
              <a:buNone/>
              <a:defRPr sz="1400">
                <a:solidFill>
                  <a:schemeClr val="accent1"/>
                </a:solidFill>
              </a:defRPr>
            </a:lvl1pPr>
          </a:lstStyle>
          <a:p>
            <a:r>
              <a:rPr lang="en-US"/>
              <a:t>Click to edit Master subtitle style</a:t>
            </a:r>
          </a:p>
        </p:txBody>
      </p:sp>
      <p:sp>
        <p:nvSpPr>
          <p:cNvPr id="5" name="Rectangle 36"/>
          <p:cNvSpPr>
            <a:spLocks noGrp="1" noChangeArrowheads="1"/>
          </p:cNvSpPr>
          <p:nvPr>
            <p:ph type="dt" sz="quarter" idx="10"/>
          </p:nvPr>
        </p:nvSpPr>
        <p:spPr>
          <a:xfrm>
            <a:off x="1905000" y="6248400"/>
            <a:ext cx="1905000" cy="457200"/>
          </a:xfrm>
        </p:spPr>
        <p:txBody>
          <a:bodyPr/>
          <a:lstStyle>
            <a:lvl1pPr>
              <a:defRPr>
                <a:solidFill>
                  <a:schemeClr val="tx2"/>
                </a:solidFill>
              </a:defRPr>
            </a:lvl1pPr>
          </a:lstStyle>
          <a:p>
            <a:pPr>
              <a:defRPr/>
            </a:pPr>
            <a:fld id="{1DD0FBB0-7CF3-4785-8607-6681E4C9E295}" type="datetime1">
              <a:rPr lang="en-US" smtClean="0"/>
              <a:pPr>
                <a:defRPr/>
              </a:pPr>
              <a:t>6/22/2017</a:t>
            </a:fld>
            <a:endParaRPr lang="en-US"/>
          </a:p>
        </p:txBody>
      </p:sp>
      <p:sp>
        <p:nvSpPr>
          <p:cNvPr id="6" name="Rectangle 37"/>
          <p:cNvSpPr>
            <a:spLocks noGrp="1" noChangeArrowheads="1"/>
          </p:cNvSpPr>
          <p:nvPr>
            <p:ph type="ftr" sz="quarter" idx="11"/>
          </p:nvPr>
        </p:nvSpPr>
        <p:spPr>
          <a:xfrm>
            <a:off x="4191000" y="6248400"/>
            <a:ext cx="2667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7086600" y="6248400"/>
            <a:ext cx="1333500" cy="457200"/>
          </a:xfrm>
        </p:spPr>
        <p:txBody>
          <a:bodyPr/>
          <a:lstStyle>
            <a:lvl1pPr>
              <a:defRPr>
                <a:solidFill>
                  <a:schemeClr val="tx2"/>
                </a:solidFill>
              </a:defRPr>
            </a:lvl1pPr>
          </a:lstStyle>
          <a:p>
            <a:pPr>
              <a:defRPr/>
            </a:pPr>
            <a:fld id="{13327B18-E947-419E-A985-50CA74FC06D0}"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fld id="{23270A8A-3344-4907-BC9F-8550320E125F}" type="datetime1">
              <a:rPr lang="en-US" smtClean="0"/>
              <a:pPr>
                <a:defRPr/>
              </a:pPr>
              <a:t>6/22/2017</a:t>
            </a:fld>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B907222C-E9D6-4DEE-B98E-98E3555949B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0"/>
            <a:ext cx="1924050"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62000" y="0"/>
            <a:ext cx="5624513"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fld id="{FBC722A0-5BC0-4829-A1ED-B4C8EDA88927}" type="datetime1">
              <a:rPr lang="en-US" smtClean="0"/>
              <a:pPr>
                <a:defRPr/>
              </a:pPr>
              <a:t>6/22/2017</a:t>
            </a:fld>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6C087CB-1458-45D7-A4FB-2EB8A9FD656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fld id="{FF458DB0-05C3-4937-9811-B06F1BB0FF86}" type="datetime1">
              <a:rPr lang="en-US" smtClean="0"/>
              <a:pPr>
                <a:defRPr/>
              </a:pPr>
              <a:t>6/22/2017</a:t>
            </a:fld>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E5A17F89-3ACB-46C4-B852-434CC81C38D4}"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fld id="{2C91D882-2E3C-4854-8597-3CA7D484AD8E}" type="datetime1">
              <a:rPr lang="en-US" smtClean="0"/>
              <a:pPr>
                <a:defRPr/>
              </a:pPr>
              <a:t>6/22/2017</a:t>
            </a:fld>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38680C20-CA10-4D86-B011-3517B16FADF3}"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62000" y="1524000"/>
            <a:ext cx="37734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87888" y="1524000"/>
            <a:ext cx="3775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fld id="{40D98EE3-96CF-43B2-A3DB-C4AB775CDBEB}" type="datetime1">
              <a:rPr lang="en-US" smtClean="0"/>
              <a:pPr>
                <a:defRPr/>
              </a:pPr>
              <a:t>6/22/2017</a:t>
            </a:fld>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9BD198E6-735F-4604-BEB7-05173C50C19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fld id="{214E3725-6E53-46AB-A115-33F5D7924903}" type="datetime1">
              <a:rPr lang="en-US" smtClean="0"/>
              <a:pPr>
                <a:defRPr/>
              </a:pPr>
              <a:t>6/22/2017</a:t>
            </a:fld>
            <a:endParaRPr lang="en-US"/>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C4039667-1428-4E53-9D79-2EBB951C4D10}"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fld id="{C92386D3-43DF-4303-887F-EB0F0B5E1A19}" type="datetime1">
              <a:rPr lang="en-US" smtClean="0"/>
              <a:pPr>
                <a:defRPr/>
              </a:pPr>
              <a:t>6/22/2017</a:t>
            </a:fld>
            <a:endParaRPr lang="en-US"/>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725713EF-8FF2-413C-86AD-32E7575669DE}"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fld id="{16E0B873-7494-4C8D-B133-87EF51FF455D}" type="datetime1">
              <a:rPr lang="en-US" smtClean="0"/>
              <a:pPr>
                <a:defRPr/>
              </a:pPr>
              <a:t>6/22/2017</a:t>
            </a:fld>
            <a:endParaRPr lang="en-US"/>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DA37A685-B875-418A-B91B-657A70456F1E}"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fld id="{B50984B7-9709-4801-9F16-9604B4675040}" type="datetime1">
              <a:rPr lang="en-US" smtClean="0"/>
              <a:pPr>
                <a:defRPr/>
              </a:pPr>
              <a:t>6/22/2017</a:t>
            </a:fld>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618D679-DC79-473D-976E-B71BDCE90FD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fld id="{499AF24B-7023-4900-B141-24D92F5ADA68}" type="datetime1">
              <a:rPr lang="en-US" smtClean="0"/>
              <a:pPr>
                <a:defRPr/>
              </a:pPr>
              <a:t>6/22/2017</a:t>
            </a:fld>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CBF7838F-4601-412B-9E1C-3341D5C3A760}"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1588" y="0"/>
            <a:ext cx="9145588"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19138"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fld id="{C3202A91-29EC-40DB-A48A-FEF4B1165D68}" type="datetime1">
              <a:rPr lang="en-US" smtClean="0"/>
              <a:pPr>
                <a:defRPr/>
              </a:pPr>
              <a:t>6/22/2017</a:t>
            </a:fld>
            <a:endParaRPr lang="en-US"/>
          </a:p>
        </p:txBody>
      </p:sp>
      <p:sp>
        <p:nvSpPr>
          <p:cNvPr id="3108" name="Rectangle 36"/>
          <p:cNvSpPr>
            <a:spLocks noGrp="1" noChangeArrowheads="1"/>
          </p:cNvSpPr>
          <p:nvPr>
            <p:ph type="ftr" sz="quarter" idx="3"/>
          </p:nvPr>
        </p:nvSpPr>
        <p:spPr bwMode="auto">
          <a:xfrm>
            <a:off x="3125788"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65151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04E132AF-C423-47DF-9F87-6BFBCB38B82E}" type="slidenum">
              <a:rPr lang="en-US"/>
              <a:pPr>
                <a:defRPr/>
              </a:pPr>
              <a:t>‹#›</a:t>
            </a:fld>
            <a:endParaRPr lang="en-US" dirty="0"/>
          </a:p>
        </p:txBody>
      </p:sp>
      <p:sp>
        <p:nvSpPr>
          <p:cNvPr id="1030" name="Rectangle 38"/>
          <p:cNvSpPr>
            <a:spLocks noGrp="1" noChangeArrowheads="1"/>
          </p:cNvSpPr>
          <p:nvPr>
            <p:ph type="body" idx="1"/>
          </p:nvPr>
        </p:nvSpPr>
        <p:spPr bwMode="auto">
          <a:xfrm>
            <a:off x="762000" y="1524000"/>
            <a:ext cx="77009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34"/>
          <p:cNvSpPr>
            <a:spLocks noGrp="1" noChangeArrowheads="1"/>
          </p:cNvSpPr>
          <p:nvPr>
            <p:ph type="title"/>
          </p:nvPr>
        </p:nvSpPr>
        <p:spPr bwMode="auto">
          <a:xfrm>
            <a:off x="762000" y="0"/>
            <a:ext cx="766286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236"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ransition/>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971550" y="2636911"/>
            <a:ext cx="6624638" cy="1944613"/>
          </a:xfrm>
        </p:spPr>
        <p:txBody>
          <a:bodyPr/>
          <a:lstStyle/>
          <a:p>
            <a:pPr algn="ctr" eaLnBrk="1" hangingPunct="1"/>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r>
            <a:br>
              <a:rPr lang="en-ZA" b="1" dirty="0" smtClean="0">
                <a:latin typeface="+mn-lt"/>
              </a:rPr>
            </a:br>
            <a:r>
              <a:rPr lang="en-ZA" b="1" dirty="0" smtClean="0">
                <a:latin typeface="+mn-lt"/>
              </a:rPr>
              <a:t> </a:t>
            </a:r>
            <a:br>
              <a:rPr lang="en-ZA" b="1" dirty="0" smtClean="0">
                <a:latin typeface="+mn-lt"/>
              </a:rPr>
            </a:br>
            <a:r>
              <a:rPr lang="en-ZA" sz="2400" b="1" dirty="0" smtClean="0"/>
              <a:t>  </a:t>
            </a:r>
            <a:br>
              <a:rPr lang="en-ZA" sz="2400" b="1" dirty="0" smtClean="0"/>
            </a:br>
            <a:r>
              <a:rPr lang="en-ZA" sz="2400" b="1" dirty="0" smtClean="0"/>
              <a:t/>
            </a:r>
            <a:br>
              <a:rPr lang="en-ZA" sz="2400" b="1" dirty="0" smtClean="0"/>
            </a:br>
            <a:r>
              <a:rPr lang="en-ZA" sz="2400" b="1" dirty="0" smtClean="0"/>
              <a:t/>
            </a:r>
            <a:br>
              <a:rPr lang="en-ZA" sz="2400" b="1" dirty="0" smtClean="0"/>
            </a:br>
            <a:r>
              <a:rPr lang="en-ZA" sz="2400" b="1" dirty="0" smtClean="0"/>
              <a:t/>
            </a:r>
            <a:br>
              <a:rPr lang="en-ZA" sz="2400" b="1" dirty="0" smtClean="0"/>
            </a:br>
            <a:r>
              <a:rPr lang="en-ZA" sz="2400" b="1" dirty="0" smtClean="0"/>
              <a:t/>
            </a:r>
            <a:br>
              <a:rPr lang="en-ZA" sz="2400" b="1" dirty="0" smtClean="0"/>
            </a:br>
            <a:r>
              <a:rPr lang="en-ZA" sz="2400" b="1" dirty="0" smtClean="0"/>
              <a:t>NDA STRATEGIC PLAN AND ANNUAL PERFORMANCE PLAN</a:t>
            </a:r>
            <a:r>
              <a:rPr lang="en-ZA" sz="2200" b="1" dirty="0" smtClean="0">
                <a:latin typeface="+mn-lt"/>
              </a:rPr>
              <a:t/>
            </a:r>
            <a:br>
              <a:rPr lang="en-ZA" sz="2200" b="1" dirty="0" smtClean="0">
                <a:latin typeface="+mn-lt"/>
              </a:rPr>
            </a:br>
            <a:r>
              <a:rPr lang="en-ZA" sz="2200" b="1" dirty="0" smtClean="0">
                <a:latin typeface="+mn-lt"/>
              </a:rPr>
              <a:t> </a:t>
            </a:r>
            <a:br>
              <a:rPr lang="en-ZA" sz="2200" b="1" dirty="0" smtClean="0">
                <a:latin typeface="+mn-lt"/>
              </a:rPr>
            </a:br>
            <a:r>
              <a:rPr lang="en-ZA" sz="2000" b="1" dirty="0" smtClean="0">
                <a:latin typeface="+mn-lt"/>
              </a:rPr>
              <a:t>PRESENTATION </a:t>
            </a:r>
            <a:r>
              <a:rPr lang="en-ZA" sz="2000" b="1" dirty="0">
                <a:latin typeface="+mn-lt"/>
              </a:rPr>
              <a:t>TO THE </a:t>
            </a:r>
            <a:r>
              <a:rPr lang="en-ZA" sz="2000" b="1" dirty="0" smtClean="0">
                <a:latin typeface="+mn-lt"/>
              </a:rPr>
              <a:t>SELECT COMMITTEE ON </a:t>
            </a:r>
            <a:r>
              <a:rPr lang="en-ZA" sz="2000" b="1" dirty="0">
                <a:latin typeface="+mn-lt"/>
              </a:rPr>
              <a:t>SOCIAL </a:t>
            </a:r>
            <a:r>
              <a:rPr lang="en-ZA" sz="2000" b="1" dirty="0" smtClean="0">
                <a:latin typeface="+mn-lt"/>
              </a:rPr>
              <a:t>SERVICES</a:t>
            </a:r>
            <a:r>
              <a:rPr lang="en-US" sz="2200" b="1" dirty="0" smtClean="0">
                <a:latin typeface="+mn-lt"/>
              </a:rPr>
              <a:t/>
            </a:r>
            <a:br>
              <a:rPr lang="en-US" sz="2200" b="1" dirty="0" smtClean="0">
                <a:latin typeface="+mn-lt"/>
              </a:rPr>
            </a:br>
            <a:r>
              <a:rPr lang="en-US" sz="2200" b="1" dirty="0" smtClean="0">
                <a:latin typeface="+mn-lt"/>
              </a:rPr>
              <a:t/>
            </a:r>
            <a:br>
              <a:rPr lang="en-US" sz="2200" b="1" dirty="0" smtClean="0">
                <a:latin typeface="+mn-lt"/>
              </a:rPr>
            </a:br>
            <a:r>
              <a:rPr lang="en-US" sz="2200" b="1" dirty="0" smtClean="0">
                <a:latin typeface="+mn-lt"/>
              </a:rPr>
              <a:t>20 JUNE 2017</a:t>
            </a:r>
            <a:endParaRPr lang="en-US" sz="2200" b="1" dirty="0" smtClean="0">
              <a:solidFill>
                <a:schemeClr val="accent1"/>
              </a:solidFill>
              <a:latin typeface="+mn-lt"/>
            </a:endParaRPr>
          </a:p>
        </p:txBody>
      </p:sp>
      <p:pic>
        <p:nvPicPr>
          <p:cNvPr id="5" name="Picture 5"/>
          <p:cNvPicPr>
            <a:picLocks noChangeAspect="1" noChangeArrowheads="1"/>
          </p:cNvPicPr>
          <p:nvPr/>
        </p:nvPicPr>
        <p:blipFill>
          <a:blip r:embed="rId3" cstate="print"/>
          <a:srcRect/>
          <a:stretch>
            <a:fillRect/>
          </a:stretch>
        </p:blipFill>
        <p:spPr bwMode="auto">
          <a:xfrm>
            <a:off x="5004048" y="4941168"/>
            <a:ext cx="2232248" cy="959597"/>
          </a:xfrm>
          <a:prstGeom prst="rect">
            <a:avLst/>
          </a:prstGeom>
          <a:ln>
            <a:noFill/>
          </a:ln>
          <a:effectLst>
            <a:softEdge rad="112500"/>
          </a:effectLst>
        </p:spPr>
      </p:pic>
      <p:pic>
        <p:nvPicPr>
          <p:cNvPr id="6" name="Picture 5" descr="https://encrypted-tbn0.gstatic.com/images?q=tbn:ANd9GcQ9-GpgvbTswanqNRN2pSNTmgFzNDceXLo9Yt_trGfRFRpNz2F8cQ"/>
          <p:cNvPicPr>
            <a:picLocks noChangeAspect="1" noChangeArrowheads="1"/>
          </p:cNvPicPr>
          <p:nvPr/>
        </p:nvPicPr>
        <p:blipFill>
          <a:blip r:embed="rId4" cstate="print"/>
          <a:srcRect/>
          <a:stretch>
            <a:fillRect/>
          </a:stretch>
        </p:blipFill>
        <p:spPr bwMode="auto">
          <a:xfrm>
            <a:off x="7524328" y="4653136"/>
            <a:ext cx="1224136" cy="1155213"/>
          </a:xfrm>
          <a:prstGeom prst="rect">
            <a:avLst/>
          </a:prstGeom>
          <a:ln>
            <a:noFill/>
          </a:ln>
          <a:effectLst>
            <a:softEdge rad="112500"/>
          </a:effectLst>
        </p:spPr>
      </p:pic>
      <p:pic>
        <p:nvPicPr>
          <p:cNvPr id="7" name="Picture 2" descr="http://www.southafrica-newyork.net/consulate/images/20years_logo.jpg"/>
          <p:cNvPicPr>
            <a:picLocks noChangeAspect="1" noChangeArrowheads="1"/>
          </p:cNvPicPr>
          <p:nvPr/>
        </p:nvPicPr>
        <p:blipFill>
          <a:blip r:embed="rId5" cstate="print"/>
          <a:srcRect/>
          <a:stretch>
            <a:fillRect/>
          </a:stretch>
        </p:blipFill>
        <p:spPr bwMode="auto">
          <a:xfrm>
            <a:off x="179512" y="188640"/>
            <a:ext cx="1944216" cy="1944216"/>
          </a:xfrm>
          <a:prstGeom prst="rect">
            <a:avLst/>
          </a:prstGeom>
          <a:ln>
            <a:noFill/>
          </a:ln>
          <a:effectLst>
            <a:softEdge rad="112500"/>
          </a:effectLst>
        </p:spPr>
      </p:pic>
      <p:sp>
        <p:nvSpPr>
          <p:cNvPr id="3078" name="TextBox 7"/>
          <p:cNvSpPr txBox="1">
            <a:spLocks noChangeArrowheads="1"/>
          </p:cNvSpPr>
          <p:nvPr/>
        </p:nvSpPr>
        <p:spPr bwMode="auto">
          <a:xfrm>
            <a:off x="0" y="6093296"/>
            <a:ext cx="5400675" cy="830997"/>
          </a:xfrm>
          <a:prstGeom prst="rect">
            <a:avLst/>
          </a:prstGeom>
          <a:noFill/>
          <a:ln w="9525">
            <a:noFill/>
            <a:miter lim="800000"/>
            <a:headEnd/>
            <a:tailEnd/>
          </a:ln>
        </p:spPr>
        <p:txBody>
          <a:bodyPr>
            <a:spAutoFit/>
          </a:bodyPr>
          <a:lstStyle/>
          <a:p>
            <a:r>
              <a:rPr lang="en-US" b="1" dirty="0" smtClean="0">
                <a:solidFill>
                  <a:schemeClr val="tx2"/>
                </a:solidFill>
                <a:latin typeface="+mj-lt"/>
              </a:rPr>
              <a:t>MRS THAMO MZOBE</a:t>
            </a:r>
          </a:p>
          <a:p>
            <a:r>
              <a:rPr lang="en-US" b="1" dirty="0" smtClean="0">
                <a:solidFill>
                  <a:schemeClr val="tx2"/>
                </a:solidFill>
                <a:latin typeface="+mj-lt"/>
              </a:rPr>
              <a:t>CHIEF EXECUTIVE OFFICER</a:t>
            </a:r>
            <a:endParaRPr lang="en-ZA" dirty="0">
              <a:solidFill>
                <a:schemeClr val="tx2"/>
              </a:solidFill>
              <a:latin typeface="+mj-l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384"/>
            <a:ext cx="8382000" cy="764704"/>
          </a:xfrm>
        </p:spPr>
        <p:txBody>
          <a:bodyPr/>
          <a:lstStyle/>
          <a:p>
            <a:r>
              <a:rPr lang="en-ZA" b="1" dirty="0" smtClean="0">
                <a:latin typeface="Arial" pitchFamily="34" charset="0"/>
                <a:cs typeface="Arial" pitchFamily="34" charset="0"/>
              </a:rPr>
              <a:t>NDA  Programmes &amp; Strategic Objectives</a:t>
            </a:r>
            <a:endParaRPr lang="en-ZA" dirty="0">
              <a:latin typeface="Arial" pitchFamily="34" charset="0"/>
              <a:cs typeface="Arial" pitchFamily="34" charset="0"/>
            </a:endParaRPr>
          </a:p>
        </p:txBody>
      </p:sp>
      <p:graphicFrame>
        <p:nvGraphicFramePr>
          <p:cNvPr id="5" name="Table 4"/>
          <p:cNvGraphicFramePr>
            <a:graphicFrameLocks noGrp="1"/>
          </p:cNvGraphicFramePr>
          <p:nvPr/>
        </p:nvGraphicFramePr>
        <p:xfrm>
          <a:off x="0" y="928670"/>
          <a:ext cx="9143999" cy="5020610"/>
        </p:xfrm>
        <a:graphic>
          <a:graphicData uri="http://schemas.openxmlformats.org/drawingml/2006/table">
            <a:tbl>
              <a:tblPr/>
              <a:tblGrid>
                <a:gridCol w="2285984">
                  <a:extLst>
                    <a:ext uri="{9D8B030D-6E8A-4147-A177-3AD203B41FA5}">
                      <a16:colId xmlns:a16="http://schemas.microsoft.com/office/drawing/2014/main" xmlns="" val="20000"/>
                    </a:ext>
                  </a:extLst>
                </a:gridCol>
                <a:gridCol w="3286148">
                  <a:extLst>
                    <a:ext uri="{9D8B030D-6E8A-4147-A177-3AD203B41FA5}">
                      <a16:colId xmlns:a16="http://schemas.microsoft.com/office/drawing/2014/main" xmlns="" val="20001"/>
                    </a:ext>
                  </a:extLst>
                </a:gridCol>
                <a:gridCol w="3571867">
                  <a:extLst>
                    <a:ext uri="{9D8B030D-6E8A-4147-A177-3AD203B41FA5}">
                      <a16:colId xmlns:a16="http://schemas.microsoft.com/office/drawing/2014/main" xmlns="" val="20002"/>
                    </a:ext>
                  </a:extLst>
                </a:gridCol>
              </a:tblGrid>
              <a:tr h="693664">
                <a:tc>
                  <a:txBody>
                    <a:bodyPr/>
                    <a:lstStyle/>
                    <a:p>
                      <a:pPr>
                        <a:lnSpc>
                          <a:spcPct val="115000"/>
                        </a:lnSpc>
                        <a:spcAft>
                          <a:spcPts val="0"/>
                        </a:spcAft>
                      </a:pPr>
                      <a:r>
                        <a:rPr lang="en-GB" sz="2000" b="1" dirty="0" smtClean="0">
                          <a:solidFill>
                            <a:srgbClr val="FFFFFF"/>
                          </a:solidFill>
                          <a:latin typeface="+mj-lt"/>
                          <a:ea typeface="Calibri"/>
                          <a:cs typeface="Arial" pitchFamily="34" charset="0"/>
                        </a:rPr>
                        <a:t>Programmes &amp; Sub-Programmes</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15000"/>
                        </a:lnSpc>
                        <a:spcAft>
                          <a:spcPts val="0"/>
                        </a:spcAft>
                      </a:pPr>
                      <a:r>
                        <a:rPr lang="en-GB" sz="2000" b="1" dirty="0" smtClean="0">
                          <a:solidFill>
                            <a:srgbClr val="FFFFFF"/>
                          </a:solidFill>
                          <a:latin typeface="+mj-lt"/>
                          <a:ea typeface="Calibri"/>
                          <a:cs typeface="Arial" pitchFamily="34" charset="0"/>
                        </a:rPr>
                        <a:t>Programme Description</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2000" b="1" kern="1200" dirty="0" smtClean="0">
                          <a:solidFill>
                            <a:srgbClr val="FFFFFF"/>
                          </a:solidFill>
                          <a:latin typeface="+mn-lt"/>
                          <a:ea typeface="Calibri"/>
                          <a:cs typeface="Arial" pitchFamily="34" charset="0"/>
                        </a:rPr>
                        <a:t>Strategic Objective</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10000"/>
                  </a:ext>
                </a:extLst>
              </a:tr>
              <a:tr h="4319570">
                <a:tc>
                  <a:txBody>
                    <a:bodyPr/>
                    <a:lstStyle/>
                    <a:p>
                      <a:pPr algn="l">
                        <a:lnSpc>
                          <a:spcPct val="115000"/>
                        </a:lnSpc>
                        <a:spcAft>
                          <a:spcPts val="0"/>
                        </a:spcAft>
                      </a:pPr>
                      <a:r>
                        <a:rPr lang="en-GB" sz="1800" b="1" dirty="0">
                          <a:solidFill>
                            <a:schemeClr val="bg1"/>
                          </a:solidFill>
                          <a:latin typeface="+mn-lt"/>
                          <a:ea typeface="Calibri"/>
                          <a:cs typeface="Arial" pitchFamily="34" charset="0"/>
                        </a:rPr>
                        <a:t>Programme 1: </a:t>
                      </a:r>
                      <a:r>
                        <a:rPr lang="en-GB" sz="1800" b="1" dirty="0" smtClean="0">
                          <a:solidFill>
                            <a:schemeClr val="bg1"/>
                          </a:solidFill>
                          <a:latin typeface="+mn-lt"/>
                          <a:ea typeface="Calibri"/>
                          <a:cs typeface="Arial" pitchFamily="34" charset="0"/>
                        </a:rPr>
                        <a:t>Governance and </a:t>
                      </a:r>
                      <a:r>
                        <a:rPr lang="en-GB" sz="1800" b="1" kern="1200" dirty="0" smtClean="0">
                          <a:solidFill>
                            <a:schemeClr val="bg1"/>
                          </a:solidFill>
                          <a:latin typeface="+mn-lt"/>
                          <a:ea typeface="Calibri"/>
                          <a:cs typeface="Arial" pitchFamily="34" charset="0"/>
                        </a:rPr>
                        <a:t>Administration </a:t>
                      </a:r>
                      <a:endParaRPr lang="en-ZA" sz="1800" b="1" kern="1200" dirty="0">
                        <a:solidFill>
                          <a:schemeClr val="bg1"/>
                        </a:solidFill>
                        <a:latin typeface="+mn-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15000"/>
                        </a:lnSpc>
                        <a:spcBef>
                          <a:spcPts val="0"/>
                        </a:spcBef>
                        <a:spcAft>
                          <a:spcPts val="0"/>
                        </a:spcAft>
                        <a:buClrTx/>
                        <a:buSzTx/>
                        <a:buFont typeface="Wingdings" pitchFamily="2" charset="2"/>
                        <a:buNone/>
                        <a:tabLst>
                          <a:tab pos="0" algn="l"/>
                        </a:tabLst>
                        <a:defRPr/>
                      </a:pPr>
                      <a:r>
                        <a:rPr lang="en-GB" sz="1800" b="1" kern="1200" dirty="0" smtClean="0">
                          <a:solidFill>
                            <a:schemeClr val="bg1"/>
                          </a:solidFill>
                          <a:latin typeface="+mn-lt"/>
                          <a:ea typeface="+mn-ea"/>
                          <a:cs typeface="+mn-cs"/>
                        </a:rPr>
                        <a:t>The programme focuses on promoting and maintaining organisational excellence and sustainability through effective and efficient administration that includes performance, employee well-being,</a:t>
                      </a:r>
                      <a:r>
                        <a:rPr lang="en-GB" sz="1800" b="1" kern="1200" baseline="0" dirty="0" smtClean="0">
                          <a:solidFill>
                            <a:schemeClr val="bg1"/>
                          </a:solidFill>
                          <a:latin typeface="+mn-lt"/>
                          <a:ea typeface="+mn-ea"/>
                          <a:cs typeface="+mn-cs"/>
                        </a:rPr>
                        <a:t> </a:t>
                      </a:r>
                      <a:r>
                        <a:rPr lang="en-GB" sz="1800" b="1" kern="1200" dirty="0" smtClean="0">
                          <a:solidFill>
                            <a:schemeClr val="bg1"/>
                          </a:solidFill>
                          <a:latin typeface="+mn-lt"/>
                          <a:ea typeface="+mn-ea"/>
                          <a:cs typeface="+mn-cs"/>
                        </a:rPr>
                        <a:t>cost containment and brand recognition. </a:t>
                      </a:r>
                      <a:endParaRPr lang="en-ZA" sz="1800" b="1" kern="1200" dirty="0">
                        <a:solidFill>
                          <a:schemeClr val="bg1"/>
                        </a:solidFill>
                        <a:latin typeface="+mn-lt"/>
                        <a:ea typeface="Calibri"/>
                        <a:cs typeface="Arial" pitchFamily="34" charset="0"/>
                      </a:endParaRPr>
                    </a:p>
                  </a:txBody>
                  <a:tcPr marL="48499" marR="48499"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15000"/>
                        </a:lnSpc>
                        <a:spcBef>
                          <a:spcPts val="0"/>
                        </a:spcBef>
                        <a:spcAft>
                          <a:spcPts val="0"/>
                        </a:spcAft>
                        <a:buClrTx/>
                        <a:buSzTx/>
                        <a:buFont typeface="Wingdings" pitchFamily="2" charset="2"/>
                        <a:buNone/>
                        <a:tabLst/>
                        <a:defRPr/>
                      </a:pPr>
                      <a:r>
                        <a:rPr lang="en-GB" sz="1800" b="1" kern="1200" dirty="0" smtClean="0">
                          <a:solidFill>
                            <a:schemeClr val="tx2"/>
                          </a:solidFill>
                          <a:latin typeface="+mn-lt"/>
                          <a:ea typeface="+mn-ea"/>
                          <a:cs typeface="+mn-cs"/>
                        </a:rPr>
                        <a:t>To develop and strengthen internal systems, processes and human capability to deliver efficiently and effectively on the NDA mandate.</a:t>
                      </a:r>
                      <a:endParaRPr lang="en-ZA" sz="1800" b="1" kern="1200" dirty="0">
                        <a:solidFill>
                          <a:schemeClr val="tx2"/>
                        </a:solidFill>
                        <a:latin typeface="+mn-lt"/>
                        <a:ea typeface="Calibri"/>
                        <a:cs typeface="Arial" pitchFamily="34" charset="0"/>
                      </a:endParaRPr>
                    </a:p>
                  </a:txBody>
                  <a:tcPr marL="48499" marR="4849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384"/>
            <a:ext cx="8382000" cy="764704"/>
          </a:xfrm>
        </p:spPr>
        <p:txBody>
          <a:bodyPr/>
          <a:lstStyle/>
          <a:p>
            <a:r>
              <a:rPr lang="en-ZA" b="1" dirty="0" smtClean="0">
                <a:latin typeface="Arial" pitchFamily="34" charset="0"/>
                <a:cs typeface="Arial" pitchFamily="34" charset="0"/>
              </a:rPr>
              <a:t>Programmes &amp; Strategic Objectives</a:t>
            </a:r>
            <a:endParaRPr lang="en-ZA" dirty="0">
              <a:latin typeface="Arial" pitchFamily="34" charset="0"/>
              <a:cs typeface="Arial" pitchFamily="34" charset="0"/>
            </a:endParaRPr>
          </a:p>
        </p:txBody>
      </p:sp>
      <p:graphicFrame>
        <p:nvGraphicFramePr>
          <p:cNvPr id="5" name="Table 4"/>
          <p:cNvGraphicFramePr>
            <a:graphicFrameLocks noGrp="1"/>
          </p:cNvGraphicFramePr>
          <p:nvPr/>
        </p:nvGraphicFramePr>
        <p:xfrm>
          <a:off x="1" y="928670"/>
          <a:ext cx="9143999" cy="5117592"/>
        </p:xfrm>
        <a:graphic>
          <a:graphicData uri="http://schemas.openxmlformats.org/drawingml/2006/table">
            <a:tbl>
              <a:tblPr/>
              <a:tblGrid>
                <a:gridCol w="2500297">
                  <a:extLst>
                    <a:ext uri="{9D8B030D-6E8A-4147-A177-3AD203B41FA5}">
                      <a16:colId xmlns:a16="http://schemas.microsoft.com/office/drawing/2014/main" xmlns="" val="20000"/>
                    </a:ext>
                  </a:extLst>
                </a:gridCol>
                <a:gridCol w="3929090">
                  <a:extLst>
                    <a:ext uri="{9D8B030D-6E8A-4147-A177-3AD203B41FA5}">
                      <a16:colId xmlns:a16="http://schemas.microsoft.com/office/drawing/2014/main" xmlns="" val="20001"/>
                    </a:ext>
                  </a:extLst>
                </a:gridCol>
                <a:gridCol w="2714612">
                  <a:extLst>
                    <a:ext uri="{9D8B030D-6E8A-4147-A177-3AD203B41FA5}">
                      <a16:colId xmlns:a16="http://schemas.microsoft.com/office/drawing/2014/main" xmlns="" val="20002"/>
                    </a:ext>
                  </a:extLst>
                </a:gridCol>
              </a:tblGrid>
              <a:tr h="467351">
                <a:tc>
                  <a:txBody>
                    <a:bodyPr/>
                    <a:lstStyle/>
                    <a:p>
                      <a:pPr>
                        <a:lnSpc>
                          <a:spcPct val="115000"/>
                        </a:lnSpc>
                        <a:spcAft>
                          <a:spcPts val="0"/>
                        </a:spcAft>
                      </a:pPr>
                      <a:r>
                        <a:rPr lang="en-GB" sz="2000" b="1" dirty="0" smtClean="0">
                          <a:solidFill>
                            <a:srgbClr val="FFFFFF"/>
                          </a:solidFill>
                          <a:latin typeface="+mj-lt"/>
                          <a:ea typeface="Calibri"/>
                          <a:cs typeface="Arial" pitchFamily="34" charset="0"/>
                        </a:rPr>
                        <a:t>Programmes &amp; Sub-Programmes</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15000"/>
                        </a:lnSpc>
                        <a:spcAft>
                          <a:spcPts val="0"/>
                        </a:spcAft>
                      </a:pPr>
                      <a:r>
                        <a:rPr lang="en-GB" sz="2000" b="1" dirty="0" smtClean="0">
                          <a:solidFill>
                            <a:srgbClr val="FFFFFF"/>
                          </a:solidFill>
                          <a:latin typeface="+mj-lt"/>
                          <a:ea typeface="Calibri"/>
                          <a:cs typeface="Arial" pitchFamily="34" charset="0"/>
                        </a:rPr>
                        <a:t>Programme Description</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2000" b="1" kern="1200" dirty="0" smtClean="0">
                          <a:solidFill>
                            <a:srgbClr val="FFFFFF"/>
                          </a:solidFill>
                          <a:latin typeface="+mn-lt"/>
                          <a:ea typeface="Calibri"/>
                          <a:cs typeface="Arial" pitchFamily="34" charset="0"/>
                        </a:rPr>
                        <a:t>Strategic Objective</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10000"/>
                  </a:ext>
                </a:extLst>
              </a:tr>
              <a:tr h="2679215">
                <a:tc>
                  <a:txBody>
                    <a:bodyPr/>
                    <a:lstStyle/>
                    <a:p>
                      <a:pPr algn="l">
                        <a:lnSpc>
                          <a:spcPct val="115000"/>
                        </a:lnSpc>
                        <a:spcAft>
                          <a:spcPts val="0"/>
                        </a:spcAft>
                      </a:pPr>
                      <a:r>
                        <a:rPr lang="en-GB" sz="2000" b="1" dirty="0">
                          <a:solidFill>
                            <a:schemeClr val="bg1"/>
                          </a:solidFill>
                          <a:latin typeface="+mj-lt"/>
                          <a:ea typeface="Calibri"/>
                          <a:cs typeface="Arial" pitchFamily="34" charset="0"/>
                        </a:rPr>
                        <a:t>Programme </a:t>
                      </a:r>
                      <a:r>
                        <a:rPr lang="en-GB" sz="2000" b="1" dirty="0" smtClean="0">
                          <a:solidFill>
                            <a:schemeClr val="bg1"/>
                          </a:solidFill>
                          <a:latin typeface="+mj-lt"/>
                          <a:ea typeface="Calibri"/>
                          <a:cs typeface="Arial" pitchFamily="34" charset="0"/>
                        </a:rPr>
                        <a:t>2: CSO Development</a:t>
                      </a:r>
                      <a:endParaRPr lang="en-ZA" sz="2000" b="1" kern="1200" dirty="0">
                        <a:solidFill>
                          <a:schemeClr val="bg1"/>
                        </a:solidFill>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82550" marR="0" lvl="0" indent="-82550" algn="just" defTabSz="914400" rtl="0" eaLnBrk="1" fontAlgn="auto" latinLnBrk="0" hangingPunct="1">
                        <a:lnSpc>
                          <a:spcPct val="115000"/>
                        </a:lnSpc>
                        <a:spcBef>
                          <a:spcPts val="0"/>
                        </a:spcBef>
                        <a:spcAft>
                          <a:spcPts val="0"/>
                        </a:spcAft>
                        <a:buClrTx/>
                        <a:buSzTx/>
                        <a:buFont typeface="Wingdings" pitchFamily="2" charset="2"/>
                        <a:buNone/>
                        <a:tabLst>
                          <a:tab pos="82550" algn="l"/>
                        </a:tabLst>
                        <a:defRPr/>
                      </a:pPr>
                      <a:r>
                        <a:rPr lang="en-GB" sz="1800" b="1" kern="1200" dirty="0" smtClean="0">
                          <a:solidFill>
                            <a:schemeClr val="bg1"/>
                          </a:solidFill>
                          <a:latin typeface="+mn-lt"/>
                          <a:ea typeface="+mn-ea"/>
                          <a:cs typeface="+mn-cs"/>
                        </a:rPr>
                        <a:t>The programme provides a comprehensive package that aim at developing CSOs to their full potential so as to ensure that CSOs, especially those operating in poor communities, have capabilities to provide quality services to the communities they are serving. This programme has 4 sub-programmes to ensure that the full comprehensive package of services are efficiently delivered and accounted for.</a:t>
                      </a:r>
                      <a:endParaRPr lang="en-ZA" sz="1800" b="1" kern="1200" dirty="0" smtClean="0">
                        <a:solidFill>
                          <a:schemeClr val="bg1"/>
                        </a:solidFill>
                        <a:latin typeface="+mn-lt"/>
                        <a:ea typeface="+mn-ea"/>
                        <a:cs typeface="+mn-cs"/>
                      </a:endParaRPr>
                    </a:p>
                  </a:txBody>
                  <a:tcPr marL="48499" marR="48499"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15000"/>
                        </a:lnSpc>
                        <a:spcBef>
                          <a:spcPts val="0"/>
                        </a:spcBef>
                        <a:spcAft>
                          <a:spcPts val="0"/>
                        </a:spcAft>
                        <a:buClrTx/>
                        <a:buSzTx/>
                        <a:buFont typeface="Wingdings" pitchFamily="2" charset="2"/>
                        <a:buNone/>
                        <a:tabLst/>
                        <a:defRPr/>
                      </a:pPr>
                      <a:r>
                        <a:rPr lang="en-GB" sz="1800" b="1" kern="1200" dirty="0" smtClean="0">
                          <a:solidFill>
                            <a:schemeClr val="bg1"/>
                          </a:solidFill>
                          <a:latin typeface="+mn-lt"/>
                          <a:ea typeface="+mn-ea"/>
                          <a:cs typeface="+mn-cs"/>
                        </a:rPr>
                        <a:t>To increase the number of CSOs that have access to development interventions aimed at developing their capabilities to efficiently manage, mobilise resources and sustain themselves for purposes of improving the quality of services provided by the organisations in poor communities.</a:t>
                      </a:r>
                      <a:endParaRPr lang="en-ZA" sz="1800" b="1" kern="1200" dirty="0" smtClean="0">
                        <a:solidFill>
                          <a:schemeClr val="bg1"/>
                        </a:solidFill>
                        <a:latin typeface="+mn-lt"/>
                        <a:ea typeface="+mn-ea"/>
                        <a:cs typeface="+mn-cs"/>
                      </a:endParaRPr>
                    </a:p>
                  </a:txBody>
                  <a:tcPr marL="48499" marR="48499"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424936" cy="838200"/>
          </a:xfrm>
        </p:spPr>
        <p:txBody>
          <a:bodyPr/>
          <a:lstStyle/>
          <a:p>
            <a:r>
              <a:rPr lang="en-ZA" b="1" dirty="0" smtClean="0">
                <a:latin typeface="Arial" pitchFamily="34" charset="0"/>
                <a:cs typeface="Arial" pitchFamily="34" charset="0"/>
              </a:rPr>
              <a:t>NDA  Programmes &amp; Strategic Objectives </a:t>
            </a:r>
            <a:endParaRPr lang="en-ZA" dirty="0">
              <a:latin typeface="Arial" pitchFamily="34" charset="0"/>
              <a:cs typeface="Arial" pitchFamily="34" charset="0"/>
            </a:endParaRPr>
          </a:p>
        </p:txBody>
      </p:sp>
      <p:graphicFrame>
        <p:nvGraphicFramePr>
          <p:cNvPr id="6" name="Table 5"/>
          <p:cNvGraphicFramePr>
            <a:graphicFrameLocks noGrp="1"/>
          </p:cNvGraphicFramePr>
          <p:nvPr/>
        </p:nvGraphicFramePr>
        <p:xfrm>
          <a:off x="216024" y="908719"/>
          <a:ext cx="8785132" cy="5224921"/>
        </p:xfrm>
        <a:graphic>
          <a:graphicData uri="http://schemas.openxmlformats.org/drawingml/2006/table">
            <a:tbl>
              <a:tblPr/>
              <a:tblGrid>
                <a:gridCol w="3684357">
                  <a:extLst>
                    <a:ext uri="{9D8B030D-6E8A-4147-A177-3AD203B41FA5}">
                      <a16:colId xmlns:a16="http://schemas.microsoft.com/office/drawing/2014/main" xmlns="" val="20000"/>
                    </a:ext>
                  </a:extLst>
                </a:gridCol>
                <a:gridCol w="5100775">
                  <a:extLst>
                    <a:ext uri="{9D8B030D-6E8A-4147-A177-3AD203B41FA5}">
                      <a16:colId xmlns:a16="http://schemas.microsoft.com/office/drawing/2014/main" xmlns="" val="20001"/>
                    </a:ext>
                  </a:extLst>
                </a:gridCol>
              </a:tblGrid>
              <a:tr h="444097">
                <a:tc>
                  <a:txBody>
                    <a:bodyPr/>
                    <a:lstStyle/>
                    <a:p>
                      <a:pPr>
                        <a:lnSpc>
                          <a:spcPct val="100000"/>
                        </a:lnSpc>
                        <a:spcAft>
                          <a:spcPts val="0"/>
                        </a:spcAft>
                      </a:pPr>
                      <a:r>
                        <a:rPr lang="en-GB" sz="2000" b="1" dirty="0" smtClean="0">
                          <a:solidFill>
                            <a:srgbClr val="FFFFFF"/>
                          </a:solidFill>
                          <a:latin typeface="+mj-lt"/>
                          <a:ea typeface="Calibri"/>
                          <a:cs typeface="Arial" pitchFamily="34" charset="0"/>
                        </a:rPr>
                        <a:t>Sub-Programmes</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00000"/>
                        </a:lnSpc>
                        <a:spcAft>
                          <a:spcPts val="0"/>
                        </a:spcAft>
                      </a:pPr>
                      <a:r>
                        <a:rPr lang="en-GB" sz="2000" b="1" dirty="0" smtClean="0">
                          <a:solidFill>
                            <a:srgbClr val="FFFFFF"/>
                          </a:solidFill>
                          <a:latin typeface="+mj-lt"/>
                          <a:ea typeface="Calibri"/>
                          <a:cs typeface="Arial" pitchFamily="34" charset="0"/>
                        </a:rPr>
                        <a:t>Sub-Programme Description</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10000"/>
                  </a:ext>
                </a:extLst>
              </a:tr>
              <a:tr h="2076184">
                <a:tc>
                  <a:txBody>
                    <a:bodyPr/>
                    <a:lstStyle/>
                    <a:p>
                      <a:pPr marL="0" indent="0">
                        <a:lnSpc>
                          <a:spcPct val="100000"/>
                        </a:lnSpc>
                        <a:spcAft>
                          <a:spcPts val="0"/>
                        </a:spcAft>
                        <a:buFont typeface="+mj-lt"/>
                        <a:buNone/>
                      </a:pPr>
                      <a:r>
                        <a:rPr lang="en-GB" sz="1800" b="1" kern="1200" dirty="0" smtClean="0">
                          <a:solidFill>
                            <a:schemeClr val="bg1"/>
                          </a:solidFill>
                          <a:latin typeface="+mj-lt"/>
                          <a:ea typeface="+mn-ea"/>
                          <a:cs typeface="+mn-cs"/>
                        </a:rPr>
                        <a:t>Sub-Programme 2.1:</a:t>
                      </a:r>
                      <a:r>
                        <a:rPr lang="en-GB" sz="1800" b="1" kern="1200" baseline="0" dirty="0" smtClean="0">
                          <a:solidFill>
                            <a:schemeClr val="bg1"/>
                          </a:solidFill>
                          <a:latin typeface="+mj-lt"/>
                          <a:ea typeface="+mn-ea"/>
                          <a:cs typeface="+mn-cs"/>
                        </a:rPr>
                        <a:t> </a:t>
                      </a:r>
                      <a:r>
                        <a:rPr lang="en-GB" sz="1800" b="1" kern="1200" dirty="0" smtClean="0">
                          <a:solidFill>
                            <a:schemeClr val="bg1"/>
                          </a:solidFill>
                          <a:latin typeface="+mj-lt"/>
                          <a:ea typeface="+mn-ea"/>
                          <a:cs typeface="+mn-cs"/>
                        </a:rPr>
                        <a:t>CSO mobilisation and formalisation </a:t>
                      </a:r>
                      <a:endParaRPr lang="en-ZA" sz="1800" b="1" dirty="0">
                        <a:solidFill>
                          <a:schemeClr val="bg1"/>
                        </a:solidFill>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800" b="1" kern="1200" dirty="0" smtClean="0">
                          <a:solidFill>
                            <a:schemeClr val="tx2"/>
                          </a:solidFill>
                          <a:latin typeface="+mj-lt"/>
                          <a:ea typeface="+mn-ea"/>
                          <a:cs typeface="+mn-cs"/>
                        </a:rPr>
                        <a:t>Focuses on civil society organisation engagements, assessments and needs analysis for CSOs, prioritisations of interventions required by CSOs, facilitating registration of CSOs that needs support to register with appropriate registration authorities (NPO and Cooperatives). </a:t>
                      </a:r>
                      <a:endParaRPr lang="en-ZA" sz="1800" b="1" kern="1200" dirty="0" smtClean="0">
                        <a:solidFill>
                          <a:schemeClr val="tx2"/>
                        </a:solidFill>
                        <a:latin typeface="+mj-lt"/>
                        <a:ea typeface="+mn-ea"/>
                        <a:cs typeface="+mn-cs"/>
                      </a:endParaRPr>
                    </a:p>
                    <a:p>
                      <a:pPr marL="457200" lvl="0" indent="-457200" algn="just">
                        <a:lnSpc>
                          <a:spcPct val="100000"/>
                        </a:lnSpc>
                        <a:spcAft>
                          <a:spcPts val="0"/>
                        </a:spcAft>
                        <a:buFont typeface="+mj-lt"/>
                        <a:buAutoNum type="arabicPeriod"/>
                      </a:pPr>
                      <a:endParaRPr lang="en-ZA" sz="1800" b="1" kern="1200" dirty="0">
                        <a:solidFill>
                          <a:schemeClr val="tx2"/>
                        </a:solidFill>
                        <a:latin typeface="+mj-lt"/>
                        <a:ea typeface="Calibri"/>
                        <a:cs typeface="Arial" pitchFamily="34" charset="0"/>
                      </a:endParaRPr>
                    </a:p>
                  </a:txBody>
                  <a:tcPr marL="48499" marR="4849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586264">
                <a:tc>
                  <a:txBody>
                    <a:bodyPr/>
                    <a:lstStyle/>
                    <a:p>
                      <a:pPr marL="0" indent="0">
                        <a:lnSpc>
                          <a:spcPct val="100000"/>
                        </a:lnSpc>
                        <a:spcAft>
                          <a:spcPts val="0"/>
                        </a:spcAft>
                        <a:buFont typeface="+mj-lt"/>
                        <a:buNone/>
                      </a:pPr>
                      <a:r>
                        <a:rPr lang="en-GB" sz="1800" b="1" kern="1200" dirty="0" smtClean="0">
                          <a:solidFill>
                            <a:schemeClr val="tx2"/>
                          </a:solidFill>
                          <a:latin typeface="+mn-lt"/>
                          <a:ea typeface="+mn-ea"/>
                          <a:cs typeface="+mn-cs"/>
                        </a:rPr>
                        <a:t>Sub-Programme</a:t>
                      </a:r>
                      <a:r>
                        <a:rPr lang="en-GB" sz="1800" b="1" kern="1200" baseline="0" dirty="0" smtClean="0">
                          <a:solidFill>
                            <a:schemeClr val="tx2"/>
                          </a:solidFill>
                          <a:latin typeface="+mn-lt"/>
                          <a:ea typeface="+mn-ea"/>
                          <a:cs typeface="+mn-cs"/>
                        </a:rPr>
                        <a:t> 2.2: CSO’s </a:t>
                      </a:r>
                      <a:r>
                        <a:rPr lang="en-GB" sz="1800" b="1" kern="1200" dirty="0" smtClean="0">
                          <a:solidFill>
                            <a:schemeClr val="tx2"/>
                          </a:solidFill>
                          <a:latin typeface="+mn-lt"/>
                          <a:ea typeface="+mn-ea"/>
                          <a:cs typeface="+mn-cs"/>
                        </a:rPr>
                        <a:t> institutional capacity building</a:t>
                      </a:r>
                      <a:r>
                        <a:rPr lang="en-GB" sz="1800" kern="1200" dirty="0" smtClean="0">
                          <a:solidFill>
                            <a:schemeClr val="tx2"/>
                          </a:solidFill>
                          <a:latin typeface="+mn-lt"/>
                          <a:ea typeface="+mn-ea"/>
                          <a:cs typeface="+mn-cs"/>
                        </a:rPr>
                        <a:t> </a:t>
                      </a:r>
                      <a:endParaRPr lang="en-ZA" sz="1800" b="1" dirty="0">
                        <a:solidFill>
                          <a:schemeClr val="tx2"/>
                        </a:solidFill>
                        <a:latin typeface="+mn-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800" b="1" kern="1200" dirty="0" smtClean="0">
                          <a:solidFill>
                            <a:schemeClr val="bg1"/>
                          </a:solidFill>
                          <a:latin typeface="+mn-lt"/>
                          <a:ea typeface="+mn-ea"/>
                          <a:cs typeface="+mn-cs"/>
                        </a:rPr>
                        <a:t>Focus on strengthening institutional capacities of CSOs across all districts and local municipalities in nine provinces. The capacity building  interventions will be provided through training, mentoring and incubation to all CSOs assessed and requiring institutional capacity building development. </a:t>
                      </a:r>
                      <a:endParaRPr lang="en-ZA" sz="1800" b="1" kern="1200" dirty="0" smtClean="0">
                        <a:solidFill>
                          <a:schemeClr val="bg1"/>
                        </a:solidFill>
                        <a:latin typeface="+mj-lt"/>
                        <a:ea typeface="+mn-ea"/>
                        <a:cs typeface="+mn-cs"/>
                      </a:endParaRPr>
                    </a:p>
                  </a:txBody>
                  <a:tcPr marL="48499" marR="4849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424936" cy="838200"/>
          </a:xfrm>
        </p:spPr>
        <p:txBody>
          <a:bodyPr/>
          <a:lstStyle/>
          <a:p>
            <a:r>
              <a:rPr lang="en-ZA" b="1" dirty="0" smtClean="0">
                <a:latin typeface="Arial" pitchFamily="34" charset="0"/>
                <a:cs typeface="Arial" pitchFamily="34" charset="0"/>
              </a:rPr>
              <a:t>NDA  Programmes &amp; Strategic Objectives </a:t>
            </a:r>
            <a:endParaRPr lang="en-ZA" dirty="0">
              <a:latin typeface="Arial" pitchFamily="34" charset="0"/>
              <a:cs typeface="Arial" pitchFamily="34" charset="0"/>
            </a:endParaRPr>
          </a:p>
        </p:txBody>
      </p:sp>
      <p:graphicFrame>
        <p:nvGraphicFramePr>
          <p:cNvPr id="6" name="Table 5"/>
          <p:cNvGraphicFramePr>
            <a:graphicFrameLocks noGrp="1"/>
          </p:cNvGraphicFramePr>
          <p:nvPr/>
        </p:nvGraphicFramePr>
        <p:xfrm>
          <a:off x="216024" y="908719"/>
          <a:ext cx="8785132" cy="5106545"/>
        </p:xfrm>
        <a:graphic>
          <a:graphicData uri="http://schemas.openxmlformats.org/drawingml/2006/table">
            <a:tbl>
              <a:tblPr/>
              <a:tblGrid>
                <a:gridCol w="3684357">
                  <a:extLst>
                    <a:ext uri="{9D8B030D-6E8A-4147-A177-3AD203B41FA5}">
                      <a16:colId xmlns:a16="http://schemas.microsoft.com/office/drawing/2014/main" xmlns="" val="20000"/>
                    </a:ext>
                  </a:extLst>
                </a:gridCol>
                <a:gridCol w="5100775">
                  <a:extLst>
                    <a:ext uri="{9D8B030D-6E8A-4147-A177-3AD203B41FA5}">
                      <a16:colId xmlns:a16="http://schemas.microsoft.com/office/drawing/2014/main" xmlns="" val="20001"/>
                    </a:ext>
                  </a:extLst>
                </a:gridCol>
              </a:tblGrid>
              <a:tr h="444097">
                <a:tc>
                  <a:txBody>
                    <a:bodyPr/>
                    <a:lstStyle/>
                    <a:p>
                      <a:pPr>
                        <a:lnSpc>
                          <a:spcPct val="100000"/>
                        </a:lnSpc>
                        <a:spcAft>
                          <a:spcPts val="0"/>
                        </a:spcAft>
                      </a:pPr>
                      <a:r>
                        <a:rPr lang="en-GB" sz="2000" b="1" dirty="0" smtClean="0">
                          <a:solidFill>
                            <a:srgbClr val="FFFFFF"/>
                          </a:solidFill>
                          <a:latin typeface="+mj-lt"/>
                          <a:ea typeface="Calibri"/>
                          <a:cs typeface="Arial" pitchFamily="34" charset="0"/>
                        </a:rPr>
                        <a:t>Sub-Programmes</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nSpc>
                          <a:spcPct val="100000"/>
                        </a:lnSpc>
                        <a:spcAft>
                          <a:spcPts val="0"/>
                        </a:spcAft>
                      </a:pPr>
                      <a:r>
                        <a:rPr lang="en-GB" sz="2000" b="1" dirty="0" smtClean="0">
                          <a:solidFill>
                            <a:srgbClr val="FFFFFF"/>
                          </a:solidFill>
                          <a:latin typeface="+mj-lt"/>
                          <a:ea typeface="Calibri"/>
                          <a:cs typeface="Arial" pitchFamily="34" charset="0"/>
                        </a:rPr>
                        <a:t>Sub-Programme Description</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10000"/>
                  </a:ext>
                </a:extLst>
              </a:tr>
              <a:tr h="2076184">
                <a:tc>
                  <a:txBody>
                    <a:bodyPr/>
                    <a:lstStyle/>
                    <a:p>
                      <a:pPr>
                        <a:lnSpc>
                          <a:spcPct val="100000"/>
                        </a:lnSpc>
                        <a:spcAft>
                          <a:spcPts val="0"/>
                        </a:spcAft>
                      </a:pPr>
                      <a:r>
                        <a:rPr lang="en-GB" sz="1800" b="1" kern="1200" dirty="0" smtClean="0">
                          <a:solidFill>
                            <a:schemeClr val="bg1"/>
                          </a:solidFill>
                          <a:latin typeface="+mj-lt"/>
                          <a:ea typeface="+mn-ea"/>
                          <a:cs typeface="+mn-cs"/>
                        </a:rPr>
                        <a:t>Sub-Programme 2.3:</a:t>
                      </a:r>
                      <a:r>
                        <a:rPr lang="en-GB" sz="1800" b="1" kern="1200" baseline="0" dirty="0" smtClean="0">
                          <a:solidFill>
                            <a:schemeClr val="bg1"/>
                          </a:solidFill>
                          <a:latin typeface="+mj-lt"/>
                          <a:ea typeface="+mn-ea"/>
                          <a:cs typeface="+mn-cs"/>
                        </a:rPr>
                        <a:t> </a:t>
                      </a:r>
                      <a:r>
                        <a:rPr lang="en-GB" sz="1800" b="1" kern="1200" dirty="0" smtClean="0">
                          <a:solidFill>
                            <a:schemeClr val="bg1"/>
                          </a:solidFill>
                          <a:latin typeface="+mj-lt"/>
                          <a:ea typeface="+mn-ea"/>
                          <a:cs typeface="+mn-cs"/>
                        </a:rPr>
                        <a:t>CSO resource mobilisation</a:t>
                      </a:r>
                      <a:endParaRPr lang="en-ZA" sz="1800" b="1" dirty="0">
                        <a:solidFill>
                          <a:schemeClr val="bg1"/>
                        </a:solidFill>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GB" sz="1800" b="1" kern="1200" dirty="0" smtClean="0">
                          <a:solidFill>
                            <a:schemeClr val="bg1"/>
                          </a:solidFill>
                          <a:latin typeface="+mn-lt"/>
                          <a:ea typeface="+mn-ea"/>
                          <a:cs typeface="+mn-cs"/>
                        </a:rPr>
                        <a:t>Focuses on all resource (government, foreign governments, international agencies, and private sector)  mobilised for purposes of strengthening the CSOs capabilities ,funding levels, increasing CSOs coverage and services. </a:t>
                      </a:r>
                      <a:endParaRPr lang="en-ZA" sz="1800" b="1" kern="1200" dirty="0" smtClean="0">
                        <a:solidFill>
                          <a:schemeClr val="bg1"/>
                        </a:solidFill>
                        <a:latin typeface="+mn-lt"/>
                        <a:ea typeface="+mn-ea"/>
                        <a:cs typeface="+mn-cs"/>
                      </a:endParaRPr>
                    </a:p>
                    <a:p>
                      <a:pPr marL="457200" lvl="0" indent="-457200" algn="just">
                        <a:lnSpc>
                          <a:spcPct val="100000"/>
                        </a:lnSpc>
                        <a:spcAft>
                          <a:spcPts val="0"/>
                        </a:spcAft>
                        <a:buFont typeface="Wingdings" pitchFamily="2" charset="2"/>
                        <a:buNone/>
                      </a:pPr>
                      <a:endParaRPr lang="en-ZA" sz="1800" b="1" kern="1200" dirty="0">
                        <a:solidFill>
                          <a:schemeClr val="tx2"/>
                        </a:solidFill>
                        <a:latin typeface="+mj-lt"/>
                        <a:ea typeface="Calibri"/>
                        <a:cs typeface="Arial" pitchFamily="34" charset="0"/>
                      </a:endParaRPr>
                    </a:p>
                  </a:txBody>
                  <a:tcPr marL="48499" marR="4849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586264">
                <a:tc>
                  <a:txBody>
                    <a:bodyPr/>
                    <a:lstStyle/>
                    <a:p>
                      <a:pPr>
                        <a:lnSpc>
                          <a:spcPct val="100000"/>
                        </a:lnSpc>
                        <a:spcAft>
                          <a:spcPts val="0"/>
                        </a:spcAft>
                      </a:pPr>
                      <a:r>
                        <a:rPr lang="en-GB" sz="1800" b="1" kern="1200" dirty="0" smtClean="0">
                          <a:solidFill>
                            <a:schemeClr val="tx2"/>
                          </a:solidFill>
                          <a:latin typeface="+mn-lt"/>
                          <a:ea typeface="+mn-ea"/>
                          <a:cs typeface="+mn-cs"/>
                        </a:rPr>
                        <a:t>Sub-Programme</a:t>
                      </a:r>
                      <a:r>
                        <a:rPr lang="en-GB" sz="1800" b="1" kern="1200" baseline="0" dirty="0" smtClean="0">
                          <a:solidFill>
                            <a:schemeClr val="tx2"/>
                          </a:solidFill>
                          <a:latin typeface="+mn-lt"/>
                          <a:ea typeface="+mn-ea"/>
                          <a:cs typeface="+mn-cs"/>
                        </a:rPr>
                        <a:t> 2.4: </a:t>
                      </a:r>
                      <a:r>
                        <a:rPr lang="en-GB" sz="1800" b="1" kern="1200" dirty="0" smtClean="0">
                          <a:solidFill>
                            <a:schemeClr val="tx2"/>
                          </a:solidFill>
                          <a:latin typeface="+mn-lt"/>
                          <a:ea typeface="+mn-ea"/>
                          <a:cs typeface="+mn-cs"/>
                        </a:rPr>
                        <a:t>CSO sustainability</a:t>
                      </a:r>
                      <a:endParaRPr lang="en-ZA" sz="1800" b="1" dirty="0">
                        <a:solidFill>
                          <a:schemeClr val="tx2"/>
                        </a:solidFill>
                        <a:latin typeface="+mn-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tc>
                  <a:txBody>
                    <a:bodyPr/>
                    <a:lstStyle/>
                    <a:p>
                      <a:pPr algn="just" hangingPunct="0"/>
                      <a:r>
                        <a:rPr lang="en-GB" sz="1800" b="1" kern="1200" dirty="0" smtClean="0">
                          <a:solidFill>
                            <a:schemeClr val="bg1"/>
                          </a:solidFill>
                          <a:latin typeface="+mn-lt"/>
                          <a:ea typeface="+mn-ea"/>
                          <a:cs typeface="+mn-cs"/>
                        </a:rPr>
                        <a:t>Focuses on ensuring that all CSOs assessed for development needs are linked to appropriate available resources, are supported to establish or strengthen networks that can provide a range of development opportunities and are provided   with grants that can ensure their sustainability and growth. </a:t>
                      </a:r>
                      <a:endParaRPr lang="en-ZA" sz="1800" b="1" kern="1200" dirty="0">
                        <a:solidFill>
                          <a:schemeClr val="bg1"/>
                        </a:solidFill>
                        <a:latin typeface="+mn-lt"/>
                        <a:ea typeface="+mn-ea"/>
                        <a:cs typeface="+mn-cs"/>
                      </a:endParaRPr>
                    </a:p>
                  </a:txBody>
                  <a:tcPr marL="48499" marR="4849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384"/>
            <a:ext cx="8382000" cy="764704"/>
          </a:xfrm>
        </p:spPr>
        <p:txBody>
          <a:bodyPr/>
          <a:lstStyle/>
          <a:p>
            <a:r>
              <a:rPr lang="en-ZA" b="1" dirty="0" smtClean="0">
                <a:latin typeface="Arial" pitchFamily="34" charset="0"/>
                <a:cs typeface="Arial" pitchFamily="34" charset="0"/>
              </a:rPr>
              <a:t>NDA  Programmes &amp; Strategic Objectives</a:t>
            </a:r>
            <a:endParaRPr lang="en-ZA" dirty="0">
              <a:latin typeface="Arial" pitchFamily="34" charset="0"/>
              <a:cs typeface="Arial" pitchFamily="34" charset="0"/>
            </a:endParaRPr>
          </a:p>
        </p:txBody>
      </p:sp>
      <p:graphicFrame>
        <p:nvGraphicFramePr>
          <p:cNvPr id="5" name="Table 4"/>
          <p:cNvGraphicFramePr>
            <a:graphicFrameLocks noGrp="1"/>
          </p:cNvGraphicFramePr>
          <p:nvPr/>
        </p:nvGraphicFramePr>
        <p:xfrm>
          <a:off x="0" y="928670"/>
          <a:ext cx="9143999" cy="5357850"/>
        </p:xfrm>
        <a:graphic>
          <a:graphicData uri="http://schemas.openxmlformats.org/drawingml/2006/table">
            <a:tbl>
              <a:tblPr/>
              <a:tblGrid>
                <a:gridCol w="1714480">
                  <a:extLst>
                    <a:ext uri="{9D8B030D-6E8A-4147-A177-3AD203B41FA5}">
                      <a16:colId xmlns:a16="http://schemas.microsoft.com/office/drawing/2014/main" xmlns="" val="20000"/>
                    </a:ext>
                  </a:extLst>
                </a:gridCol>
                <a:gridCol w="4786346">
                  <a:extLst>
                    <a:ext uri="{9D8B030D-6E8A-4147-A177-3AD203B41FA5}">
                      <a16:colId xmlns:a16="http://schemas.microsoft.com/office/drawing/2014/main" xmlns="" val="20001"/>
                    </a:ext>
                  </a:extLst>
                </a:gridCol>
                <a:gridCol w="2643173">
                  <a:extLst>
                    <a:ext uri="{9D8B030D-6E8A-4147-A177-3AD203B41FA5}">
                      <a16:colId xmlns:a16="http://schemas.microsoft.com/office/drawing/2014/main" xmlns="" val="20002"/>
                    </a:ext>
                  </a:extLst>
                </a:gridCol>
              </a:tblGrid>
              <a:tr h="885019">
                <a:tc>
                  <a:txBody>
                    <a:bodyPr/>
                    <a:lstStyle/>
                    <a:p>
                      <a:pPr algn="just">
                        <a:lnSpc>
                          <a:spcPct val="115000"/>
                        </a:lnSpc>
                        <a:spcAft>
                          <a:spcPts val="0"/>
                        </a:spcAft>
                      </a:pPr>
                      <a:r>
                        <a:rPr lang="en-GB" sz="1800" b="1" dirty="0" smtClean="0">
                          <a:solidFill>
                            <a:srgbClr val="FFFFFF"/>
                          </a:solidFill>
                          <a:latin typeface="+mn-lt"/>
                          <a:ea typeface="Calibri"/>
                          <a:cs typeface="Arial" pitchFamily="34" charset="0"/>
                        </a:rPr>
                        <a:t>Programme</a:t>
                      </a:r>
                      <a:endParaRPr lang="en-ZA" sz="1800" b="1" dirty="0">
                        <a:latin typeface="+mn-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just">
                        <a:lnSpc>
                          <a:spcPct val="115000"/>
                        </a:lnSpc>
                        <a:spcAft>
                          <a:spcPts val="0"/>
                        </a:spcAft>
                      </a:pPr>
                      <a:r>
                        <a:rPr lang="en-GB" sz="1800" b="1" dirty="0" smtClean="0">
                          <a:solidFill>
                            <a:srgbClr val="FFFFFF"/>
                          </a:solidFill>
                          <a:latin typeface="+mn-lt"/>
                          <a:ea typeface="Calibri"/>
                          <a:cs typeface="Arial" pitchFamily="34" charset="0"/>
                        </a:rPr>
                        <a:t>Programme Description</a:t>
                      </a:r>
                      <a:endParaRPr lang="en-ZA" sz="1800" b="1" dirty="0">
                        <a:latin typeface="+mn-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2000" b="1" kern="1200" dirty="0" smtClean="0">
                          <a:solidFill>
                            <a:srgbClr val="FFFFFF"/>
                          </a:solidFill>
                          <a:latin typeface="+mn-lt"/>
                          <a:ea typeface="Calibri"/>
                          <a:cs typeface="Arial" pitchFamily="34" charset="0"/>
                        </a:rPr>
                        <a:t>Strategic Objective</a:t>
                      </a:r>
                      <a:endParaRPr lang="en-ZA" sz="2000" dirty="0">
                        <a:latin typeface="+mj-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10000"/>
                  </a:ext>
                </a:extLst>
              </a:tr>
              <a:tr h="4472831">
                <a:tc>
                  <a:txBody>
                    <a:bodyPr/>
                    <a:lstStyle/>
                    <a:p>
                      <a:pPr algn="just">
                        <a:lnSpc>
                          <a:spcPct val="115000"/>
                        </a:lnSpc>
                        <a:spcAft>
                          <a:spcPts val="0"/>
                        </a:spcAft>
                      </a:pPr>
                      <a:r>
                        <a:rPr lang="en-GB" sz="1800" b="1" dirty="0">
                          <a:solidFill>
                            <a:schemeClr val="bg1"/>
                          </a:solidFill>
                          <a:latin typeface="+mn-lt"/>
                          <a:ea typeface="Calibri"/>
                          <a:cs typeface="Arial" pitchFamily="34" charset="0"/>
                        </a:rPr>
                        <a:t>Programme </a:t>
                      </a:r>
                      <a:r>
                        <a:rPr lang="en-GB" sz="1800" b="1" dirty="0" smtClean="0">
                          <a:solidFill>
                            <a:schemeClr val="bg1"/>
                          </a:solidFill>
                          <a:latin typeface="+mn-lt"/>
                          <a:ea typeface="Calibri"/>
                          <a:cs typeface="Arial" pitchFamily="34" charset="0"/>
                        </a:rPr>
                        <a:t>3: Research</a:t>
                      </a:r>
                      <a:endParaRPr lang="en-ZA" sz="1800" b="1" kern="1200" dirty="0">
                        <a:solidFill>
                          <a:schemeClr val="bg1"/>
                        </a:solidFill>
                        <a:latin typeface="+mn-lt"/>
                        <a:ea typeface="Calibri"/>
                        <a:cs typeface="Arial" pitchFamily="34" charset="0"/>
                      </a:endParaRPr>
                    </a:p>
                  </a:txBody>
                  <a:tcPr marL="48499" marR="48499"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algn="just" hangingPunct="0"/>
                      <a:r>
                        <a:rPr lang="en-GB" sz="1800" b="1" kern="1200" dirty="0" smtClean="0">
                          <a:solidFill>
                            <a:schemeClr val="tx2"/>
                          </a:solidFill>
                          <a:latin typeface="+mn-lt"/>
                          <a:ea typeface="+mn-ea"/>
                          <a:cs typeface="+mn-cs"/>
                        </a:rPr>
                        <a:t>The programme focuses on action research and impact evaluative studies that will be used to inform programme planning, implementation and management of NDA CSOs development programmes. In addition, the programme will promote and inform  national development policy debates and engagements with the CSOs sector and state organs on issues relating to development and poverty alleviation in general. It will also produce publications and standards for effective best practice in the CSOs sector to promote sharing of lessons and good practice in the social development sector.</a:t>
                      </a:r>
                      <a:endParaRPr lang="en-ZA" sz="1800" b="1" kern="1200" dirty="0">
                        <a:solidFill>
                          <a:schemeClr val="tx2"/>
                        </a:solidFill>
                        <a:latin typeface="+mn-lt"/>
                        <a:ea typeface="+mn-ea"/>
                        <a:cs typeface="+mn-cs"/>
                      </a:endParaRPr>
                    </a:p>
                  </a:txBody>
                  <a:tcPr marL="48499" marR="48499"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0" marR="0" lvl="0" indent="0" algn="just" defTabSz="914400" rtl="0" eaLnBrk="1" fontAlgn="auto" latinLnBrk="0" hangingPunct="1">
                        <a:lnSpc>
                          <a:spcPct val="115000"/>
                        </a:lnSpc>
                        <a:spcBef>
                          <a:spcPts val="0"/>
                        </a:spcBef>
                        <a:spcAft>
                          <a:spcPts val="0"/>
                        </a:spcAft>
                        <a:buClrTx/>
                        <a:buSzTx/>
                        <a:buFont typeface="Wingdings" pitchFamily="2" charset="2"/>
                        <a:buNone/>
                        <a:tabLst/>
                        <a:defRPr/>
                      </a:pPr>
                      <a:r>
                        <a:rPr lang="en-GB" sz="1800" b="1" kern="1200" dirty="0" smtClean="0">
                          <a:solidFill>
                            <a:schemeClr val="accent3"/>
                          </a:solidFill>
                          <a:latin typeface="+mn-lt"/>
                          <a:ea typeface="+mn-ea"/>
                          <a:cs typeface="+mn-cs"/>
                        </a:rPr>
                        <a:t>To conduct, collate and disseminate research and evaluations that inform the national development agenda.</a:t>
                      </a:r>
                      <a:endParaRPr lang="en-ZA" sz="1800" b="1" kern="1200" dirty="0" smtClean="0">
                        <a:solidFill>
                          <a:schemeClr val="accent3"/>
                        </a:solidFill>
                        <a:latin typeface="+mn-lt"/>
                        <a:ea typeface="+mn-ea"/>
                        <a:cs typeface="+mn-cs"/>
                      </a:endParaRPr>
                    </a:p>
                    <a:p>
                      <a:pPr marL="342900" lvl="0" indent="-342900" algn="just">
                        <a:lnSpc>
                          <a:spcPct val="115000"/>
                        </a:lnSpc>
                        <a:spcAft>
                          <a:spcPts val="0"/>
                        </a:spcAft>
                        <a:buFont typeface="Wingdings" pitchFamily="2" charset="2"/>
                        <a:buNone/>
                        <a:tabLst>
                          <a:tab pos="291465" algn="l"/>
                        </a:tabLst>
                      </a:pPr>
                      <a:endParaRPr lang="en-ZA" sz="1800" b="1" kern="1200" dirty="0">
                        <a:solidFill>
                          <a:schemeClr val="accent3"/>
                        </a:solidFill>
                        <a:latin typeface="+mn-lt"/>
                        <a:ea typeface="Calibri"/>
                        <a:cs typeface="Arial" pitchFamily="34" charset="0"/>
                      </a:endParaRPr>
                    </a:p>
                  </a:txBody>
                  <a:tcPr marL="48499" marR="4849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424936" cy="838200"/>
          </a:xfrm>
        </p:spPr>
        <p:txBody>
          <a:bodyPr/>
          <a:lstStyle/>
          <a:p>
            <a:r>
              <a:rPr lang="en-GB" b="1" dirty="0" smtClean="0"/>
              <a:t>Programme 1: Governance &amp; Administration</a:t>
            </a:r>
            <a:br>
              <a:rPr lang="en-GB" b="1" dirty="0" smtClean="0"/>
            </a:br>
            <a:r>
              <a:rPr lang="en-GB" b="1" dirty="0" smtClean="0"/>
              <a:t>Strategic Objectives and annual targets </a:t>
            </a:r>
            <a:r>
              <a:rPr lang="en-ZA" b="1" dirty="0" smtClean="0">
                <a:latin typeface="Arial" pitchFamily="34" charset="0"/>
                <a:cs typeface="Arial" pitchFamily="34" charset="0"/>
              </a:rPr>
              <a:t> </a:t>
            </a:r>
            <a:endParaRPr lang="en-ZA" dirty="0">
              <a:latin typeface="Arial" pitchFamily="34" charset="0"/>
              <a:cs typeface="Arial" pitchFamily="34" charset="0"/>
            </a:endParaRPr>
          </a:p>
        </p:txBody>
      </p:sp>
      <p:graphicFrame>
        <p:nvGraphicFramePr>
          <p:cNvPr id="4" name="Table 3"/>
          <p:cNvGraphicFramePr>
            <a:graphicFrameLocks noGrp="1"/>
          </p:cNvGraphicFramePr>
          <p:nvPr/>
        </p:nvGraphicFramePr>
        <p:xfrm>
          <a:off x="0" y="928671"/>
          <a:ext cx="9072594" cy="3967646"/>
        </p:xfrm>
        <a:graphic>
          <a:graphicData uri="http://schemas.openxmlformats.org/drawingml/2006/table">
            <a:tbl>
              <a:tblPr/>
              <a:tblGrid>
                <a:gridCol w="1580703">
                  <a:extLst>
                    <a:ext uri="{9D8B030D-6E8A-4147-A177-3AD203B41FA5}">
                      <a16:colId xmlns:a16="http://schemas.microsoft.com/office/drawing/2014/main" xmlns="" val="20000"/>
                    </a:ext>
                  </a:extLst>
                </a:gridCol>
                <a:gridCol w="1055174">
                  <a:extLst>
                    <a:ext uri="{9D8B030D-6E8A-4147-A177-3AD203B41FA5}">
                      <a16:colId xmlns:a16="http://schemas.microsoft.com/office/drawing/2014/main" xmlns="" val="20001"/>
                    </a:ext>
                  </a:extLst>
                </a:gridCol>
                <a:gridCol w="1055174">
                  <a:extLst>
                    <a:ext uri="{9D8B030D-6E8A-4147-A177-3AD203B41FA5}">
                      <a16:colId xmlns:a16="http://schemas.microsoft.com/office/drawing/2014/main" xmlns="" val="20002"/>
                    </a:ext>
                  </a:extLst>
                </a:gridCol>
                <a:gridCol w="1055174">
                  <a:extLst>
                    <a:ext uri="{9D8B030D-6E8A-4147-A177-3AD203B41FA5}">
                      <a16:colId xmlns:a16="http://schemas.microsoft.com/office/drawing/2014/main" xmlns="" val="20003"/>
                    </a:ext>
                  </a:extLst>
                </a:gridCol>
                <a:gridCol w="1397443">
                  <a:extLst>
                    <a:ext uri="{9D8B030D-6E8A-4147-A177-3AD203B41FA5}">
                      <a16:colId xmlns:a16="http://schemas.microsoft.com/office/drawing/2014/main" xmlns="" val="20004"/>
                    </a:ext>
                  </a:extLst>
                </a:gridCol>
                <a:gridCol w="1214446">
                  <a:extLst>
                    <a:ext uri="{9D8B030D-6E8A-4147-A177-3AD203B41FA5}">
                      <a16:colId xmlns:a16="http://schemas.microsoft.com/office/drawing/2014/main" xmlns="" val="20005"/>
                    </a:ext>
                  </a:extLst>
                </a:gridCol>
                <a:gridCol w="857256">
                  <a:extLst>
                    <a:ext uri="{9D8B030D-6E8A-4147-A177-3AD203B41FA5}">
                      <a16:colId xmlns:a16="http://schemas.microsoft.com/office/drawing/2014/main" xmlns="" val="20006"/>
                    </a:ext>
                  </a:extLst>
                </a:gridCol>
                <a:gridCol w="857224">
                  <a:extLst>
                    <a:ext uri="{9D8B030D-6E8A-4147-A177-3AD203B41FA5}">
                      <a16:colId xmlns:a16="http://schemas.microsoft.com/office/drawing/2014/main" xmlns="" val="20007"/>
                    </a:ext>
                  </a:extLst>
                </a:gridCol>
              </a:tblGrid>
              <a:tr h="692962">
                <a:tc>
                  <a:txBody>
                    <a:bodyPr/>
                    <a:lstStyle/>
                    <a:p>
                      <a:pPr algn="l" hangingPunct="0">
                        <a:spcAft>
                          <a:spcPts val="0"/>
                        </a:spcAft>
                      </a:pPr>
                      <a:r>
                        <a:rPr lang="en-GB" sz="1600" b="1" kern="1400" dirty="0">
                          <a:solidFill>
                            <a:srgbClr val="000000"/>
                          </a:solidFill>
                          <a:uFill>
                            <a:solidFill>
                              <a:srgbClr val="000000"/>
                            </a:solidFill>
                          </a:uFill>
                          <a:latin typeface="+mj-lt"/>
                          <a:ea typeface="Times New Roman"/>
                          <a:cs typeface="Times New Roman"/>
                        </a:rPr>
                        <a:t>STRATEGIC STATEMENT: </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7">
                  <a:txBody>
                    <a:bodyPr/>
                    <a:lstStyle/>
                    <a:p>
                      <a:pPr algn="just" hangingPunct="0">
                        <a:spcAft>
                          <a:spcPts val="0"/>
                        </a:spcAft>
                      </a:pPr>
                      <a:r>
                        <a:rPr lang="en-GB" sz="1600" b="1" kern="1400" dirty="0">
                          <a:solidFill>
                            <a:srgbClr val="000000"/>
                          </a:solidFill>
                          <a:uFill>
                            <a:solidFill>
                              <a:srgbClr val="000000"/>
                            </a:solidFill>
                          </a:uFill>
                          <a:latin typeface="+mj-lt"/>
                          <a:ea typeface="Times New Roman"/>
                          <a:cs typeface="Times New Roman"/>
                        </a:rPr>
                        <a:t>Implement financial management, information technology, human resource and communications systems and processes to achieve good governance by 2017/22.</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99952">
                <a:tc rowSpan="2">
                  <a:txBody>
                    <a:bodyPr/>
                    <a:lstStyle/>
                    <a:p>
                      <a:pPr algn="l" hangingPunct="0">
                        <a:spcAft>
                          <a:spcPts val="0"/>
                        </a:spcAft>
                      </a:pPr>
                      <a:r>
                        <a:rPr lang="en-GB" sz="1600" b="1" kern="1400" dirty="0">
                          <a:solidFill>
                            <a:srgbClr val="FFFFFF"/>
                          </a:solidFill>
                          <a:latin typeface="+mj-lt"/>
                          <a:ea typeface="Times New Roman"/>
                        </a:rPr>
                        <a:t/>
                      </a:r>
                      <a:br>
                        <a:rPr lang="en-GB" sz="1600" b="1" kern="1400" dirty="0">
                          <a:solidFill>
                            <a:srgbClr val="FFFFFF"/>
                          </a:solidFill>
                          <a:latin typeface="+mj-lt"/>
                          <a:ea typeface="Times New Roman"/>
                        </a:rPr>
                      </a:br>
                      <a:r>
                        <a:rPr lang="en-GB" sz="1600" b="1" kern="1400" dirty="0">
                          <a:solidFill>
                            <a:srgbClr val="FFFFFF"/>
                          </a:solidFill>
                          <a:uFill>
                            <a:solidFill>
                              <a:srgbClr val="000000"/>
                            </a:solidFill>
                          </a:uFill>
                          <a:latin typeface="+mj-lt"/>
                          <a:ea typeface="Times New Roman"/>
                          <a:cs typeface="Arial"/>
                        </a:rPr>
                        <a:t>Strategic Objective</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600" b="1" kern="1400" dirty="0">
                          <a:solidFill>
                            <a:srgbClr val="FFFFFF"/>
                          </a:solidFill>
                          <a:uFill>
                            <a:solidFill>
                              <a:srgbClr val="000000"/>
                            </a:solidFill>
                          </a:uFill>
                          <a:latin typeface="+mj-lt"/>
                          <a:ea typeface="Times New Roman"/>
                          <a:cs typeface="Arial"/>
                        </a:rPr>
                        <a:t>Audited/Actual Performance</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ctr" hangingPunct="0">
                        <a:spcAft>
                          <a:spcPts val="0"/>
                        </a:spcAft>
                      </a:pPr>
                      <a:r>
                        <a:rPr lang="en-GB" sz="1600" b="1" kern="1400" dirty="0">
                          <a:solidFill>
                            <a:srgbClr val="FFFFFF"/>
                          </a:solidFill>
                          <a:uFill>
                            <a:solidFill>
                              <a:srgbClr val="000000"/>
                            </a:solidFill>
                          </a:uFill>
                          <a:latin typeface="+mj-lt"/>
                          <a:ea typeface="Times New Roman"/>
                          <a:cs typeface="Arial"/>
                        </a:rPr>
                        <a:t>Estimate performance 2016/17</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600" b="1" dirty="0">
                          <a:solidFill>
                            <a:srgbClr val="FFFFFF"/>
                          </a:solidFill>
                          <a:uFill>
                            <a:solidFill>
                              <a:srgbClr val="FFFFFF"/>
                            </a:solidFill>
                          </a:uFill>
                          <a:latin typeface="+mj-lt"/>
                          <a:ea typeface="Times New Roman"/>
                          <a:cs typeface="Arial"/>
                        </a:rPr>
                        <a:t>Medium-term Targets</a:t>
                      </a:r>
                      <a:endParaRPr lang="en-ZA" sz="1600" dirty="0">
                        <a:uFill>
                          <a:solidFill>
                            <a:srgbClr val="FFFFFF"/>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456562">
                <a:tc vMerge="1">
                  <a:txBody>
                    <a:bodyPr/>
                    <a:lstStyle/>
                    <a:p>
                      <a:endParaRPr lang="en-ZA"/>
                    </a:p>
                  </a:txBody>
                  <a:tcPr/>
                </a:tc>
                <a:tc>
                  <a:txBody>
                    <a:bodyPr/>
                    <a:lstStyle/>
                    <a:p>
                      <a:pPr algn="ctr" hangingPunct="0">
                        <a:spcAft>
                          <a:spcPts val="0"/>
                        </a:spcAft>
                      </a:pPr>
                      <a:r>
                        <a:rPr lang="en-GB" sz="1600" b="1" kern="1400" dirty="0">
                          <a:solidFill>
                            <a:srgbClr val="FFFFFF"/>
                          </a:solidFill>
                          <a:uFill>
                            <a:solidFill>
                              <a:srgbClr val="000000"/>
                            </a:solidFill>
                          </a:uFill>
                          <a:latin typeface="+mj-lt"/>
                          <a:ea typeface="Times New Roman"/>
                          <a:cs typeface="Arial"/>
                        </a:rPr>
                        <a:t>2013/14</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600" b="1" kern="1400" dirty="0">
                          <a:solidFill>
                            <a:srgbClr val="FFFFFF"/>
                          </a:solidFill>
                          <a:uFill>
                            <a:solidFill>
                              <a:srgbClr val="000000"/>
                            </a:solidFill>
                          </a:uFill>
                          <a:latin typeface="+mj-lt"/>
                          <a:ea typeface="Times New Roman"/>
                          <a:cs typeface="Arial"/>
                        </a:rPr>
                        <a:t>2014/15</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600" b="1" kern="1400" dirty="0">
                          <a:solidFill>
                            <a:srgbClr val="FFFFFF"/>
                          </a:solidFill>
                          <a:uFill>
                            <a:solidFill>
                              <a:srgbClr val="000000"/>
                            </a:solidFill>
                          </a:uFill>
                          <a:latin typeface="+mj-lt"/>
                          <a:ea typeface="Times New Roman"/>
                          <a:cs typeface="Arial"/>
                        </a:rPr>
                        <a:t>2015/16</a:t>
                      </a:r>
                      <a:endParaRPr lang="en-ZA" sz="1600" kern="1400" dirty="0">
                        <a:solidFill>
                          <a:srgbClr val="000000"/>
                        </a:solidFill>
                        <a:uFill>
                          <a:solidFill>
                            <a:srgbClr val="000000"/>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600" b="1" kern="1400" dirty="0">
                          <a:solidFill>
                            <a:srgbClr val="FFFFFF"/>
                          </a:solidFill>
                          <a:uFill>
                            <a:solidFill>
                              <a:srgbClr val="FFFFFF"/>
                            </a:solidFill>
                          </a:uFill>
                          <a:latin typeface="+mj-lt"/>
                          <a:ea typeface="Times New Roman"/>
                          <a:cs typeface="Arial"/>
                        </a:rPr>
                        <a:t>2017/18</a:t>
                      </a:r>
                      <a:endParaRPr lang="en-ZA" sz="1600" dirty="0">
                        <a:uFill>
                          <a:solidFill>
                            <a:srgbClr val="FFFFFF"/>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600" b="1" kern="1400" dirty="0">
                          <a:solidFill>
                            <a:srgbClr val="FFFFFF"/>
                          </a:solidFill>
                          <a:uFill>
                            <a:solidFill>
                              <a:srgbClr val="FFFFFF"/>
                            </a:solidFill>
                          </a:uFill>
                          <a:latin typeface="+mj-lt"/>
                          <a:ea typeface="Times New Roman"/>
                          <a:cs typeface="Arial"/>
                        </a:rPr>
                        <a:t>2018/19</a:t>
                      </a:r>
                      <a:endParaRPr lang="en-ZA" sz="1600" dirty="0">
                        <a:uFill>
                          <a:solidFill>
                            <a:srgbClr val="FFFFFF"/>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600" b="1" kern="1400" dirty="0">
                          <a:solidFill>
                            <a:srgbClr val="FFFFFF"/>
                          </a:solidFill>
                          <a:uFill>
                            <a:solidFill>
                              <a:srgbClr val="FFFFFF"/>
                            </a:solidFill>
                          </a:uFill>
                          <a:latin typeface="+mj-lt"/>
                          <a:ea typeface="Times New Roman"/>
                          <a:cs typeface="Arial"/>
                        </a:rPr>
                        <a:t>2019/20</a:t>
                      </a:r>
                      <a:endParaRPr lang="en-ZA" sz="1600" dirty="0">
                        <a:uFill>
                          <a:solidFill>
                            <a:srgbClr val="FFFFFF"/>
                          </a:solidFill>
                        </a:uFill>
                        <a:latin typeface="+mj-lt"/>
                        <a:ea typeface="Times New Roman"/>
                        <a:cs typeface="Times New Roman"/>
                      </a:endParaRPr>
                    </a:p>
                  </a:txBody>
                  <a:tcPr marL="13213" marR="132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2"/>
                  </a:ext>
                </a:extLst>
              </a:tr>
              <a:tr h="2379612">
                <a:tc>
                  <a:txBody>
                    <a:bodyPr/>
                    <a:lstStyle/>
                    <a:p>
                      <a:pPr algn="l">
                        <a:lnSpc>
                          <a:spcPct val="115000"/>
                        </a:lnSpc>
                        <a:spcAft>
                          <a:spcPts val="0"/>
                        </a:spcAft>
                      </a:pPr>
                      <a:r>
                        <a:rPr lang="en-GB" sz="1200" b="1" dirty="0" smtClean="0">
                          <a:solidFill>
                            <a:srgbClr val="000000"/>
                          </a:solidFill>
                          <a:uFill>
                            <a:solidFill>
                              <a:srgbClr val="FFFFFF"/>
                            </a:solidFill>
                          </a:uFill>
                          <a:latin typeface="+mn-lt"/>
                          <a:ea typeface="Times New Roman"/>
                          <a:cs typeface="Arial"/>
                        </a:rPr>
                        <a:t>To </a:t>
                      </a:r>
                      <a:r>
                        <a:rPr lang="en-GB" sz="1200" b="1" dirty="0">
                          <a:solidFill>
                            <a:srgbClr val="000000"/>
                          </a:solidFill>
                          <a:uFill>
                            <a:solidFill>
                              <a:srgbClr val="FFFFFF"/>
                            </a:solidFill>
                          </a:uFill>
                          <a:latin typeface="+mn-lt"/>
                          <a:ea typeface="Times New Roman"/>
                          <a:cs typeface="Arial"/>
                        </a:rPr>
                        <a:t>develop and strengthen internal systems, processes and human capability to deliver efficiently and effectively on the NDA mandate</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Unqualified Audi Opinion</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Unqualified Audi Opinion</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Unqualified Audi Opinion</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Unqualified Audi Opinion</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Unqualified Audi Opinion</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smtClean="0">
                          <a:solidFill>
                            <a:srgbClr val="000000"/>
                          </a:solidFill>
                          <a:uFill>
                            <a:solidFill>
                              <a:srgbClr val="FFFFFF"/>
                            </a:solidFill>
                          </a:uFill>
                          <a:latin typeface="+mn-lt"/>
                          <a:ea typeface="Times New Roman"/>
                          <a:cs typeface="Arial"/>
                        </a:rPr>
                        <a:t>Clean Audit</a:t>
                      </a: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b="1" kern="1200" dirty="0" smtClean="0">
                          <a:solidFill>
                            <a:srgbClr val="000000"/>
                          </a:solidFill>
                          <a:uFill>
                            <a:solidFill>
                              <a:srgbClr val="FFFFFF"/>
                            </a:solidFill>
                          </a:uFill>
                          <a:latin typeface="+mn-lt"/>
                          <a:ea typeface="Times New Roman"/>
                          <a:cs typeface="Arial"/>
                        </a:rPr>
                        <a:t>Clean Audit</a:t>
                      </a:r>
                      <a:endParaRPr lang="en-ZA" sz="1200" b="1" kern="1200" dirty="0" smtClean="0">
                        <a:solidFill>
                          <a:srgbClr val="000000"/>
                        </a:solidFill>
                        <a:uFill>
                          <a:solidFill>
                            <a:srgbClr val="FFFFFF"/>
                          </a:solidFill>
                        </a:uFill>
                        <a:latin typeface="+mn-lt"/>
                        <a:ea typeface="Times New Roman"/>
                        <a:cs typeface="Times New Roman"/>
                      </a:endParaRPr>
                    </a:p>
                    <a:p>
                      <a:pPr algn="l">
                        <a:lnSpc>
                          <a:spcPct val="115000"/>
                        </a:lnSpc>
                        <a:spcAft>
                          <a:spcPts val="0"/>
                        </a:spcAft>
                      </a:pPr>
                      <a:endParaRPr lang="en-ZA" sz="1200" b="1" dirty="0">
                        <a:solidFill>
                          <a:srgbClr val="000000"/>
                        </a:solidFill>
                        <a:uFill>
                          <a:solidFill>
                            <a:srgbClr val="FFFFFF"/>
                          </a:solidFill>
                        </a:uFill>
                        <a:latin typeface="+mn-lt"/>
                        <a:ea typeface="Times New Roman"/>
                        <a:cs typeface="Times New Roman"/>
                      </a:endParaRPr>
                    </a:p>
                  </a:txBody>
                  <a:tcPr marL="13213" marR="132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0"/>
            <a:ext cx="8382000" cy="838200"/>
          </a:xfrm>
        </p:spPr>
        <p:txBody>
          <a:bodyPr/>
          <a:lstStyle/>
          <a:p>
            <a:r>
              <a:rPr lang="en-GB" b="1" dirty="0" smtClean="0"/>
              <a:t>Programme 1: Governance &amp; Administration</a:t>
            </a:r>
            <a:br>
              <a:rPr lang="en-GB" b="1" dirty="0" smtClean="0"/>
            </a:br>
            <a:r>
              <a:rPr lang="en-GB" b="1" dirty="0" smtClean="0"/>
              <a:t>Performance indicators and annual targets </a:t>
            </a:r>
            <a:endParaRPr lang="en-ZA"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28D2D30-BF30-4314-A014-91DA929B06DD}" type="slidenum">
              <a:rPr lang="en-US" smtClean="0"/>
              <a:pPr>
                <a:defRPr/>
              </a:pPr>
              <a:t>16</a:t>
            </a:fld>
            <a:endParaRPr lang="en-US" dirty="0"/>
          </a:p>
        </p:txBody>
      </p:sp>
      <p:sp>
        <p:nvSpPr>
          <p:cNvPr id="10" name="Content Placeholder 9"/>
          <p:cNvSpPr>
            <a:spLocks noGrp="1"/>
          </p:cNvSpPr>
          <p:nvPr>
            <p:ph idx="4294967295"/>
          </p:nvPr>
        </p:nvSpPr>
        <p:spPr>
          <a:xfrm>
            <a:off x="0" y="836613"/>
            <a:ext cx="8893175" cy="5832475"/>
          </a:xfrm>
        </p:spPr>
        <p:txBody>
          <a:bodyPr/>
          <a:lstStyle/>
          <a:p>
            <a:pPr marL="0" indent="0">
              <a:buFont typeface="Times" charset="0"/>
              <a:buNone/>
              <a:defRPr/>
            </a:pPr>
            <a:endParaRPr lang="en-ZA" sz="2000" dirty="0" smtClean="0">
              <a:latin typeface="Arial" pitchFamily="34" charset="0"/>
              <a:cs typeface="Arial" pitchFamily="34" charset="0"/>
            </a:endParaRPr>
          </a:p>
          <a:p>
            <a:pPr>
              <a:defRPr/>
            </a:pPr>
            <a:endParaRPr lang="en-ZA" dirty="0" smtClean="0"/>
          </a:p>
          <a:p>
            <a:pPr>
              <a:buFont typeface="Times" charset="0"/>
              <a:buNone/>
              <a:defRPr/>
            </a:pPr>
            <a:r>
              <a:rPr lang="en-ZA" dirty="0" smtClean="0"/>
              <a:t> </a:t>
            </a:r>
          </a:p>
          <a:p>
            <a:pPr>
              <a:defRPr/>
            </a:pPr>
            <a:endParaRPr lang="en-ZA" dirty="0" smtClean="0"/>
          </a:p>
          <a:p>
            <a:pPr>
              <a:defRPr/>
            </a:pPr>
            <a:endParaRPr lang="en-ZA" dirty="0"/>
          </a:p>
        </p:txBody>
      </p:sp>
      <p:graphicFrame>
        <p:nvGraphicFramePr>
          <p:cNvPr id="9" name="Table 8"/>
          <p:cNvGraphicFramePr>
            <a:graphicFrameLocks noGrp="1"/>
          </p:cNvGraphicFramePr>
          <p:nvPr/>
        </p:nvGraphicFramePr>
        <p:xfrm>
          <a:off x="0" y="857232"/>
          <a:ext cx="9143998" cy="5346379"/>
        </p:xfrm>
        <a:graphic>
          <a:graphicData uri="http://schemas.openxmlformats.org/drawingml/2006/table">
            <a:tbl>
              <a:tblPr/>
              <a:tblGrid>
                <a:gridCol w="432052">
                  <a:extLst>
                    <a:ext uri="{9D8B030D-6E8A-4147-A177-3AD203B41FA5}">
                      <a16:colId xmlns:a16="http://schemas.microsoft.com/office/drawing/2014/main" xmlns="" val="20000"/>
                    </a:ext>
                  </a:extLst>
                </a:gridCol>
                <a:gridCol w="2520494">
                  <a:extLst>
                    <a:ext uri="{9D8B030D-6E8A-4147-A177-3AD203B41FA5}">
                      <a16:colId xmlns:a16="http://schemas.microsoft.com/office/drawing/2014/main" xmlns="" val="20001"/>
                    </a:ext>
                  </a:extLst>
                </a:gridCol>
                <a:gridCol w="864169">
                  <a:extLst>
                    <a:ext uri="{9D8B030D-6E8A-4147-A177-3AD203B41FA5}">
                      <a16:colId xmlns:a16="http://schemas.microsoft.com/office/drawing/2014/main" xmlns="" val="20002"/>
                    </a:ext>
                  </a:extLst>
                </a:gridCol>
                <a:gridCol w="864169">
                  <a:extLst>
                    <a:ext uri="{9D8B030D-6E8A-4147-A177-3AD203B41FA5}">
                      <a16:colId xmlns:a16="http://schemas.microsoft.com/office/drawing/2014/main" xmlns="" val="20003"/>
                    </a:ext>
                  </a:extLst>
                </a:gridCol>
                <a:gridCol w="864169">
                  <a:extLst>
                    <a:ext uri="{9D8B030D-6E8A-4147-A177-3AD203B41FA5}">
                      <a16:colId xmlns:a16="http://schemas.microsoft.com/office/drawing/2014/main" xmlns="" val="20004"/>
                    </a:ext>
                  </a:extLst>
                </a:gridCol>
                <a:gridCol w="1008198">
                  <a:extLst>
                    <a:ext uri="{9D8B030D-6E8A-4147-A177-3AD203B41FA5}">
                      <a16:colId xmlns:a16="http://schemas.microsoft.com/office/drawing/2014/main" xmlns="" val="20005"/>
                    </a:ext>
                  </a:extLst>
                </a:gridCol>
                <a:gridCol w="973408">
                  <a:extLst>
                    <a:ext uri="{9D8B030D-6E8A-4147-A177-3AD203B41FA5}">
                      <a16:colId xmlns:a16="http://schemas.microsoft.com/office/drawing/2014/main" xmlns="" val="20006"/>
                    </a:ext>
                  </a:extLst>
                </a:gridCol>
                <a:gridCol w="902993">
                  <a:extLst>
                    <a:ext uri="{9D8B030D-6E8A-4147-A177-3AD203B41FA5}">
                      <a16:colId xmlns:a16="http://schemas.microsoft.com/office/drawing/2014/main" xmlns="" val="20007"/>
                    </a:ext>
                  </a:extLst>
                </a:gridCol>
                <a:gridCol w="714346">
                  <a:extLst>
                    <a:ext uri="{9D8B030D-6E8A-4147-A177-3AD203B41FA5}">
                      <a16:colId xmlns:a16="http://schemas.microsoft.com/office/drawing/2014/main" xmlns="" val="20008"/>
                    </a:ext>
                  </a:extLst>
                </a:gridCol>
              </a:tblGrid>
              <a:tr h="453406">
                <a:tc rowSpan="2" gridSpan="2">
                  <a:txBody>
                    <a:bodyPr/>
                    <a:lstStyle/>
                    <a:p>
                      <a:pPr algn="l" hangingPunct="0">
                        <a:spcAft>
                          <a:spcPts val="0"/>
                        </a:spcAft>
                      </a:pPr>
                      <a:r>
                        <a:rPr lang="en-GB" sz="1400" b="1" kern="1400" dirty="0" smtClean="0">
                          <a:solidFill>
                            <a:srgbClr val="FFFFFF"/>
                          </a:solidFill>
                          <a:uFill>
                            <a:solidFill>
                              <a:srgbClr val="000000"/>
                            </a:solidFill>
                          </a:uFill>
                          <a:latin typeface="+mj-lt"/>
                          <a:ea typeface="Times New Roman"/>
                          <a:cs typeface="Arial"/>
                        </a:rPr>
                        <a:t> </a:t>
                      </a:r>
                      <a:r>
                        <a:rPr lang="en-GB" sz="1400" b="1" kern="1400" dirty="0">
                          <a:solidFill>
                            <a:srgbClr val="FFFFFF"/>
                          </a:solidFill>
                          <a:uFill>
                            <a:solidFill>
                              <a:srgbClr val="000000"/>
                            </a:solidFill>
                          </a:uFill>
                          <a:latin typeface="+mj-lt"/>
                          <a:ea typeface="Times New Roman"/>
                          <a:cs typeface="Arial"/>
                        </a:rPr>
                        <a:t>Performance indicators</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ctr" hangingPunct="0">
                        <a:spcAft>
                          <a:spcPts val="0"/>
                        </a:spcAft>
                      </a:pPr>
                      <a:r>
                        <a:rPr lang="en-GB" sz="1400" b="1" kern="1400" dirty="0">
                          <a:solidFill>
                            <a:srgbClr val="FFFFFF"/>
                          </a:solidFill>
                          <a:uFill>
                            <a:solidFill>
                              <a:srgbClr val="000000"/>
                            </a:solidFill>
                          </a:uFill>
                          <a:latin typeface="+mj-lt"/>
                          <a:ea typeface="Times New Roman"/>
                          <a:cs typeface="Arial"/>
                        </a:rPr>
                        <a:t>Audited/Actual Performance</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ctr" hangingPunct="0">
                        <a:spcAft>
                          <a:spcPts val="0"/>
                        </a:spcAft>
                      </a:pPr>
                      <a:r>
                        <a:rPr lang="en-GB" sz="1400" b="1" kern="1400" dirty="0">
                          <a:solidFill>
                            <a:srgbClr val="FFFFFF"/>
                          </a:solidFill>
                          <a:uFill>
                            <a:solidFill>
                              <a:srgbClr val="000000"/>
                            </a:solidFill>
                          </a:uFill>
                          <a:latin typeface="+mj-lt"/>
                          <a:ea typeface="Times New Roman"/>
                          <a:cs typeface="Arial"/>
                        </a:rPr>
                        <a:t>Estimate performance 2016/17</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400" b="1" dirty="0">
                          <a:solidFill>
                            <a:srgbClr val="FFFFFF"/>
                          </a:solidFill>
                          <a:uFill>
                            <a:solidFill>
                              <a:srgbClr val="FFFFFF"/>
                            </a:solidFill>
                          </a:uFill>
                          <a:latin typeface="+mj-lt"/>
                          <a:ea typeface="Times New Roman"/>
                          <a:cs typeface="Arial"/>
                        </a:rPr>
                        <a:t>Medium-term Targets</a:t>
                      </a:r>
                      <a:endParaRPr lang="en-ZA" sz="1400" dirty="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02150">
                <a:tc gridSpan="2" vMerge="1">
                  <a:txBody>
                    <a:bodyPr/>
                    <a:lstStyle/>
                    <a:p>
                      <a:endParaRPr lang="en-ZA"/>
                    </a:p>
                  </a:txBody>
                  <a:tcPr/>
                </a:tc>
                <a:tc hMerge="1" vMerge="1">
                  <a:txBody>
                    <a:bodyPr/>
                    <a:lstStyle/>
                    <a:p>
                      <a:endParaRPr lang="en-ZA"/>
                    </a:p>
                  </a:txBody>
                  <a:tcPr/>
                </a:tc>
                <a:tc>
                  <a:txBody>
                    <a:bodyPr/>
                    <a:lstStyle/>
                    <a:p>
                      <a:pPr algn="ctr" hangingPunct="0">
                        <a:spcAft>
                          <a:spcPts val="0"/>
                        </a:spcAft>
                      </a:pPr>
                      <a:r>
                        <a:rPr lang="en-GB" sz="1400" b="1" kern="1400" dirty="0">
                          <a:solidFill>
                            <a:srgbClr val="FFFFFF"/>
                          </a:solidFill>
                          <a:uFill>
                            <a:solidFill>
                              <a:srgbClr val="000000"/>
                            </a:solidFill>
                          </a:uFill>
                          <a:latin typeface="+mj-lt"/>
                          <a:ea typeface="Times New Roman"/>
                          <a:cs typeface="Arial"/>
                        </a:rPr>
                        <a:t>2013/14</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400" b="1" kern="1400">
                          <a:solidFill>
                            <a:srgbClr val="FFFFFF"/>
                          </a:solidFill>
                          <a:uFill>
                            <a:solidFill>
                              <a:srgbClr val="000000"/>
                            </a:solidFill>
                          </a:uFill>
                          <a:latin typeface="+mj-lt"/>
                          <a:ea typeface="Times New Roman"/>
                          <a:cs typeface="Arial"/>
                        </a:rPr>
                        <a:t>2014/15</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400" b="1" kern="1400" dirty="0">
                          <a:solidFill>
                            <a:srgbClr val="FFFFFF"/>
                          </a:solidFill>
                          <a:uFill>
                            <a:solidFill>
                              <a:srgbClr val="000000"/>
                            </a:solidFill>
                          </a:uFill>
                          <a:latin typeface="+mj-lt"/>
                          <a:ea typeface="Times New Roman"/>
                          <a:cs typeface="Arial"/>
                        </a:rPr>
                        <a:t>2015/16</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400" b="1" dirty="0">
                          <a:solidFill>
                            <a:srgbClr val="FFFFFF"/>
                          </a:solidFill>
                          <a:uFill>
                            <a:solidFill>
                              <a:srgbClr val="FFFFFF"/>
                            </a:solidFill>
                          </a:uFill>
                          <a:latin typeface="+mj-lt"/>
                          <a:ea typeface="Times New Roman"/>
                          <a:cs typeface="Arial"/>
                        </a:rPr>
                        <a:t>2017/18</a:t>
                      </a:r>
                      <a:endParaRPr lang="en-ZA" sz="1400" dirty="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400" b="1" dirty="0">
                          <a:solidFill>
                            <a:srgbClr val="FFFFFF"/>
                          </a:solidFill>
                          <a:uFill>
                            <a:solidFill>
                              <a:srgbClr val="FFFFFF"/>
                            </a:solidFill>
                          </a:uFill>
                          <a:latin typeface="+mj-lt"/>
                          <a:ea typeface="Times New Roman"/>
                          <a:cs typeface="Arial"/>
                        </a:rPr>
                        <a:t>2018/19</a:t>
                      </a:r>
                      <a:endParaRPr lang="en-ZA" sz="1400" dirty="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400" b="1" dirty="0">
                          <a:solidFill>
                            <a:srgbClr val="FFFFFF"/>
                          </a:solidFill>
                          <a:uFill>
                            <a:solidFill>
                              <a:srgbClr val="FFFFFF"/>
                            </a:solidFill>
                          </a:uFill>
                          <a:latin typeface="+mj-lt"/>
                          <a:ea typeface="Times New Roman"/>
                          <a:cs typeface="Arial"/>
                        </a:rPr>
                        <a:t>2019/20</a:t>
                      </a:r>
                      <a:endParaRPr lang="en-ZA" sz="1400" dirty="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811957">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1.1</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 </a:t>
                      </a:r>
                      <a:r>
                        <a:rPr lang="en-GB" sz="1200" b="1" kern="1400" dirty="0" smtClean="0">
                          <a:solidFill>
                            <a:srgbClr val="000000"/>
                          </a:solidFill>
                          <a:uFill>
                            <a:solidFill>
                              <a:srgbClr val="000000"/>
                            </a:solidFill>
                          </a:uFill>
                          <a:latin typeface="+mj-lt"/>
                          <a:ea typeface="Times New Roman"/>
                          <a:cs typeface="Arial"/>
                        </a:rPr>
                        <a:t>of legislative/regulatory compliance including the PFMA, Treasury </a:t>
                      </a:r>
                      <a:r>
                        <a:rPr lang="en-GB" sz="1200" b="1" kern="1400" dirty="0">
                          <a:solidFill>
                            <a:srgbClr val="000000"/>
                          </a:solidFill>
                          <a:uFill>
                            <a:solidFill>
                              <a:srgbClr val="000000"/>
                            </a:solidFill>
                          </a:uFill>
                          <a:latin typeface="+mj-lt"/>
                          <a:ea typeface="Times New Roman"/>
                          <a:cs typeface="Arial"/>
                        </a:rPr>
                        <a:t>Regulations and </a:t>
                      </a:r>
                      <a:r>
                        <a:rPr lang="en-GB" sz="1200" b="1" kern="1400" dirty="0" smtClean="0">
                          <a:solidFill>
                            <a:srgbClr val="000000"/>
                          </a:solidFill>
                          <a:uFill>
                            <a:solidFill>
                              <a:srgbClr val="000000"/>
                            </a:solidFill>
                          </a:uFill>
                          <a:latin typeface="+mj-lt"/>
                          <a:ea typeface="Times New Roman"/>
                          <a:cs typeface="Arial"/>
                        </a:rPr>
                        <a:t>the NDA policies.</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Arial"/>
                        </a:rPr>
                        <a:t>100%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Arial"/>
                        </a:rPr>
                        <a:t>100%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Arial"/>
                        </a:rPr>
                        <a:t>100%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24945">
                <a:tc>
                  <a:txBody>
                    <a:bodyPr/>
                    <a:lstStyle/>
                    <a:p>
                      <a:pPr algn="ctr" hangingPunct="0">
                        <a:spcBef>
                          <a:spcPts val="300"/>
                        </a:spcBef>
                        <a:spcAft>
                          <a:spcPts val="300"/>
                        </a:spcAft>
                      </a:pPr>
                      <a:r>
                        <a:rPr lang="en-GB" sz="1200" b="1" kern="1400">
                          <a:solidFill>
                            <a:srgbClr val="000000"/>
                          </a:solidFill>
                          <a:uFill>
                            <a:solidFill>
                              <a:srgbClr val="000000"/>
                            </a:solidFill>
                          </a:uFill>
                          <a:latin typeface="+mj-lt"/>
                          <a:ea typeface="Times New Roman"/>
                          <a:cs typeface="Arial"/>
                        </a:rPr>
                        <a:t>1.2</a:t>
                      </a:r>
                      <a:endParaRPr lang="en-ZA" sz="1200" b="1"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300"/>
                        </a:spcBef>
                        <a:spcAft>
                          <a:spcPts val="300"/>
                        </a:spcAft>
                      </a:pPr>
                      <a:r>
                        <a:rPr lang="en-GB" sz="1200" b="1" kern="1400" dirty="0" smtClean="0">
                          <a:solidFill>
                            <a:srgbClr val="000000"/>
                          </a:solidFill>
                          <a:uFill>
                            <a:solidFill>
                              <a:srgbClr val="FFFFFF"/>
                            </a:solidFill>
                          </a:uFill>
                          <a:latin typeface="+mj-lt"/>
                          <a:ea typeface="Times New Roman"/>
                          <a:cs typeface="Arial"/>
                        </a:rPr>
                        <a:t>Percentage</a:t>
                      </a:r>
                      <a:r>
                        <a:rPr lang="en-GB" sz="1200" b="1" kern="1400" baseline="0" dirty="0" smtClean="0">
                          <a:solidFill>
                            <a:srgbClr val="000000"/>
                          </a:solidFill>
                          <a:uFill>
                            <a:solidFill>
                              <a:srgbClr val="FFFFFF"/>
                            </a:solidFill>
                          </a:uFill>
                          <a:latin typeface="+mj-lt"/>
                          <a:ea typeface="Times New Roman"/>
                          <a:cs typeface="Arial"/>
                        </a:rPr>
                        <a:t> implementation of marketing and communication activities aimed at improving NDA brand awareness.</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a:solidFill>
                            <a:srgbClr val="000000"/>
                          </a:solidFill>
                          <a:uFill>
                            <a:solidFill>
                              <a:srgbClr val="000000"/>
                            </a:solidFill>
                          </a:uFill>
                          <a:latin typeface="+mj-lt"/>
                          <a:ea typeface="Times New Roman"/>
                          <a:cs typeface="Arial"/>
                        </a:rPr>
                        <a:t>New</a:t>
                      </a:r>
                      <a:endParaRPr lang="en-ZA" sz="1200" b="1"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Times New Roman"/>
                        </a:rPr>
                        <a:t>100%</a:t>
                      </a:r>
                      <a:endParaRPr lang="en-ZA" sz="1200" b="1" kern="1400" dirty="0" smtClean="0">
                        <a:solidFill>
                          <a:srgbClr val="000000"/>
                        </a:solidFill>
                        <a:uFill>
                          <a:solidFill>
                            <a:srgbClr val="000000"/>
                          </a:solidFill>
                        </a:u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100% </a:t>
                      </a:r>
                      <a:endParaRPr lang="en-ZA" sz="1200" b="1" kern="1400" dirty="0" smtClean="0">
                        <a:solidFill>
                          <a:srgbClr val="000000"/>
                        </a:solidFill>
                        <a:uFill>
                          <a:solidFill>
                            <a:srgbClr val="000000"/>
                          </a:solidFill>
                        </a:u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100%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33483">
                <a:tc>
                  <a:txBody>
                    <a:bodyPr/>
                    <a:lstStyle/>
                    <a:p>
                      <a:pPr algn="ctr" hangingPunct="0">
                        <a:spcBef>
                          <a:spcPts val="300"/>
                        </a:spcBef>
                        <a:spcAft>
                          <a:spcPts val="300"/>
                        </a:spcAft>
                      </a:pPr>
                      <a:r>
                        <a:rPr lang="en-GB" sz="1200" b="1" kern="1400">
                          <a:solidFill>
                            <a:srgbClr val="000000"/>
                          </a:solidFill>
                          <a:uFill>
                            <a:solidFill>
                              <a:srgbClr val="000000"/>
                            </a:solidFill>
                          </a:uFill>
                          <a:latin typeface="+mj-lt"/>
                          <a:ea typeface="Times New Roman"/>
                          <a:cs typeface="Arial"/>
                        </a:rPr>
                        <a:t>1.3</a:t>
                      </a:r>
                      <a:endParaRPr lang="en-ZA" sz="1200" b="1"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300"/>
                        </a:spcAft>
                      </a:pPr>
                      <a:r>
                        <a:rPr lang="en-GB" sz="1200" b="1" dirty="0">
                          <a:solidFill>
                            <a:srgbClr val="000000"/>
                          </a:solidFill>
                          <a:uFill>
                            <a:solidFill>
                              <a:srgbClr val="FFFFFF"/>
                            </a:solidFill>
                          </a:uFill>
                          <a:latin typeface="+mj-lt"/>
                          <a:ea typeface="Times New Roman"/>
                          <a:cs typeface="Arial"/>
                        </a:rPr>
                        <a:t>Completed and functional integrated information system per year</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Approved ICT Strategy Plan</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60% Implementation</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Fully functional and integrated ICT system</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38354">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1.4</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300"/>
                        </a:spcAft>
                      </a:pPr>
                      <a:r>
                        <a:rPr lang="en-GB" sz="1200" b="1" dirty="0">
                          <a:solidFill>
                            <a:srgbClr val="000000"/>
                          </a:solidFill>
                          <a:uFill>
                            <a:solidFill>
                              <a:srgbClr val="FFFFFF"/>
                            </a:solidFill>
                          </a:uFill>
                          <a:latin typeface="+mj-lt"/>
                          <a:ea typeface="Times New Roman"/>
                          <a:cs typeface="Arial"/>
                        </a:rPr>
                        <a:t>% implementation of the </a:t>
                      </a:r>
                      <a:r>
                        <a:rPr lang="en-GB" sz="1200" b="1" dirty="0" smtClean="0">
                          <a:solidFill>
                            <a:srgbClr val="000000"/>
                          </a:solidFill>
                          <a:uFill>
                            <a:solidFill>
                              <a:srgbClr val="FFFFFF"/>
                            </a:solidFill>
                          </a:uFill>
                          <a:latin typeface="+mj-lt"/>
                          <a:ea typeface="Times New Roman"/>
                          <a:cs typeface="Arial"/>
                        </a:rPr>
                        <a:t> rollout </a:t>
                      </a:r>
                      <a:r>
                        <a:rPr lang="en-GB" sz="1200" b="1" dirty="0">
                          <a:solidFill>
                            <a:srgbClr val="000000"/>
                          </a:solidFill>
                          <a:uFill>
                            <a:solidFill>
                              <a:srgbClr val="FFFFFF"/>
                            </a:solidFill>
                          </a:uFill>
                          <a:latin typeface="+mj-lt"/>
                          <a:ea typeface="Times New Roman"/>
                          <a:cs typeface="Arial"/>
                        </a:rPr>
                        <a:t>plan for establishing decentralised program </a:t>
                      </a:r>
                      <a:r>
                        <a:rPr lang="en-GB" sz="1200" b="1" dirty="0">
                          <a:solidFill>
                            <a:srgbClr val="000000"/>
                          </a:solidFill>
                          <a:uFill>
                            <a:solidFill>
                              <a:srgbClr val="FFFFFF"/>
                            </a:solidFill>
                          </a:uFill>
                          <a:latin typeface="+mj-lt"/>
                          <a:ea typeface="Times New Roman"/>
                          <a:cs typeface="Times New Roman"/>
                        </a:rPr>
                        <a:t>delivery centres </a:t>
                      </a:r>
                      <a:r>
                        <a:rPr lang="en-GB" sz="1200" b="1" dirty="0">
                          <a:solidFill>
                            <a:srgbClr val="000000"/>
                          </a:solidFill>
                          <a:uFill>
                            <a:solidFill>
                              <a:srgbClr val="FFFFFF"/>
                            </a:solidFill>
                          </a:uFill>
                          <a:latin typeface="+mj-lt"/>
                          <a:ea typeface="Times New Roman"/>
                          <a:cs typeface="Arial"/>
                        </a:rPr>
                        <a:t>at districts</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Arial"/>
                        </a:rPr>
                        <a:t>50%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Arial"/>
                        </a:rPr>
                        <a:t>70%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GB" sz="1200" b="1" kern="1400" dirty="0" smtClean="0">
                          <a:solidFill>
                            <a:srgbClr val="000000"/>
                          </a:solidFill>
                          <a:uFill>
                            <a:solidFill>
                              <a:srgbClr val="000000"/>
                            </a:solidFill>
                          </a:uFill>
                          <a:latin typeface="+mj-lt"/>
                          <a:ea typeface="Times New Roman"/>
                          <a:cs typeface="Arial"/>
                        </a:rPr>
                        <a:t>100%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57514">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1.5</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300"/>
                        </a:spcBef>
                        <a:spcAft>
                          <a:spcPts val="300"/>
                        </a:spcAft>
                        <a:buClrTx/>
                        <a:buSzTx/>
                        <a:buFontTx/>
                        <a:buNone/>
                        <a:tabLst/>
                        <a:defRPr/>
                      </a:pPr>
                      <a:r>
                        <a:rPr lang="en-ZA" sz="1200" b="1" kern="1200" dirty="0" smtClean="0">
                          <a:solidFill>
                            <a:srgbClr val="000000"/>
                          </a:solidFill>
                          <a:latin typeface="+mj-lt"/>
                          <a:ea typeface="+mn-ea"/>
                          <a:cs typeface="+mn-cs"/>
                        </a:rPr>
                        <a:t>% of targets achieved in the APP</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73%</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80%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90%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90%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300"/>
                        </a:spcBef>
                        <a:spcAft>
                          <a:spcPts val="300"/>
                        </a:spcAft>
                      </a:pPr>
                      <a:r>
                        <a:rPr lang="en-US" sz="1200" b="1" kern="1400" dirty="0" smtClean="0">
                          <a:solidFill>
                            <a:srgbClr val="000000"/>
                          </a:solidFill>
                          <a:uFill>
                            <a:solidFill>
                              <a:srgbClr val="000000"/>
                            </a:solidFill>
                          </a:uFill>
                          <a:latin typeface="+mj-lt"/>
                          <a:ea typeface="Times New Roman"/>
                          <a:cs typeface="Times New Roman"/>
                        </a:rPr>
                        <a:t>90%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662863" cy="838200"/>
          </a:xfrm>
        </p:spPr>
        <p:txBody>
          <a:bodyPr/>
          <a:lstStyle/>
          <a:p>
            <a:r>
              <a:rPr lang="en-GB" b="1" dirty="0" smtClean="0"/>
              <a:t>Governance &amp; Administration</a:t>
            </a:r>
            <a:br>
              <a:rPr lang="en-GB" b="1" dirty="0" smtClean="0"/>
            </a:br>
            <a:r>
              <a:rPr lang="en-GB" b="1" dirty="0" smtClean="0"/>
              <a:t>Quarterly targets for 2017/2018</a:t>
            </a:r>
            <a:r>
              <a:rPr lang="en-ZA" dirty="0" smtClean="0"/>
              <a:t/>
            </a:r>
            <a:br>
              <a:rPr lang="en-ZA" dirty="0" smtClean="0"/>
            </a:br>
            <a:endParaRPr lang="en-ZA" dirty="0"/>
          </a:p>
        </p:txBody>
      </p:sp>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628364858"/>
              </p:ext>
            </p:extLst>
          </p:nvPr>
        </p:nvGraphicFramePr>
        <p:xfrm>
          <a:off x="0" y="1000108"/>
          <a:ext cx="9215504" cy="5381567"/>
        </p:xfrm>
        <a:graphic>
          <a:graphicData uri="http://schemas.openxmlformats.org/drawingml/2006/table">
            <a:tbl>
              <a:tblPr/>
              <a:tblGrid>
                <a:gridCol w="511941">
                  <a:extLst>
                    <a:ext uri="{9D8B030D-6E8A-4147-A177-3AD203B41FA5}">
                      <a16:colId xmlns:a16="http://schemas.microsoft.com/office/drawing/2014/main" xmlns="" val="20000"/>
                    </a:ext>
                  </a:extLst>
                </a:gridCol>
                <a:gridCol w="3730098">
                  <a:extLst>
                    <a:ext uri="{9D8B030D-6E8A-4147-A177-3AD203B41FA5}">
                      <a16:colId xmlns:a16="http://schemas.microsoft.com/office/drawing/2014/main" xmlns="" val="20001"/>
                    </a:ext>
                  </a:extLst>
                </a:gridCol>
                <a:gridCol w="1023949">
                  <a:extLst>
                    <a:ext uri="{9D8B030D-6E8A-4147-A177-3AD203B41FA5}">
                      <a16:colId xmlns:a16="http://schemas.microsoft.com/office/drawing/2014/main" xmlns="" val="20002"/>
                    </a:ext>
                  </a:extLst>
                </a:gridCol>
                <a:gridCol w="1389645">
                  <a:extLst>
                    <a:ext uri="{9D8B030D-6E8A-4147-A177-3AD203B41FA5}">
                      <a16:colId xmlns:a16="http://schemas.microsoft.com/office/drawing/2014/main" xmlns="" val="20003"/>
                    </a:ext>
                  </a:extLst>
                </a:gridCol>
                <a:gridCol w="585114">
                  <a:extLst>
                    <a:ext uri="{9D8B030D-6E8A-4147-A177-3AD203B41FA5}">
                      <a16:colId xmlns:a16="http://schemas.microsoft.com/office/drawing/2014/main" xmlns="" val="20004"/>
                    </a:ext>
                  </a:extLst>
                </a:gridCol>
                <a:gridCol w="658252">
                  <a:extLst>
                    <a:ext uri="{9D8B030D-6E8A-4147-A177-3AD203B41FA5}">
                      <a16:colId xmlns:a16="http://schemas.microsoft.com/office/drawing/2014/main" xmlns="" val="20005"/>
                    </a:ext>
                  </a:extLst>
                </a:gridCol>
                <a:gridCol w="731391">
                  <a:extLst>
                    <a:ext uri="{9D8B030D-6E8A-4147-A177-3AD203B41FA5}">
                      <a16:colId xmlns:a16="http://schemas.microsoft.com/office/drawing/2014/main" xmlns="" val="20006"/>
                    </a:ext>
                  </a:extLst>
                </a:gridCol>
                <a:gridCol w="585114">
                  <a:extLst>
                    <a:ext uri="{9D8B030D-6E8A-4147-A177-3AD203B41FA5}">
                      <a16:colId xmlns:a16="http://schemas.microsoft.com/office/drawing/2014/main" xmlns="" val="20007"/>
                    </a:ext>
                  </a:extLst>
                </a:gridCol>
              </a:tblGrid>
              <a:tr h="355441">
                <a:tc rowSpan="2" gridSpan="2">
                  <a:txBody>
                    <a:bodyPr/>
                    <a:lstStyle/>
                    <a:p>
                      <a:pPr algn="l" hangingPunct="0">
                        <a:lnSpc>
                          <a:spcPct val="150000"/>
                        </a:lnSpc>
                        <a:spcAft>
                          <a:spcPts val="0"/>
                        </a:spcAft>
                      </a:pPr>
                      <a:r>
                        <a:rPr lang="en-GB" sz="1400" b="1" kern="1400" dirty="0">
                          <a:solidFill>
                            <a:srgbClr val="FFFFFF"/>
                          </a:solidFill>
                          <a:uFill>
                            <a:solidFill>
                              <a:srgbClr val="000000"/>
                            </a:solidFill>
                          </a:uFill>
                          <a:latin typeface="+mj-lt"/>
                          <a:ea typeface="Times New Roman"/>
                          <a:cs typeface="Arial"/>
                        </a:rPr>
                        <a:t>Performance Indicator</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a:txBody>
                    <a:bodyPr/>
                    <a:lstStyle/>
                    <a:p>
                      <a:pPr algn="l" hangingPunct="0">
                        <a:lnSpc>
                          <a:spcPct val="150000"/>
                        </a:lnSpc>
                        <a:spcAft>
                          <a:spcPts val="0"/>
                        </a:spcAft>
                      </a:pPr>
                      <a:r>
                        <a:rPr lang="en-GB" sz="1400" b="1" kern="1400" dirty="0">
                          <a:solidFill>
                            <a:srgbClr val="FFFFFF"/>
                          </a:solidFill>
                          <a:uFill>
                            <a:solidFill>
                              <a:srgbClr val="000000"/>
                            </a:solidFill>
                          </a:uFill>
                          <a:latin typeface="+mj-lt"/>
                          <a:ea typeface="Times New Roman"/>
                          <a:cs typeface="Arial"/>
                        </a:rPr>
                        <a:t>Reporting period</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a:txBody>
                    <a:bodyPr/>
                    <a:lstStyle/>
                    <a:p>
                      <a:pPr algn="l" hangingPunct="0">
                        <a:spcAft>
                          <a:spcPts val="0"/>
                        </a:spcAft>
                      </a:pPr>
                      <a:r>
                        <a:rPr lang="en-GB" sz="1400" b="1" kern="1400" dirty="0">
                          <a:solidFill>
                            <a:srgbClr val="FFFFFF"/>
                          </a:solidFill>
                          <a:uFill>
                            <a:solidFill>
                              <a:srgbClr val="000000"/>
                            </a:solidFill>
                          </a:uFill>
                          <a:latin typeface="+mj-lt"/>
                          <a:ea typeface="Times New Roman"/>
                          <a:cs typeface="Arial"/>
                        </a:rPr>
                        <a:t>Annual </a:t>
                      </a:r>
                      <a:r>
                        <a:rPr lang="en-GB" sz="1400" b="1" kern="1400" dirty="0" smtClean="0">
                          <a:solidFill>
                            <a:srgbClr val="FFFFFF"/>
                          </a:solidFill>
                          <a:uFill>
                            <a:solidFill>
                              <a:srgbClr val="000000"/>
                            </a:solidFill>
                          </a:uFill>
                          <a:latin typeface="+mj-lt"/>
                          <a:ea typeface="Times New Roman"/>
                          <a:cs typeface="Arial"/>
                        </a:rPr>
                        <a:t>Target</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4">
                  <a:txBody>
                    <a:bodyPr/>
                    <a:lstStyle/>
                    <a:p>
                      <a:pPr algn="ctr" hangingPunct="0">
                        <a:lnSpc>
                          <a:spcPct val="150000"/>
                        </a:lnSpc>
                        <a:spcAft>
                          <a:spcPts val="0"/>
                        </a:spcAft>
                      </a:pPr>
                      <a:r>
                        <a:rPr lang="en-GB" sz="1400" b="1" kern="1400" dirty="0">
                          <a:solidFill>
                            <a:srgbClr val="FFFFFF"/>
                          </a:solidFill>
                          <a:uFill>
                            <a:solidFill>
                              <a:srgbClr val="000000"/>
                            </a:solidFill>
                          </a:uFill>
                          <a:latin typeface="+mj-lt"/>
                          <a:ea typeface="Times New Roman"/>
                          <a:cs typeface="Arial"/>
                        </a:rPr>
                        <a:t>Quarterly Targets</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44692">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j-lt"/>
                          <a:ea typeface="Times New Roman"/>
                          <a:cs typeface="Arial"/>
                        </a:rPr>
                        <a:t>1</a:t>
                      </a:r>
                      <a:r>
                        <a:rPr lang="en-GB" sz="1400" b="1" kern="1400" baseline="30000">
                          <a:solidFill>
                            <a:srgbClr val="FFFFFF"/>
                          </a:solidFill>
                          <a:uFill>
                            <a:solidFill>
                              <a:srgbClr val="000000"/>
                            </a:solidFill>
                          </a:uFill>
                          <a:latin typeface="+mj-lt"/>
                          <a:ea typeface="Times New Roman"/>
                          <a:cs typeface="Arial"/>
                        </a:rPr>
                        <a:t>st</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j-lt"/>
                          <a:ea typeface="Times New Roman"/>
                          <a:cs typeface="Arial"/>
                        </a:rPr>
                        <a:t>2</a:t>
                      </a:r>
                      <a:r>
                        <a:rPr lang="en-GB" sz="1400" b="1" kern="1400" baseline="30000">
                          <a:solidFill>
                            <a:srgbClr val="FFFFFF"/>
                          </a:solidFill>
                          <a:uFill>
                            <a:solidFill>
                              <a:srgbClr val="000000"/>
                            </a:solidFill>
                          </a:uFill>
                          <a:latin typeface="+mj-lt"/>
                          <a:ea typeface="Times New Roman"/>
                          <a:cs typeface="Arial"/>
                        </a:rPr>
                        <a:t>nd</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uFill>
                            <a:solidFill>
                              <a:srgbClr val="000000"/>
                            </a:solidFill>
                          </a:uFill>
                          <a:latin typeface="+mj-lt"/>
                          <a:ea typeface="Times New Roman"/>
                          <a:cs typeface="Arial"/>
                        </a:rPr>
                        <a:t>3</a:t>
                      </a:r>
                      <a:r>
                        <a:rPr lang="en-GB" sz="1400" b="1" kern="1400" baseline="30000" dirty="0">
                          <a:solidFill>
                            <a:srgbClr val="FFFFFF"/>
                          </a:solidFill>
                          <a:uFill>
                            <a:solidFill>
                              <a:srgbClr val="000000"/>
                            </a:solidFill>
                          </a:uFill>
                          <a:latin typeface="+mj-lt"/>
                          <a:ea typeface="Times New Roman"/>
                          <a:cs typeface="Arial"/>
                        </a:rPr>
                        <a:t>rd</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j-lt"/>
                          <a:ea typeface="Times New Roman"/>
                          <a:cs typeface="Arial"/>
                        </a:rPr>
                        <a:t>4</a:t>
                      </a:r>
                      <a:r>
                        <a:rPr lang="en-GB" sz="1400" b="1" kern="1400" baseline="30000">
                          <a:solidFill>
                            <a:srgbClr val="FFFFFF"/>
                          </a:solidFill>
                          <a:uFill>
                            <a:solidFill>
                              <a:srgbClr val="000000"/>
                            </a:solidFill>
                          </a:uFill>
                          <a:latin typeface="+mj-lt"/>
                          <a:ea typeface="Times New Roman"/>
                          <a:cs typeface="Arial"/>
                        </a:rPr>
                        <a:t>th</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857256">
                <a:tc>
                  <a:txBody>
                    <a:bodyPr/>
                    <a:lstStyle/>
                    <a:p>
                      <a:pPr algn="ctr" hangingPunct="0">
                        <a:lnSpc>
                          <a:spcPct val="150000"/>
                        </a:lnSpc>
                        <a:spcAft>
                          <a:spcPts val="0"/>
                        </a:spcAft>
                      </a:pPr>
                      <a:r>
                        <a:rPr lang="en-GB" sz="1200" b="1" kern="1400" dirty="0">
                          <a:solidFill>
                            <a:srgbClr val="000000"/>
                          </a:solidFill>
                          <a:uFill>
                            <a:solidFill>
                              <a:srgbClr val="000000"/>
                            </a:solidFill>
                          </a:uFill>
                          <a:latin typeface="+mj-lt"/>
                          <a:ea typeface="Times New Roman"/>
                          <a:cs typeface="Arial"/>
                        </a:rPr>
                        <a:t>1.1</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00000"/>
                        </a:lnSpc>
                        <a:spcBef>
                          <a:spcPts val="300"/>
                        </a:spcBef>
                        <a:spcAft>
                          <a:spcPts val="300"/>
                        </a:spcAft>
                        <a:buClrTx/>
                        <a:buSzTx/>
                        <a:buFontTx/>
                        <a:buNone/>
                        <a:tabLst/>
                        <a:defRPr/>
                      </a:pPr>
                      <a:r>
                        <a:rPr lang="en-GB" sz="1200" b="1" kern="1400" dirty="0" smtClean="0">
                          <a:solidFill>
                            <a:srgbClr val="000000"/>
                          </a:solidFill>
                          <a:uFill>
                            <a:solidFill>
                              <a:srgbClr val="000000"/>
                            </a:solidFill>
                          </a:uFill>
                          <a:latin typeface="+mj-lt"/>
                          <a:ea typeface="Times New Roman"/>
                          <a:cs typeface="Arial"/>
                        </a:rPr>
                        <a:t>% of legislative/regulatory compliance including the PFMA, Treasury Regulations and the NDA policies.</a:t>
                      </a:r>
                      <a:endParaRPr lang="en-ZA" sz="1200" b="1" kern="1400" dirty="0" smtClean="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Quarterly</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Bef>
                          <a:spcPts val="300"/>
                        </a:spcBef>
                        <a:spcAft>
                          <a:spcPts val="0"/>
                        </a:spcAft>
                      </a:pPr>
                      <a:r>
                        <a:rPr lang="en-GB" sz="1200" b="1" kern="1400" dirty="0">
                          <a:solidFill>
                            <a:srgbClr val="000000"/>
                          </a:solidFill>
                          <a:uFill>
                            <a:solidFill>
                              <a:srgbClr val="000000"/>
                            </a:solidFill>
                          </a:uFill>
                          <a:latin typeface="Arial"/>
                          <a:ea typeface="Times New Roman"/>
                          <a:cs typeface="Arial"/>
                        </a:rPr>
                        <a:t>100%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0">
                        <a:spcBef>
                          <a:spcPts val="300"/>
                        </a:spcBef>
                        <a:spcAft>
                          <a:spcPts val="0"/>
                        </a:spcAft>
                      </a:pPr>
                      <a:r>
                        <a:rPr lang="en-GB" sz="1200" b="1" kern="1400" dirty="0">
                          <a:solidFill>
                            <a:srgbClr val="000000"/>
                          </a:solidFill>
                          <a:uFill>
                            <a:solidFill>
                              <a:srgbClr val="000000"/>
                            </a:solidFill>
                          </a:uFill>
                          <a:latin typeface="Arial"/>
                          <a:ea typeface="Times New Roman"/>
                          <a:cs typeface="Arial"/>
                        </a:rPr>
                        <a:t>100%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0">
                        <a:spcBef>
                          <a:spcPts val="300"/>
                        </a:spcBef>
                        <a:spcAft>
                          <a:spcPts val="0"/>
                        </a:spcAft>
                      </a:pPr>
                      <a:r>
                        <a:rPr lang="en-GB" sz="1200" b="1" kern="1400" dirty="0">
                          <a:solidFill>
                            <a:srgbClr val="000000"/>
                          </a:solidFill>
                          <a:uFill>
                            <a:solidFill>
                              <a:srgbClr val="000000"/>
                            </a:solidFill>
                          </a:uFill>
                          <a:latin typeface="Arial"/>
                          <a:ea typeface="Times New Roman"/>
                          <a:cs typeface="Arial"/>
                        </a:rPr>
                        <a:t>100%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85817">
                <a:tc>
                  <a:txBody>
                    <a:bodyPr/>
                    <a:lstStyle/>
                    <a:p>
                      <a:pPr algn="ctr" hangingPunct="0">
                        <a:lnSpc>
                          <a:spcPct val="150000"/>
                        </a:lnSpc>
                        <a:spcAft>
                          <a:spcPts val="0"/>
                        </a:spcAft>
                      </a:pPr>
                      <a:r>
                        <a:rPr lang="en-GB" sz="1200" b="1" kern="1400" dirty="0">
                          <a:solidFill>
                            <a:srgbClr val="000000"/>
                          </a:solidFill>
                          <a:uFill>
                            <a:solidFill>
                              <a:srgbClr val="000000"/>
                            </a:solidFill>
                          </a:uFill>
                          <a:latin typeface="+mj-lt"/>
                          <a:ea typeface="Times New Roman"/>
                          <a:cs typeface="Arial"/>
                        </a:rPr>
                        <a:t>1.2</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300"/>
                        </a:spcBef>
                        <a:spcAft>
                          <a:spcPts val="300"/>
                        </a:spcAft>
                        <a:buClrTx/>
                        <a:buSzTx/>
                        <a:buFontTx/>
                        <a:buNone/>
                        <a:tabLst/>
                        <a:defRPr/>
                      </a:pPr>
                      <a:r>
                        <a:rPr lang="en-GB" sz="1200" b="1" kern="1400" dirty="0" smtClean="0">
                          <a:solidFill>
                            <a:srgbClr val="000000"/>
                          </a:solidFill>
                          <a:uFill>
                            <a:solidFill>
                              <a:srgbClr val="FFFFFF"/>
                            </a:solidFill>
                          </a:uFill>
                          <a:latin typeface="+mn-lt"/>
                          <a:ea typeface="Times New Roman"/>
                          <a:cs typeface="Arial"/>
                        </a:rPr>
                        <a:t>Percentage</a:t>
                      </a:r>
                      <a:r>
                        <a:rPr lang="en-GB" sz="1200" b="1" kern="1400" baseline="0" dirty="0" smtClean="0">
                          <a:solidFill>
                            <a:srgbClr val="000000"/>
                          </a:solidFill>
                          <a:uFill>
                            <a:solidFill>
                              <a:srgbClr val="FFFFFF"/>
                            </a:solidFill>
                          </a:uFill>
                          <a:latin typeface="+mn-lt"/>
                          <a:ea typeface="Times New Roman"/>
                          <a:cs typeface="Arial"/>
                        </a:rPr>
                        <a:t> implementation of marketing and communication activities aimed at improving NDA brand awareness.</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Annually</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100%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1200" b="1" kern="1400" dirty="0" smtClean="0">
                          <a:solidFill>
                            <a:srgbClr val="000000"/>
                          </a:solidFill>
                          <a:uFill>
                            <a:solidFill>
                              <a:srgbClr val="000000"/>
                            </a:solidFill>
                          </a:uFill>
                          <a:latin typeface="Arial"/>
                          <a:ea typeface="Times New Roman"/>
                          <a:cs typeface="Times New Roman"/>
                        </a:rPr>
                        <a:t>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Times New Roman"/>
                        </a:rPr>
                        <a:t>40%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70%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100%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991447">
                <a:tc>
                  <a:txBody>
                    <a:bodyPr/>
                    <a:lstStyle/>
                    <a:p>
                      <a:pPr algn="ctr" hangingPunct="0">
                        <a:lnSpc>
                          <a:spcPct val="150000"/>
                        </a:lnSpc>
                        <a:spcAft>
                          <a:spcPts val="0"/>
                        </a:spcAft>
                      </a:pPr>
                      <a:r>
                        <a:rPr lang="en-GB" sz="1200" b="1" kern="1400" dirty="0">
                          <a:solidFill>
                            <a:srgbClr val="000000"/>
                          </a:solidFill>
                          <a:uFill>
                            <a:solidFill>
                              <a:srgbClr val="000000"/>
                            </a:solidFill>
                          </a:uFill>
                          <a:latin typeface="+mj-lt"/>
                          <a:ea typeface="Times New Roman"/>
                          <a:cs typeface="Arial"/>
                        </a:rPr>
                        <a:t>1.3</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300"/>
                        </a:spcAft>
                      </a:pPr>
                      <a:r>
                        <a:rPr lang="en-GB" sz="1200" b="1" dirty="0">
                          <a:solidFill>
                            <a:srgbClr val="000000"/>
                          </a:solidFill>
                          <a:uFill>
                            <a:solidFill>
                              <a:srgbClr val="FFFFFF"/>
                            </a:solidFill>
                          </a:uFill>
                          <a:latin typeface="+mj-lt"/>
                          <a:ea typeface="Times New Roman"/>
                          <a:cs typeface="Arial"/>
                        </a:rPr>
                        <a:t>Completed and functional integrated information system per year</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Quarterly</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60% (3 yr Implementation Plan)</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1200" b="1" kern="1400" dirty="0" smtClean="0">
                          <a:solidFill>
                            <a:srgbClr val="000000"/>
                          </a:solidFill>
                          <a:uFill>
                            <a:solidFill>
                              <a:srgbClr val="000000"/>
                            </a:solidFill>
                          </a:uFill>
                          <a:latin typeface="Arial"/>
                          <a:ea typeface="Times New Roman"/>
                          <a:cs typeface="Times New Roman"/>
                        </a:rPr>
                        <a:t>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40%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60%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45538">
                <a:tc>
                  <a:txBody>
                    <a:bodyPr/>
                    <a:lstStyle/>
                    <a:p>
                      <a:pPr algn="ctr" hangingPunct="0">
                        <a:lnSpc>
                          <a:spcPct val="150000"/>
                        </a:lnSpc>
                        <a:spcAft>
                          <a:spcPts val="0"/>
                        </a:spcAft>
                      </a:pPr>
                      <a:r>
                        <a:rPr lang="en-GB" sz="1200" b="1" kern="1400" dirty="0">
                          <a:solidFill>
                            <a:srgbClr val="000000"/>
                          </a:solidFill>
                          <a:uFill>
                            <a:solidFill>
                              <a:srgbClr val="000000"/>
                            </a:solidFill>
                          </a:uFill>
                          <a:latin typeface="+mj-lt"/>
                          <a:ea typeface="Times New Roman"/>
                          <a:cs typeface="Arial"/>
                        </a:rPr>
                        <a:t>1.4</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300"/>
                        </a:spcAft>
                      </a:pPr>
                      <a:r>
                        <a:rPr lang="en-GB" sz="1200" b="1" dirty="0">
                          <a:solidFill>
                            <a:srgbClr val="000000"/>
                          </a:solidFill>
                          <a:uFill>
                            <a:solidFill>
                              <a:srgbClr val="FFFFFF"/>
                            </a:solidFill>
                          </a:uFill>
                          <a:latin typeface="+mj-lt"/>
                          <a:ea typeface="Times New Roman"/>
                          <a:cs typeface="Arial"/>
                        </a:rPr>
                        <a:t>% implementation of the rollout plan for establishing decentralised program </a:t>
                      </a:r>
                      <a:r>
                        <a:rPr lang="en-GB" sz="1200" b="1" dirty="0">
                          <a:solidFill>
                            <a:srgbClr val="000000"/>
                          </a:solidFill>
                          <a:uFill>
                            <a:solidFill>
                              <a:srgbClr val="FFFFFF"/>
                            </a:solidFill>
                          </a:uFill>
                          <a:latin typeface="+mj-lt"/>
                          <a:ea typeface="Times New Roman"/>
                          <a:cs typeface="Times New Roman"/>
                        </a:rPr>
                        <a:t>delivery centres </a:t>
                      </a:r>
                      <a:r>
                        <a:rPr lang="en-GB" sz="1200" b="1" dirty="0">
                          <a:solidFill>
                            <a:srgbClr val="000000"/>
                          </a:solidFill>
                          <a:uFill>
                            <a:solidFill>
                              <a:srgbClr val="FFFFFF"/>
                            </a:solidFill>
                          </a:uFill>
                          <a:latin typeface="+mj-lt"/>
                          <a:ea typeface="Times New Roman"/>
                          <a:cs typeface="Arial"/>
                        </a:rPr>
                        <a:t>at districts</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Quarterly</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Bef>
                          <a:spcPts val="300"/>
                        </a:spcBef>
                        <a:spcAft>
                          <a:spcPts val="0"/>
                        </a:spcAft>
                      </a:pPr>
                      <a:r>
                        <a:rPr lang="en-GB" sz="1200" b="1" kern="1400" dirty="0">
                          <a:solidFill>
                            <a:srgbClr val="000000"/>
                          </a:solidFill>
                          <a:uFill>
                            <a:solidFill>
                              <a:srgbClr val="000000"/>
                            </a:solidFill>
                          </a:uFill>
                          <a:latin typeface="Arial"/>
                          <a:ea typeface="Times New Roman"/>
                          <a:cs typeface="Arial"/>
                        </a:rPr>
                        <a:t>50%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50%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80%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100%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01376">
                <a:tc>
                  <a:txBody>
                    <a:bodyPr/>
                    <a:lstStyle/>
                    <a:p>
                      <a:pPr algn="ctr" hangingPunct="0">
                        <a:lnSpc>
                          <a:spcPct val="150000"/>
                        </a:lnSpc>
                        <a:spcAft>
                          <a:spcPts val="0"/>
                        </a:spcAft>
                      </a:pPr>
                      <a:r>
                        <a:rPr lang="en-US" sz="1200" b="1" kern="1400" dirty="0" smtClean="0">
                          <a:solidFill>
                            <a:srgbClr val="000000"/>
                          </a:solidFill>
                          <a:uFill>
                            <a:solidFill>
                              <a:srgbClr val="000000"/>
                            </a:solidFill>
                          </a:uFill>
                          <a:latin typeface="+mj-lt"/>
                          <a:ea typeface="Times New Roman"/>
                          <a:cs typeface="Times New Roman"/>
                        </a:rPr>
                        <a:t>1.5</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300"/>
                        </a:spcBef>
                        <a:spcAft>
                          <a:spcPts val="300"/>
                        </a:spcAft>
                        <a:buClrTx/>
                        <a:buSzTx/>
                        <a:buFontTx/>
                        <a:buNone/>
                        <a:tabLst/>
                        <a:defRPr/>
                      </a:pPr>
                      <a:r>
                        <a:rPr lang="en-ZA" sz="1200" b="1" kern="1200" dirty="0" smtClean="0">
                          <a:solidFill>
                            <a:srgbClr val="000000"/>
                          </a:solidFill>
                          <a:latin typeface="+mj-lt"/>
                          <a:ea typeface="+mn-ea"/>
                          <a:cs typeface="+mn-cs"/>
                        </a:rPr>
                        <a:t>% of targets achieved in the APP</a:t>
                      </a:r>
                      <a:endParaRPr lang="en-ZA" sz="1200" b="1" kern="1200" dirty="0" smtClean="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1200" b="1" kern="1400" dirty="0" smtClean="0">
                          <a:solidFill>
                            <a:srgbClr val="000000"/>
                          </a:solidFill>
                          <a:uFill>
                            <a:solidFill>
                              <a:srgbClr val="000000"/>
                            </a:solidFill>
                          </a:uFill>
                          <a:latin typeface="+mj-lt"/>
                          <a:ea typeface="Times New Roman"/>
                          <a:cs typeface="Times New Roman"/>
                        </a:rPr>
                        <a:t>Quarterly</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Bef>
                          <a:spcPts val="300"/>
                        </a:spcBef>
                        <a:spcAft>
                          <a:spcPts val="0"/>
                        </a:spcAft>
                      </a:pPr>
                      <a:r>
                        <a:rPr lang="en-US" sz="1200" b="1" kern="1400" dirty="0">
                          <a:solidFill>
                            <a:srgbClr val="000000"/>
                          </a:solidFill>
                          <a:uFill>
                            <a:solidFill>
                              <a:srgbClr val="000000"/>
                            </a:solidFill>
                          </a:uFill>
                          <a:latin typeface="Arial"/>
                          <a:ea typeface="Times New Roman"/>
                          <a:cs typeface="Arial"/>
                        </a:rPr>
                        <a:t>90%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Bef>
                          <a:spcPts val="300"/>
                        </a:spcBef>
                        <a:spcAft>
                          <a:spcPts val="0"/>
                        </a:spcAft>
                      </a:pPr>
                      <a:r>
                        <a:rPr lang="en-US" sz="1200" b="1" kern="1400" dirty="0">
                          <a:solidFill>
                            <a:srgbClr val="000000"/>
                          </a:solidFill>
                          <a:uFill>
                            <a:solidFill>
                              <a:srgbClr val="000000"/>
                            </a:solidFill>
                          </a:uFill>
                          <a:latin typeface="Arial"/>
                          <a:ea typeface="Times New Roman"/>
                          <a:cs typeface="Arial"/>
                        </a:rPr>
                        <a:t>90%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0">
                        <a:spcBef>
                          <a:spcPts val="300"/>
                        </a:spcBef>
                        <a:spcAft>
                          <a:spcPts val="0"/>
                        </a:spcAft>
                      </a:pPr>
                      <a:r>
                        <a:rPr lang="en-US" sz="1200" b="1" kern="1400" dirty="0">
                          <a:solidFill>
                            <a:srgbClr val="000000"/>
                          </a:solidFill>
                          <a:uFill>
                            <a:solidFill>
                              <a:srgbClr val="000000"/>
                            </a:solidFill>
                          </a:uFill>
                          <a:latin typeface="Arial"/>
                          <a:ea typeface="Times New Roman"/>
                          <a:cs typeface="Arial"/>
                        </a:rPr>
                        <a:t>90%</a:t>
                      </a:r>
                      <a:endParaRPr lang="en-ZA" sz="1200" b="1" kern="1400" dirty="0">
                        <a:solidFill>
                          <a:srgbClr val="000000"/>
                        </a:solidFill>
                        <a:uFill>
                          <a:solidFill>
                            <a:srgbClr val="000000"/>
                          </a:solidFill>
                        </a:u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hangingPunct="0">
                        <a:spcAft>
                          <a:spcPts val="0"/>
                        </a:spcAft>
                      </a:pPr>
                      <a:r>
                        <a:rPr lang="en-US" sz="1200" b="1" kern="1400">
                          <a:solidFill>
                            <a:srgbClr val="000000"/>
                          </a:solidFill>
                          <a:uFill>
                            <a:solidFill>
                              <a:srgbClr val="FFFFFF"/>
                            </a:solidFill>
                          </a:uFill>
                          <a:latin typeface="Calibri"/>
                          <a:ea typeface="Times New Roman"/>
                          <a:cs typeface="Times New Roman"/>
                        </a:rPr>
                        <a:t>90%</a:t>
                      </a:r>
                      <a:endParaRPr lang="en-ZA" sz="1200" b="1">
                        <a:uFill>
                          <a:solidFill>
                            <a:srgbClr val="FFFFFF"/>
                          </a:solidFill>
                        </a:u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hangingPunct="0">
                        <a:spcAft>
                          <a:spcPts val="0"/>
                        </a:spcAft>
                      </a:pPr>
                      <a:r>
                        <a:rPr lang="en-US" sz="1200" b="1" kern="1400" dirty="0">
                          <a:solidFill>
                            <a:srgbClr val="000000"/>
                          </a:solidFill>
                          <a:uFill>
                            <a:solidFill>
                              <a:srgbClr val="FFFFFF"/>
                            </a:solidFill>
                          </a:uFill>
                          <a:latin typeface="Calibri"/>
                          <a:ea typeface="Times New Roman"/>
                          <a:cs typeface="Times New Roman"/>
                        </a:rPr>
                        <a:t>90%</a:t>
                      </a:r>
                      <a:endParaRPr lang="en-ZA" sz="1200" b="1" dirty="0">
                        <a:uFill>
                          <a:solidFill>
                            <a:srgbClr val="FFFFFF"/>
                          </a:solidFill>
                        </a:u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Programme 2: CSOs Development</a:t>
            </a:r>
            <a:br>
              <a:rPr lang="en-GB" b="1" dirty="0" smtClean="0"/>
            </a:br>
            <a:r>
              <a:rPr lang="en-GB" b="1" dirty="0" smtClean="0"/>
              <a:t>Strategic Objectives and targets</a:t>
            </a:r>
            <a:endParaRPr lang="en-ZA" b="1" dirty="0">
              <a:solidFill>
                <a:srgbClr val="FF0000"/>
              </a:solidFill>
            </a:endParaRPr>
          </a:p>
        </p:txBody>
      </p:sp>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18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786899364"/>
              </p:ext>
            </p:extLst>
          </p:nvPr>
        </p:nvGraphicFramePr>
        <p:xfrm>
          <a:off x="-1" y="1000108"/>
          <a:ext cx="9143999" cy="4809808"/>
        </p:xfrm>
        <a:graphic>
          <a:graphicData uri="http://schemas.openxmlformats.org/drawingml/2006/table">
            <a:tbl>
              <a:tblPr/>
              <a:tblGrid>
                <a:gridCol w="2902868">
                  <a:extLst>
                    <a:ext uri="{9D8B030D-6E8A-4147-A177-3AD203B41FA5}">
                      <a16:colId xmlns:a16="http://schemas.microsoft.com/office/drawing/2014/main" xmlns="" val="20000"/>
                    </a:ext>
                  </a:extLst>
                </a:gridCol>
                <a:gridCol w="798288">
                  <a:extLst>
                    <a:ext uri="{9D8B030D-6E8A-4147-A177-3AD203B41FA5}">
                      <a16:colId xmlns:a16="http://schemas.microsoft.com/office/drawing/2014/main" xmlns="" val="20001"/>
                    </a:ext>
                  </a:extLst>
                </a:gridCol>
                <a:gridCol w="798288">
                  <a:extLst>
                    <a:ext uri="{9D8B030D-6E8A-4147-A177-3AD203B41FA5}">
                      <a16:colId xmlns:a16="http://schemas.microsoft.com/office/drawing/2014/main" xmlns="" val="20002"/>
                    </a:ext>
                  </a:extLst>
                </a:gridCol>
                <a:gridCol w="798288">
                  <a:extLst>
                    <a:ext uri="{9D8B030D-6E8A-4147-A177-3AD203B41FA5}">
                      <a16:colId xmlns:a16="http://schemas.microsoft.com/office/drawing/2014/main" xmlns="" val="20003"/>
                    </a:ext>
                  </a:extLst>
                </a:gridCol>
                <a:gridCol w="1328352">
                  <a:extLst>
                    <a:ext uri="{9D8B030D-6E8A-4147-A177-3AD203B41FA5}">
                      <a16:colId xmlns:a16="http://schemas.microsoft.com/office/drawing/2014/main" xmlns="" val="20004"/>
                    </a:ext>
                  </a:extLst>
                </a:gridCol>
                <a:gridCol w="838909">
                  <a:extLst>
                    <a:ext uri="{9D8B030D-6E8A-4147-A177-3AD203B41FA5}">
                      <a16:colId xmlns:a16="http://schemas.microsoft.com/office/drawing/2014/main" xmlns="" val="20005"/>
                    </a:ext>
                  </a:extLst>
                </a:gridCol>
                <a:gridCol w="935591">
                  <a:extLst>
                    <a:ext uri="{9D8B030D-6E8A-4147-A177-3AD203B41FA5}">
                      <a16:colId xmlns:a16="http://schemas.microsoft.com/office/drawing/2014/main" xmlns="" val="20006"/>
                    </a:ext>
                  </a:extLst>
                </a:gridCol>
                <a:gridCol w="743415">
                  <a:extLst>
                    <a:ext uri="{9D8B030D-6E8A-4147-A177-3AD203B41FA5}">
                      <a16:colId xmlns:a16="http://schemas.microsoft.com/office/drawing/2014/main" xmlns="" val="20007"/>
                    </a:ext>
                  </a:extLst>
                </a:gridCol>
              </a:tblGrid>
              <a:tr h="1075570">
                <a:tc gridSpan="8">
                  <a:txBody>
                    <a:bodyPr/>
                    <a:lstStyle/>
                    <a:p>
                      <a:pPr algn="just" hangingPunct="0">
                        <a:lnSpc>
                          <a:spcPct val="115000"/>
                        </a:lnSpc>
                        <a:spcAft>
                          <a:spcPts val="0"/>
                        </a:spcAft>
                        <a:tabLst>
                          <a:tab pos="1531620" algn="l"/>
                        </a:tabLst>
                      </a:pPr>
                      <a:r>
                        <a:rPr lang="en-GB" sz="1400" b="1" kern="1400" dirty="0">
                          <a:solidFill>
                            <a:srgbClr val="000000"/>
                          </a:solidFill>
                          <a:uFill>
                            <a:solidFill>
                              <a:srgbClr val="000000"/>
                            </a:solidFill>
                          </a:uFill>
                          <a:latin typeface="+mj-lt"/>
                          <a:ea typeface="Times New Roman"/>
                          <a:cs typeface="Arial"/>
                        </a:rPr>
                        <a:t>STRATEGIC STATEMENT 1:</a:t>
                      </a:r>
                      <a:r>
                        <a:rPr lang="en-GB" sz="1400" b="1" kern="1400" dirty="0">
                          <a:solidFill>
                            <a:srgbClr val="FFFFFF"/>
                          </a:solidFill>
                          <a:uFill>
                            <a:solidFill>
                              <a:srgbClr val="000000"/>
                            </a:solidFill>
                          </a:uFill>
                          <a:latin typeface="+mj-lt"/>
                          <a:ea typeface="Times New Roman"/>
                          <a:cs typeface="Arial"/>
                        </a:rPr>
                        <a:t> </a:t>
                      </a:r>
                      <a:r>
                        <a:rPr lang="en-GB" sz="1600" kern="1400" dirty="0">
                          <a:solidFill>
                            <a:srgbClr val="000000"/>
                          </a:solidFill>
                          <a:uFill>
                            <a:solidFill>
                              <a:srgbClr val="000000"/>
                            </a:solidFill>
                          </a:uFill>
                          <a:latin typeface="+mj-lt"/>
                          <a:ea typeface="Times New Roman"/>
                          <a:cs typeface="Times New Roman"/>
                        </a:rPr>
                        <a:t>Conduct engagements, dialogues, assessments and needs analysis for CSOs to </a:t>
                      </a:r>
                      <a:r>
                        <a:rPr lang="en-GB" sz="1600" kern="1400" dirty="0">
                          <a:solidFill>
                            <a:srgbClr val="000000"/>
                          </a:solidFill>
                          <a:uFill>
                            <a:solidFill>
                              <a:srgbClr val="000000"/>
                            </a:solidFill>
                          </a:uFill>
                          <a:latin typeface="+mj-lt"/>
                          <a:ea typeface="Batang"/>
                          <a:cs typeface="Times New Roman"/>
                        </a:rPr>
                        <a:t>identify the type of development interventions required by CSOs including facilitating formalisation of the organisations to ensure </a:t>
                      </a:r>
                      <a:r>
                        <a:rPr lang="en-GB" sz="1600" kern="1400" dirty="0" smtClean="0">
                          <a:solidFill>
                            <a:srgbClr val="000000"/>
                          </a:solidFill>
                          <a:uFill>
                            <a:solidFill>
                              <a:srgbClr val="000000"/>
                            </a:solidFill>
                          </a:uFill>
                          <a:latin typeface="+mj-lt"/>
                          <a:ea typeface="Batang"/>
                          <a:cs typeface="Times New Roman"/>
                        </a:rPr>
                        <a:t>the increased </a:t>
                      </a:r>
                      <a:r>
                        <a:rPr lang="en-GB" sz="1600" kern="1400" dirty="0">
                          <a:solidFill>
                            <a:srgbClr val="000000"/>
                          </a:solidFill>
                          <a:uFill>
                            <a:solidFill>
                              <a:srgbClr val="000000"/>
                            </a:solidFill>
                          </a:uFill>
                          <a:latin typeface="+mj-lt"/>
                          <a:ea typeface="Batang"/>
                          <a:cs typeface="Times New Roman"/>
                        </a:rPr>
                        <a:t>number of CSOs provided with CSO development interventions including registration by 2021/22</a:t>
                      </a:r>
                      <a:endParaRPr lang="en-ZA" sz="16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86534">
                <a:tc rowSpan="2">
                  <a:txBody>
                    <a:bodyPr/>
                    <a:lstStyle/>
                    <a:p>
                      <a:pPr algn="l" hangingPunct="0">
                        <a:spcAft>
                          <a:spcPts val="0"/>
                        </a:spcAft>
                      </a:pPr>
                      <a:r>
                        <a:rPr lang="en-GB" sz="1400" b="1" kern="1400">
                          <a:solidFill>
                            <a:srgbClr val="FFFFFF"/>
                          </a:solidFill>
                          <a:latin typeface="+mj-lt"/>
                          <a:ea typeface="Times New Roman"/>
                        </a:rPr>
                        <a:t/>
                      </a:r>
                      <a:br>
                        <a:rPr lang="en-GB" sz="1400" b="1" kern="1400">
                          <a:solidFill>
                            <a:srgbClr val="FFFFFF"/>
                          </a:solidFill>
                          <a:latin typeface="+mj-lt"/>
                          <a:ea typeface="Times New Roman"/>
                        </a:rPr>
                      </a:br>
                      <a:r>
                        <a:rPr lang="en-GB" sz="1400" b="1" kern="1400">
                          <a:solidFill>
                            <a:srgbClr val="FFFFFF"/>
                          </a:solidFill>
                          <a:uFill>
                            <a:solidFill>
                              <a:srgbClr val="000000"/>
                            </a:solidFill>
                          </a:uFill>
                          <a:latin typeface="+mj-lt"/>
                          <a:ea typeface="Times New Roman"/>
                          <a:cs typeface="Arial"/>
                        </a:rPr>
                        <a:t>Strategic Objectives</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l" hangingPunct="0">
                        <a:spcAft>
                          <a:spcPts val="0"/>
                        </a:spcAft>
                      </a:pPr>
                      <a:r>
                        <a:rPr lang="en-GB" sz="1400" b="1" kern="1400" dirty="0">
                          <a:solidFill>
                            <a:srgbClr val="FFFFFF"/>
                          </a:solidFill>
                          <a:uFill>
                            <a:solidFill>
                              <a:srgbClr val="000000"/>
                            </a:solidFill>
                          </a:uFill>
                          <a:latin typeface="+mj-lt"/>
                          <a:ea typeface="Times New Roman"/>
                          <a:cs typeface="Arial"/>
                        </a:rPr>
                        <a:t>Audited/Actual Performance</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l" hangingPunct="0">
                        <a:spcAft>
                          <a:spcPts val="0"/>
                        </a:spcAft>
                      </a:pPr>
                      <a:r>
                        <a:rPr lang="en-GB" sz="1400" b="1" kern="1400" dirty="0">
                          <a:solidFill>
                            <a:srgbClr val="FFFFFF"/>
                          </a:solidFill>
                          <a:uFill>
                            <a:solidFill>
                              <a:srgbClr val="000000"/>
                            </a:solidFill>
                          </a:uFill>
                          <a:latin typeface="+mj-lt"/>
                          <a:ea typeface="Times New Roman"/>
                          <a:cs typeface="Arial"/>
                        </a:rPr>
                        <a:t>Estimate performance 2016/17</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l" hangingPunct="0">
                        <a:spcAft>
                          <a:spcPts val="0"/>
                        </a:spcAft>
                      </a:pPr>
                      <a:r>
                        <a:rPr lang="en-GB" sz="1400" b="1">
                          <a:solidFill>
                            <a:srgbClr val="FFFFFF"/>
                          </a:solidFill>
                          <a:uFill>
                            <a:solidFill>
                              <a:srgbClr val="FFFFFF"/>
                            </a:solidFill>
                          </a:uFill>
                          <a:latin typeface="+mj-lt"/>
                          <a:ea typeface="Times New Roman"/>
                          <a:cs typeface="Arial"/>
                        </a:rPr>
                        <a:t>Medium-term Targets</a:t>
                      </a:r>
                      <a:endParaRPr lang="en-ZA" sz="140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426720">
                <a:tc vMerge="1">
                  <a:txBody>
                    <a:bodyPr/>
                    <a:lstStyle/>
                    <a:p>
                      <a:endParaRPr lang="en-ZA"/>
                    </a:p>
                  </a:txBody>
                  <a:tcPr/>
                </a:tc>
                <a:tc>
                  <a:txBody>
                    <a:bodyPr/>
                    <a:lstStyle/>
                    <a:p>
                      <a:pPr algn="l" hangingPunct="0">
                        <a:spcAft>
                          <a:spcPts val="0"/>
                        </a:spcAft>
                      </a:pPr>
                      <a:r>
                        <a:rPr lang="en-GB" sz="1400" b="1" kern="1400">
                          <a:solidFill>
                            <a:srgbClr val="FFFFFF"/>
                          </a:solidFill>
                          <a:uFill>
                            <a:solidFill>
                              <a:srgbClr val="000000"/>
                            </a:solidFill>
                          </a:uFill>
                          <a:latin typeface="+mj-lt"/>
                          <a:ea typeface="Times New Roman"/>
                          <a:cs typeface="Arial"/>
                        </a:rPr>
                        <a:t>2013/14</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a:solidFill>
                            <a:srgbClr val="FFFFFF"/>
                          </a:solidFill>
                          <a:uFill>
                            <a:solidFill>
                              <a:srgbClr val="000000"/>
                            </a:solidFill>
                          </a:uFill>
                          <a:latin typeface="+mj-lt"/>
                          <a:ea typeface="Times New Roman"/>
                          <a:cs typeface="Arial"/>
                        </a:rPr>
                        <a:t>2014/15</a:t>
                      </a:r>
                      <a:endParaRPr lang="en-ZA" sz="1400" kern="140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000000"/>
                            </a:solidFill>
                          </a:uFill>
                          <a:latin typeface="+mj-lt"/>
                          <a:ea typeface="Times New Roman"/>
                          <a:cs typeface="Arial"/>
                        </a:rPr>
                        <a:t>2015/16</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l" hangingPunct="0">
                        <a:spcAft>
                          <a:spcPts val="0"/>
                        </a:spcAft>
                      </a:pPr>
                      <a:r>
                        <a:rPr lang="en-GB" sz="1400" b="1" kern="1400">
                          <a:solidFill>
                            <a:srgbClr val="FFFFFF"/>
                          </a:solidFill>
                          <a:uFill>
                            <a:solidFill>
                              <a:srgbClr val="FFFFFF"/>
                            </a:solidFill>
                          </a:uFill>
                          <a:latin typeface="+mj-lt"/>
                          <a:ea typeface="Times New Roman"/>
                          <a:cs typeface="Arial"/>
                        </a:rPr>
                        <a:t>2017/18</a:t>
                      </a:r>
                      <a:endParaRPr lang="en-ZA" sz="140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a:solidFill>
                            <a:srgbClr val="FFFFFF"/>
                          </a:solidFill>
                          <a:uFill>
                            <a:solidFill>
                              <a:srgbClr val="FFFFFF"/>
                            </a:solidFill>
                          </a:uFill>
                          <a:latin typeface="+mj-lt"/>
                          <a:ea typeface="Times New Roman"/>
                          <a:cs typeface="Arial"/>
                        </a:rPr>
                        <a:t>2018/19</a:t>
                      </a:r>
                      <a:endParaRPr lang="en-ZA" sz="140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a:solidFill>
                            <a:srgbClr val="FFFFFF"/>
                          </a:solidFill>
                          <a:uFill>
                            <a:solidFill>
                              <a:srgbClr val="FFFFFF"/>
                            </a:solidFill>
                          </a:uFill>
                          <a:latin typeface="+mj-lt"/>
                          <a:ea typeface="Times New Roman"/>
                          <a:cs typeface="Arial"/>
                        </a:rPr>
                        <a:t>2019/20</a:t>
                      </a:r>
                      <a:endParaRPr lang="en-ZA" sz="1400">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2"/>
                  </a:ext>
                </a:extLst>
              </a:tr>
              <a:tr h="2774890">
                <a:tc>
                  <a:txBody>
                    <a:bodyPr/>
                    <a:lstStyle/>
                    <a:p>
                      <a:pPr algn="just">
                        <a:lnSpc>
                          <a:spcPct val="115000"/>
                        </a:lnSpc>
                        <a:spcAft>
                          <a:spcPts val="0"/>
                        </a:spcAft>
                      </a:pPr>
                      <a:r>
                        <a:rPr lang="en-GB" sz="1200" b="1" dirty="0" smtClean="0">
                          <a:solidFill>
                            <a:srgbClr val="000000"/>
                          </a:solidFill>
                          <a:uFill>
                            <a:solidFill>
                              <a:srgbClr val="FFFFFF"/>
                            </a:solidFill>
                          </a:uFill>
                          <a:latin typeface="+mj-lt"/>
                          <a:ea typeface="Batang"/>
                          <a:cs typeface="Times New Roman"/>
                        </a:rPr>
                        <a:t>To </a:t>
                      </a:r>
                      <a:r>
                        <a:rPr lang="en-GB" sz="1200" b="1" dirty="0">
                          <a:solidFill>
                            <a:srgbClr val="000000"/>
                          </a:solidFill>
                          <a:uFill>
                            <a:solidFill>
                              <a:srgbClr val="FFFFFF"/>
                            </a:solidFill>
                          </a:uFill>
                          <a:latin typeface="+mj-lt"/>
                          <a:ea typeface="Batang"/>
                          <a:cs typeface="Times New Roman"/>
                        </a:rPr>
                        <a:t>increase the number of CSOs that have access to development interventions aimed at developing their capabilities to efficiently manage, mobilise resources and sustain themselves for purposes of improving the quality of services provided by the organisations in poor communities.</a:t>
                      </a:r>
                      <a:endParaRPr lang="en-ZA" sz="1200" b="1" dirty="0">
                        <a:solidFill>
                          <a:srgbClr val="000000"/>
                        </a:solidFill>
                        <a:uFill>
                          <a:solidFill>
                            <a:srgbClr val="FFFFFF"/>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uFill>
                            <a:solidFill>
                              <a:srgbClr val="000000"/>
                            </a:solidFill>
                          </a:uFill>
                          <a:latin typeface="+mj-lt"/>
                          <a:ea typeface="Times New Roman"/>
                          <a:cs typeface="Arial"/>
                        </a:rPr>
                        <a:t>New</a:t>
                      </a:r>
                      <a:endParaRPr lang="en-GB" sz="1200" b="1" kern="1400" dirty="0">
                        <a:solidFill>
                          <a:srgbClr val="000000"/>
                        </a:solidFill>
                        <a:uFill>
                          <a:solidFill>
                            <a:srgbClr val="000000"/>
                          </a:solidFill>
                        </a:uFill>
                        <a:latin typeface="+mj-lt"/>
                        <a:ea typeface="Times New Roman"/>
                        <a:cs typeface="Arial"/>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GB" sz="1200" b="1" kern="1400" dirty="0">
                          <a:solidFill>
                            <a:srgbClr val="000000"/>
                          </a:solidFill>
                          <a:uFill>
                            <a:solidFill>
                              <a:srgbClr val="000000"/>
                            </a:solidFill>
                          </a:uFill>
                          <a:latin typeface="+mj-lt"/>
                          <a:ea typeface="Times New Roman"/>
                          <a:cs typeface="Arial"/>
                        </a:rPr>
                        <a:t>3050</a:t>
                      </a:r>
                      <a:endParaRPr lang="en-ZA" sz="1200" b="1" kern="1400" dirty="0">
                        <a:solidFill>
                          <a:srgbClr val="000000"/>
                        </a:solidFill>
                        <a:uFill>
                          <a:solidFill>
                            <a:srgbClr val="000000"/>
                          </a:solidFill>
                        </a:uFill>
                        <a:latin typeface="+mj-lt"/>
                        <a:ea typeface="Times New Roman"/>
                        <a:cs typeface="Arial"/>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GB" sz="1200" b="1" kern="1400" dirty="0">
                          <a:solidFill>
                            <a:srgbClr val="000000"/>
                          </a:solidFill>
                          <a:uFill>
                            <a:solidFill>
                              <a:srgbClr val="000000"/>
                            </a:solidFill>
                          </a:uFill>
                          <a:latin typeface="+mj-lt"/>
                          <a:ea typeface="Times New Roman"/>
                          <a:cs typeface="Arial"/>
                        </a:rPr>
                        <a:t>4200</a:t>
                      </a:r>
                      <a:endParaRPr lang="en-ZA" sz="1200" b="1" kern="1400" dirty="0">
                        <a:solidFill>
                          <a:srgbClr val="000000"/>
                        </a:solidFill>
                        <a:uFill>
                          <a:solidFill>
                            <a:srgbClr val="000000"/>
                          </a:solidFill>
                        </a:uFill>
                        <a:latin typeface="+mj-lt"/>
                        <a:ea typeface="Times New Roman"/>
                        <a:cs typeface="Arial"/>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GB" sz="1200" b="1" kern="1400" dirty="0">
                          <a:solidFill>
                            <a:srgbClr val="000000"/>
                          </a:solidFill>
                          <a:uFill>
                            <a:solidFill>
                              <a:srgbClr val="000000"/>
                            </a:solidFill>
                          </a:uFill>
                          <a:latin typeface="+mj-lt"/>
                          <a:ea typeface="Times New Roman"/>
                          <a:cs typeface="Arial"/>
                        </a:rPr>
                        <a:t>4500</a:t>
                      </a:r>
                      <a:endParaRPr lang="en-ZA" sz="1200" b="1" kern="1400" dirty="0">
                        <a:solidFill>
                          <a:srgbClr val="000000"/>
                        </a:solidFill>
                        <a:uFill>
                          <a:solidFill>
                            <a:srgbClr val="000000"/>
                          </a:solidFill>
                        </a:uFill>
                        <a:latin typeface="+mj-lt"/>
                        <a:ea typeface="Times New Roman"/>
                        <a:cs typeface="Arial"/>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86808" cy="838200"/>
          </a:xfrm>
        </p:spPr>
        <p:txBody>
          <a:bodyPr/>
          <a:lstStyle/>
          <a:p>
            <a:r>
              <a:rPr lang="en-GB" b="1" dirty="0" smtClean="0"/>
              <a:t>Sub Programme 1: CSOs mobilisation and formalisation Performance indicators and annual targets</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19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925326428"/>
              </p:ext>
            </p:extLst>
          </p:nvPr>
        </p:nvGraphicFramePr>
        <p:xfrm>
          <a:off x="1" y="857232"/>
          <a:ext cx="9144000" cy="5323816"/>
        </p:xfrm>
        <a:graphic>
          <a:graphicData uri="http://schemas.openxmlformats.org/drawingml/2006/table">
            <a:tbl>
              <a:tblPr/>
              <a:tblGrid>
                <a:gridCol w="365760">
                  <a:extLst>
                    <a:ext uri="{9D8B030D-6E8A-4147-A177-3AD203B41FA5}">
                      <a16:colId xmlns:a16="http://schemas.microsoft.com/office/drawing/2014/main" xmlns="" val="20000"/>
                    </a:ext>
                  </a:extLst>
                </a:gridCol>
                <a:gridCol w="2560329">
                  <a:extLst>
                    <a:ext uri="{9D8B030D-6E8A-4147-A177-3AD203B41FA5}">
                      <a16:colId xmlns:a16="http://schemas.microsoft.com/office/drawing/2014/main" xmlns="" val="20001"/>
                    </a:ext>
                  </a:extLst>
                </a:gridCol>
                <a:gridCol w="804675">
                  <a:extLst>
                    <a:ext uri="{9D8B030D-6E8A-4147-A177-3AD203B41FA5}">
                      <a16:colId xmlns:a16="http://schemas.microsoft.com/office/drawing/2014/main" xmlns="" val="20002"/>
                    </a:ext>
                  </a:extLst>
                </a:gridCol>
                <a:gridCol w="804675">
                  <a:extLst>
                    <a:ext uri="{9D8B030D-6E8A-4147-A177-3AD203B41FA5}">
                      <a16:colId xmlns:a16="http://schemas.microsoft.com/office/drawing/2014/main" xmlns="" val="20003"/>
                    </a:ext>
                  </a:extLst>
                </a:gridCol>
                <a:gridCol w="804675">
                  <a:extLst>
                    <a:ext uri="{9D8B030D-6E8A-4147-A177-3AD203B41FA5}">
                      <a16:colId xmlns:a16="http://schemas.microsoft.com/office/drawing/2014/main" xmlns="" val="20004"/>
                    </a:ext>
                  </a:extLst>
                </a:gridCol>
                <a:gridCol w="1316742">
                  <a:extLst>
                    <a:ext uri="{9D8B030D-6E8A-4147-A177-3AD203B41FA5}">
                      <a16:colId xmlns:a16="http://schemas.microsoft.com/office/drawing/2014/main" xmlns="" val="20005"/>
                    </a:ext>
                  </a:extLst>
                </a:gridCol>
                <a:gridCol w="804675">
                  <a:extLst>
                    <a:ext uri="{9D8B030D-6E8A-4147-A177-3AD203B41FA5}">
                      <a16:colId xmlns:a16="http://schemas.microsoft.com/office/drawing/2014/main" xmlns="" val="20006"/>
                    </a:ext>
                  </a:extLst>
                </a:gridCol>
                <a:gridCol w="932961">
                  <a:extLst>
                    <a:ext uri="{9D8B030D-6E8A-4147-A177-3AD203B41FA5}">
                      <a16:colId xmlns:a16="http://schemas.microsoft.com/office/drawing/2014/main" xmlns="" val="20007"/>
                    </a:ext>
                  </a:extLst>
                </a:gridCol>
                <a:gridCol w="749508">
                  <a:extLst>
                    <a:ext uri="{9D8B030D-6E8A-4147-A177-3AD203B41FA5}">
                      <a16:colId xmlns:a16="http://schemas.microsoft.com/office/drawing/2014/main" xmlns="" val="20008"/>
                    </a:ext>
                  </a:extLst>
                </a:gridCol>
              </a:tblGrid>
              <a:tr h="241716">
                <a:tc rowSpan="2" gridSpan="2">
                  <a:txBody>
                    <a:bodyPr/>
                    <a:lstStyle/>
                    <a:p>
                      <a:pPr algn="l" hangingPunct="0">
                        <a:spcAft>
                          <a:spcPts val="0"/>
                        </a:spcAft>
                      </a:pPr>
                      <a:r>
                        <a:rPr lang="en-GB" sz="1400" b="1" kern="1400" dirty="0">
                          <a:solidFill>
                            <a:srgbClr val="FFFFFF"/>
                          </a:solidFill>
                          <a:latin typeface="+mn-lt"/>
                          <a:ea typeface="Times New Roman"/>
                        </a:rPr>
                        <a:t/>
                      </a:r>
                      <a:br>
                        <a:rPr lang="en-GB" sz="1400" b="1" kern="1400" dirty="0">
                          <a:solidFill>
                            <a:srgbClr val="FFFFFF"/>
                          </a:solidFill>
                          <a:latin typeface="+mn-lt"/>
                          <a:ea typeface="Times New Roman"/>
                        </a:rPr>
                      </a:br>
                      <a:r>
                        <a:rPr lang="en-GB" sz="1400" b="1" kern="1400" dirty="0">
                          <a:solidFill>
                            <a:srgbClr val="FFFFFF"/>
                          </a:solidFill>
                          <a:uFill>
                            <a:solidFill>
                              <a:srgbClr val="000000"/>
                            </a:solidFill>
                          </a:uFill>
                          <a:latin typeface="+mn-lt"/>
                          <a:ea typeface="Times New Roman"/>
                          <a:cs typeface="Arial"/>
                        </a:rPr>
                        <a:t>Performance indicators </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l" hangingPunct="0">
                        <a:spcAft>
                          <a:spcPts val="0"/>
                        </a:spcAft>
                      </a:pPr>
                      <a:r>
                        <a:rPr lang="en-GB" sz="1400" b="1" kern="1400">
                          <a:solidFill>
                            <a:srgbClr val="FFFFFF"/>
                          </a:solidFill>
                          <a:uFill>
                            <a:solidFill>
                              <a:srgbClr val="000000"/>
                            </a:solidFill>
                          </a:uFill>
                          <a:latin typeface="+mn-lt"/>
                          <a:ea typeface="Times New Roman"/>
                          <a:cs typeface="Arial"/>
                        </a:rPr>
                        <a:t>Audited/Actual Performance</a:t>
                      </a:r>
                      <a:endParaRPr lang="en-ZA" sz="1400" kern="140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l" hangingPunct="0">
                        <a:spcAft>
                          <a:spcPts val="0"/>
                        </a:spcAft>
                      </a:pPr>
                      <a:r>
                        <a:rPr lang="en-GB" sz="1400" b="1" kern="1400">
                          <a:solidFill>
                            <a:srgbClr val="FFFFFF"/>
                          </a:solidFill>
                          <a:uFill>
                            <a:solidFill>
                              <a:srgbClr val="000000"/>
                            </a:solidFill>
                          </a:uFill>
                          <a:latin typeface="+mn-lt"/>
                          <a:ea typeface="Times New Roman"/>
                          <a:cs typeface="Arial"/>
                        </a:rPr>
                        <a:t>Estimate performance 2016/17</a:t>
                      </a:r>
                      <a:endParaRPr lang="en-ZA" sz="1400" kern="140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l" hangingPunct="0">
                        <a:spcAft>
                          <a:spcPts val="0"/>
                        </a:spcAft>
                      </a:pPr>
                      <a:r>
                        <a:rPr lang="en-GB" sz="1400" b="1">
                          <a:solidFill>
                            <a:srgbClr val="FFFFFF"/>
                          </a:solidFill>
                          <a:uFill>
                            <a:solidFill>
                              <a:srgbClr val="FFFFFF"/>
                            </a:solidFill>
                          </a:uFill>
                          <a:latin typeface="+mn-lt"/>
                          <a:ea typeface="Times New Roman"/>
                          <a:cs typeface="Arial"/>
                        </a:rPr>
                        <a:t>Medium-term Targets</a:t>
                      </a:r>
                      <a:endParaRPr lang="en-ZA" sz="140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83433">
                <a:tc gridSpan="2" vMerge="1">
                  <a:txBody>
                    <a:bodyPr/>
                    <a:lstStyle/>
                    <a:p>
                      <a:endParaRPr lang="en-ZA"/>
                    </a:p>
                  </a:txBody>
                  <a:tcPr/>
                </a:tc>
                <a:tc hMerge="1" vMerge="1">
                  <a:txBody>
                    <a:bodyPr/>
                    <a:lstStyle/>
                    <a:p>
                      <a:endParaRPr lang="en-ZA"/>
                    </a:p>
                  </a:txBody>
                  <a:tcPr/>
                </a:tc>
                <a:tc>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2013/14</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2014/15</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2015/16</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l" hangingPunct="0">
                        <a:spcAft>
                          <a:spcPts val="0"/>
                        </a:spcAft>
                      </a:pPr>
                      <a:r>
                        <a:rPr lang="en-GB" sz="1400" b="1" kern="1400">
                          <a:solidFill>
                            <a:srgbClr val="FFFFFF"/>
                          </a:solidFill>
                          <a:uFill>
                            <a:solidFill>
                              <a:srgbClr val="FFFFFF"/>
                            </a:solidFill>
                          </a:uFill>
                          <a:latin typeface="+mn-lt"/>
                          <a:ea typeface="Times New Roman"/>
                          <a:cs typeface="Arial"/>
                        </a:rPr>
                        <a:t>2017/18 </a:t>
                      </a:r>
                      <a:endParaRPr lang="en-ZA" sz="140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FFFFFF"/>
                            </a:solidFill>
                          </a:uFill>
                          <a:latin typeface="+mn-lt"/>
                          <a:ea typeface="Times New Roman"/>
                          <a:cs typeface="Arial"/>
                        </a:rPr>
                        <a:t>2018/19 </a:t>
                      </a:r>
                      <a:endParaRPr lang="en-ZA" sz="1400" dirty="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a:solidFill>
                            <a:srgbClr val="FFFFFF"/>
                          </a:solidFill>
                          <a:uFill>
                            <a:solidFill>
                              <a:srgbClr val="FFFFFF"/>
                            </a:solidFill>
                          </a:uFill>
                          <a:latin typeface="+mn-lt"/>
                          <a:ea typeface="Times New Roman"/>
                          <a:cs typeface="Arial"/>
                        </a:rPr>
                        <a:t>2019/20 </a:t>
                      </a:r>
                      <a:endParaRPr lang="en-ZA" sz="140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833919">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mj-lt"/>
                          <a:ea typeface="Times New Roman"/>
                          <a:cs typeface="Arial"/>
                        </a:rPr>
                        <a:t>2.1</a:t>
                      </a:r>
                      <a:endParaRPr lang="en-ZA" sz="1200" b="1" kern="1400" dirty="0">
                        <a:solidFill>
                          <a:srgbClr val="000000"/>
                        </a:solidFill>
                        <a:uFill>
                          <a:solidFill>
                            <a:srgbClr val="000000"/>
                          </a:solidFill>
                        </a:uFill>
                        <a:latin typeface="+mj-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latin typeface="+mj-lt"/>
                          <a:ea typeface="Times New Roman"/>
                          <a:cs typeface="Arial"/>
                        </a:rPr>
                        <a:t>Number of CSOs participated in CSOs mobilisation  engagements and consultation processes per year</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2030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4200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4500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35218">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mj-lt"/>
                          <a:ea typeface="Times New Roman"/>
                          <a:cs typeface="Arial"/>
                        </a:rPr>
                        <a:t>2.2</a:t>
                      </a:r>
                      <a:endParaRPr lang="en-ZA" sz="1200" b="1" kern="1400" dirty="0">
                        <a:solidFill>
                          <a:srgbClr val="000000"/>
                        </a:solidFill>
                        <a:uFill>
                          <a:solidFill>
                            <a:srgbClr val="000000"/>
                          </a:solidFill>
                        </a:uFill>
                        <a:latin typeface="+mj-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latin typeface="+mj-lt"/>
                          <a:ea typeface="Times New Roman"/>
                          <a:cs typeface="Arial"/>
                        </a:rPr>
                        <a:t>Number of CSOs assisted to formalise their structures  per year</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630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720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940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1000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966863">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mj-lt"/>
                          <a:ea typeface="Times New Roman"/>
                          <a:cs typeface="Arial"/>
                        </a:rPr>
                        <a:t>2.3</a:t>
                      </a:r>
                      <a:endParaRPr lang="en-ZA" sz="1200" b="1" kern="1400" dirty="0">
                        <a:solidFill>
                          <a:srgbClr val="000000"/>
                        </a:solidFill>
                        <a:uFill>
                          <a:solidFill>
                            <a:srgbClr val="000000"/>
                          </a:solidFill>
                        </a:uFill>
                        <a:latin typeface="+mj-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latin typeface="+mj-lt"/>
                          <a:ea typeface="Times New Roman"/>
                          <a:cs typeface="Arial"/>
                        </a:rPr>
                        <a:t>Number of CSOs  assessed to identify institutional needs and determine appropriate CSOs development support to be provided per year</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New</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New</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New</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2030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4200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4500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48969">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mj-lt"/>
                          <a:ea typeface="Times New Roman"/>
                          <a:cs typeface="Arial"/>
                        </a:rPr>
                        <a:t>2.4</a:t>
                      </a:r>
                      <a:endParaRPr lang="en-ZA" sz="1200" b="1" kern="1400" dirty="0">
                        <a:solidFill>
                          <a:srgbClr val="000000"/>
                        </a:solidFill>
                        <a:uFill>
                          <a:solidFill>
                            <a:srgbClr val="000000"/>
                          </a:solidFill>
                        </a:uFill>
                        <a:latin typeface="+mj-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latin typeface="+mj-lt"/>
                          <a:ea typeface="Times New Roman"/>
                          <a:cs typeface="Arial"/>
                        </a:rPr>
                        <a:t>Number of CSOs assisted to register with appropriate registration authority per year</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New</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630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720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940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1000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928694">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mj-lt"/>
                          <a:ea typeface="Times New Roman"/>
                          <a:cs typeface="Arial"/>
                        </a:rPr>
                        <a:t>2.5</a:t>
                      </a:r>
                      <a:endParaRPr lang="en-ZA" sz="1200" b="1" kern="1400" dirty="0">
                        <a:solidFill>
                          <a:srgbClr val="000000"/>
                        </a:solidFill>
                        <a:uFill>
                          <a:solidFill>
                            <a:srgbClr val="000000"/>
                          </a:solidFill>
                        </a:uFill>
                        <a:latin typeface="+mj-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latin typeface="+mj-lt"/>
                          <a:ea typeface="Times New Roman"/>
                          <a:cs typeface="Arial"/>
                        </a:rPr>
                        <a:t>Number of CSOs referred to other agencies for technical and/or financial support per year</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New</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406</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762</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1260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1400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dirty="0" smtClean="0"/>
              <a:t>Content</a:t>
            </a:r>
          </a:p>
        </p:txBody>
      </p:sp>
      <p:sp>
        <p:nvSpPr>
          <p:cNvPr id="6147" name="Rectangle 3"/>
          <p:cNvSpPr>
            <a:spLocks noGrp="1" noChangeArrowheads="1"/>
          </p:cNvSpPr>
          <p:nvPr>
            <p:ph type="body" idx="1"/>
          </p:nvPr>
        </p:nvSpPr>
        <p:spPr>
          <a:xfrm>
            <a:off x="107950" y="928670"/>
            <a:ext cx="9036050" cy="5545137"/>
          </a:xfrm>
          <a:noFill/>
        </p:spPr>
        <p:txBody>
          <a:bodyPr/>
          <a:lstStyle/>
          <a:p>
            <a:pPr marL="717550" indent="-538163" algn="just" eaLnBrk="1" hangingPunct="1">
              <a:lnSpc>
                <a:spcPct val="150000"/>
              </a:lnSpc>
              <a:spcBef>
                <a:spcPct val="0"/>
              </a:spcBef>
              <a:buFont typeface="Wingdings" pitchFamily="2" charset="2"/>
              <a:buChar char="q"/>
            </a:pPr>
            <a:r>
              <a:rPr lang="en-US" altLang="en-US" sz="2400" b="1" dirty="0" smtClean="0"/>
              <a:t>Purpose</a:t>
            </a:r>
          </a:p>
          <a:p>
            <a:pPr marL="717550" indent="-538163" algn="just" eaLnBrk="1" hangingPunct="1">
              <a:lnSpc>
                <a:spcPct val="150000"/>
              </a:lnSpc>
              <a:spcBef>
                <a:spcPct val="0"/>
              </a:spcBef>
              <a:buFont typeface="Wingdings" pitchFamily="2" charset="2"/>
              <a:buChar char="q"/>
            </a:pPr>
            <a:r>
              <a:rPr lang="en-US" altLang="en-US" sz="2400" b="1" dirty="0" smtClean="0"/>
              <a:t>NDA Mandate</a:t>
            </a:r>
          </a:p>
          <a:p>
            <a:pPr marL="717550" indent="-538163" algn="just" eaLnBrk="1" hangingPunct="1">
              <a:lnSpc>
                <a:spcPct val="150000"/>
              </a:lnSpc>
              <a:spcBef>
                <a:spcPct val="0"/>
              </a:spcBef>
              <a:buFont typeface="Wingdings" pitchFamily="2" charset="2"/>
              <a:buChar char="q"/>
            </a:pPr>
            <a:r>
              <a:rPr lang="en-US" altLang="en-US" sz="2400" b="1" dirty="0" smtClean="0"/>
              <a:t>Powers and Duties of the NDA</a:t>
            </a:r>
          </a:p>
          <a:p>
            <a:pPr marL="717550" indent="-538163" algn="just" eaLnBrk="1" hangingPunct="1">
              <a:lnSpc>
                <a:spcPct val="150000"/>
              </a:lnSpc>
              <a:spcBef>
                <a:spcPct val="0"/>
              </a:spcBef>
              <a:buFont typeface="Wingdings" pitchFamily="2" charset="2"/>
              <a:buChar char="q"/>
            </a:pPr>
            <a:r>
              <a:rPr lang="en-US" altLang="en-US" sz="2400" b="1" dirty="0" smtClean="0"/>
              <a:t>Vision of the NDA</a:t>
            </a:r>
          </a:p>
          <a:p>
            <a:pPr marL="717550" indent="-538163" algn="just" eaLnBrk="1" hangingPunct="1">
              <a:lnSpc>
                <a:spcPct val="150000"/>
              </a:lnSpc>
              <a:spcBef>
                <a:spcPct val="0"/>
              </a:spcBef>
              <a:buFont typeface="Wingdings" pitchFamily="2" charset="2"/>
              <a:buChar char="q"/>
            </a:pPr>
            <a:r>
              <a:rPr lang="en-US" altLang="en-US" sz="2400" b="1" dirty="0" smtClean="0"/>
              <a:t>CSO Development Approach </a:t>
            </a:r>
          </a:p>
          <a:p>
            <a:pPr marL="717550" indent="-538163" algn="just" eaLnBrk="1" hangingPunct="1">
              <a:lnSpc>
                <a:spcPct val="150000"/>
              </a:lnSpc>
              <a:spcBef>
                <a:spcPct val="0"/>
              </a:spcBef>
              <a:buFont typeface="Wingdings" pitchFamily="2" charset="2"/>
              <a:buChar char="q"/>
            </a:pPr>
            <a:r>
              <a:rPr lang="en-US" altLang="en-US" sz="2400" b="1" dirty="0" smtClean="0"/>
              <a:t>NDA Programmes and Strategic Objectives</a:t>
            </a:r>
          </a:p>
          <a:p>
            <a:pPr marL="717550" indent="-538163" algn="just" eaLnBrk="1" hangingPunct="1">
              <a:lnSpc>
                <a:spcPct val="150000"/>
              </a:lnSpc>
              <a:spcBef>
                <a:spcPct val="0"/>
              </a:spcBef>
              <a:buFont typeface="Wingdings" pitchFamily="2" charset="2"/>
              <a:buChar char="q"/>
            </a:pPr>
            <a:r>
              <a:rPr lang="en-US" altLang="en-US" sz="2400" b="1" dirty="0" smtClean="0"/>
              <a:t>APP Targets </a:t>
            </a:r>
          </a:p>
          <a:p>
            <a:pPr marL="717550" indent="-538163" algn="just" eaLnBrk="1" hangingPunct="1">
              <a:lnSpc>
                <a:spcPct val="150000"/>
              </a:lnSpc>
              <a:spcBef>
                <a:spcPct val="0"/>
              </a:spcBef>
              <a:buFont typeface="Wingdings" pitchFamily="2" charset="2"/>
              <a:buChar char="q"/>
            </a:pPr>
            <a:r>
              <a:rPr lang="en-US" altLang="en-US" sz="2400" b="1" dirty="0" smtClean="0"/>
              <a:t>MTEF Budget Allocation</a:t>
            </a:r>
          </a:p>
          <a:p>
            <a:pPr marL="717550" indent="-538163" algn="just" eaLnBrk="1" hangingPunct="1">
              <a:lnSpc>
                <a:spcPct val="150000"/>
              </a:lnSpc>
              <a:spcBef>
                <a:spcPct val="0"/>
              </a:spcBef>
              <a:buFont typeface="Wingdings" pitchFamily="2" charset="2"/>
              <a:buChar char="q"/>
            </a:pPr>
            <a:r>
              <a:rPr lang="en-US" altLang="en-US" sz="2400" b="1" dirty="0" smtClean="0"/>
              <a:t>Recommendation</a:t>
            </a:r>
            <a:endParaRPr lang="en-ZA" altLang="en-US" sz="2400" b="1" dirty="0" smtClean="0"/>
          </a:p>
        </p:txBody>
      </p:sp>
      <p:sp>
        <p:nvSpPr>
          <p:cNvPr id="5" name="Slide Number Placeholder 4"/>
          <p:cNvSpPr>
            <a:spLocks noGrp="1"/>
          </p:cNvSpPr>
          <p:nvPr>
            <p:ph type="sldNum" sz="quarter" idx="12"/>
          </p:nvPr>
        </p:nvSpPr>
        <p:spPr/>
        <p:txBody>
          <a:bodyPr/>
          <a:lstStyle/>
          <a:p>
            <a:pPr>
              <a:defRPr/>
            </a:pPr>
            <a:fld id="{C2719793-BFDE-4BEF-A31F-4B2AD0442AAB}"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72494" cy="838200"/>
          </a:xfrm>
        </p:spPr>
        <p:txBody>
          <a:bodyPr/>
          <a:lstStyle/>
          <a:p>
            <a:r>
              <a:rPr lang="en-GB" b="1" dirty="0" smtClean="0"/>
              <a:t>Sub Programme 1: CSOs mobilisation and formalisation Quarterly targets for 2017/2018</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20</a:t>
            </a:fld>
            <a:endParaRPr lang="en-US" dirty="0"/>
          </a:p>
        </p:txBody>
      </p:sp>
      <p:graphicFrame>
        <p:nvGraphicFramePr>
          <p:cNvPr id="6" name="Table 5"/>
          <p:cNvGraphicFramePr>
            <a:graphicFrameLocks noGrp="1"/>
          </p:cNvGraphicFramePr>
          <p:nvPr/>
        </p:nvGraphicFramePr>
        <p:xfrm>
          <a:off x="71406" y="1071545"/>
          <a:ext cx="9072592" cy="5214974"/>
        </p:xfrm>
        <a:graphic>
          <a:graphicData uri="http://schemas.openxmlformats.org/drawingml/2006/table">
            <a:tbl>
              <a:tblPr/>
              <a:tblGrid>
                <a:gridCol w="594931">
                  <a:extLst>
                    <a:ext uri="{9D8B030D-6E8A-4147-A177-3AD203B41FA5}">
                      <a16:colId xmlns:a16="http://schemas.microsoft.com/office/drawing/2014/main" xmlns="" val="20000"/>
                    </a:ext>
                  </a:extLst>
                </a:gridCol>
                <a:gridCol w="2454059">
                  <a:extLst>
                    <a:ext uri="{9D8B030D-6E8A-4147-A177-3AD203B41FA5}">
                      <a16:colId xmlns:a16="http://schemas.microsoft.com/office/drawing/2014/main" xmlns="" val="20001"/>
                    </a:ext>
                  </a:extLst>
                </a:gridCol>
                <a:gridCol w="1083614">
                  <a:extLst>
                    <a:ext uri="{9D8B030D-6E8A-4147-A177-3AD203B41FA5}">
                      <a16:colId xmlns:a16="http://schemas.microsoft.com/office/drawing/2014/main" xmlns="" val="20002"/>
                    </a:ext>
                  </a:extLst>
                </a:gridCol>
                <a:gridCol w="1519176">
                  <a:extLst>
                    <a:ext uri="{9D8B030D-6E8A-4147-A177-3AD203B41FA5}">
                      <a16:colId xmlns:a16="http://schemas.microsoft.com/office/drawing/2014/main" xmlns="" val="20003"/>
                    </a:ext>
                  </a:extLst>
                </a:gridCol>
                <a:gridCol w="818020">
                  <a:extLst>
                    <a:ext uri="{9D8B030D-6E8A-4147-A177-3AD203B41FA5}">
                      <a16:colId xmlns:a16="http://schemas.microsoft.com/office/drawing/2014/main" xmlns="" val="20004"/>
                    </a:ext>
                  </a:extLst>
                </a:gridCol>
                <a:gridCol w="818020">
                  <a:extLst>
                    <a:ext uri="{9D8B030D-6E8A-4147-A177-3AD203B41FA5}">
                      <a16:colId xmlns:a16="http://schemas.microsoft.com/office/drawing/2014/main" xmlns="" val="20005"/>
                    </a:ext>
                  </a:extLst>
                </a:gridCol>
                <a:gridCol w="818020">
                  <a:extLst>
                    <a:ext uri="{9D8B030D-6E8A-4147-A177-3AD203B41FA5}">
                      <a16:colId xmlns:a16="http://schemas.microsoft.com/office/drawing/2014/main" xmlns="" val="20006"/>
                    </a:ext>
                  </a:extLst>
                </a:gridCol>
                <a:gridCol w="966752">
                  <a:extLst>
                    <a:ext uri="{9D8B030D-6E8A-4147-A177-3AD203B41FA5}">
                      <a16:colId xmlns:a16="http://schemas.microsoft.com/office/drawing/2014/main" xmlns="" val="20007"/>
                    </a:ext>
                  </a:extLst>
                </a:gridCol>
              </a:tblGrid>
              <a:tr h="341083">
                <a:tc rowSpan="2" gridSpan="2">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Performance Indicator</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Reporting period</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a:txBody>
                    <a:bodyPr/>
                    <a:lstStyle/>
                    <a:p>
                      <a:pPr algn="ctr" hangingPunct="0">
                        <a:spcAft>
                          <a:spcPts val="0"/>
                        </a:spcAft>
                      </a:pPr>
                      <a:r>
                        <a:rPr lang="en-GB" sz="1400" b="1" kern="1400" dirty="0">
                          <a:solidFill>
                            <a:srgbClr val="FFFFFF"/>
                          </a:solidFill>
                          <a:latin typeface="Arial"/>
                          <a:ea typeface="Times New Roman"/>
                          <a:cs typeface="Arial"/>
                        </a:rPr>
                        <a:t>Annual Target 2017/18</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4">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Quarterly Targets</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41083">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1</a:t>
                      </a:r>
                      <a:r>
                        <a:rPr lang="en-GB" sz="1400" b="1" kern="1400" baseline="30000" dirty="0">
                          <a:solidFill>
                            <a:srgbClr val="FFFFFF"/>
                          </a:solidFill>
                          <a:latin typeface="Arial"/>
                          <a:ea typeface="Times New Roman"/>
                          <a:cs typeface="Arial"/>
                        </a:rPr>
                        <a:t>st</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2</a:t>
                      </a:r>
                      <a:r>
                        <a:rPr lang="en-GB" sz="1400" b="1" kern="1400" baseline="30000" dirty="0">
                          <a:solidFill>
                            <a:srgbClr val="FFFFFF"/>
                          </a:solidFill>
                          <a:latin typeface="Arial"/>
                          <a:ea typeface="Times New Roman"/>
                          <a:cs typeface="Arial"/>
                        </a:rPr>
                        <a:t>nd</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3</a:t>
                      </a:r>
                      <a:r>
                        <a:rPr lang="en-GB" sz="1400" b="1" kern="1400" baseline="30000" dirty="0">
                          <a:solidFill>
                            <a:srgbClr val="FFFFFF"/>
                          </a:solidFill>
                          <a:latin typeface="Arial"/>
                          <a:ea typeface="Times New Roman"/>
                          <a:cs typeface="Arial"/>
                        </a:rPr>
                        <a:t>rd</a:t>
                      </a:r>
                      <a:endParaRPr lang="en-ZA" sz="1400" kern="1400" dirty="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latin typeface="Arial"/>
                          <a:ea typeface="Times New Roman"/>
                          <a:cs typeface="Arial"/>
                        </a:rPr>
                        <a:t>4</a:t>
                      </a:r>
                      <a:r>
                        <a:rPr lang="en-GB" sz="1400" b="1" kern="1400" baseline="30000">
                          <a:solidFill>
                            <a:srgbClr val="FFFFFF"/>
                          </a:solidFill>
                          <a:latin typeface="Arial"/>
                          <a:ea typeface="Times New Roman"/>
                          <a:cs typeface="Arial"/>
                        </a:rPr>
                        <a:t>th</a:t>
                      </a:r>
                      <a:endParaRPr lang="en-ZA" sz="1400" kern="1400">
                        <a:solidFill>
                          <a:srgbClr val="000000"/>
                        </a:solidFill>
                        <a:latin typeface="Arial"/>
                        <a:ea typeface="Times New Roman"/>
                        <a:cs typeface="Times New Roman"/>
                      </a:endParaRPr>
                    </a:p>
                  </a:txBody>
                  <a:tcPr marL="43751" marR="4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974524">
                <a:tc>
                  <a:txBody>
                    <a:bodyPr/>
                    <a:lstStyle/>
                    <a:p>
                      <a:pPr algn="l" hangingPunct="0">
                        <a:lnSpc>
                          <a:spcPct val="115000"/>
                        </a:lnSpc>
                        <a:spcAft>
                          <a:spcPts val="0"/>
                        </a:spcAft>
                      </a:pPr>
                      <a:r>
                        <a:rPr lang="en-GB" sz="1200" b="1" kern="1400" dirty="0">
                          <a:solidFill>
                            <a:srgbClr val="000000"/>
                          </a:solidFill>
                          <a:latin typeface="Arial"/>
                          <a:ea typeface="Times New Roman"/>
                          <a:cs typeface="Arial"/>
                        </a:rPr>
                        <a:t>2.1.1</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latin typeface="Arial"/>
                          <a:ea typeface="Times New Roman"/>
                          <a:cs typeface="Arial"/>
                        </a:rPr>
                        <a:t>Number of CSOs participated in CSOs mobilisation  engagements and consultation processes per year</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1525</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2440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51241">
                <a:tc>
                  <a:txBody>
                    <a:bodyPr/>
                    <a:lstStyle/>
                    <a:p>
                      <a:pPr algn="l" hangingPunct="0">
                        <a:lnSpc>
                          <a:spcPct val="115000"/>
                        </a:lnSpc>
                        <a:spcAft>
                          <a:spcPts val="0"/>
                        </a:spcAft>
                      </a:pPr>
                      <a:r>
                        <a:rPr lang="en-GB" sz="1200" b="1" kern="1400">
                          <a:solidFill>
                            <a:srgbClr val="000000"/>
                          </a:solidFill>
                          <a:latin typeface="Arial"/>
                          <a:ea typeface="Times New Roman"/>
                          <a:cs typeface="Arial"/>
                        </a:rPr>
                        <a:t>2.1.2</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latin typeface="Arial"/>
                          <a:ea typeface="Times New Roman"/>
                          <a:cs typeface="Arial"/>
                        </a:rPr>
                        <a:t>Number of CSOs assisted to formalise their structures  per year</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Quarterly</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720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72</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360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576</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720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186107">
                <a:tc>
                  <a:txBody>
                    <a:bodyPr/>
                    <a:lstStyle/>
                    <a:p>
                      <a:pPr algn="l" hangingPunct="0">
                        <a:lnSpc>
                          <a:spcPct val="115000"/>
                        </a:lnSpc>
                        <a:spcAft>
                          <a:spcPts val="0"/>
                        </a:spcAft>
                      </a:pPr>
                      <a:r>
                        <a:rPr lang="en-GB" sz="1200" b="1" kern="1400">
                          <a:solidFill>
                            <a:srgbClr val="000000"/>
                          </a:solidFill>
                          <a:latin typeface="Arial"/>
                          <a:ea typeface="Times New Roman"/>
                          <a:cs typeface="Arial"/>
                        </a:rPr>
                        <a:t>2.1.3</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latin typeface="Arial"/>
                          <a:ea typeface="Times New Roman"/>
                          <a:cs typeface="Arial"/>
                        </a:rPr>
                        <a:t>Number of CSOs  assessed to identify institutional needs and determine appropriate CSOs development support to be provided per year</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350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1525</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2440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3050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741317">
                <a:tc>
                  <a:txBody>
                    <a:bodyPr/>
                    <a:lstStyle/>
                    <a:p>
                      <a:pPr algn="l" hangingPunct="0">
                        <a:lnSpc>
                          <a:spcPct val="115000"/>
                        </a:lnSpc>
                        <a:spcAft>
                          <a:spcPts val="0"/>
                        </a:spcAft>
                      </a:pPr>
                      <a:r>
                        <a:rPr lang="en-GB" sz="1200" b="1" kern="1400">
                          <a:solidFill>
                            <a:srgbClr val="000000"/>
                          </a:solidFill>
                          <a:latin typeface="Arial"/>
                          <a:ea typeface="Times New Roman"/>
                          <a:cs typeface="Arial"/>
                        </a:rPr>
                        <a:t>2.1.4</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latin typeface="Arial"/>
                          <a:ea typeface="Times New Roman"/>
                          <a:cs typeface="Arial"/>
                        </a:rPr>
                        <a:t>Number of CSOs assisted to register with appropriate registration authority per year</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720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72</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360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576</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720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79619">
                <a:tc>
                  <a:txBody>
                    <a:bodyPr/>
                    <a:lstStyle/>
                    <a:p>
                      <a:pPr algn="l" hangingPunct="0">
                        <a:lnSpc>
                          <a:spcPct val="115000"/>
                        </a:lnSpc>
                        <a:spcAft>
                          <a:spcPts val="0"/>
                        </a:spcAft>
                      </a:pPr>
                      <a:r>
                        <a:rPr lang="en-GB" sz="1200" b="1" kern="1400">
                          <a:solidFill>
                            <a:srgbClr val="000000"/>
                          </a:solidFill>
                          <a:latin typeface="Arial"/>
                          <a:ea typeface="Times New Roman"/>
                          <a:cs typeface="Arial"/>
                        </a:rPr>
                        <a:t>2.1.5</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latin typeface="Arial"/>
                          <a:ea typeface="Times New Roman"/>
                          <a:cs typeface="Arial"/>
                        </a:rPr>
                        <a:t>Number of CSOs referred to other agencies for technical and/or financial support per year</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762</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76</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305</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229</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152</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382000" cy="838200"/>
          </a:xfrm>
        </p:spPr>
        <p:txBody>
          <a:bodyPr/>
          <a:lstStyle/>
          <a:p>
            <a:r>
              <a:rPr lang="en-GB" b="1" dirty="0" smtClean="0"/>
              <a:t>Sub-Programme 2: CSOs Institutional Capacity Building</a:t>
            </a:r>
            <a:br>
              <a:rPr lang="en-GB" b="1" dirty="0" smtClean="0"/>
            </a:br>
            <a:r>
              <a:rPr lang="en-GB" b="1" dirty="0" smtClean="0"/>
              <a:t>Strategic Objectives &amp; targets</a:t>
            </a:r>
            <a:endParaRPr lang="en-ZA" b="1" dirty="0">
              <a:solidFill>
                <a:srgbClr val="FF0000"/>
              </a:solidFill>
            </a:endParaRPr>
          </a:p>
        </p:txBody>
      </p:sp>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21</a:t>
            </a:fld>
            <a:endParaRPr lang="en-US" dirty="0"/>
          </a:p>
        </p:txBody>
      </p:sp>
      <p:graphicFrame>
        <p:nvGraphicFramePr>
          <p:cNvPr id="7" name="Table 6"/>
          <p:cNvGraphicFramePr>
            <a:graphicFrameLocks noGrp="1"/>
          </p:cNvGraphicFramePr>
          <p:nvPr/>
        </p:nvGraphicFramePr>
        <p:xfrm>
          <a:off x="1" y="928668"/>
          <a:ext cx="9143998" cy="2904559"/>
        </p:xfrm>
        <a:graphic>
          <a:graphicData uri="http://schemas.openxmlformats.org/drawingml/2006/table">
            <a:tbl>
              <a:tblPr/>
              <a:tblGrid>
                <a:gridCol w="768019">
                  <a:extLst>
                    <a:ext uri="{9D8B030D-6E8A-4147-A177-3AD203B41FA5}">
                      <a16:colId xmlns:a16="http://schemas.microsoft.com/office/drawing/2014/main" xmlns="" val="20000"/>
                    </a:ext>
                  </a:extLst>
                </a:gridCol>
                <a:gridCol w="3156943">
                  <a:extLst>
                    <a:ext uri="{9D8B030D-6E8A-4147-A177-3AD203B41FA5}">
                      <a16:colId xmlns:a16="http://schemas.microsoft.com/office/drawing/2014/main" xmlns="" val="20001"/>
                    </a:ext>
                  </a:extLst>
                </a:gridCol>
                <a:gridCol w="768019">
                  <a:extLst>
                    <a:ext uri="{9D8B030D-6E8A-4147-A177-3AD203B41FA5}">
                      <a16:colId xmlns:a16="http://schemas.microsoft.com/office/drawing/2014/main" xmlns="" val="20002"/>
                    </a:ext>
                  </a:extLst>
                </a:gridCol>
                <a:gridCol w="768019">
                  <a:extLst>
                    <a:ext uri="{9D8B030D-6E8A-4147-A177-3AD203B41FA5}">
                      <a16:colId xmlns:a16="http://schemas.microsoft.com/office/drawing/2014/main" xmlns="" val="20003"/>
                    </a:ext>
                  </a:extLst>
                </a:gridCol>
                <a:gridCol w="686161">
                  <a:extLst>
                    <a:ext uri="{9D8B030D-6E8A-4147-A177-3AD203B41FA5}">
                      <a16:colId xmlns:a16="http://schemas.microsoft.com/office/drawing/2014/main" xmlns="" val="20004"/>
                    </a:ext>
                  </a:extLst>
                </a:gridCol>
                <a:gridCol w="938354">
                  <a:extLst>
                    <a:ext uri="{9D8B030D-6E8A-4147-A177-3AD203B41FA5}">
                      <a16:colId xmlns:a16="http://schemas.microsoft.com/office/drawing/2014/main" xmlns="" val="20005"/>
                    </a:ext>
                  </a:extLst>
                </a:gridCol>
                <a:gridCol w="686161">
                  <a:extLst>
                    <a:ext uri="{9D8B030D-6E8A-4147-A177-3AD203B41FA5}">
                      <a16:colId xmlns:a16="http://schemas.microsoft.com/office/drawing/2014/main" xmlns="" val="20006"/>
                    </a:ext>
                  </a:extLst>
                </a:gridCol>
                <a:gridCol w="686161">
                  <a:extLst>
                    <a:ext uri="{9D8B030D-6E8A-4147-A177-3AD203B41FA5}">
                      <a16:colId xmlns:a16="http://schemas.microsoft.com/office/drawing/2014/main" xmlns="" val="20007"/>
                    </a:ext>
                  </a:extLst>
                </a:gridCol>
                <a:gridCol w="686161">
                  <a:extLst>
                    <a:ext uri="{9D8B030D-6E8A-4147-A177-3AD203B41FA5}">
                      <a16:colId xmlns:a16="http://schemas.microsoft.com/office/drawing/2014/main" xmlns="" val="20008"/>
                    </a:ext>
                  </a:extLst>
                </a:gridCol>
              </a:tblGrid>
              <a:tr h="714382">
                <a:tc gridSpan="9">
                  <a:txBody>
                    <a:bodyPr/>
                    <a:lstStyle/>
                    <a:p>
                      <a:pPr algn="just" hangingPunct="0">
                        <a:lnSpc>
                          <a:spcPct val="115000"/>
                        </a:lnSpc>
                        <a:spcAft>
                          <a:spcPts val="0"/>
                        </a:spcAft>
                        <a:tabLst>
                          <a:tab pos="1531620" algn="l"/>
                        </a:tabLst>
                      </a:pPr>
                      <a:r>
                        <a:rPr lang="en-GB" sz="1200" b="1" kern="1400" dirty="0">
                          <a:solidFill>
                            <a:srgbClr val="000000"/>
                          </a:solidFill>
                          <a:uFill>
                            <a:solidFill>
                              <a:srgbClr val="000000"/>
                            </a:solidFill>
                          </a:uFill>
                          <a:latin typeface="Arial"/>
                          <a:ea typeface="Times New Roman"/>
                          <a:cs typeface="Arial"/>
                        </a:rPr>
                        <a:t>STRATEGIC STATEMENT 2:</a:t>
                      </a:r>
                      <a:r>
                        <a:rPr lang="en-GB" sz="1200" b="1" kern="1400" dirty="0">
                          <a:solidFill>
                            <a:srgbClr val="FFFFFF"/>
                          </a:solidFill>
                          <a:uFill>
                            <a:solidFill>
                              <a:srgbClr val="000000"/>
                            </a:solidFill>
                          </a:uFill>
                          <a:latin typeface="Arial"/>
                          <a:ea typeface="Times New Roman"/>
                          <a:cs typeface="Arial"/>
                        </a:rPr>
                        <a:t> </a:t>
                      </a:r>
                      <a:r>
                        <a:rPr lang="en-GB" sz="1200" b="1" kern="1200" dirty="0">
                          <a:solidFill>
                            <a:srgbClr val="000000"/>
                          </a:solidFill>
                          <a:uFill>
                            <a:solidFill>
                              <a:srgbClr val="000000"/>
                            </a:solidFill>
                          </a:uFill>
                          <a:latin typeface="Arial"/>
                          <a:ea typeface="Times New Roman"/>
                          <a:cs typeface="Arial"/>
                        </a:rPr>
                        <a:t>Implement institutional capacity building interventions for purposes of improving CSOs organisational management, compliance and reporting through training, mentoring, incubation, and continuous support to ensure increased number of CSOs capacitated and developed by 2021/22.</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71504">
                <a:tc rowSpan="2" gridSpan="2">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Arial"/>
                        </a:rPr>
                        <a:t>Strategic objective:</a:t>
                      </a:r>
                      <a:r>
                        <a:rPr lang="en-GB" sz="1200" b="1" kern="1400">
                          <a:solidFill>
                            <a:srgbClr val="FFFFFF"/>
                          </a:solidFill>
                          <a:uFill>
                            <a:solidFill>
                              <a:srgbClr val="000000"/>
                            </a:solidFill>
                          </a:uFill>
                          <a:latin typeface="Arial"/>
                          <a:ea typeface="Times New Roman"/>
                          <a:cs typeface="Arial"/>
                        </a:rPr>
                        <a:t> </a:t>
                      </a:r>
                      <a:r>
                        <a:rPr lang="en-GB" sz="1200" b="1" kern="1400">
                          <a:solidFill>
                            <a:srgbClr val="000000"/>
                          </a:solidFill>
                          <a:uFill>
                            <a:solidFill>
                              <a:srgbClr val="000000"/>
                            </a:solidFill>
                          </a:uFill>
                          <a:latin typeface="Arial"/>
                          <a:ea typeface="Batang"/>
                          <a:cs typeface="Times New Roman"/>
                        </a:rPr>
                        <a:t>Increase number of CSOs that have access to development interventions aimed at developing their capabilities to efficiently manage, mobilise resources and sustain themselves for purposes of improving the quality of services provided by the organisations in poor communities.</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just" hangingPunct="0">
                        <a:spcAft>
                          <a:spcPts val="0"/>
                        </a:spcAft>
                      </a:pPr>
                      <a:r>
                        <a:rPr lang="en-GB" sz="1200" b="1" kern="1400" dirty="0">
                          <a:solidFill>
                            <a:srgbClr val="FFFFFF"/>
                          </a:solidFill>
                          <a:uFill>
                            <a:solidFill>
                              <a:srgbClr val="000000"/>
                            </a:solidFill>
                          </a:uFill>
                          <a:latin typeface="Arial"/>
                          <a:ea typeface="Times New Roman"/>
                          <a:cs typeface="Arial"/>
                        </a:rPr>
                        <a:t>Audited/Actual Performance</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just" hangingPunct="0">
                        <a:spcAft>
                          <a:spcPts val="0"/>
                        </a:spcAft>
                      </a:pPr>
                      <a:r>
                        <a:rPr lang="en-GB" sz="1200" b="1" kern="1400" dirty="0">
                          <a:solidFill>
                            <a:srgbClr val="FFFFFF"/>
                          </a:solidFill>
                          <a:uFill>
                            <a:solidFill>
                              <a:srgbClr val="000000"/>
                            </a:solidFill>
                          </a:uFill>
                          <a:latin typeface="Arial"/>
                          <a:ea typeface="Times New Roman"/>
                          <a:cs typeface="Arial"/>
                        </a:rPr>
                        <a:t>Estimate performance 2016/17</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200" b="1" dirty="0">
                          <a:solidFill>
                            <a:srgbClr val="FFFFFF"/>
                          </a:solidFill>
                          <a:uFill>
                            <a:solidFill>
                              <a:srgbClr val="FFFFFF"/>
                            </a:solidFill>
                          </a:uFill>
                          <a:latin typeface="+mj-lt"/>
                          <a:ea typeface="Times New Roman"/>
                          <a:cs typeface="Arial"/>
                        </a:rPr>
                        <a:t>Medium-term Targets</a:t>
                      </a:r>
                      <a:endParaRPr lang="en-ZA" sz="1200" b="1" dirty="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571504">
                <a:tc gridSpan="2" vMerge="1">
                  <a:txBody>
                    <a:bodyPr/>
                    <a:lstStyle/>
                    <a:p>
                      <a:endParaRPr lang="en-ZA"/>
                    </a:p>
                  </a:txBody>
                  <a:tcPr/>
                </a:tc>
                <a:tc hMerge="1" vMerge="1">
                  <a:txBody>
                    <a:bodyPr/>
                    <a:lstStyle/>
                    <a:p>
                      <a:endParaRPr lang="en-ZA"/>
                    </a:p>
                  </a:txBody>
                  <a:tcPr/>
                </a:tc>
                <a:tc>
                  <a:txBody>
                    <a:bodyPr/>
                    <a:lstStyle/>
                    <a:p>
                      <a:pPr algn="just" hangingPunct="0">
                        <a:spcAft>
                          <a:spcPts val="0"/>
                        </a:spcAft>
                      </a:pPr>
                      <a:r>
                        <a:rPr lang="en-GB" sz="1200" b="1" kern="1400" dirty="0">
                          <a:solidFill>
                            <a:srgbClr val="FFFFFF"/>
                          </a:solidFill>
                          <a:uFill>
                            <a:solidFill>
                              <a:srgbClr val="000000"/>
                            </a:solidFill>
                          </a:uFill>
                          <a:latin typeface="Arial"/>
                          <a:ea typeface="Times New Roman"/>
                          <a:cs typeface="Arial"/>
                        </a:rPr>
                        <a:t>2013/14</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just" hangingPunct="0">
                        <a:spcAft>
                          <a:spcPts val="0"/>
                        </a:spcAft>
                      </a:pPr>
                      <a:r>
                        <a:rPr lang="en-GB" sz="1200" b="1" kern="1400" dirty="0">
                          <a:solidFill>
                            <a:srgbClr val="FFFFFF"/>
                          </a:solidFill>
                          <a:uFill>
                            <a:solidFill>
                              <a:srgbClr val="000000"/>
                            </a:solidFill>
                          </a:uFill>
                          <a:latin typeface="Arial"/>
                          <a:ea typeface="Times New Roman"/>
                          <a:cs typeface="Arial"/>
                        </a:rPr>
                        <a:t>2014/15</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just" hangingPunct="0">
                        <a:spcAft>
                          <a:spcPts val="0"/>
                        </a:spcAft>
                      </a:pPr>
                      <a:r>
                        <a:rPr lang="en-GB" sz="1200" b="1" kern="1400" dirty="0">
                          <a:solidFill>
                            <a:srgbClr val="FFFFFF"/>
                          </a:solidFill>
                          <a:uFill>
                            <a:solidFill>
                              <a:srgbClr val="000000"/>
                            </a:solidFill>
                          </a:uFill>
                          <a:latin typeface="Arial"/>
                          <a:ea typeface="Times New Roman"/>
                          <a:cs typeface="Arial"/>
                        </a:rPr>
                        <a:t>2015/16</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200" b="1" kern="1400" dirty="0">
                          <a:solidFill>
                            <a:srgbClr val="FFFFFF"/>
                          </a:solidFill>
                          <a:uFill>
                            <a:solidFill>
                              <a:srgbClr val="FFFFFF"/>
                            </a:solidFill>
                          </a:uFill>
                          <a:latin typeface="+mj-lt"/>
                          <a:ea typeface="Times New Roman"/>
                          <a:cs typeface="Arial"/>
                        </a:rPr>
                        <a:t>2017/18 </a:t>
                      </a:r>
                      <a:endParaRPr lang="en-ZA" sz="1200" b="1" dirty="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dirty="0">
                          <a:solidFill>
                            <a:srgbClr val="FFFFFF"/>
                          </a:solidFill>
                          <a:uFill>
                            <a:solidFill>
                              <a:srgbClr val="FFFFFF"/>
                            </a:solidFill>
                          </a:uFill>
                          <a:latin typeface="+mj-lt"/>
                          <a:ea typeface="Times New Roman"/>
                          <a:cs typeface="Arial"/>
                        </a:rPr>
                        <a:t>2018/19 </a:t>
                      </a:r>
                      <a:endParaRPr lang="en-ZA" sz="1200" b="1" dirty="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dirty="0">
                          <a:solidFill>
                            <a:srgbClr val="FFFFFF"/>
                          </a:solidFill>
                          <a:uFill>
                            <a:solidFill>
                              <a:srgbClr val="FFFFFF"/>
                            </a:solidFill>
                          </a:uFill>
                          <a:latin typeface="+mj-lt"/>
                          <a:ea typeface="Times New Roman"/>
                          <a:cs typeface="Arial"/>
                        </a:rPr>
                        <a:t>2019/20 </a:t>
                      </a:r>
                      <a:endParaRPr lang="en-ZA" sz="1200" b="1" dirty="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2"/>
                  </a:ext>
                </a:extLst>
              </a:tr>
              <a:tr h="1047169">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2.2</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spcAft>
                          <a:spcPts val="600"/>
                        </a:spcAft>
                        <a:tabLst>
                          <a:tab pos="180340" algn="l"/>
                          <a:tab pos="540385" algn="l"/>
                          <a:tab pos="21590" algn="l"/>
                          <a:tab pos="540385" algn="l"/>
                        </a:tabLst>
                      </a:pPr>
                      <a:r>
                        <a:rPr lang="en-GB" sz="1200" b="1" dirty="0">
                          <a:solidFill>
                            <a:srgbClr val="000000"/>
                          </a:solidFill>
                          <a:uFill>
                            <a:solidFill>
                              <a:srgbClr val="000000"/>
                            </a:solidFill>
                          </a:uFill>
                          <a:latin typeface="Arial"/>
                          <a:ea typeface="Batang"/>
                          <a:cs typeface="Times New Roman"/>
                        </a:rPr>
                        <a:t>To increase accessibility to capacity- strengthening interventions to CSOs with the aim of improving the quality of services.</a:t>
                      </a:r>
                      <a:endParaRPr lang="en-ZA" sz="1200" b="1" dirty="0">
                        <a:solidFill>
                          <a:srgbClr val="000000"/>
                        </a:solidFill>
                        <a:uFill>
                          <a:solidFill>
                            <a:srgbClr val="000000"/>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2059</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2531</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2687</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4950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6250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10000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14 000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501090" cy="838200"/>
          </a:xfrm>
        </p:spPr>
        <p:txBody>
          <a:bodyPr/>
          <a:lstStyle/>
          <a:p>
            <a:r>
              <a:rPr lang="en-GB" b="1" dirty="0" smtClean="0"/>
              <a:t>Sub Programme 2: CSOs institutional capacity building Performance indicators and annual targets</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22</a:t>
            </a:fld>
            <a:endParaRPr lang="en-US" dirty="0"/>
          </a:p>
        </p:txBody>
      </p:sp>
      <p:graphicFrame>
        <p:nvGraphicFramePr>
          <p:cNvPr id="6" name="Table 5"/>
          <p:cNvGraphicFramePr>
            <a:graphicFrameLocks noGrp="1"/>
          </p:cNvGraphicFramePr>
          <p:nvPr/>
        </p:nvGraphicFramePr>
        <p:xfrm>
          <a:off x="0" y="857232"/>
          <a:ext cx="9144000" cy="5329456"/>
        </p:xfrm>
        <a:graphic>
          <a:graphicData uri="http://schemas.openxmlformats.org/drawingml/2006/table">
            <a:tbl>
              <a:tblPr/>
              <a:tblGrid>
                <a:gridCol w="516162">
                  <a:extLst>
                    <a:ext uri="{9D8B030D-6E8A-4147-A177-3AD203B41FA5}">
                      <a16:colId xmlns:a16="http://schemas.microsoft.com/office/drawing/2014/main" xmlns="" val="20000"/>
                    </a:ext>
                  </a:extLst>
                </a:gridCol>
                <a:gridCol w="3238793">
                  <a:extLst>
                    <a:ext uri="{9D8B030D-6E8A-4147-A177-3AD203B41FA5}">
                      <a16:colId xmlns:a16="http://schemas.microsoft.com/office/drawing/2014/main" xmlns="" val="20001"/>
                    </a:ext>
                  </a:extLst>
                </a:gridCol>
                <a:gridCol w="750749">
                  <a:extLst>
                    <a:ext uri="{9D8B030D-6E8A-4147-A177-3AD203B41FA5}">
                      <a16:colId xmlns:a16="http://schemas.microsoft.com/office/drawing/2014/main" xmlns="" val="20002"/>
                    </a:ext>
                  </a:extLst>
                </a:gridCol>
                <a:gridCol w="811899">
                  <a:extLst>
                    <a:ext uri="{9D8B030D-6E8A-4147-A177-3AD203B41FA5}">
                      <a16:colId xmlns:a16="http://schemas.microsoft.com/office/drawing/2014/main" xmlns="" val="20003"/>
                    </a:ext>
                  </a:extLst>
                </a:gridCol>
                <a:gridCol w="811899">
                  <a:extLst>
                    <a:ext uri="{9D8B030D-6E8A-4147-A177-3AD203B41FA5}">
                      <a16:colId xmlns:a16="http://schemas.microsoft.com/office/drawing/2014/main" xmlns="" val="20004"/>
                    </a:ext>
                  </a:extLst>
                </a:gridCol>
                <a:gridCol w="943886">
                  <a:extLst>
                    <a:ext uri="{9D8B030D-6E8A-4147-A177-3AD203B41FA5}">
                      <a16:colId xmlns:a16="http://schemas.microsoft.com/office/drawing/2014/main" xmlns="" val="20005"/>
                    </a:ext>
                  </a:extLst>
                </a:gridCol>
                <a:gridCol w="690204">
                  <a:extLst>
                    <a:ext uri="{9D8B030D-6E8A-4147-A177-3AD203B41FA5}">
                      <a16:colId xmlns:a16="http://schemas.microsoft.com/office/drawing/2014/main" xmlns="" val="20006"/>
                    </a:ext>
                  </a:extLst>
                </a:gridCol>
                <a:gridCol w="690204">
                  <a:extLst>
                    <a:ext uri="{9D8B030D-6E8A-4147-A177-3AD203B41FA5}">
                      <a16:colId xmlns:a16="http://schemas.microsoft.com/office/drawing/2014/main" xmlns="" val="20007"/>
                    </a:ext>
                  </a:extLst>
                </a:gridCol>
                <a:gridCol w="690204">
                  <a:extLst>
                    <a:ext uri="{9D8B030D-6E8A-4147-A177-3AD203B41FA5}">
                      <a16:colId xmlns:a16="http://schemas.microsoft.com/office/drawing/2014/main" xmlns="" val="20008"/>
                    </a:ext>
                  </a:extLst>
                </a:gridCol>
              </a:tblGrid>
              <a:tr h="416799">
                <a:tc rowSpan="2" gridSpan="2">
                  <a:txBody>
                    <a:bodyPr/>
                    <a:lstStyle/>
                    <a:p>
                      <a:pPr algn="ctr" hangingPunct="0">
                        <a:spcAft>
                          <a:spcPts val="0"/>
                        </a:spcAft>
                      </a:pPr>
                      <a:r>
                        <a:rPr lang="en-GB" sz="1200" b="1" kern="1400" dirty="0">
                          <a:solidFill>
                            <a:srgbClr val="FFFFFF"/>
                          </a:solidFill>
                          <a:uFill>
                            <a:solidFill>
                              <a:srgbClr val="000000"/>
                            </a:solidFill>
                          </a:uFill>
                          <a:latin typeface="Arial"/>
                          <a:ea typeface="Times New Roman"/>
                          <a:cs typeface="Arial"/>
                        </a:rPr>
                        <a:t>Performance indicators</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Audited/Actual performance</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Estimate performance 2016/17</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200" b="1">
                          <a:solidFill>
                            <a:srgbClr val="FFFFFF"/>
                          </a:solidFill>
                          <a:uFill>
                            <a:solidFill>
                              <a:srgbClr val="FFFFFF"/>
                            </a:solidFill>
                          </a:uFill>
                          <a:latin typeface="Times New Roman"/>
                          <a:ea typeface="Times New Roman"/>
                          <a:cs typeface="Arial"/>
                        </a:rPr>
                        <a:t>Medium-term targets</a:t>
                      </a:r>
                      <a:endParaRPr lang="en-ZA" sz="1200" b="1">
                        <a:uFill>
                          <a:solidFill>
                            <a:srgbClr val="FFFFFF"/>
                          </a:solidFill>
                        </a:uFill>
                        <a:latin typeface="Times New Roman"/>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40457">
                <a:tc gridSpan="2" vMerge="1">
                  <a:txBody>
                    <a:bodyPr/>
                    <a:lstStyle/>
                    <a:p>
                      <a:endParaRPr lang="en-ZA"/>
                    </a:p>
                  </a:txBody>
                  <a:tcPr/>
                </a:tc>
                <a:tc hMerge="1" vMerge="1">
                  <a:txBody>
                    <a:bodyPr/>
                    <a:lstStyle/>
                    <a:p>
                      <a:endParaRPr lang="en-ZA"/>
                    </a:p>
                  </a:txBody>
                  <a:tcPr/>
                </a:tc>
                <a:tc>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2013/14</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2014/15</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2015/16</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200" b="1" kern="1400">
                          <a:solidFill>
                            <a:srgbClr val="FFFFFF"/>
                          </a:solidFill>
                          <a:uFill>
                            <a:solidFill>
                              <a:srgbClr val="FFFFFF"/>
                            </a:solidFill>
                          </a:uFill>
                          <a:latin typeface="Times New Roman"/>
                          <a:ea typeface="Times New Roman"/>
                          <a:cs typeface="Arial"/>
                        </a:rPr>
                        <a:t>2017/18</a:t>
                      </a:r>
                      <a:endParaRPr lang="en-ZA" sz="1200" b="1">
                        <a:uFill>
                          <a:solidFill>
                            <a:srgbClr val="FFFFFF"/>
                          </a:solidFill>
                        </a:uFill>
                        <a:latin typeface="Times New Roman"/>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FFFFFF"/>
                            </a:solidFill>
                          </a:uFill>
                          <a:latin typeface="Times New Roman"/>
                          <a:ea typeface="Times New Roman"/>
                          <a:cs typeface="Arial"/>
                        </a:rPr>
                        <a:t>2018/19</a:t>
                      </a:r>
                      <a:endParaRPr lang="en-ZA" sz="1200" b="1">
                        <a:uFill>
                          <a:solidFill>
                            <a:srgbClr val="FFFFFF"/>
                          </a:solidFill>
                        </a:uFill>
                        <a:latin typeface="Times New Roman"/>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FFFFFF"/>
                            </a:solidFill>
                          </a:uFill>
                          <a:latin typeface="Times New Roman"/>
                          <a:ea typeface="Times New Roman"/>
                          <a:cs typeface="Arial"/>
                        </a:rPr>
                        <a:t>2019/20</a:t>
                      </a:r>
                      <a:endParaRPr lang="en-ZA" sz="1200" b="1">
                        <a:uFill>
                          <a:solidFill>
                            <a:srgbClr val="FFFFFF"/>
                          </a:solidFill>
                        </a:uFill>
                        <a:latin typeface="Times New Roman"/>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1417625">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2.2.1</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300"/>
                        </a:spcAft>
                      </a:pPr>
                      <a:r>
                        <a:rPr lang="en-ZA" sz="1200" b="1" dirty="0">
                          <a:solidFill>
                            <a:srgbClr val="000000"/>
                          </a:solidFill>
                          <a:uFill>
                            <a:solidFill>
                              <a:srgbClr val="000000"/>
                            </a:solidFill>
                          </a:uFill>
                          <a:latin typeface="Arial"/>
                          <a:ea typeface="Times New Roman"/>
                          <a:cs typeface="Times New Roman"/>
                        </a:rPr>
                        <a:t>Number of CSOs assessed to determine institutional capacity with the aim of providing appropriate capacity building support per year</a:t>
                      </a: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6250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10000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14 000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38305">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2.2.2</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Number of CSOs trained and/or mentored  to comply with registration legislations per year</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ZA" sz="1200" b="1" kern="0">
                          <a:solidFill>
                            <a:srgbClr val="000000"/>
                          </a:solidFill>
                          <a:uFill>
                            <a:solidFill>
                              <a:srgbClr val="000000"/>
                            </a:solidFill>
                          </a:uFill>
                          <a:latin typeface="Arial"/>
                          <a:ea typeface="Times New Roman"/>
                          <a:cs typeface="Arial"/>
                        </a:rPr>
                        <a:t>2 059</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ZA" sz="1200" b="1" kern="0">
                          <a:solidFill>
                            <a:srgbClr val="333333"/>
                          </a:solidFill>
                          <a:uFill>
                            <a:solidFill>
                              <a:srgbClr val="000000"/>
                            </a:solidFill>
                          </a:uFill>
                          <a:latin typeface="Arial"/>
                          <a:ea typeface="Times New Roman"/>
                          <a:cs typeface="Arial"/>
                        </a:rPr>
                        <a:t>2 531</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uFill>
                            <a:solidFill>
                              <a:srgbClr val="000000"/>
                            </a:solidFill>
                          </a:uFill>
                          <a:latin typeface="Arial"/>
                          <a:ea typeface="Times New Roman"/>
                          <a:cs typeface="Arial"/>
                        </a:rPr>
                        <a:t>2687</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3000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3750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6000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6000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177965">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2.2.3</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Number of civil society organisations capacitated in civil society organisational management per year</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2059</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2531</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2687</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2000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3000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5000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5000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38305">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2.2.4</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Number of NPOs trained in community development practice per year</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450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750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900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1 500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86808" cy="838200"/>
          </a:xfrm>
        </p:spPr>
        <p:txBody>
          <a:bodyPr/>
          <a:lstStyle/>
          <a:p>
            <a:r>
              <a:rPr lang="en-GB" b="1" dirty="0" smtClean="0"/>
              <a:t>Sub Programme 2: CSOs institutional capacity building Quarterly Targets for 2017/2018</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23</a:t>
            </a:fld>
            <a:endParaRPr lang="en-US" dirty="0"/>
          </a:p>
        </p:txBody>
      </p:sp>
      <p:graphicFrame>
        <p:nvGraphicFramePr>
          <p:cNvPr id="6" name="Table 5"/>
          <p:cNvGraphicFramePr>
            <a:graphicFrameLocks noGrp="1"/>
          </p:cNvGraphicFramePr>
          <p:nvPr/>
        </p:nvGraphicFramePr>
        <p:xfrm>
          <a:off x="0" y="1071545"/>
          <a:ext cx="9144000" cy="5096545"/>
        </p:xfrm>
        <a:graphic>
          <a:graphicData uri="http://schemas.openxmlformats.org/drawingml/2006/table">
            <a:tbl>
              <a:tblPr/>
              <a:tblGrid>
                <a:gridCol w="604564">
                  <a:extLst>
                    <a:ext uri="{9D8B030D-6E8A-4147-A177-3AD203B41FA5}">
                      <a16:colId xmlns:a16="http://schemas.microsoft.com/office/drawing/2014/main" xmlns="" val="20000"/>
                    </a:ext>
                  </a:extLst>
                </a:gridCol>
                <a:gridCol w="2746194">
                  <a:extLst>
                    <a:ext uri="{9D8B030D-6E8A-4147-A177-3AD203B41FA5}">
                      <a16:colId xmlns:a16="http://schemas.microsoft.com/office/drawing/2014/main" xmlns="" val="20001"/>
                    </a:ext>
                  </a:extLst>
                </a:gridCol>
                <a:gridCol w="1107888">
                  <a:extLst>
                    <a:ext uri="{9D8B030D-6E8A-4147-A177-3AD203B41FA5}">
                      <a16:colId xmlns:a16="http://schemas.microsoft.com/office/drawing/2014/main" xmlns="" val="20002"/>
                    </a:ext>
                  </a:extLst>
                </a:gridCol>
                <a:gridCol w="982413">
                  <a:extLst>
                    <a:ext uri="{9D8B030D-6E8A-4147-A177-3AD203B41FA5}">
                      <a16:colId xmlns:a16="http://schemas.microsoft.com/office/drawing/2014/main" xmlns="" val="20003"/>
                    </a:ext>
                  </a:extLst>
                </a:gridCol>
                <a:gridCol w="906843">
                  <a:extLst>
                    <a:ext uri="{9D8B030D-6E8A-4147-A177-3AD203B41FA5}">
                      <a16:colId xmlns:a16="http://schemas.microsoft.com/office/drawing/2014/main" xmlns="" val="20004"/>
                    </a:ext>
                  </a:extLst>
                </a:gridCol>
                <a:gridCol w="906843">
                  <a:extLst>
                    <a:ext uri="{9D8B030D-6E8A-4147-A177-3AD203B41FA5}">
                      <a16:colId xmlns:a16="http://schemas.microsoft.com/office/drawing/2014/main" xmlns="" val="20005"/>
                    </a:ext>
                  </a:extLst>
                </a:gridCol>
                <a:gridCol w="982413">
                  <a:extLst>
                    <a:ext uri="{9D8B030D-6E8A-4147-A177-3AD203B41FA5}">
                      <a16:colId xmlns:a16="http://schemas.microsoft.com/office/drawing/2014/main" xmlns="" val="20006"/>
                    </a:ext>
                  </a:extLst>
                </a:gridCol>
                <a:gridCol w="906842">
                  <a:extLst>
                    <a:ext uri="{9D8B030D-6E8A-4147-A177-3AD203B41FA5}">
                      <a16:colId xmlns:a16="http://schemas.microsoft.com/office/drawing/2014/main" xmlns="" val="20007"/>
                    </a:ext>
                  </a:extLst>
                </a:gridCol>
              </a:tblGrid>
              <a:tr h="161289">
                <a:tc rowSpan="2" gridSpan="2">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Performance Indicator</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Reporting period</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a:txBody>
                    <a:bodyPr/>
                    <a:lstStyle/>
                    <a:p>
                      <a:pPr algn="ctr" hangingPunct="0">
                        <a:spcAft>
                          <a:spcPts val="0"/>
                        </a:spcAft>
                      </a:pPr>
                      <a:r>
                        <a:rPr lang="en-GB" sz="1400" b="1" kern="1400" dirty="0">
                          <a:solidFill>
                            <a:srgbClr val="FFFFFF"/>
                          </a:solidFill>
                          <a:latin typeface="Arial"/>
                          <a:ea typeface="Times New Roman"/>
                          <a:cs typeface="Arial"/>
                        </a:rPr>
                        <a:t>Annual Target 2017/18</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4">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Quarterly Targets</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22576">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1</a:t>
                      </a:r>
                      <a:r>
                        <a:rPr lang="en-GB" sz="1400" b="1" kern="1400" baseline="30000" dirty="0">
                          <a:solidFill>
                            <a:srgbClr val="FFFFFF"/>
                          </a:solidFill>
                          <a:latin typeface="Arial"/>
                          <a:ea typeface="Times New Roman"/>
                          <a:cs typeface="Arial"/>
                        </a:rPr>
                        <a:t>st</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2</a:t>
                      </a:r>
                      <a:r>
                        <a:rPr lang="en-GB" sz="1400" b="1" kern="1400" baseline="30000" dirty="0">
                          <a:solidFill>
                            <a:srgbClr val="FFFFFF"/>
                          </a:solidFill>
                          <a:latin typeface="Arial"/>
                          <a:ea typeface="Times New Roman"/>
                          <a:cs typeface="Arial"/>
                        </a:rPr>
                        <a:t>nd</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3</a:t>
                      </a:r>
                      <a:r>
                        <a:rPr lang="en-GB" sz="1400" b="1" kern="1400" baseline="30000" dirty="0">
                          <a:solidFill>
                            <a:srgbClr val="FFFFFF"/>
                          </a:solidFill>
                          <a:latin typeface="Arial"/>
                          <a:ea typeface="Times New Roman"/>
                          <a:cs typeface="Arial"/>
                        </a:rPr>
                        <a:t>rd</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latin typeface="Arial"/>
                          <a:ea typeface="Times New Roman"/>
                          <a:cs typeface="Arial"/>
                        </a:rPr>
                        <a:t>4</a:t>
                      </a:r>
                      <a:r>
                        <a:rPr lang="en-GB" sz="1400" b="1" kern="1400" baseline="30000" dirty="0">
                          <a:solidFill>
                            <a:srgbClr val="FFFFFF"/>
                          </a:solidFill>
                          <a:latin typeface="Arial"/>
                          <a:ea typeface="Times New Roman"/>
                          <a:cs typeface="Arial"/>
                        </a:rPr>
                        <a:t>th</a:t>
                      </a:r>
                      <a:endParaRPr lang="en-ZA" sz="1400" kern="1400" dirty="0">
                        <a:solidFill>
                          <a:srgbClr val="000000"/>
                        </a:solidFill>
                        <a:latin typeface="Arial"/>
                        <a:ea typeface="Times New Roman"/>
                        <a:cs typeface="Times New Roman"/>
                      </a:endParaRPr>
                    </a:p>
                  </a:txBody>
                  <a:tcPr marL="36142" marR="361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537626">
                <a:tc>
                  <a:txBody>
                    <a:bodyPr/>
                    <a:lstStyle/>
                    <a:p>
                      <a:pPr algn="l" hangingPunct="0">
                        <a:lnSpc>
                          <a:spcPct val="115000"/>
                        </a:lnSpc>
                        <a:spcAft>
                          <a:spcPts val="0"/>
                        </a:spcAft>
                      </a:pPr>
                      <a:r>
                        <a:rPr lang="en-GB" sz="1200" b="1" kern="1400" dirty="0">
                          <a:solidFill>
                            <a:srgbClr val="000000"/>
                          </a:solidFill>
                          <a:latin typeface="Arial"/>
                          <a:ea typeface="Times New Roman"/>
                          <a:cs typeface="Arial"/>
                        </a:rPr>
                        <a:t>2.2.1</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en-ZA" sz="1200" b="1" dirty="0">
                          <a:solidFill>
                            <a:srgbClr val="000000"/>
                          </a:solidFill>
                          <a:latin typeface="Arial"/>
                          <a:ea typeface="Times New Roman"/>
                          <a:cs typeface="Times New Roman"/>
                        </a:rPr>
                        <a:t>Number of CSOs assessed to determine institutional capacity with the aim of providing appropriate capacity building support per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Quarterly</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6250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1 000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1 723</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1 763</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1 764</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97828">
                <a:tc>
                  <a:txBody>
                    <a:bodyPr/>
                    <a:lstStyle/>
                    <a:p>
                      <a:pPr algn="l" hangingPunct="0">
                        <a:lnSpc>
                          <a:spcPct val="115000"/>
                        </a:lnSpc>
                        <a:spcAft>
                          <a:spcPts val="0"/>
                        </a:spcAft>
                      </a:pPr>
                      <a:r>
                        <a:rPr lang="en-GB" sz="1200" b="1" kern="1400">
                          <a:solidFill>
                            <a:srgbClr val="000000"/>
                          </a:solidFill>
                          <a:latin typeface="Arial"/>
                          <a:ea typeface="Times New Roman"/>
                          <a:cs typeface="Arial"/>
                        </a:rPr>
                        <a:t>2.2.2</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115000"/>
                        </a:lnSpc>
                        <a:spcAft>
                          <a:spcPts val="0"/>
                        </a:spcAft>
                      </a:pPr>
                      <a:r>
                        <a:rPr lang="en-GB" sz="1200" b="1" kern="1400" dirty="0">
                          <a:solidFill>
                            <a:srgbClr val="000000"/>
                          </a:solidFill>
                          <a:latin typeface="Arial"/>
                          <a:ea typeface="Times New Roman"/>
                          <a:cs typeface="Arial"/>
                        </a:rPr>
                        <a:t>Number of CSOs trained and/or mentored  to comply with registration legislations per year</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3750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375</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1875</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3000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3750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04409">
                <a:tc>
                  <a:txBody>
                    <a:bodyPr/>
                    <a:lstStyle/>
                    <a:p>
                      <a:pPr algn="l" hangingPunct="0">
                        <a:lnSpc>
                          <a:spcPct val="115000"/>
                        </a:lnSpc>
                        <a:spcAft>
                          <a:spcPts val="0"/>
                        </a:spcAft>
                      </a:pPr>
                      <a:r>
                        <a:rPr lang="en-GB" sz="1200" b="1" kern="1400">
                          <a:solidFill>
                            <a:srgbClr val="000000"/>
                          </a:solidFill>
                          <a:latin typeface="Arial"/>
                          <a:ea typeface="Times New Roman"/>
                          <a:cs typeface="Arial"/>
                        </a:rPr>
                        <a:t>2.2.3</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115000"/>
                        </a:lnSpc>
                        <a:spcAft>
                          <a:spcPts val="0"/>
                        </a:spcAft>
                      </a:pPr>
                      <a:r>
                        <a:rPr lang="en-GB" sz="1200" b="1" kern="1400">
                          <a:solidFill>
                            <a:srgbClr val="000000"/>
                          </a:solidFill>
                          <a:latin typeface="Arial"/>
                          <a:ea typeface="Times New Roman"/>
                          <a:cs typeface="Arial"/>
                        </a:rPr>
                        <a:t>Number of civil society organisations capacitated in civil society organisational management per year</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300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1500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1400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3000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00132">
                <a:tc>
                  <a:txBody>
                    <a:bodyPr/>
                    <a:lstStyle/>
                    <a:p>
                      <a:pPr algn="l" hangingPunct="0">
                        <a:lnSpc>
                          <a:spcPct val="115000"/>
                        </a:lnSpc>
                        <a:spcAft>
                          <a:spcPts val="0"/>
                        </a:spcAft>
                      </a:pPr>
                      <a:r>
                        <a:rPr lang="en-GB" sz="1200" b="1" kern="1400">
                          <a:solidFill>
                            <a:srgbClr val="000000"/>
                          </a:solidFill>
                          <a:latin typeface="Arial"/>
                          <a:ea typeface="Times New Roman"/>
                          <a:cs typeface="Arial"/>
                        </a:rPr>
                        <a:t>2.2.4</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115000"/>
                        </a:lnSpc>
                        <a:spcAft>
                          <a:spcPts val="0"/>
                        </a:spcAft>
                      </a:pPr>
                      <a:r>
                        <a:rPr lang="en-GB" sz="1200" b="1" kern="1400">
                          <a:solidFill>
                            <a:srgbClr val="000000"/>
                          </a:solidFill>
                          <a:latin typeface="Arial"/>
                          <a:ea typeface="Times New Roman"/>
                          <a:cs typeface="Arial"/>
                        </a:rPr>
                        <a:t>Number of NPOs trained in community development practice per year</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Quarterly</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750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100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250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Arial"/>
                          <a:ea typeface="Times New Roman"/>
                          <a:cs typeface="Arial"/>
                        </a:rPr>
                        <a:t>400</a:t>
                      </a:r>
                      <a:endParaRPr lang="en-ZA" sz="1200" b="1" kern="140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Arial"/>
                          <a:ea typeface="Times New Roman"/>
                          <a:cs typeface="Arial"/>
                        </a:rPr>
                        <a:t>750</a:t>
                      </a:r>
                      <a:endParaRPr lang="en-ZA" sz="1200" b="1" kern="14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0"/>
            <a:ext cx="8381999" cy="838200"/>
          </a:xfrm>
        </p:spPr>
        <p:txBody>
          <a:bodyPr/>
          <a:lstStyle/>
          <a:p>
            <a:r>
              <a:rPr lang="en-GB" b="1" dirty="0" smtClean="0"/>
              <a:t>Sub Programme 3: CSOs resource mobilisation (financial &amp; non financial resources) Strategic Objectives &amp; targets</a:t>
            </a:r>
            <a:endParaRPr lang="en-ZA" b="1" dirty="0">
              <a:solidFill>
                <a:srgbClr val="FF0000"/>
              </a:solidFill>
            </a:endParaRPr>
          </a:p>
        </p:txBody>
      </p:sp>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3938296944"/>
              </p:ext>
            </p:extLst>
          </p:nvPr>
        </p:nvGraphicFramePr>
        <p:xfrm>
          <a:off x="1" y="928672"/>
          <a:ext cx="9143998" cy="3571897"/>
        </p:xfrm>
        <a:graphic>
          <a:graphicData uri="http://schemas.openxmlformats.org/drawingml/2006/table">
            <a:tbl>
              <a:tblPr/>
              <a:tblGrid>
                <a:gridCol w="500033">
                  <a:extLst>
                    <a:ext uri="{9D8B030D-6E8A-4147-A177-3AD203B41FA5}">
                      <a16:colId xmlns:a16="http://schemas.microsoft.com/office/drawing/2014/main" xmlns="" val="20000"/>
                    </a:ext>
                  </a:extLst>
                </a:gridCol>
                <a:gridCol w="3424929">
                  <a:extLst>
                    <a:ext uri="{9D8B030D-6E8A-4147-A177-3AD203B41FA5}">
                      <a16:colId xmlns:a16="http://schemas.microsoft.com/office/drawing/2014/main" xmlns="" val="20001"/>
                    </a:ext>
                  </a:extLst>
                </a:gridCol>
                <a:gridCol w="768019">
                  <a:extLst>
                    <a:ext uri="{9D8B030D-6E8A-4147-A177-3AD203B41FA5}">
                      <a16:colId xmlns:a16="http://schemas.microsoft.com/office/drawing/2014/main" xmlns="" val="20002"/>
                    </a:ext>
                  </a:extLst>
                </a:gridCol>
                <a:gridCol w="768019">
                  <a:extLst>
                    <a:ext uri="{9D8B030D-6E8A-4147-A177-3AD203B41FA5}">
                      <a16:colId xmlns:a16="http://schemas.microsoft.com/office/drawing/2014/main" xmlns="" val="20003"/>
                    </a:ext>
                  </a:extLst>
                </a:gridCol>
                <a:gridCol w="686161">
                  <a:extLst>
                    <a:ext uri="{9D8B030D-6E8A-4147-A177-3AD203B41FA5}">
                      <a16:colId xmlns:a16="http://schemas.microsoft.com/office/drawing/2014/main" xmlns="" val="20004"/>
                    </a:ext>
                  </a:extLst>
                </a:gridCol>
                <a:gridCol w="938354">
                  <a:extLst>
                    <a:ext uri="{9D8B030D-6E8A-4147-A177-3AD203B41FA5}">
                      <a16:colId xmlns:a16="http://schemas.microsoft.com/office/drawing/2014/main" xmlns="" val="20005"/>
                    </a:ext>
                  </a:extLst>
                </a:gridCol>
                <a:gridCol w="686161">
                  <a:extLst>
                    <a:ext uri="{9D8B030D-6E8A-4147-A177-3AD203B41FA5}">
                      <a16:colId xmlns:a16="http://schemas.microsoft.com/office/drawing/2014/main" xmlns="" val="20006"/>
                    </a:ext>
                  </a:extLst>
                </a:gridCol>
                <a:gridCol w="686161">
                  <a:extLst>
                    <a:ext uri="{9D8B030D-6E8A-4147-A177-3AD203B41FA5}">
                      <a16:colId xmlns:a16="http://schemas.microsoft.com/office/drawing/2014/main" xmlns="" val="20007"/>
                    </a:ext>
                  </a:extLst>
                </a:gridCol>
                <a:gridCol w="686161">
                  <a:extLst>
                    <a:ext uri="{9D8B030D-6E8A-4147-A177-3AD203B41FA5}">
                      <a16:colId xmlns:a16="http://schemas.microsoft.com/office/drawing/2014/main" xmlns="" val="20008"/>
                    </a:ext>
                  </a:extLst>
                </a:gridCol>
              </a:tblGrid>
              <a:tr h="986301">
                <a:tc gridSpan="9">
                  <a:txBody>
                    <a:bodyPr/>
                    <a:lstStyle/>
                    <a:p>
                      <a:pPr algn="just" hangingPunct="0">
                        <a:lnSpc>
                          <a:spcPct val="115000"/>
                        </a:lnSpc>
                        <a:spcAft>
                          <a:spcPts val="0"/>
                        </a:spcAft>
                        <a:tabLst>
                          <a:tab pos="1531620" algn="l"/>
                        </a:tabLst>
                      </a:pPr>
                      <a:r>
                        <a:rPr lang="en-GB" sz="1200" b="1" kern="1400" dirty="0">
                          <a:solidFill>
                            <a:srgbClr val="000000"/>
                          </a:solidFill>
                          <a:uFill>
                            <a:solidFill>
                              <a:srgbClr val="000000"/>
                            </a:solidFill>
                          </a:uFill>
                          <a:latin typeface="Arial"/>
                          <a:ea typeface="Times New Roman"/>
                          <a:cs typeface="Arial"/>
                        </a:rPr>
                        <a:t>STRATEGIC STATEMENT 3:</a:t>
                      </a:r>
                      <a:r>
                        <a:rPr lang="en-GB" sz="1200" b="1" kern="1400" dirty="0">
                          <a:solidFill>
                            <a:srgbClr val="FFFFFF"/>
                          </a:solidFill>
                          <a:uFill>
                            <a:solidFill>
                              <a:srgbClr val="000000"/>
                            </a:solidFill>
                          </a:uFill>
                          <a:latin typeface="Arial"/>
                          <a:ea typeface="Times New Roman"/>
                          <a:cs typeface="Arial"/>
                        </a:rPr>
                        <a:t> </a:t>
                      </a:r>
                      <a:r>
                        <a:rPr lang="en-GB" sz="1200" b="1" kern="1400" dirty="0">
                          <a:solidFill>
                            <a:srgbClr val="000000"/>
                          </a:solidFill>
                          <a:uFill>
                            <a:solidFill>
                              <a:srgbClr val="000000"/>
                            </a:solidFill>
                          </a:uFill>
                          <a:latin typeface="Arial"/>
                          <a:ea typeface="Batang"/>
                          <a:cs typeface="Times New Roman"/>
                        </a:rPr>
                        <a:t>Conduct resource mobilisation activities aimed at increasing funding streams for CSOs development to ensure increase in the value of funds available for CSOs funding from government, foreign governments and private sector by 2021/22</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8559">
                <a:tc rowSpan="2" gridSpan="2">
                  <a:txBody>
                    <a:bodyPr/>
                    <a:lstStyle/>
                    <a:p>
                      <a:pPr algn="just" hangingPunct="0">
                        <a:spcAft>
                          <a:spcPts val="0"/>
                        </a:spcAft>
                      </a:pPr>
                      <a:r>
                        <a:rPr lang="en-GB" sz="1200" b="1" kern="1400">
                          <a:solidFill>
                            <a:srgbClr val="FFFFFF"/>
                          </a:solidFill>
                          <a:uFill>
                            <a:solidFill>
                              <a:srgbClr val="000000"/>
                            </a:solidFill>
                          </a:uFill>
                          <a:latin typeface="Arial"/>
                          <a:ea typeface="Times New Roman"/>
                          <a:cs typeface="Arial"/>
                        </a:rPr>
                        <a:t>Strategic objective</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just" hangingPunct="0">
                        <a:spcAft>
                          <a:spcPts val="0"/>
                        </a:spcAft>
                      </a:pPr>
                      <a:r>
                        <a:rPr lang="en-GB" sz="1200" b="1" kern="1400">
                          <a:solidFill>
                            <a:srgbClr val="FFFFFF"/>
                          </a:solidFill>
                          <a:uFill>
                            <a:solidFill>
                              <a:srgbClr val="000000"/>
                            </a:solidFill>
                          </a:uFill>
                          <a:latin typeface="Arial"/>
                          <a:ea typeface="Times New Roman"/>
                          <a:cs typeface="Arial"/>
                        </a:rPr>
                        <a:t>Audited/Actual Performance</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just" hangingPunct="0">
                        <a:spcAft>
                          <a:spcPts val="0"/>
                        </a:spcAft>
                      </a:pPr>
                      <a:r>
                        <a:rPr lang="en-GB" sz="1200" b="1" kern="1400">
                          <a:solidFill>
                            <a:srgbClr val="FFFFFF"/>
                          </a:solidFill>
                          <a:uFill>
                            <a:solidFill>
                              <a:srgbClr val="000000"/>
                            </a:solidFill>
                          </a:uFill>
                          <a:latin typeface="Arial"/>
                          <a:ea typeface="Times New Roman"/>
                          <a:cs typeface="Arial"/>
                        </a:rPr>
                        <a:t>Estimate performance 2016/17</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200" b="1">
                          <a:solidFill>
                            <a:srgbClr val="FFFFFF"/>
                          </a:solidFill>
                          <a:uFill>
                            <a:solidFill>
                              <a:srgbClr val="FFFFFF"/>
                            </a:solidFill>
                          </a:uFill>
                          <a:latin typeface="Times New Roman"/>
                          <a:ea typeface="Times New Roman"/>
                          <a:cs typeface="Arial"/>
                        </a:rPr>
                        <a:t>Medium-term Targets</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517120">
                <a:tc gridSpan="2" vMerge="1">
                  <a:txBody>
                    <a:bodyPr/>
                    <a:lstStyle/>
                    <a:p>
                      <a:endParaRPr lang="en-ZA"/>
                    </a:p>
                  </a:txBody>
                  <a:tcPr/>
                </a:tc>
                <a:tc hMerge="1" vMerge="1">
                  <a:txBody>
                    <a:bodyPr/>
                    <a:lstStyle/>
                    <a:p>
                      <a:endParaRPr lang="en-ZA"/>
                    </a:p>
                  </a:txBody>
                  <a:tcPr/>
                </a:tc>
                <a:tc>
                  <a:txBody>
                    <a:bodyPr/>
                    <a:lstStyle/>
                    <a:p>
                      <a:pPr algn="just" hangingPunct="0">
                        <a:spcAft>
                          <a:spcPts val="0"/>
                        </a:spcAft>
                      </a:pPr>
                      <a:r>
                        <a:rPr lang="en-GB" sz="1200" b="1" kern="1400">
                          <a:solidFill>
                            <a:srgbClr val="FFFFFF"/>
                          </a:solidFill>
                          <a:uFill>
                            <a:solidFill>
                              <a:srgbClr val="000000"/>
                            </a:solidFill>
                          </a:uFill>
                          <a:latin typeface="Arial"/>
                          <a:ea typeface="Times New Roman"/>
                          <a:cs typeface="Arial"/>
                        </a:rPr>
                        <a:t>2013/14</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just" hangingPunct="0">
                        <a:spcAft>
                          <a:spcPts val="0"/>
                        </a:spcAft>
                      </a:pPr>
                      <a:r>
                        <a:rPr lang="en-GB" sz="1200" b="1" kern="1400">
                          <a:solidFill>
                            <a:srgbClr val="FFFFFF"/>
                          </a:solidFill>
                          <a:uFill>
                            <a:solidFill>
                              <a:srgbClr val="000000"/>
                            </a:solidFill>
                          </a:uFill>
                          <a:latin typeface="Arial"/>
                          <a:ea typeface="Times New Roman"/>
                          <a:cs typeface="Arial"/>
                        </a:rPr>
                        <a:t>2014/15</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just" hangingPunct="0">
                        <a:spcAft>
                          <a:spcPts val="0"/>
                        </a:spcAft>
                      </a:pPr>
                      <a:r>
                        <a:rPr lang="en-GB" sz="1200" b="1" kern="1400">
                          <a:solidFill>
                            <a:srgbClr val="FFFFFF"/>
                          </a:solidFill>
                          <a:uFill>
                            <a:solidFill>
                              <a:srgbClr val="000000"/>
                            </a:solidFill>
                          </a:uFill>
                          <a:latin typeface="Arial"/>
                          <a:ea typeface="Times New Roman"/>
                          <a:cs typeface="Arial"/>
                        </a:rPr>
                        <a:t>2015/16</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200" b="1" kern="1400">
                          <a:solidFill>
                            <a:srgbClr val="FFFFFF"/>
                          </a:solidFill>
                          <a:uFill>
                            <a:solidFill>
                              <a:srgbClr val="FFFFFF"/>
                            </a:solidFill>
                          </a:uFill>
                          <a:latin typeface="Times New Roman"/>
                          <a:ea typeface="Times New Roman"/>
                          <a:cs typeface="Arial"/>
                        </a:rPr>
                        <a:t>2017/18 </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FFFFFF"/>
                            </a:solidFill>
                          </a:uFill>
                          <a:latin typeface="Times New Roman"/>
                          <a:ea typeface="Times New Roman"/>
                          <a:cs typeface="Arial"/>
                        </a:rPr>
                        <a:t>2018/19 </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FFFFFF"/>
                            </a:solidFill>
                          </a:uFill>
                          <a:latin typeface="Times New Roman"/>
                          <a:ea typeface="Times New Roman"/>
                          <a:cs typeface="Arial"/>
                        </a:rPr>
                        <a:t>2019/20 </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2"/>
                  </a:ext>
                </a:extLst>
              </a:tr>
              <a:tr h="1809917">
                <a:tc>
                  <a:txBody>
                    <a:bodyPr/>
                    <a:lstStyle/>
                    <a:p>
                      <a:pPr algn="l" hangingPunct="0">
                        <a:spcAft>
                          <a:spcPts val="0"/>
                        </a:spcAft>
                      </a:pPr>
                      <a:r>
                        <a:rPr lang="en-GB" sz="1200" b="1" kern="1400" dirty="0">
                          <a:solidFill>
                            <a:srgbClr val="000000"/>
                          </a:solidFill>
                          <a:uFill>
                            <a:solidFill>
                              <a:srgbClr val="000000"/>
                            </a:solidFill>
                          </a:uFill>
                          <a:latin typeface="Arial"/>
                          <a:ea typeface="Times New Roman"/>
                          <a:cs typeface="Arial"/>
                        </a:rPr>
                        <a:t>2.3</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l">
                        <a:spcAft>
                          <a:spcPts val="600"/>
                        </a:spcAft>
                        <a:tabLst>
                          <a:tab pos="180340" algn="l"/>
                          <a:tab pos="540385" algn="l"/>
                          <a:tab pos="21590" algn="l"/>
                          <a:tab pos="540385" algn="l"/>
                        </a:tabLst>
                      </a:pPr>
                      <a:r>
                        <a:rPr lang="en-GB" sz="1200" b="1" dirty="0">
                          <a:solidFill>
                            <a:srgbClr val="000000"/>
                          </a:solidFill>
                          <a:uFill>
                            <a:solidFill>
                              <a:srgbClr val="000000"/>
                            </a:solidFill>
                          </a:uFill>
                          <a:latin typeface="Arial"/>
                          <a:ea typeface="Batang"/>
                          <a:cs typeface="Times New Roman"/>
                        </a:rPr>
                        <a:t>To Increase number of CSOs that have access to development interventions aimed at developing their capabilities to efficiently manage, mobilise resources and sustain themselves for purposes of improving the quality of services provided by the organisations in poor communities.</a:t>
                      </a:r>
                      <a:endParaRPr lang="en-ZA" sz="1200" b="1" dirty="0">
                        <a:solidFill>
                          <a:srgbClr val="000000"/>
                        </a:solidFill>
                        <a:uFill>
                          <a:solidFill>
                            <a:srgbClr val="000000"/>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ZA" sz="1200" b="1" kern="0" dirty="0" smtClean="0">
                          <a:solidFill>
                            <a:srgbClr val="000000"/>
                          </a:solidFill>
                          <a:uFill>
                            <a:solidFill>
                              <a:srgbClr val="000000"/>
                            </a:solidFill>
                          </a:uFill>
                          <a:latin typeface="Arial"/>
                          <a:ea typeface="Times New Roman"/>
                          <a:cs typeface="Arial"/>
                        </a:rPr>
                        <a:t>R98.2m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smtClean="0">
                          <a:solidFill>
                            <a:srgbClr val="000000"/>
                          </a:solidFill>
                          <a:uFill>
                            <a:solidFill>
                              <a:srgbClr val="000000"/>
                            </a:solidFill>
                          </a:uFill>
                          <a:latin typeface="Arial"/>
                          <a:ea typeface="Times New Roman"/>
                          <a:cs typeface="Arial"/>
                        </a:rPr>
                        <a:t>R104.2m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uFill>
                            <a:solidFill>
                              <a:srgbClr val="000000"/>
                            </a:solidFill>
                          </a:uFill>
                          <a:latin typeface="Arial"/>
                          <a:ea typeface="Times New Roman"/>
                          <a:cs typeface="Arial"/>
                        </a:rPr>
                        <a:t>R67.3m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uFill>
                            <a:solidFill>
                              <a:srgbClr val="000000"/>
                            </a:solidFill>
                          </a:uFill>
                          <a:latin typeface="Arial"/>
                          <a:ea typeface="Times New Roman"/>
                          <a:cs typeface="Arial"/>
                        </a:rPr>
                        <a:t>R80m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uFill>
                            <a:solidFill>
                              <a:srgbClr val="000000"/>
                            </a:solidFill>
                          </a:uFill>
                          <a:latin typeface="Arial"/>
                          <a:ea typeface="Times New Roman"/>
                          <a:cs typeface="Arial"/>
                        </a:rPr>
                        <a:t>R8m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uFill>
                            <a:solidFill>
                              <a:srgbClr val="000000"/>
                            </a:solidFill>
                          </a:uFill>
                          <a:latin typeface="Arial"/>
                          <a:ea typeface="Times New Roman"/>
                          <a:cs typeface="Arial"/>
                        </a:rPr>
                        <a:t>R100m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uFill>
                            <a:solidFill>
                              <a:srgbClr val="000000"/>
                            </a:solidFill>
                          </a:uFill>
                          <a:latin typeface="Arial"/>
                          <a:ea typeface="Times New Roman"/>
                          <a:cs typeface="Arial"/>
                        </a:rPr>
                        <a:t>R120m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72494" cy="838200"/>
          </a:xfrm>
        </p:spPr>
        <p:txBody>
          <a:bodyPr/>
          <a:lstStyle/>
          <a:p>
            <a:r>
              <a:rPr lang="en-GB" b="1" dirty="0" smtClean="0"/>
              <a:t>Sub Programme 3: CSOs resource mobilisation</a:t>
            </a:r>
            <a:br>
              <a:rPr lang="en-GB" b="1" dirty="0" smtClean="0"/>
            </a:br>
            <a:r>
              <a:rPr lang="en-GB" b="1" dirty="0" smtClean="0"/>
              <a:t>Performance indicators and annual targets</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683950798"/>
              </p:ext>
            </p:extLst>
          </p:nvPr>
        </p:nvGraphicFramePr>
        <p:xfrm>
          <a:off x="0" y="857232"/>
          <a:ext cx="9144000" cy="5072098"/>
        </p:xfrm>
        <a:graphic>
          <a:graphicData uri="http://schemas.openxmlformats.org/drawingml/2006/table">
            <a:tbl>
              <a:tblPr/>
              <a:tblGrid>
                <a:gridCol w="571472">
                  <a:extLst>
                    <a:ext uri="{9D8B030D-6E8A-4147-A177-3AD203B41FA5}">
                      <a16:colId xmlns:a16="http://schemas.microsoft.com/office/drawing/2014/main" xmlns="" val="20000"/>
                    </a:ext>
                  </a:extLst>
                </a:gridCol>
                <a:gridCol w="3183483">
                  <a:extLst>
                    <a:ext uri="{9D8B030D-6E8A-4147-A177-3AD203B41FA5}">
                      <a16:colId xmlns:a16="http://schemas.microsoft.com/office/drawing/2014/main" xmlns="" val="20001"/>
                    </a:ext>
                  </a:extLst>
                </a:gridCol>
                <a:gridCol w="750749">
                  <a:extLst>
                    <a:ext uri="{9D8B030D-6E8A-4147-A177-3AD203B41FA5}">
                      <a16:colId xmlns:a16="http://schemas.microsoft.com/office/drawing/2014/main" xmlns="" val="20002"/>
                    </a:ext>
                  </a:extLst>
                </a:gridCol>
                <a:gridCol w="811899">
                  <a:extLst>
                    <a:ext uri="{9D8B030D-6E8A-4147-A177-3AD203B41FA5}">
                      <a16:colId xmlns:a16="http://schemas.microsoft.com/office/drawing/2014/main" xmlns="" val="20003"/>
                    </a:ext>
                  </a:extLst>
                </a:gridCol>
                <a:gridCol w="811899">
                  <a:extLst>
                    <a:ext uri="{9D8B030D-6E8A-4147-A177-3AD203B41FA5}">
                      <a16:colId xmlns:a16="http://schemas.microsoft.com/office/drawing/2014/main" xmlns="" val="20004"/>
                    </a:ext>
                  </a:extLst>
                </a:gridCol>
                <a:gridCol w="943886">
                  <a:extLst>
                    <a:ext uri="{9D8B030D-6E8A-4147-A177-3AD203B41FA5}">
                      <a16:colId xmlns:a16="http://schemas.microsoft.com/office/drawing/2014/main" xmlns="" val="20005"/>
                    </a:ext>
                  </a:extLst>
                </a:gridCol>
                <a:gridCol w="690204">
                  <a:extLst>
                    <a:ext uri="{9D8B030D-6E8A-4147-A177-3AD203B41FA5}">
                      <a16:colId xmlns:a16="http://schemas.microsoft.com/office/drawing/2014/main" xmlns="" val="20006"/>
                    </a:ext>
                  </a:extLst>
                </a:gridCol>
                <a:gridCol w="690204">
                  <a:extLst>
                    <a:ext uri="{9D8B030D-6E8A-4147-A177-3AD203B41FA5}">
                      <a16:colId xmlns:a16="http://schemas.microsoft.com/office/drawing/2014/main" xmlns="" val="20007"/>
                    </a:ext>
                  </a:extLst>
                </a:gridCol>
                <a:gridCol w="690204">
                  <a:extLst>
                    <a:ext uri="{9D8B030D-6E8A-4147-A177-3AD203B41FA5}">
                      <a16:colId xmlns:a16="http://schemas.microsoft.com/office/drawing/2014/main" xmlns="" val="20008"/>
                    </a:ext>
                  </a:extLst>
                </a:gridCol>
              </a:tblGrid>
              <a:tr h="258122">
                <a:tc rowSpan="2" gridSpan="2">
                  <a:txBody>
                    <a:bodyPr/>
                    <a:lstStyle/>
                    <a:p>
                      <a:pPr algn="l" hangingPunct="0">
                        <a:spcAft>
                          <a:spcPts val="0"/>
                        </a:spcAft>
                      </a:pPr>
                      <a:r>
                        <a:rPr lang="en-GB" sz="1200" b="1" kern="1400" dirty="0">
                          <a:solidFill>
                            <a:srgbClr val="FFFFFF"/>
                          </a:solidFill>
                          <a:uFill>
                            <a:solidFill>
                              <a:srgbClr val="000000"/>
                            </a:solidFill>
                          </a:uFill>
                          <a:latin typeface="Arial"/>
                          <a:ea typeface="Times New Roman"/>
                          <a:cs typeface="Arial"/>
                        </a:rPr>
                        <a:t>Performance indicators</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l" hangingPunct="0">
                        <a:spcAft>
                          <a:spcPts val="0"/>
                        </a:spcAft>
                      </a:pPr>
                      <a:r>
                        <a:rPr lang="en-GB" sz="1200" b="1" kern="1400">
                          <a:solidFill>
                            <a:srgbClr val="FFFFFF"/>
                          </a:solidFill>
                          <a:uFill>
                            <a:solidFill>
                              <a:srgbClr val="000000"/>
                            </a:solidFill>
                          </a:uFill>
                          <a:latin typeface="Arial"/>
                          <a:ea typeface="Times New Roman"/>
                          <a:cs typeface="Arial"/>
                        </a:rPr>
                        <a:t>Audited/Actual performance</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l" hangingPunct="0">
                        <a:spcAft>
                          <a:spcPts val="0"/>
                        </a:spcAft>
                      </a:pPr>
                      <a:r>
                        <a:rPr lang="en-GB" sz="1200" b="1" kern="1400">
                          <a:solidFill>
                            <a:srgbClr val="FFFFFF"/>
                          </a:solidFill>
                          <a:uFill>
                            <a:solidFill>
                              <a:srgbClr val="000000"/>
                            </a:solidFill>
                          </a:uFill>
                          <a:latin typeface="Arial"/>
                          <a:ea typeface="Times New Roman"/>
                          <a:cs typeface="Arial"/>
                        </a:rPr>
                        <a:t>Estimate performance 2016/17</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l" hangingPunct="0">
                        <a:spcAft>
                          <a:spcPts val="0"/>
                        </a:spcAft>
                      </a:pPr>
                      <a:r>
                        <a:rPr lang="en-GB" sz="1200" b="1">
                          <a:solidFill>
                            <a:srgbClr val="FFFFFF"/>
                          </a:solidFill>
                          <a:uFill>
                            <a:solidFill>
                              <a:srgbClr val="FFFFFF"/>
                            </a:solidFill>
                          </a:uFill>
                          <a:latin typeface="Times New Roman"/>
                          <a:ea typeface="Times New Roman"/>
                          <a:cs typeface="Arial"/>
                        </a:rPr>
                        <a:t>Medium-term targets</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16244">
                <a:tc gridSpan="2" vMerge="1">
                  <a:txBody>
                    <a:bodyPr/>
                    <a:lstStyle/>
                    <a:p>
                      <a:endParaRPr lang="en-ZA"/>
                    </a:p>
                  </a:txBody>
                  <a:tcPr/>
                </a:tc>
                <a:tc hMerge="1" vMerge="1">
                  <a:txBody>
                    <a:bodyPr/>
                    <a:lstStyle/>
                    <a:p>
                      <a:endParaRPr lang="en-ZA"/>
                    </a:p>
                  </a:txBody>
                  <a:tcPr/>
                </a:tc>
                <a:tc>
                  <a:txBody>
                    <a:bodyPr/>
                    <a:lstStyle/>
                    <a:p>
                      <a:pPr algn="l" hangingPunct="0">
                        <a:spcAft>
                          <a:spcPts val="0"/>
                        </a:spcAft>
                      </a:pPr>
                      <a:r>
                        <a:rPr lang="en-GB" sz="1200" b="1" kern="1400">
                          <a:solidFill>
                            <a:srgbClr val="FFFFFF"/>
                          </a:solidFill>
                          <a:uFill>
                            <a:solidFill>
                              <a:srgbClr val="000000"/>
                            </a:solidFill>
                          </a:uFill>
                          <a:latin typeface="Arial"/>
                          <a:ea typeface="Times New Roman"/>
                          <a:cs typeface="Arial"/>
                        </a:rPr>
                        <a:t>2013/14</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200" b="1" kern="1400">
                          <a:solidFill>
                            <a:srgbClr val="FFFFFF"/>
                          </a:solidFill>
                          <a:uFill>
                            <a:solidFill>
                              <a:srgbClr val="000000"/>
                            </a:solidFill>
                          </a:uFill>
                          <a:latin typeface="Arial"/>
                          <a:ea typeface="Times New Roman"/>
                          <a:cs typeface="Arial"/>
                        </a:rPr>
                        <a:t>2014/15</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200" b="1" kern="1400">
                          <a:solidFill>
                            <a:srgbClr val="FFFFFF"/>
                          </a:solidFill>
                          <a:uFill>
                            <a:solidFill>
                              <a:srgbClr val="000000"/>
                            </a:solidFill>
                          </a:uFill>
                          <a:latin typeface="Arial"/>
                          <a:ea typeface="Times New Roman"/>
                          <a:cs typeface="Arial"/>
                        </a:rPr>
                        <a:t>2015/16</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l" hangingPunct="0">
                        <a:spcAft>
                          <a:spcPts val="0"/>
                        </a:spcAft>
                      </a:pPr>
                      <a:r>
                        <a:rPr lang="en-GB" sz="1200" b="1" kern="1400">
                          <a:solidFill>
                            <a:srgbClr val="FFFFFF"/>
                          </a:solidFill>
                          <a:uFill>
                            <a:solidFill>
                              <a:srgbClr val="FFFFFF"/>
                            </a:solidFill>
                          </a:uFill>
                          <a:latin typeface="Times New Roman"/>
                          <a:ea typeface="Times New Roman"/>
                          <a:cs typeface="Arial"/>
                        </a:rPr>
                        <a:t>2017/18 </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200" b="1" kern="1400">
                          <a:solidFill>
                            <a:srgbClr val="FFFFFF"/>
                          </a:solidFill>
                          <a:uFill>
                            <a:solidFill>
                              <a:srgbClr val="FFFFFF"/>
                            </a:solidFill>
                          </a:uFill>
                          <a:latin typeface="Times New Roman"/>
                          <a:ea typeface="Times New Roman"/>
                          <a:cs typeface="Arial"/>
                        </a:rPr>
                        <a:t>2018/19 </a:t>
                      </a:r>
                      <a:endParaRPr lang="en-ZA" sz="1200" b="1">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200" b="1" kern="1400" dirty="0">
                          <a:solidFill>
                            <a:srgbClr val="FFFFFF"/>
                          </a:solidFill>
                          <a:uFill>
                            <a:solidFill>
                              <a:srgbClr val="FFFFFF"/>
                            </a:solidFill>
                          </a:uFill>
                          <a:latin typeface="Times New Roman"/>
                          <a:ea typeface="Times New Roman"/>
                          <a:cs typeface="Arial"/>
                        </a:rPr>
                        <a:t>2019/20 </a:t>
                      </a:r>
                      <a:endParaRPr lang="en-ZA" sz="1200" b="1" dirty="0">
                        <a:uFill>
                          <a:solidFill>
                            <a:srgbClr val="FFFFFF"/>
                          </a:solidFill>
                        </a:uFill>
                        <a:latin typeface="Times New Roman"/>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890521">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Times New Roman"/>
                        </a:rPr>
                        <a:t>2.3.1</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Number of CSOs needs assessment conducted for resource mobilisation per year</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2 062</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3 500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4 000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90521">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2.3.2</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Rand Value of resources (financial and non financial) raised to fund CSOs per year</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ZA" sz="1200" b="1" kern="0" dirty="0" smtClean="0">
                          <a:solidFill>
                            <a:srgbClr val="000000"/>
                          </a:solidFill>
                          <a:uFill>
                            <a:solidFill>
                              <a:srgbClr val="000000"/>
                            </a:solidFill>
                          </a:uFill>
                          <a:latin typeface="Arial"/>
                          <a:ea typeface="Times New Roman"/>
                          <a:cs typeface="Arial"/>
                        </a:rPr>
                        <a:t>R98.2m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Arial"/>
                          <a:ea typeface="Times New Roman"/>
                          <a:cs typeface="Arial"/>
                        </a:rPr>
                        <a:t>R104m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Arial"/>
                          <a:ea typeface="Times New Roman"/>
                          <a:cs typeface="Arial"/>
                        </a:rPr>
                        <a:t>R67.3m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smtClean="0">
                          <a:solidFill>
                            <a:srgbClr val="000000"/>
                          </a:solidFill>
                          <a:uFill>
                            <a:solidFill>
                              <a:srgbClr val="000000"/>
                            </a:solidFill>
                          </a:uFill>
                          <a:latin typeface="Arial"/>
                          <a:ea typeface="Times New Roman"/>
                          <a:cs typeface="Arial"/>
                        </a:rPr>
                        <a:t>R80m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spcAft>
                          <a:spcPts val="0"/>
                        </a:spcAft>
                      </a:pPr>
                      <a:r>
                        <a:rPr lang="en-GB" sz="1200" b="1" kern="1400" dirty="0" smtClean="0">
                          <a:solidFill>
                            <a:srgbClr val="000000"/>
                          </a:solidFill>
                          <a:uFill>
                            <a:solidFill>
                              <a:srgbClr val="000000"/>
                            </a:solidFill>
                          </a:uFill>
                          <a:latin typeface="Arial"/>
                          <a:ea typeface="Times New Roman"/>
                          <a:cs typeface="Arial"/>
                        </a:rPr>
                        <a:t>R80m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spcAft>
                          <a:spcPts val="0"/>
                        </a:spcAft>
                      </a:pPr>
                      <a:r>
                        <a:rPr lang="en-GB" sz="1200" b="1" kern="1400" dirty="0" smtClean="0">
                          <a:solidFill>
                            <a:srgbClr val="000000"/>
                          </a:solidFill>
                          <a:uFill>
                            <a:solidFill>
                              <a:srgbClr val="000000"/>
                            </a:solidFill>
                          </a:uFill>
                          <a:latin typeface="Arial"/>
                          <a:ea typeface="Times New Roman"/>
                          <a:cs typeface="Arial"/>
                        </a:rPr>
                        <a:t>R100m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spcAft>
                          <a:spcPts val="0"/>
                        </a:spcAft>
                      </a:pPr>
                      <a:r>
                        <a:rPr lang="en-GB" sz="1200" b="1" kern="1400" dirty="0" smtClean="0">
                          <a:solidFill>
                            <a:srgbClr val="000000"/>
                          </a:solidFill>
                          <a:uFill>
                            <a:solidFill>
                              <a:srgbClr val="000000"/>
                            </a:solidFill>
                          </a:uFill>
                          <a:latin typeface="Arial"/>
                          <a:ea typeface="Times New Roman"/>
                          <a:cs typeface="Arial"/>
                        </a:rPr>
                        <a:t>R120m</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890521">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2.3.3</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Number of civil society organisations grant funded  for capacity building per year</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New</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uFill>
                            <a:solidFill>
                              <a:srgbClr val="000000"/>
                            </a:solidFill>
                          </a:uFill>
                          <a:latin typeface="Arial"/>
                          <a:ea typeface="Times New Roman"/>
                          <a:cs typeface="Arial"/>
                        </a:rPr>
                        <a:t>900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Times New Roman"/>
                        </a:rPr>
                        <a:t>1 200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Arial"/>
                        </a:rPr>
                        <a:t>2 000</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32488">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2.3.4</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uFill>
                            <a:solidFill>
                              <a:srgbClr val="000000"/>
                            </a:solidFill>
                          </a:uFill>
                          <a:latin typeface="Arial"/>
                          <a:ea typeface="Times New Roman"/>
                          <a:cs typeface="Arial"/>
                        </a:rPr>
                        <a:t>Number of individual directly benefiting from programs that have received grants from third parties through NDA per year</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New</a:t>
                      </a:r>
                      <a:endParaRPr lang="en-ZA" sz="1200" b="1" kern="140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2 700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3 600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6 000</a:t>
                      </a:r>
                      <a:endParaRPr lang="en-ZA" sz="1200" b="1" kern="1400" dirty="0">
                        <a:solidFill>
                          <a:srgbClr val="000000"/>
                        </a:solidFill>
                        <a:uFill>
                          <a:solidFill>
                            <a:srgbClr val="000000"/>
                          </a:solidFill>
                        </a:uFill>
                        <a:latin typeface="Arial"/>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93681">
                <a:tc>
                  <a:txBody>
                    <a:bodyPr/>
                    <a:lstStyle/>
                    <a:p>
                      <a:pPr algn="l" hangingPunct="0">
                        <a:lnSpc>
                          <a:spcPct val="115000"/>
                        </a:lnSpc>
                        <a:spcAft>
                          <a:spcPts val="0"/>
                        </a:spcAft>
                      </a:pPr>
                      <a:r>
                        <a:rPr lang="en-GB" sz="1200" b="1" kern="1400" dirty="0">
                          <a:solidFill>
                            <a:srgbClr val="000000"/>
                          </a:solidFill>
                          <a:uFill>
                            <a:solidFill>
                              <a:srgbClr val="000000"/>
                            </a:solidFill>
                          </a:uFill>
                          <a:latin typeface="+mn-lt"/>
                          <a:ea typeface="Times New Roman"/>
                          <a:cs typeface="Times New Roman"/>
                        </a:rPr>
                        <a:t>2.3.5</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Number of partnership agreements concluded and signed per year</a:t>
                      </a:r>
                      <a:endParaRPr lang="en-ZA" sz="1200" b="1" dirty="0">
                        <a:solidFill>
                          <a:srgbClr val="000000"/>
                        </a:solidFill>
                        <a:uFill>
                          <a:solidFill>
                            <a:srgbClr val="FFFFFF"/>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new</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14</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19</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19</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21</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25</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28</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72494" cy="838200"/>
          </a:xfrm>
        </p:spPr>
        <p:txBody>
          <a:bodyPr/>
          <a:lstStyle/>
          <a:p>
            <a:r>
              <a:rPr lang="en-GB" b="1" dirty="0" smtClean="0"/>
              <a:t>Sub Programme 3: CSOs resource mobilisation </a:t>
            </a:r>
            <a:br>
              <a:rPr lang="en-GB" b="1" dirty="0" smtClean="0"/>
            </a:br>
            <a:r>
              <a:rPr lang="en-GB" b="1" dirty="0" smtClean="0"/>
              <a:t>Quarterly targets for 2017/2018</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26</a:t>
            </a:fld>
            <a:endParaRPr lang="en-US" dirty="0"/>
          </a:p>
        </p:txBody>
      </p:sp>
      <p:graphicFrame>
        <p:nvGraphicFramePr>
          <p:cNvPr id="7" name="Table 6"/>
          <p:cNvGraphicFramePr>
            <a:graphicFrameLocks noGrp="1"/>
          </p:cNvGraphicFramePr>
          <p:nvPr/>
        </p:nvGraphicFramePr>
        <p:xfrm>
          <a:off x="3" y="928670"/>
          <a:ext cx="9143996" cy="5429288"/>
        </p:xfrm>
        <a:graphic>
          <a:graphicData uri="http://schemas.openxmlformats.org/drawingml/2006/table">
            <a:tbl>
              <a:tblPr/>
              <a:tblGrid>
                <a:gridCol w="658334">
                  <a:extLst>
                    <a:ext uri="{9D8B030D-6E8A-4147-A177-3AD203B41FA5}">
                      <a16:colId xmlns:a16="http://schemas.microsoft.com/office/drawing/2014/main" xmlns="" val="20000"/>
                    </a:ext>
                  </a:extLst>
                </a:gridCol>
                <a:gridCol w="2692421">
                  <a:extLst>
                    <a:ext uri="{9D8B030D-6E8A-4147-A177-3AD203B41FA5}">
                      <a16:colId xmlns:a16="http://schemas.microsoft.com/office/drawing/2014/main" xmlns="" val="20001"/>
                    </a:ext>
                  </a:extLst>
                </a:gridCol>
                <a:gridCol w="965191">
                  <a:extLst>
                    <a:ext uri="{9D8B030D-6E8A-4147-A177-3AD203B41FA5}">
                      <a16:colId xmlns:a16="http://schemas.microsoft.com/office/drawing/2014/main" xmlns="" val="20002"/>
                    </a:ext>
                  </a:extLst>
                </a:gridCol>
                <a:gridCol w="1463045">
                  <a:extLst>
                    <a:ext uri="{9D8B030D-6E8A-4147-A177-3AD203B41FA5}">
                      <a16:colId xmlns:a16="http://schemas.microsoft.com/office/drawing/2014/main" xmlns="" val="20003"/>
                    </a:ext>
                  </a:extLst>
                </a:gridCol>
                <a:gridCol w="804675">
                  <a:extLst>
                    <a:ext uri="{9D8B030D-6E8A-4147-A177-3AD203B41FA5}">
                      <a16:colId xmlns:a16="http://schemas.microsoft.com/office/drawing/2014/main" xmlns="" val="20004"/>
                    </a:ext>
                  </a:extLst>
                </a:gridCol>
                <a:gridCol w="804675">
                  <a:extLst>
                    <a:ext uri="{9D8B030D-6E8A-4147-A177-3AD203B41FA5}">
                      <a16:colId xmlns:a16="http://schemas.microsoft.com/office/drawing/2014/main" xmlns="" val="20005"/>
                    </a:ext>
                  </a:extLst>
                </a:gridCol>
                <a:gridCol w="950979">
                  <a:extLst>
                    <a:ext uri="{9D8B030D-6E8A-4147-A177-3AD203B41FA5}">
                      <a16:colId xmlns:a16="http://schemas.microsoft.com/office/drawing/2014/main" xmlns="" val="20006"/>
                    </a:ext>
                  </a:extLst>
                </a:gridCol>
                <a:gridCol w="804676">
                  <a:extLst>
                    <a:ext uri="{9D8B030D-6E8A-4147-A177-3AD203B41FA5}">
                      <a16:colId xmlns:a16="http://schemas.microsoft.com/office/drawing/2014/main" xmlns="" val="20007"/>
                    </a:ext>
                  </a:extLst>
                </a:gridCol>
              </a:tblGrid>
              <a:tr h="342667">
                <a:tc rowSpan="2" gridSpan="2">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Performance Indicator</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Reporting period</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a:txBody>
                    <a:bodyPr/>
                    <a:lstStyle/>
                    <a:p>
                      <a:pPr algn="ctr" hangingPunct="0">
                        <a:spcAft>
                          <a:spcPts val="0"/>
                        </a:spcAft>
                      </a:pPr>
                      <a:r>
                        <a:rPr lang="en-GB" sz="1400" b="1" kern="1400" dirty="0">
                          <a:solidFill>
                            <a:srgbClr val="FFFFFF"/>
                          </a:solidFill>
                          <a:uFill>
                            <a:solidFill>
                              <a:srgbClr val="000000"/>
                            </a:solidFill>
                          </a:uFill>
                          <a:latin typeface="+mn-lt"/>
                          <a:ea typeface="Times New Roman"/>
                          <a:cs typeface="Arial"/>
                        </a:rPr>
                        <a:t>Annual Target 2017/18</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4">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Quarterly Targets</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85334">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1</a:t>
                      </a:r>
                      <a:r>
                        <a:rPr lang="en-GB" sz="1400" b="1" kern="1400" baseline="30000" dirty="0">
                          <a:solidFill>
                            <a:srgbClr val="FFFFFF"/>
                          </a:solidFill>
                          <a:uFill>
                            <a:solidFill>
                              <a:srgbClr val="000000"/>
                            </a:solidFill>
                          </a:uFill>
                          <a:latin typeface="+mn-lt"/>
                          <a:ea typeface="Times New Roman"/>
                          <a:cs typeface="Arial"/>
                        </a:rPr>
                        <a:t>st</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n-lt"/>
                          <a:ea typeface="Times New Roman"/>
                          <a:cs typeface="Arial"/>
                        </a:rPr>
                        <a:t>2</a:t>
                      </a:r>
                      <a:r>
                        <a:rPr lang="en-GB" sz="1400" b="1" kern="1400" baseline="30000">
                          <a:solidFill>
                            <a:srgbClr val="FFFFFF"/>
                          </a:solidFill>
                          <a:uFill>
                            <a:solidFill>
                              <a:srgbClr val="000000"/>
                            </a:solidFill>
                          </a:uFill>
                          <a:latin typeface="+mn-lt"/>
                          <a:ea typeface="Times New Roman"/>
                          <a:cs typeface="Arial"/>
                        </a:rPr>
                        <a:t>nd</a:t>
                      </a:r>
                      <a:endParaRPr lang="en-ZA" sz="1400" kern="140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n-lt"/>
                          <a:ea typeface="Times New Roman"/>
                          <a:cs typeface="Arial"/>
                        </a:rPr>
                        <a:t>3</a:t>
                      </a:r>
                      <a:r>
                        <a:rPr lang="en-GB" sz="1400" b="1" kern="1400" baseline="30000">
                          <a:solidFill>
                            <a:srgbClr val="FFFFFF"/>
                          </a:solidFill>
                          <a:uFill>
                            <a:solidFill>
                              <a:srgbClr val="000000"/>
                            </a:solidFill>
                          </a:uFill>
                          <a:latin typeface="+mn-lt"/>
                          <a:ea typeface="Times New Roman"/>
                          <a:cs typeface="Arial"/>
                        </a:rPr>
                        <a:t>rd</a:t>
                      </a:r>
                      <a:endParaRPr lang="en-ZA" sz="1400" kern="140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4</a:t>
                      </a:r>
                      <a:r>
                        <a:rPr lang="en-GB" sz="1400" b="1" kern="1400" baseline="30000" dirty="0">
                          <a:solidFill>
                            <a:srgbClr val="FFFFFF"/>
                          </a:solidFill>
                          <a:uFill>
                            <a:solidFill>
                              <a:srgbClr val="000000"/>
                            </a:solidFill>
                          </a:uFill>
                          <a:latin typeface="+mn-lt"/>
                          <a:ea typeface="Times New Roman"/>
                          <a:cs typeface="Arial"/>
                        </a:rPr>
                        <a:t>th</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843432">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Times New Roman"/>
                        </a:rPr>
                        <a:t>2.3.1</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Number of CSOs needs assessment conducted for resource mobilisation per year</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Quarterly</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2 062</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287</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686</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489</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23431">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2.3.2</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dirty="0">
                          <a:solidFill>
                            <a:srgbClr val="000000"/>
                          </a:solidFill>
                          <a:uFill>
                            <a:solidFill>
                              <a:srgbClr val="000000"/>
                            </a:solidFill>
                          </a:uFill>
                          <a:latin typeface="Arial"/>
                          <a:ea typeface="Times New Roman"/>
                          <a:cs typeface="Arial"/>
                        </a:rPr>
                        <a:t>Rand Value of resources (financial and non financial) raised to fund CSOs per year</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Quarterly</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R80m</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R10m</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R30m</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R20m</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R20m</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898288">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2.3.3</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Arial"/>
                        </a:rPr>
                        <a:t>Number of civil society organisations grant funded  for capacity building per year</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Quarterly</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900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150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450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675</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900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48002">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2.3.4</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Arial"/>
                        </a:rPr>
                        <a:t>Number of individual directly benefiting from programs that have received grants from third parties through NDA per year</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Quarterly</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2 700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1500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2100</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2700</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88134">
                <a:tc>
                  <a:txBody>
                    <a:bodyPr/>
                    <a:lstStyle/>
                    <a:p>
                      <a:pPr algn="l" hangingPunct="0">
                        <a:lnSpc>
                          <a:spcPct val="115000"/>
                        </a:lnSpc>
                        <a:spcAft>
                          <a:spcPts val="0"/>
                        </a:spcAft>
                      </a:pPr>
                      <a:r>
                        <a:rPr lang="en-GB" sz="1200" b="1" kern="1400">
                          <a:solidFill>
                            <a:srgbClr val="000000"/>
                          </a:solidFill>
                          <a:uFill>
                            <a:solidFill>
                              <a:srgbClr val="000000"/>
                            </a:solidFill>
                          </a:uFill>
                          <a:latin typeface="Arial"/>
                          <a:ea typeface="Times New Roman"/>
                          <a:cs typeface="Times New Roman"/>
                        </a:rPr>
                        <a:t>2.3.5</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a:solidFill>
                            <a:srgbClr val="000000"/>
                          </a:solidFill>
                          <a:uFill>
                            <a:solidFill>
                              <a:srgbClr val="FFFFFF"/>
                            </a:solidFill>
                          </a:uFill>
                          <a:latin typeface="Calibri"/>
                          <a:ea typeface="Times New Roman"/>
                          <a:cs typeface="Arial"/>
                        </a:rPr>
                        <a:t>Number of partnership agreements concluded and signed per year</a:t>
                      </a:r>
                      <a:endParaRPr lang="en-ZA" sz="1200" b="1">
                        <a:solidFill>
                          <a:srgbClr val="000000"/>
                        </a:solidFill>
                        <a:uFill>
                          <a:solidFill>
                            <a:srgbClr val="FFFFFF"/>
                          </a:solidFill>
                        </a:u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Quarterly</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21</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3</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6</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6</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6</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382000" cy="838200"/>
          </a:xfrm>
        </p:spPr>
        <p:txBody>
          <a:bodyPr/>
          <a:lstStyle/>
          <a:p>
            <a:r>
              <a:rPr lang="en-GB" b="1" dirty="0" smtClean="0"/>
              <a:t>Sub Programme 4: CSO grant funding &amp; sustainability</a:t>
            </a:r>
            <a:br>
              <a:rPr lang="en-GB" b="1" dirty="0" smtClean="0"/>
            </a:br>
            <a:r>
              <a:rPr lang="en-GB" b="1" dirty="0" smtClean="0"/>
              <a:t>Strategic Objectives &amp; targets</a:t>
            </a:r>
            <a:endParaRPr lang="en-ZA" b="1" dirty="0">
              <a:solidFill>
                <a:srgbClr val="FF0000"/>
              </a:solidFill>
            </a:endParaRPr>
          </a:p>
        </p:txBody>
      </p:sp>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27</a:t>
            </a:fld>
            <a:endParaRPr lang="en-US" dirty="0"/>
          </a:p>
        </p:txBody>
      </p:sp>
      <p:graphicFrame>
        <p:nvGraphicFramePr>
          <p:cNvPr id="6" name="Table 5"/>
          <p:cNvGraphicFramePr>
            <a:graphicFrameLocks noGrp="1"/>
          </p:cNvGraphicFramePr>
          <p:nvPr/>
        </p:nvGraphicFramePr>
        <p:xfrm>
          <a:off x="-1" y="1000107"/>
          <a:ext cx="9144000" cy="3929091"/>
        </p:xfrm>
        <a:graphic>
          <a:graphicData uri="http://schemas.openxmlformats.org/drawingml/2006/table">
            <a:tbl>
              <a:tblPr/>
              <a:tblGrid>
                <a:gridCol w="3000365">
                  <a:extLst>
                    <a:ext uri="{9D8B030D-6E8A-4147-A177-3AD203B41FA5}">
                      <a16:colId xmlns:a16="http://schemas.microsoft.com/office/drawing/2014/main" xmlns="" val="20000"/>
                    </a:ext>
                  </a:extLst>
                </a:gridCol>
                <a:gridCol w="785818">
                  <a:extLst>
                    <a:ext uri="{9D8B030D-6E8A-4147-A177-3AD203B41FA5}">
                      <a16:colId xmlns:a16="http://schemas.microsoft.com/office/drawing/2014/main" xmlns="" val="20001"/>
                    </a:ext>
                  </a:extLst>
                </a:gridCol>
                <a:gridCol w="785818">
                  <a:extLst>
                    <a:ext uri="{9D8B030D-6E8A-4147-A177-3AD203B41FA5}">
                      <a16:colId xmlns:a16="http://schemas.microsoft.com/office/drawing/2014/main" xmlns="" val="20002"/>
                    </a:ext>
                  </a:extLst>
                </a:gridCol>
                <a:gridCol w="785818">
                  <a:extLst>
                    <a:ext uri="{9D8B030D-6E8A-4147-A177-3AD203B41FA5}">
                      <a16:colId xmlns:a16="http://schemas.microsoft.com/office/drawing/2014/main" xmlns="" val="20003"/>
                    </a:ext>
                  </a:extLst>
                </a:gridCol>
                <a:gridCol w="1357322">
                  <a:extLst>
                    <a:ext uri="{9D8B030D-6E8A-4147-A177-3AD203B41FA5}">
                      <a16:colId xmlns:a16="http://schemas.microsoft.com/office/drawing/2014/main" xmlns="" val="20004"/>
                    </a:ext>
                  </a:extLst>
                </a:gridCol>
                <a:gridCol w="785818">
                  <a:extLst>
                    <a:ext uri="{9D8B030D-6E8A-4147-A177-3AD203B41FA5}">
                      <a16:colId xmlns:a16="http://schemas.microsoft.com/office/drawing/2014/main" xmlns="" val="20005"/>
                    </a:ext>
                  </a:extLst>
                </a:gridCol>
                <a:gridCol w="857256">
                  <a:extLst>
                    <a:ext uri="{9D8B030D-6E8A-4147-A177-3AD203B41FA5}">
                      <a16:colId xmlns:a16="http://schemas.microsoft.com/office/drawing/2014/main" xmlns="" val="20006"/>
                    </a:ext>
                  </a:extLst>
                </a:gridCol>
                <a:gridCol w="785785">
                  <a:extLst>
                    <a:ext uri="{9D8B030D-6E8A-4147-A177-3AD203B41FA5}">
                      <a16:colId xmlns:a16="http://schemas.microsoft.com/office/drawing/2014/main" xmlns="" val="20007"/>
                    </a:ext>
                  </a:extLst>
                </a:gridCol>
              </a:tblGrid>
              <a:tr h="891505">
                <a:tc gridSpan="8">
                  <a:txBody>
                    <a:bodyPr/>
                    <a:lstStyle/>
                    <a:p>
                      <a:pPr algn="just" hangingPunct="0">
                        <a:lnSpc>
                          <a:spcPct val="115000"/>
                        </a:lnSpc>
                        <a:spcAft>
                          <a:spcPts val="0"/>
                        </a:spcAft>
                        <a:tabLst>
                          <a:tab pos="1531620" algn="l"/>
                        </a:tabLst>
                      </a:pPr>
                      <a:r>
                        <a:rPr lang="en-GB" sz="1400" b="1" kern="1400" dirty="0">
                          <a:solidFill>
                            <a:srgbClr val="000000"/>
                          </a:solidFill>
                          <a:uFill>
                            <a:solidFill>
                              <a:srgbClr val="000000"/>
                            </a:solidFill>
                          </a:uFill>
                          <a:latin typeface="+mj-lt"/>
                          <a:ea typeface="Times New Roman"/>
                          <a:cs typeface="Arial"/>
                        </a:rPr>
                        <a:t>STRATEGIC STATEMENT 3: </a:t>
                      </a:r>
                      <a:r>
                        <a:rPr lang="en-GB" sz="1400" kern="1400" dirty="0">
                          <a:solidFill>
                            <a:srgbClr val="000000"/>
                          </a:solidFill>
                          <a:uFill>
                            <a:solidFill>
                              <a:srgbClr val="000000"/>
                            </a:solidFill>
                          </a:uFill>
                          <a:latin typeface="+mj-lt"/>
                          <a:ea typeface="Batang"/>
                          <a:cs typeface="Times New Roman"/>
                        </a:rPr>
                        <a:t>Implement interventions that ensure sustainability of CSOs through establishing linkages for access to resources, creating local, provincial and national CSOs networks and increasing the number of CSOs funded through NDA facilitated funding conduits and the NDA by 2021/22</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39836">
                <a:tc rowSpan="2">
                  <a:txBody>
                    <a:bodyPr/>
                    <a:lstStyle/>
                    <a:p>
                      <a:pPr algn="just" hangingPunct="0">
                        <a:spcAft>
                          <a:spcPts val="0"/>
                        </a:spcAft>
                      </a:pPr>
                      <a:r>
                        <a:rPr lang="en-GB" sz="1400" b="1" kern="1400" dirty="0">
                          <a:solidFill>
                            <a:srgbClr val="000000"/>
                          </a:solidFill>
                          <a:uFill>
                            <a:solidFill>
                              <a:srgbClr val="000000"/>
                            </a:solidFill>
                          </a:uFill>
                          <a:latin typeface="+mn-lt"/>
                          <a:ea typeface="Times New Roman"/>
                          <a:cs typeface="Arial"/>
                        </a:rPr>
                        <a:t>Strategic objective</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just" hangingPunct="0">
                        <a:spcAft>
                          <a:spcPts val="0"/>
                        </a:spcAft>
                      </a:pPr>
                      <a:r>
                        <a:rPr lang="en-GB" sz="1400" b="1" kern="1400" dirty="0">
                          <a:solidFill>
                            <a:srgbClr val="FFFFFF"/>
                          </a:solidFill>
                          <a:uFill>
                            <a:solidFill>
                              <a:srgbClr val="000000"/>
                            </a:solidFill>
                          </a:uFill>
                          <a:latin typeface="+mj-lt"/>
                          <a:ea typeface="Times New Roman"/>
                          <a:cs typeface="Arial"/>
                        </a:rPr>
                        <a:t>Audited/Actual Performance</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just" hangingPunct="0">
                        <a:spcAft>
                          <a:spcPts val="0"/>
                        </a:spcAft>
                      </a:pPr>
                      <a:r>
                        <a:rPr lang="en-GB" sz="1400" b="1" kern="1400" dirty="0">
                          <a:solidFill>
                            <a:srgbClr val="FFFFFF"/>
                          </a:solidFill>
                          <a:uFill>
                            <a:solidFill>
                              <a:srgbClr val="000000"/>
                            </a:solidFill>
                          </a:uFill>
                          <a:latin typeface="+mj-lt"/>
                          <a:ea typeface="Times New Roman"/>
                          <a:cs typeface="Arial"/>
                        </a:rPr>
                        <a:t>Estimate performance 2016/17</a:t>
                      </a:r>
                      <a:endParaRPr lang="en-ZA" sz="1400" kern="1400" dirty="0">
                        <a:solidFill>
                          <a:srgbClr val="000000"/>
                        </a:solidFill>
                        <a:uFill>
                          <a:solidFill>
                            <a:srgbClr val="000000"/>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400" b="1">
                          <a:solidFill>
                            <a:srgbClr val="FFFFFF"/>
                          </a:solidFill>
                          <a:uFill>
                            <a:solidFill>
                              <a:srgbClr val="FFFFFF"/>
                            </a:solidFill>
                          </a:uFill>
                          <a:latin typeface="+mj-lt"/>
                          <a:ea typeface="Times New Roman"/>
                          <a:cs typeface="Arial"/>
                        </a:rPr>
                        <a:t>Medium-term Targets</a:t>
                      </a:r>
                      <a:endParaRPr lang="en-ZA" sz="140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737943">
                <a:tc vMerge="1">
                  <a:txBody>
                    <a:bodyPr/>
                    <a:lstStyle/>
                    <a:p>
                      <a:endParaRPr lang="en-ZA"/>
                    </a:p>
                  </a:txBody>
                  <a:tcPr/>
                </a:tc>
                <a:tc>
                  <a:txBody>
                    <a:bodyPr/>
                    <a:lstStyle/>
                    <a:p>
                      <a:pPr algn="just" hangingPunct="0">
                        <a:spcAft>
                          <a:spcPts val="0"/>
                        </a:spcAft>
                      </a:pPr>
                      <a:r>
                        <a:rPr lang="en-GB" sz="1400" b="1" kern="1400">
                          <a:solidFill>
                            <a:srgbClr val="FFFFFF"/>
                          </a:solidFill>
                          <a:uFill>
                            <a:solidFill>
                              <a:srgbClr val="000000"/>
                            </a:solidFill>
                          </a:uFill>
                          <a:latin typeface="+mj-lt"/>
                          <a:ea typeface="Times New Roman"/>
                          <a:cs typeface="Arial"/>
                        </a:rPr>
                        <a:t>2013/14</a:t>
                      </a:r>
                      <a:endParaRPr lang="en-ZA" sz="1400" kern="1400">
                        <a:solidFill>
                          <a:srgbClr val="000000"/>
                        </a:solidFill>
                        <a:uFill>
                          <a:solidFill>
                            <a:srgbClr val="000000"/>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just" hangingPunct="0">
                        <a:spcAft>
                          <a:spcPts val="0"/>
                        </a:spcAft>
                      </a:pPr>
                      <a:r>
                        <a:rPr lang="en-GB" sz="1400" b="1" kern="1400">
                          <a:solidFill>
                            <a:srgbClr val="FFFFFF"/>
                          </a:solidFill>
                          <a:uFill>
                            <a:solidFill>
                              <a:srgbClr val="000000"/>
                            </a:solidFill>
                          </a:uFill>
                          <a:latin typeface="+mj-lt"/>
                          <a:ea typeface="Times New Roman"/>
                          <a:cs typeface="Arial"/>
                        </a:rPr>
                        <a:t>2014/15</a:t>
                      </a:r>
                      <a:endParaRPr lang="en-ZA" sz="1400" kern="1400">
                        <a:solidFill>
                          <a:srgbClr val="000000"/>
                        </a:solidFill>
                        <a:uFill>
                          <a:solidFill>
                            <a:srgbClr val="000000"/>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just" hangingPunct="0">
                        <a:spcAft>
                          <a:spcPts val="0"/>
                        </a:spcAft>
                      </a:pPr>
                      <a:r>
                        <a:rPr lang="en-GB" sz="1400" b="1" kern="1400">
                          <a:solidFill>
                            <a:srgbClr val="FFFFFF"/>
                          </a:solidFill>
                          <a:uFill>
                            <a:solidFill>
                              <a:srgbClr val="000000"/>
                            </a:solidFill>
                          </a:uFill>
                          <a:latin typeface="+mj-lt"/>
                          <a:ea typeface="Times New Roman"/>
                          <a:cs typeface="Arial"/>
                        </a:rPr>
                        <a:t>2015/16</a:t>
                      </a:r>
                      <a:endParaRPr lang="en-ZA" sz="1400" kern="1400">
                        <a:solidFill>
                          <a:srgbClr val="000000"/>
                        </a:solidFill>
                        <a:uFill>
                          <a:solidFill>
                            <a:srgbClr val="000000"/>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400" b="1" kern="1400">
                          <a:solidFill>
                            <a:srgbClr val="FFFFFF"/>
                          </a:solidFill>
                          <a:uFill>
                            <a:solidFill>
                              <a:srgbClr val="FFFFFF"/>
                            </a:solidFill>
                          </a:uFill>
                          <a:latin typeface="+mj-lt"/>
                          <a:ea typeface="Times New Roman"/>
                          <a:cs typeface="Arial"/>
                        </a:rPr>
                        <a:t>2017/18 </a:t>
                      </a:r>
                      <a:endParaRPr lang="en-ZA" sz="140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400" b="1" kern="1400">
                          <a:solidFill>
                            <a:srgbClr val="FFFFFF"/>
                          </a:solidFill>
                          <a:uFill>
                            <a:solidFill>
                              <a:srgbClr val="FFFFFF"/>
                            </a:solidFill>
                          </a:uFill>
                          <a:latin typeface="+mj-lt"/>
                          <a:ea typeface="Times New Roman"/>
                          <a:cs typeface="Arial"/>
                        </a:rPr>
                        <a:t>2018/19 </a:t>
                      </a:r>
                      <a:endParaRPr lang="en-ZA" sz="140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400" b="1" kern="1400" dirty="0">
                          <a:solidFill>
                            <a:srgbClr val="FFFFFF"/>
                          </a:solidFill>
                          <a:uFill>
                            <a:solidFill>
                              <a:srgbClr val="FFFFFF"/>
                            </a:solidFill>
                          </a:uFill>
                          <a:latin typeface="+mj-lt"/>
                          <a:ea typeface="Times New Roman"/>
                          <a:cs typeface="Arial"/>
                        </a:rPr>
                        <a:t>2019/20 </a:t>
                      </a:r>
                      <a:endParaRPr lang="en-ZA" sz="1400" dirty="0">
                        <a:uFill>
                          <a:solidFill>
                            <a:srgbClr val="FFFFFF"/>
                          </a:solidFill>
                        </a:uFill>
                        <a:latin typeface="+mj-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2"/>
                  </a:ext>
                </a:extLst>
              </a:tr>
              <a:tr h="1659807">
                <a:tc>
                  <a:txBody>
                    <a:bodyPr/>
                    <a:lstStyle/>
                    <a:p>
                      <a:pPr algn="just" hangingPunct="0">
                        <a:spcAft>
                          <a:spcPts val="0"/>
                        </a:spcAft>
                      </a:pPr>
                      <a:r>
                        <a:rPr lang="en-GB" sz="1200" b="1" kern="1200" dirty="0" smtClean="0">
                          <a:solidFill>
                            <a:srgbClr val="000000"/>
                          </a:solidFill>
                          <a:latin typeface="+mn-lt"/>
                          <a:ea typeface="+mn-ea"/>
                          <a:cs typeface="+mn-cs"/>
                        </a:rPr>
                        <a:t>To increase the number of CSOs that have access to development interventions aimed at developing their capabilities to efficiently manage, mobilise resources and sustain themselves for purposes of improving the quality of services provided by the organisations in poor communities.</a:t>
                      </a:r>
                      <a:endParaRPr lang="en-ZA" sz="1200" b="1" dirty="0">
                        <a:solidFill>
                          <a:srgbClr val="000000"/>
                        </a:solidFill>
                        <a:uFill>
                          <a:solidFill>
                            <a:srgbClr val="000000"/>
                          </a:solidFill>
                        </a:uFill>
                        <a:latin typeface="+mn-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j-lt"/>
                          <a:ea typeface="Times New Roman"/>
                          <a:cs typeface="Arial"/>
                        </a:rPr>
                        <a:t>New</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mj-lt"/>
                          <a:ea typeface="Times New Roman"/>
                          <a:cs typeface="Arial"/>
                        </a:rPr>
                        <a:t>2 062</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mj-lt"/>
                          <a:ea typeface="Times New Roman"/>
                          <a:cs typeface="Arial"/>
                        </a:rPr>
                        <a:t>3 500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uFill>
                            <a:solidFill>
                              <a:srgbClr val="000000"/>
                            </a:solidFill>
                          </a:uFill>
                          <a:latin typeface="+mj-lt"/>
                          <a:ea typeface="Times New Roman"/>
                          <a:cs typeface="Arial"/>
                        </a:rPr>
                        <a:t>4 000</a:t>
                      </a:r>
                      <a:endParaRPr lang="en-ZA" sz="1200" b="1" kern="1400" dirty="0">
                        <a:solidFill>
                          <a:srgbClr val="000000"/>
                        </a:solidFill>
                        <a:uFill>
                          <a:solidFill>
                            <a:srgbClr val="000000"/>
                          </a:solidFill>
                        </a:uFill>
                        <a:latin typeface="+mj-lt"/>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72494" cy="838200"/>
          </a:xfrm>
        </p:spPr>
        <p:txBody>
          <a:bodyPr/>
          <a:lstStyle/>
          <a:p>
            <a:r>
              <a:rPr lang="en-GB" b="1" dirty="0" smtClean="0"/>
              <a:t>Sub Programme 4: CSOs grant funding &amp; sustainability</a:t>
            </a:r>
            <a:br>
              <a:rPr lang="en-GB" b="1" dirty="0" smtClean="0"/>
            </a:br>
            <a:r>
              <a:rPr lang="en-GB" b="1" dirty="0" smtClean="0"/>
              <a:t>Performance indicators and annual targets</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28</a:t>
            </a:fld>
            <a:endParaRPr lang="en-US" dirty="0"/>
          </a:p>
        </p:txBody>
      </p:sp>
      <p:graphicFrame>
        <p:nvGraphicFramePr>
          <p:cNvPr id="7" name="Table 6"/>
          <p:cNvGraphicFramePr>
            <a:graphicFrameLocks noGrp="1"/>
          </p:cNvGraphicFramePr>
          <p:nvPr/>
        </p:nvGraphicFramePr>
        <p:xfrm>
          <a:off x="0" y="928670"/>
          <a:ext cx="9144001" cy="4633294"/>
        </p:xfrm>
        <a:graphic>
          <a:graphicData uri="http://schemas.openxmlformats.org/drawingml/2006/table">
            <a:tbl>
              <a:tblPr/>
              <a:tblGrid>
                <a:gridCol w="580574">
                  <a:extLst>
                    <a:ext uri="{9D8B030D-6E8A-4147-A177-3AD203B41FA5}">
                      <a16:colId xmlns:a16="http://schemas.microsoft.com/office/drawing/2014/main" xmlns="" val="20000"/>
                    </a:ext>
                  </a:extLst>
                </a:gridCol>
                <a:gridCol w="2322293">
                  <a:extLst>
                    <a:ext uri="{9D8B030D-6E8A-4147-A177-3AD203B41FA5}">
                      <a16:colId xmlns:a16="http://schemas.microsoft.com/office/drawing/2014/main" xmlns="" val="20001"/>
                    </a:ext>
                  </a:extLst>
                </a:gridCol>
                <a:gridCol w="870860">
                  <a:extLst>
                    <a:ext uri="{9D8B030D-6E8A-4147-A177-3AD203B41FA5}">
                      <a16:colId xmlns:a16="http://schemas.microsoft.com/office/drawing/2014/main" xmlns="" val="20002"/>
                    </a:ext>
                  </a:extLst>
                </a:gridCol>
                <a:gridCol w="798289">
                  <a:extLst>
                    <a:ext uri="{9D8B030D-6E8A-4147-A177-3AD203B41FA5}">
                      <a16:colId xmlns:a16="http://schemas.microsoft.com/office/drawing/2014/main" xmlns="" val="20003"/>
                    </a:ext>
                  </a:extLst>
                </a:gridCol>
                <a:gridCol w="870860">
                  <a:extLst>
                    <a:ext uri="{9D8B030D-6E8A-4147-A177-3AD203B41FA5}">
                      <a16:colId xmlns:a16="http://schemas.microsoft.com/office/drawing/2014/main" xmlns="" val="20004"/>
                    </a:ext>
                  </a:extLst>
                </a:gridCol>
                <a:gridCol w="1233720">
                  <a:extLst>
                    <a:ext uri="{9D8B030D-6E8A-4147-A177-3AD203B41FA5}">
                      <a16:colId xmlns:a16="http://schemas.microsoft.com/office/drawing/2014/main" xmlns="" val="20005"/>
                    </a:ext>
                  </a:extLst>
                </a:gridCol>
                <a:gridCol w="798289">
                  <a:extLst>
                    <a:ext uri="{9D8B030D-6E8A-4147-A177-3AD203B41FA5}">
                      <a16:colId xmlns:a16="http://schemas.microsoft.com/office/drawing/2014/main" xmlns="" val="20006"/>
                    </a:ext>
                  </a:extLst>
                </a:gridCol>
                <a:gridCol w="925557">
                  <a:extLst>
                    <a:ext uri="{9D8B030D-6E8A-4147-A177-3AD203B41FA5}">
                      <a16:colId xmlns:a16="http://schemas.microsoft.com/office/drawing/2014/main" xmlns="" val="20007"/>
                    </a:ext>
                  </a:extLst>
                </a:gridCol>
                <a:gridCol w="743559">
                  <a:extLst>
                    <a:ext uri="{9D8B030D-6E8A-4147-A177-3AD203B41FA5}">
                      <a16:colId xmlns:a16="http://schemas.microsoft.com/office/drawing/2014/main" xmlns="" val="20008"/>
                    </a:ext>
                  </a:extLst>
                </a:gridCol>
              </a:tblGrid>
              <a:tr h="266336">
                <a:tc rowSpan="2" gridSpan="2">
                  <a:txBody>
                    <a:bodyPr/>
                    <a:lstStyle/>
                    <a:p>
                      <a:pPr algn="l" hangingPunct="0">
                        <a:spcAft>
                          <a:spcPts val="0"/>
                        </a:spcAft>
                      </a:pPr>
                      <a:r>
                        <a:rPr lang="en-GB" sz="1400" b="1" kern="1400" dirty="0">
                          <a:solidFill>
                            <a:srgbClr val="FFFFFF"/>
                          </a:solidFill>
                          <a:latin typeface="+mn-lt"/>
                          <a:ea typeface="Times New Roman"/>
                        </a:rPr>
                        <a:t/>
                      </a:r>
                      <a:br>
                        <a:rPr lang="en-GB" sz="1400" b="1" kern="1400" dirty="0">
                          <a:solidFill>
                            <a:srgbClr val="FFFFFF"/>
                          </a:solidFill>
                          <a:latin typeface="+mn-lt"/>
                          <a:ea typeface="Times New Roman"/>
                        </a:rPr>
                      </a:br>
                      <a:r>
                        <a:rPr lang="en-GB" sz="1400" b="1" kern="1400" dirty="0">
                          <a:solidFill>
                            <a:srgbClr val="FFFFFF"/>
                          </a:solidFill>
                          <a:uFill>
                            <a:solidFill>
                              <a:srgbClr val="000000"/>
                            </a:solidFill>
                          </a:uFill>
                          <a:latin typeface="+mn-lt"/>
                          <a:ea typeface="Times New Roman"/>
                          <a:cs typeface="Arial"/>
                        </a:rPr>
                        <a:t>Performance indicators </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Audited/Actual Performance</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Estimate performance 2016/17</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l" hangingPunct="0">
                        <a:spcAft>
                          <a:spcPts val="0"/>
                        </a:spcAft>
                      </a:pPr>
                      <a:r>
                        <a:rPr lang="en-GB" sz="1400" b="1" dirty="0">
                          <a:solidFill>
                            <a:srgbClr val="FFFFFF"/>
                          </a:solidFill>
                          <a:uFill>
                            <a:solidFill>
                              <a:srgbClr val="FFFFFF"/>
                            </a:solidFill>
                          </a:uFill>
                          <a:latin typeface="+mn-lt"/>
                          <a:ea typeface="Times New Roman"/>
                          <a:cs typeface="Arial"/>
                        </a:rPr>
                        <a:t>Medium-term Targets</a:t>
                      </a:r>
                      <a:endParaRPr lang="en-ZA" sz="1400" dirty="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32674">
                <a:tc gridSpan="2" vMerge="1">
                  <a:txBody>
                    <a:bodyPr/>
                    <a:lstStyle/>
                    <a:p>
                      <a:endParaRPr lang="en-ZA"/>
                    </a:p>
                  </a:txBody>
                  <a:tcPr/>
                </a:tc>
                <a:tc hMerge="1" vMerge="1">
                  <a:txBody>
                    <a:bodyPr/>
                    <a:lstStyle/>
                    <a:p>
                      <a:endParaRPr lang="en-ZA"/>
                    </a:p>
                  </a:txBody>
                  <a:tcPr/>
                </a:tc>
                <a:tc>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2013/14</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2014/15</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000000"/>
                            </a:solidFill>
                          </a:uFill>
                          <a:latin typeface="+mn-lt"/>
                          <a:ea typeface="Times New Roman"/>
                          <a:cs typeface="Arial"/>
                        </a:rPr>
                        <a:t>2015/16</a:t>
                      </a:r>
                      <a:endParaRPr lang="en-ZA" sz="1400" kern="1400" dirty="0">
                        <a:solidFill>
                          <a:srgbClr val="000000"/>
                        </a:solidFill>
                        <a:uFill>
                          <a:solidFill>
                            <a:srgbClr val="000000"/>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l" hangingPunct="0">
                        <a:spcAft>
                          <a:spcPts val="0"/>
                        </a:spcAft>
                      </a:pPr>
                      <a:r>
                        <a:rPr lang="en-GB" sz="1400" b="1" kern="1400" dirty="0">
                          <a:solidFill>
                            <a:srgbClr val="FFFFFF"/>
                          </a:solidFill>
                          <a:uFill>
                            <a:solidFill>
                              <a:srgbClr val="FFFFFF"/>
                            </a:solidFill>
                          </a:uFill>
                          <a:latin typeface="+mn-lt"/>
                          <a:ea typeface="Times New Roman"/>
                          <a:cs typeface="Arial"/>
                        </a:rPr>
                        <a:t>2017/18 </a:t>
                      </a:r>
                      <a:endParaRPr lang="en-ZA" sz="1400" dirty="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FFFFFF"/>
                            </a:solidFill>
                          </a:uFill>
                          <a:latin typeface="+mn-lt"/>
                          <a:ea typeface="Times New Roman"/>
                          <a:cs typeface="Arial"/>
                        </a:rPr>
                        <a:t>2018/19 </a:t>
                      </a:r>
                      <a:endParaRPr lang="en-ZA" sz="1400" dirty="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l" hangingPunct="0">
                        <a:spcAft>
                          <a:spcPts val="0"/>
                        </a:spcAft>
                      </a:pPr>
                      <a:r>
                        <a:rPr lang="en-GB" sz="1400" b="1" kern="1400" dirty="0">
                          <a:solidFill>
                            <a:srgbClr val="FFFFFF"/>
                          </a:solidFill>
                          <a:uFill>
                            <a:solidFill>
                              <a:srgbClr val="FFFFFF"/>
                            </a:solidFill>
                          </a:uFill>
                          <a:latin typeface="+mn-lt"/>
                          <a:ea typeface="Times New Roman"/>
                          <a:cs typeface="Arial"/>
                        </a:rPr>
                        <a:t>2019/20 </a:t>
                      </a:r>
                      <a:endParaRPr lang="en-ZA" sz="1400" dirty="0">
                        <a:uFill>
                          <a:solidFill>
                            <a:srgbClr val="FFFFFF"/>
                          </a:solidFill>
                        </a:uFill>
                        <a:latin typeface="+mn-lt"/>
                        <a:ea typeface="Times New Roman"/>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918859">
                <a:tc>
                  <a:txBody>
                    <a:bodyPr/>
                    <a:lstStyle/>
                    <a:p>
                      <a:pPr algn="ctr" hangingPunct="0">
                        <a:lnSpc>
                          <a:spcPct val="115000"/>
                        </a:lnSpc>
                        <a:spcAft>
                          <a:spcPts val="0"/>
                        </a:spcAft>
                      </a:pPr>
                      <a:r>
                        <a:rPr lang="en-GB" sz="1200" b="1" kern="1400" dirty="0">
                          <a:solidFill>
                            <a:srgbClr val="000000"/>
                          </a:solidFill>
                          <a:latin typeface="+mj-lt"/>
                          <a:ea typeface="Times New Roman"/>
                          <a:cs typeface="Times New Roman"/>
                        </a:rPr>
                        <a:t>2.4.1</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grant funding and sustainability needs assessed per year 	</a:t>
                      </a:r>
                    </a:p>
                    <a:p>
                      <a:pPr algn="just" hangingPunct="0">
                        <a:lnSpc>
                          <a:spcPct val="115000"/>
                        </a:lnSpc>
                        <a:spcAft>
                          <a:spcPts val="0"/>
                        </a:spcAft>
                      </a:pP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2 062</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3 500</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4 000</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10105">
                <a:tc>
                  <a:txBody>
                    <a:bodyPr/>
                    <a:lstStyle/>
                    <a:p>
                      <a:pPr algn="ctr" hangingPunct="0">
                        <a:lnSpc>
                          <a:spcPct val="115000"/>
                        </a:lnSpc>
                        <a:spcAft>
                          <a:spcPts val="0"/>
                        </a:spcAft>
                      </a:pPr>
                      <a:r>
                        <a:rPr lang="en-GB" sz="1200" b="1" kern="1400">
                          <a:solidFill>
                            <a:srgbClr val="000000"/>
                          </a:solidFill>
                          <a:latin typeface="+mj-lt"/>
                          <a:ea typeface="Times New Roman"/>
                          <a:cs typeface="Times New Roman"/>
                        </a:rPr>
                        <a:t>2.4.2</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that received grant funding per year</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smtClean="0">
                          <a:solidFill>
                            <a:srgbClr val="000000"/>
                          </a:solidFill>
                          <a:latin typeface="+mj-lt"/>
                          <a:ea typeface="Times New Roman"/>
                          <a:cs typeface="Arial"/>
                        </a:rPr>
                        <a:t>200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US" sz="1200" b="1" kern="1400" dirty="0" smtClean="0">
                          <a:solidFill>
                            <a:srgbClr val="000000"/>
                          </a:solidFill>
                          <a:latin typeface="+mj-lt"/>
                          <a:ea typeface="Times New Roman"/>
                          <a:cs typeface="Times New Roman"/>
                        </a:rPr>
                        <a:t>300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US" sz="1200" b="1" kern="1400" dirty="0" smtClean="0">
                          <a:solidFill>
                            <a:srgbClr val="000000"/>
                          </a:solidFill>
                          <a:latin typeface="+mj-lt"/>
                          <a:ea typeface="Times New Roman"/>
                          <a:cs typeface="Times New Roman"/>
                        </a:rPr>
                        <a:t>400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65345">
                <a:tc>
                  <a:txBody>
                    <a:bodyPr/>
                    <a:lstStyle/>
                    <a:p>
                      <a:pPr algn="ctr" hangingPunct="0">
                        <a:lnSpc>
                          <a:spcPct val="115000"/>
                        </a:lnSpc>
                        <a:spcAft>
                          <a:spcPts val="0"/>
                        </a:spcAft>
                      </a:pPr>
                      <a:r>
                        <a:rPr lang="en-GB" sz="1200" b="1" kern="1400">
                          <a:solidFill>
                            <a:srgbClr val="000000"/>
                          </a:solidFill>
                          <a:latin typeface="+mj-lt"/>
                          <a:ea typeface="Times New Roman"/>
                          <a:cs typeface="Times New Roman"/>
                        </a:rPr>
                        <a:t>2.4.3</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assisted to join CSOs networks per year 	</a:t>
                      </a:r>
                    </a:p>
                    <a:p>
                      <a:pPr algn="just" hangingPunct="0">
                        <a:lnSpc>
                          <a:spcPct val="115000"/>
                        </a:lnSpc>
                        <a:spcAft>
                          <a:spcPts val="0"/>
                        </a:spcAft>
                      </a:pP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400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600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800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07274">
                <a:tc>
                  <a:txBody>
                    <a:bodyPr/>
                    <a:lstStyle/>
                    <a:p>
                      <a:pPr algn="ctr" hangingPunct="0">
                        <a:lnSpc>
                          <a:spcPct val="115000"/>
                        </a:lnSpc>
                        <a:spcAft>
                          <a:spcPts val="0"/>
                        </a:spcAft>
                      </a:pPr>
                      <a:r>
                        <a:rPr lang="en-GB" sz="1200" b="1" kern="1400">
                          <a:solidFill>
                            <a:srgbClr val="000000"/>
                          </a:solidFill>
                          <a:latin typeface="+mj-lt"/>
                          <a:ea typeface="Times New Roman"/>
                          <a:cs typeface="Times New Roman"/>
                        </a:rPr>
                        <a:t>2.4.4</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linked to sustainable resources per 	</a:t>
                      </a:r>
                    </a:p>
                    <a:p>
                      <a:pPr algn="just" hangingPunct="0">
                        <a:lnSpc>
                          <a:spcPct val="115000"/>
                        </a:lnSpc>
                        <a:spcAft>
                          <a:spcPts val="0"/>
                        </a:spcAft>
                      </a:pP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New</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a:solidFill>
                            <a:srgbClr val="000000"/>
                          </a:solidFill>
                          <a:latin typeface="+mj-lt"/>
                          <a:ea typeface="Times New Roman"/>
                          <a:cs typeface="Arial"/>
                        </a:rPr>
                        <a:t>New</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400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600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800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49570" cy="838200"/>
          </a:xfrm>
        </p:spPr>
        <p:txBody>
          <a:bodyPr/>
          <a:lstStyle/>
          <a:p>
            <a:r>
              <a:rPr lang="en-GB" b="1" dirty="0" smtClean="0"/>
              <a:t>Sub Programme 4: CSOs grant funding &amp; sustainability </a:t>
            </a:r>
            <a:br>
              <a:rPr lang="en-GB" b="1" dirty="0" smtClean="0"/>
            </a:br>
            <a:r>
              <a:rPr lang="en-GB" b="1" dirty="0" smtClean="0"/>
              <a:t>Quarterly targets for 2017/2018</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29</a:t>
            </a:fld>
            <a:endParaRPr lang="en-US" dirty="0"/>
          </a:p>
        </p:txBody>
      </p:sp>
      <p:graphicFrame>
        <p:nvGraphicFramePr>
          <p:cNvPr id="7" name="Table 6"/>
          <p:cNvGraphicFramePr>
            <a:graphicFrameLocks noGrp="1"/>
          </p:cNvGraphicFramePr>
          <p:nvPr/>
        </p:nvGraphicFramePr>
        <p:xfrm>
          <a:off x="3" y="928670"/>
          <a:ext cx="9143997" cy="5094272"/>
        </p:xfrm>
        <a:graphic>
          <a:graphicData uri="http://schemas.openxmlformats.org/drawingml/2006/table">
            <a:tbl>
              <a:tblPr/>
              <a:tblGrid>
                <a:gridCol w="647967">
                  <a:extLst>
                    <a:ext uri="{9D8B030D-6E8A-4147-A177-3AD203B41FA5}">
                      <a16:colId xmlns:a16="http://schemas.microsoft.com/office/drawing/2014/main" xmlns="" val="20000"/>
                    </a:ext>
                  </a:extLst>
                </a:gridCol>
                <a:gridCol w="2650021">
                  <a:extLst>
                    <a:ext uri="{9D8B030D-6E8A-4147-A177-3AD203B41FA5}">
                      <a16:colId xmlns:a16="http://schemas.microsoft.com/office/drawing/2014/main" xmlns="" val="20001"/>
                    </a:ext>
                  </a:extLst>
                </a:gridCol>
                <a:gridCol w="949992">
                  <a:extLst>
                    <a:ext uri="{9D8B030D-6E8A-4147-A177-3AD203B41FA5}">
                      <a16:colId xmlns:a16="http://schemas.microsoft.com/office/drawing/2014/main" xmlns="" val="20002"/>
                    </a:ext>
                  </a:extLst>
                </a:gridCol>
                <a:gridCol w="1440005">
                  <a:extLst>
                    <a:ext uri="{9D8B030D-6E8A-4147-A177-3AD203B41FA5}">
                      <a16:colId xmlns:a16="http://schemas.microsoft.com/office/drawing/2014/main" xmlns="" val="20003"/>
                    </a:ext>
                  </a:extLst>
                </a:gridCol>
                <a:gridCol w="792003">
                  <a:extLst>
                    <a:ext uri="{9D8B030D-6E8A-4147-A177-3AD203B41FA5}">
                      <a16:colId xmlns:a16="http://schemas.microsoft.com/office/drawing/2014/main" xmlns="" val="20004"/>
                    </a:ext>
                  </a:extLst>
                </a:gridCol>
                <a:gridCol w="792003">
                  <a:extLst>
                    <a:ext uri="{9D8B030D-6E8A-4147-A177-3AD203B41FA5}">
                      <a16:colId xmlns:a16="http://schemas.microsoft.com/office/drawing/2014/main" xmlns="" val="20005"/>
                    </a:ext>
                  </a:extLst>
                </a:gridCol>
                <a:gridCol w="936003">
                  <a:extLst>
                    <a:ext uri="{9D8B030D-6E8A-4147-A177-3AD203B41FA5}">
                      <a16:colId xmlns:a16="http://schemas.microsoft.com/office/drawing/2014/main" xmlns="" val="20006"/>
                    </a:ext>
                  </a:extLst>
                </a:gridCol>
                <a:gridCol w="936003">
                  <a:extLst>
                    <a:ext uri="{9D8B030D-6E8A-4147-A177-3AD203B41FA5}">
                      <a16:colId xmlns:a16="http://schemas.microsoft.com/office/drawing/2014/main" xmlns="" val="20007"/>
                    </a:ext>
                  </a:extLst>
                </a:gridCol>
              </a:tblGrid>
              <a:tr h="327015">
                <a:tc rowSpan="2" gridSpan="2">
                  <a:txBody>
                    <a:bodyPr/>
                    <a:lstStyle/>
                    <a:p>
                      <a:pPr algn="ctr" hangingPunct="0">
                        <a:lnSpc>
                          <a:spcPct val="150000"/>
                        </a:lnSpc>
                        <a:spcAft>
                          <a:spcPts val="0"/>
                        </a:spcAft>
                      </a:pPr>
                      <a:r>
                        <a:rPr lang="en-GB" sz="1200" b="1" kern="1400" dirty="0">
                          <a:solidFill>
                            <a:srgbClr val="FFFFFF"/>
                          </a:solidFill>
                          <a:uFill>
                            <a:solidFill>
                              <a:srgbClr val="000000"/>
                            </a:solidFill>
                          </a:uFill>
                          <a:latin typeface="+mn-lt"/>
                          <a:ea typeface="Times New Roman"/>
                          <a:cs typeface="Arial"/>
                        </a:rPr>
                        <a:t>Performance Indicator</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a:txBody>
                    <a:bodyPr/>
                    <a:lstStyle/>
                    <a:p>
                      <a:pPr algn="ctr" hangingPunct="0">
                        <a:lnSpc>
                          <a:spcPct val="150000"/>
                        </a:lnSpc>
                        <a:spcAft>
                          <a:spcPts val="0"/>
                        </a:spcAft>
                      </a:pPr>
                      <a:r>
                        <a:rPr lang="en-GB" sz="1200" b="1" kern="1400" dirty="0">
                          <a:solidFill>
                            <a:srgbClr val="FFFFFF"/>
                          </a:solidFill>
                          <a:uFill>
                            <a:solidFill>
                              <a:srgbClr val="000000"/>
                            </a:solidFill>
                          </a:uFill>
                          <a:latin typeface="+mn-lt"/>
                          <a:ea typeface="Times New Roman"/>
                          <a:cs typeface="Arial"/>
                        </a:rPr>
                        <a:t>Reporting period</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a:txBody>
                    <a:bodyPr/>
                    <a:lstStyle/>
                    <a:p>
                      <a:pPr algn="ctr" hangingPunct="0">
                        <a:spcAft>
                          <a:spcPts val="0"/>
                        </a:spcAft>
                      </a:pPr>
                      <a:r>
                        <a:rPr lang="en-GB" sz="1200" b="1" kern="1400" dirty="0">
                          <a:solidFill>
                            <a:srgbClr val="FFFFFF"/>
                          </a:solidFill>
                          <a:uFill>
                            <a:solidFill>
                              <a:srgbClr val="000000"/>
                            </a:solidFill>
                          </a:uFill>
                          <a:latin typeface="+mn-lt"/>
                          <a:ea typeface="Times New Roman"/>
                          <a:cs typeface="Arial"/>
                        </a:rPr>
                        <a:t>Annual Target 2017/18</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4">
                  <a:txBody>
                    <a:bodyPr/>
                    <a:lstStyle/>
                    <a:p>
                      <a:pPr algn="ctr" hangingPunct="0">
                        <a:lnSpc>
                          <a:spcPct val="150000"/>
                        </a:lnSpc>
                        <a:spcAft>
                          <a:spcPts val="0"/>
                        </a:spcAft>
                      </a:pPr>
                      <a:r>
                        <a:rPr lang="en-GB" sz="1200" b="1" kern="1400" dirty="0">
                          <a:solidFill>
                            <a:srgbClr val="FFFFFF"/>
                          </a:solidFill>
                          <a:uFill>
                            <a:solidFill>
                              <a:srgbClr val="000000"/>
                            </a:solidFill>
                          </a:uFill>
                          <a:latin typeface="+mn-lt"/>
                          <a:ea typeface="Times New Roman"/>
                          <a:cs typeface="Arial"/>
                        </a:rPr>
                        <a:t>Quarterly Targets</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54029">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hangingPunct="0">
                        <a:lnSpc>
                          <a:spcPct val="150000"/>
                        </a:lnSpc>
                        <a:spcAft>
                          <a:spcPts val="0"/>
                        </a:spcAft>
                      </a:pPr>
                      <a:r>
                        <a:rPr lang="en-GB" sz="1200" b="1" kern="1400" dirty="0">
                          <a:solidFill>
                            <a:srgbClr val="FFFFFF"/>
                          </a:solidFill>
                          <a:uFill>
                            <a:solidFill>
                              <a:srgbClr val="000000"/>
                            </a:solidFill>
                          </a:uFill>
                          <a:latin typeface="+mn-lt"/>
                          <a:ea typeface="Times New Roman"/>
                          <a:cs typeface="Arial"/>
                        </a:rPr>
                        <a:t>1</a:t>
                      </a:r>
                      <a:r>
                        <a:rPr lang="en-GB" sz="1200" b="1" kern="1400" baseline="30000" dirty="0">
                          <a:solidFill>
                            <a:srgbClr val="FFFFFF"/>
                          </a:solidFill>
                          <a:uFill>
                            <a:solidFill>
                              <a:srgbClr val="000000"/>
                            </a:solidFill>
                          </a:uFill>
                          <a:latin typeface="+mn-lt"/>
                          <a:ea typeface="Times New Roman"/>
                          <a:cs typeface="Arial"/>
                        </a:rPr>
                        <a:t>st</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200" b="1" kern="1400">
                          <a:solidFill>
                            <a:srgbClr val="FFFFFF"/>
                          </a:solidFill>
                          <a:uFill>
                            <a:solidFill>
                              <a:srgbClr val="000000"/>
                            </a:solidFill>
                          </a:uFill>
                          <a:latin typeface="+mn-lt"/>
                          <a:ea typeface="Times New Roman"/>
                          <a:cs typeface="Arial"/>
                        </a:rPr>
                        <a:t>2</a:t>
                      </a:r>
                      <a:r>
                        <a:rPr lang="en-GB" sz="1200" b="1" kern="1400" baseline="30000">
                          <a:solidFill>
                            <a:srgbClr val="FFFFFF"/>
                          </a:solidFill>
                          <a:uFill>
                            <a:solidFill>
                              <a:srgbClr val="000000"/>
                            </a:solidFill>
                          </a:uFill>
                          <a:latin typeface="+mn-lt"/>
                          <a:ea typeface="Times New Roman"/>
                          <a:cs typeface="Arial"/>
                        </a:rPr>
                        <a:t>nd</a:t>
                      </a:r>
                      <a:endParaRPr lang="en-ZA" sz="1200" b="1" kern="140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200" b="1" kern="1400">
                          <a:solidFill>
                            <a:srgbClr val="FFFFFF"/>
                          </a:solidFill>
                          <a:uFill>
                            <a:solidFill>
                              <a:srgbClr val="000000"/>
                            </a:solidFill>
                          </a:uFill>
                          <a:latin typeface="+mn-lt"/>
                          <a:ea typeface="Times New Roman"/>
                          <a:cs typeface="Arial"/>
                        </a:rPr>
                        <a:t>3</a:t>
                      </a:r>
                      <a:r>
                        <a:rPr lang="en-GB" sz="1200" b="1" kern="1400" baseline="30000">
                          <a:solidFill>
                            <a:srgbClr val="FFFFFF"/>
                          </a:solidFill>
                          <a:uFill>
                            <a:solidFill>
                              <a:srgbClr val="000000"/>
                            </a:solidFill>
                          </a:uFill>
                          <a:latin typeface="+mn-lt"/>
                          <a:ea typeface="Times New Roman"/>
                          <a:cs typeface="Arial"/>
                        </a:rPr>
                        <a:t>rd</a:t>
                      </a:r>
                      <a:endParaRPr lang="en-ZA" sz="1200" b="1" kern="140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200" b="1" kern="1400" dirty="0">
                          <a:solidFill>
                            <a:srgbClr val="FFFFFF"/>
                          </a:solidFill>
                          <a:uFill>
                            <a:solidFill>
                              <a:srgbClr val="000000"/>
                            </a:solidFill>
                          </a:uFill>
                          <a:latin typeface="+mn-lt"/>
                          <a:ea typeface="Times New Roman"/>
                          <a:cs typeface="Arial"/>
                        </a:rPr>
                        <a:t>4</a:t>
                      </a:r>
                      <a:r>
                        <a:rPr lang="en-GB" sz="1200" b="1" kern="1400" baseline="30000" dirty="0">
                          <a:solidFill>
                            <a:srgbClr val="FFFFFF"/>
                          </a:solidFill>
                          <a:uFill>
                            <a:solidFill>
                              <a:srgbClr val="000000"/>
                            </a:solidFill>
                          </a:uFill>
                          <a:latin typeface="+mn-lt"/>
                          <a:ea typeface="Times New Roman"/>
                          <a:cs typeface="Arial"/>
                        </a:rPr>
                        <a:t>th</a:t>
                      </a:r>
                      <a:endParaRPr lang="en-ZA" sz="1200" b="1"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1021099">
                <a:tc>
                  <a:txBody>
                    <a:bodyPr/>
                    <a:lstStyle/>
                    <a:p>
                      <a:pPr algn="ctr" hangingPunct="0">
                        <a:lnSpc>
                          <a:spcPct val="115000"/>
                        </a:lnSpc>
                        <a:spcAft>
                          <a:spcPts val="0"/>
                        </a:spcAft>
                      </a:pPr>
                      <a:r>
                        <a:rPr lang="en-GB" sz="1200" b="1" kern="1400" dirty="0">
                          <a:solidFill>
                            <a:srgbClr val="000000"/>
                          </a:solidFill>
                          <a:latin typeface="+mj-lt"/>
                          <a:ea typeface="Times New Roman"/>
                          <a:cs typeface="Times New Roman"/>
                        </a:rPr>
                        <a:t>2.4.1</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grant funding and sustainability needs assessed per year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mj-lt"/>
                          <a:ea typeface="Times New Roman"/>
                          <a:cs typeface="Arial"/>
                        </a:rPr>
                        <a:t>Quarterly</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2 062</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415</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mj-lt"/>
                          <a:ea typeface="Times New Roman"/>
                          <a:cs typeface="Arial"/>
                        </a:rPr>
                        <a:t>615</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mj-lt"/>
                          <a:ea typeface="Times New Roman"/>
                          <a:cs typeface="Arial"/>
                        </a:rPr>
                        <a:t>615</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latin typeface="+mj-lt"/>
                          <a:ea typeface="Times New Roman"/>
                          <a:cs typeface="Arial"/>
                        </a:rPr>
                        <a:t>417</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26815">
                <a:tc>
                  <a:txBody>
                    <a:bodyPr/>
                    <a:lstStyle/>
                    <a:p>
                      <a:pPr algn="ctr" hangingPunct="0">
                        <a:lnSpc>
                          <a:spcPct val="115000"/>
                        </a:lnSpc>
                        <a:spcAft>
                          <a:spcPts val="0"/>
                        </a:spcAft>
                      </a:pPr>
                      <a:r>
                        <a:rPr lang="en-GB" sz="1200" b="1" kern="1400">
                          <a:solidFill>
                            <a:srgbClr val="000000"/>
                          </a:solidFill>
                          <a:latin typeface="+mj-lt"/>
                          <a:ea typeface="Times New Roman"/>
                          <a:cs typeface="Times New Roman"/>
                        </a:rPr>
                        <a:t>2.4.2</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that received grant funding per year</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Quarterly</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smtClean="0">
                          <a:solidFill>
                            <a:srgbClr val="000000"/>
                          </a:solidFill>
                          <a:latin typeface="+mj-lt"/>
                          <a:ea typeface="Times New Roman"/>
                          <a:cs typeface="Arial"/>
                        </a:rPr>
                        <a:t>200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smtClean="0">
                          <a:solidFill>
                            <a:srgbClr val="000000"/>
                          </a:solidFill>
                          <a:latin typeface="+mj-lt"/>
                          <a:ea typeface="Times New Roman"/>
                          <a:cs typeface="Arial"/>
                        </a:rPr>
                        <a:t>30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1200" b="1" kern="1400" dirty="0" smtClean="0">
                          <a:solidFill>
                            <a:srgbClr val="000000"/>
                          </a:solidFill>
                          <a:latin typeface="+mj-lt"/>
                          <a:ea typeface="Times New Roman"/>
                          <a:cs typeface="Times New Roman"/>
                        </a:rPr>
                        <a:t>30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1200" b="1" kern="1400" dirty="0" smtClean="0">
                          <a:solidFill>
                            <a:srgbClr val="000000"/>
                          </a:solidFill>
                          <a:latin typeface="+mj-lt"/>
                          <a:ea typeface="Times New Roman"/>
                          <a:cs typeface="Times New Roman"/>
                        </a:rPr>
                        <a:t>70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1200" b="1" kern="1400" dirty="0" smtClean="0">
                          <a:solidFill>
                            <a:srgbClr val="000000"/>
                          </a:solidFill>
                          <a:latin typeface="+mj-lt"/>
                          <a:ea typeface="Times New Roman"/>
                          <a:cs typeface="Times New Roman"/>
                        </a:rPr>
                        <a:t>70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857256">
                <a:tc>
                  <a:txBody>
                    <a:bodyPr/>
                    <a:lstStyle/>
                    <a:p>
                      <a:pPr algn="ctr" hangingPunct="0">
                        <a:lnSpc>
                          <a:spcPct val="115000"/>
                        </a:lnSpc>
                        <a:spcAft>
                          <a:spcPts val="0"/>
                        </a:spcAft>
                      </a:pPr>
                      <a:r>
                        <a:rPr lang="en-GB" sz="1200" b="1" kern="1400">
                          <a:solidFill>
                            <a:srgbClr val="000000"/>
                          </a:solidFill>
                          <a:latin typeface="+mj-lt"/>
                          <a:ea typeface="Times New Roman"/>
                          <a:cs typeface="Times New Roman"/>
                        </a:rPr>
                        <a:t>2.4.3</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assisted to join CSOs networks per year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Quarterly</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GB" sz="1200" b="1" kern="1400" dirty="0">
                          <a:solidFill>
                            <a:srgbClr val="000000"/>
                          </a:solidFill>
                          <a:latin typeface="+mj-lt"/>
                          <a:ea typeface="Times New Roman"/>
                          <a:cs typeface="Arial"/>
                        </a:rPr>
                        <a:t>400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70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130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150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50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308058">
                <a:tc>
                  <a:txBody>
                    <a:bodyPr/>
                    <a:lstStyle/>
                    <a:p>
                      <a:pPr algn="ctr" hangingPunct="0">
                        <a:lnSpc>
                          <a:spcPct val="115000"/>
                        </a:lnSpc>
                        <a:spcAft>
                          <a:spcPts val="0"/>
                        </a:spcAft>
                      </a:pPr>
                      <a:r>
                        <a:rPr lang="en-GB" sz="1200" b="1" kern="1400">
                          <a:solidFill>
                            <a:srgbClr val="000000"/>
                          </a:solidFill>
                          <a:latin typeface="+mj-lt"/>
                          <a:ea typeface="Times New Roman"/>
                          <a:cs typeface="Times New Roman"/>
                        </a:rPr>
                        <a:t>2.4.4</a:t>
                      </a:r>
                      <a:endParaRPr lang="en-ZA" sz="1200" b="1" kern="14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0">
                        <a:lnSpc>
                          <a:spcPct val="115000"/>
                        </a:lnSpc>
                        <a:spcBef>
                          <a:spcPts val="0"/>
                        </a:spcBef>
                        <a:spcAft>
                          <a:spcPts val="0"/>
                        </a:spcAft>
                        <a:buClrTx/>
                        <a:buSzTx/>
                        <a:buFontTx/>
                        <a:buNone/>
                        <a:tabLst/>
                        <a:defRPr/>
                      </a:pPr>
                      <a:r>
                        <a:rPr lang="en-ZA" sz="1200" b="1" kern="1200" baseline="0" dirty="0" smtClean="0">
                          <a:solidFill>
                            <a:srgbClr val="000000"/>
                          </a:solidFill>
                          <a:latin typeface="+mj-lt"/>
                          <a:ea typeface="+mn-ea"/>
                          <a:cs typeface="+mn-cs"/>
                        </a:rPr>
                        <a:t>Number of CSOs linked to sustainable resources 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endParaRPr lang="en-GB" sz="1200" b="1" kern="1400">
                        <a:solidFill>
                          <a:srgbClr val="000000"/>
                        </a:solidFill>
                        <a:latin typeface="+mj-lt"/>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spcAft>
                          <a:spcPts val="0"/>
                        </a:spcAft>
                      </a:pPr>
                      <a:r>
                        <a:rPr lang="en-US" sz="1200" b="1" kern="1400" dirty="0" smtClean="0">
                          <a:solidFill>
                            <a:srgbClr val="000000"/>
                          </a:solidFill>
                          <a:latin typeface="+mj-lt"/>
                          <a:ea typeface="Times New Roman"/>
                          <a:cs typeface="Times New Roman"/>
                        </a:rPr>
                        <a:t>400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70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130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150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latin typeface="+mj-lt"/>
                          <a:ea typeface="Times New Roman"/>
                          <a:cs typeface="Arial"/>
                        </a:rPr>
                        <a:t>50</a:t>
                      </a:r>
                      <a:endParaRPr lang="en-ZA" sz="1200" b="1" kern="14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b="1" dirty="0" smtClean="0">
                <a:latin typeface="+mn-lt"/>
              </a:rPr>
              <a:t>Purpose</a:t>
            </a:r>
          </a:p>
        </p:txBody>
      </p:sp>
      <p:sp>
        <p:nvSpPr>
          <p:cNvPr id="5123" name="Content Placeholder 2"/>
          <p:cNvSpPr>
            <a:spLocks noGrp="1"/>
          </p:cNvSpPr>
          <p:nvPr>
            <p:ph idx="1"/>
          </p:nvPr>
        </p:nvSpPr>
        <p:spPr>
          <a:xfrm>
            <a:off x="0" y="928670"/>
            <a:ext cx="9143999" cy="4443431"/>
          </a:xfrm>
        </p:spPr>
        <p:txBody>
          <a:bodyPr/>
          <a:lstStyle/>
          <a:p>
            <a:pPr marL="360363" indent="0" algn="ctr">
              <a:buNone/>
            </a:pPr>
            <a:endParaRPr lang="en-ZA" sz="2400" dirty="0" smtClean="0">
              <a:latin typeface="Arial" pitchFamily="34" charset="0"/>
              <a:cs typeface="Arial" pitchFamily="34" charset="0"/>
            </a:endParaRPr>
          </a:p>
          <a:p>
            <a:pPr marL="360363" indent="0" algn="just">
              <a:lnSpc>
                <a:spcPct val="150000"/>
              </a:lnSpc>
              <a:buNone/>
              <a:tabLst>
                <a:tab pos="358775" algn="l"/>
                <a:tab pos="719138" algn="l"/>
              </a:tabLst>
            </a:pPr>
            <a:r>
              <a:rPr lang="en-ZA" sz="2400" dirty="0" smtClean="0">
                <a:latin typeface="Arial" pitchFamily="34" charset="0"/>
                <a:cs typeface="Arial" pitchFamily="34" charset="0"/>
              </a:rPr>
              <a:t>To present the NDA Strategic Plan (2017/2022) and the Annual Performance Plan (2017/2018) to the Select Committee on Social Services for consideration.</a:t>
            </a:r>
          </a:p>
        </p:txBody>
      </p:sp>
      <p:sp>
        <p:nvSpPr>
          <p:cNvPr id="4" name="Slide Number Placeholder 3"/>
          <p:cNvSpPr>
            <a:spLocks noGrp="1"/>
          </p:cNvSpPr>
          <p:nvPr>
            <p:ph type="sldNum" sz="quarter" idx="12"/>
          </p:nvPr>
        </p:nvSpPr>
        <p:spPr/>
        <p:txBody>
          <a:bodyPr/>
          <a:lstStyle/>
          <a:p>
            <a:pPr>
              <a:defRPr/>
            </a:pPr>
            <a:fld id="{4EE9C4F6-8E58-455B-A5D9-2536F2873656}" type="slidenum">
              <a:rPr lang="en-US" smtClean="0"/>
              <a:pPr>
                <a:defRPr/>
              </a:pPr>
              <a:t>3</a:t>
            </a:fld>
            <a:endParaRPr lang="en-US"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39090" cy="838200"/>
          </a:xfrm>
        </p:spPr>
        <p:txBody>
          <a:bodyPr/>
          <a:lstStyle/>
          <a:p>
            <a:r>
              <a:rPr lang="en-GB" b="1" dirty="0" smtClean="0"/>
              <a:t>Programme 3: Research</a:t>
            </a:r>
            <a:br>
              <a:rPr lang="en-GB" b="1" dirty="0" smtClean="0"/>
            </a:br>
            <a:r>
              <a:rPr lang="en-GB" b="1" dirty="0" smtClean="0"/>
              <a:t>Strategic Objectives &amp; targets</a:t>
            </a:r>
            <a:endParaRPr lang="en-ZA" b="1" dirty="0">
              <a:solidFill>
                <a:srgbClr val="FF0000"/>
              </a:solidFill>
            </a:endParaRPr>
          </a:p>
        </p:txBody>
      </p:sp>
      <p:sp>
        <p:nvSpPr>
          <p:cNvPr id="4" name="Slide Number Placeholder 3"/>
          <p:cNvSpPr>
            <a:spLocks noGrp="1"/>
          </p:cNvSpPr>
          <p:nvPr>
            <p:ph type="sldNum" sz="quarter" idx="12"/>
          </p:nvPr>
        </p:nvSpPr>
        <p:spPr/>
        <p:txBody>
          <a:bodyPr/>
          <a:lstStyle/>
          <a:p>
            <a:pPr>
              <a:defRPr/>
            </a:pPr>
            <a:fld id="{725713EF-8FF2-413C-86AD-32E7575669DE}" type="slidenum">
              <a:rPr lang="en-US" smtClean="0"/>
              <a:pPr>
                <a:defRPr/>
              </a:pPr>
              <a:t>30</a:t>
            </a:fld>
            <a:endParaRPr lang="en-US" dirty="0"/>
          </a:p>
        </p:txBody>
      </p:sp>
      <p:graphicFrame>
        <p:nvGraphicFramePr>
          <p:cNvPr id="6" name="Table 5"/>
          <p:cNvGraphicFramePr>
            <a:graphicFrameLocks noGrp="1"/>
          </p:cNvGraphicFramePr>
          <p:nvPr/>
        </p:nvGraphicFramePr>
        <p:xfrm>
          <a:off x="4" y="928671"/>
          <a:ext cx="9108500" cy="3246644"/>
        </p:xfrm>
        <a:graphic>
          <a:graphicData uri="http://schemas.openxmlformats.org/drawingml/2006/table">
            <a:tbl>
              <a:tblPr/>
              <a:tblGrid>
                <a:gridCol w="357154">
                  <a:extLst>
                    <a:ext uri="{9D8B030D-6E8A-4147-A177-3AD203B41FA5}">
                      <a16:colId xmlns:a16="http://schemas.microsoft.com/office/drawing/2014/main" xmlns="" val="20000"/>
                    </a:ext>
                  </a:extLst>
                </a:gridCol>
                <a:gridCol w="894598">
                  <a:extLst>
                    <a:ext uri="{9D8B030D-6E8A-4147-A177-3AD203B41FA5}">
                      <a16:colId xmlns:a16="http://schemas.microsoft.com/office/drawing/2014/main" xmlns="" val="20001"/>
                    </a:ext>
                  </a:extLst>
                </a:gridCol>
                <a:gridCol w="1605732">
                  <a:extLst>
                    <a:ext uri="{9D8B030D-6E8A-4147-A177-3AD203B41FA5}">
                      <a16:colId xmlns:a16="http://schemas.microsoft.com/office/drawing/2014/main" xmlns="" val="20002"/>
                    </a:ext>
                  </a:extLst>
                </a:gridCol>
                <a:gridCol w="928694">
                  <a:extLst>
                    <a:ext uri="{9D8B030D-6E8A-4147-A177-3AD203B41FA5}">
                      <a16:colId xmlns:a16="http://schemas.microsoft.com/office/drawing/2014/main" xmlns="" val="20003"/>
                    </a:ext>
                  </a:extLst>
                </a:gridCol>
                <a:gridCol w="857256">
                  <a:extLst>
                    <a:ext uri="{9D8B030D-6E8A-4147-A177-3AD203B41FA5}">
                      <a16:colId xmlns:a16="http://schemas.microsoft.com/office/drawing/2014/main" xmlns="" val="20004"/>
                    </a:ext>
                  </a:extLst>
                </a:gridCol>
                <a:gridCol w="785818">
                  <a:extLst>
                    <a:ext uri="{9D8B030D-6E8A-4147-A177-3AD203B41FA5}">
                      <a16:colId xmlns:a16="http://schemas.microsoft.com/office/drawing/2014/main" xmlns="" val="20005"/>
                    </a:ext>
                  </a:extLst>
                </a:gridCol>
                <a:gridCol w="1143008">
                  <a:extLst>
                    <a:ext uri="{9D8B030D-6E8A-4147-A177-3AD203B41FA5}">
                      <a16:colId xmlns:a16="http://schemas.microsoft.com/office/drawing/2014/main" xmlns="" val="20006"/>
                    </a:ext>
                  </a:extLst>
                </a:gridCol>
                <a:gridCol w="928694">
                  <a:extLst>
                    <a:ext uri="{9D8B030D-6E8A-4147-A177-3AD203B41FA5}">
                      <a16:colId xmlns:a16="http://schemas.microsoft.com/office/drawing/2014/main" xmlns="" val="20007"/>
                    </a:ext>
                  </a:extLst>
                </a:gridCol>
                <a:gridCol w="857256">
                  <a:extLst>
                    <a:ext uri="{9D8B030D-6E8A-4147-A177-3AD203B41FA5}">
                      <a16:colId xmlns:a16="http://schemas.microsoft.com/office/drawing/2014/main" xmlns="" val="20008"/>
                    </a:ext>
                  </a:extLst>
                </a:gridCol>
                <a:gridCol w="750290">
                  <a:extLst>
                    <a:ext uri="{9D8B030D-6E8A-4147-A177-3AD203B41FA5}">
                      <a16:colId xmlns:a16="http://schemas.microsoft.com/office/drawing/2014/main" xmlns="" val="20009"/>
                    </a:ext>
                  </a:extLst>
                </a:gridCol>
              </a:tblGrid>
              <a:tr h="461235">
                <a:tc gridSpan="2">
                  <a:txBody>
                    <a:bodyPr/>
                    <a:lstStyle/>
                    <a:p>
                      <a:pPr algn="l" hangingPunct="0">
                        <a:spcAft>
                          <a:spcPts val="0"/>
                        </a:spcAft>
                      </a:pPr>
                      <a:r>
                        <a:rPr lang="en-GB" sz="1200" b="1" kern="1400" dirty="0">
                          <a:solidFill>
                            <a:srgbClr val="000000"/>
                          </a:solidFill>
                          <a:uFill>
                            <a:solidFill>
                              <a:srgbClr val="000000"/>
                            </a:solidFill>
                          </a:uFill>
                          <a:latin typeface="Arial"/>
                          <a:ea typeface="Times New Roman"/>
                          <a:cs typeface="Arial"/>
                        </a:rPr>
                        <a:t>STRATEGIC STATEMENT: </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gridSpan="8">
                  <a:txBody>
                    <a:bodyPr/>
                    <a:lstStyle/>
                    <a:p>
                      <a:pPr marL="342900" lvl="0" indent="-342900" algn="l" hangingPunct="1">
                        <a:spcAft>
                          <a:spcPts val="0"/>
                        </a:spcAft>
                        <a:buFont typeface="Symbol"/>
                        <a:buChar char=""/>
                      </a:pPr>
                      <a:r>
                        <a:rPr lang="en-ZA" sz="1200" b="1">
                          <a:solidFill>
                            <a:srgbClr val="000000"/>
                          </a:solidFill>
                          <a:uFill>
                            <a:solidFill>
                              <a:srgbClr val="FFFFFF"/>
                            </a:solidFill>
                          </a:uFill>
                          <a:latin typeface="Times New Roman"/>
                          <a:ea typeface="Times New Roman"/>
                          <a:cs typeface="Times New Roman"/>
                        </a:rPr>
                        <a:t>Conduct action research and evaluations that inform the formulation of national development policies and Programs focusing on poverty eradication initiatives.</a:t>
                      </a:r>
                    </a:p>
                    <a:p>
                      <a:pPr marL="342900" lvl="0" indent="-342900" algn="l" hangingPunct="1">
                        <a:spcAft>
                          <a:spcPts val="0"/>
                        </a:spcAft>
                        <a:buFont typeface="Symbol"/>
                        <a:buChar char=""/>
                      </a:pPr>
                      <a:r>
                        <a:rPr lang="en-ZA" sz="1200" b="1">
                          <a:solidFill>
                            <a:srgbClr val="000000"/>
                          </a:solidFill>
                          <a:uFill>
                            <a:solidFill>
                              <a:srgbClr val="FFFFFF"/>
                            </a:solidFill>
                          </a:uFill>
                          <a:latin typeface="Times New Roman"/>
                          <a:ea typeface="Times New Roman"/>
                          <a:cs typeface="Times New Roman"/>
                        </a:rPr>
                        <a:t>Facilitate debates and engagements between the CSO sector and the State on the national development agenda.</a:t>
                      </a: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53745">
                <a:tc rowSpan="2" gridSpan="3">
                  <a:txBody>
                    <a:bodyPr/>
                    <a:lstStyle/>
                    <a:p>
                      <a:pPr algn="ctr" hangingPunct="0">
                        <a:spcAft>
                          <a:spcPts val="0"/>
                        </a:spcAft>
                      </a:pPr>
                      <a:r>
                        <a:rPr lang="en-GB" sz="1200" b="1" kern="1400">
                          <a:solidFill>
                            <a:schemeClr val="bg1"/>
                          </a:solidFill>
                          <a:latin typeface="Arial"/>
                          <a:ea typeface="Times New Roman"/>
                        </a:rPr>
                        <a:t/>
                      </a:r>
                      <a:br>
                        <a:rPr lang="en-GB" sz="1200" b="1" kern="1400">
                          <a:solidFill>
                            <a:schemeClr val="bg1"/>
                          </a:solidFill>
                          <a:latin typeface="Arial"/>
                          <a:ea typeface="Times New Roman"/>
                        </a:rPr>
                      </a:br>
                      <a:r>
                        <a:rPr lang="en-GB" sz="1200" b="1" kern="1400">
                          <a:solidFill>
                            <a:schemeClr val="bg1"/>
                          </a:solidFill>
                          <a:uFill>
                            <a:solidFill>
                              <a:srgbClr val="000000"/>
                            </a:solidFill>
                          </a:uFill>
                          <a:latin typeface="Arial"/>
                          <a:ea typeface="Times New Roman"/>
                          <a:cs typeface="Arial"/>
                        </a:rPr>
                        <a:t>Strategic Objectives</a:t>
                      </a:r>
                      <a:endParaRPr lang="en-ZA" sz="1200" b="1" kern="1400">
                        <a:solidFill>
                          <a:schemeClr val="bg1"/>
                        </a:solidFill>
                        <a:uFill>
                          <a:solidFill>
                            <a:srgbClr val="000000"/>
                          </a:solidFill>
                        </a:uFill>
                        <a:latin typeface="Arial"/>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hMerge="1">
                  <a:txBody>
                    <a:bodyPr/>
                    <a:lstStyle/>
                    <a:p>
                      <a:endParaRPr lang="en-ZA"/>
                    </a:p>
                  </a:txBody>
                  <a:tcPr/>
                </a:tc>
                <a:tc gridSpan="3">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Audited/Actual Performance</a:t>
                      </a:r>
                      <a:endParaRPr lang="en-ZA" sz="1200" b="1" kern="1400">
                        <a:solidFill>
                          <a:srgbClr val="000000"/>
                        </a:solidFill>
                        <a:uFill>
                          <a:solidFill>
                            <a:srgbClr val="000000"/>
                          </a:solidFill>
                        </a:uFill>
                        <a:latin typeface="Arial"/>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ctr" hangingPunct="0">
                        <a:spcAft>
                          <a:spcPts val="0"/>
                        </a:spcAft>
                      </a:pPr>
                      <a:r>
                        <a:rPr lang="en-GB" sz="1200" b="1" kern="1400">
                          <a:solidFill>
                            <a:schemeClr val="bg1"/>
                          </a:solidFill>
                          <a:uFill>
                            <a:solidFill>
                              <a:srgbClr val="000000"/>
                            </a:solidFill>
                          </a:uFill>
                          <a:latin typeface="Arial"/>
                          <a:ea typeface="Times New Roman"/>
                          <a:cs typeface="Arial"/>
                        </a:rPr>
                        <a:t>Estimate performance 2016/17</a:t>
                      </a:r>
                      <a:endParaRPr lang="en-ZA" sz="1200" b="1" kern="1400">
                        <a:solidFill>
                          <a:schemeClr val="bg1"/>
                        </a:solidFill>
                        <a:uFill>
                          <a:solidFill>
                            <a:srgbClr val="000000"/>
                          </a:solidFill>
                        </a:uFill>
                        <a:latin typeface="Arial"/>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200" b="1">
                          <a:solidFill>
                            <a:srgbClr val="000000"/>
                          </a:solidFill>
                          <a:uFill>
                            <a:solidFill>
                              <a:srgbClr val="FFFFFF"/>
                            </a:solidFill>
                          </a:uFill>
                          <a:latin typeface="Times New Roman"/>
                          <a:ea typeface="Times New Roman"/>
                          <a:cs typeface="Arial"/>
                        </a:rPr>
                        <a:t>Medium-term Targets</a:t>
                      </a:r>
                      <a:endParaRPr lang="en-ZA" sz="1200" b="1">
                        <a:solidFill>
                          <a:srgbClr val="000000"/>
                        </a:solidFill>
                        <a:uFill>
                          <a:solidFill>
                            <a:srgbClr val="FFFFFF"/>
                          </a:solidFill>
                        </a:uFill>
                        <a:latin typeface="Times New Roman"/>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307490">
                <a:tc gridSpan="3" vMerge="1">
                  <a:txBody>
                    <a:bodyPr/>
                    <a:lstStyle/>
                    <a:p>
                      <a:endParaRPr lang="en-ZA"/>
                    </a:p>
                  </a:txBody>
                  <a:tcPr/>
                </a:tc>
                <a:tc hMerge="1" vMerge="1">
                  <a:txBody>
                    <a:bodyPr/>
                    <a:lstStyle/>
                    <a:p>
                      <a:endParaRPr lang="en-ZA"/>
                    </a:p>
                  </a:txBody>
                  <a:tcPr/>
                </a:tc>
                <a:tc hMerge="1" vMerge="1">
                  <a:txBody>
                    <a:bodyPr/>
                    <a:lstStyle/>
                    <a:p>
                      <a:endParaRPr lang="en-ZA"/>
                    </a:p>
                  </a:txBody>
                  <a:tcPr/>
                </a:tc>
                <a:tc>
                  <a:txBody>
                    <a:bodyPr/>
                    <a:lstStyle/>
                    <a:p>
                      <a:pPr algn="ctr" hangingPunct="0">
                        <a:spcAft>
                          <a:spcPts val="0"/>
                        </a:spcAft>
                      </a:pPr>
                      <a:r>
                        <a:rPr lang="en-GB" sz="1200" b="1" kern="1400">
                          <a:solidFill>
                            <a:schemeClr val="bg1"/>
                          </a:solidFill>
                          <a:uFill>
                            <a:solidFill>
                              <a:srgbClr val="000000"/>
                            </a:solidFill>
                          </a:uFill>
                          <a:latin typeface="Arial"/>
                          <a:ea typeface="Times New Roman"/>
                          <a:cs typeface="Arial"/>
                        </a:rPr>
                        <a:t>2013/14</a:t>
                      </a:r>
                      <a:endParaRPr lang="en-ZA" sz="1200" b="1" kern="1400">
                        <a:solidFill>
                          <a:schemeClr val="bg1"/>
                        </a:solidFill>
                        <a:uFill>
                          <a:solidFill>
                            <a:srgbClr val="000000"/>
                          </a:solidFill>
                        </a:uFill>
                        <a:latin typeface="Arial"/>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chemeClr val="bg1"/>
                          </a:solidFill>
                          <a:uFill>
                            <a:solidFill>
                              <a:srgbClr val="000000"/>
                            </a:solidFill>
                          </a:uFill>
                          <a:latin typeface="Arial"/>
                          <a:ea typeface="Times New Roman"/>
                          <a:cs typeface="Arial"/>
                        </a:rPr>
                        <a:t>2014/15</a:t>
                      </a:r>
                      <a:endParaRPr lang="en-ZA" sz="1200" b="1" kern="1400">
                        <a:solidFill>
                          <a:schemeClr val="bg1"/>
                        </a:solidFill>
                        <a:uFill>
                          <a:solidFill>
                            <a:srgbClr val="000000"/>
                          </a:solidFill>
                        </a:uFill>
                        <a:latin typeface="Arial"/>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chemeClr val="bg1"/>
                          </a:solidFill>
                          <a:uFill>
                            <a:solidFill>
                              <a:srgbClr val="000000"/>
                            </a:solidFill>
                          </a:uFill>
                          <a:latin typeface="Arial"/>
                          <a:ea typeface="Times New Roman"/>
                          <a:cs typeface="Arial"/>
                        </a:rPr>
                        <a:t>2015/16</a:t>
                      </a:r>
                      <a:endParaRPr lang="en-ZA" sz="1200" b="1" kern="1400">
                        <a:solidFill>
                          <a:schemeClr val="bg1"/>
                        </a:solidFill>
                        <a:uFill>
                          <a:solidFill>
                            <a:srgbClr val="000000"/>
                          </a:solidFill>
                        </a:uFill>
                        <a:latin typeface="Arial"/>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200" b="1" kern="1400">
                          <a:solidFill>
                            <a:schemeClr val="bg1"/>
                          </a:solidFill>
                          <a:uFill>
                            <a:solidFill>
                              <a:srgbClr val="FFFFFF"/>
                            </a:solidFill>
                          </a:uFill>
                          <a:latin typeface="Times New Roman"/>
                          <a:ea typeface="Times New Roman"/>
                          <a:cs typeface="Arial"/>
                        </a:rPr>
                        <a:t>2017/18</a:t>
                      </a:r>
                      <a:endParaRPr lang="en-ZA" sz="1200" b="1">
                        <a:solidFill>
                          <a:schemeClr val="bg1"/>
                        </a:solidFill>
                        <a:uFill>
                          <a:solidFill>
                            <a:srgbClr val="FFFFFF"/>
                          </a:solidFill>
                        </a:uFill>
                        <a:latin typeface="Times New Roman"/>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chemeClr val="bg1"/>
                          </a:solidFill>
                          <a:uFill>
                            <a:solidFill>
                              <a:srgbClr val="FFFFFF"/>
                            </a:solidFill>
                          </a:uFill>
                          <a:latin typeface="Times New Roman"/>
                          <a:ea typeface="Times New Roman"/>
                          <a:cs typeface="Arial"/>
                        </a:rPr>
                        <a:t>2018/19</a:t>
                      </a:r>
                      <a:endParaRPr lang="en-ZA" sz="1200" b="1">
                        <a:solidFill>
                          <a:schemeClr val="bg1"/>
                        </a:solidFill>
                        <a:uFill>
                          <a:solidFill>
                            <a:srgbClr val="FFFFFF"/>
                          </a:solidFill>
                        </a:uFill>
                        <a:latin typeface="Times New Roman"/>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dirty="0">
                          <a:solidFill>
                            <a:schemeClr val="bg1"/>
                          </a:solidFill>
                          <a:uFill>
                            <a:solidFill>
                              <a:srgbClr val="FFFFFF"/>
                            </a:solidFill>
                          </a:uFill>
                          <a:latin typeface="Times New Roman"/>
                          <a:ea typeface="Times New Roman"/>
                          <a:cs typeface="Arial"/>
                        </a:rPr>
                        <a:t>2019/20</a:t>
                      </a:r>
                      <a:endParaRPr lang="en-ZA" sz="1200" b="1" dirty="0">
                        <a:solidFill>
                          <a:schemeClr val="bg1"/>
                        </a:solidFill>
                        <a:uFill>
                          <a:solidFill>
                            <a:srgbClr val="FFFFFF"/>
                          </a:solidFill>
                        </a:uFill>
                        <a:latin typeface="Times New Roman"/>
                        <a:ea typeface="Times New Roman"/>
                        <a:cs typeface="Times New Roman"/>
                      </a:endParaRPr>
                    </a:p>
                  </a:txBody>
                  <a:tcPr marL="16814" marR="16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2"/>
                  </a:ext>
                </a:extLst>
              </a:tr>
              <a:tr h="2149364">
                <a:tc>
                  <a:txBody>
                    <a:bodyPr/>
                    <a:lstStyle/>
                    <a:p>
                      <a:pPr algn="ctr">
                        <a:lnSpc>
                          <a:spcPct val="115000"/>
                        </a:lnSpc>
                        <a:spcAft>
                          <a:spcPts val="0"/>
                        </a:spcAft>
                      </a:pPr>
                      <a:r>
                        <a:rPr lang="en-GB" sz="1200" b="1" dirty="0" smtClean="0">
                          <a:solidFill>
                            <a:srgbClr val="000000"/>
                          </a:solidFill>
                          <a:uFill>
                            <a:solidFill>
                              <a:srgbClr val="FFFFFF"/>
                            </a:solidFill>
                          </a:uFill>
                          <a:latin typeface="+mn-lt"/>
                          <a:ea typeface="Times New Roman"/>
                          <a:cs typeface="Arial"/>
                        </a:rPr>
                        <a:t>3.</a:t>
                      </a:r>
                      <a:endParaRPr lang="en-ZA" sz="1200" b="1" dirty="0">
                        <a:solidFill>
                          <a:srgbClr val="000000"/>
                        </a:solidFill>
                        <a:uFill>
                          <a:solidFill>
                            <a:srgbClr val="FFFFFF"/>
                          </a:solidFill>
                        </a:uFill>
                        <a:latin typeface="+mn-lt"/>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en-GB" sz="1200" b="1" dirty="0">
                          <a:solidFill>
                            <a:srgbClr val="000000"/>
                          </a:solidFill>
                          <a:uFill>
                            <a:solidFill>
                              <a:srgbClr val="FFFFFF"/>
                            </a:solidFill>
                          </a:uFill>
                          <a:latin typeface="+mn-lt"/>
                          <a:ea typeface="Times New Roman"/>
                          <a:cs typeface="Arial"/>
                        </a:rPr>
                        <a:t>To conduct, collate and disseminate research and evaluations that inform the national development agenda.</a:t>
                      </a:r>
                      <a:endParaRPr lang="en-ZA" sz="1200" b="1" dirty="0">
                        <a:solidFill>
                          <a:srgbClr val="000000"/>
                        </a:solidFill>
                        <a:uFill>
                          <a:solidFill>
                            <a:srgbClr val="FFFFFF"/>
                          </a:solidFill>
                        </a:uFill>
                        <a:latin typeface="+mn-lt"/>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9 reports produced</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6 reports produced</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14 reports produced</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16 reports produced</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18 reports produced</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20 reports produced</a:t>
                      </a:r>
                      <a:endParaRPr lang="en-ZA" sz="1200" b="1" kern="1400" dirty="0">
                        <a:solidFill>
                          <a:srgbClr val="000000"/>
                        </a:solidFill>
                        <a:uFill>
                          <a:solidFill>
                            <a:srgbClr val="000000"/>
                          </a:solidFill>
                        </a:uFill>
                        <a:latin typeface="Arial"/>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dirty="0">
                          <a:solidFill>
                            <a:srgbClr val="000000"/>
                          </a:solidFill>
                          <a:uFill>
                            <a:solidFill>
                              <a:srgbClr val="FFFFFF"/>
                            </a:solidFill>
                          </a:uFill>
                          <a:latin typeface="+mn-lt"/>
                          <a:ea typeface="Times New Roman"/>
                          <a:cs typeface="Arial"/>
                        </a:rPr>
                        <a:t>22 reports produced</a:t>
                      </a:r>
                      <a:endParaRPr lang="en-ZA" sz="1200" b="1" dirty="0">
                        <a:solidFill>
                          <a:srgbClr val="000000"/>
                        </a:solidFill>
                        <a:uFill>
                          <a:solidFill>
                            <a:srgbClr val="FFFFFF"/>
                          </a:solidFill>
                        </a:uFill>
                        <a:latin typeface="+mn-lt"/>
                        <a:ea typeface="Times New Roman"/>
                        <a:cs typeface="Times New Roman"/>
                      </a:endParaRPr>
                    </a:p>
                  </a:txBody>
                  <a:tcPr marL="16814" marR="16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72494" cy="838200"/>
          </a:xfrm>
        </p:spPr>
        <p:txBody>
          <a:bodyPr/>
          <a:lstStyle/>
          <a:p>
            <a:r>
              <a:rPr lang="en-GB" b="1" dirty="0" smtClean="0"/>
              <a:t>Programme 3: Research</a:t>
            </a:r>
            <a:br>
              <a:rPr lang="en-GB" b="1" dirty="0" smtClean="0"/>
            </a:br>
            <a:r>
              <a:rPr lang="en-GB" b="1" dirty="0" smtClean="0"/>
              <a:t>Performance indicators and annual targets</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31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762598572"/>
              </p:ext>
            </p:extLst>
          </p:nvPr>
        </p:nvGraphicFramePr>
        <p:xfrm>
          <a:off x="-3" y="928671"/>
          <a:ext cx="9144005" cy="5214974"/>
        </p:xfrm>
        <a:graphic>
          <a:graphicData uri="http://schemas.openxmlformats.org/drawingml/2006/table">
            <a:tbl>
              <a:tblPr/>
              <a:tblGrid>
                <a:gridCol w="395539">
                  <a:extLst>
                    <a:ext uri="{9D8B030D-6E8A-4147-A177-3AD203B41FA5}">
                      <a16:colId xmlns:a16="http://schemas.microsoft.com/office/drawing/2014/main" xmlns="" val="20000"/>
                    </a:ext>
                  </a:extLst>
                </a:gridCol>
                <a:gridCol w="2448272">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gridCol w="1008112">
                  <a:extLst>
                    <a:ext uri="{9D8B030D-6E8A-4147-A177-3AD203B41FA5}">
                      <a16:colId xmlns:a16="http://schemas.microsoft.com/office/drawing/2014/main" xmlns="" val="20005"/>
                    </a:ext>
                  </a:extLst>
                </a:gridCol>
                <a:gridCol w="936104">
                  <a:extLst>
                    <a:ext uri="{9D8B030D-6E8A-4147-A177-3AD203B41FA5}">
                      <a16:colId xmlns:a16="http://schemas.microsoft.com/office/drawing/2014/main" xmlns="" val="20006"/>
                    </a:ext>
                  </a:extLst>
                </a:gridCol>
                <a:gridCol w="1008112">
                  <a:extLst>
                    <a:ext uri="{9D8B030D-6E8A-4147-A177-3AD203B41FA5}">
                      <a16:colId xmlns:a16="http://schemas.microsoft.com/office/drawing/2014/main" xmlns="" val="20007"/>
                    </a:ext>
                  </a:extLst>
                </a:gridCol>
                <a:gridCol w="899594">
                  <a:extLst>
                    <a:ext uri="{9D8B030D-6E8A-4147-A177-3AD203B41FA5}">
                      <a16:colId xmlns:a16="http://schemas.microsoft.com/office/drawing/2014/main" xmlns="" val="20008"/>
                    </a:ext>
                  </a:extLst>
                </a:gridCol>
              </a:tblGrid>
              <a:tr h="418272">
                <a:tc rowSpan="2" gridSpan="2">
                  <a:txBody>
                    <a:bodyPr/>
                    <a:lstStyle/>
                    <a:p>
                      <a:pPr algn="ctr" hangingPunct="0">
                        <a:spcAft>
                          <a:spcPts val="0"/>
                        </a:spcAft>
                      </a:pPr>
                      <a:r>
                        <a:rPr lang="en-GB" sz="1200" b="1" kern="1400" dirty="0">
                          <a:solidFill>
                            <a:srgbClr val="FFFFFF"/>
                          </a:solidFill>
                          <a:latin typeface="Arial"/>
                          <a:ea typeface="Times New Roman"/>
                        </a:rPr>
                        <a:t/>
                      </a:r>
                      <a:br>
                        <a:rPr lang="en-GB" sz="1200" b="1" kern="1400" dirty="0">
                          <a:solidFill>
                            <a:srgbClr val="FFFFFF"/>
                          </a:solidFill>
                          <a:latin typeface="Arial"/>
                          <a:ea typeface="Times New Roman"/>
                        </a:rPr>
                      </a:br>
                      <a:r>
                        <a:rPr lang="en-GB" sz="1200" b="1" kern="1400" dirty="0">
                          <a:solidFill>
                            <a:srgbClr val="FFFFFF"/>
                          </a:solidFill>
                          <a:uFill>
                            <a:solidFill>
                              <a:srgbClr val="000000"/>
                            </a:solidFill>
                          </a:uFill>
                          <a:latin typeface="Arial"/>
                          <a:ea typeface="Times New Roman"/>
                          <a:cs typeface="Arial"/>
                        </a:rPr>
                        <a:t>Performance indicators</a:t>
                      </a:r>
                      <a:endParaRPr lang="en-ZA" sz="1200" b="1" kern="1400" dirty="0">
                        <a:solidFill>
                          <a:srgbClr val="000000"/>
                        </a:solidFill>
                        <a:uFill>
                          <a:solidFill>
                            <a:srgbClr val="000000"/>
                          </a:solidFill>
                        </a:uFill>
                        <a:latin typeface="Arial"/>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gridSpan="3">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Audited/Actual Performance</a:t>
                      </a:r>
                      <a:endParaRPr lang="en-ZA" sz="1200" b="1" kern="1400">
                        <a:solidFill>
                          <a:srgbClr val="000000"/>
                        </a:solidFill>
                        <a:uFill>
                          <a:solidFill>
                            <a:srgbClr val="000000"/>
                          </a:solidFill>
                        </a:uFill>
                        <a:latin typeface="Arial"/>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rowSpan="2">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Estimate performance 2016/17</a:t>
                      </a:r>
                      <a:endParaRPr lang="en-ZA" sz="1200" b="1" kern="1400">
                        <a:solidFill>
                          <a:srgbClr val="000000"/>
                        </a:solidFill>
                        <a:uFill>
                          <a:solidFill>
                            <a:srgbClr val="000000"/>
                          </a:solidFill>
                        </a:uFill>
                        <a:latin typeface="Arial"/>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3">
                  <a:txBody>
                    <a:bodyPr/>
                    <a:lstStyle/>
                    <a:p>
                      <a:pPr algn="ctr" hangingPunct="0">
                        <a:spcAft>
                          <a:spcPts val="0"/>
                        </a:spcAft>
                      </a:pPr>
                      <a:r>
                        <a:rPr lang="en-GB" sz="1200" b="1" dirty="0">
                          <a:solidFill>
                            <a:srgbClr val="FFFFFF"/>
                          </a:solidFill>
                          <a:uFill>
                            <a:solidFill>
                              <a:srgbClr val="FFFFFF"/>
                            </a:solidFill>
                          </a:uFill>
                          <a:latin typeface="Times New Roman"/>
                          <a:ea typeface="Times New Roman"/>
                          <a:cs typeface="Arial"/>
                        </a:rPr>
                        <a:t>Medium-term Targets</a:t>
                      </a:r>
                      <a:endParaRPr lang="en-ZA" sz="1200" b="1" dirty="0">
                        <a:uFill>
                          <a:solidFill>
                            <a:srgbClr val="FFFFFF"/>
                          </a:solidFill>
                        </a:uFill>
                        <a:latin typeface="Times New Roman"/>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92346">
                <a:tc gridSpan="2" vMerge="1">
                  <a:txBody>
                    <a:bodyPr/>
                    <a:lstStyle/>
                    <a:p>
                      <a:endParaRPr lang="en-ZA"/>
                    </a:p>
                  </a:txBody>
                  <a:tcPr/>
                </a:tc>
                <a:tc hMerge="1" vMerge="1">
                  <a:txBody>
                    <a:bodyPr/>
                    <a:lstStyle/>
                    <a:p>
                      <a:endParaRPr lang="en-ZA"/>
                    </a:p>
                  </a:txBody>
                  <a:tcPr/>
                </a:tc>
                <a:tc>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2013/14</a:t>
                      </a:r>
                      <a:endParaRPr lang="en-ZA" sz="1200" b="1" kern="1400">
                        <a:solidFill>
                          <a:srgbClr val="000000"/>
                        </a:solidFill>
                        <a:uFill>
                          <a:solidFill>
                            <a:srgbClr val="000000"/>
                          </a:solidFill>
                        </a:uFill>
                        <a:latin typeface="Arial"/>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2014/15</a:t>
                      </a:r>
                      <a:endParaRPr lang="en-ZA" sz="1200" b="1" kern="1400">
                        <a:solidFill>
                          <a:srgbClr val="000000"/>
                        </a:solidFill>
                        <a:uFill>
                          <a:solidFill>
                            <a:srgbClr val="000000"/>
                          </a:solidFill>
                        </a:uFill>
                        <a:latin typeface="Arial"/>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kern="1400">
                          <a:solidFill>
                            <a:srgbClr val="FFFFFF"/>
                          </a:solidFill>
                          <a:uFill>
                            <a:solidFill>
                              <a:srgbClr val="000000"/>
                            </a:solidFill>
                          </a:uFill>
                          <a:latin typeface="Arial"/>
                          <a:ea typeface="Times New Roman"/>
                          <a:cs typeface="Arial"/>
                        </a:rPr>
                        <a:t>2015/16</a:t>
                      </a:r>
                      <a:endParaRPr lang="en-ZA" sz="1200" b="1" kern="1400">
                        <a:solidFill>
                          <a:srgbClr val="000000"/>
                        </a:solidFill>
                        <a:uFill>
                          <a:solidFill>
                            <a:srgbClr val="000000"/>
                          </a:solidFill>
                        </a:uFill>
                        <a:latin typeface="Arial"/>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vMerge="1">
                  <a:txBody>
                    <a:bodyPr/>
                    <a:lstStyle/>
                    <a:p>
                      <a:endParaRPr lang="en-ZA"/>
                    </a:p>
                  </a:txBody>
                  <a:tcPr/>
                </a:tc>
                <a:tc>
                  <a:txBody>
                    <a:bodyPr/>
                    <a:lstStyle/>
                    <a:p>
                      <a:pPr algn="ctr" hangingPunct="0">
                        <a:spcAft>
                          <a:spcPts val="0"/>
                        </a:spcAft>
                      </a:pPr>
                      <a:r>
                        <a:rPr lang="en-GB" sz="1200" b="1">
                          <a:solidFill>
                            <a:srgbClr val="FFFFFF"/>
                          </a:solidFill>
                          <a:uFill>
                            <a:solidFill>
                              <a:srgbClr val="FFFFFF"/>
                            </a:solidFill>
                          </a:uFill>
                          <a:latin typeface="Times New Roman"/>
                          <a:ea typeface="Times New Roman"/>
                          <a:cs typeface="Arial"/>
                        </a:rPr>
                        <a:t>2017/18</a:t>
                      </a:r>
                      <a:endParaRPr lang="en-ZA" sz="1200" b="1">
                        <a:uFill>
                          <a:solidFill>
                            <a:srgbClr val="FFFFFF"/>
                          </a:solidFill>
                        </a:uFill>
                        <a:latin typeface="Times New Roman"/>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a:solidFill>
                            <a:srgbClr val="FFFFFF"/>
                          </a:solidFill>
                          <a:uFill>
                            <a:solidFill>
                              <a:srgbClr val="FFFFFF"/>
                            </a:solidFill>
                          </a:uFill>
                          <a:latin typeface="Times New Roman"/>
                          <a:ea typeface="Times New Roman"/>
                          <a:cs typeface="Arial"/>
                        </a:rPr>
                        <a:t>2018/19</a:t>
                      </a:r>
                      <a:endParaRPr lang="en-ZA" sz="1200" b="1">
                        <a:uFill>
                          <a:solidFill>
                            <a:srgbClr val="FFFFFF"/>
                          </a:solidFill>
                        </a:uFill>
                        <a:latin typeface="Times New Roman"/>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spcAft>
                          <a:spcPts val="0"/>
                        </a:spcAft>
                      </a:pPr>
                      <a:r>
                        <a:rPr lang="en-GB" sz="1200" b="1">
                          <a:solidFill>
                            <a:srgbClr val="FFFFFF"/>
                          </a:solidFill>
                          <a:uFill>
                            <a:solidFill>
                              <a:srgbClr val="FFFFFF"/>
                            </a:solidFill>
                          </a:uFill>
                          <a:latin typeface="Times New Roman"/>
                          <a:ea typeface="Times New Roman"/>
                          <a:cs typeface="Arial"/>
                        </a:rPr>
                        <a:t>2019/20</a:t>
                      </a:r>
                      <a:endParaRPr lang="en-ZA" sz="1200" b="1">
                        <a:uFill>
                          <a:solidFill>
                            <a:srgbClr val="FFFFFF"/>
                          </a:solidFill>
                        </a:uFill>
                        <a:latin typeface="Times New Roman"/>
                        <a:ea typeface="Times New Roman"/>
                        <a:cs typeface="Times New Roman"/>
                      </a:endParaRPr>
                    </a:p>
                  </a:txBody>
                  <a:tcPr marL="43500" marR="4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621474">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3.1</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mn-lt"/>
                          <a:ea typeface="Times New Roman"/>
                          <a:cs typeface="Arial"/>
                        </a:rPr>
                        <a:t>Number of research and  policy briefs produced per year</a:t>
                      </a:r>
                      <a:endParaRPr lang="en-ZA" sz="1200" b="1" dirty="0">
                        <a:solidFill>
                          <a:srgbClr val="000000"/>
                        </a:solidFill>
                        <a:uFill>
                          <a:solidFill>
                            <a:srgbClr val="FFFFFF"/>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New</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6 reports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14 reports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16 reports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18 reports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20 reports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22 reports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10617">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3.2</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a:solidFill>
                            <a:srgbClr val="000000"/>
                          </a:solidFill>
                          <a:uFill>
                            <a:solidFill>
                              <a:srgbClr val="FFFFFF"/>
                            </a:solidFill>
                          </a:uFill>
                          <a:latin typeface="+mn-lt"/>
                          <a:ea typeface="Times New Roman"/>
                          <a:cs typeface="Arial"/>
                        </a:rPr>
                        <a:t>Number of best practice publications produced per year</a:t>
                      </a:r>
                      <a:endParaRPr lang="en-ZA" sz="1200" b="1">
                        <a:solidFill>
                          <a:srgbClr val="000000"/>
                        </a:solidFill>
                        <a:uFill>
                          <a:solidFill>
                            <a:srgbClr val="FFFFFF"/>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6</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6</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7</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6 publications produced</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9 publications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12 publications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15 publications produced</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80824">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3.3</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dirty="0">
                          <a:solidFill>
                            <a:srgbClr val="000000"/>
                          </a:solidFill>
                          <a:uFill>
                            <a:solidFill>
                              <a:srgbClr val="000000"/>
                            </a:solidFill>
                          </a:uFill>
                          <a:latin typeface="+mn-lt"/>
                          <a:ea typeface="Times New Roman"/>
                          <a:cs typeface="Arial"/>
                        </a:rPr>
                        <a:t>Number of dissemination sessions for research reports, evaluation reports,  policy briefs and best practice publication conducted per year</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New</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New</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3</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6</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7</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7</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8</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80824">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3.4</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mn-lt"/>
                          <a:ea typeface="Times New Roman"/>
                          <a:cs typeface="Arial"/>
                        </a:rPr>
                        <a:t>Number of participants  who attended research reports, evaluation reports,  policy briefs and best practice dissemination sessions per year</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New</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New</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New</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240 participants</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260 participants</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280 participants</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300 participants</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10617">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3.5</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mn-lt"/>
                          <a:ea typeface="Times New Roman"/>
                          <a:cs typeface="Arial"/>
                        </a:rPr>
                        <a:t>Number of evaluation studies on NDA program conducted and results shared out with various stakeholders per year</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New</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New</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New</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New</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mn-lt"/>
                          <a:ea typeface="Times New Roman"/>
                          <a:cs typeface="Arial"/>
                        </a:rPr>
                        <a:t>5</a:t>
                      </a:r>
                      <a:endParaRPr lang="en-ZA" sz="1200" b="1" kern="140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5</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mn-lt"/>
                          <a:ea typeface="Times New Roman"/>
                          <a:cs typeface="Arial"/>
                        </a:rPr>
                        <a:t>5</a:t>
                      </a:r>
                      <a:endParaRPr lang="en-ZA" sz="1200" b="1" kern="1400" dirty="0">
                        <a:solidFill>
                          <a:srgbClr val="000000"/>
                        </a:solidFill>
                        <a:uFill>
                          <a:solidFill>
                            <a:srgbClr val="000000"/>
                          </a:solidFill>
                        </a:uFill>
                        <a:latin typeface="+mn-lt"/>
                        <a:ea typeface="Times New Roman"/>
                        <a:cs typeface="Times New Roman"/>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72494" cy="838200"/>
          </a:xfrm>
        </p:spPr>
        <p:txBody>
          <a:bodyPr/>
          <a:lstStyle/>
          <a:p>
            <a:r>
              <a:rPr lang="en-GB" b="1" dirty="0" smtClean="0"/>
              <a:t>Programme 3: Research </a:t>
            </a:r>
            <a:br>
              <a:rPr lang="en-GB" b="1" dirty="0" smtClean="0"/>
            </a:br>
            <a:r>
              <a:rPr lang="en-GB" b="1" dirty="0" smtClean="0"/>
              <a:t>Quarterly targets for 2017/2018</a:t>
            </a:r>
            <a:endParaRPr lang="en-ZA" b="1" dirty="0"/>
          </a:p>
        </p:txBody>
      </p:sp>
      <p:sp>
        <p:nvSpPr>
          <p:cNvPr id="5" name="Slide Number Placeholder 4"/>
          <p:cNvSpPr>
            <a:spLocks noGrp="1"/>
          </p:cNvSpPr>
          <p:nvPr>
            <p:ph type="sldNum" sz="quarter" idx="12"/>
          </p:nvPr>
        </p:nvSpPr>
        <p:spPr/>
        <p:txBody>
          <a:bodyPr/>
          <a:lstStyle/>
          <a:p>
            <a:pPr>
              <a:defRPr/>
            </a:pPr>
            <a:fld id="{725713EF-8FF2-413C-86AD-32E7575669DE}" type="slidenum">
              <a:rPr lang="en-US" smtClean="0"/>
              <a:pPr>
                <a:defRPr/>
              </a:pPr>
              <a:t>32</a:t>
            </a:fld>
            <a:endParaRPr lang="en-US" dirty="0"/>
          </a:p>
        </p:txBody>
      </p:sp>
      <p:graphicFrame>
        <p:nvGraphicFramePr>
          <p:cNvPr id="7" name="Table 6"/>
          <p:cNvGraphicFramePr>
            <a:graphicFrameLocks noGrp="1"/>
          </p:cNvGraphicFramePr>
          <p:nvPr/>
        </p:nvGraphicFramePr>
        <p:xfrm>
          <a:off x="0" y="920530"/>
          <a:ext cx="9144001" cy="5508866"/>
        </p:xfrm>
        <a:graphic>
          <a:graphicData uri="http://schemas.openxmlformats.org/drawingml/2006/table">
            <a:tbl>
              <a:tblPr/>
              <a:tblGrid>
                <a:gridCol w="503967">
                  <a:extLst>
                    <a:ext uri="{9D8B030D-6E8A-4147-A177-3AD203B41FA5}">
                      <a16:colId xmlns:a16="http://schemas.microsoft.com/office/drawing/2014/main" xmlns="" val="20000"/>
                    </a:ext>
                  </a:extLst>
                </a:gridCol>
                <a:gridCol w="2448009">
                  <a:extLst>
                    <a:ext uri="{9D8B030D-6E8A-4147-A177-3AD203B41FA5}">
                      <a16:colId xmlns:a16="http://schemas.microsoft.com/office/drawing/2014/main" xmlns="" val="20001"/>
                    </a:ext>
                  </a:extLst>
                </a:gridCol>
                <a:gridCol w="936007">
                  <a:extLst>
                    <a:ext uri="{9D8B030D-6E8A-4147-A177-3AD203B41FA5}">
                      <a16:colId xmlns:a16="http://schemas.microsoft.com/office/drawing/2014/main" xmlns="" val="20002"/>
                    </a:ext>
                  </a:extLst>
                </a:gridCol>
                <a:gridCol w="1440006">
                  <a:extLst>
                    <a:ext uri="{9D8B030D-6E8A-4147-A177-3AD203B41FA5}">
                      <a16:colId xmlns:a16="http://schemas.microsoft.com/office/drawing/2014/main" xmlns="" val="20003"/>
                    </a:ext>
                  </a:extLst>
                </a:gridCol>
                <a:gridCol w="864003">
                  <a:extLst>
                    <a:ext uri="{9D8B030D-6E8A-4147-A177-3AD203B41FA5}">
                      <a16:colId xmlns:a16="http://schemas.microsoft.com/office/drawing/2014/main" xmlns="" val="20004"/>
                    </a:ext>
                  </a:extLst>
                </a:gridCol>
                <a:gridCol w="1080001">
                  <a:extLst>
                    <a:ext uri="{9D8B030D-6E8A-4147-A177-3AD203B41FA5}">
                      <a16:colId xmlns:a16="http://schemas.microsoft.com/office/drawing/2014/main" xmlns="" val="20005"/>
                    </a:ext>
                  </a:extLst>
                </a:gridCol>
                <a:gridCol w="936007">
                  <a:extLst>
                    <a:ext uri="{9D8B030D-6E8A-4147-A177-3AD203B41FA5}">
                      <a16:colId xmlns:a16="http://schemas.microsoft.com/office/drawing/2014/main" xmlns="" val="20006"/>
                    </a:ext>
                  </a:extLst>
                </a:gridCol>
                <a:gridCol w="936001">
                  <a:extLst>
                    <a:ext uri="{9D8B030D-6E8A-4147-A177-3AD203B41FA5}">
                      <a16:colId xmlns:a16="http://schemas.microsoft.com/office/drawing/2014/main" xmlns="" val="20007"/>
                    </a:ext>
                  </a:extLst>
                </a:gridCol>
              </a:tblGrid>
              <a:tr h="348308">
                <a:tc rowSpan="2" gridSpan="2">
                  <a:txBody>
                    <a:bodyPr/>
                    <a:lstStyle/>
                    <a:p>
                      <a:pPr algn="ctr" hangingPunct="0">
                        <a:lnSpc>
                          <a:spcPct val="150000"/>
                        </a:lnSpc>
                        <a:spcAft>
                          <a:spcPts val="0"/>
                        </a:spcAft>
                      </a:pPr>
                      <a:r>
                        <a:rPr lang="en-GB" sz="1400" b="1" kern="1400" dirty="0" smtClean="0">
                          <a:solidFill>
                            <a:srgbClr val="FFFFFF"/>
                          </a:solidFill>
                          <a:uFill>
                            <a:solidFill>
                              <a:srgbClr val="000000"/>
                            </a:solidFill>
                          </a:uFill>
                          <a:latin typeface="+mn-lt"/>
                          <a:ea typeface="Times New Roman"/>
                          <a:cs typeface="Arial"/>
                        </a:rPr>
                        <a:t>Performance </a:t>
                      </a:r>
                      <a:r>
                        <a:rPr lang="en-GB" sz="1400" b="1" kern="1400" dirty="0">
                          <a:solidFill>
                            <a:srgbClr val="FFFFFF"/>
                          </a:solidFill>
                          <a:uFill>
                            <a:solidFill>
                              <a:srgbClr val="000000"/>
                            </a:solidFill>
                          </a:uFill>
                          <a:latin typeface="+mn-lt"/>
                          <a:ea typeface="Times New Roman"/>
                          <a:cs typeface="Arial"/>
                        </a:rPr>
                        <a:t>Indicator</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hMerge="1">
                  <a:txBody>
                    <a:bodyPr/>
                    <a:lstStyle/>
                    <a:p>
                      <a:endParaRPr lang="en-ZA"/>
                    </a:p>
                  </a:txBody>
                  <a:tcPr/>
                </a:tc>
                <a:tc rowSpan="2">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Reporting period</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rowSpan="2">
                  <a:txBody>
                    <a:bodyPr/>
                    <a:lstStyle/>
                    <a:p>
                      <a:pPr algn="ctr" hangingPunct="0">
                        <a:spcAft>
                          <a:spcPts val="0"/>
                        </a:spcAft>
                      </a:pPr>
                      <a:r>
                        <a:rPr lang="en-GB" sz="1400" b="1" kern="1400" dirty="0">
                          <a:solidFill>
                            <a:srgbClr val="FFFFFF"/>
                          </a:solidFill>
                          <a:uFill>
                            <a:solidFill>
                              <a:srgbClr val="000000"/>
                            </a:solidFill>
                          </a:uFill>
                          <a:latin typeface="+mn-lt"/>
                          <a:ea typeface="Times New Roman"/>
                          <a:cs typeface="Arial"/>
                        </a:rPr>
                        <a:t>Annual Target 2017/18</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gridSpan="4">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Quarterly Targets</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96615">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1</a:t>
                      </a:r>
                      <a:r>
                        <a:rPr lang="en-GB" sz="1400" b="1" kern="1400" baseline="30000" dirty="0">
                          <a:solidFill>
                            <a:srgbClr val="FFFFFF"/>
                          </a:solidFill>
                          <a:uFill>
                            <a:solidFill>
                              <a:srgbClr val="000000"/>
                            </a:solidFill>
                          </a:uFill>
                          <a:latin typeface="+mn-lt"/>
                          <a:ea typeface="Times New Roman"/>
                          <a:cs typeface="Arial"/>
                        </a:rPr>
                        <a:t>st</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n-lt"/>
                          <a:ea typeface="Times New Roman"/>
                          <a:cs typeface="Arial"/>
                        </a:rPr>
                        <a:t>2</a:t>
                      </a:r>
                      <a:r>
                        <a:rPr lang="en-GB" sz="1400" b="1" kern="1400" baseline="30000">
                          <a:solidFill>
                            <a:srgbClr val="FFFFFF"/>
                          </a:solidFill>
                          <a:uFill>
                            <a:solidFill>
                              <a:srgbClr val="000000"/>
                            </a:solidFill>
                          </a:uFill>
                          <a:latin typeface="+mn-lt"/>
                          <a:ea typeface="Times New Roman"/>
                          <a:cs typeface="Arial"/>
                        </a:rPr>
                        <a:t>nd</a:t>
                      </a:r>
                      <a:endParaRPr lang="en-ZA" sz="1400" kern="140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a:solidFill>
                            <a:srgbClr val="FFFFFF"/>
                          </a:solidFill>
                          <a:uFill>
                            <a:solidFill>
                              <a:srgbClr val="000000"/>
                            </a:solidFill>
                          </a:uFill>
                          <a:latin typeface="+mn-lt"/>
                          <a:ea typeface="Times New Roman"/>
                          <a:cs typeface="Arial"/>
                        </a:rPr>
                        <a:t>3</a:t>
                      </a:r>
                      <a:r>
                        <a:rPr lang="en-GB" sz="1400" b="1" kern="1400" baseline="30000">
                          <a:solidFill>
                            <a:srgbClr val="FFFFFF"/>
                          </a:solidFill>
                          <a:uFill>
                            <a:solidFill>
                              <a:srgbClr val="000000"/>
                            </a:solidFill>
                          </a:uFill>
                          <a:latin typeface="+mn-lt"/>
                          <a:ea typeface="Times New Roman"/>
                          <a:cs typeface="Arial"/>
                        </a:rPr>
                        <a:t>rd</a:t>
                      </a:r>
                      <a:endParaRPr lang="en-ZA" sz="1400" kern="140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hangingPunct="0">
                        <a:lnSpc>
                          <a:spcPct val="150000"/>
                        </a:lnSpc>
                        <a:spcAft>
                          <a:spcPts val="0"/>
                        </a:spcAft>
                      </a:pPr>
                      <a:r>
                        <a:rPr lang="en-GB" sz="1400" b="1" kern="1400" dirty="0">
                          <a:solidFill>
                            <a:srgbClr val="FFFFFF"/>
                          </a:solidFill>
                          <a:uFill>
                            <a:solidFill>
                              <a:srgbClr val="000000"/>
                            </a:solidFill>
                          </a:uFill>
                          <a:latin typeface="+mn-lt"/>
                          <a:ea typeface="Times New Roman"/>
                          <a:cs typeface="Arial"/>
                        </a:rPr>
                        <a:t>4</a:t>
                      </a:r>
                      <a:r>
                        <a:rPr lang="en-GB" sz="1400" b="1" kern="1400" baseline="30000" dirty="0">
                          <a:solidFill>
                            <a:srgbClr val="FFFFFF"/>
                          </a:solidFill>
                          <a:uFill>
                            <a:solidFill>
                              <a:srgbClr val="000000"/>
                            </a:solidFill>
                          </a:uFill>
                          <a:latin typeface="+mn-lt"/>
                          <a:ea typeface="Times New Roman"/>
                          <a:cs typeface="Arial"/>
                        </a:rPr>
                        <a:t>th</a:t>
                      </a:r>
                      <a:endParaRPr lang="en-ZA" sz="1400" kern="1400" dirty="0">
                        <a:solidFill>
                          <a:srgbClr val="000000"/>
                        </a:solidFill>
                        <a:uFill>
                          <a:solidFill>
                            <a:srgbClr val="000000"/>
                          </a:solidFill>
                        </a:uFill>
                        <a:latin typeface="+mn-lt"/>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xmlns="" val="10001"/>
                  </a:ext>
                </a:extLst>
              </a:tr>
              <a:tr h="781227">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3.1</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Calibri"/>
                          <a:ea typeface="Times New Roman"/>
                          <a:cs typeface="Arial"/>
                        </a:rPr>
                        <a:t>Number of research and  policy briefs produced per year</a:t>
                      </a:r>
                      <a:endParaRPr lang="en-ZA" sz="1200" b="1" dirty="0">
                        <a:solidFill>
                          <a:srgbClr val="000000"/>
                        </a:solidFill>
                        <a:uFill>
                          <a:solidFill>
                            <a:srgbClr val="FFFFFF"/>
                          </a:solidFill>
                        </a:u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Quarterly</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18 reports produced</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5</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5</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4</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4</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60896">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3.2</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dirty="0">
                          <a:solidFill>
                            <a:srgbClr val="000000"/>
                          </a:solidFill>
                          <a:uFill>
                            <a:solidFill>
                              <a:srgbClr val="FFFFFF"/>
                            </a:solidFill>
                          </a:uFill>
                          <a:latin typeface="Calibri"/>
                          <a:ea typeface="Times New Roman"/>
                          <a:cs typeface="Arial"/>
                        </a:rPr>
                        <a:t>Number of best practice publications produced per year</a:t>
                      </a:r>
                      <a:endParaRPr lang="en-ZA" sz="1200" b="1" dirty="0">
                        <a:solidFill>
                          <a:srgbClr val="000000"/>
                        </a:solidFill>
                        <a:uFill>
                          <a:solidFill>
                            <a:srgbClr val="FFFFFF"/>
                          </a:solidFill>
                        </a:u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Quarterly</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9 publications produced</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3</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973940">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3.3</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Arial"/>
                        </a:rPr>
                        <a:t>Number of dissemination sessions for research reports, evaluation reports,  policy briefs and best practice publication conducted per year</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Quarterly</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7 sessions</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 sessions</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 sessions</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 sessions</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 sessions</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168728">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3.4</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Arial"/>
                        </a:rPr>
                        <a:t>Number of participants  who attended research reports, evaluation reports,  policy briefs and best practice dissemination sessions per year</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Quarterly</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260  participants</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603885" algn="l"/>
                        </a:tabLst>
                      </a:pPr>
                      <a:r>
                        <a:rPr lang="en-GB" sz="1200" b="1" kern="1400" dirty="0">
                          <a:solidFill>
                            <a:srgbClr val="000000"/>
                          </a:solidFill>
                          <a:uFill>
                            <a:solidFill>
                              <a:srgbClr val="000000"/>
                            </a:solidFill>
                          </a:uFill>
                          <a:latin typeface="Arial"/>
                          <a:ea typeface="Times New Roman"/>
                          <a:cs typeface="Arial"/>
                        </a:rPr>
                        <a:t>70  participants</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70  participants</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50  participants</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70  participants</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79152">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3.5</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en-GB" sz="1200" b="1" kern="1400">
                          <a:solidFill>
                            <a:srgbClr val="000000"/>
                          </a:solidFill>
                          <a:uFill>
                            <a:solidFill>
                              <a:srgbClr val="000000"/>
                            </a:solidFill>
                          </a:uFill>
                          <a:latin typeface="Arial"/>
                          <a:ea typeface="Times New Roman"/>
                          <a:cs typeface="Arial"/>
                        </a:rPr>
                        <a:t>Number of evaluation studies on NDA program conducted and results shared out with various stakeholders per year</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Quarterly</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5</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603885" algn="l"/>
                        </a:tabLst>
                      </a:pPr>
                      <a:r>
                        <a:rPr lang="en-GB" sz="1200" b="1" kern="1400">
                          <a:solidFill>
                            <a:srgbClr val="000000"/>
                          </a:solidFill>
                          <a:uFill>
                            <a:solidFill>
                              <a:srgbClr val="000000"/>
                            </a:solidFill>
                          </a:uFill>
                          <a:latin typeface="Arial"/>
                          <a:ea typeface="Times New Roman"/>
                          <a:cs typeface="Arial"/>
                        </a:rPr>
                        <a:t>1</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a:solidFill>
                            <a:srgbClr val="000000"/>
                          </a:solidFill>
                          <a:uFill>
                            <a:solidFill>
                              <a:srgbClr val="000000"/>
                            </a:solidFill>
                          </a:uFill>
                          <a:latin typeface="Arial"/>
                          <a:ea typeface="Times New Roman"/>
                          <a:cs typeface="Arial"/>
                        </a:rPr>
                        <a:t>1</a:t>
                      </a:r>
                      <a:endParaRPr lang="en-ZA" sz="1200" b="1" kern="140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1</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kern="1400" dirty="0">
                          <a:solidFill>
                            <a:srgbClr val="000000"/>
                          </a:solidFill>
                          <a:uFill>
                            <a:solidFill>
                              <a:srgbClr val="000000"/>
                            </a:solidFill>
                          </a:uFill>
                          <a:latin typeface="Arial"/>
                          <a:ea typeface="Times New Roman"/>
                          <a:cs typeface="Arial"/>
                        </a:rPr>
                        <a:t>2</a:t>
                      </a:r>
                      <a:endParaRPr lang="en-ZA" sz="1200" b="1" kern="1400" dirty="0">
                        <a:solidFill>
                          <a:srgbClr val="000000"/>
                        </a:solidFill>
                        <a:uFill>
                          <a:solidFill>
                            <a:srgbClr val="000000"/>
                          </a:solidFill>
                        </a:u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MTEF Budget Allocation</a:t>
            </a:r>
            <a:endParaRPr lang="en-ZA" b="1" dirty="0"/>
          </a:p>
        </p:txBody>
      </p:sp>
      <p:pic>
        <p:nvPicPr>
          <p:cNvPr id="6" name="Picture 5"/>
          <p:cNvPicPr>
            <a:picLocks noChangeAspect="1"/>
          </p:cNvPicPr>
          <p:nvPr/>
        </p:nvPicPr>
        <p:blipFill>
          <a:blip r:embed="rId2" cstate="print"/>
          <a:stretch>
            <a:fillRect/>
          </a:stretch>
        </p:blipFill>
        <p:spPr>
          <a:xfrm>
            <a:off x="251520" y="1052736"/>
            <a:ext cx="8712968" cy="5616624"/>
          </a:xfrm>
          <a:prstGeom prst="rect">
            <a:avLst/>
          </a:prstGeom>
        </p:spPr>
      </p:pic>
    </p:spTree>
    <p:extLst>
      <p:ext uri="{BB962C8B-B14F-4D97-AF65-F5344CB8AC3E}">
        <p14:creationId xmlns:p14="http://schemas.microsoft.com/office/powerpoint/2010/main" xmlns="" val="323973121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RECOMMENDATION</a:t>
            </a:r>
            <a:endParaRPr lang="en-ZA" b="1" dirty="0"/>
          </a:p>
        </p:txBody>
      </p:sp>
      <p:sp>
        <p:nvSpPr>
          <p:cNvPr id="3" name="Content Placeholder 2"/>
          <p:cNvSpPr>
            <a:spLocks noGrp="1"/>
          </p:cNvSpPr>
          <p:nvPr>
            <p:ph idx="1"/>
          </p:nvPr>
        </p:nvSpPr>
        <p:spPr>
          <a:xfrm>
            <a:off x="251520" y="1196752"/>
            <a:ext cx="8712968" cy="4442048"/>
          </a:xfrm>
        </p:spPr>
        <p:txBody>
          <a:bodyPr/>
          <a:lstStyle/>
          <a:p>
            <a:pPr indent="15875" algn="just">
              <a:buNone/>
            </a:pPr>
            <a:r>
              <a:rPr lang="en-ZA" sz="2400" dirty="0" smtClean="0"/>
              <a:t>It is recommended that the Select Committee on Social Services considers both the Strategic Plan (2017/2022) and the Annual Performance Plan (2017/2018) of the NDA.</a:t>
            </a:r>
            <a:endParaRPr lang="en-ZA" dirty="0"/>
          </a:p>
        </p:txBody>
      </p:sp>
      <p:sp>
        <p:nvSpPr>
          <p:cNvPr id="4" name="Slide Number Placeholder 3"/>
          <p:cNvSpPr>
            <a:spLocks noGrp="1"/>
          </p:cNvSpPr>
          <p:nvPr>
            <p:ph type="sldNum" sz="quarter" idx="12"/>
          </p:nvPr>
        </p:nvSpPr>
        <p:spPr/>
        <p:txBody>
          <a:bodyPr/>
          <a:lstStyle/>
          <a:p>
            <a:pPr>
              <a:defRPr/>
            </a:pPr>
            <a:fld id="{E5A17F89-3ACB-46C4-B852-434CC81C38D4}" type="slidenum">
              <a:rPr lang="en-US" smtClean="0"/>
              <a:pPr>
                <a:defRPr/>
              </a:pPr>
              <a:t>34</a:t>
            </a:fld>
            <a:endParaRPr lang="en-US" dirty="0"/>
          </a:p>
        </p:txBody>
      </p:sp>
    </p:spTree>
    <p:extLst>
      <p:ext uri="{BB962C8B-B14F-4D97-AF65-F5344CB8AC3E}">
        <p14:creationId xmlns:p14="http://schemas.microsoft.com/office/powerpoint/2010/main" xmlns="" val="176147323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3068960"/>
            <a:ext cx="4680520" cy="646331"/>
          </a:xfrm>
          <a:prstGeom prst="rect">
            <a:avLst/>
          </a:prstGeom>
          <a:noFill/>
        </p:spPr>
        <p:txBody>
          <a:bodyPr wrap="square" rtlCol="0">
            <a:spAutoFit/>
          </a:bodyPr>
          <a:lstStyle/>
          <a:p>
            <a:pPr algn="ctr"/>
            <a:r>
              <a:rPr lang="en-ZA" sz="3600" dirty="0" smtClean="0">
                <a:solidFill>
                  <a:schemeClr val="bg1"/>
                </a:solidFill>
              </a:rPr>
              <a:t>THANK YOU</a:t>
            </a:r>
            <a:endParaRPr lang="en-ZA" sz="3600" dirty="0">
              <a:solidFill>
                <a:schemeClr val="bg1"/>
              </a:solidFill>
            </a:endParaRPr>
          </a:p>
        </p:txBody>
      </p:sp>
      <p:pic>
        <p:nvPicPr>
          <p:cNvPr id="3" name="Picture 2" descr="G:\Research and Development\Capacity Building\Capacity building pictures\NC Pics\GEDC0310.JPG"/>
          <p:cNvPicPr/>
          <p:nvPr/>
        </p:nvPicPr>
        <p:blipFill>
          <a:blip r:embed="rId3" cstate="print"/>
          <a:srcRect/>
          <a:stretch>
            <a:fillRect/>
          </a:stretch>
        </p:blipFill>
        <p:spPr bwMode="auto">
          <a:xfrm rot="634123">
            <a:off x="6018231" y="437166"/>
            <a:ext cx="2143963" cy="2006330"/>
          </a:xfrm>
          <a:prstGeom prst="ellipse">
            <a:avLst/>
          </a:prstGeom>
          <a:ln>
            <a:noFill/>
          </a:ln>
          <a:effectLst>
            <a:softEdge rad="112500"/>
          </a:effectLst>
        </p:spPr>
      </p:pic>
      <p:pic>
        <p:nvPicPr>
          <p:cNvPr id="4" name="Picture 3" descr="G:\Research and Development\Capacity Building\Capacity building pictures\NC Pics\GEDC0308 - Copy.JPG"/>
          <p:cNvPicPr/>
          <p:nvPr/>
        </p:nvPicPr>
        <p:blipFill>
          <a:blip r:embed="rId4" cstate="print"/>
          <a:srcRect/>
          <a:stretch>
            <a:fillRect/>
          </a:stretch>
        </p:blipFill>
        <p:spPr bwMode="auto">
          <a:xfrm rot="634123">
            <a:off x="3066510" y="372505"/>
            <a:ext cx="2074604" cy="1912821"/>
          </a:xfrm>
          <a:prstGeom prst="ellipse">
            <a:avLst/>
          </a:prstGeom>
          <a:ln>
            <a:noFill/>
          </a:ln>
          <a:effectLst>
            <a:softEdge rad="112500"/>
          </a:effectLst>
        </p:spPr>
      </p:pic>
      <p:pic>
        <p:nvPicPr>
          <p:cNvPr id="5" name="Picture 4" descr="G:\Research and Development\Capacity Building\Capacity building pictures\NC Pics\GEDC0297.JPG"/>
          <p:cNvPicPr/>
          <p:nvPr/>
        </p:nvPicPr>
        <p:blipFill>
          <a:blip r:embed="rId5" cstate="print"/>
          <a:srcRect/>
          <a:stretch>
            <a:fillRect/>
          </a:stretch>
        </p:blipFill>
        <p:spPr bwMode="auto">
          <a:xfrm rot="634123">
            <a:off x="79785" y="348022"/>
            <a:ext cx="1915948" cy="1924588"/>
          </a:xfrm>
          <a:prstGeom prst="ellipse">
            <a:avLst/>
          </a:prstGeom>
          <a:ln>
            <a:noFill/>
          </a:ln>
          <a:effectLst>
            <a:softEdge rad="112500"/>
          </a:effectLst>
        </p:spPr>
      </p:pic>
      <p:pic>
        <p:nvPicPr>
          <p:cNvPr id="7" name="Picture 6" descr="G:\Research and Development\Capacity Building\Capacity building pictures\KZN PIctures\20140212_103503.jpg"/>
          <p:cNvPicPr/>
          <p:nvPr/>
        </p:nvPicPr>
        <p:blipFill>
          <a:blip r:embed="rId6" cstate="print"/>
          <a:srcRect/>
          <a:stretch>
            <a:fillRect/>
          </a:stretch>
        </p:blipFill>
        <p:spPr bwMode="auto">
          <a:xfrm>
            <a:off x="6444208" y="4509120"/>
            <a:ext cx="1845940" cy="1879848"/>
          </a:xfrm>
          <a:prstGeom prst="ellipse">
            <a:avLst/>
          </a:prstGeom>
          <a:ln>
            <a:noFill/>
          </a:ln>
          <a:effectLst>
            <a:softEdge rad="112500"/>
          </a:effectLst>
        </p:spPr>
      </p:pic>
      <p:pic>
        <p:nvPicPr>
          <p:cNvPr id="8" name="Picture 7" descr="G:\Research and Development\Capacity Building\Capacity building pictures\NC Pics\GEDC0322.JPG"/>
          <p:cNvPicPr/>
          <p:nvPr/>
        </p:nvPicPr>
        <p:blipFill>
          <a:blip r:embed="rId7" cstate="print"/>
          <a:srcRect/>
          <a:stretch>
            <a:fillRect/>
          </a:stretch>
        </p:blipFill>
        <p:spPr bwMode="auto">
          <a:xfrm>
            <a:off x="3635896" y="4653136"/>
            <a:ext cx="2016224" cy="1800200"/>
          </a:xfrm>
          <a:prstGeom prst="ellipse">
            <a:avLst/>
          </a:prstGeom>
          <a:ln>
            <a:noFill/>
          </a:ln>
          <a:effectLst>
            <a:softEdge rad="112500"/>
          </a:effectLst>
        </p:spPr>
      </p:pic>
      <p:pic>
        <p:nvPicPr>
          <p:cNvPr id="9" name="Picture 8" descr="G:\Research and Development\Capacity Building\Capacity building pictures\EC Pictures\20140127_112042.jpg"/>
          <p:cNvPicPr/>
          <p:nvPr/>
        </p:nvPicPr>
        <p:blipFill>
          <a:blip r:embed="rId8" cstate="print"/>
          <a:srcRect/>
          <a:stretch>
            <a:fillRect/>
          </a:stretch>
        </p:blipFill>
        <p:spPr bwMode="auto">
          <a:xfrm>
            <a:off x="251520" y="4941168"/>
            <a:ext cx="1800200" cy="1669157"/>
          </a:xfrm>
          <a:prstGeom prst="ellipse">
            <a:avLst/>
          </a:prstGeom>
          <a:ln>
            <a:noFill/>
          </a:ln>
          <a:effectLst>
            <a:softEdge rad="112500"/>
          </a:effectLst>
        </p:spPr>
      </p:pic>
      <p:pic>
        <p:nvPicPr>
          <p:cNvPr id="10" name="Picture 9" descr="G:\Research and Development\Capacity Building\Capacity building pictures\KZN PIctures\20140212_103710.jpg"/>
          <p:cNvPicPr/>
          <p:nvPr/>
        </p:nvPicPr>
        <p:blipFill>
          <a:blip r:embed="rId9" cstate="print"/>
          <a:srcRect/>
          <a:stretch>
            <a:fillRect/>
          </a:stretch>
        </p:blipFill>
        <p:spPr bwMode="auto">
          <a:xfrm>
            <a:off x="6444208" y="2564904"/>
            <a:ext cx="1896740" cy="1872208"/>
          </a:xfrm>
          <a:prstGeom prst="ellipse">
            <a:avLst/>
          </a:prstGeom>
          <a:ln>
            <a:noFill/>
          </a:ln>
          <a:effectLst>
            <a:softEdge rad="112500"/>
          </a:effectLst>
        </p:spPr>
      </p:pic>
      <p:pic>
        <p:nvPicPr>
          <p:cNvPr id="11" name="Picture 10" descr="G:\Research and Development\Capacity Building\Capacity building pictures\NC Pics\GEDC0293.JPG"/>
          <p:cNvPicPr/>
          <p:nvPr/>
        </p:nvPicPr>
        <p:blipFill>
          <a:blip r:embed="rId10" cstate="print"/>
          <a:srcRect/>
          <a:stretch>
            <a:fillRect/>
          </a:stretch>
        </p:blipFill>
        <p:spPr bwMode="auto">
          <a:xfrm>
            <a:off x="251520" y="2564904"/>
            <a:ext cx="2088232" cy="2016224"/>
          </a:xfrm>
          <a:prstGeom prst="ellipse">
            <a:avLst/>
          </a:prstGeom>
          <a:ln>
            <a:noFill/>
          </a:ln>
          <a:effectLst>
            <a:softEdge rad="112500"/>
          </a:effectLst>
        </p:spPr>
      </p:pic>
      <p:sp>
        <p:nvSpPr>
          <p:cNvPr id="12" name="TextBox 11"/>
          <p:cNvSpPr txBox="1"/>
          <p:nvPr/>
        </p:nvSpPr>
        <p:spPr>
          <a:xfrm>
            <a:off x="2348136" y="3221360"/>
            <a:ext cx="4680520" cy="646331"/>
          </a:xfrm>
          <a:prstGeom prst="rect">
            <a:avLst/>
          </a:prstGeom>
          <a:noFill/>
        </p:spPr>
        <p:txBody>
          <a:bodyPr wrap="square" rtlCol="0">
            <a:spAutoFit/>
          </a:bodyPr>
          <a:lstStyle/>
          <a:p>
            <a:pPr algn="ctr"/>
            <a:r>
              <a:rPr lang="en-ZA" sz="3600" dirty="0" smtClean="0">
                <a:solidFill>
                  <a:srgbClr val="000000"/>
                </a:solidFill>
                <a:latin typeface="+mn-lt"/>
              </a:rPr>
              <a:t>THANK YOU</a:t>
            </a:r>
            <a:r>
              <a:rPr lang="en-ZA" sz="3600" dirty="0" smtClean="0">
                <a:solidFill>
                  <a:schemeClr val="bg1"/>
                </a:solidFill>
                <a:latin typeface="+mn-lt"/>
              </a:rPr>
              <a:t> </a:t>
            </a:r>
            <a:r>
              <a:rPr lang="en-ZA" sz="3600" dirty="0" smtClean="0">
                <a:solidFill>
                  <a:schemeClr val="bg1"/>
                </a:solidFill>
              </a:rPr>
              <a:t>YOU</a:t>
            </a:r>
            <a:endParaRPr lang="en-ZA" sz="3600"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owchart: Terminator 50"/>
          <p:cNvSpPr>
            <a:spLocks noChangeArrowheads="1"/>
          </p:cNvSpPr>
          <p:nvPr/>
        </p:nvSpPr>
        <p:spPr bwMode="auto">
          <a:xfrm>
            <a:off x="0" y="765175"/>
            <a:ext cx="7380288" cy="1081088"/>
          </a:xfrm>
          <a:prstGeom prst="flowChartTerminator">
            <a:avLst/>
          </a:prstGeom>
          <a:solidFill>
            <a:schemeClr val="bg2"/>
          </a:solidFill>
          <a:ln w="9525" algn="ctr">
            <a:noFill/>
            <a:round/>
            <a:headEnd/>
            <a:tailEnd/>
          </a:ln>
        </p:spPr>
        <p:txBody>
          <a:bodyPr/>
          <a:lstStyle/>
          <a:p>
            <a:pPr lvl="0">
              <a:defRPr/>
            </a:pPr>
            <a:r>
              <a:rPr lang="en-US" b="1" kern="0" dirty="0" smtClean="0">
                <a:solidFill>
                  <a:srgbClr val="FFFFFF"/>
                </a:solidFill>
                <a:effectLst>
                  <a:outerShdw blurRad="38100" dist="38100" dir="2700000" algn="tl">
                    <a:srgbClr val="000000">
                      <a:alpha val="43137"/>
                    </a:srgbClr>
                  </a:outerShdw>
                </a:effectLst>
                <a:latin typeface="Arial"/>
                <a:sym typeface="Arial" pitchFamily="34" charset="0"/>
              </a:rPr>
              <a:t>NDA </a:t>
            </a:r>
            <a:r>
              <a:rPr lang="en-US" b="1" kern="0" dirty="0">
                <a:solidFill>
                  <a:srgbClr val="FFFFFF"/>
                </a:solidFill>
                <a:effectLst>
                  <a:outerShdw blurRad="38100" dist="38100" dir="2700000" algn="tl">
                    <a:srgbClr val="000000">
                      <a:alpha val="43137"/>
                    </a:srgbClr>
                  </a:outerShdw>
                </a:effectLst>
                <a:latin typeface="Arial"/>
                <a:sym typeface="Arial" pitchFamily="34" charset="0"/>
              </a:rPr>
              <a:t>Act </a:t>
            </a:r>
          </a:p>
          <a:p>
            <a:pPr>
              <a:defRPr/>
            </a:pPr>
            <a:r>
              <a:rPr lang="en-US" kern="0" dirty="0" smtClean="0">
                <a:solidFill>
                  <a:schemeClr val="bg1"/>
                </a:solidFill>
                <a:effectLst>
                  <a:outerShdw blurRad="38100" dist="38100" dir="2700000" algn="tl">
                    <a:srgbClr val="000000">
                      <a:alpha val="43137"/>
                    </a:srgbClr>
                  </a:outerShdw>
                </a:effectLst>
                <a:latin typeface="Cambria" pitchFamily="18" charset="0"/>
                <a:sym typeface="Arial" pitchFamily="34" charset="0"/>
              </a:rPr>
              <a:t> </a:t>
            </a:r>
            <a:endParaRPr lang="en-US" kern="0" dirty="0">
              <a:solidFill>
                <a:schemeClr val="bg1"/>
              </a:solidFill>
              <a:effectLst>
                <a:outerShdw blurRad="38100" dist="38100" dir="2700000" algn="tl">
                  <a:srgbClr val="000000">
                    <a:alpha val="43137"/>
                  </a:srgbClr>
                </a:outerShdw>
              </a:effectLst>
              <a:latin typeface="Cambria" pitchFamily="18" charset="0"/>
              <a:sym typeface="Arial" pitchFamily="34" charset="0"/>
            </a:endParaRPr>
          </a:p>
          <a:p>
            <a:pPr>
              <a:defRPr/>
            </a:pPr>
            <a:endParaRPr lang="en-US" dirty="0"/>
          </a:p>
        </p:txBody>
      </p:sp>
      <p:sp>
        <p:nvSpPr>
          <p:cNvPr id="55319" name="AutoShape 23"/>
          <p:cNvSpPr>
            <a:spLocks noChangeArrowheads="1"/>
          </p:cNvSpPr>
          <p:nvPr/>
        </p:nvSpPr>
        <p:spPr bwMode="auto">
          <a:xfrm>
            <a:off x="0" y="3330575"/>
            <a:ext cx="2124075" cy="3527425"/>
          </a:xfrm>
          <a:prstGeom prst="roundRect">
            <a:avLst>
              <a:gd name="adj" fmla="val 16667"/>
            </a:avLst>
          </a:prstGeom>
          <a:solidFill>
            <a:schemeClr val="tx1"/>
          </a:solidFill>
          <a:ln w="38100">
            <a:noFill/>
            <a:round/>
            <a:headEnd/>
            <a:tailEnd/>
          </a:ln>
          <a:effectLst>
            <a:outerShdw dist="28398" dir="3806097" algn="ctr" rotWithShape="0">
              <a:srgbClr val="974706">
                <a:alpha val="50000"/>
              </a:srgbClr>
            </a:outerShdw>
          </a:effectLst>
        </p:spPr>
        <p:txBody>
          <a:bodyPr/>
          <a:lstStyle/>
          <a:p>
            <a:pPr>
              <a:defRPr/>
            </a:pPr>
            <a:endParaRPr lang="en-US" sz="1200">
              <a:cs typeface="Arial" charset="0"/>
            </a:endParaRPr>
          </a:p>
        </p:txBody>
      </p:sp>
      <p:sp>
        <p:nvSpPr>
          <p:cNvPr id="6148" name="Text Box 20"/>
          <p:cNvSpPr txBox="1">
            <a:spLocks noChangeArrowheads="1"/>
          </p:cNvSpPr>
          <p:nvPr/>
        </p:nvSpPr>
        <p:spPr bwMode="auto">
          <a:xfrm>
            <a:off x="4572000" y="4803775"/>
            <a:ext cx="1203325" cy="2054225"/>
          </a:xfrm>
          <a:prstGeom prst="rect">
            <a:avLst/>
          </a:prstGeom>
          <a:noFill/>
          <a:ln w="9525">
            <a:noFill/>
            <a:miter lim="800000"/>
            <a:headEnd/>
            <a:tailEnd/>
          </a:ln>
        </p:spPr>
        <p:txBody>
          <a:bodyPr/>
          <a:lstStyle/>
          <a:p>
            <a:pPr algn="ctr"/>
            <a:endParaRPr lang="en-ZA" sz="1200"/>
          </a:p>
        </p:txBody>
      </p:sp>
      <p:sp>
        <p:nvSpPr>
          <p:cNvPr id="6149" name="Text Box 16"/>
          <p:cNvSpPr txBox="1">
            <a:spLocks noChangeArrowheads="1"/>
          </p:cNvSpPr>
          <p:nvPr/>
        </p:nvSpPr>
        <p:spPr bwMode="auto">
          <a:xfrm>
            <a:off x="2700338" y="4803775"/>
            <a:ext cx="1208087" cy="2054225"/>
          </a:xfrm>
          <a:prstGeom prst="rect">
            <a:avLst/>
          </a:prstGeom>
          <a:noFill/>
          <a:ln w="9525">
            <a:noFill/>
            <a:miter lim="800000"/>
            <a:headEnd/>
            <a:tailEnd/>
          </a:ln>
        </p:spPr>
        <p:txBody>
          <a:bodyPr/>
          <a:lstStyle/>
          <a:p>
            <a:pPr algn="ctr"/>
            <a:endParaRPr lang="en-ZA" sz="1200"/>
          </a:p>
        </p:txBody>
      </p:sp>
      <p:sp>
        <p:nvSpPr>
          <p:cNvPr id="6150" name="Text Box 15"/>
          <p:cNvSpPr txBox="1">
            <a:spLocks noChangeArrowheads="1"/>
          </p:cNvSpPr>
          <p:nvPr/>
        </p:nvSpPr>
        <p:spPr bwMode="auto">
          <a:xfrm>
            <a:off x="0" y="3213100"/>
            <a:ext cx="2051050" cy="2736850"/>
          </a:xfrm>
          <a:prstGeom prst="rect">
            <a:avLst/>
          </a:prstGeom>
          <a:noFill/>
          <a:ln w="9525">
            <a:noFill/>
            <a:miter lim="800000"/>
            <a:headEnd/>
            <a:tailEnd/>
          </a:ln>
        </p:spPr>
        <p:txBody>
          <a:bodyPr/>
          <a:lstStyle/>
          <a:p>
            <a:endParaRPr lang="en-US" sz="1400" b="1" dirty="0">
              <a:solidFill>
                <a:schemeClr val="bg1"/>
              </a:solidFill>
              <a:latin typeface="Cambria" pitchFamily="18" charset="0"/>
            </a:endParaRPr>
          </a:p>
          <a:p>
            <a:pPr algn="ctr"/>
            <a:r>
              <a:rPr lang="en-ZA" sz="1600" dirty="0">
                <a:solidFill>
                  <a:schemeClr val="bg1"/>
                </a:solidFill>
                <a:latin typeface="Cambria" pitchFamily="18" charset="0"/>
              </a:rPr>
              <a:t> </a:t>
            </a:r>
            <a:r>
              <a:rPr lang="en-ZA" sz="1800" dirty="0">
                <a:solidFill>
                  <a:schemeClr val="bg1"/>
                </a:solidFill>
                <a:latin typeface="Arial" pitchFamily="34" charset="0"/>
                <a:cs typeface="Arial" pitchFamily="34" charset="0"/>
              </a:rPr>
              <a:t>To contribute towards the eradication of poverty and its causes by granting funds to civil society organisations for the purpose of:-</a:t>
            </a:r>
          </a:p>
          <a:p>
            <a:pPr algn="ctr"/>
            <a:endParaRPr lang="en-ZA" sz="1600" dirty="0">
              <a:solidFill>
                <a:schemeClr val="bg1"/>
              </a:solidFill>
              <a:latin typeface="Cambria" pitchFamily="18" charset="0"/>
            </a:endParaRPr>
          </a:p>
        </p:txBody>
      </p:sp>
      <p:sp>
        <p:nvSpPr>
          <p:cNvPr id="11287" name="Text Box 10"/>
          <p:cNvSpPr txBox="1">
            <a:spLocks noChangeArrowheads="1"/>
          </p:cNvSpPr>
          <p:nvPr/>
        </p:nvSpPr>
        <p:spPr bwMode="auto">
          <a:xfrm rot="16200000">
            <a:off x="395288" y="2133600"/>
            <a:ext cx="1584325" cy="838200"/>
          </a:xfrm>
          <a:prstGeom prst="rect">
            <a:avLst/>
          </a:prstGeom>
          <a:noFill/>
          <a:ln w="9525">
            <a:noFill/>
            <a:miter lim="800000"/>
            <a:headEnd/>
            <a:tailEnd/>
          </a:ln>
        </p:spPr>
        <p:txBody>
          <a:bodyPr/>
          <a:lstStyle/>
          <a:p>
            <a:pPr marL="39688" indent="-39688" algn="ctr">
              <a:defRPr/>
            </a:pPr>
            <a:r>
              <a:rPr lang="en-US" sz="1600" b="1" kern="0" dirty="0" smtClean="0">
                <a:solidFill>
                  <a:srgbClr val="000000"/>
                </a:solidFill>
                <a:latin typeface="Arial" pitchFamily="34" charset="0"/>
                <a:cs typeface="Arial" pitchFamily="34" charset="0"/>
                <a:sym typeface="Arial" pitchFamily="34" charset="0"/>
              </a:rPr>
              <a:t>Primary Mandate</a:t>
            </a:r>
            <a:endParaRPr lang="en-US" sz="1600" b="1" kern="0" dirty="0">
              <a:solidFill>
                <a:srgbClr val="000000"/>
              </a:solidFill>
              <a:latin typeface="Arial" pitchFamily="34" charset="0"/>
              <a:cs typeface="Arial" pitchFamily="34" charset="0"/>
              <a:sym typeface="Arial" pitchFamily="34" charset="0"/>
            </a:endParaRPr>
          </a:p>
        </p:txBody>
      </p:sp>
      <p:sp>
        <p:nvSpPr>
          <p:cNvPr id="55343" name="Rectangle 47"/>
          <p:cNvSpPr>
            <a:spLocks noChangeArrowheads="1"/>
          </p:cNvSpPr>
          <p:nvPr/>
        </p:nvSpPr>
        <p:spPr bwMode="auto">
          <a:xfrm>
            <a:off x="0" y="45720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cs typeface="Arial" charset="0"/>
            </a:endParaRPr>
          </a:p>
        </p:txBody>
      </p:sp>
      <p:sp>
        <p:nvSpPr>
          <p:cNvPr id="47" name="Rectangle 3"/>
          <p:cNvSpPr txBox="1">
            <a:spLocks noChangeArrowheads="1"/>
          </p:cNvSpPr>
          <p:nvPr/>
        </p:nvSpPr>
        <p:spPr bwMode="auto">
          <a:xfrm>
            <a:off x="468313" y="0"/>
            <a:ext cx="4319587" cy="936625"/>
          </a:xfrm>
          <a:prstGeom prst="rect">
            <a:avLst/>
          </a:prstGeom>
          <a:noFill/>
          <a:ln w="12700">
            <a:noFill/>
            <a:miter lim="800000"/>
            <a:headEnd/>
            <a:tailEnd/>
          </a:ln>
        </p:spPr>
        <p:txBody>
          <a:bodyPr lIns="50800" tIns="50800" bIns="50800" anchor="ctr"/>
          <a:lstStyle/>
          <a:p>
            <a:pPr marL="39688" indent="-39688" algn="ctr">
              <a:defRPr/>
            </a:pPr>
            <a:endParaRPr lang="en-US" sz="2800" kern="0" dirty="0">
              <a:solidFill>
                <a:schemeClr val="bg1"/>
              </a:solidFill>
              <a:effectLst>
                <a:outerShdw blurRad="38100" dist="38100" dir="2700000" algn="tl">
                  <a:srgbClr val="000000">
                    <a:alpha val="43137"/>
                  </a:srgbClr>
                </a:outerShdw>
              </a:effectLst>
              <a:ea typeface="+mj-ea"/>
              <a:cs typeface="+mj-cs"/>
              <a:sym typeface="Arial" pitchFamily="34" charset="0"/>
            </a:endParaRPr>
          </a:p>
        </p:txBody>
      </p:sp>
      <p:sp>
        <p:nvSpPr>
          <p:cNvPr id="38" name="Isosceles Triangle 37"/>
          <p:cNvSpPr/>
          <p:nvPr/>
        </p:nvSpPr>
        <p:spPr>
          <a:xfrm>
            <a:off x="4499992" y="-99392"/>
            <a:ext cx="4464496" cy="3573016"/>
          </a:xfrm>
          <a:prstGeom prst="triangle">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grpSp>
        <p:nvGrpSpPr>
          <p:cNvPr id="2" name="Group 38"/>
          <p:cNvGrpSpPr>
            <a:grpSpLocks/>
          </p:cNvGrpSpPr>
          <p:nvPr/>
        </p:nvGrpSpPr>
        <p:grpSpPr bwMode="auto">
          <a:xfrm>
            <a:off x="6134100" y="404813"/>
            <a:ext cx="3009900" cy="792162"/>
            <a:chOff x="2743199" y="346540"/>
            <a:chExt cx="2641600" cy="1016068"/>
          </a:xfrm>
        </p:grpSpPr>
        <p:sp>
          <p:nvSpPr>
            <p:cNvPr id="46" name="Rounded Rectangle 45"/>
            <p:cNvSpPr/>
            <p:nvPr/>
          </p:nvSpPr>
          <p:spPr>
            <a:xfrm>
              <a:off x="2743199" y="407626"/>
              <a:ext cx="2641600" cy="954982"/>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5"/>
            <p:cNvSpPr/>
            <p:nvPr/>
          </p:nvSpPr>
          <p:spPr>
            <a:xfrm>
              <a:off x="2773850" y="346540"/>
              <a:ext cx="2610949" cy="10160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53340" tIns="53340" rIns="53340" bIns="53340" spcCol="1270" anchor="ctr"/>
            <a:lstStyle/>
            <a:p>
              <a:pPr algn="ctr" defTabSz="622300">
                <a:lnSpc>
                  <a:spcPct val="90000"/>
                </a:lnSpc>
                <a:spcAft>
                  <a:spcPct val="35000"/>
                </a:spcAft>
                <a:defRPr/>
              </a:pPr>
              <a:r>
                <a:rPr lang="en-ZA" sz="1300" b="1" dirty="0">
                  <a:solidFill>
                    <a:schemeClr val="tx1">
                      <a:lumMod val="50000"/>
                    </a:schemeClr>
                  </a:solidFill>
                  <a:latin typeface="Arial" pitchFamily="34" charset="0"/>
                  <a:cs typeface="Arial" pitchFamily="34" charset="0"/>
                </a:rPr>
                <a:t>Vision </a:t>
              </a:r>
            </a:p>
            <a:p>
              <a:pPr algn="ctr" defTabSz="622300">
                <a:lnSpc>
                  <a:spcPct val="90000"/>
                </a:lnSpc>
                <a:spcAft>
                  <a:spcPct val="35000"/>
                </a:spcAft>
                <a:defRPr/>
              </a:pPr>
              <a:r>
                <a:rPr lang="en-ZA" sz="1400" dirty="0" smtClean="0">
                  <a:solidFill>
                    <a:schemeClr val="tx1">
                      <a:lumMod val="50000"/>
                    </a:schemeClr>
                  </a:solidFill>
                  <a:latin typeface="Arial" pitchFamily="34" charset="0"/>
                  <a:cs typeface="Arial" pitchFamily="34" charset="0"/>
                </a:rPr>
                <a:t>A society free from poverty</a:t>
              </a:r>
              <a:endParaRPr lang="en-ZA" sz="1400" dirty="0">
                <a:solidFill>
                  <a:schemeClr val="tx1">
                    <a:lumMod val="50000"/>
                  </a:schemeClr>
                </a:solidFill>
                <a:latin typeface="Arial" pitchFamily="34" charset="0"/>
                <a:cs typeface="Arial" pitchFamily="34" charset="0"/>
              </a:endParaRPr>
            </a:p>
          </p:txBody>
        </p:sp>
      </p:grpSp>
      <p:grpSp>
        <p:nvGrpSpPr>
          <p:cNvPr id="3" name="Group 39"/>
          <p:cNvGrpSpPr>
            <a:grpSpLocks/>
          </p:cNvGrpSpPr>
          <p:nvPr/>
        </p:nvGrpSpPr>
        <p:grpSpPr bwMode="auto">
          <a:xfrm>
            <a:off x="6064250" y="1341438"/>
            <a:ext cx="3079750" cy="865187"/>
            <a:chOff x="2743199" y="1174295"/>
            <a:chExt cx="2641600" cy="1103312"/>
          </a:xfrm>
        </p:grpSpPr>
        <p:sp>
          <p:nvSpPr>
            <p:cNvPr id="44" name="Rounded Rectangle 43"/>
            <p:cNvSpPr/>
            <p:nvPr/>
          </p:nvSpPr>
          <p:spPr>
            <a:xfrm>
              <a:off x="2743199" y="1174295"/>
              <a:ext cx="2641600" cy="1103312"/>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5" name="Rounded Rectangle 7"/>
            <p:cNvSpPr/>
            <p:nvPr/>
          </p:nvSpPr>
          <p:spPr>
            <a:xfrm>
              <a:off x="2849408" y="1267419"/>
              <a:ext cx="2535391" cy="7166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53340" tIns="53340" rIns="53340" bIns="53340" spcCol="1270" anchor="ctr"/>
            <a:lstStyle/>
            <a:p>
              <a:pPr algn="ctr" defTabSz="622300">
                <a:lnSpc>
                  <a:spcPct val="90000"/>
                </a:lnSpc>
                <a:spcAft>
                  <a:spcPct val="35000"/>
                </a:spcAft>
                <a:defRPr/>
              </a:pPr>
              <a:r>
                <a:rPr lang="en-US" sz="1400" b="1" dirty="0">
                  <a:solidFill>
                    <a:schemeClr val="tx1">
                      <a:lumMod val="50000"/>
                    </a:schemeClr>
                  </a:solidFill>
                  <a:latin typeface="Arial" pitchFamily="34" charset="0"/>
                  <a:cs typeface="Arial" pitchFamily="34" charset="0"/>
                </a:rPr>
                <a:t>Mission</a:t>
              </a:r>
            </a:p>
            <a:p>
              <a:pPr algn="ctr" defTabSz="622300">
                <a:lnSpc>
                  <a:spcPct val="90000"/>
                </a:lnSpc>
                <a:spcAft>
                  <a:spcPct val="35000"/>
                </a:spcAft>
                <a:defRPr/>
              </a:pPr>
              <a:r>
                <a:rPr lang="en-ZA" sz="1400" dirty="0">
                  <a:solidFill>
                    <a:schemeClr val="tx1">
                      <a:lumMod val="50000"/>
                    </a:schemeClr>
                  </a:solidFill>
                  <a:latin typeface="Arial" pitchFamily="34" charset="0"/>
                  <a:cs typeface="Arial" pitchFamily="34" charset="0"/>
                </a:rPr>
                <a:t>To contribute to poverty eradication and the elimination of its causes</a:t>
              </a:r>
              <a:r>
                <a:rPr lang="en-ZA" sz="1400" dirty="0">
                  <a:latin typeface="Arial" pitchFamily="34" charset="0"/>
                  <a:cs typeface="Arial" pitchFamily="34" charset="0"/>
                </a:rPr>
                <a:t>.</a:t>
              </a:r>
              <a:endParaRPr lang="en-ZA" sz="1400" dirty="0">
                <a:solidFill>
                  <a:schemeClr val="tx1">
                    <a:lumMod val="50000"/>
                  </a:schemeClr>
                </a:solidFill>
                <a:latin typeface="Arial" pitchFamily="34" charset="0"/>
                <a:cs typeface="Arial" pitchFamily="34" charset="0"/>
              </a:endParaRPr>
            </a:p>
          </p:txBody>
        </p:sp>
      </p:grpSp>
      <p:grpSp>
        <p:nvGrpSpPr>
          <p:cNvPr id="4" name="Group 40"/>
          <p:cNvGrpSpPr>
            <a:grpSpLocks/>
          </p:cNvGrpSpPr>
          <p:nvPr/>
        </p:nvGrpSpPr>
        <p:grpSpPr bwMode="auto">
          <a:xfrm>
            <a:off x="5940425" y="2276474"/>
            <a:ext cx="3168650" cy="1008509"/>
            <a:chOff x="2803832" y="2358834"/>
            <a:chExt cx="2642112" cy="1287326"/>
          </a:xfrm>
        </p:grpSpPr>
        <p:sp>
          <p:nvSpPr>
            <p:cNvPr id="42" name="Rounded Rectangle 41"/>
            <p:cNvSpPr/>
            <p:nvPr/>
          </p:nvSpPr>
          <p:spPr>
            <a:xfrm>
              <a:off x="2803832" y="2364914"/>
              <a:ext cx="2642112" cy="1195568"/>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3" name="Rounded Rectangle 9"/>
            <p:cNvSpPr/>
            <p:nvPr/>
          </p:nvSpPr>
          <p:spPr>
            <a:xfrm>
              <a:off x="2905758" y="2358834"/>
              <a:ext cx="2533568" cy="12873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53340" tIns="53340" rIns="53340" bIns="53340" spcCol="1270" anchor="ctr"/>
            <a:lstStyle/>
            <a:p>
              <a:pPr algn="ctr" defTabSz="622300">
                <a:lnSpc>
                  <a:spcPct val="90000"/>
                </a:lnSpc>
                <a:spcAft>
                  <a:spcPct val="35000"/>
                </a:spcAft>
                <a:defRPr/>
              </a:pPr>
              <a:r>
                <a:rPr lang="en-US" sz="1300" b="1" dirty="0">
                  <a:solidFill>
                    <a:schemeClr val="tx1">
                      <a:lumMod val="50000"/>
                    </a:schemeClr>
                  </a:solidFill>
                  <a:latin typeface="Arial" pitchFamily="34" charset="0"/>
                  <a:cs typeface="Arial" pitchFamily="34" charset="0"/>
                </a:rPr>
                <a:t>Values </a:t>
              </a:r>
            </a:p>
            <a:p>
              <a:pPr algn="ctr" defTabSz="622300">
                <a:lnSpc>
                  <a:spcPct val="90000"/>
                </a:lnSpc>
                <a:spcAft>
                  <a:spcPct val="35000"/>
                </a:spcAft>
                <a:defRPr/>
              </a:pPr>
              <a:r>
                <a:rPr lang="en-US" sz="1300" dirty="0" smtClean="0">
                  <a:solidFill>
                    <a:schemeClr val="tx1">
                      <a:lumMod val="50000"/>
                    </a:schemeClr>
                  </a:solidFill>
                  <a:latin typeface="Arial" pitchFamily="34" charset="0"/>
                  <a:cs typeface="Arial" pitchFamily="34" charset="0"/>
                </a:rPr>
                <a:t>Integrity </a:t>
              </a:r>
              <a:r>
                <a:rPr lang="en-US" sz="1300" i="1" u="sng" dirty="0" smtClean="0">
                  <a:solidFill>
                    <a:schemeClr val="tx1">
                      <a:lumMod val="50000"/>
                    </a:schemeClr>
                  </a:solidFill>
                  <a:latin typeface="Arial" pitchFamily="34" charset="0"/>
                  <a:cs typeface="Arial" pitchFamily="34" charset="0"/>
                </a:rPr>
                <a:t>with</a:t>
              </a:r>
              <a:r>
                <a:rPr lang="en-US" sz="1300" dirty="0" smtClean="0">
                  <a:solidFill>
                    <a:schemeClr val="tx1">
                      <a:lumMod val="50000"/>
                    </a:schemeClr>
                  </a:solidFill>
                  <a:latin typeface="Arial" pitchFamily="34" charset="0"/>
                  <a:cs typeface="Arial" pitchFamily="34" charset="0"/>
                </a:rPr>
                <a:t> Dignity</a:t>
              </a:r>
              <a:r>
                <a:rPr lang="en-US" sz="1300" dirty="0">
                  <a:solidFill>
                    <a:schemeClr val="tx1">
                      <a:lumMod val="50000"/>
                    </a:schemeClr>
                  </a:solidFill>
                  <a:latin typeface="Arial" pitchFamily="34" charset="0"/>
                  <a:cs typeface="Arial" pitchFamily="34" charset="0"/>
                </a:rPr>
                <a:t>, </a:t>
              </a:r>
              <a:r>
                <a:rPr lang="en-US" sz="1300" dirty="0" smtClean="0">
                  <a:solidFill>
                    <a:schemeClr val="tx1">
                      <a:lumMod val="50000"/>
                    </a:schemeClr>
                  </a:solidFill>
                  <a:latin typeface="Arial" pitchFamily="34" charset="0"/>
                  <a:cs typeface="Arial" pitchFamily="34" charset="0"/>
                </a:rPr>
                <a:t>Empowerment </a:t>
              </a:r>
              <a:r>
                <a:rPr lang="en-US" sz="1300" i="1" u="sng" dirty="0" smtClean="0">
                  <a:solidFill>
                    <a:schemeClr val="tx1">
                      <a:lumMod val="50000"/>
                    </a:schemeClr>
                  </a:solidFill>
                  <a:latin typeface="Arial" pitchFamily="34" charset="0"/>
                  <a:cs typeface="Arial" pitchFamily="34" charset="0"/>
                </a:rPr>
                <a:t>for </a:t>
              </a:r>
              <a:r>
                <a:rPr lang="en-US" sz="1300" dirty="0" smtClean="0">
                  <a:solidFill>
                    <a:schemeClr val="tx1">
                      <a:lumMod val="50000"/>
                    </a:schemeClr>
                  </a:solidFill>
                  <a:latin typeface="Arial" pitchFamily="34" charset="0"/>
                  <a:cs typeface="Arial" pitchFamily="34" charset="0"/>
                </a:rPr>
                <a:t>Accountability, Responsibility </a:t>
              </a:r>
              <a:r>
                <a:rPr lang="en-US" sz="1300" i="1" u="sng" dirty="0" smtClean="0">
                  <a:solidFill>
                    <a:schemeClr val="tx1">
                      <a:lumMod val="50000"/>
                    </a:schemeClr>
                  </a:solidFill>
                  <a:latin typeface="Arial" pitchFamily="34" charset="0"/>
                  <a:cs typeface="Arial" pitchFamily="34" charset="0"/>
                </a:rPr>
                <a:t>with</a:t>
              </a:r>
              <a:r>
                <a:rPr lang="en-US" sz="1300" dirty="0" smtClean="0">
                  <a:solidFill>
                    <a:schemeClr val="tx1">
                      <a:lumMod val="50000"/>
                    </a:schemeClr>
                  </a:solidFill>
                  <a:latin typeface="Arial" pitchFamily="34" charset="0"/>
                  <a:cs typeface="Arial" pitchFamily="34" charset="0"/>
                </a:rPr>
                <a:t>  </a:t>
              </a:r>
              <a:r>
                <a:rPr lang="en-US" sz="1300" dirty="0">
                  <a:solidFill>
                    <a:schemeClr val="tx1">
                      <a:lumMod val="50000"/>
                    </a:schemeClr>
                  </a:solidFill>
                  <a:latin typeface="Arial" pitchFamily="34" charset="0"/>
                  <a:cs typeface="Arial" pitchFamily="34" charset="0"/>
                </a:rPr>
                <a:t>Transparency, Excellence</a:t>
              </a:r>
              <a:r>
                <a:rPr lang="en-US" sz="1300" i="1" u="sng" dirty="0">
                  <a:solidFill>
                    <a:schemeClr val="tx1">
                      <a:lumMod val="50000"/>
                    </a:schemeClr>
                  </a:solidFill>
                  <a:latin typeface="Arial" pitchFamily="34" charset="0"/>
                  <a:cs typeface="Arial" pitchFamily="34" charset="0"/>
                </a:rPr>
                <a:t> and </a:t>
              </a:r>
              <a:r>
                <a:rPr lang="en-US" sz="1300" dirty="0">
                  <a:solidFill>
                    <a:schemeClr val="tx1">
                      <a:lumMod val="50000"/>
                    </a:schemeClr>
                  </a:solidFill>
                  <a:latin typeface="Arial" pitchFamily="34" charset="0"/>
                  <a:cs typeface="Arial" pitchFamily="34" charset="0"/>
                </a:rPr>
                <a:t>Partnering</a:t>
              </a:r>
              <a:endParaRPr lang="en-ZA" sz="1300" dirty="0">
                <a:solidFill>
                  <a:schemeClr val="tx1">
                    <a:lumMod val="50000"/>
                  </a:schemeClr>
                </a:solidFill>
                <a:latin typeface="Arial" pitchFamily="34" charset="0"/>
                <a:cs typeface="Arial" pitchFamily="34" charset="0"/>
              </a:endParaRPr>
            </a:p>
          </p:txBody>
        </p:sp>
      </p:grpSp>
      <p:graphicFrame>
        <p:nvGraphicFramePr>
          <p:cNvPr id="28" name="Diagram 27"/>
          <p:cNvGraphicFramePr/>
          <p:nvPr/>
        </p:nvGraphicFramePr>
        <p:xfrm>
          <a:off x="2267744" y="3037408"/>
          <a:ext cx="669674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Rectangle 29"/>
          <p:cNvSpPr/>
          <p:nvPr/>
        </p:nvSpPr>
        <p:spPr>
          <a:xfrm>
            <a:off x="539750" y="87313"/>
            <a:ext cx="4464050" cy="461962"/>
          </a:xfrm>
          <a:prstGeom prst="rect">
            <a:avLst/>
          </a:prstGeom>
        </p:spPr>
        <p:txBody>
          <a:bodyPr>
            <a:spAutoFit/>
          </a:bodyPr>
          <a:lstStyle/>
          <a:p>
            <a:pPr>
              <a:defRPr/>
            </a:pPr>
            <a:r>
              <a:rPr lang="en-US" b="1" dirty="0">
                <a:solidFill>
                  <a:schemeClr val="tx2"/>
                </a:solidFill>
                <a:latin typeface="+mn-lt"/>
                <a:ea typeface="+mj-ea"/>
                <a:cs typeface="+mj-cs"/>
                <a:sym typeface="Arial" pitchFamily="34" charset="0"/>
              </a:rPr>
              <a:t>NDA </a:t>
            </a:r>
            <a:r>
              <a:rPr lang="en-US" b="1" dirty="0" smtClean="0">
                <a:solidFill>
                  <a:schemeClr val="tx2"/>
                </a:solidFill>
                <a:latin typeface="+mn-lt"/>
                <a:ea typeface="+mj-ea"/>
                <a:cs typeface="+mj-cs"/>
                <a:sym typeface="Arial" pitchFamily="34" charset="0"/>
              </a:rPr>
              <a:t>Mandate</a:t>
            </a:r>
            <a:endParaRPr lang="en-US" b="1" dirty="0">
              <a:solidFill>
                <a:schemeClr val="tx2"/>
              </a:solidFill>
              <a:latin typeface="+mn-lt"/>
              <a:ea typeface="+mj-ea"/>
              <a:cs typeface="+mj-cs"/>
              <a:sym typeface="Arial" pitchFamily="34" charset="0"/>
            </a:endParaRPr>
          </a:p>
        </p:txBody>
      </p:sp>
      <p:sp>
        <p:nvSpPr>
          <p:cNvPr id="22" name="Down Arrow 21"/>
          <p:cNvSpPr/>
          <p:nvPr/>
        </p:nvSpPr>
        <p:spPr bwMode="auto">
          <a:xfrm>
            <a:off x="323528" y="1772816"/>
            <a:ext cx="1440160" cy="1584176"/>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ZA" sz="2400" b="0" i="0" u="none" strike="noStrike" cap="none" normalizeH="0" baseline="0" smtClean="0">
              <a:ln>
                <a:noFill/>
              </a:ln>
              <a:solidFill>
                <a:schemeClr val="tx1"/>
              </a:solidFill>
              <a:effectLst/>
              <a:latin typeface="Times" charset="0"/>
            </a:endParaRPr>
          </a:p>
        </p:txBody>
      </p:sp>
      <p:sp>
        <p:nvSpPr>
          <p:cNvPr id="23" name="Slide Number Placeholder 22"/>
          <p:cNvSpPr>
            <a:spLocks noGrp="1"/>
          </p:cNvSpPr>
          <p:nvPr>
            <p:ph type="sldNum" sz="quarter" idx="12"/>
          </p:nvPr>
        </p:nvSpPr>
        <p:spPr/>
        <p:txBody>
          <a:bodyPr/>
          <a:lstStyle/>
          <a:p>
            <a:pPr>
              <a:defRPr/>
            </a:pPr>
            <a:fld id="{E5A17F89-3ACB-46C4-B852-434CC81C38D4}" type="slidenum">
              <a:rPr lang="en-US" smtClean="0"/>
              <a:pPr>
                <a:defRPr/>
              </a:pPr>
              <a:t>4</a:t>
            </a:fld>
            <a:endParaRPr lang="en-US"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owchart: Terminator 50"/>
          <p:cNvSpPr>
            <a:spLocks noChangeArrowheads="1"/>
          </p:cNvSpPr>
          <p:nvPr/>
        </p:nvSpPr>
        <p:spPr bwMode="auto">
          <a:xfrm>
            <a:off x="0" y="765175"/>
            <a:ext cx="8892480" cy="863625"/>
          </a:xfrm>
          <a:prstGeom prst="flowChartTerminator">
            <a:avLst/>
          </a:prstGeom>
          <a:solidFill>
            <a:schemeClr val="bg2"/>
          </a:solidFill>
          <a:ln w="9525" algn="ctr">
            <a:noFill/>
            <a:round/>
            <a:headEnd/>
            <a:tailEnd/>
          </a:ln>
        </p:spPr>
        <p:txBody>
          <a:bodyPr/>
          <a:lstStyle/>
          <a:p>
            <a:pPr>
              <a:defRPr/>
            </a:pPr>
            <a:r>
              <a:rPr lang="en-US" b="1" kern="0" dirty="0">
                <a:solidFill>
                  <a:schemeClr val="bg1"/>
                </a:solidFill>
                <a:effectLst>
                  <a:outerShdw blurRad="38100" dist="38100" dir="2700000" algn="tl">
                    <a:srgbClr val="000000">
                      <a:alpha val="43137"/>
                    </a:srgbClr>
                  </a:outerShdw>
                </a:effectLst>
                <a:latin typeface="+mn-lt"/>
                <a:sym typeface="Arial" pitchFamily="34" charset="0"/>
              </a:rPr>
              <a:t>NDA </a:t>
            </a:r>
            <a:r>
              <a:rPr lang="en-US" b="1" kern="0" dirty="0" smtClean="0">
                <a:solidFill>
                  <a:schemeClr val="bg1"/>
                </a:solidFill>
                <a:effectLst>
                  <a:outerShdw blurRad="38100" dist="38100" dir="2700000" algn="tl">
                    <a:srgbClr val="000000">
                      <a:alpha val="43137"/>
                    </a:srgbClr>
                  </a:outerShdw>
                </a:effectLst>
                <a:latin typeface="+mn-lt"/>
                <a:sym typeface="Arial" pitchFamily="34" charset="0"/>
              </a:rPr>
              <a:t>Act </a:t>
            </a:r>
            <a:endParaRPr lang="en-US" b="1" kern="0" dirty="0">
              <a:solidFill>
                <a:schemeClr val="bg1"/>
              </a:solidFill>
              <a:effectLst>
                <a:outerShdw blurRad="38100" dist="38100" dir="2700000" algn="tl">
                  <a:srgbClr val="000000">
                    <a:alpha val="43137"/>
                  </a:srgbClr>
                </a:outerShdw>
              </a:effectLst>
              <a:latin typeface="+mn-lt"/>
              <a:sym typeface="Arial" pitchFamily="34" charset="0"/>
            </a:endParaRPr>
          </a:p>
          <a:p>
            <a:pPr>
              <a:defRPr/>
            </a:pPr>
            <a:endParaRPr lang="en-US" dirty="0"/>
          </a:p>
        </p:txBody>
      </p:sp>
      <p:sp>
        <p:nvSpPr>
          <p:cNvPr id="55319" name="AutoShape 23"/>
          <p:cNvSpPr>
            <a:spLocks noChangeArrowheads="1"/>
          </p:cNvSpPr>
          <p:nvPr/>
        </p:nvSpPr>
        <p:spPr bwMode="auto">
          <a:xfrm>
            <a:off x="179512" y="3140968"/>
            <a:ext cx="2124075" cy="3527425"/>
          </a:xfrm>
          <a:prstGeom prst="roundRect">
            <a:avLst>
              <a:gd name="adj" fmla="val 16667"/>
            </a:avLst>
          </a:prstGeom>
          <a:solidFill>
            <a:schemeClr val="tx1"/>
          </a:solidFill>
          <a:ln w="38100">
            <a:noFill/>
            <a:round/>
            <a:headEnd/>
            <a:tailEnd/>
          </a:ln>
          <a:effectLst>
            <a:outerShdw dist="28398" dir="3806097" algn="ctr" rotWithShape="0">
              <a:srgbClr val="974706">
                <a:alpha val="50000"/>
              </a:srgbClr>
            </a:outerShdw>
          </a:effectLst>
        </p:spPr>
        <p:txBody>
          <a:bodyPr/>
          <a:lstStyle/>
          <a:p>
            <a:pPr algn="ctr">
              <a:defRPr/>
            </a:pPr>
            <a:r>
              <a:rPr lang="en-ZA" sz="1800" dirty="0">
                <a:solidFill>
                  <a:schemeClr val="bg1"/>
                </a:solidFill>
                <a:latin typeface="Arial" pitchFamily="34" charset="0"/>
                <a:cs typeface="Arial" pitchFamily="34" charset="0"/>
              </a:rPr>
              <a:t>Promote consultation, dialogue and sharing of development experience between the CSOs and relevance organs of state through</a:t>
            </a:r>
            <a:r>
              <a:rPr lang="en-ZA" sz="1800" dirty="0">
                <a:solidFill>
                  <a:schemeClr val="bg1"/>
                </a:solidFill>
                <a:latin typeface="Arial" pitchFamily="34" charset="0"/>
                <a:cs typeface="Arial" pitchFamily="34" charset="0"/>
                <a:sym typeface="Wingdings" pitchFamily="2" charset="2"/>
              </a:rPr>
              <a:t> </a:t>
            </a:r>
            <a:endParaRPr lang="en-ZA" sz="1800" dirty="0">
              <a:solidFill>
                <a:schemeClr val="bg1"/>
              </a:solidFill>
              <a:latin typeface="Arial" pitchFamily="34" charset="0"/>
              <a:cs typeface="Arial" pitchFamily="34" charset="0"/>
            </a:endParaRPr>
          </a:p>
          <a:p>
            <a:pPr algn="ctr">
              <a:defRPr/>
            </a:pPr>
            <a:endParaRPr lang="en-US" sz="1600" dirty="0">
              <a:solidFill>
                <a:schemeClr val="bg1"/>
              </a:solidFill>
              <a:latin typeface="Cambria" pitchFamily="18" charset="0"/>
            </a:endParaRPr>
          </a:p>
        </p:txBody>
      </p:sp>
      <p:sp>
        <p:nvSpPr>
          <p:cNvPr id="7172" name="Text Box 20"/>
          <p:cNvSpPr txBox="1">
            <a:spLocks noChangeArrowheads="1"/>
          </p:cNvSpPr>
          <p:nvPr/>
        </p:nvSpPr>
        <p:spPr bwMode="auto">
          <a:xfrm>
            <a:off x="4572000" y="4803775"/>
            <a:ext cx="1203325" cy="2054225"/>
          </a:xfrm>
          <a:prstGeom prst="rect">
            <a:avLst/>
          </a:prstGeom>
          <a:noFill/>
          <a:ln w="9525">
            <a:noFill/>
            <a:miter lim="800000"/>
            <a:headEnd/>
            <a:tailEnd/>
          </a:ln>
        </p:spPr>
        <p:txBody>
          <a:bodyPr/>
          <a:lstStyle/>
          <a:p>
            <a:pPr algn="ctr"/>
            <a:endParaRPr lang="en-ZA" sz="1200"/>
          </a:p>
        </p:txBody>
      </p:sp>
      <p:sp>
        <p:nvSpPr>
          <p:cNvPr id="7173" name="Text Box 16"/>
          <p:cNvSpPr txBox="1">
            <a:spLocks noChangeArrowheads="1"/>
          </p:cNvSpPr>
          <p:nvPr/>
        </p:nvSpPr>
        <p:spPr bwMode="auto">
          <a:xfrm>
            <a:off x="2700338" y="4803775"/>
            <a:ext cx="1208087" cy="2054225"/>
          </a:xfrm>
          <a:prstGeom prst="rect">
            <a:avLst/>
          </a:prstGeom>
          <a:noFill/>
          <a:ln w="9525">
            <a:noFill/>
            <a:miter lim="800000"/>
            <a:headEnd/>
            <a:tailEnd/>
          </a:ln>
        </p:spPr>
        <p:txBody>
          <a:bodyPr/>
          <a:lstStyle/>
          <a:p>
            <a:pPr algn="ctr"/>
            <a:endParaRPr lang="en-ZA" sz="1200"/>
          </a:p>
        </p:txBody>
      </p:sp>
      <p:sp>
        <p:nvSpPr>
          <p:cNvPr id="7174" name="Text Box 15"/>
          <p:cNvSpPr txBox="1">
            <a:spLocks noChangeArrowheads="1"/>
          </p:cNvSpPr>
          <p:nvPr/>
        </p:nvSpPr>
        <p:spPr bwMode="auto">
          <a:xfrm>
            <a:off x="250825" y="3068638"/>
            <a:ext cx="2051050" cy="2736850"/>
          </a:xfrm>
          <a:prstGeom prst="rect">
            <a:avLst/>
          </a:prstGeom>
          <a:noFill/>
          <a:ln w="9525">
            <a:noFill/>
            <a:miter lim="800000"/>
            <a:headEnd/>
            <a:tailEnd/>
          </a:ln>
        </p:spPr>
        <p:txBody>
          <a:bodyPr/>
          <a:lstStyle/>
          <a:p>
            <a:endParaRPr lang="en-US" sz="1400" b="1">
              <a:solidFill>
                <a:schemeClr val="bg1"/>
              </a:solidFill>
              <a:latin typeface="Cambria" pitchFamily="18" charset="0"/>
            </a:endParaRPr>
          </a:p>
          <a:p>
            <a:pPr algn="ctr"/>
            <a:endParaRPr lang="en-US" sz="1600">
              <a:solidFill>
                <a:schemeClr val="bg1"/>
              </a:solidFill>
              <a:latin typeface="Cambria" pitchFamily="18" charset="0"/>
            </a:endParaRPr>
          </a:p>
        </p:txBody>
      </p:sp>
      <p:sp>
        <p:nvSpPr>
          <p:cNvPr id="11287" name="Text Box 10"/>
          <p:cNvSpPr txBox="1">
            <a:spLocks noChangeArrowheads="1"/>
          </p:cNvSpPr>
          <p:nvPr/>
        </p:nvSpPr>
        <p:spPr bwMode="auto">
          <a:xfrm>
            <a:off x="395288" y="2133600"/>
            <a:ext cx="1584325" cy="838200"/>
          </a:xfrm>
          <a:prstGeom prst="rect">
            <a:avLst/>
          </a:prstGeom>
          <a:noFill/>
          <a:ln w="9525">
            <a:noFill/>
            <a:miter lim="800000"/>
            <a:headEnd/>
            <a:tailEnd/>
          </a:ln>
        </p:spPr>
        <p:txBody>
          <a:bodyPr/>
          <a:lstStyle/>
          <a:p>
            <a:pPr marL="39688" indent="-39688" algn="ctr">
              <a:defRPr/>
            </a:pPr>
            <a:endParaRPr lang="en-US" sz="1600" kern="0" dirty="0">
              <a:solidFill>
                <a:schemeClr val="bg1"/>
              </a:solidFill>
              <a:effectLst>
                <a:outerShdw blurRad="38100" dist="38100" dir="2700000" algn="tl">
                  <a:srgbClr val="000000">
                    <a:alpha val="43137"/>
                  </a:srgbClr>
                </a:outerShdw>
              </a:effectLst>
              <a:sym typeface="Arial" pitchFamily="34" charset="0"/>
            </a:endParaRPr>
          </a:p>
        </p:txBody>
      </p:sp>
      <p:sp>
        <p:nvSpPr>
          <p:cNvPr id="55343" name="Rectangle 47"/>
          <p:cNvSpPr>
            <a:spLocks noChangeArrowheads="1"/>
          </p:cNvSpPr>
          <p:nvPr/>
        </p:nvSpPr>
        <p:spPr bwMode="auto">
          <a:xfrm>
            <a:off x="0" y="45720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cs typeface="Arial" charset="0"/>
            </a:endParaRPr>
          </a:p>
        </p:txBody>
      </p:sp>
      <p:sp>
        <p:nvSpPr>
          <p:cNvPr id="47" name="Rectangle 3"/>
          <p:cNvSpPr txBox="1">
            <a:spLocks noChangeArrowheads="1"/>
          </p:cNvSpPr>
          <p:nvPr/>
        </p:nvSpPr>
        <p:spPr bwMode="auto">
          <a:xfrm>
            <a:off x="468313" y="0"/>
            <a:ext cx="4319587" cy="936625"/>
          </a:xfrm>
          <a:prstGeom prst="rect">
            <a:avLst/>
          </a:prstGeom>
          <a:noFill/>
          <a:ln w="12700">
            <a:noFill/>
            <a:miter lim="800000"/>
            <a:headEnd/>
            <a:tailEnd/>
          </a:ln>
        </p:spPr>
        <p:txBody>
          <a:bodyPr lIns="50800" tIns="50800" bIns="50800" anchor="ctr"/>
          <a:lstStyle/>
          <a:p>
            <a:pPr marL="39688" indent="-39688" algn="ctr">
              <a:defRPr/>
            </a:pPr>
            <a:endParaRPr lang="en-US" sz="2800" kern="0" dirty="0">
              <a:solidFill>
                <a:schemeClr val="bg1"/>
              </a:solidFill>
              <a:effectLst>
                <a:outerShdw blurRad="38100" dist="38100" dir="2700000" algn="tl">
                  <a:srgbClr val="000000">
                    <a:alpha val="43137"/>
                  </a:srgbClr>
                </a:outerShdw>
              </a:effectLst>
              <a:ea typeface="+mj-ea"/>
              <a:cs typeface="+mj-cs"/>
              <a:sym typeface="Arial" pitchFamily="34" charset="0"/>
            </a:endParaRPr>
          </a:p>
        </p:txBody>
      </p:sp>
      <p:graphicFrame>
        <p:nvGraphicFramePr>
          <p:cNvPr id="28" name="Diagram 27"/>
          <p:cNvGraphicFramePr/>
          <p:nvPr>
            <p:extLst>
              <p:ext uri="{D42A27DB-BD31-4B8C-83A1-F6EECF244321}">
                <p14:modId xmlns:p14="http://schemas.microsoft.com/office/powerpoint/2010/main" xmlns="" val="2609360268"/>
              </p:ext>
            </p:extLst>
          </p:nvPr>
        </p:nvGraphicFramePr>
        <p:xfrm>
          <a:off x="2447256" y="2143116"/>
          <a:ext cx="6696744" cy="449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Rectangle 29"/>
          <p:cNvSpPr/>
          <p:nvPr/>
        </p:nvSpPr>
        <p:spPr>
          <a:xfrm>
            <a:off x="611560" y="188640"/>
            <a:ext cx="4464050" cy="461962"/>
          </a:xfrm>
          <a:prstGeom prst="rect">
            <a:avLst/>
          </a:prstGeom>
        </p:spPr>
        <p:txBody>
          <a:bodyPr>
            <a:spAutoFit/>
          </a:bodyPr>
          <a:lstStyle/>
          <a:p>
            <a:pPr>
              <a:defRPr/>
            </a:pPr>
            <a:r>
              <a:rPr lang="en-US" b="1" dirty="0">
                <a:solidFill>
                  <a:schemeClr val="tx2"/>
                </a:solidFill>
                <a:latin typeface="Arial" pitchFamily="34" charset="0"/>
                <a:ea typeface="+mj-ea"/>
                <a:cs typeface="Arial" pitchFamily="34" charset="0"/>
                <a:sym typeface="Arial" pitchFamily="34" charset="0"/>
              </a:rPr>
              <a:t>NDA </a:t>
            </a:r>
            <a:r>
              <a:rPr lang="en-US" b="1" dirty="0" smtClean="0">
                <a:solidFill>
                  <a:schemeClr val="tx2"/>
                </a:solidFill>
                <a:latin typeface="Arial" pitchFamily="34" charset="0"/>
                <a:ea typeface="+mj-ea"/>
                <a:cs typeface="Arial" pitchFamily="34" charset="0"/>
                <a:sym typeface="Arial" pitchFamily="34" charset="0"/>
              </a:rPr>
              <a:t>Mandate</a:t>
            </a:r>
            <a:endParaRPr lang="en-US" b="1" dirty="0">
              <a:solidFill>
                <a:schemeClr val="tx2"/>
              </a:solidFill>
              <a:latin typeface="Arial" pitchFamily="34" charset="0"/>
              <a:ea typeface="+mj-ea"/>
              <a:cs typeface="Arial" pitchFamily="34" charset="0"/>
              <a:sym typeface="Arial" pitchFamily="34" charset="0"/>
            </a:endParaRPr>
          </a:p>
        </p:txBody>
      </p:sp>
      <p:sp>
        <p:nvSpPr>
          <p:cNvPr id="12" name="Down Arrow 11"/>
          <p:cNvSpPr/>
          <p:nvPr/>
        </p:nvSpPr>
        <p:spPr bwMode="auto">
          <a:xfrm>
            <a:off x="323528" y="1556792"/>
            <a:ext cx="1440160" cy="1584176"/>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ZA" sz="2400" b="0" i="0" u="none" strike="noStrike" cap="none" normalizeH="0" baseline="0" smtClean="0">
              <a:ln>
                <a:noFill/>
              </a:ln>
              <a:solidFill>
                <a:schemeClr val="tx1"/>
              </a:solidFill>
              <a:effectLst/>
              <a:latin typeface="Times" charset="0"/>
            </a:endParaRPr>
          </a:p>
        </p:txBody>
      </p:sp>
      <p:sp>
        <p:nvSpPr>
          <p:cNvPr id="13" name="Text Box 10"/>
          <p:cNvSpPr txBox="1">
            <a:spLocks noChangeArrowheads="1"/>
          </p:cNvSpPr>
          <p:nvPr/>
        </p:nvSpPr>
        <p:spPr bwMode="auto">
          <a:xfrm rot="16200000">
            <a:off x="382515" y="2001863"/>
            <a:ext cx="1584325" cy="838200"/>
          </a:xfrm>
          <a:prstGeom prst="rect">
            <a:avLst/>
          </a:prstGeom>
          <a:noFill/>
          <a:ln w="9525">
            <a:noFill/>
            <a:miter lim="800000"/>
            <a:headEnd/>
            <a:tailEnd/>
          </a:ln>
        </p:spPr>
        <p:txBody>
          <a:bodyPr/>
          <a:lstStyle/>
          <a:p>
            <a:pPr marL="39688" indent="-39688" algn="ctr">
              <a:defRPr/>
            </a:pPr>
            <a:r>
              <a:rPr lang="en-US" sz="1600" b="1" kern="0" dirty="0" smtClean="0">
                <a:solidFill>
                  <a:srgbClr val="000000"/>
                </a:solidFill>
                <a:latin typeface="Arial" pitchFamily="34" charset="0"/>
                <a:cs typeface="Arial" pitchFamily="34" charset="0"/>
                <a:sym typeface="Arial" pitchFamily="34" charset="0"/>
              </a:rPr>
              <a:t>Secondary Mandate</a:t>
            </a:r>
            <a:endParaRPr lang="en-US" sz="1600" b="1" kern="0" dirty="0">
              <a:solidFill>
                <a:srgbClr val="000000"/>
              </a:solidFill>
              <a:latin typeface="Arial" pitchFamily="34" charset="0"/>
              <a:cs typeface="Arial" pitchFamily="34" charset="0"/>
              <a:sym typeface="Arial" pitchFamily="34" charset="0"/>
            </a:endParaRPr>
          </a:p>
        </p:txBody>
      </p:sp>
      <p:sp>
        <p:nvSpPr>
          <p:cNvPr id="14" name="Slide Number Placeholder 13"/>
          <p:cNvSpPr>
            <a:spLocks noGrp="1"/>
          </p:cNvSpPr>
          <p:nvPr>
            <p:ph type="sldNum" sz="quarter" idx="12"/>
          </p:nvPr>
        </p:nvSpPr>
        <p:spPr/>
        <p:txBody>
          <a:bodyPr/>
          <a:lstStyle/>
          <a:p>
            <a:pPr>
              <a:defRPr/>
            </a:pPr>
            <a:fld id="{E5A17F89-3ACB-46C4-B852-434CC81C38D4}" type="slidenum">
              <a:rPr lang="en-US" smtClean="0"/>
              <a:pPr>
                <a:defRPr/>
              </a:pPr>
              <a:t>5</a:t>
            </a:fld>
            <a:endParaRPr lang="en-US" dirty="0"/>
          </a:p>
        </p:txBody>
      </p:sp>
    </p:spTree>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80920" cy="838200"/>
          </a:xfrm>
        </p:spPr>
        <p:txBody>
          <a:bodyPr/>
          <a:lstStyle/>
          <a:p>
            <a:r>
              <a:rPr lang="en-ZA" b="1" dirty="0" smtClean="0"/>
              <a:t>Duties and Powers of the NDA (Section 4 of the NDA Act)</a:t>
            </a:r>
            <a:endParaRPr lang="en-ZA" b="1" dirty="0"/>
          </a:p>
        </p:txBody>
      </p:sp>
      <p:sp>
        <p:nvSpPr>
          <p:cNvPr id="3" name="Content Placeholder 2"/>
          <p:cNvSpPr>
            <a:spLocks noGrp="1"/>
          </p:cNvSpPr>
          <p:nvPr>
            <p:ph idx="1"/>
          </p:nvPr>
        </p:nvSpPr>
        <p:spPr>
          <a:xfrm>
            <a:off x="0" y="764704"/>
            <a:ext cx="9144000" cy="5616624"/>
          </a:xfrm>
        </p:spPr>
        <p:txBody>
          <a:bodyPr/>
          <a:lstStyle/>
          <a:p>
            <a:pPr marL="0" lvl="0" indent="0" algn="just">
              <a:buNone/>
            </a:pPr>
            <a:r>
              <a:rPr lang="en-ZA" sz="2400" b="1" dirty="0" smtClean="0"/>
              <a:t>The </a:t>
            </a:r>
            <a:r>
              <a:rPr lang="en-ZA" sz="2400" b="1" dirty="0"/>
              <a:t>NDA </a:t>
            </a:r>
            <a:r>
              <a:rPr lang="en-ZA" sz="2400" b="1" dirty="0" smtClean="0"/>
              <a:t>must:</a:t>
            </a:r>
          </a:p>
          <a:p>
            <a:pPr lvl="0" algn="just">
              <a:buFont typeface="Wingdings" panose="05000000000000000000" pitchFamily="2" charset="2"/>
              <a:buChar char="q"/>
            </a:pPr>
            <a:r>
              <a:rPr lang="en-ZA" sz="2400" dirty="0" smtClean="0"/>
              <a:t>act as </a:t>
            </a:r>
            <a:r>
              <a:rPr lang="en-ZA" sz="2400" dirty="0"/>
              <a:t>a key conduit for funding from the Government of the Republic, </a:t>
            </a:r>
            <a:r>
              <a:rPr lang="en-ZA" sz="2400" dirty="0" smtClean="0"/>
              <a:t>foreign governments </a:t>
            </a:r>
            <a:r>
              <a:rPr lang="en-ZA" sz="2400" dirty="0"/>
              <a:t>and other national and international donors for </a:t>
            </a:r>
            <a:r>
              <a:rPr lang="en-ZA" sz="2400" dirty="0" smtClean="0"/>
              <a:t>development work </a:t>
            </a:r>
            <a:r>
              <a:rPr lang="en-ZA" sz="2400" dirty="0"/>
              <a:t>to be carried out by civil society </a:t>
            </a:r>
            <a:r>
              <a:rPr lang="en-ZA" sz="2400" dirty="0" smtClean="0"/>
              <a:t>organisations.</a:t>
            </a:r>
            <a:endParaRPr lang="en-ZA" sz="2400" dirty="0"/>
          </a:p>
          <a:p>
            <a:pPr algn="just">
              <a:buFont typeface="Wingdings" panose="05000000000000000000" pitchFamily="2" charset="2"/>
              <a:buChar char="q"/>
            </a:pPr>
            <a:r>
              <a:rPr lang="en-ZA" sz="2400" dirty="0"/>
              <a:t>develop, conduct and co-ordinate policy relevant to its </a:t>
            </a:r>
            <a:r>
              <a:rPr lang="en-ZA" sz="2400" dirty="0" smtClean="0"/>
              <a:t>objects.</a:t>
            </a:r>
            <a:endParaRPr lang="en-ZA" sz="2400" dirty="0"/>
          </a:p>
          <a:p>
            <a:pPr algn="just">
              <a:buFont typeface="Wingdings" panose="05000000000000000000" pitchFamily="2" charset="2"/>
              <a:buChar char="q"/>
            </a:pPr>
            <a:r>
              <a:rPr lang="en-ZA" sz="2400" dirty="0"/>
              <a:t>contribute towards building the capacity of civil society organisations </a:t>
            </a:r>
            <a:r>
              <a:rPr lang="en-ZA" sz="2400" dirty="0" smtClean="0"/>
              <a:t>to enable </a:t>
            </a:r>
            <a:r>
              <a:rPr lang="en-ZA" sz="2400" dirty="0"/>
              <a:t>them to carry out development work </a:t>
            </a:r>
            <a:r>
              <a:rPr lang="en-ZA" sz="2400" dirty="0" smtClean="0"/>
              <a:t>effectively.</a:t>
            </a:r>
            <a:endParaRPr lang="en-ZA" sz="2400" dirty="0"/>
          </a:p>
          <a:p>
            <a:pPr algn="just">
              <a:buFont typeface="Wingdings" panose="05000000000000000000" pitchFamily="2" charset="2"/>
              <a:buChar char="q"/>
            </a:pPr>
            <a:r>
              <a:rPr lang="en-ZA" sz="2400" dirty="0"/>
              <a:t>create and maintain a database on civil society </a:t>
            </a:r>
            <a:r>
              <a:rPr lang="en-ZA" sz="2400" dirty="0" smtClean="0"/>
              <a:t>organisations.</a:t>
            </a:r>
          </a:p>
          <a:p>
            <a:pPr marL="0" lvl="0" indent="0" algn="just">
              <a:buClr>
                <a:srgbClr val="5D7660"/>
              </a:buClr>
              <a:buNone/>
            </a:pPr>
            <a:r>
              <a:rPr lang="en-ZA" sz="2400" b="1" dirty="0">
                <a:solidFill>
                  <a:srgbClr val="007784"/>
                </a:solidFill>
              </a:rPr>
              <a:t>The NDA </a:t>
            </a:r>
            <a:r>
              <a:rPr lang="en-ZA" sz="2400" b="1" dirty="0" smtClean="0">
                <a:solidFill>
                  <a:srgbClr val="007784"/>
                </a:solidFill>
              </a:rPr>
              <a:t>may:</a:t>
            </a:r>
          </a:p>
          <a:p>
            <a:pPr lvl="0" algn="just">
              <a:buClr>
                <a:srgbClr val="5D7660"/>
              </a:buClr>
              <a:buFont typeface="Wingdings" panose="05000000000000000000" pitchFamily="2" charset="2"/>
              <a:buChar char="q"/>
            </a:pPr>
            <a:r>
              <a:rPr lang="en-ZA" sz="2400" dirty="0" smtClean="0">
                <a:solidFill>
                  <a:srgbClr val="007784"/>
                </a:solidFill>
              </a:rPr>
              <a:t>grant </a:t>
            </a:r>
            <a:r>
              <a:rPr lang="en-ZA" sz="2400" dirty="0">
                <a:solidFill>
                  <a:srgbClr val="007784"/>
                </a:solidFill>
              </a:rPr>
              <a:t>money from its funds in accordance with such criteria and procedures as the NDA determines, and with due regard to the NDA’s primary object, to any </a:t>
            </a:r>
            <a:r>
              <a:rPr lang="en-ZA" sz="2400" dirty="0" smtClean="0">
                <a:solidFill>
                  <a:srgbClr val="007784"/>
                </a:solidFill>
              </a:rPr>
              <a:t>CSO for </a:t>
            </a:r>
            <a:r>
              <a:rPr lang="en-ZA" sz="2400" dirty="0">
                <a:solidFill>
                  <a:srgbClr val="007784"/>
                </a:solidFill>
              </a:rPr>
              <a:t>any project or programme that organisation intends to undertake or is </a:t>
            </a:r>
            <a:r>
              <a:rPr lang="en-ZA" sz="2400" dirty="0" smtClean="0">
                <a:solidFill>
                  <a:srgbClr val="007784"/>
                </a:solidFill>
              </a:rPr>
              <a:t>undertaking.</a:t>
            </a:r>
            <a:endParaRPr lang="en-ZA" sz="2400" dirty="0">
              <a:solidFill>
                <a:srgbClr val="007784"/>
              </a:solidFill>
            </a:endParaRPr>
          </a:p>
          <a:p>
            <a:pPr marL="0" indent="0" algn="just">
              <a:buNone/>
            </a:pPr>
            <a:endParaRPr lang="en-ZA" sz="17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6</a:t>
            </a:fld>
            <a:endParaRPr lang="en-US" dirty="0"/>
          </a:p>
        </p:txBody>
      </p:sp>
    </p:spTree>
    <p:extLst>
      <p:ext uri="{BB962C8B-B14F-4D97-AF65-F5344CB8AC3E}">
        <p14:creationId xmlns:p14="http://schemas.microsoft.com/office/powerpoint/2010/main" xmlns="" val="31876191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a:spLocks noChangeArrowheads="1"/>
          </p:cNvSpPr>
          <p:nvPr/>
        </p:nvSpPr>
        <p:spPr bwMode="auto">
          <a:xfrm>
            <a:off x="2944812" y="5804036"/>
            <a:ext cx="3597275" cy="909638"/>
          </a:xfrm>
          <a:prstGeom prst="ellipse">
            <a:avLst/>
          </a:prstGeom>
          <a:solidFill>
            <a:srgbClr val="CCFFCC"/>
          </a:solidFill>
          <a:ln w="9525" algn="ctr">
            <a:solidFill>
              <a:srgbClr val="808000"/>
            </a:solidFill>
            <a:round/>
            <a:headEnd/>
            <a:tailEnd/>
          </a:ln>
          <a:effectLst/>
        </p:spPr>
        <p:txBody>
          <a:bodyPr wrap="square" lIns="91414" tIns="45708" rIns="91414" bIns="45708"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sz="1000"/>
            </a:pPr>
            <a:r>
              <a:rPr lang="en-GB" sz="1600" b="0" kern="1200" dirty="0" smtClean="0">
                <a:solidFill>
                  <a:sysClr val="windowText" lastClr="000000"/>
                </a:solidFill>
                <a:latin typeface="+mn-lt"/>
                <a:ea typeface="+mn-ea"/>
                <a:cs typeface="Arial"/>
              </a:rPr>
              <a:t>High Performing Organisation</a:t>
            </a:r>
            <a:endParaRPr lang="en-GB" sz="1600" b="0" kern="1200" dirty="0">
              <a:solidFill>
                <a:sysClr val="windowText" lastClr="000000"/>
              </a:solidFill>
              <a:latin typeface="+mn-lt"/>
              <a:ea typeface="+mn-ea"/>
              <a:cs typeface="Arial"/>
            </a:endParaRPr>
          </a:p>
        </p:txBody>
      </p:sp>
      <p:sp>
        <p:nvSpPr>
          <p:cNvPr id="20" name="Oval 19"/>
          <p:cNvSpPr>
            <a:spLocks noChangeArrowheads="1"/>
          </p:cNvSpPr>
          <p:nvPr/>
        </p:nvSpPr>
        <p:spPr bwMode="auto">
          <a:xfrm>
            <a:off x="3358356" y="1949900"/>
            <a:ext cx="2778125" cy="765175"/>
          </a:xfrm>
          <a:prstGeom prst="ellipse">
            <a:avLst/>
          </a:prstGeom>
          <a:solidFill>
            <a:srgbClr val="CCFFCC"/>
          </a:solidFill>
          <a:ln w="9525" algn="ctr">
            <a:solidFill>
              <a:srgbClr val="808000"/>
            </a:solidFill>
            <a:round/>
            <a:headEnd/>
            <a:tailEnd/>
          </a:ln>
          <a:effectLst/>
        </p:spPr>
        <p:txBody>
          <a:bodyPr wrap="square" lIns="91414" tIns="45708" rIns="91414" bIns="45708"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sz="1000"/>
            </a:pPr>
            <a:r>
              <a:rPr lang="en-GB" sz="1600" b="0" kern="1200">
                <a:solidFill>
                  <a:sysClr val="windowText" lastClr="000000"/>
                </a:solidFill>
                <a:latin typeface="+mn-lt"/>
                <a:ea typeface="+mn-ea"/>
                <a:cs typeface="Arial"/>
              </a:rPr>
              <a:t>Engaged communities</a:t>
            </a:r>
          </a:p>
        </p:txBody>
      </p:sp>
      <p:cxnSp>
        <p:nvCxnSpPr>
          <p:cNvPr id="21" name="Curved Connector 20"/>
          <p:cNvCxnSpPr/>
          <p:nvPr/>
        </p:nvCxnSpPr>
        <p:spPr>
          <a:xfrm rot="16200000" flipV="1">
            <a:off x="4583905" y="1784006"/>
            <a:ext cx="327025" cy="4762"/>
          </a:xfrm>
          <a:prstGeom prst="curvedConnector3">
            <a:avLst>
              <a:gd name="adj1" fmla="val 50000"/>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a:stCxn id="19" idx="0"/>
            <a:endCxn id="25" idx="3"/>
          </p:cNvCxnSpPr>
          <p:nvPr/>
        </p:nvCxnSpPr>
        <p:spPr>
          <a:xfrm rot="16200000" flipV="1">
            <a:off x="3794653" y="4855239"/>
            <a:ext cx="777985" cy="1119610"/>
          </a:xfrm>
          <a:prstGeom prst="curvedConnector3">
            <a:avLst>
              <a:gd name="adj1" fmla="val 50000"/>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urved Connector 22"/>
          <p:cNvCxnSpPr>
            <a:stCxn id="25" idx="1"/>
            <a:endCxn id="28" idx="4"/>
          </p:cNvCxnSpPr>
          <p:nvPr/>
        </p:nvCxnSpPr>
        <p:spPr>
          <a:xfrm rot="5400000" flipH="1" flipV="1">
            <a:off x="3922052" y="3490015"/>
            <a:ext cx="555325" cy="1151748"/>
          </a:xfrm>
          <a:prstGeom prst="curvedConnector3">
            <a:avLst>
              <a:gd name="adj1" fmla="val 50000"/>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19" idx="0"/>
            <a:endCxn id="25" idx="5"/>
          </p:cNvCxnSpPr>
          <p:nvPr/>
        </p:nvCxnSpPr>
        <p:spPr>
          <a:xfrm rot="5400000" flipH="1" flipV="1">
            <a:off x="4945248" y="4824254"/>
            <a:ext cx="777985" cy="1181581"/>
          </a:xfrm>
          <a:prstGeom prst="curvedConnector3">
            <a:avLst>
              <a:gd name="adj1" fmla="val 50000"/>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Oval 24"/>
          <p:cNvSpPr>
            <a:spLocks noChangeArrowheads="1"/>
          </p:cNvSpPr>
          <p:nvPr/>
        </p:nvSpPr>
        <p:spPr bwMode="auto">
          <a:xfrm>
            <a:off x="3147248" y="4202201"/>
            <a:ext cx="3254375" cy="965200"/>
          </a:xfrm>
          <a:prstGeom prst="ellipse">
            <a:avLst/>
          </a:prstGeom>
          <a:solidFill>
            <a:srgbClr val="CCFFCC"/>
          </a:solidFill>
          <a:ln w="9525" algn="ctr">
            <a:solidFill>
              <a:srgbClr val="808000"/>
            </a:solidFill>
            <a:round/>
            <a:headEnd/>
            <a:tailEnd/>
          </a:ln>
          <a:effectLst/>
        </p:spPr>
        <p:txBody>
          <a:bodyPr wrap="square" lIns="91414" tIns="45708" rIns="91414" bIns="45708"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sz="1000"/>
            </a:pPr>
            <a:r>
              <a:rPr lang="en-US" sz="1600" b="0" kern="1200">
                <a:solidFill>
                  <a:sysClr val="windowText" lastClr="000000"/>
                </a:solidFill>
                <a:latin typeface="+mn-lt"/>
                <a:ea typeface="+mn-ea"/>
                <a:cs typeface="Arial"/>
              </a:rPr>
              <a:t>Sustainable</a:t>
            </a:r>
            <a:r>
              <a:rPr lang="en-US" sz="1600" b="0" kern="1200" baseline="0">
                <a:solidFill>
                  <a:sysClr val="windowText" lastClr="000000"/>
                </a:solidFill>
                <a:latin typeface="+mn-lt"/>
                <a:ea typeface="+mn-ea"/>
                <a:cs typeface="Arial"/>
              </a:rPr>
              <a:t> development</a:t>
            </a:r>
            <a:endParaRPr lang="en-US" sz="1600" b="0" kern="1200">
              <a:solidFill>
                <a:sysClr val="windowText" lastClr="000000"/>
              </a:solidFill>
              <a:latin typeface="+mn-lt"/>
              <a:ea typeface="+mn-ea"/>
              <a:cs typeface="Arial"/>
            </a:endParaRPr>
          </a:p>
        </p:txBody>
      </p:sp>
      <p:cxnSp>
        <p:nvCxnSpPr>
          <p:cNvPr id="26" name="Curved Connector 25"/>
          <p:cNvCxnSpPr>
            <a:stCxn id="25" idx="7"/>
            <a:endCxn id="28" idx="4"/>
          </p:cNvCxnSpPr>
          <p:nvPr/>
        </p:nvCxnSpPr>
        <p:spPr>
          <a:xfrm rot="16200000" flipV="1">
            <a:off x="5072648" y="3491167"/>
            <a:ext cx="555325" cy="1149443"/>
          </a:xfrm>
          <a:prstGeom prst="curvedConnector3">
            <a:avLst>
              <a:gd name="adj1" fmla="val 50000"/>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p:cNvSpPr>
            <a:spLocks noChangeArrowheads="1"/>
          </p:cNvSpPr>
          <p:nvPr/>
        </p:nvSpPr>
        <p:spPr bwMode="auto">
          <a:xfrm>
            <a:off x="3081336" y="857699"/>
            <a:ext cx="3324225" cy="784225"/>
          </a:xfrm>
          <a:prstGeom prst="ellipse">
            <a:avLst/>
          </a:prstGeom>
          <a:solidFill>
            <a:srgbClr val="CCFFCC"/>
          </a:solidFill>
          <a:ln w="9525" algn="ctr">
            <a:solidFill>
              <a:srgbClr val="808000"/>
            </a:solidFill>
            <a:round/>
            <a:headEnd/>
            <a:tailEnd/>
          </a:ln>
          <a:effectLst/>
        </p:spPr>
        <p:txBody>
          <a:bodyPr wrap="square" lIns="91414" tIns="45708" rIns="91414" bIns="45708"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defTabSz="914400" rtl="0" eaLnBrk="1" latinLnBrk="0" hangingPunct="1">
              <a:defRPr sz="1000"/>
            </a:pPr>
            <a:r>
              <a:rPr lang="en-US" sz="1600" b="0" kern="1200">
                <a:solidFill>
                  <a:sysClr val="windowText" lastClr="000000"/>
                </a:solidFill>
                <a:latin typeface="+mn-lt"/>
                <a:ea typeface="+mn-ea"/>
                <a:cs typeface="Arial"/>
              </a:rPr>
              <a:t>Empowered society</a:t>
            </a:r>
          </a:p>
        </p:txBody>
      </p:sp>
      <p:sp>
        <p:nvSpPr>
          <p:cNvPr id="28" name="Oval 27"/>
          <p:cNvSpPr>
            <a:spLocks noChangeArrowheads="1"/>
          </p:cNvSpPr>
          <p:nvPr/>
        </p:nvSpPr>
        <p:spPr bwMode="auto">
          <a:xfrm>
            <a:off x="3381763" y="3023051"/>
            <a:ext cx="2787650" cy="765175"/>
          </a:xfrm>
          <a:prstGeom prst="ellipse">
            <a:avLst/>
          </a:prstGeom>
          <a:solidFill>
            <a:srgbClr val="CCFFCC"/>
          </a:solidFill>
          <a:ln w="9525" algn="ctr">
            <a:solidFill>
              <a:srgbClr val="808000"/>
            </a:solidFill>
            <a:round/>
            <a:headEnd/>
            <a:tailEnd/>
          </a:ln>
          <a:effectLst/>
        </p:spPr>
        <p:txBody>
          <a:bodyPr wrap="square" lIns="91414" tIns="45708" rIns="91414" bIns="45708"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sz="1000"/>
            </a:pPr>
            <a:r>
              <a:rPr lang="en-GB" sz="1600" b="0" kern="1200">
                <a:solidFill>
                  <a:sysClr val="windowText" lastClr="000000"/>
                </a:solidFill>
                <a:latin typeface="+mn-lt"/>
                <a:ea typeface="+mn-ea"/>
                <a:cs typeface="Arial"/>
              </a:rPr>
              <a:t>Fiscal</a:t>
            </a:r>
            <a:r>
              <a:rPr lang="en-GB" sz="1600" b="0" kern="1200" baseline="0">
                <a:solidFill>
                  <a:sysClr val="windowText" lastClr="000000"/>
                </a:solidFill>
                <a:latin typeface="+mn-lt"/>
                <a:ea typeface="+mn-ea"/>
                <a:cs typeface="Arial"/>
              </a:rPr>
              <a:t> credibility and sustainability</a:t>
            </a:r>
            <a:endParaRPr lang="en-GB" sz="1600" b="0" kern="1200">
              <a:solidFill>
                <a:sysClr val="windowText" lastClr="000000"/>
              </a:solidFill>
              <a:latin typeface="+mn-lt"/>
              <a:ea typeface="+mn-ea"/>
              <a:cs typeface="Arial"/>
            </a:endParaRPr>
          </a:p>
        </p:txBody>
      </p:sp>
      <p:cxnSp>
        <p:nvCxnSpPr>
          <p:cNvPr id="29" name="Curved Connector 28"/>
          <p:cNvCxnSpPr/>
          <p:nvPr/>
        </p:nvCxnSpPr>
        <p:spPr>
          <a:xfrm rot="16200000" flipV="1">
            <a:off x="4607748" y="2869106"/>
            <a:ext cx="327025" cy="6350"/>
          </a:xfrm>
          <a:prstGeom prst="curvedConnector3">
            <a:avLst>
              <a:gd name="adj1" fmla="val 50000"/>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itle 3"/>
          <p:cNvSpPr>
            <a:spLocks noGrp="1"/>
          </p:cNvSpPr>
          <p:nvPr>
            <p:ph type="title"/>
          </p:nvPr>
        </p:nvSpPr>
        <p:spPr>
          <a:xfrm>
            <a:off x="762000" y="0"/>
            <a:ext cx="7662863" cy="838200"/>
          </a:xfrm>
        </p:spPr>
        <p:txBody>
          <a:bodyPr/>
          <a:lstStyle/>
          <a:p>
            <a:r>
              <a:rPr lang="en-GB" b="1" dirty="0" smtClean="0"/>
              <a:t>Vision: A society free from poverty</a:t>
            </a:r>
            <a:endParaRPr lang="en-GB" b="1" dirty="0"/>
          </a:p>
        </p:txBody>
      </p:sp>
      <p:sp>
        <p:nvSpPr>
          <p:cNvPr id="15" name="Slide Number Placeholder 14"/>
          <p:cNvSpPr>
            <a:spLocks noGrp="1"/>
          </p:cNvSpPr>
          <p:nvPr>
            <p:ph type="sldNum" sz="quarter" idx="12"/>
          </p:nvPr>
        </p:nvSpPr>
        <p:spPr/>
        <p:txBody>
          <a:bodyPr/>
          <a:lstStyle/>
          <a:p>
            <a:pPr>
              <a:defRPr/>
            </a:pPr>
            <a:fld id="{E5A17F89-3ACB-46C4-B852-434CC81C38D4}" type="slidenum">
              <a:rPr lang="en-US" smtClean="0"/>
              <a:pPr>
                <a:defRPr/>
              </a:pPr>
              <a:t>7</a:t>
            </a:fld>
            <a:endParaRPr lang="en-US" dirty="0"/>
          </a:p>
        </p:txBody>
      </p:sp>
    </p:spTree>
    <p:extLst>
      <p:ext uri="{BB962C8B-B14F-4D97-AF65-F5344CB8AC3E}">
        <p14:creationId xmlns:p14="http://schemas.microsoft.com/office/powerpoint/2010/main" xmlns="" val="12280098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CSO </a:t>
            </a:r>
            <a:r>
              <a:rPr lang="en-GB" b="1" dirty="0"/>
              <a:t>Development </a:t>
            </a:r>
            <a:r>
              <a:rPr lang="en-GB" b="1" dirty="0" smtClean="0"/>
              <a:t>Model</a:t>
            </a:r>
            <a:endParaRPr lang="en-ZA" b="1" dirty="0" smtClean="0"/>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5632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 name="Object 2"/>
          <p:cNvGraphicFramePr>
            <a:graphicFrameLocks noChangeAspect="1"/>
          </p:cNvGraphicFramePr>
          <p:nvPr/>
        </p:nvGraphicFramePr>
        <p:xfrm>
          <a:off x="142844" y="928670"/>
          <a:ext cx="8786874" cy="5643602"/>
        </p:xfrm>
        <a:graphic>
          <a:graphicData uri="http://schemas.openxmlformats.org/presentationml/2006/ole">
            <p:oleObj spid="_x0000_s4126" name="Visio" r:id="rId3" imgW="6226825" imgH="3310868" progId="">
              <p:embed/>
            </p:oleObj>
          </a:graphicData>
        </a:graphic>
      </p:graphicFrame>
    </p:spTree>
    <p:extLst>
      <p:ext uri="{BB962C8B-B14F-4D97-AF65-F5344CB8AC3E}">
        <p14:creationId xmlns:p14="http://schemas.microsoft.com/office/powerpoint/2010/main" xmlns="" val="51075902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384"/>
            <a:ext cx="8382000" cy="764704"/>
          </a:xfrm>
        </p:spPr>
        <p:txBody>
          <a:bodyPr/>
          <a:lstStyle/>
          <a:p>
            <a:r>
              <a:rPr lang="en-ZA" b="1" dirty="0" smtClean="0">
                <a:latin typeface="Arial" pitchFamily="34" charset="0"/>
                <a:cs typeface="Arial" pitchFamily="34" charset="0"/>
              </a:rPr>
              <a:t>NDA  Programmes</a:t>
            </a: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25713EF-8FF2-413C-86AD-32E7575669DE}" type="slidenum">
              <a:rPr lang="en-US" sz="2000" smtClean="0">
                <a:solidFill>
                  <a:srgbClr val="000000"/>
                </a:solidFill>
              </a:rPr>
              <a:pPr>
                <a:defRPr/>
              </a:pPr>
              <a:t>9</a:t>
            </a:fld>
            <a:endParaRPr lang="en-US" sz="2000" dirty="0">
              <a:solidFill>
                <a:srgbClr val="000000"/>
              </a:solidFill>
            </a:endParaRPr>
          </a:p>
        </p:txBody>
      </p:sp>
      <p:sp>
        <p:nvSpPr>
          <p:cNvPr id="6" name="Rectangle 5"/>
          <p:cNvSpPr/>
          <p:nvPr/>
        </p:nvSpPr>
        <p:spPr>
          <a:xfrm>
            <a:off x="500034" y="1285860"/>
            <a:ext cx="8643966" cy="5189113"/>
          </a:xfrm>
          <a:prstGeom prst="rect">
            <a:avLst/>
          </a:prstGeom>
        </p:spPr>
        <p:txBody>
          <a:bodyPr wrap="square">
            <a:spAutoFit/>
          </a:bodyPr>
          <a:lstStyle/>
          <a:p>
            <a:pPr>
              <a:lnSpc>
                <a:spcPct val="115000"/>
              </a:lnSpc>
              <a:spcAft>
                <a:spcPts val="0"/>
              </a:spcAft>
            </a:pPr>
            <a:r>
              <a:rPr lang="en-GB" b="1" dirty="0" smtClean="0">
                <a:solidFill>
                  <a:srgbClr val="000000"/>
                </a:solidFill>
                <a:latin typeface="+mj-lt"/>
                <a:ea typeface="Calibri"/>
                <a:cs typeface="Arial" pitchFamily="34" charset="0"/>
              </a:rPr>
              <a:t>The Strategy NDA has the following 3 Programmes:</a:t>
            </a:r>
          </a:p>
          <a:p>
            <a:pPr>
              <a:lnSpc>
                <a:spcPct val="115000"/>
              </a:lnSpc>
              <a:spcAft>
                <a:spcPts val="0"/>
              </a:spcAft>
            </a:pPr>
            <a:endParaRPr lang="en-GB" b="1" dirty="0" smtClean="0">
              <a:solidFill>
                <a:srgbClr val="000000"/>
              </a:solidFill>
              <a:latin typeface="+mj-lt"/>
              <a:ea typeface="Calibri"/>
              <a:cs typeface="Arial" pitchFamily="34" charset="0"/>
            </a:endParaRPr>
          </a:p>
          <a:p>
            <a:pPr>
              <a:lnSpc>
                <a:spcPct val="115000"/>
              </a:lnSpc>
              <a:spcAft>
                <a:spcPts val="0"/>
              </a:spcAft>
            </a:pPr>
            <a:r>
              <a:rPr lang="en-GB" b="1" dirty="0" smtClean="0">
                <a:solidFill>
                  <a:srgbClr val="000000"/>
                </a:solidFill>
                <a:latin typeface="+mj-lt"/>
                <a:ea typeface="Calibri"/>
                <a:cs typeface="Arial" pitchFamily="34" charset="0"/>
              </a:rPr>
              <a:t>Programme 1:  Governance and Administration</a:t>
            </a:r>
          </a:p>
          <a:p>
            <a:pPr>
              <a:lnSpc>
                <a:spcPct val="115000"/>
              </a:lnSpc>
              <a:spcAft>
                <a:spcPts val="0"/>
              </a:spcAft>
            </a:pPr>
            <a:endParaRPr lang="en-GB" b="1" dirty="0" smtClean="0">
              <a:solidFill>
                <a:srgbClr val="000000"/>
              </a:solidFill>
              <a:latin typeface="+mj-lt"/>
              <a:ea typeface="Calibri"/>
              <a:cs typeface="Arial" pitchFamily="34" charset="0"/>
            </a:endParaRPr>
          </a:p>
          <a:p>
            <a:pPr>
              <a:lnSpc>
                <a:spcPct val="115000"/>
              </a:lnSpc>
              <a:spcAft>
                <a:spcPts val="0"/>
              </a:spcAft>
            </a:pPr>
            <a:r>
              <a:rPr lang="en-GB" b="1" dirty="0" smtClean="0">
                <a:solidFill>
                  <a:srgbClr val="000000"/>
                </a:solidFill>
                <a:latin typeface="+mj-lt"/>
                <a:ea typeface="Calibri"/>
                <a:cs typeface="Arial" pitchFamily="34" charset="0"/>
              </a:rPr>
              <a:t>Programme 2:  CSO Development</a:t>
            </a:r>
          </a:p>
          <a:p>
            <a:pPr>
              <a:lnSpc>
                <a:spcPct val="115000"/>
              </a:lnSpc>
              <a:spcAft>
                <a:spcPts val="0"/>
              </a:spcAft>
            </a:pPr>
            <a:endParaRPr lang="en-GB" b="1" dirty="0" smtClean="0">
              <a:solidFill>
                <a:srgbClr val="000000"/>
              </a:solidFill>
              <a:latin typeface="+mj-lt"/>
              <a:ea typeface="Calibri"/>
              <a:cs typeface="Arial" pitchFamily="34" charset="0"/>
            </a:endParaRPr>
          </a:p>
          <a:p>
            <a:pPr>
              <a:lnSpc>
                <a:spcPct val="115000"/>
              </a:lnSpc>
              <a:spcAft>
                <a:spcPts val="0"/>
              </a:spcAft>
            </a:pPr>
            <a:r>
              <a:rPr lang="en-GB" dirty="0" smtClean="0">
                <a:solidFill>
                  <a:srgbClr val="000000"/>
                </a:solidFill>
                <a:latin typeface="+mj-lt"/>
                <a:ea typeface="Calibri"/>
                <a:cs typeface="Arial" pitchFamily="34" charset="0"/>
              </a:rPr>
              <a:t>Sub-programme 2.1:  CSO mobilisation and formalisation</a:t>
            </a:r>
          </a:p>
          <a:p>
            <a:pPr>
              <a:lnSpc>
                <a:spcPct val="115000"/>
              </a:lnSpc>
              <a:spcAft>
                <a:spcPts val="0"/>
              </a:spcAft>
            </a:pPr>
            <a:r>
              <a:rPr lang="en-GB" dirty="0" smtClean="0">
                <a:solidFill>
                  <a:srgbClr val="000000"/>
                </a:solidFill>
                <a:latin typeface="+mj-lt"/>
                <a:ea typeface="Calibri"/>
                <a:cs typeface="Arial" pitchFamily="34" charset="0"/>
              </a:rPr>
              <a:t>Sub-programme 2.2:  CSO institutional capacity building</a:t>
            </a:r>
          </a:p>
          <a:p>
            <a:pPr>
              <a:lnSpc>
                <a:spcPct val="115000"/>
              </a:lnSpc>
              <a:spcAft>
                <a:spcPts val="0"/>
              </a:spcAft>
            </a:pPr>
            <a:r>
              <a:rPr lang="en-GB" dirty="0" smtClean="0">
                <a:solidFill>
                  <a:srgbClr val="000000"/>
                </a:solidFill>
                <a:latin typeface="+mj-lt"/>
                <a:ea typeface="Calibri"/>
                <a:cs typeface="Arial" pitchFamily="34" charset="0"/>
              </a:rPr>
              <a:t>Sub-programme 2.3:  CSO resource mobilisation</a:t>
            </a:r>
          </a:p>
          <a:p>
            <a:pPr>
              <a:lnSpc>
                <a:spcPct val="115000"/>
              </a:lnSpc>
              <a:spcAft>
                <a:spcPts val="0"/>
              </a:spcAft>
            </a:pPr>
            <a:r>
              <a:rPr lang="en-GB" dirty="0" smtClean="0">
                <a:solidFill>
                  <a:srgbClr val="000000"/>
                </a:solidFill>
                <a:latin typeface="+mj-lt"/>
                <a:ea typeface="Calibri"/>
                <a:cs typeface="Arial" pitchFamily="34" charset="0"/>
              </a:rPr>
              <a:t>Sub-programme 2.4:  CSO grant funding and sustainability</a:t>
            </a:r>
          </a:p>
          <a:p>
            <a:pPr>
              <a:lnSpc>
                <a:spcPct val="115000"/>
              </a:lnSpc>
              <a:spcAft>
                <a:spcPts val="0"/>
              </a:spcAft>
            </a:pPr>
            <a:endParaRPr lang="en-GB" b="1" dirty="0" smtClean="0">
              <a:solidFill>
                <a:srgbClr val="000000"/>
              </a:solidFill>
              <a:latin typeface="+mj-lt"/>
              <a:ea typeface="Calibri"/>
              <a:cs typeface="Arial" pitchFamily="34" charset="0"/>
            </a:endParaRPr>
          </a:p>
          <a:p>
            <a:pPr>
              <a:lnSpc>
                <a:spcPct val="115000"/>
              </a:lnSpc>
              <a:spcAft>
                <a:spcPts val="0"/>
              </a:spcAft>
            </a:pPr>
            <a:r>
              <a:rPr lang="en-GB" b="1" dirty="0" smtClean="0">
                <a:solidFill>
                  <a:srgbClr val="000000"/>
                </a:solidFill>
                <a:latin typeface="+mj-lt"/>
                <a:ea typeface="Calibri"/>
                <a:cs typeface="Arial" pitchFamily="34" charset="0"/>
              </a:rPr>
              <a:t>Programme 3:   Research</a:t>
            </a:r>
            <a:endParaRPr lang="en-ZA" b="1" dirty="0">
              <a:solidFill>
                <a:srgbClr val="000000"/>
              </a:solidFill>
              <a:latin typeface="+mj-lt"/>
              <a:ea typeface="Calibri"/>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8943</TotalTime>
  <Words>3204</Words>
  <Application>Microsoft Office PowerPoint</Application>
  <PresentationFormat>On-screen Show (4:3)</PresentationFormat>
  <Paragraphs>870</Paragraphs>
  <Slides>35</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Azure</vt:lpstr>
      <vt:lpstr>Visio</vt:lpstr>
      <vt:lpstr>                          NDA STRATEGIC PLAN AND ANNUAL PERFORMANCE PLAN   PRESENTATION TO THE SELECT COMMITTEE ON SOCIAL SERVICES  20 JUNE 2017</vt:lpstr>
      <vt:lpstr>Content</vt:lpstr>
      <vt:lpstr>Purpose</vt:lpstr>
      <vt:lpstr>Slide 4</vt:lpstr>
      <vt:lpstr>Slide 5</vt:lpstr>
      <vt:lpstr>Duties and Powers of the NDA (Section 4 of the NDA Act)</vt:lpstr>
      <vt:lpstr>Vision: A society free from poverty</vt:lpstr>
      <vt:lpstr>CSO Development Model</vt:lpstr>
      <vt:lpstr>NDA  Programmes</vt:lpstr>
      <vt:lpstr>NDA  Programmes &amp; Strategic Objectives</vt:lpstr>
      <vt:lpstr>Programmes &amp; Strategic Objectives</vt:lpstr>
      <vt:lpstr>NDA  Programmes &amp; Strategic Objectives </vt:lpstr>
      <vt:lpstr>NDA  Programmes &amp; Strategic Objectives </vt:lpstr>
      <vt:lpstr>NDA  Programmes &amp; Strategic Objectives</vt:lpstr>
      <vt:lpstr>Programme 1: Governance &amp; Administration Strategic Objectives and annual targets  </vt:lpstr>
      <vt:lpstr>Programme 1: Governance &amp; Administration Performance indicators and annual targets </vt:lpstr>
      <vt:lpstr>Governance &amp; Administration Quarterly targets for 2017/2018 </vt:lpstr>
      <vt:lpstr>Programme 2: CSOs Development Strategic Objectives and targets</vt:lpstr>
      <vt:lpstr>Sub Programme 1: CSOs mobilisation and formalisation Performance indicators and annual targets</vt:lpstr>
      <vt:lpstr>Sub Programme 1: CSOs mobilisation and formalisation Quarterly targets for 2017/2018</vt:lpstr>
      <vt:lpstr>Sub-Programme 2: CSOs Institutional Capacity Building Strategic Objectives &amp; targets</vt:lpstr>
      <vt:lpstr>Sub Programme 2: CSOs institutional capacity building Performance indicators and annual targets</vt:lpstr>
      <vt:lpstr>Sub Programme 2: CSOs institutional capacity building Quarterly Targets for 2017/2018</vt:lpstr>
      <vt:lpstr>Sub Programme 3: CSOs resource mobilisation (financial &amp; non financial resources) Strategic Objectives &amp; targets</vt:lpstr>
      <vt:lpstr>Sub Programme 3: CSOs resource mobilisation Performance indicators and annual targets</vt:lpstr>
      <vt:lpstr>Sub Programme 3: CSOs resource mobilisation  Quarterly targets for 2017/2018</vt:lpstr>
      <vt:lpstr>Sub Programme 4: CSO grant funding &amp; sustainability Strategic Objectives &amp; targets</vt:lpstr>
      <vt:lpstr>Sub Programme 4: CSOs grant funding &amp; sustainability Performance indicators and annual targets</vt:lpstr>
      <vt:lpstr>Sub Programme 4: CSOs grant funding &amp; sustainability  Quarterly targets for 2017/2018</vt:lpstr>
      <vt:lpstr>Programme 3: Research Strategic Objectives &amp; targets</vt:lpstr>
      <vt:lpstr>Programme 3: Research Performance indicators and annual targets</vt:lpstr>
      <vt:lpstr>Programme 3: Research  Quarterly targets for 2017/2018</vt:lpstr>
      <vt:lpstr>MTEF Budget Allocation</vt:lpstr>
      <vt:lpstr>RECOMMENDATION</vt:lpstr>
      <vt:lpstr>Slide 35</vt:lpstr>
    </vt:vector>
  </TitlesOfParts>
  <Company>Two Tone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 x</dc:creator>
  <cp:lastModifiedBy>PUMZA</cp:lastModifiedBy>
  <cp:revision>901</cp:revision>
  <dcterms:created xsi:type="dcterms:W3CDTF">2006-06-05T08:36:22Z</dcterms:created>
  <dcterms:modified xsi:type="dcterms:W3CDTF">2017-06-22T08:20:29Z</dcterms:modified>
</cp:coreProperties>
</file>